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 autoCompressPictures="0">
  <p:sldMasterIdLst>
    <p:sldMasterId id="2147483648" r:id="rId1"/>
  </p:sldMasterIdLst>
  <p:notesMasterIdLst>
    <p:notesMasterId r:id="rId87"/>
  </p:notesMasterIdLst>
  <p:handoutMasterIdLst>
    <p:handoutMasterId r:id="rId88"/>
  </p:handoutMasterIdLst>
  <p:sldIdLst>
    <p:sldId id="256" r:id="rId2"/>
    <p:sldId id="257" r:id="rId3"/>
    <p:sldId id="323" r:id="rId4"/>
    <p:sldId id="258" r:id="rId5"/>
    <p:sldId id="272" r:id="rId6"/>
    <p:sldId id="271" r:id="rId7"/>
    <p:sldId id="267" r:id="rId8"/>
    <p:sldId id="322" r:id="rId9"/>
    <p:sldId id="259" r:id="rId10"/>
    <p:sldId id="269" r:id="rId11"/>
    <p:sldId id="261" r:id="rId12"/>
    <p:sldId id="263" r:id="rId13"/>
    <p:sldId id="262" r:id="rId14"/>
    <p:sldId id="286" r:id="rId15"/>
    <p:sldId id="288" r:id="rId16"/>
    <p:sldId id="287" r:id="rId17"/>
    <p:sldId id="285" r:id="rId18"/>
    <p:sldId id="304" r:id="rId19"/>
    <p:sldId id="305" r:id="rId20"/>
    <p:sldId id="309" r:id="rId21"/>
    <p:sldId id="308" r:id="rId22"/>
    <p:sldId id="311" r:id="rId23"/>
    <p:sldId id="312" r:id="rId24"/>
    <p:sldId id="302" r:id="rId25"/>
    <p:sldId id="313" r:id="rId26"/>
    <p:sldId id="314" r:id="rId27"/>
    <p:sldId id="315" r:id="rId28"/>
    <p:sldId id="317" r:id="rId29"/>
    <p:sldId id="303" r:id="rId30"/>
    <p:sldId id="318" r:id="rId31"/>
    <p:sldId id="319" r:id="rId32"/>
    <p:sldId id="326" r:id="rId33"/>
    <p:sldId id="320" r:id="rId34"/>
    <p:sldId id="321" r:id="rId35"/>
    <p:sldId id="274" r:id="rId36"/>
    <p:sldId id="273" r:id="rId37"/>
    <p:sldId id="280" r:id="rId38"/>
    <p:sldId id="297" r:id="rId39"/>
    <p:sldId id="298" r:id="rId40"/>
    <p:sldId id="299" r:id="rId41"/>
    <p:sldId id="276" r:id="rId42"/>
    <p:sldId id="275" r:id="rId43"/>
    <p:sldId id="277" r:id="rId44"/>
    <p:sldId id="281" r:id="rId45"/>
    <p:sldId id="290" r:id="rId46"/>
    <p:sldId id="291" r:id="rId47"/>
    <p:sldId id="292" r:id="rId48"/>
    <p:sldId id="260" r:id="rId49"/>
    <p:sldId id="300" r:id="rId50"/>
    <p:sldId id="306" r:id="rId51"/>
    <p:sldId id="325" r:id="rId52"/>
    <p:sldId id="324" r:id="rId53"/>
    <p:sldId id="327" r:id="rId54"/>
    <p:sldId id="293" r:id="rId55"/>
    <p:sldId id="294" r:id="rId56"/>
    <p:sldId id="329" r:id="rId57"/>
    <p:sldId id="330" r:id="rId58"/>
    <p:sldId id="333" r:id="rId59"/>
    <p:sldId id="334" r:id="rId60"/>
    <p:sldId id="332" r:id="rId61"/>
    <p:sldId id="335" r:id="rId62"/>
    <p:sldId id="336" r:id="rId63"/>
    <p:sldId id="337" r:id="rId64"/>
    <p:sldId id="344" r:id="rId65"/>
    <p:sldId id="345" r:id="rId66"/>
    <p:sldId id="347" r:id="rId67"/>
    <p:sldId id="349" r:id="rId68"/>
    <p:sldId id="338" r:id="rId69"/>
    <p:sldId id="339" r:id="rId70"/>
    <p:sldId id="340" r:id="rId71"/>
    <p:sldId id="341" r:id="rId72"/>
    <p:sldId id="331" r:id="rId73"/>
    <p:sldId id="342" r:id="rId74"/>
    <p:sldId id="343" r:id="rId75"/>
    <p:sldId id="348" r:id="rId76"/>
    <p:sldId id="351" r:id="rId77"/>
    <p:sldId id="356" r:id="rId78"/>
    <p:sldId id="355" r:id="rId79"/>
    <p:sldId id="352" r:id="rId80"/>
    <p:sldId id="353" r:id="rId81"/>
    <p:sldId id="354" r:id="rId82"/>
    <p:sldId id="357" r:id="rId83"/>
    <p:sldId id="358" r:id="rId84"/>
    <p:sldId id="360" r:id="rId85"/>
    <p:sldId id="361" r:id="rId86"/>
  </p:sldIdLst>
  <p:sldSz cx="9144000" cy="6858000" type="screen4x3"/>
  <p:notesSz cx="7315200" cy="9601200"/>
  <p:embeddedFontLst>
    <p:embeddedFont>
      <p:font typeface="Candara" pitchFamily="34" charset="0"/>
      <p:regular r:id="rId89"/>
      <p:bold r:id="rId90"/>
      <p:italic r:id="rId91"/>
      <p:boldItalic r:id="rId92"/>
    </p:embeddedFont>
    <p:embeddedFont>
      <p:font typeface="MS Gothic" pitchFamily="49" charset="-128"/>
      <p:regular r:id="rId93"/>
    </p:embeddedFont>
    <p:embeddedFont>
      <p:font typeface="ＭＳ Ｐゴシック" pitchFamily="34" charset="-128"/>
      <p:regular r:id="rId94"/>
    </p:embeddedFont>
    <p:embeddedFont>
      <p:font typeface="Helvetica" pitchFamily="34" charset="0"/>
      <p:regular r:id="rId95"/>
      <p:bold r:id="rId96"/>
      <p:italic r:id="rId97"/>
      <p:boldItalic r:id="rId98"/>
    </p:embeddedFont>
    <p:embeddedFont>
      <p:font typeface="Calibri" pitchFamily="34" charset="0"/>
      <p:regular r:id="rId99"/>
      <p:bold r:id="rId100"/>
      <p:italic r:id="rId101"/>
      <p:boldItalic r:id="rId10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14" d="100"/>
          <a:sy n="114" d="100"/>
        </p:scale>
        <p:origin x="-8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font" Target="fonts/font1.fntdata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102" Type="http://schemas.openxmlformats.org/officeDocument/2006/relationships/font" Target="fonts/font14.fntdata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font" Target="fonts/font2.fntdata"/><Relationship Id="rId95" Type="http://schemas.openxmlformats.org/officeDocument/2006/relationships/font" Target="fonts/font7.fnt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font" Target="fonts/font12.fntdata"/><Relationship Id="rId105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font" Target="fonts/font5.fntdata"/><Relationship Id="rId98" Type="http://schemas.openxmlformats.org/officeDocument/2006/relationships/font" Target="fonts/font10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handoutMaster" Target="handoutMasters/handoutMaster1.xml"/><Relationship Id="rId91" Type="http://schemas.openxmlformats.org/officeDocument/2006/relationships/font" Target="fonts/font3.fntdata"/><Relationship Id="rId96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font" Target="fonts/font6.fntdata"/><Relationship Id="rId99" Type="http://schemas.openxmlformats.org/officeDocument/2006/relationships/font" Target="fonts/font11.fntdata"/><Relationship Id="rId10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font" Target="fonts/font9.fntdata"/><Relationship Id="rId10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r">
              <a:defRPr sz="1200"/>
            </a:lvl1pPr>
          </a:lstStyle>
          <a:p>
            <a:fld id="{2BE25660-3011-E044-951D-403BDB1257A1}" type="datetimeFigureOut">
              <a:rPr lang="en-US" smtClean="0"/>
              <a:pPr/>
              <a:t>7/13/2012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119474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r">
              <a:defRPr sz="1200"/>
            </a:lvl1pPr>
          </a:lstStyle>
          <a:p>
            <a:fld id="{7BAAEE75-BA2A-4241-9F95-AF39A7E3946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/>
          <a:lstStyle>
            <a:lvl1pPr algn="r">
              <a:defRPr sz="1200"/>
            </a:lvl1pPr>
          </a:lstStyle>
          <a:p>
            <a:fld id="{B5B4B1F6-C828-8040-8BA0-DE637719CD6D}" type="datetimeFigureOut">
              <a:rPr lang="en-US" smtClean="0"/>
              <a:pPr/>
              <a:t>7/13/2012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8" tIns="48330" rIns="96658" bIns="4833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8" tIns="48330" rIns="96658" bIns="4833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119474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1"/>
          </a:xfrm>
          <a:prstGeom prst="rect">
            <a:avLst/>
          </a:prstGeom>
        </p:spPr>
        <p:txBody>
          <a:bodyPr vert="horz" lIns="96658" tIns="48330" rIns="96658" bIns="48330" rtlCol="0" anchor="b"/>
          <a:lstStyle>
            <a:lvl1pPr algn="r">
              <a:defRPr sz="1200"/>
            </a:lvl1pPr>
          </a:lstStyle>
          <a:p>
            <a:fld id="{179C2A36-4BA7-F74D-ABA2-6D79B9561D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05AB87A-BBFB-6240-9C7D-1E3BCC13A47F}" type="slidenum">
              <a:rPr lang="en-US"/>
              <a:pPr/>
              <a:t>64</a:t>
            </a:fld>
            <a:endParaRPr lang="en-US"/>
          </a:p>
        </p:txBody>
      </p:sp>
      <p:sp>
        <p:nvSpPr>
          <p:cNvPr id="5121" name="Text Box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28663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122" name="Text Box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32118" y="4559663"/>
            <a:ext cx="5852460" cy="4320236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dirty="0" smtClean="0"/>
              <a:t>-FSR recovery affects 6% of the events</a:t>
            </a:r>
          </a:p>
          <a:p>
            <a:r>
              <a:rPr lang="en-US" dirty="0" smtClean="0"/>
              <a:t>-80% of those events correspond to real FSR photons</a:t>
            </a:r>
          </a:p>
          <a:p>
            <a:r>
              <a:rPr lang="en-US" dirty="0" smtClean="0"/>
              <a:t>-20% of those events are fakes</a:t>
            </a:r>
          </a:p>
          <a:p>
            <a:endParaRPr lang="en-US" dirty="0" smtClean="0"/>
          </a:p>
          <a:p>
            <a:r>
              <a:rPr lang="en-US" dirty="0" smtClean="0"/>
              <a:t>-The purity of 80% is enough as it can be seen from the shape</a:t>
            </a:r>
          </a:p>
          <a:p>
            <a:r>
              <a:rPr lang="en-US" dirty="0" smtClean="0"/>
              <a:t>of the recovered plot. The upper tail is small and the peak</a:t>
            </a:r>
          </a:p>
          <a:p>
            <a:r>
              <a:rPr lang="en-US" dirty="0" smtClean="0"/>
              <a:t>is symmetric which implies that the impurity does not affect </a:t>
            </a:r>
          </a:p>
          <a:p>
            <a:r>
              <a:rPr lang="en-US" dirty="0" smtClean="0"/>
              <a:t>performance</a:t>
            </a:r>
          </a:p>
          <a:p>
            <a:endParaRPr lang="en-US" dirty="0" smtClean="0"/>
          </a:p>
          <a:p>
            <a:r>
              <a:rPr lang="en-US" dirty="0" smtClean="0"/>
              <a:t>-Maybe it can be stated in later slides that two of the events </a:t>
            </a:r>
          </a:p>
          <a:p>
            <a:r>
              <a:rPr lang="en-US" dirty="0" smtClean="0"/>
              <a:t>in the interesting region have identified FSR 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0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7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1" y="5551906"/>
            <a:ext cx="8840367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6555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  <a:lvl2pPr>
              <a:defRPr>
                <a:latin typeface="Candara" pitchFamily="34" charset="0"/>
              </a:defRPr>
            </a:lvl2pPr>
            <a:lvl3pPr>
              <a:defRPr>
                <a:latin typeface="Candara" pitchFamily="34" charset="0"/>
              </a:defRPr>
            </a:lvl3pPr>
            <a:lvl4pPr>
              <a:defRPr>
                <a:latin typeface="Candara" pitchFamily="34" charset="0"/>
              </a:defRPr>
            </a:lvl4pPr>
            <a:lvl5pPr>
              <a:defRPr>
                <a:latin typeface="Candar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andara" pitchFamily="34" charset="0"/>
              </a:defRPr>
            </a:lvl1pPr>
          </a:lstStyle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ypatia Sans Pro"/>
                <a:cs typeface="Hypatia Sans Pro"/>
              </a:defRPr>
            </a:lvl1pPr>
          </a:lstStyle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ypatia Sans Pro"/>
                <a:cs typeface="Hypatia Sans Pro"/>
              </a:defRPr>
            </a:lvl1pPr>
          </a:lstStyle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ypatia Sans Pro"/>
                <a:cs typeface="Hypatia Sans Pro"/>
              </a:defRPr>
            </a:lvl1pPr>
          </a:lstStyle>
          <a:p>
            <a:fld id="{640443A4-D477-814B-BDB2-C567201F9F5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UCSD New.gif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699500" y="33196"/>
            <a:ext cx="444500" cy="429028"/>
          </a:xfrm>
          <a:prstGeom prst="rect">
            <a:avLst/>
          </a:prstGeom>
        </p:spPr>
      </p:pic>
      <p:pic>
        <p:nvPicPr>
          <p:cNvPr id="8" name="Picture 7" descr="cms-logo.gif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0" y="0"/>
            <a:ext cx="457200" cy="46222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Hypatia Sans Pro"/>
          <a:ea typeface="+mj-ea"/>
          <a:cs typeface="Hypatia Sans Pro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Hypatia Sans Pro"/>
          <a:ea typeface="+mn-ea"/>
          <a:cs typeface="Hypatia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Hypatia Sans Pro"/>
          <a:ea typeface="+mn-ea"/>
          <a:cs typeface="Hypatia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Hypatia Sans Pro"/>
          <a:ea typeface="+mn-ea"/>
          <a:cs typeface="Hypatia Sans Pro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Hypatia Sans Pro"/>
          <a:ea typeface="+mn-ea"/>
          <a:cs typeface="Hypatia Sans Pro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Hypatia Sans Pro"/>
          <a:ea typeface="+mn-ea"/>
          <a:cs typeface="Hypatia Sans Pro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hyperlink" Target="http://arXiv.org/abs/arXiv:1001.530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cms-docdb.cern.ch/cgi-bin/PublicDocDB/ShowDocument?docid=6125" TargetMode="External"/><Relationship Id="rId2" Type="http://schemas.openxmlformats.org/officeDocument/2006/relationships/hyperlink" Target="https://twiki.cern.ch/twiki/bin/view/CMSPublic/PhysicsResultsHI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conferenceProgram.py?confId=181298" TargetMode="Externa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5.emf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emf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107.3026.pdf" TargetMode="External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9" name="Picture 11" descr="sqr_mlzs_ccc_mH125.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1545" y="281587"/>
            <a:ext cx="1279357" cy="1232409"/>
          </a:xfrm>
          <a:prstGeom prst="rect">
            <a:avLst/>
          </a:prstGeom>
          <a:noFill/>
        </p:spPr>
      </p:pic>
      <p:pic>
        <p:nvPicPr>
          <p:cNvPr id="48141" name="Picture 13" descr="cvcf_cut_scan_2d_comb_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308" y="2743200"/>
            <a:ext cx="1617314" cy="1297198"/>
          </a:xfrm>
          <a:prstGeom prst="rect">
            <a:avLst/>
          </a:prstGeom>
          <a:noFill/>
        </p:spPr>
      </p:pic>
      <p:pic>
        <p:nvPicPr>
          <p:cNvPr id="48132" name="Picture 4" descr="https://twiki.cern.ch/twiki/pub/CMSPublic/Hig12015TWiki/event-194108_564224000_575_3DTower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937814"/>
            <a:ext cx="5006033" cy="2920186"/>
          </a:xfrm>
          <a:prstGeom prst="rect">
            <a:avLst/>
          </a:prstGeom>
          <a:noFill/>
        </p:spPr>
      </p:pic>
      <p:pic>
        <p:nvPicPr>
          <p:cNvPr id="4" name="Picture 3" descr="4mu+g-7TeV-3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3802860" cy="2743200"/>
          </a:xfrm>
          <a:prstGeom prst="rect">
            <a:avLst/>
          </a:prstGeom>
        </p:spPr>
      </p:pic>
      <p:pic>
        <p:nvPicPr>
          <p:cNvPr id="15" name="Content Placeholder 6"/>
          <p:cNvPicPr>
            <a:picLocks noChangeAspect="1"/>
          </p:cNvPicPr>
          <p:nvPr/>
        </p:nvPicPr>
        <p:blipFill rotWithShape="1">
          <a:blip r:embed="rId6"/>
          <a:srcRect l="-5912" r="-4593"/>
          <a:stretch/>
        </p:blipFill>
        <p:spPr>
          <a:xfrm>
            <a:off x="4540121" y="4324301"/>
            <a:ext cx="4825820" cy="252482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740676" y="4324301"/>
            <a:ext cx="710213" cy="147281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0086" y="3832932"/>
            <a:ext cx="5117977" cy="916619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Giovanni Petrucciani (UCSD) </a:t>
            </a:r>
            <a:b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</a:b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on the behalf of the CMS Collaboration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17" name="Picture 16" descr="EMu_191247_398701455_plain.pdf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rcRect r="14616"/>
          <a:stretch/>
        </p:blipFill>
        <p:spPr>
          <a:xfrm>
            <a:off x="6095384" y="-1"/>
            <a:ext cx="3051945" cy="21128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1684" y="601447"/>
            <a:ext cx="3278184" cy="2461350"/>
          </a:xfrm>
          <a:prstGeom prst="rect">
            <a:avLst/>
          </a:prstGeom>
        </p:spPr>
      </p:pic>
      <p:pic>
        <p:nvPicPr>
          <p:cNvPr id="48135" name="Picture 7" descr="pvala_all_bydecay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743516" y="2112884"/>
            <a:ext cx="2178542" cy="2098597"/>
          </a:xfrm>
          <a:prstGeom prst="rect">
            <a:avLst/>
          </a:prstGeom>
          <a:noFill/>
        </p:spPr>
      </p:pic>
      <p:pic>
        <p:nvPicPr>
          <p:cNvPr id="48137" name="Picture 9" descr="sqr_mass_scan_2d_all_white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607551" y="4634136"/>
            <a:ext cx="1843337" cy="177569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9994" y="2725444"/>
            <a:ext cx="7772400" cy="14700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800" b="1" dirty="0" smtClean="0">
                <a:latin typeface="Candara" pitchFamily="34" charset="0"/>
              </a:rPr>
              <a:t>SM </a:t>
            </a:r>
            <a:r>
              <a:rPr lang="en-US" sz="4800" b="1" dirty="0" smtClean="0">
                <a:latin typeface="Candara" pitchFamily="34" charset="0"/>
              </a:rPr>
              <a:t>Higgs </a:t>
            </a:r>
            <a:r>
              <a:rPr lang="en-US" sz="4800" b="1" dirty="0" smtClean="0">
                <a:latin typeface="Candara" pitchFamily="34" charset="0"/>
              </a:rPr>
              <a:t>searches: CMS</a:t>
            </a:r>
            <a:endParaRPr lang="en-US" sz="4800" b="1" dirty="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</a:t>
            </a:r>
            <a:r>
              <a:rPr lang="en-US" dirty="0" err="1" smtClean="0"/>
              <a:t>γγ</a:t>
            </a:r>
            <a:r>
              <a:rPr lang="en-US" dirty="0" smtClean="0"/>
              <a:t>: what’s new in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2011 data reprocessed with new energy calibrations in ECAL to further improve the </a:t>
            </a:r>
            <a:r>
              <a:rPr lang="en-US" sz="2800" dirty="0" smtClean="0"/>
              <a:t>mass resolution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2012 prompt </a:t>
            </a:r>
            <a:r>
              <a:rPr lang="en-US" sz="2800" dirty="0" err="1" smtClean="0"/>
              <a:t>reco</a:t>
            </a:r>
            <a:r>
              <a:rPr lang="en-US" sz="2800" dirty="0" smtClean="0"/>
              <a:t>. data: calibration stable </a:t>
            </a:r>
            <a:r>
              <a:rPr lang="en-US" sz="2800" dirty="0" err="1" smtClean="0"/>
              <a:t>vs</a:t>
            </a:r>
            <a:r>
              <a:rPr lang="en-US" sz="2800" dirty="0" smtClean="0"/>
              <a:t> time thanks to live light monitoring corrections.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1570" y="3436160"/>
            <a:ext cx="636270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</a:t>
            </a:r>
            <a:r>
              <a:rPr lang="en-US" dirty="0" err="1" smtClean="0"/>
              <a:t>γγ</a:t>
            </a:r>
            <a:r>
              <a:rPr lang="en-US" dirty="0" smtClean="0"/>
              <a:t>: what’s new in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2011 data reprocessed with new energy calibrations in ECAL to further improve the </a:t>
            </a:r>
            <a:r>
              <a:rPr lang="en-US" sz="2800" dirty="0" smtClean="0"/>
              <a:t>mass resolution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2012 prompt </a:t>
            </a:r>
            <a:r>
              <a:rPr lang="en-US" sz="2800" dirty="0" err="1" smtClean="0"/>
              <a:t>reco</a:t>
            </a:r>
            <a:r>
              <a:rPr lang="en-US" sz="2800" dirty="0" smtClean="0"/>
              <a:t>. data: calibration stable </a:t>
            </a:r>
            <a:r>
              <a:rPr lang="en-US" sz="2800" dirty="0" err="1" smtClean="0"/>
              <a:t>vs</a:t>
            </a:r>
            <a:r>
              <a:rPr lang="en-US" sz="2800" dirty="0" smtClean="0"/>
              <a:t> time thanks to live light monitoring corrections.</a:t>
            </a:r>
          </a:p>
          <a:p>
            <a:r>
              <a:rPr lang="en-US" sz="2800" dirty="0" smtClean="0"/>
              <a:t>Re-optimized photon selection using isolation based on Particle Flow reconstruction</a:t>
            </a:r>
          </a:p>
          <a:p>
            <a:r>
              <a:rPr lang="en-US" sz="2800" dirty="0" smtClean="0"/>
              <a:t>Split </a:t>
            </a:r>
            <a:r>
              <a:rPr lang="en-US" sz="2800" dirty="0" err="1" smtClean="0"/>
              <a:t>di</a:t>
            </a:r>
            <a:r>
              <a:rPr lang="en-US" sz="2800" dirty="0" smtClean="0"/>
              <a:t>-jet tag events in two categories with different purity (15% better sensitivity)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</a:t>
            </a:r>
            <a:r>
              <a:rPr lang="en-US" dirty="0" err="1" smtClean="0"/>
              <a:t>γγ</a:t>
            </a:r>
            <a:r>
              <a:rPr lang="en-US" dirty="0" smtClean="0"/>
              <a:t> results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CH" sz="2700" b="1" dirty="0" smtClean="0"/>
              <a:t>Excess of events observed for diphoton masses around 125 GeV, consistently in 7 and 8 TeV data</a:t>
            </a:r>
          </a:p>
          <a:p>
            <a:pPr marL="0" indent="0">
              <a:buNone/>
            </a:pPr>
            <a:r>
              <a:rPr lang="it-CH" sz="2700" dirty="0" smtClean="0"/>
              <a:t>Local significance 4.1</a:t>
            </a:r>
            <a:r>
              <a:rPr lang="el-GR" sz="2700" dirty="0" smtClean="0"/>
              <a:t>σ</a:t>
            </a:r>
            <a:r>
              <a:rPr lang="it-CH" sz="2700" dirty="0" smtClean="0"/>
              <a:t>. Signal strength 1.6 ± 0.4 × </a:t>
            </a:r>
            <a:r>
              <a:rPr lang="el-GR" sz="2700" dirty="0" smtClean="0"/>
              <a:t>σ</a:t>
            </a:r>
            <a:r>
              <a:rPr lang="it-CH" sz="2700" baseline="-25000" dirty="0" smtClean="0"/>
              <a:t>SMH</a:t>
            </a:r>
            <a:endParaRPr lang="it-CH" sz="2700" baseline="-25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MVApvaluescomb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103784" y="2872414"/>
            <a:ext cx="4665020" cy="3528392"/>
          </a:xfrm>
          <a:prstGeom prst="rect">
            <a:avLst/>
          </a:prstGeom>
        </p:spPr>
      </p:pic>
      <p:pic>
        <p:nvPicPr>
          <p:cNvPr id="10" name="Picture 9" descr="BestFitSignal_7and8TeV_M_MassFa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10142" y="2912944"/>
            <a:ext cx="4243427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channels: H → ZZ → 4l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79966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b="1" dirty="0" smtClean="0"/>
              <a:t>Improvements in 2012:</a:t>
            </a:r>
          </a:p>
          <a:p>
            <a:r>
              <a:rPr lang="en-US" sz="2800" dirty="0" smtClean="0"/>
              <a:t>New lepton selection</a:t>
            </a:r>
          </a:p>
          <a:p>
            <a:r>
              <a:rPr lang="en-US" sz="2800" dirty="0" smtClean="0"/>
              <a:t>Recovery of photons from final state radiation</a:t>
            </a:r>
          </a:p>
          <a:p>
            <a:r>
              <a:rPr lang="en-US" sz="2800" dirty="0" smtClean="0"/>
              <a:t>Exploit angular information to discriminate signal from irreducible ZZ background</a:t>
            </a:r>
          </a:p>
          <a:p>
            <a:r>
              <a:rPr lang="en-US" sz="2800" dirty="0" smtClean="0"/>
              <a:t>~20% gain in sensitivity with respect to the 2011 analysis</a:t>
            </a:r>
          </a:p>
          <a:p>
            <a:r>
              <a:rPr lang="en-US" sz="2800" dirty="0" smtClean="0"/>
              <a:t>Optimization done without looking at the data in the signal region.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8108" y="1600200"/>
            <a:ext cx="4445892" cy="4581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CH" dirty="0" smtClean="0">
                <a:latin typeface="+mn-lt"/>
              </a:rPr>
              <a:t>Matrix Element Likelihood Analysis</a:t>
            </a:r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14</a:t>
            </a:fld>
            <a:endParaRPr lang="en-US">
              <a:latin typeface="+mn-lt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auto">
          <a:xfrm>
            <a:off x="5939153" y="6063443"/>
            <a:ext cx="258788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40680" bIns="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</a:tabLst>
            </a:pPr>
            <a:r>
              <a:rPr lang="en-US" sz="1200" dirty="0">
                <a:solidFill>
                  <a:srgbClr val="676767"/>
                </a:solidFill>
                <a:cs typeface="Arial" charset="0"/>
              </a:rPr>
              <a:t>PRD81,075022(2010</a:t>
            </a:r>
            <a:r>
              <a:rPr lang="en-US" sz="1200" dirty="0" smtClean="0">
                <a:solidFill>
                  <a:srgbClr val="676767"/>
                </a:solidFill>
                <a:cs typeface="Arial" charset="0"/>
              </a:rPr>
              <a:t>),</a:t>
            </a:r>
            <a:r>
              <a:rPr lang="en-US" sz="1200" u="sng" dirty="0" smtClean="0">
                <a:hlinkClick r:id="rId2"/>
              </a:rPr>
              <a:t>arXiv:1001.5300</a:t>
            </a:r>
            <a:endParaRPr lang="en-US" sz="1200" dirty="0">
              <a:solidFill>
                <a:srgbClr val="676767"/>
              </a:solidFill>
              <a:cs typeface="Arial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643639" y="3341731"/>
            <a:ext cx="3994536" cy="653775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4567150" y="1468357"/>
            <a:ext cx="43252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40680" bIns="0">
            <a:spAutoFit/>
          </a:bodyPr>
          <a:lstStyle/>
          <a:p>
            <a:pPr algn="ctr"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US" sz="2200" dirty="0">
                <a:solidFill>
                  <a:srgbClr val="000000"/>
                </a:solidFill>
                <a:cs typeface="Arial" charset="0"/>
              </a:rPr>
              <a:t>2D analysis using </a:t>
            </a: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m</a:t>
            </a:r>
            <a:r>
              <a:rPr lang="en-US" sz="2200" baseline="-25000" dirty="0" smtClean="0">
                <a:solidFill>
                  <a:srgbClr val="000000"/>
                </a:solidFill>
                <a:cs typeface="Arial" charset="0"/>
              </a:rPr>
              <a:t>4l</a:t>
            </a:r>
            <a:r>
              <a:rPr lang="en-US" sz="2200" dirty="0" smtClean="0">
                <a:solidFill>
                  <a:srgbClr val="000000"/>
                </a:solidFill>
                <a:cs typeface="Arial" charset="0"/>
              </a:rPr>
              <a:t> and MELA</a:t>
            </a:r>
            <a:endParaRPr lang="en-US" sz="2200" dirty="0">
              <a:solidFill>
                <a:srgbClr val="000000"/>
              </a:solidFill>
              <a:cs typeface="Arial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013635" y="1860179"/>
            <a:ext cx="3673166" cy="2064697"/>
            <a:chOff x="5013635" y="1833545"/>
            <a:chExt cx="3673166" cy="2064697"/>
          </a:xfrm>
        </p:grpSpPr>
        <p:pic>
          <p:nvPicPr>
            <p:cNvPr id="40962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220071" y="1833545"/>
              <a:ext cx="3466730" cy="2064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 rot="16200000">
              <a:off x="4480314" y="2642085"/>
              <a:ext cx="1312863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40680" bIns="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723900" algn="l"/>
                </a:tabLst>
              </a:pPr>
              <a:r>
                <a:rPr lang="en-US" sz="1600" b="1" dirty="0">
                  <a:solidFill>
                    <a:srgbClr val="FF0000"/>
                  </a:solidFill>
                  <a:cs typeface="Arial" charset="0"/>
                </a:rPr>
                <a:t>signal</a:t>
              </a:r>
              <a:r>
                <a:rPr lang="en-US" sz="1600" b="1" dirty="0">
                  <a:solidFill>
                    <a:srgbClr val="000000"/>
                  </a:solidFill>
                  <a:cs typeface="Arial" charset="0"/>
                </a:rPr>
                <a:t> 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013634" y="3942633"/>
            <a:ext cx="3726477" cy="2156831"/>
            <a:chOff x="5013634" y="3898243"/>
            <a:chExt cx="3726477" cy="2156831"/>
          </a:xfrm>
        </p:grpSpPr>
        <p:sp>
          <p:nvSpPr>
            <p:cNvPr id="10" name="Rectangle 1"/>
            <p:cNvSpPr>
              <a:spLocks noChangeArrowheads="1"/>
            </p:cNvSpPr>
            <p:nvPr/>
          </p:nvSpPr>
          <p:spPr bwMode="auto">
            <a:xfrm>
              <a:off x="5243136" y="3942239"/>
              <a:ext cx="3496975" cy="2112835"/>
            </a:xfrm>
            <a:prstGeom prst="rect">
              <a:avLst/>
            </a:prstGeom>
            <a:blipFill dpi="0" rotWithShape="0">
              <a:blip r:embed="rId5"/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 rot="16200000">
              <a:off x="4231870" y="4680007"/>
              <a:ext cx="1809750" cy="2462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40680" bIns="0">
              <a:spAutoFit/>
            </a:bodyPr>
            <a:lstStyle/>
            <a:p>
              <a:pPr algn="ctr">
                <a:lnSpc>
                  <a:spcPct val="100000"/>
                </a:lnSpc>
                <a:tabLst>
                  <a:tab pos="723900" algn="l"/>
                  <a:tab pos="1447800" algn="l"/>
                </a:tabLst>
              </a:pPr>
              <a:r>
                <a:rPr lang="en-US" sz="1600" b="1" dirty="0">
                  <a:solidFill>
                    <a:srgbClr val="0000FF"/>
                  </a:solidFill>
                  <a:cs typeface="Arial" charset="0"/>
                </a:rPr>
                <a:t>background</a:t>
              </a:r>
            </a:p>
          </p:txBody>
        </p:sp>
      </p:grpSp>
      <p:pic>
        <p:nvPicPr>
          <p:cNvPr id="18" name="Picture 17" descr="LD_psmela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210" y="4092603"/>
            <a:ext cx="4176209" cy="2345787"/>
          </a:xfrm>
          <a:prstGeom prst="rect">
            <a:avLst/>
          </a:prstGeom>
        </p:spPr>
      </p:pic>
      <p:pic>
        <p:nvPicPr>
          <p:cNvPr id="7" name="Picture 6" descr="angles.pn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4299" y="1255285"/>
            <a:ext cx="3068385" cy="21574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ZZ → 4l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226"/>
            <a:ext cx="8229600" cy="4525963"/>
          </a:xfrm>
        </p:spPr>
        <p:txBody>
          <a:bodyPr>
            <a:normAutofit/>
          </a:bodyPr>
          <a:lstStyle/>
          <a:p>
            <a:r>
              <a:rPr lang="it-CH" sz="2700" dirty="0" smtClean="0"/>
              <a:t>Localized excess of events observed around 126 GeV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2502" t="3540" r="5051" b="967"/>
          <a:stretch/>
        </p:blipFill>
        <p:spPr bwMode="auto">
          <a:xfrm>
            <a:off x="2707689" y="1819922"/>
            <a:ext cx="5814878" cy="45364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247" y="3258106"/>
            <a:ext cx="1905442" cy="1402117"/>
          </a:xfrm>
          <a:prstGeom prst="rect">
            <a:avLst/>
          </a:prstGeom>
          <a:ln w="28575">
            <a:solidFill>
              <a:schemeClr val="tx2">
                <a:lumMod val="40000"/>
                <a:lumOff val="6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4" name="Straight Arrow Connector 13"/>
          <p:cNvCxnSpPr/>
          <p:nvPr/>
        </p:nvCxnSpPr>
        <p:spPr>
          <a:xfrm flipV="1">
            <a:off x="2707689" y="3222595"/>
            <a:ext cx="1376039" cy="470516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1" idx="3"/>
          </p:cNvCxnSpPr>
          <p:nvPr/>
        </p:nvCxnSpPr>
        <p:spPr>
          <a:xfrm flipV="1">
            <a:off x="3151581" y="5530790"/>
            <a:ext cx="674695" cy="356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7201" y="5211191"/>
            <a:ext cx="2694380" cy="646331"/>
          </a:xfrm>
          <a:prstGeom prst="rect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it-CH" dirty="0" smtClean="0">
                <a:latin typeface="+mj-lt"/>
              </a:rPr>
              <a:t>ZZ candidates with per-event mass uncertainties</a:t>
            </a:r>
            <a:endParaRPr lang="it-CH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ZZ → 4l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226"/>
            <a:ext cx="8229600" cy="4525963"/>
          </a:xfrm>
        </p:spPr>
        <p:txBody>
          <a:bodyPr>
            <a:normAutofit/>
          </a:bodyPr>
          <a:lstStyle/>
          <a:p>
            <a:r>
              <a:rPr lang="it-CH" sz="2700" dirty="0" smtClean="0"/>
              <a:t>Localized excess of events observed around 126 GeV and at signal-like values of the angular discriminator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328" y="2811199"/>
            <a:ext cx="3986943" cy="35540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le 10"/>
          <p:cNvSpPr/>
          <p:nvPr/>
        </p:nvSpPr>
        <p:spPr>
          <a:xfrm>
            <a:off x="1828800" y="3027806"/>
            <a:ext cx="506028" cy="140215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pic>
        <p:nvPicPr>
          <p:cNvPr id="41986" name="Picture 2" descr="https://twiki.cern.ch/twiki/pub/CMSPublic/Hig12016TWiki/ZZMass_7Plus8TeV_100-180_Mela0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9413" y="2716830"/>
            <a:ext cx="3889631" cy="3746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→ ZZ → 4l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226"/>
            <a:ext cx="8229600" cy="4525963"/>
          </a:xfrm>
        </p:spPr>
        <p:txBody>
          <a:bodyPr>
            <a:normAutofit/>
          </a:bodyPr>
          <a:lstStyle/>
          <a:p>
            <a:r>
              <a:rPr lang="it-CH" sz="2700" dirty="0" smtClean="0"/>
              <a:t>Localized excess of events observed around 126 GeV and at signal-like values of the angular discriminator</a:t>
            </a:r>
          </a:p>
          <a:p>
            <a:r>
              <a:rPr lang="it-CH" sz="2700" dirty="0" smtClean="0"/>
              <a:t>Local significance 3.2</a:t>
            </a:r>
            <a:r>
              <a:rPr lang="el-GR" sz="2700" dirty="0" smtClean="0"/>
              <a:t>σ</a:t>
            </a:r>
            <a:r>
              <a:rPr lang="it-CH" sz="2700" dirty="0" smtClean="0"/>
              <a:t> (expected from SM H: 3.8</a:t>
            </a:r>
            <a:r>
              <a:rPr lang="el-GR" sz="2700" dirty="0" smtClean="0"/>
              <a:t>σ</a:t>
            </a:r>
            <a:r>
              <a:rPr lang="it-CH" sz="2700" dirty="0" smtClean="0"/>
              <a:t>)</a:t>
            </a:r>
            <a:endParaRPr lang="it-CH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0060" y="2811198"/>
            <a:ext cx="3993472" cy="3568437"/>
          </a:xfrm>
          <a:prstGeom prst="rect">
            <a:avLst/>
          </a:prstGeom>
          <a:ln>
            <a:noFill/>
          </a:ln>
          <a:effectLst/>
          <a:ex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328" y="2811199"/>
            <a:ext cx="3986943" cy="35540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1828800" y="3027806"/>
            <a:ext cx="506028" cy="140215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WW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895850" cy="4525963"/>
          </a:xfrm>
        </p:spPr>
        <p:txBody>
          <a:bodyPr>
            <a:normAutofit fontScale="92500"/>
          </a:bodyPr>
          <a:lstStyle/>
          <a:p>
            <a:r>
              <a:rPr lang="it-CH" sz="3000" dirty="0" smtClean="0"/>
              <a:t>Dileptonic channel:</a:t>
            </a:r>
          </a:p>
          <a:p>
            <a:pPr lvl="1"/>
            <a:r>
              <a:rPr lang="it-CH" sz="2600" dirty="0" smtClean="0"/>
              <a:t>2011 analysis unchanged.</a:t>
            </a:r>
          </a:p>
          <a:p>
            <a:pPr lvl="1"/>
            <a:r>
              <a:rPr lang="it-CH" sz="2600" dirty="0" smtClean="0"/>
              <a:t>2012 analysis with improvements in objects and methods to deal with the increase in pile-up.</a:t>
            </a:r>
            <a:br>
              <a:rPr lang="it-CH" sz="2600" dirty="0" smtClean="0"/>
            </a:br>
            <a:r>
              <a:rPr lang="it-CH" sz="2600" dirty="0" smtClean="0"/>
              <a:t>Cut-based analysis for ICHEP.</a:t>
            </a:r>
          </a:p>
          <a:p>
            <a:pPr marL="263525" indent="-263525"/>
            <a:r>
              <a:rPr lang="it-CH" sz="3000" dirty="0" smtClean="0"/>
              <a:t>Semi-leptonic channel, new after Moriond’12, for Higgs boson masses above 170 GeV</a:t>
            </a:r>
            <a:r>
              <a:rPr lang="it-CH" sz="3000" dirty="0" smtClean="0"/>
              <a:t>.</a:t>
            </a:r>
            <a:endParaRPr lang="it-CH" sz="3000" dirty="0" smtClean="0"/>
          </a:p>
          <a:p>
            <a:pPr lvl="1"/>
            <a:endParaRPr lang="it-CH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8370" name="Picture 2" descr="dilepmass_N-1_mh125_nj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9100" y="1485900"/>
            <a:ext cx="3206750" cy="2276475"/>
          </a:xfrm>
          <a:prstGeom prst="rect">
            <a:avLst/>
          </a:prstGeom>
          <a:noFill/>
        </p:spPr>
      </p:pic>
      <p:pic>
        <p:nvPicPr>
          <p:cNvPr id="58372" name="Picture 4" descr="https://twiki.cern.ch/twiki/pub/CMSPublic/Hig12021TWiki/H300_Mlvjj_Muon_2jets_Stacked.png"/>
          <p:cNvPicPr>
            <a:picLocks noChangeAspect="1" noChangeArrowheads="1"/>
          </p:cNvPicPr>
          <p:nvPr/>
        </p:nvPicPr>
        <p:blipFill>
          <a:blip r:embed="rId3"/>
          <a:srcRect l="28226" r="2534" b="4407"/>
          <a:stretch>
            <a:fillRect/>
          </a:stretch>
        </p:blipFill>
        <p:spPr bwMode="auto">
          <a:xfrm>
            <a:off x="5340418" y="3733799"/>
            <a:ext cx="3346382" cy="2427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WW: results at low mass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9936"/>
          </a:xfrm>
        </p:spPr>
        <p:txBody>
          <a:bodyPr>
            <a:normAutofit/>
          </a:bodyPr>
          <a:lstStyle/>
          <a:p>
            <a:r>
              <a:rPr lang="it-CH" sz="2800" dirty="0" smtClean="0"/>
              <a:t>Broad excess of about 1.5</a:t>
            </a:r>
            <a:r>
              <a:rPr lang="el-GR" sz="2800" dirty="0" smtClean="0"/>
              <a:t>σ</a:t>
            </a:r>
            <a:r>
              <a:rPr lang="it-CH" sz="2800" dirty="0" smtClean="0"/>
              <a:t> observed in the low mass range. Compatible with the expectations from a SM Higgs signal at 125 GeV, given the low mass resolution.</a:t>
            </a:r>
            <a:endParaRPr lang="it-CH" sz="28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56291" y="3563486"/>
            <a:ext cx="7930509" cy="2926214"/>
            <a:chOff x="266699" y="2099758"/>
            <a:chExt cx="7930509" cy="2926214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="" val="0"/>
                </a:ext>
              </a:extLst>
            </a:blip>
            <a:srcRect l="1557" t="6493" r="7892"/>
            <a:stretch/>
          </p:blipFill>
          <p:spPr bwMode="auto">
            <a:xfrm>
              <a:off x="266699" y="2099758"/>
              <a:ext cx="3895725" cy="2926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11" name="Picture 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="" val="0"/>
                </a:ext>
              </a:extLst>
            </a:blip>
            <a:srcRect l="-1487" t="6339" r="7502"/>
            <a:stretch/>
          </p:blipFill>
          <p:spPr bwMode="auto">
            <a:xfrm>
              <a:off x="4162424" y="2099758"/>
              <a:ext cx="4034784" cy="29262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mc="http://schemas.openxmlformats.org/markup-compatibility/2006" xmlns:mv="urn:schemas-microsoft-com:mac:vml" xmlns:a14="http://schemas.microsoft.com/office/drawing/2010/main" xmlns="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mc="http://schemas.openxmlformats.org/markup-compatibility/2006" xmlns:mv="urn:schemas-microsoft-com:mac:vml"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mc="http://schemas.openxmlformats.org/markup-compatibility/2006" xmlns:mv="urn:schemas-microsoft-com:mac:vml"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5115135" y="3296756"/>
            <a:ext cx="3639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000" dirty="0" smtClean="0"/>
              <a:t>8 TeV signal+background MC</a:t>
            </a:r>
            <a:endParaRPr lang="it-CH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12172" y="3296756"/>
            <a:ext cx="3639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000" dirty="0" smtClean="0"/>
              <a:t>8 TeV observed data</a:t>
            </a:r>
            <a:endParaRPr lang="it-CH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409709" cy="47561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latin typeface="Hypatia Sans Pro Semibold" pitchFamily="34" charset="0"/>
              </a:rPr>
              <a:t>CMS 2012 data</a:t>
            </a:r>
          </a:p>
          <a:p>
            <a:pPr marL="1882775">
              <a:buNone/>
            </a:pPr>
            <a:r>
              <a:rPr lang="en-US" sz="3600" dirty="0" smtClean="0">
                <a:latin typeface="Hypatia Sans Pro Semibold" pitchFamily="34" charset="0"/>
              </a:rPr>
              <a:t>Search channels</a:t>
            </a:r>
          </a:p>
          <a:p>
            <a:pPr marL="3679825">
              <a:buNone/>
            </a:pPr>
            <a:r>
              <a:rPr lang="en-US" sz="3600" dirty="0" smtClean="0">
                <a:latin typeface="Hypatia Sans Pro Semibold" pitchFamily="34" charset="0"/>
              </a:rPr>
              <a:t>Combined results</a:t>
            </a:r>
          </a:p>
          <a:p>
            <a:pPr marL="5561013" indent="-179388">
              <a:buNone/>
            </a:pPr>
            <a:r>
              <a:rPr lang="en-US" sz="3600" dirty="0" smtClean="0">
                <a:latin typeface="Hypatia Sans Pro Semibold" pitchFamily="34" charset="0"/>
              </a:rPr>
              <a:t>Conclusions and outlook</a:t>
            </a:r>
            <a:endParaRPr lang="en-US" dirty="0" smtClean="0"/>
          </a:p>
          <a:p>
            <a:pPr marL="0" indent="0">
              <a:buNone/>
            </a:pPr>
            <a:endParaRPr lang="en-US" sz="2700" dirty="0" smtClean="0"/>
          </a:p>
          <a:p>
            <a:pPr marL="0" indent="0">
              <a:buNone/>
            </a:pPr>
            <a:r>
              <a:rPr lang="en-US" sz="2700" dirty="0" smtClean="0"/>
              <a:t>Focusing </a:t>
            </a:r>
            <a:r>
              <a:rPr lang="en-US" sz="2700" dirty="0" smtClean="0"/>
              <a:t>on what’s new in 2012, and what can be of </a:t>
            </a:r>
            <a:r>
              <a:rPr lang="en-US" sz="2700" dirty="0" smtClean="0"/>
              <a:t>relevance </a:t>
            </a:r>
            <a:r>
              <a:rPr lang="en-US" sz="2700" dirty="0" smtClean="0"/>
              <a:t>for the future. Impossible to cover </a:t>
            </a:r>
            <a:r>
              <a:rPr lang="en-US" sz="2700" dirty="0" smtClean="0"/>
              <a:t>everything</a:t>
            </a:r>
            <a:endParaRPr lang="en-US" sz="2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W/Z + H, H → bb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47965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CH" sz="2600" dirty="0" smtClean="0"/>
              <a:t>Many improvements: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Jet energy reconstruction using BDT regression </a:t>
            </a:r>
            <a:br>
              <a:rPr lang="it-CH" sz="2600" dirty="0" smtClean="0"/>
            </a:br>
            <a:r>
              <a:rPr lang="it-CH" sz="2600" dirty="0" smtClean="0"/>
              <a:t>(15-20% improvement)</a:t>
            </a:r>
          </a:p>
          <a:p>
            <a:pPr>
              <a:spcBef>
                <a:spcPts val="0"/>
              </a:spcBef>
              <a:buNone/>
            </a:pPr>
            <a:endParaRPr lang="it-CH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89248" y="1453150"/>
            <a:ext cx="3764132" cy="356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104660" y="5020142"/>
            <a:ext cx="36487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200" dirty="0" smtClean="0"/>
              <a:t>Extensively validated in data using Z(ll) + bb, ttbar and single top events</a:t>
            </a:r>
            <a:endParaRPr lang="it-CH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VptNormZll (1)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48" y="1453150"/>
            <a:ext cx="3764132" cy="35475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W/Z + H, H → bb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47965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CH" sz="2600" dirty="0" smtClean="0"/>
              <a:t>Many improvements: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Jet energy reconstruction using BDT regression </a:t>
            </a:r>
            <a:br>
              <a:rPr lang="it-CH" sz="2600" dirty="0" smtClean="0"/>
            </a:br>
            <a:r>
              <a:rPr lang="it-CH" sz="2600" dirty="0" smtClean="0"/>
              <a:t>(15-20% improvement)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Categorize events in medium and high boost</a:t>
            </a:r>
          </a:p>
          <a:p>
            <a:pPr>
              <a:spcBef>
                <a:spcPts val="0"/>
              </a:spcBef>
              <a:buNone/>
            </a:pPr>
            <a:endParaRPr lang="it-CH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00580" y="5040313"/>
            <a:ext cx="3352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7004" y="1582443"/>
            <a:ext cx="3764132" cy="4347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W/Z + H, H → bb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247965" cy="452596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it-CH" sz="2600" dirty="0" smtClean="0"/>
              <a:t>Many improvements: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Jet energy reconstruction using BDT regression </a:t>
            </a:r>
            <a:br>
              <a:rPr lang="it-CH" sz="2600" dirty="0" smtClean="0"/>
            </a:br>
            <a:r>
              <a:rPr lang="it-CH" sz="2600" dirty="0" smtClean="0"/>
              <a:t>(15-20% improvement)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Categorize events in medium and high boost</a:t>
            </a:r>
          </a:p>
          <a:p>
            <a:pPr>
              <a:spcBef>
                <a:spcPts val="0"/>
              </a:spcBef>
            </a:pPr>
            <a:r>
              <a:rPr lang="it-CH" sz="2600" dirty="0" smtClean="0"/>
              <a:t>Use full shape of final </a:t>
            </a:r>
            <a:r>
              <a:rPr lang="it-CH" sz="2600" dirty="0" smtClean="0"/>
              <a:t/>
            </a:r>
            <a:br>
              <a:rPr lang="it-CH" sz="2600" dirty="0" smtClean="0"/>
            </a:br>
            <a:r>
              <a:rPr lang="it-CH" sz="2600" dirty="0" smtClean="0"/>
              <a:t>MVA </a:t>
            </a:r>
            <a:r>
              <a:rPr lang="it-CH" sz="2600" dirty="0" smtClean="0"/>
              <a:t>discriminator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it-CH" sz="2600" b="1" dirty="0" smtClean="0"/>
              <a:t>Gain in sensitivity ~50% already on 2011 dataset!</a:t>
            </a:r>
          </a:p>
          <a:p>
            <a:pPr>
              <a:spcBef>
                <a:spcPts val="0"/>
              </a:spcBef>
            </a:pPr>
            <a:endParaRPr lang="it-CH" sz="2600" dirty="0" smtClean="0"/>
          </a:p>
          <a:p>
            <a:pPr>
              <a:spcBef>
                <a:spcPts val="0"/>
              </a:spcBef>
              <a:buNone/>
            </a:pPr>
            <a:endParaRPr lang="it-CH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W/Z + H, H → bb: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562600" cy="2385874"/>
          </a:xfrm>
        </p:spPr>
        <p:txBody>
          <a:bodyPr>
            <a:normAutofit/>
          </a:bodyPr>
          <a:lstStyle/>
          <a:p>
            <a:r>
              <a:rPr lang="it-CH" sz="2600" dirty="0" smtClean="0"/>
              <a:t>Some excess compared to background predictions (significance ~1</a:t>
            </a:r>
            <a:r>
              <a:rPr lang="el-GR" sz="2600" dirty="0" smtClean="0"/>
              <a:t>σ</a:t>
            </a:r>
            <a:r>
              <a:rPr lang="it-CH" sz="2600" dirty="0" smtClean="0"/>
              <a:t>)</a:t>
            </a:r>
          </a:p>
          <a:p>
            <a:r>
              <a:rPr lang="it-CH" sz="2600" dirty="0" smtClean="0"/>
              <a:t>Compatible both with a 1×</a:t>
            </a:r>
            <a:r>
              <a:rPr lang="el-GR" sz="2600" dirty="0" smtClean="0"/>
              <a:t>σ</a:t>
            </a:r>
            <a:r>
              <a:rPr lang="it-CH" sz="2600" baseline="-25000" dirty="0" smtClean="0"/>
              <a:t>SMH</a:t>
            </a:r>
            <a:r>
              <a:rPr lang="it-CH" sz="2600" dirty="0" smtClean="0"/>
              <a:t> signal and with just background.</a:t>
            </a:r>
            <a:endParaRPr lang="it-CH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2512" y="3746377"/>
            <a:ext cx="4563375" cy="2609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600200"/>
            <a:ext cx="2667000" cy="2146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9799" y="3746377"/>
            <a:ext cx="2792585" cy="241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ttH, H → bb (new!)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056485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CH" sz="2600" b="1" dirty="0" smtClean="0"/>
              <a:t>Important to probe of the coupling:</a:t>
            </a:r>
            <a:br>
              <a:rPr lang="it-CH" sz="2600" b="1" dirty="0" smtClean="0"/>
            </a:br>
            <a:r>
              <a:rPr lang="it-CH" sz="2600" dirty="0" smtClean="0"/>
              <a:t>same couplings as the dominant part of </a:t>
            </a:r>
            <a:r>
              <a:rPr lang="el-GR" sz="2600" dirty="0" smtClean="0"/>
              <a:t>σ</a:t>
            </a:r>
            <a:r>
              <a:rPr lang="it-CH" sz="2600" dirty="0" smtClean="0"/>
              <a:t>(gg → H) production cross section but at tree level</a:t>
            </a:r>
            <a:br>
              <a:rPr lang="it-CH" sz="2600" dirty="0" smtClean="0"/>
            </a:br>
            <a:r>
              <a:rPr lang="it-CH" sz="2600" dirty="0" smtClean="0"/>
              <a:t>(no loopholes for BSM particles to contribute...)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2" name="Picture 11" descr="gg_fu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32" y="3895444"/>
            <a:ext cx="3061136" cy="1618457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tt_fus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8270" y="3428407"/>
            <a:ext cx="2663563" cy="2085494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ttH, H → bb (new!)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508246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CH" sz="2600" b="1" dirty="0" smtClean="0"/>
              <a:t>Strategy:</a:t>
            </a:r>
          </a:p>
          <a:p>
            <a:r>
              <a:rPr lang="it-CH" sz="2600" dirty="0" smtClean="0"/>
              <a:t>Separate events by top decay mode (di-lep., lep+jets), and by number of jets and b-tags</a:t>
            </a:r>
          </a:p>
          <a:p>
            <a:r>
              <a:rPr lang="it-CH" sz="2600" dirty="0" smtClean="0"/>
              <a:t>MVA shape analysis in each event category </a:t>
            </a:r>
            <a:endParaRPr lang="it-CH" sz="2600" dirty="0" smtClean="0"/>
          </a:p>
          <a:p>
            <a:r>
              <a:rPr lang="it-CH" sz="2600" dirty="0" smtClean="0"/>
              <a:t>Categories with low S/B used </a:t>
            </a:r>
            <a:r>
              <a:rPr lang="it-CH" sz="2600" dirty="0" smtClean="0"/>
              <a:t>to constrain the </a:t>
            </a:r>
            <a:r>
              <a:rPr lang="it-CH" sz="2600" dirty="0" smtClean="0"/>
              <a:t>background in higher S/B ones.</a:t>
            </a:r>
            <a:endParaRPr lang="it-CH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6146" name="Picture 2" descr="https://twiki.cern.ch/twiki/pub/CMSPublic/Hig12025TWiki/CFMlpANN_ge3t_ee_mm_ge3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1124" y="3995518"/>
            <a:ext cx="3124200" cy="2281571"/>
          </a:xfrm>
          <a:prstGeom prst="rect">
            <a:avLst/>
          </a:prstGeom>
          <a:noFill/>
        </p:spPr>
      </p:pic>
      <p:pic>
        <p:nvPicPr>
          <p:cNvPr id="6148" name="Picture 4" descr="https://twiki.cern.ch/twiki/pub/CMSPublic/Hig12025TWiki/lep_ANN_disc_6j3t_cumulative_wRatio_lin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77758" y="1497540"/>
            <a:ext cx="3008791" cy="216303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627701" y="1232972"/>
            <a:ext cx="3639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b="1" dirty="0" smtClean="0"/>
              <a:t>lep+jets with 6 jets, 3 b-tags</a:t>
            </a:r>
            <a:endParaRPr lang="it-CH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27701" y="3660570"/>
            <a:ext cx="3639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b="1" dirty="0" smtClean="0"/>
              <a:t>di-leptonic with 3 b-tags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https://twiki.cern.ch/twiki/pub/CMSPublic/Hig12025TWiki/combinedttH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470" y="2749858"/>
            <a:ext cx="4499530" cy="33763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ttH, H → bb: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CH" sz="2900" dirty="0" smtClean="0"/>
              <a:t>Only 2011 data analyzed at the moment. </a:t>
            </a:r>
            <a:br>
              <a:rPr lang="it-CH" sz="2900" dirty="0" smtClean="0"/>
            </a:br>
            <a:r>
              <a:rPr lang="it-CH" sz="2900" dirty="0" smtClean="0"/>
              <a:t>No evidence of excess, but not yet sensitive to a 1×</a:t>
            </a:r>
            <a:r>
              <a:rPr lang="el-GR" sz="2900" dirty="0" smtClean="0"/>
              <a:t>σ</a:t>
            </a:r>
            <a:r>
              <a:rPr lang="it-CH" sz="2900" baseline="-25000" dirty="0" smtClean="0"/>
              <a:t>SMH</a:t>
            </a:r>
            <a:r>
              <a:rPr lang="it-CH" sz="2900" dirty="0" smtClean="0"/>
              <a:t> signal anyway. </a:t>
            </a:r>
          </a:p>
          <a:p>
            <a:r>
              <a:rPr lang="it-CH" sz="2900" dirty="0" smtClean="0"/>
              <a:t>ttH cross section grows</a:t>
            </a:r>
            <a:br>
              <a:rPr lang="it-CH" sz="2900" dirty="0" smtClean="0"/>
            </a:br>
            <a:r>
              <a:rPr lang="it-CH" sz="2900" dirty="0" smtClean="0"/>
              <a:t>very quickly with √s.</a:t>
            </a:r>
            <a:br>
              <a:rPr lang="it-CH" sz="2900" dirty="0" smtClean="0"/>
            </a:br>
            <a:r>
              <a:rPr lang="it-CH" sz="2900" dirty="0" smtClean="0"/>
              <a:t>(x1.5 from 7 to 8 TeV,</a:t>
            </a:r>
            <a:br>
              <a:rPr lang="it-CH" sz="2900" dirty="0" smtClean="0"/>
            </a:br>
            <a:r>
              <a:rPr lang="it-CH" sz="2900" dirty="0" smtClean="0"/>
              <a:t>  x5 from 8 to 14 TeV!)</a:t>
            </a:r>
          </a:p>
          <a:p>
            <a:r>
              <a:rPr lang="it-CH" sz="2900" dirty="0" smtClean="0"/>
              <a:t>If scaling as √(</a:t>
            </a:r>
            <a:r>
              <a:rPr lang="el-GR" sz="2900" dirty="0" smtClean="0"/>
              <a:t>σ×</a:t>
            </a:r>
            <a:r>
              <a:rPr lang="it-CH" sz="2900" dirty="0" smtClean="0"/>
              <a:t>L) could </a:t>
            </a:r>
            <a:br>
              <a:rPr lang="it-CH" sz="2900" dirty="0" smtClean="0"/>
            </a:br>
            <a:r>
              <a:rPr lang="it-CH" sz="2900" dirty="0" smtClean="0"/>
              <a:t>have </a:t>
            </a:r>
            <a:r>
              <a:rPr lang="el-GR" sz="2900" dirty="0" smtClean="0"/>
              <a:t>Δσ</a:t>
            </a:r>
            <a:r>
              <a:rPr lang="it-CH" sz="2900" dirty="0" smtClean="0"/>
              <a:t>/</a:t>
            </a:r>
            <a:r>
              <a:rPr lang="el-GR" sz="2900" dirty="0" smtClean="0"/>
              <a:t>σ</a:t>
            </a:r>
            <a:r>
              <a:rPr lang="it-CH" sz="2900" baseline="-25000" dirty="0" smtClean="0"/>
              <a:t>SMH</a:t>
            </a:r>
            <a:r>
              <a:rPr lang="it-CH" sz="2900" dirty="0" smtClean="0"/>
              <a:t> ~1 already</a:t>
            </a:r>
            <a:br>
              <a:rPr lang="it-CH" sz="2900" dirty="0" smtClean="0"/>
            </a:br>
            <a:r>
              <a:rPr lang="it-CH" sz="2900" dirty="0" smtClean="0"/>
              <a:t>with L ~20 fb</a:t>
            </a:r>
            <a:r>
              <a:rPr lang="it-CH" sz="2900" baseline="30000" dirty="0" smtClean="0"/>
              <a:t>-1</a:t>
            </a:r>
            <a:r>
              <a:rPr lang="it-CH" sz="2900" dirty="0" smtClean="0"/>
              <a:t> at 8 TeV.</a:t>
            </a:r>
          </a:p>
          <a:p>
            <a:endParaRPr lang="it-CH" sz="29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6622735" y="4882719"/>
            <a:ext cx="559295" cy="1074198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043" y="1444272"/>
            <a:ext cx="3306069" cy="140096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</a:t>
            </a:r>
            <a:r>
              <a:rPr lang="el-GR" dirty="0" smtClean="0"/>
              <a:t>ττ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989249" y="2796458"/>
            <a:ext cx="369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MVA-based tau isolation algorithm</a:t>
            </a:r>
            <a:endParaRPr lang="it-CH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99" y="1600200"/>
            <a:ext cx="4451843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Analysis re-optimized: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Improved lepton and </a:t>
            </a:r>
            <a:r>
              <a:rPr kumimoji="0" lang="el-G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τ</a:t>
            </a:r>
            <a:r>
              <a:rPr kumimoji="0" lang="it-CH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had</a:t>
            </a: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 identification criteria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043" y="1444272"/>
            <a:ext cx="3306069" cy="140096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</a:t>
            </a:r>
            <a:r>
              <a:rPr lang="el-GR" dirty="0" smtClean="0"/>
              <a:t>ττ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4523" y="2465301"/>
            <a:ext cx="2443345" cy="16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457199" y="1600200"/>
            <a:ext cx="4451843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Analysis re-optimized: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Improved lepton and </a:t>
            </a:r>
            <a:r>
              <a:rPr kumimoji="0" lang="el-G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τ</a:t>
            </a:r>
            <a:r>
              <a:rPr kumimoji="0" lang="it-CH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had</a:t>
            </a: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 identification criteria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New mass reconstruction  (20% better resolution)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043" y="1444272"/>
            <a:ext cx="3306069" cy="140096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</a:t>
            </a:r>
            <a:r>
              <a:rPr lang="el-GR" dirty="0" smtClean="0"/>
              <a:t>ττ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4523" y="2465301"/>
            <a:ext cx="2443345" cy="16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20" y="3141706"/>
            <a:ext cx="2214804" cy="212496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199" y="1600200"/>
            <a:ext cx="4451843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Analysis re-optimized: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Improved lepton and </a:t>
            </a:r>
            <a:r>
              <a:rPr kumimoji="0" lang="el-GR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τ</a:t>
            </a:r>
            <a:r>
              <a:rPr kumimoji="0" lang="it-CH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had</a:t>
            </a: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 identification criteria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New mass reconstruction  (20% better resolution)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New event categorization: lower jet p</a:t>
            </a:r>
            <a:r>
              <a:rPr kumimoji="0" lang="it-CH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T</a:t>
            </a: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 thresholds, rely also on p</a:t>
            </a:r>
            <a:r>
              <a:rPr kumimoji="0" lang="it-CH" sz="27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T</a:t>
            </a:r>
            <a:r>
              <a:rPr kumimoji="0" lang="it-CH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ea typeface="+mn-ea"/>
                <a:cs typeface="Hypatia Sans Pro"/>
              </a:rPr>
              <a:t> of the tau.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ea typeface="+mn-ea"/>
              <a:cs typeface="Hypatia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7" name="Content Placeholder 2" descr="int_lumi_cumulative_pp~_CMS.e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 l="-960" r="6809"/>
          <a:stretch/>
        </p:blipFill>
        <p:spPr>
          <a:xfrm>
            <a:off x="756652" y="2534526"/>
            <a:ext cx="7516788" cy="3296857"/>
          </a:xfrm>
          <a:prstGeom prst="rect">
            <a:avLst/>
          </a:prstGeom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91527"/>
            <a:ext cx="8229600" cy="1143000"/>
          </a:xfrm>
          <a:effectLst/>
        </p:spPr>
        <p:txBody>
          <a:bodyPr>
            <a:normAutofit/>
          </a:bodyPr>
          <a:lstStyle/>
          <a:p>
            <a:r>
              <a:rPr lang="en-US" sz="6000" b="1" dirty="0" smtClean="0">
                <a:latin typeface="+mj-lt"/>
              </a:rPr>
              <a:t>CMS 2012 data</a:t>
            </a:r>
            <a:endParaRPr lang="en-US" sz="6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043" y="1444272"/>
            <a:ext cx="3306069" cy="1400967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</a:t>
            </a:r>
            <a:r>
              <a:rPr lang="el-GR" dirty="0" smtClean="0"/>
              <a:t>ττ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451843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it-CH" sz="2700" dirty="0" smtClean="0"/>
              <a:t>Analysis re-optimized:</a:t>
            </a:r>
          </a:p>
          <a:p>
            <a:r>
              <a:rPr lang="it-CH" sz="2700" dirty="0" smtClean="0"/>
              <a:t>Improved lepton and </a:t>
            </a:r>
            <a:r>
              <a:rPr lang="el-GR" sz="2700" dirty="0" smtClean="0"/>
              <a:t>τ</a:t>
            </a:r>
            <a:r>
              <a:rPr lang="it-CH" sz="2700" baseline="-25000" dirty="0" smtClean="0"/>
              <a:t>had</a:t>
            </a:r>
            <a:r>
              <a:rPr lang="it-CH" sz="2700" dirty="0" smtClean="0"/>
              <a:t> identification criteria</a:t>
            </a:r>
          </a:p>
          <a:p>
            <a:r>
              <a:rPr lang="it-CH" sz="2700" dirty="0" smtClean="0"/>
              <a:t>New mass reconstruction  (20% better resolution)</a:t>
            </a:r>
          </a:p>
          <a:p>
            <a:r>
              <a:rPr lang="it-CH" sz="2700" dirty="0" smtClean="0"/>
              <a:t>New event categorization: lower jet p</a:t>
            </a:r>
            <a:r>
              <a:rPr lang="it-CH" sz="2700" baseline="-25000" dirty="0" smtClean="0"/>
              <a:t>T</a:t>
            </a:r>
            <a:r>
              <a:rPr lang="it-CH" sz="2700" dirty="0" smtClean="0"/>
              <a:t> thresholds, rely also on p</a:t>
            </a:r>
            <a:r>
              <a:rPr lang="it-CH" sz="2700" baseline="-25000" dirty="0" smtClean="0"/>
              <a:t>T</a:t>
            </a:r>
            <a:r>
              <a:rPr lang="it-CH" sz="2700" dirty="0" smtClean="0"/>
              <a:t> of the tau.</a:t>
            </a:r>
          </a:p>
          <a:p>
            <a:r>
              <a:rPr lang="it-CH" sz="2700" dirty="0" smtClean="0"/>
              <a:t>MVA selection for VBF tag</a:t>
            </a:r>
          </a:p>
          <a:p>
            <a:pPr>
              <a:buNone/>
            </a:pPr>
            <a:endParaRPr lang="it-CH" sz="2700" dirty="0" smtClean="0"/>
          </a:p>
          <a:p>
            <a:pPr>
              <a:buNone/>
            </a:pPr>
            <a:endParaRPr lang="it-CH" sz="2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34523" y="2465301"/>
            <a:ext cx="2443345" cy="16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920" y="3141706"/>
            <a:ext cx="2214804" cy="212496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mc="http://schemas.openxmlformats.org/markup-compatibility/2006" xmlns:mv="urn:schemas-microsoft-com:mac:vml"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2800" y="3983445"/>
            <a:ext cx="2214804" cy="2124962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→ </a:t>
            </a:r>
            <a:r>
              <a:rPr lang="el-GR" dirty="0" smtClean="0"/>
              <a:t>ττ</a:t>
            </a:r>
            <a:r>
              <a:rPr lang="it-CH" dirty="0" smtClean="0"/>
              <a:t>: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3000" dirty="0" smtClean="0"/>
              <a:t>Sensitivity of new analysis very close to 1×</a:t>
            </a:r>
            <a:r>
              <a:rPr lang="el-GR" sz="3000" dirty="0" smtClean="0"/>
              <a:t>σ</a:t>
            </a:r>
            <a:r>
              <a:rPr lang="it-CH" sz="3000" baseline="-25000" dirty="0" smtClean="0"/>
              <a:t>SMH</a:t>
            </a:r>
          </a:p>
          <a:p>
            <a:r>
              <a:rPr lang="it-CH" sz="3000" dirty="0" smtClean="0"/>
              <a:t>No excess seen. Just bad luck or non-SM Higgs?</a:t>
            </a:r>
            <a:endParaRPr lang="it-CH" sz="3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3490" name="Picture 2" descr="limits-20112012_s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5555" y="2752078"/>
            <a:ext cx="4178084" cy="3545489"/>
          </a:xfrm>
          <a:prstGeom prst="rect">
            <a:avLst/>
          </a:prstGeom>
          <a:noFill/>
        </p:spPr>
      </p:pic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1128" y="2850301"/>
            <a:ext cx="3407915" cy="329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2590800" y="4882719"/>
            <a:ext cx="559295" cy="1074198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0" name="Oval 9"/>
          <p:cNvSpPr/>
          <p:nvPr/>
        </p:nvSpPr>
        <p:spPr>
          <a:xfrm>
            <a:off x="6729272" y="4740676"/>
            <a:ext cx="559295" cy="1074198"/>
          </a:xfrm>
          <a:prstGeom prst="ellipse">
            <a:avLst/>
          </a:prstGeom>
          <a:noFill/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19476"/>
            <a:ext cx="8229600" cy="1143000"/>
          </a:xfrm>
        </p:spPr>
        <p:txBody>
          <a:bodyPr/>
          <a:lstStyle/>
          <a:p>
            <a:r>
              <a:rPr lang="en-US" dirty="0" smtClean="0"/>
              <a:t>Combined Results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 flipV="1">
            <a:off x="2031486" y="1417638"/>
            <a:ext cx="0" cy="2905787"/>
          </a:xfrm>
          <a:prstGeom prst="line">
            <a:avLst/>
          </a:prstGeom>
          <a:ln w="57150">
            <a:solidFill>
              <a:srgbClr val="FF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Combined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62617"/>
            <a:ext cx="8229600" cy="1163546"/>
          </a:xfrm>
        </p:spPr>
        <p:txBody>
          <a:bodyPr>
            <a:normAutofit fontScale="92500" lnSpcReduction="20000"/>
          </a:bodyPr>
          <a:lstStyle/>
          <a:p>
            <a:r>
              <a:rPr lang="it-CH" sz="2800" dirty="0" smtClean="0"/>
              <a:t>Most analyses using 5+5 fb</a:t>
            </a:r>
            <a:r>
              <a:rPr lang="it-CH" sz="2800" baseline="30000" dirty="0" smtClean="0"/>
              <a:t>-1</a:t>
            </a:r>
            <a:r>
              <a:rPr lang="it-CH" sz="2800" dirty="0" smtClean="0"/>
              <a:t>, many improved w.r.t. 2011</a:t>
            </a:r>
          </a:p>
          <a:p>
            <a:r>
              <a:rPr lang="it-CH" sz="2800" dirty="0" smtClean="0"/>
              <a:t>Biggest combination done so far at CMS: 95 individual final states contributing at 125 GeV mass hypothesis!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33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28498" y="1399882"/>
          <a:ext cx="5042517" cy="33395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36957"/>
                <a:gridCol w="1775534"/>
                <a:gridCol w="2030026"/>
              </a:tblGrid>
              <a:tr h="370840"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Decay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Prod. Topology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Lumi</a:t>
                      </a: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nosity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WH, ZH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ttH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Inclusive</a:t>
                      </a:r>
                      <a:r>
                        <a:rPr lang="it-CH" baseline="0" dirty="0" smtClean="0"/>
                        <a:t> + </a:t>
                      </a:r>
                      <a:r>
                        <a:rPr lang="it-CH" dirty="0" smtClean="0"/>
                        <a:t>VBF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WH,</a:t>
                      </a:r>
                      <a:r>
                        <a:rPr lang="it-CH" baseline="0" dirty="0" smtClean="0"/>
                        <a:t> ZH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</a:t>
                      </a:r>
                      <a:r>
                        <a:rPr lang="el-GR" dirty="0" smtClean="0"/>
                        <a:t>γγ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Inclusive</a:t>
                      </a:r>
                      <a:r>
                        <a:rPr lang="it-CH" baseline="0" dirty="0" smtClean="0"/>
                        <a:t> + </a:t>
                      </a:r>
                      <a:r>
                        <a:rPr lang="it-CH" dirty="0" smtClean="0"/>
                        <a:t>VBF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WW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0/1 jet + VBF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H → WW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WH, ZH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ZZ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Inclusive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67588" name="Picture 4" descr="http://cms-higgs-results.web.cern.ch/cms-higgs-results/Comb/HIG-12-020//sqr_acls_allexp_bydecay_zoom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547" y="1296158"/>
            <a:ext cx="3322982" cy="3496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 flipV="1">
            <a:off x="2635190" y="1417638"/>
            <a:ext cx="0" cy="2905787"/>
          </a:xfrm>
          <a:prstGeom prst="line">
            <a:avLst/>
          </a:prstGeom>
          <a:ln w="57150">
            <a:solidFill>
              <a:srgbClr val="FFFF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8610" name="Picture 2" descr="http://cms-higgs-results.web.cern.ch/cms-higgs-results/Comb/HIG-12-020//sqr_pvala_allexp_bydecay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9547" y="1296158"/>
            <a:ext cx="3322982" cy="349655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Combined results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62617"/>
            <a:ext cx="8229600" cy="1163546"/>
          </a:xfrm>
        </p:spPr>
        <p:txBody>
          <a:bodyPr>
            <a:normAutofit fontScale="92500" lnSpcReduction="20000"/>
          </a:bodyPr>
          <a:lstStyle/>
          <a:p>
            <a:r>
              <a:rPr lang="it-CH" sz="2800" dirty="0" smtClean="0"/>
              <a:t>Most analyses using 5+5 fb</a:t>
            </a:r>
            <a:r>
              <a:rPr lang="it-CH" sz="2800" baseline="30000" dirty="0" smtClean="0"/>
              <a:t>-1</a:t>
            </a:r>
            <a:r>
              <a:rPr lang="it-CH" sz="2800" dirty="0" smtClean="0"/>
              <a:t>, many improved w.r.t. 2011</a:t>
            </a:r>
          </a:p>
          <a:p>
            <a:r>
              <a:rPr lang="it-CH" sz="2800" dirty="0" smtClean="0"/>
              <a:t>Biggest combination done so far at CMS: 95 individual final states contributing at 125 GeV mass hypothesis!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34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28498" y="1399882"/>
          <a:ext cx="5042517" cy="33395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236957"/>
                <a:gridCol w="1775534"/>
                <a:gridCol w="2030026"/>
              </a:tblGrid>
              <a:tr h="370840"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Decay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Prod. Topology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Lumi</a:t>
                      </a: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nosity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WH, ZH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ttH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2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Inclusive</a:t>
                      </a:r>
                      <a:r>
                        <a:rPr lang="it-CH" baseline="0" dirty="0" smtClean="0"/>
                        <a:t> + </a:t>
                      </a:r>
                      <a:r>
                        <a:rPr lang="it-CH" dirty="0" smtClean="0"/>
                        <a:t>VBF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WH,</a:t>
                      </a:r>
                      <a:r>
                        <a:rPr lang="it-CH" baseline="0" dirty="0" smtClean="0"/>
                        <a:t> ZH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</a:t>
                      </a:r>
                      <a:r>
                        <a:rPr lang="el-GR" dirty="0" smtClean="0"/>
                        <a:t>γγ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Inclusive</a:t>
                      </a:r>
                      <a:r>
                        <a:rPr lang="it-CH" baseline="0" dirty="0" smtClean="0"/>
                        <a:t> + </a:t>
                      </a:r>
                      <a:r>
                        <a:rPr lang="it-CH" dirty="0" smtClean="0"/>
                        <a:t>VBF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WW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0/1 jet + VBF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H → WW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WH, ZH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</a:t>
                      </a:r>
                      <a:r>
                        <a:rPr lang="it-CH" baseline="0" dirty="0" smtClean="0"/>
                        <a:t> at</a:t>
                      </a:r>
                      <a:r>
                        <a:rPr lang="it-CH" dirty="0" smtClean="0"/>
                        <a:t>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baseline="0" dirty="0" smtClean="0"/>
                        <a:t> at 7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CH" dirty="0" smtClean="0"/>
                        <a:t>H → ZZ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Inclusive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5+5 fb</a:t>
                      </a:r>
                      <a:r>
                        <a:rPr lang="it-CH" baseline="30000" dirty="0" smtClean="0"/>
                        <a:t>-1</a:t>
                      </a:r>
                      <a:r>
                        <a:rPr lang="it-CH" dirty="0" smtClean="0"/>
                        <a:t> at 7+8 TeV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Combined results: ZZ+</a:t>
            </a:r>
            <a:r>
              <a:rPr lang="el-GR" dirty="0" smtClean="0"/>
              <a:t>γγ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33794" name="Picture 2" descr="http://cms-higgs-results.web.cern.ch/cms-higgs-results/Comb/HIG-12-020//sqr_pvala_all_bydecay_hires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600521"/>
            <a:ext cx="4038600" cy="3874776"/>
          </a:xfrm>
          <a:prstGeom prst="rect">
            <a:avLst/>
          </a:prstGeom>
          <a:noFill/>
        </p:spPr>
      </p:pic>
      <p:pic>
        <p:nvPicPr>
          <p:cNvPr id="33800" name="Picture 8" descr="http://cms-higgs-results.web.cern.ch/cms-higgs-results/Comb/HIG-12-020//sqr_pvala_all_energy_hires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2600521"/>
            <a:ext cx="4038600" cy="387477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944865" y="2411974"/>
            <a:ext cx="3639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000" dirty="0" smtClean="0"/>
              <a:t>7 TeV data vs 8 TeV data</a:t>
            </a:r>
            <a:endParaRPr lang="it-CH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841902" y="2411974"/>
            <a:ext cx="36398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000" dirty="0" smtClean="0"/>
              <a:t>ZZ vs </a:t>
            </a:r>
            <a:r>
              <a:rPr lang="el-GR" sz="2000" dirty="0" smtClean="0"/>
              <a:t>γγ</a:t>
            </a:r>
            <a:r>
              <a:rPr lang="it-CH" sz="2000" dirty="0" smtClean="0"/>
              <a:t> decay mode</a:t>
            </a:r>
            <a:endParaRPr lang="it-CH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374073" y="1433645"/>
            <a:ext cx="83958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700" dirty="0" smtClean="0"/>
              <a:t>In high mass resolution channels, observe an excess with local significance of 5.0</a:t>
            </a:r>
            <a:r>
              <a:rPr lang="el-GR" sz="2700" dirty="0" smtClean="0"/>
              <a:t>σ</a:t>
            </a:r>
            <a:r>
              <a:rPr lang="it-CH" sz="2700" dirty="0" smtClean="0"/>
              <a:t>  (expected from SM H: 4.7</a:t>
            </a:r>
            <a:r>
              <a:rPr lang="el-GR" sz="2700" dirty="0" smtClean="0"/>
              <a:t>σ</a:t>
            </a:r>
            <a:r>
              <a:rPr lang="it-CH" sz="2700" dirty="0" smtClean="0"/>
              <a:t>)</a:t>
            </a:r>
            <a:endParaRPr lang="it-CH" sz="2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Combined results: all channels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0272" y="1600200"/>
            <a:ext cx="3626528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it-CH" sz="2800" dirty="0" smtClean="0"/>
              <a:t>Local significance of excess: </a:t>
            </a:r>
            <a:r>
              <a:rPr lang="it-CH" sz="2800" b="1" dirty="0" smtClean="0"/>
              <a:t>4.9 </a:t>
            </a:r>
            <a:r>
              <a:rPr lang="el-GR" sz="2800" b="1" dirty="0" smtClean="0"/>
              <a:t>σ</a:t>
            </a:r>
            <a:endParaRPr lang="it-CH" sz="2800" b="1" dirty="0" smtClean="0"/>
          </a:p>
          <a:p>
            <a:pPr marL="0" indent="0">
              <a:buNone/>
            </a:pPr>
            <a:r>
              <a:rPr lang="it-CH" sz="2800" dirty="0" smtClean="0"/>
              <a:t>Expected for SM Higgs signal: </a:t>
            </a:r>
            <a:r>
              <a:rPr lang="it-CH" sz="2800" b="1" dirty="0" smtClean="0"/>
              <a:t>5.9</a:t>
            </a:r>
            <a:r>
              <a:rPr lang="el-GR" sz="2800" b="1" dirty="0" smtClean="0"/>
              <a:t>σ</a:t>
            </a:r>
            <a:endParaRPr lang="it-CH" sz="2800" b="1" dirty="0" smtClean="0"/>
          </a:p>
          <a:p>
            <a:pPr marL="0" indent="0">
              <a:buNone/>
            </a:pPr>
            <a:endParaRPr lang="it-CH" sz="2800" b="1" dirty="0" smtClean="0"/>
          </a:p>
          <a:p>
            <a:pPr marL="0" indent="0">
              <a:buNone/>
            </a:pPr>
            <a:r>
              <a:rPr lang="it-CH" sz="2800" dirty="0" smtClean="0"/>
              <a:t>Global significance &gt; 4</a:t>
            </a:r>
            <a:r>
              <a:rPr lang="el-GR" sz="2800" dirty="0" smtClean="0"/>
              <a:t>σ</a:t>
            </a:r>
            <a:endParaRPr lang="it-CH" sz="2800" dirty="0" smtClean="0"/>
          </a:p>
          <a:p>
            <a:pPr marL="0" indent="0">
              <a:buNone/>
            </a:pPr>
            <a:r>
              <a:rPr lang="it-CH" sz="2800" dirty="0" smtClean="0"/>
              <a:t/>
            </a:r>
            <a:br>
              <a:rPr lang="it-CH" sz="2800" dirty="0" smtClean="0"/>
            </a:br>
            <a:r>
              <a:rPr lang="it-CH" sz="2800" b="1" dirty="0" smtClean="0"/>
              <a:t>We interpret this excess as the observation of a new boson with mass around 125 GeV.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31746" name="Picture 2" descr="http://cms-higgs-results.web.cern.ch/cms-higgs-results/Comb/HIG-12-020//sqr_pvala_all_bydeca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3109" y="1659623"/>
            <a:ext cx="4655382" cy="44665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cms-higgs-results.web.cern.ch/cms-higgs-results/Comb/HIG-12-020//sqr_mlz_comb_zo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867" y="1667430"/>
            <a:ext cx="4647244" cy="445873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Combined results: all channels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60272" y="1600200"/>
            <a:ext cx="362652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CH" sz="2700" dirty="0" smtClean="0"/>
          </a:p>
          <a:p>
            <a:pPr marL="0" indent="0">
              <a:buNone/>
            </a:pPr>
            <a:r>
              <a:rPr lang="it-CH" sz="2700" dirty="0" smtClean="0"/>
              <a:t>Best fit signal strength at mass 125 GeV: </a:t>
            </a:r>
          </a:p>
          <a:p>
            <a:pPr marL="0" indent="0">
              <a:buNone/>
            </a:pPr>
            <a:r>
              <a:rPr lang="it-CH" sz="2700" dirty="0" smtClean="0"/>
              <a:t>   </a:t>
            </a:r>
            <a:r>
              <a:rPr lang="it-CH" sz="2700" b="1" dirty="0" smtClean="0"/>
              <a:t>(0.80 ± 0.22) × </a:t>
            </a:r>
            <a:r>
              <a:rPr lang="el-GR" sz="2700" b="1" dirty="0" smtClean="0"/>
              <a:t>σ</a:t>
            </a:r>
            <a:r>
              <a:rPr lang="it-CH" sz="2700" b="1" baseline="-25000" dirty="0" smtClean="0"/>
              <a:t>SMH</a:t>
            </a:r>
          </a:p>
          <a:p>
            <a:pPr marL="0" indent="0">
              <a:buNone/>
            </a:pPr>
            <a:endParaRPr lang="it-CH" sz="2700" dirty="0" smtClean="0"/>
          </a:p>
          <a:p>
            <a:pPr marL="0" indent="0">
              <a:buNone/>
            </a:pPr>
            <a:r>
              <a:rPr lang="it-CH" sz="2700" dirty="0" smtClean="0"/>
              <a:t>Compatible with the expectations from a SM Higgs boson signal!</a:t>
            </a:r>
          </a:p>
          <a:p>
            <a:pPr marL="0" indent="0">
              <a:buNone/>
            </a:pPr>
            <a:endParaRPr lang="it-CH" sz="27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37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590800" y="3107184"/>
            <a:ext cx="0" cy="2343706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Mass of the observed particle</a:t>
            </a:r>
            <a:endParaRPr lang="it-CH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2700" dirty="0" smtClean="0">
                <a:latin typeface="+mn-lt"/>
              </a:rPr>
              <a:t>Likelihood scan for mass and signal strength in three high mass resolution channels:</a:t>
            </a:r>
          </a:p>
          <a:p>
            <a:pPr lvl="1"/>
            <a:r>
              <a:rPr lang="en-US" dirty="0" smtClean="0">
                <a:latin typeface="+mn-lt"/>
              </a:rPr>
              <a:t>ZZ 4l</a:t>
            </a:r>
          </a:p>
          <a:p>
            <a:pPr lvl="1"/>
            <a:r>
              <a:rPr lang="en-US" dirty="0" smtClean="0">
                <a:latin typeface="+mn-lt"/>
              </a:rPr>
              <a:t>γ</a:t>
            </a:r>
            <a:r>
              <a:rPr lang="el-GR" dirty="0" smtClean="0">
                <a:latin typeface="+mn-lt"/>
              </a:rPr>
              <a:t>γ</a:t>
            </a:r>
            <a:r>
              <a:rPr lang="it-CH" dirty="0" smtClean="0">
                <a:latin typeface="+mn-lt"/>
              </a:rPr>
              <a:t> untagged</a:t>
            </a:r>
          </a:p>
          <a:p>
            <a:pPr lvl="1"/>
            <a:r>
              <a:rPr lang="it-CH" dirty="0" smtClean="0">
                <a:latin typeface="+mn-lt"/>
              </a:rPr>
              <a:t>γ</a:t>
            </a:r>
            <a:r>
              <a:rPr lang="el-GR" dirty="0" smtClean="0">
                <a:latin typeface="+mn-lt"/>
              </a:rPr>
              <a:t>γ</a:t>
            </a:r>
            <a:r>
              <a:rPr lang="it-CH" dirty="0" smtClean="0">
                <a:latin typeface="+mn-lt"/>
              </a:rPr>
              <a:t> with di-jet tag</a:t>
            </a:r>
            <a:endParaRPr lang="en-US" dirty="0" smtClean="0">
              <a:latin typeface="+mn-lt"/>
            </a:endParaRPr>
          </a:p>
          <a:p>
            <a:r>
              <a:rPr lang="en-US" sz="2700" dirty="0" smtClean="0">
                <a:latin typeface="+mn-lt"/>
              </a:rPr>
              <a:t>Results are compatible within the uncertainties</a:t>
            </a:r>
          </a:p>
          <a:p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4274" name="Picture 2" descr="http://cms-higgs-results.web.cern.ch/cms-higgs-results/Comb/HIG-12-020//sqr_mass_scan_2d_all_white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38600" cy="4305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ms-higgs-results.web.cern.ch/cms-higgs-results/Comb/HIG-12-020//sqr_mass_scan_1d_all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600200"/>
            <a:ext cx="4619625" cy="46254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Mass </a:t>
            </a:r>
            <a:r>
              <a:rPr lang="it-CH" dirty="0" smtClean="0">
                <a:latin typeface="+mn-lt"/>
              </a:rPr>
              <a:t>measurement</a:t>
            </a:r>
            <a:endParaRPr lang="it-CH" dirty="0"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609725"/>
            <a:ext cx="4038600" cy="4525963"/>
          </a:xfrm>
        </p:spPr>
        <p:txBody>
          <a:bodyPr/>
          <a:lstStyle/>
          <a:p>
            <a:r>
              <a:rPr lang="it-CH" dirty="0" smtClean="0">
                <a:latin typeface="+mn-lt"/>
              </a:rPr>
              <a:t>Perform a fit of the mass with freely floating signal strength for the three final states, to minimize model dependence.</a:t>
            </a:r>
          </a:p>
          <a:p>
            <a:pPr>
              <a:buNone/>
            </a:pPr>
            <a:r>
              <a:rPr lang="it-CH" dirty="0" smtClean="0">
                <a:latin typeface="+mn-lt"/>
              </a:rPr>
              <a:t>	</a:t>
            </a:r>
            <a:r>
              <a:rPr lang="it-CH" sz="3200" b="1" dirty="0" smtClean="0">
                <a:latin typeface="+mn-lt"/>
              </a:rPr>
              <a:t>M = 125.3 ± 0.6 GeV</a:t>
            </a:r>
            <a:endParaRPr lang="it-CH" sz="3200" b="1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39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2012: the luminosity 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Instantaneous luminosity up to ~7·10</a:t>
            </a:r>
            <a:r>
              <a:rPr lang="en-US" baseline="30000" dirty="0" smtClean="0"/>
              <a:t>33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20-30 pile-up interactions per bunch crossing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pic>
        <p:nvPicPr>
          <p:cNvPr id="8196" name="Picture 4" descr="https://twiki.cern.ch/twiki/pub/CMSPublic/Hig12015TWiki/nvtx_Zmumu_2012_topu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912" y="2885876"/>
            <a:ext cx="3558601" cy="3275799"/>
          </a:xfrm>
          <a:prstGeom prst="rect">
            <a:avLst/>
          </a:prstGeom>
          <a:noFill/>
        </p:spPr>
      </p:pic>
      <p:pic>
        <p:nvPicPr>
          <p:cNvPr id="8198" name="Picture 6" descr="http://cms-service-lumi.web.cern.ch/cms-service-lumi/publicplots/peak_lumi_per_day_pp_20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020" y="2655689"/>
            <a:ext cx="4599559" cy="3514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http://cms-higgs-results.web.cern.ch/cms-higgs-results/Comb/HIG-12-020//sqr_mass_scan_1d_hires_com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600200"/>
            <a:ext cx="4619625" cy="462546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Mass measurement</a:t>
            </a:r>
            <a:endParaRPr lang="it-CH" dirty="0"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1609725"/>
            <a:ext cx="4038600" cy="4525963"/>
          </a:xfrm>
        </p:spPr>
        <p:txBody>
          <a:bodyPr>
            <a:normAutofit lnSpcReduction="10000"/>
          </a:bodyPr>
          <a:lstStyle/>
          <a:p>
            <a:r>
              <a:rPr lang="it-CH" dirty="0" smtClean="0">
                <a:latin typeface="+mn-lt"/>
              </a:rPr>
              <a:t>Systematical uncertainty on the mass driven by energy scale uncertainty in </a:t>
            </a:r>
            <a:r>
              <a:rPr lang="el-GR" dirty="0" smtClean="0">
                <a:latin typeface="+mn-lt"/>
              </a:rPr>
              <a:t>γγ</a:t>
            </a:r>
            <a:r>
              <a:rPr lang="it-CH" dirty="0" smtClean="0">
                <a:latin typeface="+mn-lt"/>
              </a:rPr>
              <a:t>: now conservative estimate ~0.5%, will improve in the future.</a:t>
            </a:r>
            <a:endParaRPr lang="it-CH" sz="3200" b="1" dirty="0" smtClean="0">
              <a:latin typeface="+mn-lt"/>
            </a:endParaRPr>
          </a:p>
          <a:p>
            <a:pPr marL="714375">
              <a:buNone/>
              <a:tabLst>
                <a:tab pos="1971675" algn="l"/>
              </a:tabLst>
            </a:pPr>
            <a:r>
              <a:rPr lang="it-CH" b="1" dirty="0" smtClean="0">
                <a:latin typeface="+mn-lt"/>
              </a:rPr>
              <a:t>M = 125.3	± 0.4 (stat.) </a:t>
            </a:r>
            <a:br>
              <a:rPr lang="it-CH" b="1" dirty="0" smtClean="0">
                <a:latin typeface="+mn-lt"/>
              </a:rPr>
            </a:br>
            <a:r>
              <a:rPr lang="it-CH" b="1" dirty="0" smtClean="0">
                <a:latin typeface="+mn-lt"/>
              </a:rPr>
              <a:t>	± 0.5 (syst.)</a:t>
            </a:r>
          </a:p>
          <a:p>
            <a:pPr marL="714375">
              <a:buNone/>
              <a:tabLst>
                <a:tab pos="1971675" algn="l"/>
              </a:tabLst>
            </a:pPr>
            <a:r>
              <a:rPr lang="it-CH" b="1" dirty="0" smtClean="0">
                <a:latin typeface="+mn-lt"/>
              </a:rPr>
              <a:t>	= 125.3	± 0.6 GeV</a:t>
            </a:r>
          </a:p>
          <a:p>
            <a:pPr>
              <a:buNone/>
              <a:tabLst>
                <a:tab pos="361950" algn="l"/>
                <a:tab pos="1524000" algn="l"/>
              </a:tabLst>
            </a:pPr>
            <a:endParaRPr lang="it-CH" b="1" baseline="300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40</a:t>
            </a:fld>
            <a:endParaRPr lang="en-US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://cms-higgs-results.web.cern.ch/cms-higgs-results/Comb/HIG-12-020//sqr_mlzs_ccc_mH125.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8980" y="1722260"/>
            <a:ext cx="4405029" cy="42263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4150311" cy="4525963"/>
          </a:xfrm>
        </p:spPr>
        <p:txBody>
          <a:bodyPr>
            <a:normAutofit/>
          </a:bodyPr>
          <a:lstStyle/>
          <a:p>
            <a:r>
              <a:rPr lang="it-CH" sz="2700" dirty="0" smtClean="0"/>
              <a:t>Observed signal stength in the analzyed decay modes and production topologies compatible with a SM Higgs </a:t>
            </a:r>
          </a:p>
          <a:p>
            <a:r>
              <a:rPr lang="it-CH" sz="2700" dirty="0" smtClean="0"/>
              <a:t>However, with the present data sample </a:t>
            </a:r>
            <a:br>
              <a:rPr lang="it-CH" sz="2700" dirty="0" smtClean="0"/>
            </a:br>
            <a:r>
              <a:rPr lang="it-CH" sz="2700" dirty="0" smtClean="0"/>
              <a:t>only few modes have sensitivity to a signal </a:t>
            </a:r>
            <a:br>
              <a:rPr lang="it-CH" sz="2700" dirty="0" smtClean="0"/>
            </a:br>
            <a:r>
              <a:rPr lang="it-CH" sz="2700" dirty="0" smtClean="0"/>
              <a:t>of SM strength.</a:t>
            </a:r>
          </a:p>
          <a:p>
            <a:endParaRPr lang="it-CH" sz="27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2" name="Picture 6" descr="http://cms-higgs-results.web.cern.ch/cms-higgs-results/Comb/HIG-12-020//sqr_mlzs_ccc_mH125.0_pro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1283" y="2956263"/>
            <a:ext cx="4452151" cy="3524379"/>
          </a:xfrm>
          <a:prstGeom prst="rect">
            <a:avLst/>
          </a:prstGeom>
          <a:noFill/>
        </p:spPr>
      </p:pic>
      <p:pic>
        <p:nvPicPr>
          <p:cNvPr id="34818" name="Picture 2" descr="http://cms-higgs-results.web.cern.ch/cms-higgs-results/Comb/HIG-12-020//sqr_mlzs_ccc_mH125.0_deca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024" y="2956263"/>
            <a:ext cx="4527612" cy="360428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2800" dirty="0" smtClean="0"/>
              <a:t>Slightly better sensitivity when combining channels by decay mode or production topology.</a:t>
            </a:r>
          </a:p>
          <a:p>
            <a:r>
              <a:rPr lang="it-CH" sz="2800" dirty="0" smtClean="0"/>
              <a:t>Compatible with SM Higgs within uncertainties</a:t>
            </a:r>
            <a:endParaRPr lang="it-CH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rwz_scan_1d_gg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8106" y="4092606"/>
            <a:ext cx="3125679" cy="23525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2425" indent="-227013"/>
            <a:r>
              <a:rPr lang="it-CH" sz="2800" b="1" dirty="0" smtClean="0"/>
              <a:t>Test of custodial symmetry: compare the signal strength observed in WW and ZZ modes.</a:t>
            </a:r>
          </a:p>
          <a:p>
            <a:pPr marL="352425" indent="-227013"/>
            <a:r>
              <a:rPr lang="it-CH" sz="2800" dirty="0" smtClean="0"/>
              <a:t>Fit the the ZZ and WW (0/1 jet) data assuming:</a:t>
            </a:r>
          </a:p>
          <a:p>
            <a:pPr marL="715963" lvl="1" indent="-227013">
              <a:buNone/>
              <a:tabLst>
                <a:tab pos="2424113" algn="l"/>
                <a:tab pos="3675063" algn="l"/>
              </a:tabLst>
            </a:pPr>
            <a:r>
              <a:rPr lang="it-CH" dirty="0" smtClean="0"/>
              <a:t>	σ×BR</a:t>
            </a:r>
            <a:r>
              <a:rPr lang="it-CH" baseline="-25000" dirty="0" smtClean="0"/>
              <a:t>H→ZZ</a:t>
            </a:r>
            <a:r>
              <a:rPr lang="it-CH" dirty="0" smtClean="0"/>
              <a:t> 	= 	</a:t>
            </a:r>
            <a:r>
              <a:rPr lang="el-GR" b="1" dirty="0" smtClean="0"/>
              <a:t>μ</a:t>
            </a:r>
            <a:r>
              <a:rPr lang="it-CH" b="1" baseline="-25000" dirty="0" smtClean="0"/>
              <a:t>ZZ</a:t>
            </a:r>
            <a:r>
              <a:rPr lang="it-CH" b="1" dirty="0" smtClean="0"/>
              <a:t> </a:t>
            </a:r>
            <a:r>
              <a:rPr lang="it-CH" dirty="0" smtClean="0"/>
              <a:t>×  [ σ×BR</a:t>
            </a:r>
            <a:r>
              <a:rPr lang="it-CH" baseline="-25000" dirty="0" smtClean="0"/>
              <a:t>H→ZZ</a:t>
            </a:r>
            <a:r>
              <a:rPr lang="it-CH" dirty="0" smtClean="0"/>
              <a:t> ]</a:t>
            </a:r>
            <a:r>
              <a:rPr lang="it-CH" baseline="-25000" dirty="0" smtClean="0"/>
              <a:t> SM Higgs</a:t>
            </a:r>
            <a:br>
              <a:rPr lang="it-CH" baseline="-25000" dirty="0" smtClean="0"/>
            </a:br>
            <a:r>
              <a:rPr lang="it-CH" dirty="0" smtClean="0"/>
              <a:t>σ×BR</a:t>
            </a:r>
            <a:r>
              <a:rPr lang="it-CH" baseline="-25000" dirty="0" smtClean="0"/>
              <a:t>H→WW</a:t>
            </a:r>
            <a:r>
              <a:rPr lang="it-CH" dirty="0" smtClean="0"/>
              <a:t> 	= </a:t>
            </a:r>
            <a:r>
              <a:rPr lang="it-CH" b="1" dirty="0" smtClean="0"/>
              <a:t>R</a:t>
            </a:r>
            <a:r>
              <a:rPr lang="it-CH" b="1" baseline="-25000" dirty="0" smtClean="0"/>
              <a:t>W/Z</a:t>
            </a:r>
            <a:r>
              <a:rPr lang="it-CH" b="1" dirty="0" smtClean="0"/>
              <a:t> </a:t>
            </a:r>
            <a:r>
              <a:rPr lang="it-CH" dirty="0" smtClean="0"/>
              <a:t>×	</a:t>
            </a:r>
            <a:r>
              <a:rPr lang="el-GR" b="1" dirty="0" smtClean="0"/>
              <a:t>μ</a:t>
            </a:r>
            <a:r>
              <a:rPr lang="it-CH" b="1" baseline="-25000" dirty="0" smtClean="0"/>
              <a:t>ZZ</a:t>
            </a:r>
            <a:r>
              <a:rPr lang="it-CH" b="1" dirty="0" smtClean="0"/>
              <a:t> </a:t>
            </a:r>
            <a:r>
              <a:rPr lang="it-CH" dirty="0" smtClean="0"/>
              <a:t>×  [ σ×BR</a:t>
            </a:r>
            <a:r>
              <a:rPr lang="it-CH" baseline="-25000" dirty="0" smtClean="0"/>
              <a:t>H→WW</a:t>
            </a:r>
            <a:r>
              <a:rPr lang="it-CH" dirty="0" smtClean="0"/>
              <a:t> ]</a:t>
            </a:r>
            <a:r>
              <a:rPr lang="it-CH" baseline="-25000" dirty="0" smtClean="0"/>
              <a:t>SM Higgs</a:t>
            </a:r>
          </a:p>
          <a:p>
            <a:pPr marL="352425" indent="-227013">
              <a:tabLst>
                <a:tab pos="2424113" algn="l"/>
                <a:tab pos="3675063" algn="l"/>
              </a:tabLst>
            </a:pPr>
            <a:r>
              <a:rPr lang="it-CH" sz="2700" dirty="0" smtClean="0"/>
              <a:t>Result compatible with SM</a:t>
            </a:r>
            <a:br>
              <a:rPr lang="it-CH" sz="2700" dirty="0" smtClean="0"/>
            </a:br>
            <a:r>
              <a:rPr lang="it-CH" sz="2700" dirty="0" smtClean="0"/>
              <a:t>within the large uncertainties</a:t>
            </a:r>
          </a:p>
          <a:p>
            <a:pPr marL="627063" lvl="1">
              <a:buNone/>
              <a:tabLst>
                <a:tab pos="2424113" algn="l"/>
                <a:tab pos="3675063" algn="l"/>
              </a:tabLst>
            </a:pPr>
            <a:endParaRPr lang="it-CH" sz="23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1624926" y="5076770"/>
            <a:ext cx="2339269" cy="584775"/>
            <a:chOff x="1624926" y="5076770"/>
            <a:chExt cx="2339269" cy="584775"/>
          </a:xfrm>
        </p:grpSpPr>
        <p:sp>
          <p:nvSpPr>
            <p:cNvPr id="8" name="Rectangle 7"/>
            <p:cNvSpPr/>
            <p:nvPr/>
          </p:nvSpPr>
          <p:spPr>
            <a:xfrm>
              <a:off x="3386793" y="5076770"/>
              <a:ext cx="577402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it-CH" sz="1600" b="1" dirty="0" smtClean="0">
                  <a:solidFill>
                    <a:prstClr val="black"/>
                  </a:solidFill>
                  <a:latin typeface="Hypatia Sans Pro"/>
                </a:rPr>
                <a:t>+1.1</a:t>
              </a:r>
            </a:p>
            <a:p>
              <a:pPr algn="r"/>
              <a:r>
                <a:rPr lang="it-CH" sz="1600" b="1" dirty="0" smtClean="0">
                  <a:solidFill>
                    <a:prstClr val="black"/>
                  </a:solidFill>
                  <a:latin typeface="Hypatia Sans Pro"/>
                </a:rPr>
                <a:t>−0.6</a:t>
              </a:r>
              <a:endParaRPr lang="it-CH" sz="16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624926" y="5104660"/>
              <a:ext cx="1931747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627063" lvl="1" indent="-285750">
                <a:spcBef>
                  <a:spcPct val="20000"/>
                </a:spcBef>
                <a:tabLst>
                  <a:tab pos="2424113" algn="l"/>
                  <a:tab pos="3675063" algn="l"/>
                </a:tabLst>
              </a:pPr>
              <a:r>
                <a:rPr lang="it-CH" sz="2600" b="1" dirty="0" smtClean="0">
                  <a:solidFill>
                    <a:prstClr val="black"/>
                  </a:solidFill>
                  <a:latin typeface="Hypatia Sans Pro"/>
                </a:rPr>
                <a:t>R</a:t>
              </a:r>
              <a:r>
                <a:rPr lang="it-CH" sz="2600" b="1" baseline="-25000" dirty="0" smtClean="0">
                  <a:solidFill>
                    <a:prstClr val="black"/>
                  </a:solidFill>
                  <a:latin typeface="Hypatia Sans Pro"/>
                </a:rPr>
                <a:t>W/Z</a:t>
              </a:r>
              <a:r>
                <a:rPr lang="it-CH" sz="2600" b="1" dirty="0" smtClean="0">
                  <a:solidFill>
                    <a:prstClr val="black"/>
                  </a:solidFill>
                  <a:latin typeface="Hypatia Sans Pro"/>
                </a:rPr>
                <a:t> = 0.9</a:t>
              </a:r>
              <a:endParaRPr lang="it-CH" sz="2600" b="1" baseline="-25000" dirty="0" smtClean="0">
                <a:solidFill>
                  <a:prstClr val="black"/>
                </a:solidFill>
                <a:latin typeface="Hypatia Sans Pro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2800" dirty="0" smtClean="0"/>
              <a:t>Test compatibility w.r.t SM predictions by introducing two parameters </a:t>
            </a:r>
            <a:r>
              <a:rPr lang="it-CH" sz="2800" b="1" dirty="0" smtClean="0"/>
              <a:t>(c</a:t>
            </a:r>
            <a:r>
              <a:rPr lang="it-CH" sz="2800" b="1" baseline="-25000" dirty="0" smtClean="0"/>
              <a:t>V</a:t>
            </a:r>
            <a:r>
              <a:rPr lang="it-CH" sz="2800" b="1" dirty="0" smtClean="0"/>
              <a:t>, c</a:t>
            </a:r>
            <a:r>
              <a:rPr lang="it-CH" sz="2800" b="1" baseline="-25000" dirty="0" smtClean="0"/>
              <a:t>F</a:t>
            </a:r>
            <a:r>
              <a:rPr lang="it-CH" sz="2800" b="1" dirty="0" smtClean="0"/>
              <a:t>)</a:t>
            </a:r>
            <a:r>
              <a:rPr lang="it-CH" sz="2800" dirty="0" smtClean="0"/>
              <a:t> modifying the expected signal yields in each mode through simple LO expressions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49" y="2947262"/>
            <a:ext cx="5460912" cy="340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2800" dirty="0" smtClean="0"/>
              <a:t>Test compatibility w.r.t SM predictions by introducing two parameters </a:t>
            </a:r>
            <a:r>
              <a:rPr lang="it-CH" sz="2800" b="1" dirty="0" smtClean="0"/>
              <a:t>(c</a:t>
            </a:r>
            <a:r>
              <a:rPr lang="it-CH" sz="2800" b="1" baseline="-25000" dirty="0" smtClean="0"/>
              <a:t>V</a:t>
            </a:r>
            <a:r>
              <a:rPr lang="it-CH" sz="2800" b="1" dirty="0" smtClean="0"/>
              <a:t>, c</a:t>
            </a:r>
            <a:r>
              <a:rPr lang="it-CH" sz="2800" b="1" baseline="-25000" dirty="0" smtClean="0"/>
              <a:t>F</a:t>
            </a:r>
            <a:r>
              <a:rPr lang="it-CH" sz="2800" b="1" dirty="0" smtClean="0"/>
              <a:t>)</a:t>
            </a:r>
            <a:r>
              <a:rPr lang="it-CH" sz="2800" dirty="0" smtClean="0"/>
              <a:t> modifying the expected signal yields in each mode through simple LO expressions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49" y="2947262"/>
            <a:ext cx="5460912" cy="340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6853561" y="3601190"/>
            <a:ext cx="0" cy="1509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53561" y="5110394"/>
            <a:ext cx="15802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27800" y="3752850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F</a:t>
            </a:r>
            <a:endParaRPr lang="it-CH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57789" y="5034194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V</a:t>
            </a:r>
            <a:endParaRPr lang="it-CH" baseline="-25000" dirty="0"/>
          </a:p>
        </p:txBody>
      </p:sp>
      <p:sp>
        <p:nvSpPr>
          <p:cNvPr id="19" name="Rectangle 18"/>
          <p:cNvSpPr/>
          <p:nvPr/>
        </p:nvSpPr>
        <p:spPr>
          <a:xfrm>
            <a:off x="6775449" y="4195994"/>
            <a:ext cx="1658337" cy="617306"/>
          </a:xfrm>
          <a:prstGeom prst="rect">
            <a:avLst/>
          </a:prstGeom>
          <a:solidFill>
            <a:srgbClr val="FFC0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1" name="Oval 20"/>
          <p:cNvSpPr/>
          <p:nvPr/>
        </p:nvSpPr>
        <p:spPr>
          <a:xfrm>
            <a:off x="5289550" y="3569070"/>
            <a:ext cx="736600" cy="32946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2" name="Oval 21"/>
          <p:cNvSpPr/>
          <p:nvPr/>
        </p:nvSpPr>
        <p:spPr>
          <a:xfrm>
            <a:off x="5289550" y="4274290"/>
            <a:ext cx="736600" cy="32946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2800" dirty="0" smtClean="0"/>
              <a:t>Test compatibility w.r.t SM predictions by introducing two parameters </a:t>
            </a:r>
            <a:r>
              <a:rPr lang="it-CH" sz="2800" b="1" dirty="0" smtClean="0"/>
              <a:t>(c</a:t>
            </a:r>
            <a:r>
              <a:rPr lang="it-CH" sz="2800" b="1" baseline="-25000" dirty="0" smtClean="0"/>
              <a:t>V</a:t>
            </a:r>
            <a:r>
              <a:rPr lang="it-CH" sz="2800" b="1" dirty="0" smtClean="0"/>
              <a:t>, c</a:t>
            </a:r>
            <a:r>
              <a:rPr lang="it-CH" sz="2800" b="1" baseline="-25000" dirty="0" smtClean="0"/>
              <a:t>F</a:t>
            </a:r>
            <a:r>
              <a:rPr lang="it-CH" sz="2800" b="1" dirty="0" smtClean="0"/>
              <a:t>)</a:t>
            </a:r>
            <a:r>
              <a:rPr lang="it-CH" sz="2800" dirty="0" smtClean="0"/>
              <a:t> modifying the expected signal yields in each mode through simple LO expressions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49" y="2947262"/>
            <a:ext cx="5460912" cy="340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6853561" y="3601190"/>
            <a:ext cx="0" cy="1509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53561" y="5110394"/>
            <a:ext cx="15802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27800" y="3752850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F</a:t>
            </a:r>
            <a:endParaRPr lang="it-CH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57789" y="5034194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V</a:t>
            </a:r>
            <a:endParaRPr lang="it-CH" baseline="-25000" dirty="0"/>
          </a:p>
        </p:txBody>
      </p:sp>
      <p:sp>
        <p:nvSpPr>
          <p:cNvPr id="19" name="Rectangle 18"/>
          <p:cNvSpPr/>
          <p:nvPr/>
        </p:nvSpPr>
        <p:spPr>
          <a:xfrm rot="16200000">
            <a:off x="6661149" y="4037244"/>
            <a:ext cx="1658337" cy="617306"/>
          </a:xfrm>
          <a:prstGeom prst="rect">
            <a:avLst/>
          </a:prstGeom>
          <a:solidFill>
            <a:srgbClr val="92D05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7" name="Oval 26"/>
          <p:cNvSpPr/>
          <p:nvPr/>
        </p:nvSpPr>
        <p:spPr>
          <a:xfrm>
            <a:off x="5302250" y="3226170"/>
            <a:ext cx="736600" cy="32946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8" name="Oval 27"/>
          <p:cNvSpPr/>
          <p:nvPr/>
        </p:nvSpPr>
        <p:spPr>
          <a:xfrm>
            <a:off x="5302250" y="3931390"/>
            <a:ext cx="736600" cy="32946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9" name="Oval 28"/>
          <p:cNvSpPr/>
          <p:nvPr/>
        </p:nvSpPr>
        <p:spPr>
          <a:xfrm>
            <a:off x="5302250" y="4648570"/>
            <a:ext cx="736600" cy="32946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30" name="Oval 29"/>
          <p:cNvSpPr/>
          <p:nvPr/>
        </p:nvSpPr>
        <p:spPr>
          <a:xfrm>
            <a:off x="5283200" y="4978030"/>
            <a:ext cx="736600" cy="32946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32" name="Oval 31"/>
          <p:cNvSpPr/>
          <p:nvPr/>
        </p:nvSpPr>
        <p:spPr>
          <a:xfrm>
            <a:off x="5302250" y="5652486"/>
            <a:ext cx="736600" cy="329460"/>
          </a:xfrm>
          <a:prstGeom prst="ellipse">
            <a:avLst/>
          </a:prstGeom>
          <a:noFill/>
          <a:ln w="28575">
            <a:solidFill>
              <a:srgbClr val="92D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sz="2800" dirty="0" smtClean="0"/>
              <a:t>Test compatibility w.r.t SM predictions by introducing two parameters </a:t>
            </a:r>
            <a:r>
              <a:rPr lang="it-CH" sz="2800" b="1" dirty="0" smtClean="0"/>
              <a:t>(c</a:t>
            </a:r>
            <a:r>
              <a:rPr lang="it-CH" sz="2800" b="1" baseline="-25000" dirty="0" smtClean="0"/>
              <a:t>V</a:t>
            </a:r>
            <a:r>
              <a:rPr lang="it-CH" sz="2800" b="1" dirty="0" smtClean="0"/>
              <a:t>, c</a:t>
            </a:r>
            <a:r>
              <a:rPr lang="it-CH" sz="2800" b="1" baseline="-25000" dirty="0" smtClean="0"/>
              <a:t>F</a:t>
            </a:r>
            <a:r>
              <a:rPr lang="it-CH" sz="2800" b="1" dirty="0" smtClean="0"/>
              <a:t>)</a:t>
            </a:r>
            <a:r>
              <a:rPr lang="it-CH" sz="2800" dirty="0" smtClean="0"/>
              <a:t> modifying the expected signal yields in each mode through simple LO expressions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49" y="2947262"/>
            <a:ext cx="5460912" cy="340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>
          <a:xfrm flipV="1">
            <a:off x="6853561" y="3601190"/>
            <a:ext cx="0" cy="150920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6853561" y="5110394"/>
            <a:ext cx="1580226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527800" y="3752850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F</a:t>
            </a:r>
            <a:endParaRPr lang="it-CH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7757789" y="5034194"/>
            <a:ext cx="3956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dirty="0" smtClean="0"/>
              <a:t>c</a:t>
            </a:r>
            <a:r>
              <a:rPr lang="it-CH" baseline="-25000" dirty="0" smtClean="0"/>
              <a:t>V</a:t>
            </a:r>
            <a:endParaRPr lang="it-CH" baseline="-25000" dirty="0"/>
          </a:p>
        </p:txBody>
      </p:sp>
      <p:sp>
        <p:nvSpPr>
          <p:cNvPr id="28" name="Oval 27"/>
          <p:cNvSpPr/>
          <p:nvPr/>
        </p:nvSpPr>
        <p:spPr>
          <a:xfrm>
            <a:off x="5334000" y="5948732"/>
            <a:ext cx="1098550" cy="394917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0" name="Oval 19"/>
          <p:cNvSpPr/>
          <p:nvPr/>
        </p:nvSpPr>
        <p:spPr>
          <a:xfrm>
            <a:off x="5276811" y="5283569"/>
            <a:ext cx="1098550" cy="394917"/>
          </a:xfrm>
          <a:prstGeom prst="ellipse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21" name="Freeform 20"/>
          <p:cNvSpPr/>
          <p:nvPr/>
        </p:nvSpPr>
        <p:spPr>
          <a:xfrm>
            <a:off x="6775450" y="3771899"/>
            <a:ext cx="1403350" cy="1390651"/>
          </a:xfrm>
          <a:custGeom>
            <a:avLst/>
            <a:gdLst>
              <a:gd name="connsiteX0" fmla="*/ 234950 w 1098550"/>
              <a:gd name="connsiteY0" fmla="*/ 1333500 h 1333500"/>
              <a:gd name="connsiteX1" fmla="*/ 501650 w 1098550"/>
              <a:gd name="connsiteY1" fmla="*/ 1200150 h 1333500"/>
              <a:gd name="connsiteX2" fmla="*/ 717550 w 1098550"/>
              <a:gd name="connsiteY2" fmla="*/ 1009650 h 1333500"/>
              <a:gd name="connsiteX3" fmla="*/ 889000 w 1098550"/>
              <a:gd name="connsiteY3" fmla="*/ 774700 h 1333500"/>
              <a:gd name="connsiteX4" fmla="*/ 984250 w 1098550"/>
              <a:gd name="connsiteY4" fmla="*/ 539750 h 1333500"/>
              <a:gd name="connsiteX5" fmla="*/ 1073150 w 1098550"/>
              <a:gd name="connsiteY5" fmla="*/ 203200 h 1333500"/>
              <a:gd name="connsiteX6" fmla="*/ 1098550 w 1098550"/>
              <a:gd name="connsiteY6" fmla="*/ 0 h 1333500"/>
              <a:gd name="connsiteX7" fmla="*/ 615950 w 1098550"/>
              <a:gd name="connsiteY7" fmla="*/ 0 h 1333500"/>
              <a:gd name="connsiteX8" fmla="*/ 596900 w 1098550"/>
              <a:gd name="connsiteY8" fmla="*/ 146050 h 1333500"/>
              <a:gd name="connsiteX9" fmla="*/ 565150 w 1098550"/>
              <a:gd name="connsiteY9" fmla="*/ 298450 h 1333500"/>
              <a:gd name="connsiteX10" fmla="*/ 463550 w 1098550"/>
              <a:gd name="connsiteY10" fmla="*/ 469900 h 1333500"/>
              <a:gd name="connsiteX11" fmla="*/ 368300 w 1098550"/>
              <a:gd name="connsiteY11" fmla="*/ 698500 h 1333500"/>
              <a:gd name="connsiteX12" fmla="*/ 266700 w 1098550"/>
              <a:gd name="connsiteY12" fmla="*/ 933450 h 1333500"/>
              <a:gd name="connsiteX13" fmla="*/ 133350 w 1098550"/>
              <a:gd name="connsiteY13" fmla="*/ 1117600 h 1333500"/>
              <a:gd name="connsiteX14" fmla="*/ 63500 w 1098550"/>
              <a:gd name="connsiteY14" fmla="*/ 1250950 h 1333500"/>
              <a:gd name="connsiteX15" fmla="*/ 0 w 1098550"/>
              <a:gd name="connsiteY15" fmla="*/ 1314450 h 133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98550" h="1333500">
                <a:moveTo>
                  <a:pt x="234950" y="1333500"/>
                </a:moveTo>
                <a:lnTo>
                  <a:pt x="501650" y="1200150"/>
                </a:lnTo>
                <a:lnTo>
                  <a:pt x="717550" y="1009650"/>
                </a:lnTo>
                <a:lnTo>
                  <a:pt x="889000" y="774700"/>
                </a:lnTo>
                <a:lnTo>
                  <a:pt x="984250" y="539750"/>
                </a:lnTo>
                <a:lnTo>
                  <a:pt x="1073150" y="203200"/>
                </a:lnTo>
                <a:lnTo>
                  <a:pt x="1098550" y="0"/>
                </a:lnTo>
                <a:lnTo>
                  <a:pt x="615950" y="0"/>
                </a:lnTo>
                <a:lnTo>
                  <a:pt x="596900" y="146050"/>
                </a:lnTo>
                <a:lnTo>
                  <a:pt x="565150" y="298450"/>
                </a:lnTo>
                <a:lnTo>
                  <a:pt x="463550" y="469900"/>
                </a:lnTo>
                <a:lnTo>
                  <a:pt x="368300" y="698500"/>
                </a:lnTo>
                <a:lnTo>
                  <a:pt x="266700" y="933450"/>
                </a:lnTo>
                <a:lnTo>
                  <a:pt x="133350" y="1117600"/>
                </a:lnTo>
                <a:lnTo>
                  <a:pt x="63500" y="1250950"/>
                </a:lnTo>
                <a:lnTo>
                  <a:pt x="0" y="1314450"/>
                </a:lnTo>
              </a:path>
            </a:pathLst>
          </a:custGeom>
          <a:solidFill>
            <a:srgbClr val="00B0F0"/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6350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Is it a SM Higgs boson?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r="4936"/>
          <a:stretch>
            <a:fillRect/>
          </a:stretch>
        </p:blipFill>
        <p:spPr>
          <a:xfrm>
            <a:off x="4314824" y="1601756"/>
            <a:ext cx="4752975" cy="452440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57625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 smtClean="0"/>
              <a:t>CMS data compatible </a:t>
            </a:r>
            <a:br>
              <a:rPr lang="en-US" sz="2800" b="1" dirty="0" smtClean="0"/>
            </a:br>
            <a:r>
              <a:rPr lang="en-US" sz="2800" b="1" dirty="0" smtClean="0"/>
              <a:t>with SM prediction</a:t>
            </a:r>
            <a:br>
              <a:rPr lang="en-US" sz="2800" b="1" dirty="0" smtClean="0"/>
            </a:br>
            <a:r>
              <a:rPr lang="en-US" sz="2800" b="1" dirty="0" smtClean="0"/>
              <a:t>at 95% C.L.</a:t>
            </a:r>
          </a:p>
          <a:p>
            <a:r>
              <a:rPr lang="en-US" sz="2800" dirty="0" smtClean="0"/>
              <a:t>Best fit </a:t>
            </a:r>
            <a:r>
              <a:rPr lang="en-US" sz="2800" dirty="0" err="1" smtClean="0"/>
              <a:t>c</a:t>
            </a:r>
            <a:r>
              <a:rPr lang="en-US" sz="2800" baseline="-25000" dirty="0" err="1" smtClean="0"/>
              <a:t>F</a:t>
            </a:r>
            <a:r>
              <a:rPr lang="en-US" sz="2800" dirty="0" smtClean="0"/>
              <a:t> driven to low values by VBF </a:t>
            </a:r>
            <a:r>
              <a:rPr lang="el-GR" sz="2800" dirty="0" smtClean="0"/>
              <a:t>γγ</a:t>
            </a:r>
            <a:r>
              <a:rPr lang="it-CH" sz="2800" dirty="0" smtClean="0"/>
              <a:t> excess and </a:t>
            </a:r>
            <a:r>
              <a:rPr lang="el-GR" sz="2800" dirty="0" smtClean="0"/>
              <a:t>ττ</a:t>
            </a:r>
            <a:r>
              <a:rPr lang="it-CH" sz="2800" dirty="0" smtClean="0"/>
              <a:t> deficit.</a:t>
            </a:r>
          </a:p>
          <a:p>
            <a:r>
              <a:rPr lang="en-US" sz="2800" b="1" dirty="0" smtClean="0"/>
              <a:t>More data needed</a:t>
            </a:r>
            <a:br>
              <a:rPr lang="en-US" sz="2800" b="1" dirty="0" smtClean="0"/>
            </a:br>
            <a:r>
              <a:rPr lang="en-US" sz="2800" b="1" dirty="0" smtClean="0"/>
              <a:t>to draw any definite conclusion.</a:t>
            </a:r>
          </a:p>
          <a:p>
            <a:r>
              <a:rPr lang="en-US" sz="2800" dirty="0" smtClean="0"/>
              <a:t>LHC Cross Section WG also converging on an improved models for these kinds of fits.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5476720" y="5706237"/>
            <a:ext cx="225213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1600" dirty="0" smtClean="0">
                <a:cs typeface="Hypatia Sans Pro"/>
              </a:rPr>
              <a:t>solid contour:	68% CL</a:t>
            </a:r>
          </a:p>
          <a:p>
            <a:pPr defTabSz="693738">
              <a:tabLst>
                <a:tab pos="1439863" algn="l"/>
              </a:tabLst>
            </a:pPr>
            <a:r>
              <a:rPr lang="en-US" sz="1600" dirty="0" smtClean="0">
                <a:cs typeface="Hypatia Sans Pro"/>
              </a:rPr>
              <a:t>dashed contour:	95% CL</a:t>
            </a:r>
            <a:endParaRPr lang="en-US" sz="1600" dirty="0">
              <a:cs typeface="Hypatia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Anything elsewhere?</a:t>
            </a:r>
            <a:endParaRPr lang="it-CH" dirty="0">
              <a:latin typeface="+mn-lt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Stringent exclusion limits for any heavy Higgs-like boson decaying into WW and ZZ bosons:</a:t>
            </a:r>
          </a:p>
          <a:p>
            <a:r>
              <a:rPr lang="it-CH" dirty="0" smtClean="0">
                <a:latin typeface="+mn-lt"/>
              </a:rPr>
              <a:t>e.g.  σ ~ 0.3× σ</a:t>
            </a:r>
            <a:r>
              <a:rPr lang="it-CH" baseline="-25000" dirty="0" smtClean="0">
                <a:latin typeface="+mn-lt"/>
              </a:rPr>
              <a:t>SMH</a:t>
            </a:r>
            <a:r>
              <a:rPr lang="it-CH" dirty="0" smtClean="0">
                <a:latin typeface="+mn-lt"/>
              </a:rPr>
              <a:t> is</a:t>
            </a:r>
            <a:r>
              <a:rPr lang="it-CH" baseline="-25000" dirty="0" smtClean="0">
                <a:latin typeface="+mn-lt"/>
              </a:rPr>
              <a:t/>
            </a:r>
            <a:br>
              <a:rPr lang="it-CH" baseline="-25000" dirty="0" smtClean="0">
                <a:latin typeface="+mn-lt"/>
              </a:rPr>
            </a:br>
            <a:r>
              <a:rPr lang="it-CH" dirty="0" smtClean="0">
                <a:latin typeface="+mn-lt"/>
              </a:rPr>
              <a:t>excluded in most of the 140-500 GeV range.</a:t>
            </a:r>
          </a:p>
          <a:p>
            <a:pPr>
              <a:buNone/>
            </a:pPr>
            <a:endParaRPr lang="it-CH" dirty="0" smtClean="0">
              <a:latin typeface="+mn-lt"/>
            </a:endParaRPr>
          </a:p>
          <a:p>
            <a:endParaRPr lang="it-CH" dirty="0" smtClean="0">
              <a:latin typeface="+mn-lt"/>
            </a:endParaRPr>
          </a:p>
          <a:p>
            <a:endParaRPr lang="it-CH" dirty="0" smtClean="0">
              <a:latin typeface="+mn-lt"/>
            </a:endParaRPr>
          </a:p>
          <a:p>
            <a:endParaRPr lang="it-CH" dirty="0" smtClean="0">
              <a:latin typeface="+mn-lt"/>
            </a:endParaRPr>
          </a:p>
          <a:p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49</a:t>
            </a:fld>
            <a:endParaRPr lang="en-US">
              <a:latin typeface="+mn-lt"/>
            </a:endParaRPr>
          </a:p>
        </p:txBody>
      </p:sp>
      <p:pic>
        <p:nvPicPr>
          <p:cNvPr id="56324" name="Picture 4" descr="http://cms-higgs-results.web.cern.ch/cms-higgs-results/Comb/HIG-12-020//sqr_acls_comb_logx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4038600" cy="4381500"/>
          </a:xfrm>
          <a:prstGeom prst="rect">
            <a:avLst/>
          </a:prstGeom>
          <a:noFill/>
        </p:spPr>
      </p:pic>
      <p:cxnSp>
        <p:nvCxnSpPr>
          <p:cNvPr id="16" name="Straight Connector 15"/>
          <p:cNvCxnSpPr/>
          <p:nvPr/>
        </p:nvCxnSpPr>
        <p:spPr>
          <a:xfrm flipH="1">
            <a:off x="1104900" y="4171950"/>
            <a:ext cx="3190875" cy="28575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CH" dirty="0" smtClean="0"/>
              <a:t>CMS Particle Flow reconstruction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3350"/>
            <a:ext cx="8229600" cy="4832813"/>
          </a:xfrm>
        </p:spPr>
        <p:txBody>
          <a:bodyPr>
            <a:normAutofit/>
          </a:bodyPr>
          <a:lstStyle/>
          <a:p>
            <a:r>
              <a:rPr lang="it-CH" sz="2800" dirty="0" smtClean="0"/>
              <a:t>Rely on high granularity of CMS detector to identify and reconstruct each individual particle in the event.</a:t>
            </a:r>
          </a:p>
          <a:p>
            <a:endParaRPr lang="it-CH" sz="2800" dirty="0" smtClean="0"/>
          </a:p>
          <a:p>
            <a:endParaRPr lang="it-CH" sz="2800" dirty="0" smtClean="0"/>
          </a:p>
          <a:p>
            <a:pPr>
              <a:buNone/>
            </a:pPr>
            <a:endParaRPr lang="it-CH" sz="2800" dirty="0" smtClean="0"/>
          </a:p>
          <a:p>
            <a:endParaRPr lang="it-CH" sz="2800" dirty="0" smtClean="0"/>
          </a:p>
          <a:p>
            <a:r>
              <a:rPr lang="it-CH" sz="2800" dirty="0" smtClean="0"/>
              <a:t>Allows tagging of charged particles from pile-up: minimize impact of PU on jet reconstruction, and lepton or photon isolation.</a:t>
            </a:r>
            <a:endParaRPr lang="it-CH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5913" y="2225559"/>
            <a:ext cx="5231160" cy="212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What next?</a:t>
            </a:r>
            <a:endParaRPr lang="it-CH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CH" dirty="0" smtClean="0"/>
              <a:t>Measurement of spin and parity using angular distributions in ZZ, WW, γγ.</a:t>
            </a:r>
          </a:p>
          <a:p>
            <a:r>
              <a:rPr lang="it-CH" dirty="0" smtClean="0"/>
              <a:t>Search for deviations from the SM in the couplings by progressively introducing new degrees of freedom in the fit to the data,</a:t>
            </a:r>
            <a:br>
              <a:rPr lang="it-CH" dirty="0" smtClean="0"/>
            </a:br>
            <a:r>
              <a:rPr lang="it-CH" dirty="0" smtClean="0"/>
              <a:t>in collaboration with LHC Higgs XS WG.</a:t>
            </a:r>
          </a:p>
          <a:p>
            <a:r>
              <a:rPr lang="it-CH" dirty="0" smtClean="0"/>
              <a:t>Improve the mass measurement.</a:t>
            </a:r>
          </a:p>
          <a:p>
            <a:endParaRPr lang="it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Projections for J</a:t>
            </a:r>
            <a:r>
              <a:rPr lang="en-US" baseline="30000" dirty="0" smtClean="0">
                <a:latin typeface="+mn-lt"/>
              </a:rPr>
              <a:t>PC </a:t>
            </a:r>
            <a:r>
              <a:rPr lang="en-US" dirty="0" smtClean="0">
                <a:latin typeface="+mn-lt"/>
              </a:rPr>
              <a:t>measurements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51</a:t>
            </a:fld>
            <a:endParaRPr lang="en-US" dirty="0">
              <a:latin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45105" y="1733357"/>
            <a:ext cx="3647184" cy="3721366"/>
            <a:chOff x="457200" y="1503658"/>
            <a:chExt cx="3647184" cy="372136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687191"/>
              <a:ext cx="3647184" cy="353783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7200" y="1503658"/>
              <a:ext cx="3647184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pPr defTabSz="693738">
                <a:tabLst>
                  <a:tab pos="1439863" algn="l"/>
                </a:tabLst>
              </a:pPr>
              <a:r>
                <a:rPr lang="en-US" sz="1600" dirty="0" smtClean="0">
                  <a:cs typeface="Hypatia Sans Pro Semibold"/>
                </a:rPr>
                <a:t>CMS </a:t>
              </a:r>
              <a:r>
                <a:rPr lang="it-CH" sz="1600" dirty="0" smtClean="0">
                  <a:cs typeface="Hypatia Sans Pro Semibold"/>
                </a:rPr>
                <a:t>Simulation </a:t>
              </a:r>
              <a:r>
                <a:rPr lang="en-US" sz="1600" dirty="0" smtClean="0">
                  <a:cs typeface="Hypatia Sans Pro Semibold"/>
                </a:rPr>
                <a:t> </a:t>
              </a:r>
              <a:r>
                <a:rPr lang="it-CH" sz="1600" dirty="0" smtClean="0">
                  <a:cs typeface="Hypatia Sans Pro Semibold"/>
                </a:rPr>
                <a:t>L = 30 fb</a:t>
              </a:r>
              <a:r>
                <a:rPr lang="it-CH" sz="1600" baseline="30000" dirty="0" smtClean="0">
                  <a:cs typeface="Hypatia Sans Pro Semibold"/>
                </a:rPr>
                <a:t>−1</a:t>
              </a:r>
              <a:r>
                <a:rPr lang="it-CH" sz="1600" dirty="0" smtClean="0">
                  <a:cs typeface="Hypatia Sans Pro Semibold"/>
                </a:rPr>
                <a:t> , √s = 8 TeV</a:t>
              </a:r>
              <a:endParaRPr lang="en-US" sz="1600" dirty="0">
                <a:cs typeface="Hypatia Sans Pro Semibold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445104" y="5349382"/>
            <a:ext cx="425389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2300" dirty="0" smtClean="0">
                <a:cs typeface="Hypatia Sans Pro"/>
              </a:rPr>
              <a:t>Expect ~3σ separation between scalar and </a:t>
            </a:r>
            <a:r>
              <a:rPr lang="en-US" sz="2300" dirty="0" err="1" smtClean="0">
                <a:cs typeface="Hypatia Sans Pro"/>
              </a:rPr>
              <a:t>pseudoscalar</a:t>
            </a:r>
            <a:r>
              <a:rPr lang="en-US" sz="2300" dirty="0" smtClean="0">
                <a:cs typeface="Hypatia Sans Pro"/>
              </a:rPr>
              <a:t> in 2012</a:t>
            </a:r>
            <a:endParaRPr lang="en-US" sz="2300" dirty="0">
              <a:cs typeface="Hypatia Sans Pro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0" y="2071911"/>
            <a:ext cx="3987800" cy="2834222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699000" y="1734490"/>
            <a:ext cx="43692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cs typeface="Hypatia Sans Pro Semibold"/>
              </a:rPr>
              <a:t>JHU Generator level </a:t>
            </a:r>
            <a:r>
              <a:rPr lang="it-CH" dirty="0" smtClean="0">
                <a:cs typeface="Hypatia Sans Pro Semibold"/>
              </a:rPr>
              <a:t>L = 10 fb</a:t>
            </a:r>
            <a:r>
              <a:rPr lang="it-CH" baseline="30000" dirty="0" smtClean="0">
                <a:cs typeface="Hypatia Sans Pro Semibold"/>
              </a:rPr>
              <a:t>−1</a:t>
            </a:r>
            <a:r>
              <a:rPr lang="it-CH" dirty="0" smtClean="0">
                <a:cs typeface="Hypatia Sans Pro Semibold"/>
              </a:rPr>
              <a:t> , √s = 8 TeV</a:t>
            </a:r>
            <a:endParaRPr lang="en-US" dirty="0">
              <a:cs typeface="Hypatia Sans Pro Semi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29552" y="1272825"/>
            <a:ext cx="2747221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2800" b="1" dirty="0" smtClean="0">
                <a:cs typeface="Hypatia Sans Pro Semibold"/>
              </a:rPr>
              <a:t>H </a:t>
            </a:r>
            <a:r>
              <a:rPr lang="it-CH" sz="2800" b="1" dirty="0" smtClean="0">
                <a:cs typeface="Hypatia Sans Pro Semibold"/>
              </a:rPr>
              <a:t>→ WW → 2l2ν</a:t>
            </a:r>
            <a:r>
              <a:rPr lang="en-US" sz="2800" b="1" dirty="0" smtClean="0">
                <a:cs typeface="Hypatia Sans Pro Semibold"/>
              </a:rPr>
              <a:t> </a:t>
            </a:r>
            <a:endParaRPr lang="en-US" sz="2800" b="1" dirty="0">
              <a:cs typeface="Hypatia Sans Pro Semibol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1508" y="1272825"/>
            <a:ext cx="2093692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2800" b="1" dirty="0" smtClean="0">
                <a:cs typeface="Hypatia Sans Pro Semibold"/>
              </a:rPr>
              <a:t>H </a:t>
            </a:r>
            <a:r>
              <a:rPr lang="it-CH" sz="2800" b="1" dirty="0" smtClean="0">
                <a:cs typeface="Hypatia Sans Pro Semibold"/>
              </a:rPr>
              <a:t>→ ZZ → 4l</a:t>
            </a:r>
            <a:r>
              <a:rPr lang="en-US" sz="2800" b="1" dirty="0" smtClean="0">
                <a:cs typeface="Hypatia Sans Pro Semibold"/>
              </a:rPr>
              <a:t> </a:t>
            </a:r>
            <a:endParaRPr lang="en-US" sz="2800" b="1" dirty="0">
              <a:cs typeface="Hypatia Sans Pro Semi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94567" y="4706901"/>
            <a:ext cx="459923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2300" dirty="0" smtClean="0">
                <a:cs typeface="Hypatia Sans Pro"/>
              </a:rPr>
              <a:t>Expect ~3σ separation between spin 0, 2  with 10 fb</a:t>
            </a:r>
            <a:r>
              <a:rPr lang="en-US" sz="2300" baseline="30000" dirty="0" smtClean="0">
                <a:cs typeface="Hypatia Sans Pro"/>
              </a:rPr>
              <a:t>−1</a:t>
            </a:r>
            <a:r>
              <a:rPr lang="en-US" sz="2300" dirty="0" smtClean="0">
                <a:cs typeface="Hypatia Sans Pro"/>
              </a:rPr>
              <a:t> but assuming no </a:t>
            </a:r>
            <a:r>
              <a:rPr lang="en-US" sz="2300" dirty="0" err="1" smtClean="0">
                <a:cs typeface="Hypatia Sans Pro"/>
              </a:rPr>
              <a:t>systematics</a:t>
            </a:r>
            <a:r>
              <a:rPr lang="en-US" sz="2300" dirty="0" smtClean="0">
                <a:cs typeface="Hypatia Sans Pro"/>
              </a:rPr>
              <a:t> and WW as only background</a:t>
            </a:r>
            <a:endParaRPr lang="en-US" sz="2300" dirty="0">
              <a:cs typeface="Hypatia Sans Pro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10086" y="5876451"/>
            <a:ext cx="26367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cs typeface="Hypatia Sans Pro"/>
              </a:rPr>
              <a:t>http://</a:t>
            </a:r>
            <a:r>
              <a:rPr lang="en-US" sz="1000" dirty="0" err="1" smtClean="0">
                <a:cs typeface="Hypatia Sans Pro"/>
              </a:rPr>
              <a:t>indico.cern.ch/contributionDisplay.py?contribId</a:t>
            </a:r>
            <a:r>
              <a:rPr lang="en-US" sz="1000" dirty="0" smtClean="0">
                <a:cs typeface="Hypatia Sans Pro"/>
              </a:rPr>
              <a:t>=473&amp;sessionId=53&amp;confId=181298</a:t>
            </a:r>
            <a:endParaRPr lang="en-US" sz="1000" dirty="0">
              <a:cs typeface="Hypatia Sans Pr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road goes ever on…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Expect another ~30 fb</a:t>
            </a:r>
            <a:r>
              <a:rPr lang="en-US" sz="2800" baseline="30000" dirty="0" smtClean="0"/>
              <a:t>−1</a:t>
            </a:r>
            <a:r>
              <a:rPr lang="en-US" sz="2800" dirty="0" smtClean="0"/>
              <a:t> at 8 </a:t>
            </a:r>
            <a:r>
              <a:rPr lang="en-US" sz="2800" dirty="0" err="1" smtClean="0"/>
              <a:t>TeV</a:t>
            </a:r>
            <a:r>
              <a:rPr lang="en-US" sz="2800" dirty="0" smtClean="0"/>
              <a:t> from this run.</a:t>
            </a:r>
            <a:br>
              <a:rPr lang="en-US" sz="2800" dirty="0" smtClean="0"/>
            </a:br>
            <a:r>
              <a:rPr lang="it-CH" sz="2800" dirty="0" smtClean="0"/>
              <a:t>→ </a:t>
            </a:r>
            <a:r>
              <a:rPr lang="en-US" sz="2800" dirty="0" smtClean="0"/>
              <a:t>a factor 3 in integrated luminosity</a:t>
            </a:r>
          </a:p>
          <a:p>
            <a:r>
              <a:rPr lang="en-US" sz="2800" dirty="0" smtClean="0"/>
              <a:t>Then ~300 fb</a:t>
            </a:r>
            <a:r>
              <a:rPr lang="en-US" sz="2800" baseline="30000" dirty="0" smtClean="0"/>
              <a:t>−1</a:t>
            </a:r>
            <a:r>
              <a:rPr lang="en-US" sz="2800" dirty="0" smtClean="0"/>
              <a:t> at ~14 </a:t>
            </a:r>
            <a:r>
              <a:rPr lang="en-US" sz="2800" dirty="0" err="1" smtClean="0"/>
              <a:t>TeV</a:t>
            </a:r>
            <a:r>
              <a:rPr lang="en-US" sz="2800" dirty="0" smtClean="0"/>
              <a:t>? </a:t>
            </a:r>
            <a:br>
              <a:rPr lang="en-US" sz="2800" dirty="0" smtClean="0"/>
            </a:br>
            <a:r>
              <a:rPr lang="it-CH" sz="2800" dirty="0" smtClean="0"/>
              <a:t>→ </a:t>
            </a:r>
            <a:r>
              <a:rPr lang="en-US" sz="2800" dirty="0" smtClean="0"/>
              <a:t>another factor 30 in σ×L  (even more for </a:t>
            </a:r>
            <a:r>
              <a:rPr lang="en-US" sz="2800" dirty="0" err="1" smtClean="0"/>
              <a:t>ttH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Then ~3000 fb</a:t>
            </a:r>
            <a:r>
              <a:rPr lang="en-US" sz="2800" baseline="30000" dirty="0" smtClean="0"/>
              <a:t>−1</a:t>
            </a:r>
            <a:r>
              <a:rPr lang="en-US" sz="2800" dirty="0" smtClean="0"/>
              <a:t> at ~33 </a:t>
            </a:r>
            <a:r>
              <a:rPr lang="en-US" sz="2800" dirty="0" err="1" smtClean="0"/>
              <a:t>TeV</a:t>
            </a:r>
            <a:r>
              <a:rPr lang="en-US" sz="2800" dirty="0" smtClean="0"/>
              <a:t> ?</a:t>
            </a:r>
            <a:br>
              <a:rPr lang="en-US" sz="2800" dirty="0" smtClean="0"/>
            </a:br>
            <a:r>
              <a:rPr lang="it-CH" sz="2800" dirty="0" smtClean="0"/>
              <a:t>→ yet </a:t>
            </a:r>
            <a:r>
              <a:rPr lang="en-US" sz="2800" dirty="0" smtClean="0"/>
              <a:t>another factor 30 in σ×L !</a:t>
            </a:r>
          </a:p>
          <a:p>
            <a:r>
              <a:rPr lang="en-US" sz="2800" dirty="0" smtClean="0"/>
              <a:t>If </a:t>
            </a:r>
            <a:r>
              <a:rPr lang="it-CH" sz="2800" dirty="0" smtClean="0"/>
              <a:t>σ×BR uncertainties on individual modes scale as √(</a:t>
            </a:r>
            <a:r>
              <a:rPr lang="en-US" sz="2800" dirty="0" smtClean="0"/>
              <a:t>σ×L), expect 100% </a:t>
            </a:r>
            <a:r>
              <a:rPr lang="it-CH" sz="2800" dirty="0" smtClean="0"/>
              <a:t>→ 50% → 10% → 2% !!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Expect to challenge theory accuracy in a few years.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The road goes ever on…</a:t>
            </a:r>
            <a:endParaRPr lang="en-US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latin typeface="+mn-lt"/>
              </a:rPr>
              <a:t>Naïve rescaling of uncertainties on </a:t>
            </a:r>
            <a:r>
              <a:rPr lang="it-CH" sz="2800" dirty="0" smtClean="0">
                <a:latin typeface="+mn-lt"/>
              </a:rPr>
              <a:t>σ×BR</a:t>
            </a:r>
            <a:r>
              <a:rPr lang="en-US" sz="2800" dirty="0" smtClean="0">
                <a:latin typeface="+mn-lt"/>
              </a:rPr>
              <a:t> with </a:t>
            </a:r>
            <a:r>
              <a:rPr lang="it-CH" sz="2800" dirty="0" smtClean="0">
                <a:latin typeface="+mn-lt"/>
              </a:rPr>
              <a:t>√(</a:t>
            </a:r>
            <a:r>
              <a:rPr lang="en-US" sz="2800" dirty="0" smtClean="0">
                <a:latin typeface="+mn-lt"/>
              </a:rPr>
              <a:t>σ×L),</a:t>
            </a:r>
            <a:br>
              <a:rPr lang="en-US" sz="2800" dirty="0" smtClean="0">
                <a:latin typeface="+mn-lt"/>
              </a:rPr>
            </a:br>
            <a:r>
              <a:rPr lang="en-US" sz="2800" b="1" dirty="0" smtClean="0">
                <a:solidFill>
                  <a:srgbClr val="FF0000"/>
                </a:solidFill>
                <a:latin typeface="+mn-lt"/>
              </a:rPr>
              <a:t>NOT AN OFFICIAL CMS PROJECTION </a:t>
            </a:r>
            <a:endParaRPr lang="en-US" sz="28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53</a:t>
            </a:fld>
            <a:endParaRPr lang="en-US">
              <a:latin typeface="+mn-l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7200" y="2409165"/>
          <a:ext cx="4507150" cy="39319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73531"/>
                <a:gridCol w="822581"/>
                <a:gridCol w="1140069"/>
                <a:gridCol w="1370969"/>
              </a:tblGrid>
              <a:tr h="605064"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it-CH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Decay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it-CH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it-CH" dirty="0" smtClean="0">
                          <a:solidFill>
                            <a:schemeClr val="tx1"/>
                          </a:solidFill>
                        </a:rPr>
                        <a:t>Prod. 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60fb</a:t>
                      </a:r>
                      <a:r>
                        <a:rPr lang="it-CH" baseline="30000" dirty="0" smtClean="0">
                          <a:solidFill>
                            <a:schemeClr val="tx1"/>
                          </a:solidFill>
                        </a:rPr>
                        <a:t>−1</a:t>
                      </a: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it-CH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@ 8 TeV</a:t>
                      </a:r>
                      <a:endParaRPr lang="it-CH" dirty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300fb</a:t>
                      </a:r>
                      <a:r>
                        <a:rPr lang="it-CH" baseline="30000" dirty="0" smtClean="0">
                          <a:solidFill>
                            <a:schemeClr val="tx1"/>
                          </a:solidFill>
                        </a:rPr>
                        <a:t>−1</a:t>
                      </a: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br>
                        <a:rPr lang="it-CH" baseline="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it-CH" baseline="0" dirty="0" smtClean="0">
                          <a:solidFill>
                            <a:schemeClr val="tx1"/>
                          </a:solidFill>
                        </a:rPr>
                        <a:t>@ 14 TeV</a:t>
                      </a:r>
                      <a:endParaRPr lang="it-CH" dirty="0" smtClean="0">
                        <a:solidFill>
                          <a:schemeClr val="tx1"/>
                        </a:solidFill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VH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dirty="0" smtClean="0">
                          <a:latin typeface="Hypatia Sans Pro" pitchFamily="34" charset="0"/>
                        </a:rPr>
                        <a:t>10%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H→bb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ttH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dirty="0" smtClean="0">
                          <a:latin typeface="Hypatia Sans Pro" pitchFamily="34" charset="0"/>
                        </a:rPr>
                        <a:t>10%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45925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ggH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CH" dirty="0" smtClean="0">
                          <a:latin typeface="Hypatia Sans Pro" pitchFamily="34" charset="0"/>
                        </a:rPr>
                        <a:t>10%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H→ </a:t>
                      </a:r>
                      <a:r>
                        <a:rPr lang="el-GR" dirty="0" smtClean="0"/>
                        <a:t>ττ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CH" dirty="0" smtClean="0"/>
                        <a:t>qqH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10%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 → </a:t>
                      </a:r>
                      <a:r>
                        <a:rPr lang="el-GR" dirty="0" smtClean="0"/>
                        <a:t>γγ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ggH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20%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6%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H → </a:t>
                      </a:r>
                      <a:r>
                        <a:rPr lang="el-GR" dirty="0" smtClean="0"/>
                        <a:t>γγ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qqH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40%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10%</a:t>
                      </a: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 → WW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+mn-lt"/>
                        </a:rPr>
                        <a:t>ggH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5%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H → WW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qqH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60%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16%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5751">
                <a:tc>
                  <a:txBody>
                    <a:bodyPr/>
                    <a:lstStyle/>
                    <a:p>
                      <a:r>
                        <a:rPr lang="it-CH" dirty="0" smtClean="0"/>
                        <a:t>H → ZZ</a:t>
                      </a:r>
                      <a:endParaRPr lang="it-CH" dirty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/>
                        <a:t>ggH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16%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CH" dirty="0" smtClean="0">
                          <a:latin typeface="Hypatia Sans Pro" pitchFamily="34" charset="0"/>
                        </a:rPr>
                        <a:t>5%</a:t>
                      </a:r>
                      <a:endParaRPr lang="it-CH" dirty="0" smtClean="0">
                        <a:latin typeface="Hypatia Sans Pro" pitchFamily="34" charset="0"/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5003254" y="2363191"/>
            <a:ext cx="3744424" cy="3593642"/>
            <a:chOff x="5198412" y="2261270"/>
            <a:chExt cx="3744424" cy="359364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98412" y="2261270"/>
              <a:ext cx="3744424" cy="359364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7552225" y="4194465"/>
              <a:ext cx="11599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cs typeface="Hypatia Sans Pro"/>
                </a:rPr>
                <a:t>300 @ 14</a:t>
              </a:r>
              <a:endParaRPr lang="en-US" b="1" dirty="0">
                <a:solidFill>
                  <a:srgbClr val="0000FF"/>
                </a:solidFill>
                <a:cs typeface="Hypatia Sans Pro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934200" y="2819400"/>
              <a:ext cx="880307" cy="3751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cs typeface="Hypatia Sans Pro"/>
                </a:rPr>
                <a:t>60 @ 8</a:t>
              </a:r>
              <a:endParaRPr lang="en-US" b="1" dirty="0">
                <a:solidFill>
                  <a:srgbClr val="FF0000"/>
                </a:solidFill>
                <a:cs typeface="Hypatia Sans Pro"/>
              </a:endParaRP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rot="10800000">
              <a:off x="7353903" y="3979333"/>
              <a:ext cx="581557" cy="287702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5370284" y="5730427"/>
            <a:ext cx="3084285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93738">
              <a:tabLst>
                <a:tab pos="1439863" algn="l"/>
              </a:tabLst>
            </a:pPr>
            <a:r>
              <a:rPr lang="en-US" sz="1600" dirty="0" smtClean="0">
                <a:solidFill>
                  <a:srgbClr val="FF0000"/>
                </a:solidFill>
                <a:cs typeface="Hypatia Sans Pro Semibold"/>
              </a:rPr>
              <a:t>68% CL contours, assuming 100% signal purity and no correlations</a:t>
            </a:r>
            <a:endParaRPr lang="en-US" sz="1600" dirty="0">
              <a:solidFill>
                <a:srgbClr val="FF0000"/>
              </a:solidFill>
              <a:cs typeface="Hypatia Sans Pro Semibold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Conclusion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it-CH" sz="2800" b="1" dirty="0" smtClean="0">
                <a:latin typeface="Hypatia Sans Pro Semibold" pitchFamily="34" charset="0"/>
              </a:rPr>
              <a:t>In the searches for a SM Higgs boson at CMS, </a:t>
            </a:r>
            <a:br>
              <a:rPr lang="it-CH" sz="2800" b="1" dirty="0" smtClean="0">
                <a:latin typeface="Hypatia Sans Pro Semibold" pitchFamily="34" charset="0"/>
              </a:rPr>
            </a:br>
            <a:r>
              <a:rPr lang="it-CH" sz="2800" b="1" dirty="0" smtClean="0">
                <a:latin typeface="Hypatia Sans Pro Semibold" pitchFamily="34" charset="0"/>
              </a:rPr>
              <a:t>a new state with mass 125.3±0.6 GeV has been observed, dominantly in the </a:t>
            </a:r>
            <a:r>
              <a:rPr lang="el-GR" sz="2800" b="1" dirty="0" smtClean="0">
                <a:latin typeface="Hypatia Sans Pro Semibold" pitchFamily="34" charset="0"/>
              </a:rPr>
              <a:t>γγ</a:t>
            </a:r>
            <a:r>
              <a:rPr lang="it-CH" sz="2800" b="1" dirty="0" smtClean="0">
                <a:latin typeface="Hypatia Sans Pro Semibold" pitchFamily="34" charset="0"/>
              </a:rPr>
              <a:t> and 4l modes.</a:t>
            </a:r>
          </a:p>
          <a:p>
            <a:r>
              <a:rPr lang="it-CH" sz="2800" dirty="0" smtClean="0"/>
              <a:t>Within the limited precision of the current data, the observation is compatible with the predictions for a SM Higgs boson signal, despite the larger excess in </a:t>
            </a:r>
            <a:r>
              <a:rPr lang="el-GR" sz="2800" dirty="0" smtClean="0"/>
              <a:t>γγ</a:t>
            </a:r>
            <a:r>
              <a:rPr lang="it-CH" sz="2800" dirty="0" smtClean="0"/>
              <a:t> and the deficit in </a:t>
            </a:r>
            <a:r>
              <a:rPr lang="el-GR" sz="2800" dirty="0" smtClean="0"/>
              <a:t>ττ</a:t>
            </a:r>
            <a:r>
              <a:rPr lang="it-CH" sz="2800" dirty="0" smtClean="0"/>
              <a:t>, bb modes.</a:t>
            </a:r>
          </a:p>
          <a:p>
            <a:r>
              <a:rPr lang="it-CH" sz="2800" dirty="0" smtClean="0"/>
              <a:t>More data is needed to draw any conclusions on this second point.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For further information:</a:t>
            </a:r>
            <a:endParaRPr lang="it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CH" dirty="0" smtClean="0"/>
              <a:t>CMS Higgs results twikipage</a:t>
            </a:r>
            <a:br>
              <a:rPr lang="it-CH" dirty="0" smtClean="0"/>
            </a:br>
            <a:r>
              <a:rPr lang="it-CH" sz="2200" dirty="0" smtClean="0">
                <a:hlinkClick r:id="rId2"/>
              </a:rPr>
              <a:t>https://twiki.cern.ch/twiki/bin/view/CMSPublic/PhysicsResultsHIG</a:t>
            </a:r>
            <a:endParaRPr lang="it-CH" dirty="0" smtClean="0"/>
          </a:p>
          <a:p>
            <a:r>
              <a:rPr lang="it-CH" dirty="0" smtClean="0"/>
              <a:t>4th July seminar at CERN: </a:t>
            </a:r>
            <a:br>
              <a:rPr lang="it-CH" dirty="0" smtClean="0"/>
            </a:br>
            <a:r>
              <a:rPr lang="it-CH" sz="1900" dirty="0" smtClean="0">
                <a:hlinkClick r:id="rId3"/>
              </a:rPr>
              <a:t>https://cms-docdb.cern.ch/cgi-bin/PublicDocDB/ShowDocument?docid=6125</a:t>
            </a:r>
            <a:endParaRPr lang="it-CH" dirty="0" smtClean="0"/>
          </a:p>
          <a:p>
            <a:r>
              <a:rPr lang="it-CH" dirty="0" smtClean="0"/>
              <a:t>CMS talks on Higgs searches at ICHEP 2012:</a:t>
            </a:r>
            <a:br>
              <a:rPr lang="it-CH" dirty="0" smtClean="0"/>
            </a:br>
            <a:r>
              <a:rPr lang="it-CH" sz="2200" dirty="0" smtClean="0">
                <a:hlinkClick r:id="rId4"/>
              </a:rPr>
              <a:t>https://indico.cern.ch/conferenceProgram.py?confId=181298</a:t>
            </a:r>
            <a:r>
              <a:rPr lang="it-CH" sz="2200" dirty="0" smtClean="0"/>
              <a:t/>
            </a:r>
            <a:br>
              <a:rPr lang="it-CH" sz="2200" dirty="0" smtClean="0"/>
            </a:br>
            <a:r>
              <a:rPr lang="it-CH" sz="2200" dirty="0" smtClean="0"/>
              <a:t>(</a:t>
            </a:r>
            <a:r>
              <a:rPr lang="it-CH" dirty="0" smtClean="0"/>
              <a:t>too many to list them all individually)</a:t>
            </a:r>
          </a:p>
          <a:p>
            <a:r>
              <a:rPr lang="it-CH" dirty="0" smtClean="0"/>
              <a:t>CMS Paper in preparation.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CH" dirty="0" smtClean="0"/>
              <a:t>Electron energy scale: golden barrel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417638"/>
            <a:ext cx="8007928" cy="4792364"/>
          </a:xfrm>
          <a:prstGeom prst="rect">
            <a:avLst/>
          </a:prstGeom>
          <a:effectLst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Electron energy scale: all barrel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58</a:t>
            </a:fld>
            <a:endParaRPr lang="en-US"/>
          </a:p>
        </p:txBody>
      </p:sp>
      <p:pic>
        <p:nvPicPr>
          <p:cNvPr id="76802" name="Picture 2" descr="https://twiki.cern.ch/twiki/pub/CMSPublic/Hig12016TWiki/Z_invmass_aftermass_EBE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7575" y="1417638"/>
            <a:ext cx="7581900" cy="493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Electron energy scale: all endcaps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59</a:t>
            </a:fld>
            <a:endParaRPr lang="en-US"/>
          </a:p>
        </p:txBody>
      </p:sp>
      <p:pic>
        <p:nvPicPr>
          <p:cNvPr id="77826" name="Picture 2" descr="https://twiki.cern.ch/twiki/pub/CMSPublic/Hig12016TWiki/Z_invmass_aftermass_EEE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0436" y="1154402"/>
            <a:ext cx="7966364" cy="493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Improving lepton selection</a:t>
            </a:r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latin typeface="+mn-lt"/>
              </a:rPr>
              <a:t>G. </a:t>
            </a:r>
            <a:r>
              <a:rPr lang="en-US" dirty="0" err="1" smtClean="0">
                <a:latin typeface="+mn-lt"/>
              </a:rPr>
              <a:t>Petrucciani</a:t>
            </a:r>
            <a:r>
              <a:rPr lang="en-US" dirty="0" smtClean="0">
                <a:latin typeface="+mn-lt"/>
              </a:rPr>
              <a:t> (UCSD, CMS)</a:t>
            </a:r>
            <a:endParaRPr lang="en-US" dirty="0">
              <a:latin typeface="+mn-lt"/>
            </a:endParaRPr>
          </a:p>
        </p:txBody>
      </p:sp>
      <p:grpSp>
        <p:nvGrpSpPr>
          <p:cNvPr id="7" name="Group 17"/>
          <p:cNvGrpSpPr/>
          <p:nvPr/>
        </p:nvGrpSpPr>
        <p:grpSpPr>
          <a:xfrm>
            <a:off x="2884402" y="1318652"/>
            <a:ext cx="2929633" cy="2512952"/>
            <a:chOff x="652510" y="3302691"/>
            <a:chExt cx="3315810" cy="282347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2510" y="3302691"/>
              <a:ext cx="3315810" cy="2823472"/>
            </a:xfrm>
            <a:prstGeom prst="rect">
              <a:avLst/>
            </a:prstGeom>
            <a:effectLst/>
          </p:spPr>
        </p:pic>
        <p:cxnSp>
          <p:nvCxnSpPr>
            <p:cNvPr id="13" name="Straight Arrow Connector 12"/>
            <p:cNvCxnSpPr/>
            <p:nvPr/>
          </p:nvCxnSpPr>
          <p:spPr>
            <a:xfrm flipH="1" flipV="1">
              <a:off x="1606858" y="4065973"/>
              <a:ext cx="8878" cy="461639"/>
            </a:xfrm>
            <a:prstGeom prst="straightConnector1">
              <a:avLst/>
            </a:prstGeom>
            <a:ln>
              <a:solidFill>
                <a:srgbClr val="FF0000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2267744" y="3613211"/>
              <a:ext cx="0" cy="187665"/>
            </a:xfrm>
            <a:prstGeom prst="straightConnector1">
              <a:avLst/>
            </a:prstGeom>
            <a:ln>
              <a:solidFill>
                <a:schemeClr val="tx1"/>
              </a:solidFill>
              <a:prstDash val="sysDot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582" name="Picture 6" descr="https://twiki.cern.ch/twiki/pub/CMSPublic/Hig12016TWiki/2012_PF_endcaps2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4035" y="1318652"/>
            <a:ext cx="2681896" cy="2681896"/>
          </a:xfrm>
          <a:prstGeom prst="rect">
            <a:avLst/>
          </a:prstGeom>
          <a:noFill/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852" y="3884871"/>
            <a:ext cx="2705884" cy="2592000"/>
          </a:xfrm>
          <a:prstGeom prst="rect">
            <a:avLst/>
          </a:prstGeom>
          <a:effectLst/>
        </p:spPr>
      </p:pic>
      <p:sp>
        <p:nvSpPr>
          <p:cNvPr id="22" name="TextBox 21"/>
          <p:cNvSpPr txBox="1"/>
          <p:nvPr/>
        </p:nvSpPr>
        <p:spPr>
          <a:xfrm>
            <a:off x="166028" y="1641785"/>
            <a:ext cx="2771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400" dirty="0" smtClean="0"/>
              <a:t>New algorithms: </a:t>
            </a:r>
          </a:p>
          <a:p>
            <a:r>
              <a:rPr lang="it-CH" sz="2400" dirty="0" smtClean="0"/>
              <a:t>higher efficiency for same background</a:t>
            </a:r>
            <a:endParaRPr lang="it-CH" sz="2400" dirty="0"/>
          </a:p>
        </p:txBody>
      </p:sp>
      <p:sp>
        <p:nvSpPr>
          <p:cNvPr id="25" name="TextBox 24"/>
          <p:cNvSpPr txBox="1"/>
          <p:nvPr/>
        </p:nvSpPr>
        <p:spPr>
          <a:xfrm>
            <a:off x="5560759" y="4206172"/>
            <a:ext cx="35477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400" b="1" dirty="0" smtClean="0"/>
              <a:t>stable performance in high </a:t>
            </a:r>
            <a:r>
              <a:rPr lang="it-CH" sz="2400" b="1" dirty="0" smtClean="0"/>
              <a:t>pile-up environment</a:t>
            </a:r>
            <a:endParaRPr lang="it-CH" sz="2400" b="1" dirty="0" smtClean="0"/>
          </a:p>
          <a:p>
            <a:r>
              <a:rPr lang="it-CH" sz="2400" b="1" dirty="0" smtClean="0"/>
              <a:t>(important </a:t>
            </a:r>
            <a:r>
              <a:rPr lang="it-CH" sz="2400" b="1" dirty="0" smtClean="0"/>
              <a:t>for </a:t>
            </a:r>
            <a:r>
              <a:rPr lang="it-CH" sz="2400" b="1" dirty="0" smtClean="0"/>
              <a:t>higher lumi </a:t>
            </a:r>
            <a:r>
              <a:rPr lang="it-CH" sz="2400" b="1" dirty="0" smtClean="0"/>
              <a:t>runs </a:t>
            </a:r>
            <a:r>
              <a:rPr lang="it-CH" sz="2400" b="1" dirty="0" smtClean="0"/>
              <a:t>in the future!)</a:t>
            </a:r>
          </a:p>
        </p:txBody>
      </p:sp>
      <p:pic>
        <p:nvPicPr>
          <p:cNvPr id="27650" name="Picture 2" descr="https://twiki.cern.ch/twiki/pub/CMSPublic/Hig12016TWiki/2012_PF_vtx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1352" y="3831604"/>
            <a:ext cx="2709407" cy="2592000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3576675" y="2835002"/>
            <a:ext cx="20864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1600" i="1" dirty="0" smtClean="0"/>
              <a:t>New MVA-based electron identification</a:t>
            </a:r>
            <a:endParaRPr lang="it-CH" sz="16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09499" y="2069014"/>
            <a:ext cx="1873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CH" sz="1600" i="1" dirty="0" smtClean="0"/>
              <a:t>Particle-flow based Muon identification</a:t>
            </a:r>
            <a:endParaRPr lang="it-CH" sz="16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8019" y="4812848"/>
            <a:ext cx="1873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CH" sz="1600" i="1" dirty="0" smtClean="0"/>
              <a:t>Particle-flow based Muon isolation</a:t>
            </a:r>
            <a:endParaRPr lang="it-CH" sz="16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3443365" y="4821726"/>
            <a:ext cx="187336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CH" sz="1600" i="1" dirty="0" smtClean="0"/>
              <a:t>Particle-flow based Muon identification</a:t>
            </a:r>
            <a:endParaRPr lang="it-CH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Electrons from J/Psi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60</a:t>
            </a:fld>
            <a:endParaRPr lang="en-US"/>
          </a:p>
        </p:txBody>
      </p:sp>
      <p:pic>
        <p:nvPicPr>
          <p:cNvPr id="1026" name="Picture 2" descr="https://twiki.cern.ch/twiki/pub/CMSPublic/Hig12016TWiki/plotJpsi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8690" y="1453336"/>
            <a:ext cx="6823075" cy="49030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CH" dirty="0" smtClean="0"/>
              <a:t>Reconstruction and selection efficiency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61</a:t>
            </a:fld>
            <a:endParaRPr lang="en-US"/>
          </a:p>
        </p:txBody>
      </p:sp>
      <p:pic>
        <p:nvPicPr>
          <p:cNvPr id="78850" name="Picture 2" descr="https://twiki.cern.ch/twiki/pub/CMSPublic/Hig12016TWiki/eff_2012_zo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17638"/>
            <a:ext cx="8229600" cy="4938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ZZ 4l: p-values 1D and 2D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62</a:t>
            </a:fld>
            <a:endParaRPr lang="en-US"/>
          </a:p>
        </p:txBody>
      </p:sp>
      <p:pic>
        <p:nvPicPr>
          <p:cNvPr id="79874" name="Picture 2" descr="https://twiki.cern.ch/twiki/pub/CMSPublic/Hig12016TWiki/Pvals_PLP_lowMass_1D2D_no2l2tau_7p8se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3781" y="1117310"/>
            <a:ext cx="6622473" cy="4966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ZZ 4l: reducible background</a:t>
            </a:r>
            <a:endParaRPr lang="it-CH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920" y="1600200"/>
            <a:ext cx="445346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CH" sz="2200" dirty="0" smtClean="0">
                <a:latin typeface="+mn-lt"/>
              </a:rPr>
              <a:t>Closure test of estimate from anti-selected events, for the wrong </a:t>
            </a:r>
            <a:br>
              <a:rPr lang="it-CH" sz="2200" dirty="0" smtClean="0">
                <a:latin typeface="+mn-lt"/>
              </a:rPr>
            </a:br>
            <a:r>
              <a:rPr lang="it-CH" sz="2200" dirty="0" smtClean="0">
                <a:latin typeface="+mn-lt"/>
              </a:rPr>
              <a:t>flavour and charge control sample</a:t>
            </a:r>
            <a:endParaRPr lang="it-CH" sz="22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63</a:t>
            </a:fld>
            <a:endParaRPr lang="en-US">
              <a:latin typeface="+mn-lt"/>
            </a:endParaRPr>
          </a:p>
        </p:txBody>
      </p:sp>
      <p:pic>
        <p:nvPicPr>
          <p:cNvPr id="80898" name="Picture 2" descr="https://twiki.cern.ch/twiki/pub/CMSPublic/Hig12016TWiki/SR_m4l_4l_WF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920" y="2729349"/>
            <a:ext cx="4162516" cy="3535363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043055" y="1600200"/>
            <a:ext cx="392083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CH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Data/sim comparison for the Z+l</a:t>
            </a:r>
            <a:r>
              <a:rPr kumimoji="0" lang="it-CH" sz="2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±</a:t>
            </a:r>
            <a:r>
              <a:rPr kumimoji="0" lang="it-CH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l</a:t>
            </a:r>
            <a:r>
              <a:rPr kumimoji="0" lang="it-CH" sz="2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±</a:t>
            </a:r>
            <a:r>
              <a:rPr kumimoji="0" lang="it-CH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 </a:t>
            </a:r>
            <a:r>
              <a:rPr kumimoji="0" lang="it-CH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 control region with same sign leptons (for 4e events)</a:t>
            </a:r>
            <a:endParaRPr kumimoji="0" lang="it-CH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Hypatia Sans Pro"/>
            </a:endParaRPr>
          </a:p>
        </p:txBody>
      </p:sp>
      <p:pic>
        <p:nvPicPr>
          <p:cNvPr id="80900" name="Picture 4" descr="https://twiki.cern.ch/twiki/pub/CMSPublic/Hig12016TWiki/4e_ZZMass_CREEEEs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4262" y="2729349"/>
            <a:ext cx="4159628" cy="3535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369" y="2924944"/>
            <a:ext cx="4996986" cy="40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098" name="Oval 2"/>
          <p:cNvSpPr>
            <a:spLocks noChangeArrowheads="1"/>
          </p:cNvSpPr>
          <p:nvPr/>
        </p:nvSpPr>
        <p:spPr bwMode="auto">
          <a:xfrm rot="1200000">
            <a:off x="1179360" y="2158797"/>
            <a:ext cx="1658880" cy="580380"/>
          </a:xfrm>
          <a:prstGeom prst="ellipse">
            <a:avLst/>
          </a:prstGeom>
          <a:solidFill>
            <a:srgbClr val="C0C0C0"/>
          </a:solidFill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189323"/>
            <a:ext cx="9144000" cy="639427"/>
          </a:xfrm>
          <a:ln/>
        </p:spPr>
        <p:txBody>
          <a:bodyPr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  <a:tab pos="8536446" algn="l"/>
              </a:tabLst>
            </a:pPr>
            <a:r>
              <a:rPr lang="it-CH" sz="4000" dirty="0" smtClean="0">
                <a:latin typeface="+mn-lt"/>
              </a:rPr>
              <a:t>ZZ 4l: </a:t>
            </a:r>
            <a:r>
              <a:rPr lang="en-US" sz="4200" dirty="0" smtClean="0">
                <a:latin typeface="+mn-lt"/>
              </a:rPr>
              <a:t>FSR recovery algorithm </a:t>
            </a:r>
            <a:endParaRPr lang="en-US" sz="4200" dirty="0">
              <a:latin typeface="+mn-lt"/>
            </a:endParaRP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 flipH="1" flipV="1">
            <a:off x="446400" y="1983099"/>
            <a:ext cx="832320" cy="287310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 flipV="1">
            <a:off x="1284480" y="1905333"/>
            <a:ext cx="904320" cy="2950869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1226880" y="4782754"/>
            <a:ext cx="105120" cy="105131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 flipV="1">
            <a:off x="1291680" y="2016223"/>
            <a:ext cx="1576800" cy="2801095"/>
          </a:xfrm>
          <a:prstGeom prst="line">
            <a:avLst/>
          </a:prstGeom>
          <a:noFill/>
          <a:ln w="36720">
            <a:solidFill>
              <a:srgbClr val="800000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450927" y="1736824"/>
            <a:ext cx="587520" cy="416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1621" rIns="81639" bIns="40820"/>
          <a:lstStyle/>
          <a:p>
            <a:r>
              <a:rPr lang="en-US" sz="2400" dirty="0" err="1">
                <a:solidFill>
                  <a:srgbClr val="000000"/>
                </a:solidFill>
              </a:rPr>
              <a:t>μ,e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89819" y="1700808"/>
            <a:ext cx="587520" cy="41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1621" rIns="81639" bIns="40820"/>
          <a:lstStyle/>
          <a:p>
            <a:r>
              <a:rPr lang="en-US" sz="2400" dirty="0" err="1">
                <a:solidFill>
                  <a:srgbClr val="000000"/>
                </a:solidFill>
              </a:rPr>
              <a:t>μ,e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2822400" y="1719550"/>
            <a:ext cx="336960" cy="491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6421" rIns="81639" bIns="40820"/>
          <a:lstStyle/>
          <a:p>
            <a:r>
              <a:rPr lang="en-US" sz="2900" b="1">
                <a:solidFill>
                  <a:srgbClr val="800000"/>
                </a:solidFill>
              </a:rPr>
              <a:t>γ</a:t>
            </a: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body" idx="4294967295"/>
          </p:nvPr>
        </p:nvSpPr>
        <p:spPr>
          <a:xfrm>
            <a:off x="450927" y="1124744"/>
            <a:ext cx="4371840" cy="613504"/>
          </a:xfrm>
          <a:prstGeom prst="rect">
            <a:avLst/>
          </a:prstGeom>
          <a:ln/>
        </p:spPr>
        <p:txBody>
          <a:bodyPr lIns="82945" tIns="20802" rIns="82945" bIns="41473">
            <a:noAutofit/>
          </a:bodyPr>
          <a:lstStyle/>
          <a:p>
            <a:pPr marL="391686" indent="-293764">
              <a:buSzPct val="45000"/>
              <a:buFont typeface="Wingdings" charset="0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b="1" dirty="0">
                <a:latin typeface="+mn-lt"/>
              </a:rPr>
              <a:t>Applied on each Z for photons near the leptons </a:t>
            </a:r>
          </a:p>
        </p:txBody>
      </p:sp>
      <p:sp>
        <p:nvSpPr>
          <p:cNvPr id="4108" name="Rectangle 12"/>
          <p:cNvSpPr>
            <a:spLocks noGrp="1" noChangeArrowheads="1"/>
          </p:cNvSpPr>
          <p:nvPr>
            <p:ph type="body" idx="4294967295"/>
          </p:nvPr>
        </p:nvSpPr>
        <p:spPr>
          <a:xfrm>
            <a:off x="4372593" y="980728"/>
            <a:ext cx="4771407" cy="2850060"/>
          </a:xfrm>
          <a:prstGeom prst="rect">
            <a:avLst/>
          </a:prstGeom>
          <a:ln/>
        </p:spPr>
        <p:txBody>
          <a:bodyPr lIns="82945" tIns="22401" rIns="82945" bIns="41473">
            <a:normAutofit/>
          </a:bodyPr>
          <a:lstStyle/>
          <a:p>
            <a:pPr marL="261938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800" dirty="0" smtClean="0">
                <a:latin typeface="+mn-lt"/>
              </a:rPr>
              <a:t>Expected </a:t>
            </a:r>
            <a:r>
              <a:rPr lang="en-US" sz="2800" dirty="0">
                <a:latin typeface="+mn-lt"/>
              </a:rPr>
              <a:t>Performance for </a:t>
            </a:r>
            <a:r>
              <a:rPr lang="en-US" sz="2800" dirty="0" smtClean="0">
                <a:latin typeface="+mn-lt"/>
              </a:rPr>
              <a:t>    M</a:t>
            </a:r>
            <a:r>
              <a:rPr lang="en-US" sz="2800" baseline="-33000" dirty="0" smtClean="0">
                <a:latin typeface="+mn-lt"/>
              </a:rPr>
              <a:t>H</a:t>
            </a:r>
            <a:r>
              <a:rPr lang="en-US" sz="2800" dirty="0">
                <a:latin typeface="+mn-lt"/>
              </a:rPr>
              <a:t>=126 GeV </a:t>
            </a:r>
            <a:endParaRPr lang="en-US" sz="2800" dirty="0" smtClean="0">
              <a:latin typeface="+mn-lt"/>
            </a:endParaRPr>
          </a:p>
          <a:p>
            <a:pPr marL="832508" lvl="1" indent="-342900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6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% of  events 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affected</a:t>
            </a:r>
          </a:p>
          <a:p>
            <a:pPr marL="832508" lvl="1" indent="-342900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Average 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purity of 80% </a:t>
            </a:r>
          </a:p>
          <a:p>
            <a:pPr marL="832508" lvl="1" indent="-342900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2% added in analysis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333098" y="5088058"/>
            <a:ext cx="5102998" cy="201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25602" rIns="0" bIns="0"/>
          <a:lstStyle>
            <a:lvl1pPr marL="4318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863600" indent="-32385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sz="2000" dirty="0">
                <a:latin typeface="+mn-lt"/>
              </a:rPr>
              <a:t>Associates  photon with Z if:</a:t>
            </a:r>
          </a:p>
          <a:p>
            <a:pPr lvl="1"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dirty="0">
                <a:solidFill>
                  <a:srgbClr val="000080"/>
                </a:solidFill>
                <a:latin typeface="+mn-lt"/>
              </a:rPr>
              <a:t>M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(</a:t>
            </a:r>
            <a:r>
              <a:rPr lang="en-US" i="1" dirty="0" err="1" smtClean="0">
                <a:solidFill>
                  <a:srgbClr val="000090"/>
                </a:solidFill>
                <a:latin typeface="+mn-lt"/>
                <a:cs typeface="Brush Script MT Italic"/>
              </a:rPr>
              <a:t>ll</a:t>
            </a:r>
            <a:r>
              <a:rPr lang="en-US" i="1" dirty="0" err="1" smtClean="0">
                <a:solidFill>
                  <a:srgbClr val="000090"/>
                </a:solidFill>
                <a:latin typeface="+mn-lt"/>
                <a:cs typeface="Helvetica"/>
              </a:rPr>
              <a:t>+</a:t>
            </a:r>
            <a:r>
              <a:rPr lang="en-US" dirty="0" err="1">
                <a:solidFill>
                  <a:srgbClr val="000090"/>
                </a:solidFill>
                <a:latin typeface="+mn-lt"/>
              </a:rPr>
              <a:t>γ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)</a:t>
            </a:r>
            <a:r>
              <a:rPr lang="en-US" dirty="0">
                <a:solidFill>
                  <a:srgbClr val="000080"/>
                </a:solidFill>
                <a:latin typeface="+mn-lt"/>
              </a:rPr>
              <a:t>&lt; 100 GeV</a:t>
            </a:r>
          </a:p>
          <a:p>
            <a:pPr lvl="1"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dirty="0">
                <a:solidFill>
                  <a:srgbClr val="000080"/>
                </a:solidFill>
                <a:latin typeface="+mn-lt"/>
              </a:rPr>
              <a:t>|M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(</a:t>
            </a:r>
            <a:r>
              <a:rPr lang="en-US" i="1" dirty="0" err="1">
                <a:solidFill>
                  <a:srgbClr val="000090"/>
                </a:solidFill>
                <a:latin typeface="+mn-lt"/>
                <a:cs typeface="Brush Script MT Italic"/>
              </a:rPr>
              <a:t>ll</a:t>
            </a:r>
            <a:r>
              <a:rPr lang="en-US" i="1" dirty="0" err="1">
                <a:solidFill>
                  <a:srgbClr val="000090"/>
                </a:solidFill>
                <a:latin typeface="+mn-lt"/>
                <a:cs typeface="Helvetica"/>
              </a:rPr>
              <a:t>+</a:t>
            </a:r>
            <a:r>
              <a:rPr lang="en-US" dirty="0" err="1">
                <a:solidFill>
                  <a:srgbClr val="000090"/>
                </a:solidFill>
                <a:latin typeface="+mn-lt"/>
              </a:rPr>
              <a:t>γ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)</a:t>
            </a:r>
            <a:r>
              <a:rPr lang="en-US" dirty="0">
                <a:solidFill>
                  <a:srgbClr val="000080"/>
                </a:solidFill>
                <a:latin typeface="+mn-lt"/>
              </a:rPr>
              <a:t>-Μ</a:t>
            </a:r>
            <a:r>
              <a:rPr lang="en-US" baseline="-33000" dirty="0">
                <a:solidFill>
                  <a:srgbClr val="000080"/>
                </a:solidFill>
                <a:latin typeface="+mn-lt"/>
              </a:rPr>
              <a:t>Z</a:t>
            </a:r>
            <a:r>
              <a:rPr lang="en-US" dirty="0">
                <a:solidFill>
                  <a:srgbClr val="000080"/>
                </a:solidFill>
                <a:latin typeface="+mn-lt"/>
              </a:rPr>
              <a:t>|&lt;|M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(</a:t>
            </a:r>
            <a:r>
              <a:rPr lang="en-US" i="1" dirty="0" err="1">
                <a:solidFill>
                  <a:srgbClr val="000090"/>
                </a:solidFill>
                <a:latin typeface="+mn-lt"/>
                <a:ea typeface="ＭＳ Ｐゴシック" pitchFamily="84" charset="-128"/>
                <a:cs typeface="Brush Script MT Italic"/>
              </a:rPr>
              <a:t>ll</a:t>
            </a:r>
            <a:r>
              <a:rPr lang="en-US" dirty="0" smtClean="0">
                <a:solidFill>
                  <a:srgbClr val="000080"/>
                </a:solidFill>
                <a:latin typeface="+mn-lt"/>
              </a:rPr>
              <a:t>)</a:t>
            </a:r>
            <a:r>
              <a:rPr lang="en-US" dirty="0">
                <a:solidFill>
                  <a:srgbClr val="000080"/>
                </a:solidFill>
                <a:latin typeface="+mn-lt"/>
              </a:rPr>
              <a:t>-M</a:t>
            </a:r>
            <a:r>
              <a:rPr lang="en-US" baseline="-33000" dirty="0">
                <a:solidFill>
                  <a:srgbClr val="000080"/>
                </a:solidFill>
                <a:latin typeface="+mn-lt"/>
              </a:rPr>
              <a:t>Z</a:t>
            </a:r>
            <a:r>
              <a:rPr lang="en-US" dirty="0">
                <a:solidFill>
                  <a:srgbClr val="000080"/>
                </a:solidFill>
                <a:latin typeface="+mn-lt"/>
              </a:rPr>
              <a:t>|</a:t>
            </a:r>
          </a:p>
          <a:p>
            <a:pPr>
              <a:spcAft>
                <a:spcPts val="0"/>
              </a:spcAft>
              <a:buSzPct val="45000"/>
              <a:buFont typeface="Wingdings" charset="0"/>
              <a:buChar char=""/>
            </a:pPr>
            <a:r>
              <a:rPr lang="en-US" sz="2000" dirty="0">
                <a:latin typeface="+mn-lt"/>
              </a:rPr>
              <a:t>Removes associated photons from lepton isolation calculation   </a:t>
            </a: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793440" y="4607056"/>
            <a:ext cx="332640" cy="390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60021" rIns="81639" bIns="40820"/>
          <a:lstStyle/>
          <a:p>
            <a:r>
              <a:rPr lang="en-US" sz="2200">
                <a:solidFill>
                  <a:srgbClr val="000000"/>
                </a:solidFill>
              </a:rPr>
              <a:t>Z</a:t>
            </a:r>
          </a:p>
        </p:txBody>
      </p:sp>
      <p:cxnSp>
        <p:nvCxnSpPr>
          <p:cNvPr id="4111" name="AutoShape 15"/>
          <p:cNvCxnSpPr>
            <a:cxnSpLocks noChangeShapeType="1"/>
            <a:stCxn id="4098" idx="2"/>
            <a:endCxn id="4102" idx="4"/>
          </p:cNvCxnSpPr>
          <p:nvPr/>
        </p:nvCxnSpPr>
        <p:spPr bwMode="auto">
          <a:xfrm>
            <a:off x="1228320" y="2165997"/>
            <a:ext cx="50400" cy="2721886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4112" name="AutoShape 16"/>
          <p:cNvCxnSpPr>
            <a:cxnSpLocks noChangeShapeType="1"/>
            <a:stCxn id="4098" idx="6"/>
          </p:cNvCxnSpPr>
          <p:nvPr/>
        </p:nvCxnSpPr>
        <p:spPr bwMode="auto">
          <a:xfrm flipH="1">
            <a:off x="1278721" y="2733417"/>
            <a:ext cx="1507680" cy="2154466"/>
          </a:xfrm>
          <a:prstGeom prst="straightConnector1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2558880" y="2880314"/>
            <a:ext cx="1674720" cy="426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81639" tIns="58421" rIns="81639" bIns="40820"/>
          <a:lstStyle>
            <a:lvl1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dirty="0">
                <a:latin typeface="+mn-lt"/>
              </a:rPr>
              <a:t>ΔR</a:t>
            </a:r>
            <a:r>
              <a:rPr lang="en-US" sz="2000" dirty="0" smtClean="0">
                <a:latin typeface="+mn-lt"/>
              </a:rPr>
              <a:t>(</a:t>
            </a:r>
            <a:r>
              <a:rPr lang="en-US" sz="2000" i="1" dirty="0" smtClean="0">
                <a:latin typeface="+mn-lt"/>
                <a:cs typeface="Brush Script MT Italic"/>
              </a:rPr>
              <a:t>l</a:t>
            </a:r>
            <a:r>
              <a:rPr lang="en-US" sz="2000" i="1" dirty="0" smtClean="0">
                <a:latin typeface="+mn-lt"/>
                <a:cs typeface="Helvetica"/>
              </a:rPr>
              <a:t>,</a:t>
            </a:r>
            <a:r>
              <a:rPr lang="en-US" sz="2000" dirty="0">
                <a:solidFill>
                  <a:srgbClr val="000090"/>
                </a:solidFill>
                <a:latin typeface="+mn-lt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+mn-lt"/>
              </a:rPr>
              <a:t>γ</a:t>
            </a:r>
            <a:r>
              <a:rPr lang="en-US" sz="2000" dirty="0" smtClean="0">
                <a:latin typeface="+mn-lt"/>
              </a:rPr>
              <a:t>)</a:t>
            </a:r>
            <a:r>
              <a:rPr lang="en-US" sz="2000" baseline="-33000" dirty="0">
                <a:latin typeface="+mn-lt"/>
              </a:rPr>
              <a:t>min</a:t>
            </a:r>
            <a:r>
              <a:rPr lang="en-US" sz="2000" dirty="0">
                <a:latin typeface="+mn-lt"/>
              </a:rPr>
              <a:t>&lt;0.5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2298993" y="3512538"/>
            <a:ext cx="2073600" cy="1428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1639" tIns="58421" rIns="81639" bIns="40820"/>
          <a:lstStyle>
            <a:lvl1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2000" b="1" dirty="0">
                <a:solidFill>
                  <a:srgbClr val="800000"/>
                </a:solidFill>
                <a:latin typeface="+mn-lt"/>
              </a:rPr>
              <a:t>Particle Flow ID</a:t>
            </a:r>
          </a:p>
          <a:p>
            <a:r>
              <a:rPr lang="en-US" sz="2000" b="1" dirty="0">
                <a:solidFill>
                  <a:srgbClr val="800000"/>
                </a:solidFill>
                <a:latin typeface="+mn-lt"/>
              </a:rPr>
              <a:t>E</a:t>
            </a:r>
            <a:r>
              <a:rPr lang="en-US" sz="2000" b="1" baseline="-33000" dirty="0">
                <a:solidFill>
                  <a:srgbClr val="800000"/>
                </a:solidFill>
                <a:latin typeface="+mn-lt"/>
              </a:rPr>
              <a:t>T</a:t>
            </a:r>
            <a:r>
              <a:rPr lang="en-US" sz="2000" b="1" dirty="0">
                <a:solidFill>
                  <a:srgbClr val="800000"/>
                </a:solidFill>
                <a:latin typeface="+mn-lt"/>
              </a:rPr>
              <a:t>&gt; 2 GeV</a:t>
            </a:r>
          </a:p>
          <a:p>
            <a:r>
              <a:rPr lang="en-US" sz="2000" b="1" dirty="0">
                <a:solidFill>
                  <a:srgbClr val="800000"/>
                </a:solidFill>
                <a:latin typeface="+mn-lt"/>
              </a:rPr>
              <a:t>|</a:t>
            </a:r>
            <a:r>
              <a:rPr lang="en-US" sz="2000" b="1" dirty="0" err="1">
                <a:solidFill>
                  <a:srgbClr val="800000"/>
                </a:solidFill>
                <a:latin typeface="+mn-lt"/>
              </a:rPr>
              <a:t>η</a:t>
            </a:r>
            <a:r>
              <a:rPr lang="en-US" sz="2000" b="1" dirty="0">
                <a:solidFill>
                  <a:srgbClr val="800000"/>
                </a:solidFill>
                <a:latin typeface="+mn-lt"/>
              </a:rPr>
              <a:t>|&lt;2.4</a:t>
            </a:r>
          </a:p>
          <a:p>
            <a:r>
              <a:rPr lang="en-US" sz="2000" b="1" dirty="0">
                <a:solidFill>
                  <a:srgbClr val="800000"/>
                </a:solidFill>
                <a:latin typeface="+mn-lt"/>
              </a:rPr>
              <a:t>Isolation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803558" y="6505600"/>
            <a:ext cx="3802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72AC53DF-4216-466D-99A7-94400E6C2A25}" type="slidenum">
              <a:rPr lang="en-US" sz="1400">
                <a:solidFill>
                  <a:schemeClr val="accent2"/>
                </a:solidFill>
              </a:rPr>
              <a:pPr/>
              <a:t>64</a:t>
            </a:fld>
            <a:endParaRPr lang="en-US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31897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mu+g-7TeV-3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91" y="558798"/>
            <a:ext cx="7351493" cy="57449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531" y="3136900"/>
            <a:ext cx="316154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800000"/>
                </a:solidFill>
                <a:latin typeface="+mn-lt"/>
              </a:rPr>
              <a:t>7 </a:t>
            </a:r>
            <a:r>
              <a:rPr lang="en-US" b="1" dirty="0" err="1" smtClean="0">
                <a:solidFill>
                  <a:srgbClr val="800000"/>
                </a:solidFill>
                <a:latin typeface="+mn-lt"/>
              </a:rPr>
              <a:t>TeV</a:t>
            </a:r>
            <a:r>
              <a:rPr lang="en-US" b="1" dirty="0" smtClean="0">
                <a:solidFill>
                  <a:srgbClr val="800000"/>
                </a:solidFill>
                <a:latin typeface="+mn-lt"/>
              </a:rPr>
              <a:t> DATA</a:t>
            </a:r>
          </a:p>
          <a:p>
            <a:pPr defTabSz="457200"/>
            <a:endParaRPr lang="en-US" sz="2000" b="1" dirty="0" smtClean="0">
              <a:solidFill>
                <a:srgbClr val="0000FF"/>
              </a:solidFill>
              <a:latin typeface="Calibri"/>
            </a:endParaRPr>
          </a:p>
          <a:p>
            <a:pPr defTabSz="457200"/>
            <a:r>
              <a:rPr lang="en-US" sz="2200" b="1" dirty="0" smtClean="0">
                <a:solidFill>
                  <a:srgbClr val="0000FF"/>
                </a:solidFill>
                <a:latin typeface="+mn-lt"/>
              </a:rPr>
              <a:t>4μ+γ Mass : 126.1 </a:t>
            </a:r>
            <a:r>
              <a:rPr lang="en-US" sz="2200" b="1" dirty="0" err="1" smtClean="0">
                <a:solidFill>
                  <a:srgbClr val="0000FF"/>
                </a:solidFill>
                <a:latin typeface="+mn-lt"/>
              </a:rPr>
              <a:t>GeV</a:t>
            </a:r>
            <a:endParaRPr lang="en-US" sz="22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2962" y="21463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28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19421" y="42037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6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84162" y="5951836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67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975" y="47371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 smtClean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 smtClean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14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07054" y="20701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 smtClean="0"/>
              <a:t>γ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) E</a:t>
            </a:r>
            <a:r>
              <a:rPr lang="en-US" b="1" baseline="-25000" dirty="0" smtClean="0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 smtClean="0">
                <a:solidFill>
                  <a:prstClr val="black"/>
                </a:solidFill>
                <a:latin typeface="+mn-lt"/>
              </a:rPr>
              <a:t> : 8 </a:t>
            </a:r>
            <a:r>
              <a:rPr lang="en-US" b="1" dirty="0" err="1" smtClean="0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63500" y="333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Hypatia Sans Pro"/>
              </a:rPr>
              <a:t>ZZ4l : 4mu + FSR event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Hypatia Sans Pro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26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2477" y="0"/>
            <a:ext cx="842496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ZZ4l : Two-lepton invariant mass plots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45" y="1103784"/>
            <a:ext cx="2712083" cy="28292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74" y="4041316"/>
            <a:ext cx="2679923" cy="279572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503" y="1268761"/>
            <a:ext cx="4852938" cy="4710289"/>
          </a:xfrm>
          <a:prstGeom prst="rect">
            <a:avLst/>
          </a:prstGeom>
        </p:spPr>
      </p:pic>
      <p:sp>
        <p:nvSpPr>
          <p:cNvPr id="10" name="Slide Number Placeholder 3"/>
          <p:cNvSpPr txBox="1">
            <a:spLocks/>
          </p:cNvSpPr>
          <p:nvPr/>
        </p:nvSpPr>
        <p:spPr>
          <a:xfrm>
            <a:off x="8534400" y="6527188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fld id="{75A9818F-3219-F04F-9A95-6DA98015B5BA}" type="slidenum">
              <a:rPr lang="en-US" smtClean="0"/>
              <a:pPr/>
              <a:t>66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782616" y="6021288"/>
            <a:ext cx="5246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Grey – is simulation (expectation) for Higgs (126 GeV) </a:t>
            </a:r>
            <a:endParaRPr lang="en-US" sz="18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440484" y="1844793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+mn-lt"/>
              </a:rPr>
              <a:t>a.u</a:t>
            </a:r>
            <a:r>
              <a:rPr lang="en-US" dirty="0" smtClean="0">
                <a:solidFill>
                  <a:srgbClr val="000000"/>
                </a:solidFill>
                <a:latin typeface="+mn-lt"/>
              </a:rPr>
              <a:t>.</a:t>
            </a:r>
            <a:endParaRPr lang="en-US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630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CH" dirty="0" smtClean="0"/>
              <a:t>ZZ4l: ev-by-ev. comparison with 2011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67</a:t>
            </a:fld>
            <a:endParaRPr lang="en-US"/>
          </a:p>
        </p:txBody>
      </p:sp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254125"/>
            <a:ext cx="728662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+mn-lt"/>
              </a:rPr>
              <a:t>γγ</a:t>
            </a:r>
            <a:r>
              <a:rPr lang="it-CH" dirty="0" smtClean="0">
                <a:latin typeface="+mn-lt"/>
              </a:rPr>
              <a:t> best fit by category</a:t>
            </a:r>
            <a:endParaRPr lang="it-CH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60500"/>
            <a:ext cx="8229599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CH" sz="2800" dirty="0" smtClean="0">
                <a:latin typeface="+mn-lt"/>
              </a:rPr>
              <a:t>Excess above 1 not really just because of di-jet tag mode</a:t>
            </a:r>
            <a:endParaRPr lang="it-CH" sz="2800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68</a:t>
            </a:fld>
            <a:endParaRPr lang="en-US">
              <a:latin typeface="+mn-lt"/>
            </a:endParaRPr>
          </a:p>
        </p:txBody>
      </p:sp>
      <p:pic>
        <p:nvPicPr>
          <p:cNvPr id="81922" name="Picture 2" descr="https://twiki.cern.ch/twiki/pub/CMSPublic/Hig12015TWiki/BestFit125.0GeV_7and8TeV_M_MassFac_Sq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93900"/>
            <a:ext cx="8229600" cy="4362450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 flipV="1">
            <a:off x="3746500" y="1993900"/>
            <a:ext cx="0" cy="3789218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216400" y="1993900"/>
            <a:ext cx="0" cy="3827318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019800" y="4711700"/>
            <a:ext cx="3098800" cy="76944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CH" sz="2200" b="1" dirty="0" smtClean="0"/>
              <a:t>category 0 = highest S/B category 3 = lowest S/B</a:t>
            </a:r>
            <a:endParaRPr lang="it-CH" sz="2200" b="1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latin typeface="+mn-lt"/>
              </a:rPr>
              <a:t>γγ</a:t>
            </a:r>
            <a:r>
              <a:rPr lang="it-CH" dirty="0" smtClean="0">
                <a:latin typeface="+mn-lt"/>
              </a:rPr>
              <a:t> vertexing efficiency</a:t>
            </a:r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69</a:t>
            </a:fld>
            <a:endParaRPr lang="en-US">
              <a:latin typeface="+mn-lt"/>
            </a:endParaRPr>
          </a:p>
        </p:txBody>
      </p:sp>
      <p:pic>
        <p:nvPicPr>
          <p:cNvPr id="82946" name="Picture 2" descr="https://twiki.cern.ch/twiki/pub/CMSPublic/Hig12015TWiki/vertex_efficiencyVsPt22Jun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0735" y="1684338"/>
            <a:ext cx="4866930" cy="4538663"/>
          </a:xfrm>
          <a:prstGeom prst="rect">
            <a:avLst/>
          </a:prstGeom>
          <a:noFill/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5557665" y="1600200"/>
            <a:ext cx="3406225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it-CH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Fraction of events where the selected vertex is</a:t>
            </a:r>
            <a:r>
              <a:rPr kumimoji="0" lang="it-CH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Hypatia Sans Pro"/>
              </a:rPr>
              <a:t> within 1cm from the correct one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it-CH" sz="2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Hypatia Sans Pr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>
                <a:latin typeface="+mn-lt"/>
              </a:rPr>
              <a:t>Pile-up jet tagging</a:t>
            </a:r>
            <a:endParaRPr lang="it-CH" dirty="0">
              <a:latin typeface="+mn-lt"/>
            </a:endParaRPr>
          </a:p>
        </p:txBody>
      </p:sp>
      <p:sp>
        <p:nvSpPr>
          <p:cNvPr id="32" name="Content Placeholder 31"/>
          <p:cNvSpPr>
            <a:spLocks noGrp="1"/>
          </p:cNvSpPr>
          <p:nvPr>
            <p:ph sz="half" idx="1"/>
          </p:nvPr>
        </p:nvSpPr>
        <p:spPr>
          <a:xfrm>
            <a:off x="328474" y="1600200"/>
            <a:ext cx="4287736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CH" dirty="0" smtClean="0">
                <a:latin typeface="+mn-lt"/>
              </a:rPr>
              <a:t>Rejection of jets from PU also outside the tracker coverage, relying on jet shape variables.</a:t>
            </a:r>
            <a:br>
              <a:rPr lang="it-CH" dirty="0" smtClean="0">
                <a:latin typeface="+mn-lt"/>
              </a:rPr>
            </a:b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endParaRPr lang="it-CH" dirty="0" smtClean="0">
              <a:latin typeface="+mn-lt"/>
            </a:endParaRPr>
          </a:p>
          <a:p>
            <a:pPr marL="0" indent="0">
              <a:buNone/>
            </a:pPr>
            <a:r>
              <a:rPr lang="it-CH" dirty="0" smtClean="0">
                <a:latin typeface="+mn-lt"/>
              </a:rPr>
              <a:t>Important in VBF searches.</a:t>
            </a:r>
            <a:endParaRPr lang="it-CH" dirty="0">
              <a:latin typeface="+mn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LHC2TSP - 13 Jul 21</a:t>
            </a:r>
            <a:endParaRPr lang="en-US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+mn-lt"/>
              </a:rPr>
              <a:t>G. Petrucciani (UCSD, CMS)</a:t>
            </a:r>
            <a:endParaRPr lang="en-US">
              <a:latin typeface="+mn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>
                <a:latin typeface="+mn-lt"/>
              </a:rPr>
              <a:pPr/>
              <a:t>7</a:t>
            </a:fld>
            <a:endParaRPr lang="en-US">
              <a:latin typeface="+mn-lt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064545" y="3202389"/>
            <a:ext cx="2589443" cy="2205200"/>
            <a:chOff x="1215471" y="3637411"/>
            <a:chExt cx="2589443" cy="2205200"/>
          </a:xfrm>
        </p:grpSpPr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2649337" y="5420984"/>
              <a:ext cx="1155577" cy="42162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5527" tIns="69585" rIns="85527" bIns="42764">
              <a:prstTxWarp prst="textNoShape">
                <a:avLst/>
              </a:prstTxWarp>
            </a:bodyPr>
            <a:lstStyle/>
            <a:p>
              <a:pPr>
                <a:tabLst>
                  <a:tab pos="687922" algn="l"/>
                  <a:tab pos="1375844" algn="l"/>
                  <a:tab pos="2063767" algn="l"/>
                  <a:tab pos="2751689" algn="l"/>
                  <a:tab pos="3439611" algn="l"/>
                  <a:tab pos="4127533" algn="l"/>
                </a:tabLst>
              </a:pPr>
              <a:r>
                <a:rPr lang="en-US" dirty="0" smtClean="0">
                  <a:solidFill>
                    <a:srgbClr val="FF0000"/>
                  </a:solidFill>
                  <a:ea typeface="MS Gothic" charset="0"/>
                  <a:cs typeface="MS Gothic" charset="0"/>
                </a:rPr>
                <a:t>Pileup </a:t>
              </a:r>
              <a:r>
                <a:rPr lang="en-US" dirty="0">
                  <a:solidFill>
                    <a:srgbClr val="FF0000"/>
                  </a:solidFill>
                  <a:ea typeface="MS Gothic" charset="0"/>
                  <a:cs typeface="MS Gothic" charset="0"/>
                </a:rPr>
                <a:t>jet</a:t>
              </a:r>
            </a:p>
          </p:txBody>
        </p:sp>
        <p:sp>
          <p:nvSpPr>
            <p:cNvPr id="7" name="AutoShape 3"/>
            <p:cNvSpPr>
              <a:spLocks noChangeArrowheads="1"/>
            </p:cNvSpPr>
            <p:nvPr/>
          </p:nvSpPr>
          <p:spPr bwMode="auto">
            <a:xfrm flipV="1">
              <a:off x="2997684" y="4383984"/>
              <a:ext cx="602547" cy="954198"/>
            </a:xfrm>
            <a:prstGeom prst="triangle">
              <a:avLst>
                <a:gd name="adj" fmla="val 0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4"/>
            <p:cNvSpPr>
              <a:spLocks noChangeArrowheads="1"/>
            </p:cNvSpPr>
            <p:nvPr/>
          </p:nvSpPr>
          <p:spPr bwMode="auto">
            <a:xfrm flipH="1" flipV="1">
              <a:off x="2649337" y="4407650"/>
              <a:ext cx="602547" cy="922960"/>
            </a:xfrm>
            <a:prstGeom prst="triangle">
              <a:avLst>
                <a:gd name="adj" fmla="val 45255"/>
              </a:avLst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5"/>
            <p:cNvSpPr>
              <a:spLocks noChangeArrowheads="1"/>
            </p:cNvSpPr>
            <p:nvPr/>
          </p:nvSpPr>
          <p:spPr bwMode="auto">
            <a:xfrm flipH="1" flipV="1">
              <a:off x="1221748" y="4031209"/>
              <a:ext cx="1054457" cy="1363141"/>
            </a:xfrm>
            <a:prstGeom prst="triangle">
              <a:avLst>
                <a:gd name="adj" fmla="val 30431"/>
              </a:avLst>
            </a:prstGeom>
            <a:solidFill>
              <a:srgbClr val="2323DC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6"/>
            <p:cNvSpPr>
              <a:spLocks noChangeArrowheads="1"/>
            </p:cNvSpPr>
            <p:nvPr/>
          </p:nvSpPr>
          <p:spPr bwMode="auto">
            <a:xfrm>
              <a:off x="1215471" y="3874069"/>
              <a:ext cx="1054457" cy="272628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flipV="1">
              <a:off x="1802327" y="4418379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 flipV="1">
              <a:off x="1755253" y="4225267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V="1">
              <a:off x="1850447" y="4589718"/>
              <a:ext cx="150637" cy="4108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 flipV="1">
              <a:off x="1468625" y="4016063"/>
              <a:ext cx="264660" cy="469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 flipV="1">
              <a:off x="1515698" y="4317090"/>
              <a:ext cx="264660" cy="4695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288375" y="5491284"/>
              <a:ext cx="1328532" cy="3246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85527" tIns="69585" rIns="85527" bIns="42764">
              <a:prstTxWarp prst="textNoShape">
                <a:avLst/>
              </a:prstTxWarp>
            </a:bodyPr>
            <a:lstStyle/>
            <a:p>
              <a:pPr>
                <a:tabLst>
                  <a:tab pos="687922" algn="l"/>
                  <a:tab pos="1375844" algn="l"/>
                  <a:tab pos="2063767" algn="l"/>
                  <a:tab pos="2751689" algn="l"/>
                  <a:tab pos="3439611" algn="l"/>
                  <a:tab pos="4127533" algn="l"/>
                </a:tabLst>
              </a:pPr>
              <a:r>
                <a:rPr lang="en-US" dirty="0">
                  <a:solidFill>
                    <a:srgbClr val="0000FF"/>
                  </a:solidFill>
                  <a:ea typeface="MS Gothic" charset="0"/>
                  <a:cs typeface="MS Gothic" charset="0"/>
                </a:rPr>
                <a:t>Typical jet</a:t>
              </a:r>
            </a:p>
          </p:txBody>
        </p:sp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2616908" y="4228737"/>
              <a:ext cx="657990" cy="2726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 flipV="1">
              <a:off x="2846002" y="4112304"/>
              <a:ext cx="152729" cy="122872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5"/>
            <p:cNvSpPr>
              <a:spLocks noChangeArrowheads="1"/>
            </p:cNvSpPr>
            <p:nvPr/>
          </p:nvSpPr>
          <p:spPr bwMode="auto">
            <a:xfrm>
              <a:off x="2997684" y="4249563"/>
              <a:ext cx="602547" cy="27262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lIns="86895" tIns="43448" rIns="86895" bIns="4344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V="1">
              <a:off x="2997684" y="4112304"/>
              <a:ext cx="301273" cy="1228720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V="1">
              <a:off x="2974670" y="4622534"/>
              <a:ext cx="150637" cy="1382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V="1">
              <a:off x="3188072" y="4622534"/>
              <a:ext cx="150637" cy="1382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 flipV="1">
              <a:off x="2798927" y="4435102"/>
              <a:ext cx="105655" cy="2394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H="1" flipV="1">
              <a:off x="2846002" y="4714357"/>
              <a:ext cx="105655" cy="23949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21"/>
            <p:cNvSpPr>
              <a:spLocks noChangeShapeType="1"/>
            </p:cNvSpPr>
            <p:nvPr/>
          </p:nvSpPr>
          <p:spPr bwMode="auto">
            <a:xfrm flipH="1" flipV="1">
              <a:off x="3012329" y="4756954"/>
              <a:ext cx="105655" cy="23949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Line 23"/>
            <p:cNvSpPr>
              <a:spLocks noChangeShapeType="1"/>
            </p:cNvSpPr>
            <p:nvPr/>
          </p:nvSpPr>
          <p:spPr bwMode="auto">
            <a:xfrm flipH="1" flipV="1">
              <a:off x="1636127" y="3637411"/>
              <a:ext cx="303366" cy="1637662"/>
            </a:xfrm>
            <a:prstGeom prst="line">
              <a:avLst/>
            </a:prstGeom>
            <a:noFill/>
            <a:ln w="54720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  <p:txBody>
            <a:bodyPr lIns="86895" tIns="43448" rIns="86895" bIns="43448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8129" y="1572529"/>
            <a:ext cx="3564384" cy="3386799"/>
          </a:xfrm>
          <a:prstGeom prst="rect">
            <a:avLst/>
          </a:prstGeom>
          <a:effectLst/>
        </p:spPr>
      </p:pic>
      <p:sp>
        <p:nvSpPr>
          <p:cNvPr id="34" name="TextBox 33"/>
          <p:cNvSpPr txBox="1"/>
          <p:nvPr/>
        </p:nvSpPr>
        <p:spPr>
          <a:xfrm>
            <a:off x="4829451" y="5030352"/>
            <a:ext cx="42790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000" b="1" dirty="0" smtClean="0"/>
              <a:t>Validation on data:</a:t>
            </a:r>
            <a:r>
              <a:rPr lang="it-CH" sz="2000" dirty="0" smtClean="0"/>
              <a:t>  jet counting in </a:t>
            </a:r>
            <a:br>
              <a:rPr lang="it-CH" sz="2000" dirty="0" smtClean="0"/>
            </a:br>
            <a:r>
              <a:rPr lang="it-CH" sz="2000" dirty="0" smtClean="0"/>
              <a:t>Z </a:t>
            </a:r>
            <a:r>
              <a:rPr lang="en-US" sz="2000" dirty="0" smtClean="0"/>
              <a:t>→ </a:t>
            </a:r>
            <a:r>
              <a:rPr lang="el-GR" sz="2000" dirty="0" smtClean="0"/>
              <a:t>μμ</a:t>
            </a:r>
            <a:r>
              <a:rPr lang="it-CH" sz="2000" dirty="0" smtClean="0"/>
              <a:t> events </a:t>
            </a:r>
            <a:r>
              <a:rPr lang="it-CH" sz="2000" dirty="0" smtClean="0"/>
              <a:t>vs </a:t>
            </a:r>
            <a:r>
              <a:rPr lang="it-CH" sz="2000" dirty="0" smtClean="0"/>
              <a:t>vertex multeplicity.</a:t>
            </a:r>
          </a:p>
          <a:p>
            <a:r>
              <a:rPr lang="it-CH" sz="2000" b="1" dirty="0" smtClean="0"/>
              <a:t>Stable to &lt;1% for jet p</a:t>
            </a:r>
            <a:r>
              <a:rPr lang="it-CH" sz="2000" b="1" baseline="-25000" dirty="0" smtClean="0"/>
              <a:t>T</a:t>
            </a:r>
            <a:r>
              <a:rPr lang="it-CH" sz="2000" b="1" dirty="0" smtClean="0"/>
              <a:t> &gt; 20 GeV</a:t>
            </a:r>
            <a:endParaRPr lang="it-CH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γγ</a:t>
            </a:r>
            <a:r>
              <a:rPr lang="it-CH" dirty="0" smtClean="0"/>
              <a:t> MVA categories: background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70</a:t>
            </a:fld>
            <a:endParaRPr lang="en-US"/>
          </a:p>
        </p:txBody>
      </p:sp>
      <p:pic>
        <p:nvPicPr>
          <p:cNvPr id="83970" name="Picture 2" descr="https://twiki.cern.ch/twiki/pub/CMSPublic/Hig12015TWiki/bdtdata_100_18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6175"/>
            <a:ext cx="7889875" cy="5210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https://twiki.cern.ch/twiki/pub/CMSPublic/Hig12015TWiki/categories_data_passCi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1074" y="929015"/>
            <a:ext cx="7705725" cy="52257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/>
              <a:t>γγ</a:t>
            </a:r>
            <a:r>
              <a:rPr lang="it-CH" dirty="0" smtClean="0"/>
              <a:t> MVA categories vs diphoton kind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γγ</a:t>
            </a:r>
            <a:r>
              <a:rPr lang="it-CH" dirty="0" smtClean="0"/>
              <a:t> energy resolution from Z-&gt;ee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8" name="Picture 7" descr="E_corrections-EB-NewRegr-v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64" y="1694404"/>
            <a:ext cx="4519736" cy="48794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34642" y="2923387"/>
            <a:ext cx="1173734" cy="584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chemeClr val="tx1"/>
                </a:solidFill>
                <a:latin typeface="Hypatia Sans Pro" pitchFamily="34" charset="0"/>
                <a:cs typeface="Helvetica"/>
              </a:rPr>
              <a:t>Regr</a:t>
            </a:r>
            <a:r>
              <a:rPr lang="en-US" dirty="0" smtClean="0">
                <a:solidFill>
                  <a:schemeClr val="tx1"/>
                </a:solidFill>
                <a:latin typeface="Hypatia Sans Pro" pitchFamily="34" charset="0"/>
                <a:cs typeface="Helvetica"/>
              </a:rPr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34642" y="2476484"/>
            <a:ext cx="851544" cy="58464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E</a:t>
            </a:r>
            <a:r>
              <a:rPr lang="en-US" sz="1900" baseline="-25000" dirty="0" smtClean="0">
                <a:solidFill>
                  <a:schemeClr val="tx1"/>
                </a:solidFill>
                <a:latin typeface="Helvetica"/>
                <a:cs typeface="Helvetica"/>
              </a:rPr>
              <a:t>SC</a:t>
            </a:r>
            <a:endParaRPr lang="en-US" sz="1900" dirty="0" smtClean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534642" y="2029581"/>
            <a:ext cx="851544" cy="4729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900" dirty="0" smtClean="0">
                <a:solidFill>
                  <a:schemeClr val="tx1"/>
                </a:solidFill>
                <a:latin typeface="Helvetica"/>
                <a:cs typeface="Helvetica"/>
              </a:rPr>
              <a:t>E</a:t>
            </a:r>
            <a:r>
              <a:rPr lang="en-US" sz="1900" baseline="-25000" dirty="0" smtClean="0">
                <a:solidFill>
                  <a:schemeClr val="tx1"/>
                </a:solidFill>
                <a:latin typeface="Helvetica"/>
                <a:cs typeface="Helvetica"/>
              </a:rPr>
              <a:t>5x5</a:t>
            </a:r>
            <a:endParaRPr lang="en-US" sz="1900" dirty="0" smtClean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pic>
        <p:nvPicPr>
          <p:cNvPr id="12" name="Picture 11" descr="masssmear_out-HGG-Histos-1_region_0_0_top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29580"/>
            <a:ext cx="4277325" cy="417172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65338" y="3050122"/>
            <a:ext cx="1637098" cy="707868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24" tIns="45711" rIns="91424" bIns="45711" rtlCol="0">
            <a:spAutoFit/>
          </a:bodyPr>
          <a:lstStyle/>
          <a:p>
            <a:r>
              <a:rPr lang="en-US" sz="2000" b="1" dirty="0" smtClean="0"/>
              <a:t>Both EB </a:t>
            </a:r>
            <a:r>
              <a:rPr lang="en-US" sz="2000" b="1" dirty="0" smtClean="0"/>
              <a:t>|</a:t>
            </a:r>
            <a:r>
              <a:rPr lang="el-GR" sz="2000" b="1" dirty="0" smtClean="0">
                <a:cs typeface="Symbol" charset="2"/>
              </a:rPr>
              <a:t>η</a:t>
            </a:r>
            <a:r>
              <a:rPr lang="en-US" sz="2000" b="1" dirty="0" smtClean="0"/>
              <a:t>|&lt;</a:t>
            </a:r>
            <a:r>
              <a:rPr lang="en-US" sz="2000" b="1" dirty="0" smtClean="0"/>
              <a:t>1</a:t>
            </a:r>
          </a:p>
          <a:p>
            <a:r>
              <a:rPr lang="en-US" sz="2000" b="1" dirty="0" smtClean="0"/>
              <a:t>highR9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814939" y="1265233"/>
            <a:ext cx="2964873" cy="707886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Effect of the regression on the  Z-&gt;</a:t>
            </a:r>
            <a:r>
              <a:rPr lang="en-US" sz="2000" b="1" dirty="0" err="1" smtClean="0"/>
              <a:t>ee</a:t>
            </a:r>
            <a:r>
              <a:rPr lang="en-US" sz="2000" b="1" dirty="0" smtClean="0"/>
              <a:t> peak</a:t>
            </a:r>
            <a:endParaRPr lang="en-US" sz="2000" b="1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3436"/>
          </a:xfrm>
        </p:spPr>
        <p:txBody>
          <a:bodyPr/>
          <a:lstStyle/>
          <a:p>
            <a:r>
              <a:rPr lang="el-GR" dirty="0" smtClean="0"/>
              <a:t>γγ</a:t>
            </a:r>
            <a:r>
              <a:rPr lang="it-CH" dirty="0" smtClean="0"/>
              <a:t> p-value by category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86018" name="Picture 2" descr="https://twiki.cern.ch/twiki/pub/CMSPublic/Hig12015TWiki/PValues_PerCat_7TeV_M_MassFa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9300" y="1108075"/>
            <a:ext cx="7000875" cy="2752973"/>
          </a:xfrm>
          <a:prstGeom prst="rect">
            <a:avLst/>
          </a:prstGeom>
          <a:noFill/>
        </p:spPr>
      </p:pic>
      <p:pic>
        <p:nvPicPr>
          <p:cNvPr id="86020" name="Picture 4" descr="https://twiki.cern.ch/twiki/pub/CMSPublic/Hig12015TWiki/PValues_PerCat_8TeV_M_MassFa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475" y="3573017"/>
            <a:ext cx="7000875" cy="30547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γγ</a:t>
            </a:r>
            <a:r>
              <a:rPr lang="it-CH" dirty="0" smtClean="0"/>
              <a:t> expected yields by category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870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1300" y="1647030"/>
            <a:ext cx="8671061" cy="4385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7"/>
          <p:cNvSpPr/>
          <p:nvPr/>
        </p:nvSpPr>
        <p:spPr>
          <a:xfrm>
            <a:off x="3187700" y="5397500"/>
            <a:ext cx="647700" cy="63500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sp>
        <p:nvSpPr>
          <p:cNvPr id="9" name="Oval 8"/>
          <p:cNvSpPr/>
          <p:nvPr/>
        </p:nvSpPr>
        <p:spPr>
          <a:xfrm>
            <a:off x="3187700" y="3962400"/>
            <a:ext cx="647700" cy="35560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sp>
        <p:nvSpPr>
          <p:cNvPr id="10" name="Oval 9"/>
          <p:cNvSpPr/>
          <p:nvPr/>
        </p:nvSpPr>
        <p:spPr>
          <a:xfrm>
            <a:off x="2627784" y="4267696"/>
            <a:ext cx="541040" cy="308868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  <p:sp>
        <p:nvSpPr>
          <p:cNvPr id="14" name="Oval 13"/>
          <p:cNvSpPr/>
          <p:nvPr/>
        </p:nvSpPr>
        <p:spPr>
          <a:xfrm>
            <a:off x="2665884" y="2832596"/>
            <a:ext cx="541040" cy="308868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CH" dirty="0"/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H </a:t>
            </a:r>
            <a:r>
              <a:rPr lang="en-US" dirty="0" smtClean="0"/>
              <a:t>→</a:t>
            </a:r>
            <a:r>
              <a:rPr lang="it-CH" dirty="0" smtClean="0"/>
              <a:t> WW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75</a:t>
            </a:fld>
            <a:endParaRPr lang="en-US"/>
          </a:p>
        </p:txBody>
      </p:sp>
      <p:pic>
        <p:nvPicPr>
          <p:cNvPr id="7" name="Picture 6" descr="limits_nj_shape7TeV_cut8TeV-CLs-asymptotic_logx_log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" y="1570608"/>
            <a:ext cx="5194048" cy="37375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2386" t="2178" r="6261"/>
          <a:stretch/>
        </p:blipFill>
        <p:spPr bwMode="auto">
          <a:xfrm>
            <a:off x="5219516" y="1641127"/>
            <a:ext cx="3924484" cy="3488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3419" y="1514252"/>
            <a:ext cx="3763282" cy="4518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8100" y="980852"/>
            <a:ext cx="5715000" cy="547260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Specialized b jet energy regression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</a:rPr>
              <a:t>based on CDF </a:t>
            </a:r>
            <a:r>
              <a:rPr lang="en-US" dirty="0" smtClean="0">
                <a:solidFill>
                  <a:schemeClr val="tx1"/>
                </a:solidFill>
                <a:latin typeface="+mn-lt"/>
                <a:hlinkClick r:id="rId3"/>
              </a:rPr>
              <a:t>http://arxiv.org/pdf/1107.3026.pdf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493859" lvl="2" indent="0">
              <a:buNone/>
            </a:pPr>
            <a:r>
              <a:rPr lang="en-US" dirty="0" smtClean="0">
                <a:solidFill>
                  <a:schemeClr val="tx1"/>
                </a:solidFill>
                <a:latin typeface="+mn-lt"/>
              </a:rPr>
              <a:t>=&gt; improve dijet invariant mass (and MET)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Use a specialized BDT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</a:rPr>
              <a:t>trained with inputs that help differentiate b quark jets from light-flavor jets. 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  <a:latin typeface="+mn-lt"/>
              </a:rPr>
              <a:t>i.e. properties of a secondary vertex, track information, charged constituents, variables</a:t>
            </a:r>
            <a:br>
              <a:rPr lang="en-US" dirty="0" smtClean="0">
                <a:solidFill>
                  <a:schemeClr val="tx1"/>
                </a:solidFill>
                <a:latin typeface="+mn-lt"/>
              </a:rPr>
            </a:br>
            <a:r>
              <a:rPr lang="en-US" dirty="0" smtClean="0">
                <a:solidFill>
                  <a:schemeClr val="tx1"/>
                </a:solidFill>
                <a:latin typeface="+mn-lt"/>
              </a:rPr>
              <a:t>related to the energy of the jet etc. 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Attempts to recover the true b-jet energy.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</a:rPr>
              <a:t>Variables used</a:t>
            </a:r>
          </a:p>
          <a:p>
            <a:pPr lvl="2"/>
            <a:r>
              <a:rPr lang="en-US" dirty="0" err="1" smtClean="0">
                <a:solidFill>
                  <a:schemeClr val="tx1"/>
                </a:solidFill>
                <a:latin typeface="+mn-lt"/>
              </a:rPr>
              <a:t>pT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η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ptRaw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ET,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mT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ptLeadTrack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chf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 (Vertex)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vtxPt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, vtx3dL, vtx3deL (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ZllH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 MET, 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dPhi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(</a:t>
            </a:r>
            <a:r>
              <a:rPr lang="en-US" dirty="0" err="1" smtClean="0">
                <a:solidFill>
                  <a:schemeClr val="tx1"/>
                </a:solidFill>
                <a:latin typeface="+mn-lt"/>
              </a:rPr>
              <a:t>Jet,MET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</a:rPr>
              <a:t>Validate in MC and control region in data</a:t>
            </a:r>
          </a:p>
          <a:p>
            <a:r>
              <a:rPr lang="en-US" dirty="0" smtClean="0">
                <a:solidFill>
                  <a:schemeClr val="tx1"/>
                </a:solidFill>
                <a:latin typeface="+mn-lt"/>
              </a:rPr>
              <a:t>Upshot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latin typeface="+mn-lt"/>
              </a:rPr>
              <a:t>15-20% improved mass resolution </a:t>
            </a:r>
          </a:p>
          <a:p>
            <a:pPr lvl="1"/>
            <a:r>
              <a:rPr lang="en-US" dirty="0" err="1" smtClean="0">
                <a:solidFill>
                  <a:schemeClr val="tx1"/>
                </a:solidFill>
                <a:latin typeface="+mn-lt"/>
              </a:rPr>
              <a:t>m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  <a:cs typeface="Arial"/>
              </a:rPr>
              <a:t>b</a:t>
            </a:r>
            <a:r>
              <a:rPr lang="en-US" baseline="-25000" dirty="0" err="1" smtClean="0">
                <a:solidFill>
                  <a:schemeClr val="tx1"/>
                </a:solidFill>
                <a:latin typeface="+mn-lt"/>
                <a:cs typeface="Arial Bar"/>
              </a:rPr>
              <a:t>b</a:t>
            </a:r>
            <a:r>
              <a:rPr lang="en-US" dirty="0" smtClean="0">
                <a:solidFill>
                  <a:schemeClr val="tx1"/>
                </a:solidFill>
                <a:latin typeface="+mn-lt"/>
              </a:rPr>
              <a:t> distribution becomes more consistent with true generated mass spectrum.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8036" y="166260"/>
            <a:ext cx="810490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800" b="1" dirty="0" smtClean="0"/>
              <a:t>VH → bb: b-jet energy “regression”</a:t>
            </a:r>
            <a:endParaRPr lang="it-CH" sz="3800" b="1" dirty="0"/>
          </a:p>
        </p:txBody>
      </p:sp>
    </p:spTree>
    <p:extLst>
      <p:ext uri="{BB962C8B-B14F-4D97-AF65-F5344CB8AC3E}">
        <p14:creationId xmlns="" xmlns:p14="http://schemas.microsoft.com/office/powerpoint/2010/main" val="304479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VH → bb: signal injection at 125 GeV</a:t>
            </a:r>
            <a:endParaRPr lang="it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77</a:t>
            </a:fld>
            <a:endParaRPr lang="en-US"/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9900" y="1773238"/>
            <a:ext cx="477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" y="1773238"/>
            <a:ext cx="477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44856" y="1440805"/>
            <a:ext cx="3639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400" dirty="0" smtClean="0"/>
              <a:t>signal+background MC</a:t>
            </a:r>
            <a:endParaRPr lang="it-CH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6956" y="1446183"/>
            <a:ext cx="3639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400" dirty="0" smtClean="0"/>
              <a:t>observed data</a:t>
            </a:r>
            <a:endParaRPr lang="it-CH" sz="2400" dirty="0"/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VH → bb: signal injection at 125 GeV</a:t>
            </a:r>
            <a:endParaRPr lang="it-CH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901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9900" y="1773238"/>
            <a:ext cx="477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" y="1773238"/>
            <a:ext cx="4775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944856" y="1440805"/>
            <a:ext cx="3639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400" dirty="0" smtClean="0"/>
              <a:t>signal+background MC</a:t>
            </a:r>
            <a:endParaRPr lang="it-CH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46956" y="1446183"/>
            <a:ext cx="3639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CH" sz="2400" dirty="0" smtClean="0"/>
              <a:t>observed data</a:t>
            </a:r>
            <a:endParaRPr lang="it-CH" sz="2400" dirty="0"/>
          </a:p>
        </p:txBody>
      </p:sp>
      <p:sp>
        <p:nvSpPr>
          <p:cNvPr id="14" name="Freeform 13"/>
          <p:cNvSpPr/>
          <p:nvPr/>
        </p:nvSpPr>
        <p:spPr>
          <a:xfrm>
            <a:off x="800100" y="3238500"/>
            <a:ext cx="3911600" cy="1651000"/>
          </a:xfrm>
          <a:custGeom>
            <a:avLst/>
            <a:gdLst>
              <a:gd name="connsiteX0" fmla="*/ 0 w 3911600"/>
              <a:gd name="connsiteY0" fmla="*/ 1651000 h 1651000"/>
              <a:gd name="connsiteX1" fmla="*/ 800100 w 3911600"/>
              <a:gd name="connsiteY1" fmla="*/ 1485900 h 1651000"/>
              <a:gd name="connsiteX2" fmla="*/ 1574800 w 3911600"/>
              <a:gd name="connsiteY2" fmla="*/ 1270000 h 1651000"/>
              <a:gd name="connsiteX3" fmla="*/ 2349500 w 3911600"/>
              <a:gd name="connsiteY3" fmla="*/ 952500 h 1651000"/>
              <a:gd name="connsiteX4" fmla="*/ 3149600 w 3911600"/>
              <a:gd name="connsiteY4" fmla="*/ 596900 h 1651000"/>
              <a:gd name="connsiteX5" fmla="*/ 3911600 w 3911600"/>
              <a:gd name="connsiteY5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11600" h="1651000">
                <a:moveTo>
                  <a:pt x="0" y="1651000"/>
                </a:moveTo>
                <a:cubicBezTo>
                  <a:pt x="268816" y="1600200"/>
                  <a:pt x="537633" y="1549400"/>
                  <a:pt x="800100" y="1485900"/>
                </a:cubicBezTo>
                <a:cubicBezTo>
                  <a:pt x="1062567" y="1422400"/>
                  <a:pt x="1316567" y="1358900"/>
                  <a:pt x="1574800" y="1270000"/>
                </a:cubicBezTo>
                <a:cubicBezTo>
                  <a:pt x="1833033" y="1181100"/>
                  <a:pt x="2087033" y="1064683"/>
                  <a:pt x="2349500" y="952500"/>
                </a:cubicBezTo>
                <a:cubicBezTo>
                  <a:pt x="2611967" y="840317"/>
                  <a:pt x="2889250" y="755650"/>
                  <a:pt x="3149600" y="596900"/>
                </a:cubicBezTo>
                <a:cubicBezTo>
                  <a:pt x="3409950" y="438150"/>
                  <a:pt x="3660775" y="219075"/>
                  <a:pt x="3911600" y="0"/>
                </a:cubicBezTo>
              </a:path>
            </a:pathLst>
          </a:cu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sp>
        <p:nvSpPr>
          <p:cNvPr id="15" name="Freeform 14"/>
          <p:cNvSpPr/>
          <p:nvPr/>
        </p:nvSpPr>
        <p:spPr>
          <a:xfrm>
            <a:off x="4983456" y="3238500"/>
            <a:ext cx="3911600" cy="1651000"/>
          </a:xfrm>
          <a:custGeom>
            <a:avLst/>
            <a:gdLst>
              <a:gd name="connsiteX0" fmla="*/ 0 w 3911600"/>
              <a:gd name="connsiteY0" fmla="*/ 1651000 h 1651000"/>
              <a:gd name="connsiteX1" fmla="*/ 800100 w 3911600"/>
              <a:gd name="connsiteY1" fmla="*/ 1485900 h 1651000"/>
              <a:gd name="connsiteX2" fmla="*/ 1574800 w 3911600"/>
              <a:gd name="connsiteY2" fmla="*/ 1270000 h 1651000"/>
              <a:gd name="connsiteX3" fmla="*/ 2349500 w 3911600"/>
              <a:gd name="connsiteY3" fmla="*/ 952500 h 1651000"/>
              <a:gd name="connsiteX4" fmla="*/ 3149600 w 3911600"/>
              <a:gd name="connsiteY4" fmla="*/ 596900 h 1651000"/>
              <a:gd name="connsiteX5" fmla="*/ 3911600 w 3911600"/>
              <a:gd name="connsiteY5" fmla="*/ 0 h 165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11600" h="1651000">
                <a:moveTo>
                  <a:pt x="0" y="1651000"/>
                </a:moveTo>
                <a:cubicBezTo>
                  <a:pt x="268816" y="1600200"/>
                  <a:pt x="537633" y="1549400"/>
                  <a:pt x="800100" y="1485900"/>
                </a:cubicBezTo>
                <a:cubicBezTo>
                  <a:pt x="1062567" y="1422400"/>
                  <a:pt x="1316567" y="1358900"/>
                  <a:pt x="1574800" y="1270000"/>
                </a:cubicBezTo>
                <a:cubicBezTo>
                  <a:pt x="1833033" y="1181100"/>
                  <a:pt x="2087033" y="1064683"/>
                  <a:pt x="2349500" y="952500"/>
                </a:cubicBezTo>
                <a:cubicBezTo>
                  <a:pt x="2611967" y="840317"/>
                  <a:pt x="2889250" y="755650"/>
                  <a:pt x="3149600" y="596900"/>
                </a:cubicBezTo>
                <a:cubicBezTo>
                  <a:pt x="3409950" y="438150"/>
                  <a:pt x="3660775" y="219075"/>
                  <a:pt x="3911600" y="0"/>
                </a:cubicBezTo>
              </a:path>
            </a:pathLst>
          </a:custGeom>
          <a:ln w="38100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CH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721100" y="3949700"/>
            <a:ext cx="4140200" cy="2540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6209" y="980728"/>
            <a:ext cx="7045706" cy="2304256"/>
          </a:xfrm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Multivariate discriminator </a:t>
            </a:r>
          </a:p>
          <a:p>
            <a:pPr lvl="1"/>
            <a:r>
              <a:rPr lang="en-US" sz="2000" dirty="0" smtClean="0"/>
              <a:t>8 input variables</a:t>
            </a:r>
          </a:p>
          <a:p>
            <a:pPr lvl="1"/>
            <a:r>
              <a:rPr lang="en-US" sz="2000" dirty="0" smtClean="0"/>
              <a:t>Replaces traditional cut-based VBF selection using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jj</a:t>
            </a:r>
            <a:r>
              <a:rPr lang="en-US" sz="2000" dirty="0" smtClean="0"/>
              <a:t> and </a:t>
            </a:r>
            <a:r>
              <a:rPr lang="el-GR" sz="2000" dirty="0" smtClean="0"/>
              <a:t>Δη</a:t>
            </a:r>
            <a:r>
              <a:rPr lang="en-US" sz="2000" baseline="-25000" dirty="0" err="1" smtClean="0"/>
              <a:t>jj</a:t>
            </a:r>
            <a:endParaRPr lang="en-US" sz="2000" baseline="-25000" dirty="0" smtClean="0"/>
          </a:p>
          <a:p>
            <a:pPr lvl="1"/>
            <a:r>
              <a:rPr lang="en-US" sz="2000" dirty="0" smtClean="0"/>
              <a:t>Working point optimized for best sensitivity</a:t>
            </a:r>
          </a:p>
          <a:p>
            <a:pPr lvl="2"/>
            <a:r>
              <a:rPr lang="en-US" sz="1800" dirty="0" smtClean="0"/>
              <a:t>15-20% improvement over previous cut-based selection</a:t>
            </a:r>
          </a:p>
          <a:p>
            <a:r>
              <a:rPr lang="en-US" sz="2400" dirty="0" smtClean="0"/>
              <a:t>MVA output validated on Z→</a:t>
            </a:r>
            <a:r>
              <a:rPr lang="el-GR" sz="2400" dirty="0" smtClean="0"/>
              <a:t>μμ</a:t>
            </a:r>
            <a:r>
              <a:rPr lang="en-US" sz="2400" dirty="0" smtClean="0"/>
              <a:t> data</a:t>
            </a:r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H→</a:t>
            </a:r>
            <a:r>
              <a:rPr lang="el-GR" dirty="0" smtClean="0"/>
              <a:t>ττ</a:t>
            </a:r>
            <a:r>
              <a:rPr lang="it-CH" dirty="0" smtClean="0"/>
              <a:t> </a:t>
            </a:r>
            <a:r>
              <a:rPr lang="en-US" dirty="0" smtClean="0"/>
              <a:t>VBF MVA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69627" y="3466403"/>
            <a:ext cx="2858164" cy="280831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normAutofit/>
          </a:bodyPr>
          <a:lstStyle/>
          <a:p>
            <a:r>
              <a:rPr lang="en-US" b="1" dirty="0" smtClean="0"/>
              <a:t>MVA input variables</a:t>
            </a:r>
          </a:p>
          <a:p>
            <a:pPr marL="342900" indent="-342900">
              <a:buAutoNum type="arabicPeriod"/>
            </a:pPr>
            <a:r>
              <a:rPr lang="en-US" dirty="0"/>
              <a:t>m</a:t>
            </a:r>
            <a:r>
              <a:rPr lang="en-US" dirty="0" smtClean="0"/>
              <a:t>(</a:t>
            </a:r>
            <a:r>
              <a:rPr lang="en-US" dirty="0" err="1" smtClean="0"/>
              <a:t>jj</a:t>
            </a:r>
            <a:r>
              <a:rPr lang="en-US" dirty="0" smtClean="0"/>
              <a:t>)</a:t>
            </a:r>
          </a:p>
          <a:p>
            <a:pPr marL="342900" indent="-342900">
              <a:buAutoNum type="arabicPeriod"/>
            </a:pPr>
            <a:r>
              <a:rPr lang="el-GR" dirty="0" smtClean="0"/>
              <a:t>Δη</a:t>
            </a:r>
            <a:r>
              <a:rPr lang="en-US" dirty="0"/>
              <a:t>(</a:t>
            </a:r>
            <a:r>
              <a:rPr lang="en-US" dirty="0" err="1"/>
              <a:t>jj</a:t>
            </a:r>
            <a:r>
              <a:rPr lang="en-US" dirty="0"/>
              <a:t>)</a:t>
            </a:r>
            <a:endParaRPr lang="en-US" baseline="-25000" dirty="0" smtClean="0"/>
          </a:p>
          <a:p>
            <a:pPr marL="342900" indent="-342900">
              <a:buAutoNum type="arabicPeriod"/>
            </a:pPr>
            <a:r>
              <a:rPr lang="en-US" dirty="0" smtClean="0"/>
              <a:t>Δ</a:t>
            </a:r>
            <a:r>
              <a:rPr lang="el-GR" dirty="0" smtClean="0"/>
              <a:t>φ</a:t>
            </a:r>
            <a:r>
              <a:rPr lang="en-US" dirty="0"/>
              <a:t>(</a:t>
            </a:r>
            <a:r>
              <a:rPr lang="en-US" dirty="0" err="1"/>
              <a:t>jj</a:t>
            </a:r>
            <a:r>
              <a:rPr lang="en-US" dirty="0"/>
              <a:t>)</a:t>
            </a:r>
            <a:endParaRPr lang="en-US" baseline="-25000" dirty="0" smtClean="0"/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Δ</a:t>
            </a:r>
            <a:r>
              <a:rPr lang="el-GR" dirty="0" smtClean="0"/>
              <a:t>φ</a:t>
            </a:r>
            <a:r>
              <a:rPr lang="en-US" dirty="0" smtClean="0"/>
              <a:t>(</a:t>
            </a:r>
            <a:r>
              <a:rPr lang="el-GR" dirty="0" smtClean="0"/>
              <a:t>ττ</a:t>
            </a:r>
            <a:r>
              <a:rPr lang="en-US" dirty="0" smtClean="0"/>
              <a:t>,</a:t>
            </a:r>
            <a:r>
              <a:rPr lang="en-US" dirty="0" err="1" smtClean="0"/>
              <a:t>jj</a:t>
            </a:r>
            <a:r>
              <a:rPr lang="en-US" dirty="0" smtClean="0"/>
              <a:t>)</a:t>
            </a:r>
            <a:endParaRPr lang="en-US" baseline="-25000" dirty="0" smtClean="0"/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dirty="0" err="1" smtClean="0"/>
              <a:t>jj</a:t>
            </a:r>
            <a:r>
              <a:rPr lang="en-US" dirty="0"/>
              <a:t>)</a:t>
            </a:r>
            <a:endParaRPr lang="en-US" baseline="-25000" dirty="0" smtClean="0"/>
          </a:p>
          <a:p>
            <a:pPr marL="342900" indent="-342900">
              <a:buFontTx/>
              <a:buAutoNum type="arabicPeriod"/>
            </a:pP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l-GR" dirty="0"/>
              <a:t>ττ</a:t>
            </a:r>
            <a:r>
              <a:rPr lang="en-US" dirty="0" smtClean="0"/>
              <a:t>) (including MET)</a:t>
            </a:r>
          </a:p>
          <a:p>
            <a:pPr marL="342900" indent="-342900">
              <a:buFontTx/>
              <a:buAutoNum type="arabicPeriod"/>
            </a:pPr>
            <a:r>
              <a:rPr lang="en-US" dirty="0" smtClean="0"/>
              <a:t>Visible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l-GR" dirty="0" smtClean="0"/>
              <a:t>ττ</a:t>
            </a:r>
            <a:r>
              <a:rPr lang="en-US" dirty="0" smtClean="0"/>
              <a:t>)</a:t>
            </a:r>
          </a:p>
          <a:p>
            <a:pPr marL="342900" indent="-342900">
              <a:buFontTx/>
              <a:buAutoNum type="arabicPeriod"/>
            </a:pPr>
            <a:r>
              <a:rPr lang="el-GR" dirty="0" smtClean="0"/>
              <a:t>Δη</a:t>
            </a:r>
            <a:r>
              <a:rPr lang="en-US" dirty="0" smtClean="0"/>
              <a:t>(</a:t>
            </a:r>
            <a:r>
              <a:rPr lang="el-GR" dirty="0" smtClean="0"/>
              <a:t>ττ</a:t>
            </a:r>
            <a:r>
              <a:rPr lang="en-US" dirty="0"/>
              <a:t>,</a:t>
            </a:r>
            <a:r>
              <a:rPr lang="en-US" dirty="0" smtClean="0"/>
              <a:t>jet)</a:t>
            </a:r>
            <a:endParaRPr lang="en-US" b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66" r="5188" b="4248"/>
          <a:stretch/>
        </p:blipFill>
        <p:spPr bwMode="auto">
          <a:xfrm>
            <a:off x="1040780" y="3384874"/>
            <a:ext cx="3975188" cy="292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5561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CMS search channels</a:t>
            </a:r>
            <a:endParaRPr lang="it-CH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36675">
              <a:buNone/>
            </a:pPr>
            <a:r>
              <a:rPr lang="en-US" dirty="0" smtClean="0"/>
              <a:t>Outline</a:t>
            </a:r>
          </a:p>
          <a:p>
            <a:pPr marL="1336675"/>
            <a:r>
              <a:rPr lang="en-US" dirty="0" smtClean="0"/>
              <a:t>H → </a:t>
            </a:r>
            <a:r>
              <a:rPr lang="en-US" dirty="0" err="1" smtClean="0"/>
              <a:t>γγ</a:t>
            </a:r>
            <a:endParaRPr lang="en-US" dirty="0" smtClean="0"/>
          </a:p>
          <a:p>
            <a:pPr marL="1336675"/>
            <a:r>
              <a:rPr lang="en-US" dirty="0" smtClean="0"/>
              <a:t>H → ZZ</a:t>
            </a:r>
          </a:p>
          <a:p>
            <a:pPr marL="1336675"/>
            <a:r>
              <a:rPr lang="en-US" dirty="0" smtClean="0"/>
              <a:t>H → WW</a:t>
            </a:r>
          </a:p>
          <a:p>
            <a:pPr marL="1336675"/>
            <a:r>
              <a:rPr lang="en-US" dirty="0" smtClean="0"/>
              <a:t>H → bb</a:t>
            </a:r>
            <a:endParaRPr lang="it-CH" dirty="0" smtClean="0"/>
          </a:p>
          <a:p>
            <a:pPr marL="1336675"/>
            <a:r>
              <a:rPr lang="en-US" dirty="0" smtClean="0"/>
              <a:t>H → </a:t>
            </a:r>
            <a:r>
              <a:rPr lang="en-US" dirty="0" err="1" smtClean="0"/>
              <a:t>ττ</a:t>
            </a:r>
            <a:endParaRPr lang="it-CH" dirty="0" smtClean="0"/>
          </a:p>
          <a:p>
            <a:endParaRPr lang="it-CH" dirty="0" smtClean="0"/>
          </a:p>
          <a:p>
            <a:endParaRPr lang="it-CH" dirty="0" smtClean="0"/>
          </a:p>
          <a:p>
            <a:endParaRPr lang="it-C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Sensitivities in the five modes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3"/>
          </p:nvPr>
        </p:nvGraphicFramePr>
        <p:xfrm>
          <a:off x="457200" y="1509690"/>
          <a:ext cx="8194431" cy="351119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676134"/>
                <a:gridCol w="1532875"/>
                <a:gridCol w="1604503"/>
                <a:gridCol w="1704784"/>
                <a:gridCol w="1676135"/>
              </a:tblGrid>
              <a:tr h="80173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Channel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</a:t>
                      </a:r>
                      <a:r>
                        <a:rPr lang="en-US" sz="2400" baseline="-25000" dirty="0" err="1" smtClean="0"/>
                        <a:t>H</a:t>
                      </a:r>
                      <a:r>
                        <a:rPr lang="en-US" sz="2400" dirty="0" smtClean="0"/>
                        <a:t> resolution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Exp.</a:t>
                      </a:r>
                      <a:r>
                        <a:rPr lang="en-US" sz="2400" baseline="0" dirty="0" smtClean="0"/>
                        <a:t> limit on σ/σ</a:t>
                      </a:r>
                      <a:r>
                        <a:rPr lang="en-US" sz="2400" baseline="-25000" dirty="0" smtClean="0"/>
                        <a:t>SM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Expected</a:t>
                      </a:r>
                    </a:p>
                    <a:p>
                      <a:r>
                        <a:rPr lang="en-US" sz="2400" baseline="0" dirty="0" smtClean="0"/>
                        <a:t>significance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Observed significance</a:t>
                      </a:r>
                      <a:endParaRPr lang="en-US" sz="2400" dirty="0"/>
                    </a:p>
                  </a:txBody>
                  <a:tcPr marL="84406" marR="84406"/>
                </a:tc>
              </a:tr>
              <a:tr h="464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</a:t>
                      </a:r>
                      <a:r>
                        <a:rPr lang="en-US" sz="2400" baseline="0" dirty="0" smtClean="0"/>
                        <a:t> -&gt; </a:t>
                      </a:r>
                      <a:r>
                        <a:rPr lang="en-US" sz="2400" baseline="0" dirty="0" err="1" smtClean="0"/>
                        <a:t>γγ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1-2%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2.8 </a:t>
                      </a:r>
                      <a:r>
                        <a:rPr lang="en-US" sz="2400" dirty="0" err="1" smtClean="0"/>
                        <a:t>σ</a:t>
                      </a:r>
                      <a:r>
                        <a:rPr lang="en-US" sz="2400" dirty="0" smtClean="0"/>
                        <a:t> 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4.0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</a:tr>
              <a:tr h="4644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</a:t>
                      </a:r>
                      <a:r>
                        <a:rPr lang="en-US" sz="2400" baseline="0" dirty="0" smtClean="0"/>
                        <a:t> -&gt; ZZ -&gt; 4l</a:t>
                      </a:r>
                      <a:endParaRPr lang="en-US" sz="2400" dirty="0" smtClean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1-2%</a:t>
                      </a:r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0.6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3.8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3.2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</a:tr>
              <a:tr h="464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</a:t>
                      </a:r>
                      <a:r>
                        <a:rPr lang="en-US" sz="2400" baseline="0" dirty="0" smtClean="0"/>
                        <a:t> -&gt; bb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10%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1.9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</a:tr>
              <a:tr h="464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 -&gt; </a:t>
                      </a:r>
                      <a:r>
                        <a:rPr lang="en-US" sz="2400" dirty="0" err="1" smtClean="0"/>
                        <a:t>ττ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-0.0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</a:tr>
              <a:tr h="46449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H-&gt; WW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20%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0.8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2.5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 </a:t>
                      </a:r>
                      <a:r>
                        <a:rPr lang="en-US" sz="2400" dirty="0" err="1" smtClean="0"/>
                        <a:t>σ</a:t>
                      </a:r>
                      <a:endParaRPr lang="en-US" sz="2400" dirty="0"/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5029201"/>
            <a:ext cx="8194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All values are for a Higgs boson mass hypothesis of 125.5 GeV</a:t>
            </a: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0505460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3058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Look Elsewhere </a:t>
            </a:r>
            <a:r>
              <a:rPr lang="en-US" dirty="0" smtClean="0"/>
              <a:t>(</a:t>
            </a:r>
            <a:r>
              <a:rPr lang="en-US" dirty="0" smtClean="0"/>
              <a:t>if </a:t>
            </a:r>
            <a:r>
              <a:rPr lang="en-US" dirty="0" smtClean="0"/>
              <a:t>you </a:t>
            </a:r>
            <a:r>
              <a:rPr lang="en-US" dirty="0" smtClean="0"/>
              <a:t>want)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839180" y="1268760"/>
            <a:ext cx="6300192" cy="54006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In a narrow mass range, LEE can be assessed by tossing pseudo-observations and using the asymptotic extrapolations:</a:t>
            </a:r>
          </a:p>
          <a:p>
            <a:pPr lvl="1"/>
            <a:r>
              <a:rPr lang="en-US" sz="2400" dirty="0" smtClean="0"/>
              <a:t>[115—130] GeV:  </a:t>
            </a:r>
            <a:r>
              <a:rPr lang="en-US" sz="2400" dirty="0" smtClean="0">
                <a:solidFill>
                  <a:srgbClr val="0000FF"/>
                </a:solidFill>
              </a:rPr>
              <a:t>4.9 </a:t>
            </a:r>
            <a:r>
              <a:rPr lang="en-US" sz="2400" dirty="0" err="1" smtClean="0">
                <a:solidFill>
                  <a:srgbClr val="0000FF"/>
                </a:solidFill>
              </a:rPr>
              <a:t>σ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4.5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σ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pPr lvl="1"/>
            <a:r>
              <a:rPr lang="en-US" sz="2400" dirty="0" smtClean="0">
                <a:sym typeface="Wingdings"/>
              </a:rPr>
              <a:t>[110—145] GeV: </a:t>
            </a:r>
            <a:r>
              <a:rPr lang="en-US" sz="2400" dirty="0">
                <a:solidFill>
                  <a:srgbClr val="0000FF"/>
                </a:solidFill>
              </a:rPr>
              <a:t>4.9 </a:t>
            </a:r>
            <a:r>
              <a:rPr lang="en-US" sz="2400" dirty="0" err="1">
                <a:solidFill>
                  <a:srgbClr val="0000FF"/>
                </a:solidFill>
              </a:rPr>
              <a:t>σ</a:t>
            </a:r>
            <a:r>
              <a:rPr lang="en-US" sz="2400" dirty="0"/>
              <a:t> </a:t>
            </a:r>
            <a:r>
              <a:rPr lang="en-US" sz="2400" dirty="0">
                <a:sym typeface="Wingdings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4.4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σ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pPr lvl="1"/>
            <a:endParaRPr lang="en-US" sz="2400" dirty="0">
              <a:solidFill>
                <a:srgbClr val="FF0000"/>
              </a:solidFill>
              <a:sym typeface="Wingdings"/>
            </a:endParaRPr>
          </a:p>
          <a:p>
            <a:r>
              <a:rPr lang="en-US" sz="2800" dirty="0"/>
              <a:t>In </a:t>
            </a:r>
            <a:r>
              <a:rPr lang="en-US" sz="2800" dirty="0" smtClean="0"/>
              <a:t>the full mass </a:t>
            </a:r>
            <a:r>
              <a:rPr lang="en-US" sz="2800" dirty="0"/>
              <a:t>range, LEE can be assessed </a:t>
            </a:r>
            <a:r>
              <a:rPr lang="en-US" sz="2800" dirty="0" smtClean="0"/>
              <a:t>from the number of up/down oscillations around </a:t>
            </a:r>
            <a:r>
              <a:rPr lang="en-US" sz="2800" dirty="0" err="1" smtClean="0"/>
              <a:t>σ</a:t>
            </a:r>
            <a:r>
              <a:rPr lang="en-US" sz="2800" dirty="0" smtClean="0"/>
              <a:t>/</a:t>
            </a:r>
            <a:r>
              <a:rPr lang="en-US" sz="2800" dirty="0" err="1" smtClean="0"/>
              <a:t>σ</a:t>
            </a:r>
            <a:r>
              <a:rPr lang="en-US" sz="2800" baseline="-25000" dirty="0" err="1" smtClean="0"/>
              <a:t>SM</a:t>
            </a:r>
            <a:r>
              <a:rPr lang="en-US" sz="2800" dirty="0" smtClean="0"/>
              <a:t>=0 and </a:t>
            </a:r>
            <a:r>
              <a:rPr lang="en-US" sz="2800" dirty="0"/>
              <a:t>using </a:t>
            </a:r>
            <a:r>
              <a:rPr lang="en-US" sz="2800" dirty="0" smtClean="0"/>
              <a:t> the asymptotic </a:t>
            </a:r>
            <a:r>
              <a:rPr lang="en-US" sz="2800" dirty="0"/>
              <a:t>extrapolations:</a:t>
            </a:r>
          </a:p>
          <a:p>
            <a:pPr lvl="1"/>
            <a:r>
              <a:rPr lang="en-US" sz="2400" dirty="0"/>
              <a:t>[</a:t>
            </a:r>
            <a:r>
              <a:rPr lang="en-US" sz="2400" dirty="0" smtClean="0"/>
              <a:t>110—600</a:t>
            </a:r>
            <a:r>
              <a:rPr lang="en-US" sz="2400" dirty="0"/>
              <a:t>] GeV:  </a:t>
            </a:r>
            <a:r>
              <a:rPr lang="en-US" sz="2400" dirty="0">
                <a:solidFill>
                  <a:srgbClr val="0000FF"/>
                </a:solidFill>
              </a:rPr>
              <a:t>4.9 </a:t>
            </a:r>
            <a:r>
              <a:rPr lang="en-US" sz="2400" dirty="0" err="1">
                <a:solidFill>
                  <a:srgbClr val="0000FF"/>
                </a:solidFill>
              </a:rPr>
              <a:t>σ</a:t>
            </a:r>
            <a:r>
              <a:rPr lang="en-US" sz="2400" dirty="0"/>
              <a:t> </a:t>
            </a:r>
            <a:r>
              <a:rPr lang="en-US" sz="2400" dirty="0">
                <a:sym typeface="Wingdings"/>
              </a:rPr>
              <a:t>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4.0 </a:t>
            </a:r>
            <a:r>
              <a:rPr lang="en-US" sz="2400" dirty="0" err="1" smtClean="0">
                <a:solidFill>
                  <a:srgbClr val="FF0000"/>
                </a:solidFill>
                <a:sym typeface="Wingdings"/>
              </a:rPr>
              <a:t>σ</a:t>
            </a:r>
            <a:endParaRPr lang="en-US" sz="2400" dirty="0" smtClean="0">
              <a:solidFill>
                <a:srgbClr val="FF0000"/>
              </a:solidFill>
              <a:sym typeface="Wingdings"/>
            </a:endParaRPr>
          </a:p>
          <a:p>
            <a:endParaRPr lang="en-US" sz="3200" dirty="0">
              <a:solidFill>
                <a:srgbClr val="FF0000"/>
              </a:solidFill>
              <a:sym typeface="Wingdings"/>
            </a:endParaRPr>
          </a:p>
          <a:p>
            <a:r>
              <a:rPr lang="en-US" sz="3200" dirty="0" smtClean="0">
                <a:solidFill>
                  <a:srgbClr val="FF0000"/>
                </a:solidFill>
                <a:sym typeface="Wingdings"/>
              </a:rPr>
              <a:t>LEE-corrected significance remains high in any conceivable mass range</a:t>
            </a:r>
            <a:endParaRPr lang="en-US" sz="3200" dirty="0">
              <a:solidFill>
                <a:srgbClr val="FF0000"/>
              </a:solidFill>
              <a:sym typeface="Wingdings"/>
            </a:endParaRPr>
          </a:p>
          <a:p>
            <a:endParaRPr lang="en-US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458" y="1150903"/>
            <a:ext cx="2525819" cy="2654263"/>
          </a:xfrm>
          <a:prstGeom prst="rect">
            <a:avLst/>
          </a:prstGeom>
        </p:spPr>
      </p:pic>
      <p:pic>
        <p:nvPicPr>
          <p:cNvPr id="7" name="Picture 6" descr="muhat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062" y="3772684"/>
            <a:ext cx="2532774" cy="2632536"/>
          </a:xfrm>
          <a:prstGeom prst="rect">
            <a:avLst/>
          </a:prstGeom>
        </p:spPr>
      </p:pic>
      <p:sp>
        <p:nvSpPr>
          <p:cNvPr id="8" name="Slide Number Placeholder 2"/>
          <p:cNvSpPr txBox="1">
            <a:spLocks/>
          </p:cNvSpPr>
          <p:nvPr/>
        </p:nvSpPr>
        <p:spPr>
          <a:xfrm>
            <a:off x="8534400" y="6504762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defPPr>
              <a:defRPr lang="en-US"/>
            </a:defPPr>
            <a:lvl1pPr algn="r" defTabSz="912813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bg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3pPr>
            <a:lvl4pPr marL="13684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4pPr>
            <a:lvl5pPr marL="1825625" indent="3175" algn="l" defTabSz="912813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defRPr>
            </a:lvl9pPr>
          </a:lstStyle>
          <a:p>
            <a:pPr>
              <a:defRPr/>
            </a:pPr>
            <a:fld id="{67CFF582-18F9-4FBC-B2DF-FBD4F0781B4B}" type="slidenum">
              <a:rPr lang="en-US" sz="1400" smtClean="0">
                <a:solidFill>
                  <a:srgbClr val="000000"/>
                </a:solidFill>
              </a:rPr>
              <a:pPr>
                <a:defRPr/>
              </a:pPr>
              <a:t>81</a:t>
            </a:fld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348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ZZ+</a:t>
            </a:r>
            <a:r>
              <a:rPr lang="el-GR" dirty="0" smtClean="0"/>
              <a:t>γγ</a:t>
            </a:r>
            <a:r>
              <a:rPr lang="it-CH" dirty="0" smtClean="0"/>
              <a:t>+WW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91138" name="Picture 2" descr="http://cms-higgs-results.web.cern.ch/cms-higgs-results/Comb/HIG-12-020//sqr_pvala_all_bydecay_boson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9625" y="1155700"/>
            <a:ext cx="7280275" cy="50419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7 vs 8 TeV p-values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83</a:t>
            </a:fld>
            <a:endParaRPr lang="en-US"/>
          </a:p>
        </p:txBody>
      </p:sp>
      <p:pic>
        <p:nvPicPr>
          <p:cNvPr id="104450" name="Picture 2" descr="http://cms-higgs-results.web.cern.ch/cms-higgs-results/Comb/HIG-12-020//7/sqr_pvala_all_bydecay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000" y="1676399"/>
            <a:ext cx="4500000" cy="4317469"/>
          </a:xfrm>
          <a:prstGeom prst="rect">
            <a:avLst/>
          </a:prstGeom>
          <a:noFill/>
        </p:spPr>
      </p:pic>
      <p:pic>
        <p:nvPicPr>
          <p:cNvPr id="104452" name="Picture 4" descr="http://cms-higgs-results.web.cern.ch/cms-higgs-results/Comb/HIG-12-020//8/sqr_pvala_all_bydecay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76399"/>
            <a:ext cx="4500000" cy="43174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pvala_all_energy_hi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001" y="1659003"/>
            <a:ext cx="4500000" cy="4334864"/>
          </a:xfrm>
          <a:prstGeom prst="rect">
            <a:avLst/>
          </a:prstGeom>
          <a:noFill/>
        </p:spPr>
      </p:pic>
      <p:pic>
        <p:nvPicPr>
          <p:cNvPr id="9" name="Picture 6" descr="pvala_all_energy_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1659003"/>
            <a:ext cx="4500000" cy="433486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Low-resolution vs high-resolution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Best fit 7 vs 8 TeV per mode</a:t>
            </a:r>
            <a:endParaRPr lang="it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106498" name="Picture 2" descr="sqr_mlzs_ccc_mH125.0_energ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404658"/>
            <a:ext cx="5140325" cy="4951692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5400" y="1600200"/>
            <a:ext cx="35814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it-CH" sz="2400" dirty="0" smtClean="0"/>
              <a:t>Notes:</a:t>
            </a:r>
          </a:p>
          <a:p>
            <a:r>
              <a:rPr lang="it-CH" sz="2400" dirty="0" smtClean="0"/>
              <a:t>non-trivial correlated uncertainties between 7 &amp; 8 TeV</a:t>
            </a:r>
          </a:p>
          <a:p>
            <a:r>
              <a:rPr lang="it-CH" sz="2400" dirty="0" smtClean="0"/>
              <a:t>At other points, scatter between results is larger</a:t>
            </a:r>
          </a:p>
          <a:p>
            <a:r>
              <a:rPr lang="it-CH" sz="2400" dirty="0" smtClean="0"/>
              <a:t>VBF </a:t>
            </a:r>
            <a:r>
              <a:rPr lang="el-GR" sz="2400" dirty="0" smtClean="0"/>
              <a:t>ττ</a:t>
            </a:r>
            <a:r>
              <a:rPr lang="it-CH" sz="2400" dirty="0" smtClean="0"/>
              <a:t> “alignment” driven by downwards fluctuation in the same bin for e+</a:t>
            </a:r>
            <a:r>
              <a:rPr lang="el-GR" sz="2400" dirty="0" smtClean="0"/>
              <a:t>τ</a:t>
            </a:r>
            <a:r>
              <a:rPr lang="it-CH" sz="2400" baseline="-25000" dirty="0" smtClean="0"/>
              <a:t>h</a:t>
            </a:r>
            <a:r>
              <a:rPr lang="it-CH" sz="2400" dirty="0" smtClean="0"/>
              <a:t> in the two periods</a:t>
            </a:r>
            <a:endParaRPr lang="it-CH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channels: H → </a:t>
            </a:r>
            <a:r>
              <a:rPr lang="en-US" dirty="0" err="1" smtClean="0"/>
              <a:t>γγ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77291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Search for a narrow peak in the </a:t>
            </a:r>
            <a:r>
              <a:rPr lang="en-US" dirty="0" err="1" smtClean="0"/>
              <a:t>diphoton</a:t>
            </a:r>
            <a:r>
              <a:rPr lang="en-US" dirty="0" smtClean="0"/>
              <a:t> mass spectrum.</a:t>
            </a:r>
          </a:p>
          <a:p>
            <a:r>
              <a:rPr lang="en-US" dirty="0" smtClean="0"/>
              <a:t>Analysis optimized categorizing events according to purity </a:t>
            </a:r>
            <a:br>
              <a:rPr lang="en-US" dirty="0" smtClean="0"/>
            </a:br>
            <a:r>
              <a:rPr lang="en-US" dirty="0" smtClean="0"/>
              <a:t>and mass resolution.</a:t>
            </a:r>
          </a:p>
          <a:p>
            <a:r>
              <a:rPr lang="en-US" dirty="0" smtClean="0"/>
              <a:t>Specific </a:t>
            </a:r>
            <a:r>
              <a:rPr lang="en-US" dirty="0" err="1" smtClean="0"/>
              <a:t>di</a:t>
            </a:r>
            <a:r>
              <a:rPr lang="en-US" dirty="0" smtClean="0"/>
              <a:t>-jet tag categories targeting VBF production mode.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LHC2TSP - 13 Jul 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443A4-D477-814B-BDB2-C567201F9F5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G. Petrucciani (UCSD, CMS)</a:t>
            </a:r>
            <a:endParaRPr lang="en-US"/>
          </a:p>
        </p:txBody>
      </p:sp>
      <p:pic>
        <p:nvPicPr>
          <p:cNvPr id="7" name="Picture 6" descr="sbweightedma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387024" y="1769323"/>
            <a:ext cx="4380848" cy="44921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2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3768</Words>
  <Application>Microsoft Office PowerPoint</Application>
  <PresentationFormat>On-screen Show (4:3)</PresentationFormat>
  <Paragraphs>732</Paragraphs>
  <Slides>85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85</vt:i4>
      </vt:variant>
    </vt:vector>
  </HeadingPairs>
  <TitlesOfParts>
    <vt:vector size="99" baseType="lpstr">
      <vt:lpstr>Arial</vt:lpstr>
      <vt:lpstr>Candara</vt:lpstr>
      <vt:lpstr>Hypatia Sans Pro</vt:lpstr>
      <vt:lpstr>Hypatia Sans Pro Semibold</vt:lpstr>
      <vt:lpstr>MS Gothic</vt:lpstr>
      <vt:lpstr>Wingdings</vt:lpstr>
      <vt:lpstr>ＭＳ Ｐゴシック</vt:lpstr>
      <vt:lpstr>Droid Sans Fallback</vt:lpstr>
      <vt:lpstr>Brush Script MT Italic</vt:lpstr>
      <vt:lpstr>Helvetica</vt:lpstr>
      <vt:lpstr>Calibri</vt:lpstr>
      <vt:lpstr>Symbol</vt:lpstr>
      <vt:lpstr>Arial Bar</vt:lpstr>
      <vt:lpstr>Office Theme</vt:lpstr>
      <vt:lpstr>SM Higgs searches: CMS</vt:lpstr>
      <vt:lpstr>Outline</vt:lpstr>
      <vt:lpstr>CMS 2012 data</vt:lpstr>
      <vt:lpstr>2012: the luminosity challenge</vt:lpstr>
      <vt:lpstr>CMS Particle Flow reconstruction</vt:lpstr>
      <vt:lpstr>Improving lepton selection</vt:lpstr>
      <vt:lpstr>Pile-up jet tagging</vt:lpstr>
      <vt:lpstr>CMS search channels</vt:lpstr>
      <vt:lpstr>Search channels: H → γγ</vt:lpstr>
      <vt:lpstr>H → γγ: what’s new in 2012</vt:lpstr>
      <vt:lpstr>H → γγ: what’s new in 2012</vt:lpstr>
      <vt:lpstr>H → γγ results</vt:lpstr>
      <vt:lpstr>Search channels: H → ZZ → 4l</vt:lpstr>
      <vt:lpstr>Matrix Element Likelihood Analysis</vt:lpstr>
      <vt:lpstr>H → ZZ → 4l results</vt:lpstr>
      <vt:lpstr>H → ZZ → 4l results</vt:lpstr>
      <vt:lpstr>H → ZZ → 4l results</vt:lpstr>
      <vt:lpstr>H → WW</vt:lpstr>
      <vt:lpstr>H → WW: results at low mass</vt:lpstr>
      <vt:lpstr>W/Z + H, H → bb</vt:lpstr>
      <vt:lpstr>W/Z + H, H → bb</vt:lpstr>
      <vt:lpstr>W/Z + H, H → bb</vt:lpstr>
      <vt:lpstr>W/Z + H, H → bb: results</vt:lpstr>
      <vt:lpstr>ttH, H → bb (new!)</vt:lpstr>
      <vt:lpstr>ttH, H → bb (new!)</vt:lpstr>
      <vt:lpstr>ttH, H → bb: results</vt:lpstr>
      <vt:lpstr>H → ττ</vt:lpstr>
      <vt:lpstr>H → ττ</vt:lpstr>
      <vt:lpstr>H → ττ</vt:lpstr>
      <vt:lpstr>H → ττ</vt:lpstr>
      <vt:lpstr>H → ττ: results</vt:lpstr>
      <vt:lpstr>Combined Results</vt:lpstr>
      <vt:lpstr>Combined results</vt:lpstr>
      <vt:lpstr>Combined results</vt:lpstr>
      <vt:lpstr>Combined results: ZZ+γγ</vt:lpstr>
      <vt:lpstr>Combined results: all channels</vt:lpstr>
      <vt:lpstr>Combined results: all channels</vt:lpstr>
      <vt:lpstr>Mass of the observed particle</vt:lpstr>
      <vt:lpstr>Mass measurement</vt:lpstr>
      <vt:lpstr>Mass measurement</vt:lpstr>
      <vt:lpstr>Is it a SM Higgs boson?</vt:lpstr>
      <vt:lpstr>Is it a SM Higgs boson?</vt:lpstr>
      <vt:lpstr>Is it a SM Higgs boson?</vt:lpstr>
      <vt:lpstr>Is it a SM Higgs boson?</vt:lpstr>
      <vt:lpstr>Is it a SM Higgs boson?</vt:lpstr>
      <vt:lpstr>Is it a SM Higgs boson?</vt:lpstr>
      <vt:lpstr>Is it a SM Higgs boson?</vt:lpstr>
      <vt:lpstr>Is it a SM Higgs boson?</vt:lpstr>
      <vt:lpstr>Anything elsewhere?</vt:lpstr>
      <vt:lpstr>What next?</vt:lpstr>
      <vt:lpstr>Projections for JPC measurements</vt:lpstr>
      <vt:lpstr>The road goes ever on…</vt:lpstr>
      <vt:lpstr>The road goes ever on…</vt:lpstr>
      <vt:lpstr>Conclusion</vt:lpstr>
      <vt:lpstr>For further information:</vt:lpstr>
      <vt:lpstr>Slide 56</vt:lpstr>
      <vt:lpstr>Electron energy scale: golden barrel</vt:lpstr>
      <vt:lpstr>Electron energy scale: all barrel</vt:lpstr>
      <vt:lpstr>Electron energy scale: all endcaps</vt:lpstr>
      <vt:lpstr>Electrons from J/Psi</vt:lpstr>
      <vt:lpstr>Reconstruction and selection efficiency</vt:lpstr>
      <vt:lpstr>ZZ 4l: p-values 1D and 2D</vt:lpstr>
      <vt:lpstr>ZZ 4l: reducible background</vt:lpstr>
      <vt:lpstr>ZZ 4l: FSR recovery algorithm </vt:lpstr>
      <vt:lpstr>Slide 65</vt:lpstr>
      <vt:lpstr>ZZ4l : Two-lepton invariant mass plots</vt:lpstr>
      <vt:lpstr>ZZ4l: ev-by-ev. comparison with 2011</vt:lpstr>
      <vt:lpstr>γγ best fit by category</vt:lpstr>
      <vt:lpstr>γγ vertexing efficiency</vt:lpstr>
      <vt:lpstr>γγ MVA categories: background</vt:lpstr>
      <vt:lpstr>γγ MVA categories vs diphoton kind</vt:lpstr>
      <vt:lpstr>γγ energy resolution from Z-&gt;ee</vt:lpstr>
      <vt:lpstr>γγ p-value by category</vt:lpstr>
      <vt:lpstr>γγ expected yields by category</vt:lpstr>
      <vt:lpstr>H → WW</vt:lpstr>
      <vt:lpstr>Slide 76</vt:lpstr>
      <vt:lpstr>VH → bb: signal injection at 125 GeV</vt:lpstr>
      <vt:lpstr>VH → bb: signal injection at 125 GeV</vt:lpstr>
      <vt:lpstr>H→ττ VBF MVA</vt:lpstr>
      <vt:lpstr>Sensitivities in the five modes</vt:lpstr>
      <vt:lpstr>Look Elsewhere (if you want)</vt:lpstr>
      <vt:lpstr>ZZ+γγ+WW</vt:lpstr>
      <vt:lpstr>7 vs 8 TeV p-values</vt:lpstr>
      <vt:lpstr>Low-resolution vs high-resolution</vt:lpstr>
      <vt:lpstr>Best fit 7 vs 8 TeV per mode</vt:lpstr>
    </vt:vector>
  </TitlesOfParts>
  <Company>UCSD &amp; 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 Higgs searches: CMS</dc:title>
  <dc:creator>Giovanni Petrucciani</dc:creator>
  <cp:lastModifiedBy>Giovanni</cp:lastModifiedBy>
  <cp:revision>85</cp:revision>
  <dcterms:created xsi:type="dcterms:W3CDTF">2012-07-11T12:17:36Z</dcterms:created>
  <dcterms:modified xsi:type="dcterms:W3CDTF">2012-07-12T23:43:39Z</dcterms:modified>
</cp:coreProperties>
</file>