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9" r:id="rId4"/>
    <p:sldId id="258" r:id="rId5"/>
    <p:sldId id="260" r:id="rId6"/>
    <p:sldId id="261" r:id="rId7"/>
    <p:sldId id="263" r:id="rId8"/>
    <p:sldId id="264" r:id="rId9"/>
    <p:sldId id="262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BC50D-CFEF-41F1-A4A8-AC301083D118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FCCE3-D855-4EDF-8B3B-AC975FABDD0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9E9DC-2723-47F0-8A45-0FB30EA413C1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365BE-4F4E-4890-ACE8-2D9D4418A1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CB726-0A5B-47C5-8913-3330E17C5AF5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AFC9-A7E2-4B47-A683-3F3718E5FB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hys.au.dk/uploads/RTEmagicC_Logo_color_MoBbauer_cr_01.jpg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50225" y="527050"/>
            <a:ext cx="984250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19888" y="0"/>
            <a:ext cx="2424112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7048" cy="1143000"/>
          </a:xfrm>
        </p:spPr>
        <p:txBody>
          <a:bodyPr/>
          <a:lstStyle>
            <a:lvl1pPr>
              <a:defRPr b="1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5F6EC-DE59-47BC-913A-C28CAF026071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29C9A-BACE-4BD7-80C8-68F6D228B4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2398E-0A83-4781-AB50-1873F996CEEB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F2F12-21ED-49B3-8835-739DAF74BF8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4A0D4-06CB-4872-B962-3ADD4AF93148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C6877-A33D-4F58-AB13-142910EDFD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5EE34-1A21-40F1-B1F8-5CAEECAFFBD0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697EC-4F94-43DE-91FF-4935E6932B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593EE-8981-4901-B263-07E01F3C5DF6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AEB45-F6DB-4BA3-BCF1-C3AF95BD76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45600-047C-4656-943C-8D6516658BB4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8DE91-5DC9-4808-A3C7-FDC09B7237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E9633-F5A2-41B5-877F-E72FC724F675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58A6C-AB7D-472C-8A1E-2C3C65B510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B6375-84B7-484F-9198-6DEAD10F2063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E1117-BC71-42FB-938D-593F537328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05A3E8-0E53-492A-9AF6-6AFF0F45C597}" type="datetimeFigureOut">
              <a:rPr lang="en-GB"/>
              <a:pPr>
                <a:defRPr/>
              </a:pPr>
              <a:t>01/02/2012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C3DD21-1E75-4289-BEB2-89FFE71DFA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888"/>
            <a:ext cx="7019925" cy="1584325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31859C"/>
                </a:solidFill>
              </a:rPr>
              <a:t>Emission </a:t>
            </a:r>
            <a:r>
              <a:rPr lang="en-US" sz="3600" dirty="0" err="1" smtClean="0">
                <a:solidFill>
                  <a:srgbClr val="31859C"/>
                </a:solidFill>
              </a:rPr>
              <a:t>Mössbauer</a:t>
            </a:r>
            <a:r>
              <a:rPr lang="en-US" sz="3600" dirty="0" smtClean="0">
                <a:solidFill>
                  <a:srgbClr val="31859C"/>
                </a:solidFill>
              </a:rPr>
              <a:t> spectroscopy of advanced materials for </a:t>
            </a:r>
            <a:r>
              <a:rPr lang="en-US" sz="3600" dirty="0" err="1" smtClean="0">
                <a:solidFill>
                  <a:srgbClr val="31859C"/>
                </a:solidFill>
              </a:rPr>
              <a:t>opto</a:t>
            </a:r>
            <a:r>
              <a:rPr lang="en-US" sz="3600" dirty="0" smtClean="0">
                <a:solidFill>
                  <a:srgbClr val="31859C"/>
                </a:solidFill>
              </a:rPr>
              <a:t>- and </a:t>
            </a:r>
            <a:r>
              <a:rPr lang="en-US" sz="3600" dirty="0" err="1" smtClean="0">
                <a:solidFill>
                  <a:srgbClr val="31859C"/>
                </a:solidFill>
              </a:rPr>
              <a:t>nano</a:t>
            </a:r>
            <a:r>
              <a:rPr lang="en-US" sz="3600" dirty="0" smtClean="0">
                <a:solidFill>
                  <a:srgbClr val="31859C"/>
                </a:solidFill>
              </a:rPr>
              <a:t>-electronics</a:t>
            </a:r>
            <a:endParaRPr lang="da-DK" sz="3600" dirty="0" smtClean="0">
              <a:solidFill>
                <a:srgbClr val="31859C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1188" y="2852738"/>
            <a:ext cx="7467600" cy="28797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da-DK" sz="2800">
                <a:latin typeface="Times New Roman" pitchFamily="18" charset="0"/>
                <a:cs typeface="Times New Roman" pitchFamily="18" charset="0"/>
              </a:rPr>
              <a:t>Spokepersons: 	Haraldur Páll Gunnlaugsson</a:t>
            </a:r>
            <a:br>
              <a:rPr lang="da-DK" sz="2800">
                <a:latin typeface="Times New Roman" pitchFamily="18" charset="0"/>
                <a:cs typeface="Times New Roman" pitchFamily="18" charset="0"/>
              </a:rPr>
            </a:br>
            <a:r>
              <a:rPr lang="da-DK" sz="2800">
                <a:latin typeface="Times New Roman" pitchFamily="18" charset="0"/>
                <a:cs typeface="Times New Roman" pitchFamily="18" charset="0"/>
              </a:rPr>
              <a:t>			Sveinn Ólafsson</a:t>
            </a: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da-DK" sz="2800">
                <a:latin typeface="Times New Roman" pitchFamily="18" charset="0"/>
                <a:cs typeface="Times New Roman" pitchFamily="18" charset="0"/>
              </a:rPr>
              <a:t>Contact person: 	Karl Johnston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00113" y="1844675"/>
            <a:ext cx="5472112" cy="64770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Addendum of the IS501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experiment</a:t>
            </a:r>
            <a:endParaRPr lang="da-DK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27584" y="2420938"/>
            <a:ext cx="7467600" cy="37433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GB" sz="2800" u="sng" dirty="0" smtClean="0">
                <a:latin typeface="Times New Roman" pitchFamily="18" charset="0"/>
                <a:cs typeface="Times New Roman" pitchFamily="18" charset="0"/>
              </a:rPr>
              <a:t>Outline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The IS501 experiment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Mössbauer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spectroscopy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Paramagnetic relaxation in compound semiconductors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Vacancy diffusion in group IV semiconductors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Experimental plan and beam request</a:t>
            </a:r>
            <a:endParaRPr lang="en-GB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Vacancy diffusion in group IV </a:t>
            </a:r>
            <a:r>
              <a:rPr lang="en-GB" dirty="0" smtClean="0"/>
              <a:t>semiconductors</a:t>
            </a:r>
            <a:endParaRPr lang="da-DK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mtClean="0"/>
              <a:t>Disputed nature and diffusivity of the monovacancy in silicon</a:t>
            </a:r>
          </a:p>
        </p:txBody>
      </p:sp>
      <p:grpSp>
        <p:nvGrpSpPr>
          <p:cNvPr id="22531" name="Group 4"/>
          <p:cNvGrpSpPr>
            <a:grpSpLocks/>
          </p:cNvGrpSpPr>
          <p:nvPr/>
        </p:nvGrpSpPr>
        <p:grpSpPr bwMode="auto">
          <a:xfrm>
            <a:off x="-541338" y="2813050"/>
            <a:ext cx="7065963" cy="3816350"/>
            <a:chOff x="69493" y="2780928"/>
            <a:chExt cx="5150579" cy="2782023"/>
          </a:xfrm>
        </p:grpSpPr>
        <p:pic>
          <p:nvPicPr>
            <p:cNvPr id="22533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1560" y="2780928"/>
              <a:ext cx="4338726" cy="266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/>
            <p:nvPr/>
          </p:nvSpPr>
          <p:spPr>
            <a:xfrm>
              <a:off x="539306" y="2780928"/>
              <a:ext cx="4464375" cy="462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39306" y="5373162"/>
              <a:ext cx="4464375" cy="1897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46114" y="2827218"/>
              <a:ext cx="573958" cy="26408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9493" y="2780928"/>
              <a:ext cx="573959" cy="26419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/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4932362" y="2403903"/>
            <a:ext cx="3906837" cy="40640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Data from </a:t>
            </a:r>
            <a:r>
              <a:rPr lang="da-DK" dirty="0" err="1" smtClean="0"/>
              <a:t>Watkins</a:t>
            </a:r>
            <a:r>
              <a:rPr lang="da-DK" dirty="0" smtClean="0"/>
              <a:t> </a:t>
            </a:r>
            <a:r>
              <a:rPr lang="da-DK" i="1" dirty="0" smtClean="0"/>
              <a:t>et al., </a:t>
            </a:r>
            <a:r>
              <a:rPr lang="da-DK" dirty="0" smtClean="0"/>
              <a:t>(</a:t>
            </a:r>
            <a:r>
              <a:rPr lang="da-DK" i="1" dirty="0" smtClean="0"/>
              <a:t>T </a:t>
            </a:r>
            <a:r>
              <a:rPr lang="da-DK" dirty="0" smtClean="0"/>
              <a:t>&lt; 200 K) </a:t>
            </a:r>
            <a:r>
              <a:rPr lang="da-DK" dirty="0" err="1" smtClean="0"/>
              <a:t>coincides</a:t>
            </a:r>
            <a:r>
              <a:rPr lang="da-DK" dirty="0" smtClean="0"/>
              <a:t> with </a:t>
            </a:r>
            <a:r>
              <a:rPr lang="da-DK" dirty="0" err="1" smtClean="0"/>
              <a:t>growth</a:t>
            </a:r>
            <a:r>
              <a:rPr lang="da-DK" dirty="0" smtClean="0"/>
              <a:t> data from </a:t>
            </a:r>
            <a:r>
              <a:rPr lang="da-DK" dirty="0" err="1" smtClean="0"/>
              <a:t>Voronkov</a:t>
            </a:r>
            <a:r>
              <a:rPr lang="da-DK" dirty="0" smtClean="0"/>
              <a:t> and Falster, </a:t>
            </a:r>
            <a:r>
              <a:rPr lang="da-DK" dirty="0" err="1" smtClean="0"/>
              <a:t>suggesting</a:t>
            </a:r>
            <a:r>
              <a:rPr lang="da-DK" dirty="0" smtClean="0"/>
              <a:t> </a:t>
            </a:r>
            <a:r>
              <a:rPr lang="da-DK" i="1" dirty="0" smtClean="0"/>
              <a:t>E</a:t>
            </a:r>
            <a:r>
              <a:rPr lang="da-DK" baseline="-25000" dirty="0" smtClean="0"/>
              <a:t>a</a:t>
            </a:r>
            <a:r>
              <a:rPr lang="da-DK" dirty="0" smtClean="0"/>
              <a:t> = 0.45 </a:t>
            </a:r>
            <a:r>
              <a:rPr lang="da-DK" dirty="0" err="1" smtClean="0"/>
              <a:t>eV</a:t>
            </a:r>
            <a:r>
              <a:rPr lang="da-DK" dirty="0" smtClean="0"/>
              <a:t> at all T’s</a:t>
            </a:r>
          </a:p>
          <a:p>
            <a:pPr fontAlgn="auto">
              <a:spcAft>
                <a:spcPts val="0"/>
              </a:spcAft>
              <a:defRPr/>
            </a:pPr>
            <a:r>
              <a:rPr lang="da-DK" dirty="0" err="1" smtClean="0"/>
              <a:t>Bracht</a:t>
            </a:r>
            <a:r>
              <a:rPr lang="da-DK" dirty="0" smtClean="0"/>
              <a:t> </a:t>
            </a:r>
            <a:r>
              <a:rPr lang="da-DK" i="1" dirty="0" smtClean="0"/>
              <a:t>et al., </a:t>
            </a:r>
            <a:r>
              <a:rPr lang="da-DK" dirty="0" err="1" smtClean="0"/>
              <a:t>found</a:t>
            </a:r>
            <a:r>
              <a:rPr lang="da-DK" dirty="0" smtClean="0"/>
              <a:t> </a:t>
            </a:r>
            <a:r>
              <a:rPr lang="da-DK" dirty="0" err="1" smtClean="0"/>
              <a:t>high</a:t>
            </a:r>
            <a:r>
              <a:rPr lang="da-DK" dirty="0" smtClean="0"/>
              <a:t> </a:t>
            </a:r>
            <a:r>
              <a:rPr lang="da-DK" i="1" dirty="0" err="1" smtClean="0"/>
              <a:t>E</a:t>
            </a:r>
            <a:r>
              <a:rPr lang="da-DK" baseline="-25000" dirty="0" err="1" smtClean="0"/>
              <a:t>a</a:t>
            </a:r>
            <a:r>
              <a:rPr lang="da-DK" dirty="0" err="1" smtClean="0"/>
              <a:t>’s</a:t>
            </a:r>
            <a:r>
              <a:rPr lang="da-DK" dirty="0" smtClean="0"/>
              <a:t> at </a:t>
            </a:r>
            <a:r>
              <a:rPr lang="da-DK" dirty="0" err="1" smtClean="0"/>
              <a:t>elevated</a:t>
            </a:r>
            <a:r>
              <a:rPr lang="da-DK" dirty="0" smtClean="0"/>
              <a:t> </a:t>
            </a:r>
            <a:r>
              <a:rPr lang="da-DK" i="1" dirty="0" smtClean="0"/>
              <a:t>T</a:t>
            </a:r>
            <a:r>
              <a:rPr lang="da-DK" dirty="0" smtClean="0"/>
              <a:t>’s</a:t>
            </a:r>
          </a:p>
          <a:p>
            <a:pPr fontAlgn="auto">
              <a:spcAft>
                <a:spcPts val="0"/>
              </a:spcAft>
              <a:defRPr/>
            </a:pPr>
            <a:r>
              <a:rPr lang="da-DK" dirty="0" err="1" smtClean="0"/>
              <a:t>Current</a:t>
            </a:r>
            <a:r>
              <a:rPr lang="da-DK" dirty="0" smtClean="0"/>
              <a:t> interpretation of </a:t>
            </a:r>
            <a:r>
              <a:rPr lang="da-DK" dirty="0" err="1" smtClean="0"/>
              <a:t>our</a:t>
            </a:r>
            <a:r>
              <a:rPr lang="da-DK" dirty="0" smtClean="0"/>
              <a:t> ISOLDE data supports </a:t>
            </a:r>
            <a:r>
              <a:rPr lang="da-DK" dirty="0" err="1" smtClean="0"/>
              <a:t>low</a:t>
            </a:r>
            <a:r>
              <a:rPr lang="da-DK" dirty="0" smtClean="0"/>
              <a:t> </a:t>
            </a:r>
            <a:r>
              <a:rPr lang="da-DK" dirty="0" err="1" smtClean="0"/>
              <a:t>diffusivity</a:t>
            </a:r>
            <a:r>
              <a:rPr lang="da-DK" dirty="0" smtClean="0"/>
              <a:t> at </a:t>
            </a:r>
            <a:r>
              <a:rPr lang="da-DK" dirty="0" err="1" smtClean="0"/>
              <a:t>high</a:t>
            </a:r>
            <a:r>
              <a:rPr lang="da-DK" dirty="0" smtClean="0"/>
              <a:t> </a:t>
            </a:r>
            <a:r>
              <a:rPr lang="da-DK" i="1" dirty="0" smtClean="0"/>
              <a:t>T</a:t>
            </a:r>
            <a:r>
              <a:rPr lang="da-DK" dirty="0" smtClean="0"/>
              <a:t>’s</a:t>
            </a:r>
            <a:endParaRPr lang="da-DK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160870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Vacancy diffusion in group IV semiconductors</a:t>
            </a:r>
            <a:endParaRPr lang="da-DK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67325" cy="1036638"/>
          </a:xfrm>
        </p:spPr>
        <p:txBody>
          <a:bodyPr/>
          <a:lstStyle/>
          <a:p>
            <a:r>
              <a:rPr lang="da-DK" smtClean="0"/>
              <a:t>Current picture (</a:t>
            </a:r>
            <a:r>
              <a:rPr lang="da-DK" i="1" smtClean="0"/>
              <a:t>T</a:t>
            </a:r>
            <a:r>
              <a:rPr lang="da-DK" smtClean="0"/>
              <a:t> &gt; 400 K):</a:t>
            </a: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1194518" y="2745773"/>
            <a:ext cx="128586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da-DK" sz="2800" baseline="-25000" dirty="0" err="1">
                <a:latin typeface="Times New Roman" pitchFamily="18" charset="0"/>
                <a:cs typeface="Times New Roman" pitchFamily="18" charset="0"/>
              </a:rPr>
              <a:t>S</a:t>
            </a:r>
            <a:endParaRPr lang="da-DK" sz="2800" baseline="-25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da-DK" sz="2800" dirty="0" err="1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da-DK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da-DK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800" dirty="0" smtClean="0">
                <a:latin typeface="Times New Roman" pitchFamily="18" charset="0"/>
                <a:cs typeface="Times New Roman" pitchFamily="18" charset="0"/>
              </a:rPr>
              <a:t>- V</a:t>
            </a:r>
            <a:endParaRPr lang="da-DK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Left Brace 4"/>
          <p:cNvSpPr/>
          <p:nvPr/>
        </p:nvSpPr>
        <p:spPr>
          <a:xfrm>
            <a:off x="905593" y="2818798"/>
            <a:ext cx="288925" cy="809625"/>
          </a:xfrm>
          <a:prstGeom prst="leftBrace">
            <a:avLst>
              <a:gd name="adj1" fmla="val 70313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6" name="Left Brace 5"/>
          <p:cNvSpPr/>
          <p:nvPr/>
        </p:nvSpPr>
        <p:spPr>
          <a:xfrm flipH="1">
            <a:off x="2379663" y="2835275"/>
            <a:ext cx="352425" cy="809625"/>
          </a:xfrm>
          <a:prstGeom prst="leftBrace">
            <a:avLst>
              <a:gd name="adj1" fmla="val 70313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7" name="Right Brace 6"/>
          <p:cNvSpPr/>
          <p:nvPr/>
        </p:nvSpPr>
        <p:spPr>
          <a:xfrm rot="5400000">
            <a:off x="1636713" y="3233737"/>
            <a:ext cx="395288" cy="1795463"/>
          </a:xfrm>
          <a:prstGeom prst="rightBrace">
            <a:avLst>
              <a:gd name="adj1" fmla="val 113334"/>
              <a:gd name="adj2" fmla="val 50000"/>
            </a:avLst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8" name="TextBox 7"/>
          <p:cNvSpPr txBox="1"/>
          <p:nvPr/>
        </p:nvSpPr>
        <p:spPr>
          <a:xfrm>
            <a:off x="1074738" y="4500563"/>
            <a:ext cx="1544637" cy="9540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MS + EC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059113" y="3240088"/>
            <a:ext cx="1081087" cy="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1" name="TextBox 10"/>
          <p:cNvSpPr txBox="1">
            <a:spLocks noChangeArrowheads="1"/>
          </p:cNvSpPr>
          <p:nvPr/>
        </p:nvSpPr>
        <p:spPr bwMode="auto">
          <a:xfrm>
            <a:off x="2903538" y="2801938"/>
            <a:ext cx="1392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57</a:t>
            </a:r>
            <a:r>
              <a:rPr lang="da-DK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Mn→</a:t>
            </a:r>
            <a:r>
              <a:rPr lang="da-DK" sz="2000" baseline="30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57</a:t>
            </a:r>
            <a:r>
              <a:rPr lang="da-DK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Fe</a:t>
            </a:r>
          </a:p>
        </p:txBody>
      </p:sp>
      <p:sp>
        <p:nvSpPr>
          <p:cNvPr id="23562" name="TextBox 11"/>
          <p:cNvSpPr txBox="1">
            <a:spLocks noChangeArrowheads="1"/>
          </p:cNvSpPr>
          <p:nvPr/>
        </p:nvSpPr>
        <p:spPr bwMode="auto">
          <a:xfrm>
            <a:off x="2903538" y="3303588"/>
            <a:ext cx="15763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</a:t>
            </a:r>
            <a:r>
              <a:rPr lang="da-DK" sz="2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da-DK" sz="2000" baseline="-25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da-DK" sz="2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 = 40 eV</a:t>
            </a:r>
            <a:endParaRPr lang="da-DK" sz="200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295775" y="2565400"/>
            <a:ext cx="1068388" cy="671513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95775" y="3240088"/>
            <a:ext cx="1068388" cy="620712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5" name="TextBox 18"/>
          <p:cNvSpPr txBox="1">
            <a:spLocks noChangeArrowheads="1"/>
          </p:cNvSpPr>
          <p:nvPr/>
        </p:nvSpPr>
        <p:spPr bwMode="auto">
          <a:xfrm>
            <a:off x="5580063" y="2303463"/>
            <a:ext cx="69532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800" b="1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da-DK" sz="2800" b="1" baseline="-2500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</a:t>
            </a:r>
          </a:p>
        </p:txBody>
      </p:sp>
      <p:sp>
        <p:nvSpPr>
          <p:cNvPr id="23566" name="TextBox 19"/>
          <p:cNvSpPr txBox="1">
            <a:spLocks noChangeArrowheads="1"/>
          </p:cNvSpPr>
          <p:nvPr/>
        </p:nvSpPr>
        <p:spPr bwMode="auto">
          <a:xfrm>
            <a:off x="5616575" y="3308350"/>
            <a:ext cx="655638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da-DK" sz="28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da-DK" sz="2800" b="1" baseline="-250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algn="ctr"/>
            <a:r>
              <a:rPr lang="da-DK" sz="2800" b="1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algn="ctr"/>
            <a:r>
              <a:rPr lang="da-DK" sz="2800" b="1">
                <a:latin typeface="Times New Roman" pitchFamily="18" charset="0"/>
                <a:cs typeface="Times New Roman" pitchFamily="18" charset="0"/>
              </a:rPr>
              <a:t>V</a:t>
            </a:r>
          </a:p>
        </p:txBody>
      </p:sp>
      <p:sp>
        <p:nvSpPr>
          <p:cNvPr id="22" name="Left Brace 21"/>
          <p:cNvSpPr/>
          <p:nvPr/>
        </p:nvSpPr>
        <p:spPr>
          <a:xfrm flipH="1">
            <a:off x="6327775" y="3609975"/>
            <a:ext cx="350838" cy="819150"/>
          </a:xfrm>
          <a:prstGeom prst="leftBrace">
            <a:avLst>
              <a:gd name="adj1" fmla="val 57591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678613" y="4019550"/>
            <a:ext cx="86836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9" name="TextBox 24"/>
          <p:cNvSpPr txBox="1">
            <a:spLocks noChangeArrowheads="1"/>
          </p:cNvSpPr>
          <p:nvPr/>
        </p:nvSpPr>
        <p:spPr bwMode="auto">
          <a:xfrm>
            <a:off x="6588125" y="3600450"/>
            <a:ext cx="9588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>
                <a:latin typeface="Times New Roman" pitchFamily="18" charset="0"/>
                <a:cs typeface="Times New Roman" pitchFamily="18" charset="0"/>
              </a:rPr>
              <a:t>~600 K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51750" y="3738563"/>
            <a:ext cx="12096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2800" b="1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Fe</a:t>
            </a:r>
            <a:r>
              <a:rPr lang="da-DK" sz="2800" b="1" baseline="-25000" dirty="0" err="1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da-DK" sz="28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V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0107494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Vacancy diffusion in group IV semiconductors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a-DK" dirty="0" smtClean="0"/>
              <a:t>Unique </a:t>
            </a:r>
            <a:r>
              <a:rPr lang="da-DK" dirty="0" err="1" smtClean="0"/>
              <a:t>method</a:t>
            </a:r>
            <a:r>
              <a:rPr lang="da-DK" dirty="0" smtClean="0"/>
              <a:t> to monitor the mono-</a:t>
            </a:r>
            <a:r>
              <a:rPr lang="da-DK" dirty="0" err="1" smtClean="0"/>
              <a:t>vacancy</a:t>
            </a:r>
            <a:r>
              <a:rPr lang="da-DK" dirty="0" smtClean="0"/>
              <a:t> in </a:t>
            </a:r>
            <a:r>
              <a:rPr lang="da-DK" dirty="0" err="1" smtClean="0"/>
              <a:t>silicon</a:t>
            </a:r>
            <a:r>
              <a:rPr lang="da-DK" dirty="0" smtClean="0"/>
              <a:t> due to the </a:t>
            </a:r>
            <a:r>
              <a:rPr lang="da-DK" dirty="0" err="1" smtClean="0"/>
              <a:t>recoil</a:t>
            </a:r>
            <a:r>
              <a:rPr lang="da-DK" dirty="0" smtClean="0"/>
              <a:t> in </a:t>
            </a:r>
            <a:r>
              <a:rPr lang="da-DK" baseline="30000" dirty="0" smtClean="0"/>
              <a:t>57</a:t>
            </a:r>
            <a:r>
              <a:rPr lang="da-DK" dirty="0" smtClean="0"/>
              <a:t>Mn→</a:t>
            </a:r>
            <a:r>
              <a:rPr lang="da-DK" baseline="30000" dirty="0" smtClean="0"/>
              <a:t>57</a:t>
            </a:r>
            <a:r>
              <a:rPr lang="da-DK" dirty="0" smtClean="0"/>
              <a:t>Fe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a-DK" dirty="0" err="1" smtClean="0"/>
              <a:t>Current</a:t>
            </a:r>
            <a:r>
              <a:rPr lang="da-DK" dirty="0" smtClean="0"/>
              <a:t> data suggest ”</a:t>
            </a:r>
            <a:r>
              <a:rPr lang="da-DK" dirty="0" err="1" smtClean="0"/>
              <a:t>slow</a:t>
            </a:r>
            <a:r>
              <a:rPr lang="da-DK" dirty="0" smtClean="0"/>
              <a:t>” </a:t>
            </a:r>
            <a:r>
              <a:rPr lang="da-DK" dirty="0" err="1" smtClean="0"/>
              <a:t>vacancy</a:t>
            </a:r>
            <a:endParaRPr lang="da-DK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a-DK" dirty="0" smtClean="0"/>
              <a:t>Still more data </a:t>
            </a:r>
            <a:r>
              <a:rPr lang="da-DK" dirty="0" err="1" smtClean="0"/>
              <a:t>needed</a:t>
            </a:r>
            <a:r>
              <a:rPr lang="da-DK" dirty="0" smtClean="0"/>
              <a:t> to support </a:t>
            </a:r>
            <a:r>
              <a:rPr lang="da-DK" dirty="0" err="1" smtClean="0"/>
              <a:t>these</a:t>
            </a:r>
            <a:r>
              <a:rPr lang="da-DK" dirty="0" smtClean="0"/>
              <a:t> </a:t>
            </a:r>
            <a:r>
              <a:rPr lang="da-DK" dirty="0" err="1" smtClean="0"/>
              <a:t>conclusions</a:t>
            </a:r>
            <a:endParaRPr lang="da-DK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a-DK" dirty="0" smtClean="0"/>
              <a:t>EC on </a:t>
            </a:r>
            <a:r>
              <a:rPr lang="da-DK" baseline="30000" dirty="0" smtClean="0"/>
              <a:t>57</a:t>
            </a:r>
            <a:r>
              <a:rPr lang="da-DK" dirty="0" smtClean="0"/>
              <a:t>Mn: 3 </a:t>
            </a:r>
            <a:r>
              <a:rPr lang="da-DK" dirty="0" err="1" smtClean="0"/>
              <a:t>shifts</a:t>
            </a:r>
            <a:endParaRPr lang="da-DK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a-DK" baseline="30000" dirty="0" smtClean="0"/>
              <a:t>57</a:t>
            </a:r>
            <a:r>
              <a:rPr lang="da-DK" dirty="0" smtClean="0"/>
              <a:t>Mn for </a:t>
            </a:r>
            <a:r>
              <a:rPr lang="da-DK" dirty="0" err="1" smtClean="0"/>
              <a:t>Mössbauer</a:t>
            </a:r>
            <a:r>
              <a:rPr lang="da-DK" dirty="0" smtClean="0"/>
              <a:t> </a:t>
            </a:r>
            <a:r>
              <a:rPr lang="da-DK" dirty="0" err="1" smtClean="0"/>
              <a:t>spectrsoscopy</a:t>
            </a:r>
            <a:r>
              <a:rPr lang="da-DK" dirty="0" smtClean="0"/>
              <a:t>: 4 </a:t>
            </a:r>
            <a:r>
              <a:rPr lang="da-DK" dirty="0" err="1" smtClean="0"/>
              <a:t>shifts</a:t>
            </a:r>
            <a:endParaRPr lang="da-DK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a-DK" dirty="0" err="1" smtClean="0"/>
              <a:t>Supporting</a:t>
            </a:r>
            <a:r>
              <a:rPr lang="da-DK" dirty="0" smtClean="0"/>
              <a:t> </a:t>
            </a:r>
            <a:r>
              <a:rPr lang="da-DK" baseline="30000" dirty="0" smtClean="0"/>
              <a:t>119</a:t>
            </a:r>
            <a:r>
              <a:rPr lang="da-DK" dirty="0" smtClean="0"/>
              <a:t>Sn MES: </a:t>
            </a:r>
            <a:r>
              <a:rPr lang="da-DK" baseline="30000" dirty="0" smtClean="0"/>
              <a:t>119</a:t>
            </a:r>
            <a:r>
              <a:rPr lang="da-DK" dirty="0" smtClean="0"/>
              <a:t>In (1 </a:t>
            </a:r>
            <a:r>
              <a:rPr lang="da-DK" dirty="0" err="1" smtClean="0"/>
              <a:t>shift</a:t>
            </a:r>
            <a:r>
              <a:rPr lang="da-DK" dirty="0" smtClean="0"/>
              <a:t>) </a:t>
            </a:r>
            <a:r>
              <a:rPr lang="da-DK" baseline="30000" dirty="0" smtClean="0"/>
              <a:t>119m</a:t>
            </a:r>
            <a:r>
              <a:rPr lang="da-DK" dirty="0" smtClean="0"/>
              <a:t>Sn (0.75 </a:t>
            </a:r>
            <a:r>
              <a:rPr lang="da-DK" dirty="0" err="1" smtClean="0"/>
              <a:t>shift</a:t>
            </a:r>
            <a:r>
              <a:rPr lang="da-DK" dirty="0" smtClean="0"/>
              <a:t>)</a:t>
            </a:r>
            <a:endParaRPr lang="da-DK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229049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dirty="0" err="1" smtClean="0"/>
              <a:t>Experimental</a:t>
            </a:r>
            <a:r>
              <a:rPr lang="da-DK" dirty="0" smtClean="0"/>
              <a:t> plan</a:t>
            </a:r>
            <a:endParaRPr lang="da-DK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8068182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73" y="1700808"/>
            <a:ext cx="8831915" cy="402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Formal </a:t>
            </a:r>
            <a:r>
              <a:rPr lang="da-DK" dirty="0" err="1" smtClean="0"/>
              <a:t>beam</a:t>
            </a:r>
            <a:r>
              <a:rPr lang="da-DK" dirty="0" smtClean="0"/>
              <a:t> </a:t>
            </a:r>
            <a:r>
              <a:rPr lang="da-DK" dirty="0" err="1" smtClean="0"/>
              <a:t>request</a:t>
            </a:r>
            <a:endParaRPr lang="da-DK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196752"/>
            <a:ext cx="7399338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126648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IS 501 experiment </a:t>
            </a:r>
            <a:br>
              <a:rPr lang="en-GB" dirty="0" smtClean="0"/>
            </a:br>
            <a:r>
              <a:rPr lang="en-GB" dirty="0" smtClean="0"/>
              <a:t>INTC-P-275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3141663"/>
            <a:ext cx="4546600" cy="3484562"/>
          </a:xfrm>
        </p:spPr>
        <p:txBody>
          <a:bodyPr rtlCol="0">
            <a:normAutofit/>
          </a:bodyPr>
          <a:lstStyle/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GB" sz="2400" dirty="0" smtClean="0"/>
              <a:t>Paramagnetic relaxation </a:t>
            </a:r>
            <a:r>
              <a:rPr lang="en-GB" sz="2400" dirty="0"/>
              <a:t>in compound </a:t>
            </a:r>
            <a:r>
              <a:rPr lang="en-GB" sz="2400" dirty="0" smtClean="0"/>
              <a:t>semiconductors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GB" sz="2400" dirty="0" smtClean="0"/>
              <a:t>Vacancy </a:t>
            </a:r>
            <a:r>
              <a:rPr lang="en-GB" sz="2400" dirty="0"/>
              <a:t>diffusion in group IV </a:t>
            </a:r>
            <a:r>
              <a:rPr lang="en-GB" sz="2400" dirty="0" smtClean="0"/>
              <a:t>semiconductors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GB" sz="2400" dirty="0" smtClean="0"/>
              <a:t>Doping </a:t>
            </a:r>
            <a:r>
              <a:rPr lang="en-GB" sz="2400" dirty="0"/>
              <a:t>of </a:t>
            </a:r>
            <a:r>
              <a:rPr lang="en-GB" sz="2400" dirty="0" smtClean="0"/>
              <a:t>Si-</a:t>
            </a:r>
            <a:r>
              <a:rPr lang="en-GB" sz="2400" dirty="0" err="1" smtClean="0"/>
              <a:t>nano</a:t>
            </a:r>
            <a:r>
              <a:rPr lang="en-GB" sz="2400" dirty="0" smtClean="0"/>
              <a:t>-particles</a:t>
            </a:r>
          </a:p>
          <a:p>
            <a:pPr marL="457200" indent="-457200" fontAlgn="auto">
              <a:spcAft>
                <a:spcPts val="0"/>
              </a:spcAft>
              <a:buFont typeface="Arial" pitchFamily="34" charset="0"/>
              <a:buAutoNum type="arabicParenBoth"/>
              <a:defRPr/>
            </a:pPr>
            <a:r>
              <a:rPr lang="en-GB" sz="2400" dirty="0" smtClean="0"/>
              <a:t>Investigation </a:t>
            </a:r>
            <a:r>
              <a:rPr lang="en-GB" sz="2400" dirty="0"/>
              <a:t>of phase change mechanisms in </a:t>
            </a:r>
            <a:r>
              <a:rPr lang="en-GB" sz="2400" dirty="0" err="1"/>
              <a:t>chalcogenides</a:t>
            </a:r>
            <a:r>
              <a:rPr lang="en-GB" sz="2400" dirty="0"/>
              <a:t>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2400" dirty="0"/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5219700" y="1947863"/>
            <a:ext cx="3043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aseline="30000">
                <a:latin typeface="Calibri" pitchFamily="34" charset="0"/>
              </a:rPr>
              <a:t>57</a:t>
            </a:r>
            <a:r>
              <a:rPr lang="en-GB">
                <a:latin typeface="Calibri" pitchFamily="34" charset="0"/>
              </a:rPr>
              <a:t>Mn, </a:t>
            </a:r>
            <a:r>
              <a:rPr lang="en-GB" baseline="30000">
                <a:latin typeface="Calibri" pitchFamily="34" charset="0"/>
              </a:rPr>
              <a:t>57</a:t>
            </a:r>
            <a:r>
              <a:rPr lang="en-GB">
                <a:latin typeface="Calibri" pitchFamily="34" charset="0"/>
              </a:rPr>
              <a:t>Co, </a:t>
            </a:r>
            <a:r>
              <a:rPr lang="en-GB" baseline="30000">
                <a:latin typeface="Calibri" pitchFamily="34" charset="0"/>
              </a:rPr>
              <a:t>119</a:t>
            </a:r>
            <a:r>
              <a:rPr lang="en-GB">
                <a:latin typeface="Calibri" pitchFamily="34" charset="0"/>
              </a:rPr>
              <a:t>In, </a:t>
            </a:r>
            <a:r>
              <a:rPr lang="en-GB" baseline="30000">
                <a:latin typeface="Calibri" pitchFamily="34" charset="0"/>
              </a:rPr>
              <a:t>119m</a:t>
            </a:r>
            <a:r>
              <a:rPr lang="en-GB">
                <a:latin typeface="Calibri" pitchFamily="34" charset="0"/>
              </a:rPr>
              <a:t>Sn, </a:t>
            </a:r>
            <a:r>
              <a:rPr lang="en-GB" baseline="30000">
                <a:latin typeface="Calibri" pitchFamily="34" charset="0"/>
              </a:rPr>
              <a:t>119</a:t>
            </a:r>
            <a:r>
              <a:rPr lang="en-GB">
                <a:latin typeface="Calibri" pitchFamily="34" charset="0"/>
              </a:rPr>
              <a:t>Sb</a:t>
            </a:r>
          </a:p>
        </p:txBody>
      </p:sp>
      <p:sp>
        <p:nvSpPr>
          <p:cNvPr id="5" name="Left Brace 4"/>
          <p:cNvSpPr/>
          <p:nvPr/>
        </p:nvSpPr>
        <p:spPr>
          <a:xfrm rot="-5400000">
            <a:off x="6634956" y="1046957"/>
            <a:ext cx="195263" cy="2736850"/>
          </a:xfrm>
          <a:prstGeom prst="leftBrace">
            <a:avLst>
              <a:gd name="adj1" fmla="val 11011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446838" y="3062288"/>
            <a:ext cx="584200" cy="3024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446838" y="3060700"/>
            <a:ext cx="584200" cy="303213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446838" y="5481638"/>
            <a:ext cx="584200" cy="60483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7380288" y="3001963"/>
            <a:ext cx="12033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Calibration</a:t>
            </a:r>
          </a:p>
        </p:txBody>
      </p:sp>
      <p:sp>
        <p:nvSpPr>
          <p:cNvPr id="14345" name="TextBox 9"/>
          <p:cNvSpPr txBox="1">
            <a:spLocks noChangeArrowheads="1"/>
          </p:cNvSpPr>
          <p:nvPr/>
        </p:nvSpPr>
        <p:spPr bwMode="auto">
          <a:xfrm>
            <a:off x="7470775" y="3506788"/>
            <a:ext cx="9985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latin typeface="Calibri" pitchFamily="34" charset="0"/>
              </a:rPr>
              <a:t>Proposal</a:t>
            </a:r>
          </a:p>
        </p:txBody>
      </p:sp>
      <p:sp>
        <p:nvSpPr>
          <p:cNvPr id="14346" name="TextBox 10"/>
          <p:cNvSpPr txBox="1">
            <a:spLocks noChangeArrowheads="1"/>
          </p:cNvSpPr>
          <p:nvPr/>
        </p:nvSpPr>
        <p:spPr bwMode="auto">
          <a:xfrm>
            <a:off x="7380288" y="5462588"/>
            <a:ext cx="15700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 smtClean="0">
                <a:latin typeface="Calibri" pitchFamily="34" charset="0"/>
              </a:rPr>
              <a:t>Opportunistic/contingency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14347" name="TextBox 11"/>
          <p:cNvSpPr txBox="1">
            <a:spLocks noChangeArrowheads="1"/>
          </p:cNvSpPr>
          <p:nvPr/>
        </p:nvSpPr>
        <p:spPr bwMode="auto">
          <a:xfrm>
            <a:off x="684213" y="1531938"/>
            <a:ext cx="3671887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Requested 22 shifts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Awarded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15 + 3 IS443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  shifts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= 18 shifts</a:t>
            </a:r>
          </a:p>
        </p:txBody>
      </p:sp>
      <p:sp>
        <p:nvSpPr>
          <p:cNvPr id="14" name="Right Brace 13"/>
          <p:cNvSpPr/>
          <p:nvPr/>
        </p:nvSpPr>
        <p:spPr>
          <a:xfrm>
            <a:off x="4859338" y="3284538"/>
            <a:ext cx="360362" cy="1401762"/>
          </a:xfrm>
          <a:prstGeom prst="rightBrace">
            <a:avLst>
              <a:gd name="adj1" fmla="val 80975"/>
              <a:gd name="adj2" fmla="val 50000"/>
            </a:avLst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15" name="Multiply 14"/>
          <p:cNvSpPr/>
          <p:nvPr/>
        </p:nvSpPr>
        <p:spPr>
          <a:xfrm>
            <a:off x="6948488" y="1835150"/>
            <a:ext cx="611187" cy="595313"/>
          </a:xfrm>
          <a:prstGeom prst="mathMultiply">
            <a:avLst>
              <a:gd name="adj1" fmla="val 13619"/>
            </a:avLst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16" name="Multiply 15"/>
          <p:cNvSpPr/>
          <p:nvPr/>
        </p:nvSpPr>
        <p:spPr>
          <a:xfrm>
            <a:off x="7600950" y="1835150"/>
            <a:ext cx="611188" cy="595313"/>
          </a:xfrm>
          <a:prstGeom prst="mathMultiply">
            <a:avLst>
              <a:gd name="adj1" fmla="val 13619"/>
            </a:avLst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sp>
        <p:nvSpPr>
          <p:cNvPr id="17" name="Multiply 16"/>
          <p:cNvSpPr/>
          <p:nvPr/>
        </p:nvSpPr>
        <p:spPr>
          <a:xfrm>
            <a:off x="989013" y="4686300"/>
            <a:ext cx="3060700" cy="595313"/>
          </a:xfrm>
          <a:prstGeom prst="mathMultiply">
            <a:avLst>
              <a:gd name="adj1" fmla="val 13619"/>
            </a:avLst>
          </a:prstGeom>
          <a:solidFill>
            <a:srgbClr val="FF000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cxnSp>
        <p:nvCxnSpPr>
          <p:cNvPr id="21" name="Straight Arrow Connector 20"/>
          <p:cNvCxnSpPr>
            <a:stCxn id="14" idx="1"/>
          </p:cNvCxnSpPr>
          <p:nvPr/>
        </p:nvCxnSpPr>
        <p:spPr>
          <a:xfrm>
            <a:off x="5219700" y="3986213"/>
            <a:ext cx="1081088" cy="306387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Brace 21"/>
          <p:cNvSpPr/>
          <p:nvPr/>
        </p:nvSpPr>
        <p:spPr>
          <a:xfrm>
            <a:off x="4679950" y="5324475"/>
            <a:ext cx="360363" cy="700088"/>
          </a:xfrm>
          <a:prstGeom prst="rightBrace">
            <a:avLst>
              <a:gd name="adj1" fmla="val 80975"/>
              <a:gd name="adj2" fmla="val 50000"/>
            </a:avLst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/>
          </a:p>
        </p:txBody>
      </p:sp>
      <p:cxnSp>
        <p:nvCxnSpPr>
          <p:cNvPr id="23" name="Straight Arrow Connector 22"/>
          <p:cNvCxnSpPr>
            <a:stCxn id="22" idx="1"/>
          </p:cNvCxnSpPr>
          <p:nvPr/>
        </p:nvCxnSpPr>
        <p:spPr>
          <a:xfrm>
            <a:off x="5040313" y="5675313"/>
            <a:ext cx="1331912" cy="107950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271220"/>
              </p:ext>
            </p:extLst>
          </p:nvPr>
        </p:nvGraphicFramePr>
        <p:xfrm>
          <a:off x="0" y="6308339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The IS501 experiment</a:t>
                      </a:r>
                      <a:endParaRPr lang="en-GB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en-GB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 spectroscopy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 Paramagnetic relaxation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 Vacancy diffusion in Si</a:t>
                      </a:r>
                      <a:r>
                        <a:rPr lang="en-GB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Exp. plan</a:t>
                      </a:r>
                      <a:r>
                        <a:rPr lang="en-GB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beam </a:t>
                      </a:r>
                      <a:r>
                        <a:rPr lang="en-GB" sz="1600" baseline="0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en-GB" sz="1600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dirty="0" err="1" smtClean="0"/>
              <a:t>Mössbauer</a:t>
            </a:r>
            <a:r>
              <a:rPr lang="da-DK" dirty="0" smtClean="0"/>
              <a:t> </a:t>
            </a:r>
            <a:r>
              <a:rPr lang="da-DK" dirty="0" err="1" smtClean="0"/>
              <a:t>spectroscopy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+ ISOLDE</a:t>
            </a:r>
            <a:endParaRPr lang="da-DK" dirty="0"/>
          </a:p>
        </p:txBody>
      </p:sp>
      <p:sp>
        <p:nvSpPr>
          <p:cNvPr id="15362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a-DK" sz="2800" dirty="0" err="1" smtClean="0">
                <a:latin typeface="Times New Roman" pitchFamily="18" charset="0"/>
                <a:cs typeface="Times New Roman" pitchFamily="18" charset="0"/>
              </a:rPr>
              <a:t>Dilution</a:t>
            </a:r>
            <a:r>
              <a:rPr lang="da-DK" sz="2800" dirty="0" smtClean="0">
                <a:latin typeface="Times New Roman" pitchFamily="18" charset="0"/>
                <a:cs typeface="Times New Roman" pitchFamily="18" charset="0"/>
              </a:rPr>
              <a:t> (&lt; 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da-DK" sz="2800" baseline="30000" dirty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at</a:t>
            </a:r>
            <a:r>
              <a:rPr lang="da-DK" sz="2800" dirty="0" smtClean="0">
                <a:latin typeface="Times New Roman" pitchFamily="18" charset="0"/>
                <a:cs typeface="Times New Roman" pitchFamily="18" charset="0"/>
              </a:rPr>
              <a:t>.%) 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possible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with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conventional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MS (&gt;10</a:t>
            </a:r>
            <a:r>
              <a:rPr lang="da-DK" sz="2800" baseline="30000" dirty="0"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at.%),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interactions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800" dirty="0" smtClean="0">
                <a:latin typeface="Times New Roman" pitchFamily="18" charset="0"/>
                <a:cs typeface="Times New Roman" pitchFamily="18" charset="0"/>
              </a:rPr>
              <a:t>set in at 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da-DK" sz="2800" baseline="30000" dirty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800" dirty="0" smtClean="0">
                <a:latin typeface="Times New Roman" pitchFamily="18" charset="0"/>
                <a:cs typeface="Times New Roman" pitchFamily="18" charset="0"/>
              </a:rPr>
              <a:t>at.%</a:t>
            </a:r>
            <a:endParaRPr lang="da-DK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Site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selective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doping with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parents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da-DK" sz="2800" dirty="0">
                <a:latin typeface="Times New Roman" pitchFamily="18" charset="0"/>
                <a:cs typeface="Times New Roman" pitchFamily="18" charset="0"/>
              </a:rPr>
            </a:b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a-DK" sz="2800" dirty="0">
                <a:latin typeface="Times New Roman" pitchFamily="18" charset="0"/>
                <a:cs typeface="Times New Roman" pitchFamily="18" charset="0"/>
              </a:rPr>
            </a:b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a-DK" sz="2800" dirty="0">
                <a:latin typeface="Times New Roman" pitchFamily="18" charset="0"/>
                <a:cs typeface="Times New Roman" pitchFamily="18" charset="0"/>
              </a:rPr>
            </a:b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a-DK" sz="2800" dirty="0">
                <a:latin typeface="Times New Roman" pitchFamily="18" charset="0"/>
                <a:cs typeface="Times New Roman" pitchFamily="18" charset="0"/>
              </a:rPr>
            </a:b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da-DK" sz="2800" dirty="0">
                <a:latin typeface="Times New Roman" pitchFamily="18" charset="0"/>
                <a:cs typeface="Times New Roman" pitchFamily="18" charset="0"/>
              </a:rPr>
            </a:br>
            <a:endParaRPr lang="da-DK" sz="28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Make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use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of ”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special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” properties</a:t>
            </a:r>
            <a:br>
              <a:rPr lang="da-DK" sz="2800" dirty="0">
                <a:latin typeface="Times New Roman" pitchFamily="18" charset="0"/>
                <a:cs typeface="Times New Roman" pitchFamily="18" charset="0"/>
              </a:rPr>
            </a:b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Recoil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create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interstitials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a-DK" sz="2800" baseline="30000" dirty="0">
                <a:latin typeface="Times New Roman" pitchFamily="18" charset="0"/>
                <a:cs typeface="Times New Roman" pitchFamily="18" charset="0"/>
              </a:rPr>
              <a:t>57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Mn, </a:t>
            </a:r>
            <a:r>
              <a:rPr lang="da-DK" sz="2800" baseline="30000" dirty="0">
                <a:latin typeface="Times New Roman" pitchFamily="18" charset="0"/>
                <a:cs typeface="Times New Roman" pitchFamily="18" charset="0"/>
              </a:rPr>
              <a:t>119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In)</a:t>
            </a:r>
            <a:br>
              <a:rPr lang="da-DK" sz="2800" dirty="0">
                <a:latin typeface="Times New Roman" pitchFamily="18" charset="0"/>
                <a:cs typeface="Times New Roman" pitchFamily="18" charset="0"/>
              </a:rPr>
            </a:b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Observe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meta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-stable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electronic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a-DK" sz="2800" dirty="0" err="1">
                <a:latin typeface="Times New Roman" pitchFamily="18" charset="0"/>
                <a:cs typeface="Times New Roman" pitchFamily="18" charset="0"/>
              </a:rPr>
              <a:t>states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da-DK" sz="2800" baseline="30000" dirty="0">
                <a:latin typeface="Times New Roman" pitchFamily="18" charset="0"/>
                <a:cs typeface="Times New Roman" pitchFamily="18" charset="0"/>
              </a:rPr>
              <a:t>57</a:t>
            </a:r>
            <a:r>
              <a:rPr lang="da-DK" sz="2800" dirty="0">
                <a:latin typeface="Times New Roman" pitchFamily="18" charset="0"/>
                <a:cs typeface="Times New Roman" pitchFamily="18" charset="0"/>
              </a:rPr>
              <a:t>Co)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Text Box 25"/>
          <p:cNvSpPr txBox="1">
            <a:spLocks noChangeArrowheads="1"/>
          </p:cNvSpPr>
          <p:nvPr/>
        </p:nvSpPr>
        <p:spPr bwMode="auto">
          <a:xfrm>
            <a:off x="2743200" y="3352800"/>
            <a:ext cx="1449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 baseline="30000">
                <a:latin typeface="Times New Roman" pitchFamily="18" charset="0"/>
              </a:rPr>
              <a:t>57</a:t>
            </a:r>
            <a:r>
              <a:rPr lang="da-DK" sz="2000">
                <a:latin typeface="Times New Roman" pitchFamily="18" charset="0"/>
              </a:rPr>
              <a:t>Co (271 d)</a:t>
            </a:r>
            <a:endParaRPr lang="en-US" sz="2000">
              <a:latin typeface="Times New Roman" pitchFamily="18" charset="0"/>
            </a:endParaRP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6019800" y="3124200"/>
            <a:ext cx="16319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 baseline="30000">
                <a:latin typeface="Times New Roman" pitchFamily="18" charset="0"/>
              </a:rPr>
              <a:t>119m</a:t>
            </a:r>
            <a:r>
              <a:rPr lang="da-DK" sz="2000">
                <a:latin typeface="Times New Roman" pitchFamily="18" charset="0"/>
              </a:rPr>
              <a:t>Sn (290 d)</a:t>
            </a:r>
            <a:endParaRPr lang="en-US" sz="2000">
              <a:latin typeface="Times New Roman" pitchFamily="18" charset="0"/>
            </a:endParaRPr>
          </a:p>
        </p:txBody>
      </p:sp>
      <p:sp>
        <p:nvSpPr>
          <p:cNvPr id="15365" name="Line 8"/>
          <p:cNvSpPr>
            <a:spLocks noChangeShapeType="1"/>
          </p:cNvSpPr>
          <p:nvPr/>
        </p:nvSpPr>
        <p:spPr bwMode="auto">
          <a:xfrm>
            <a:off x="6172200" y="35052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6" name="Line 9"/>
          <p:cNvSpPr>
            <a:spLocks noChangeShapeType="1"/>
          </p:cNvSpPr>
          <p:nvPr/>
        </p:nvSpPr>
        <p:spPr bwMode="auto">
          <a:xfrm>
            <a:off x="7543800" y="39624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7467600" y="3581400"/>
            <a:ext cx="1376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 baseline="30000">
                <a:latin typeface="Times New Roman" pitchFamily="18" charset="0"/>
              </a:rPr>
              <a:t>119</a:t>
            </a:r>
            <a:r>
              <a:rPr lang="da-DK" sz="2000">
                <a:latin typeface="Times New Roman" pitchFamily="18" charset="0"/>
              </a:rPr>
              <a:t>Sb (38 h)</a:t>
            </a:r>
            <a:endParaRPr lang="en-US" sz="2000">
              <a:latin typeface="Times New Roman" pitchFamily="18" charset="0"/>
            </a:endParaRPr>
          </a:p>
        </p:txBody>
      </p:sp>
      <p:sp>
        <p:nvSpPr>
          <p:cNvPr id="15368" name="Line 13"/>
          <p:cNvSpPr>
            <a:spLocks noChangeShapeType="1"/>
          </p:cNvSpPr>
          <p:nvPr/>
        </p:nvSpPr>
        <p:spPr bwMode="auto">
          <a:xfrm>
            <a:off x="6096000" y="42672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9" name="Line 14"/>
          <p:cNvSpPr>
            <a:spLocks noChangeShapeType="1"/>
          </p:cNvSpPr>
          <p:nvPr/>
        </p:nvSpPr>
        <p:spPr bwMode="auto">
          <a:xfrm>
            <a:off x="6096000" y="44958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0" name="Text Box 15"/>
          <p:cNvSpPr txBox="1">
            <a:spLocks noChangeArrowheads="1"/>
          </p:cNvSpPr>
          <p:nvPr/>
        </p:nvSpPr>
        <p:spPr bwMode="auto">
          <a:xfrm>
            <a:off x="6324600" y="4495800"/>
            <a:ext cx="700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 baseline="30000">
                <a:latin typeface="Times New Roman" pitchFamily="18" charset="0"/>
              </a:rPr>
              <a:t>119</a:t>
            </a:r>
            <a:r>
              <a:rPr lang="da-DK" sz="2000">
                <a:latin typeface="Times New Roman" pitchFamily="18" charset="0"/>
              </a:rPr>
              <a:t>Sn</a:t>
            </a:r>
            <a:endParaRPr lang="en-US" sz="2000">
              <a:latin typeface="Times New Roman" pitchFamily="18" charset="0"/>
            </a:endParaRPr>
          </a:p>
        </p:txBody>
      </p:sp>
      <p:sp>
        <p:nvSpPr>
          <p:cNvPr id="15371" name="Line 16"/>
          <p:cNvSpPr>
            <a:spLocks noChangeShapeType="1"/>
          </p:cNvSpPr>
          <p:nvPr/>
        </p:nvSpPr>
        <p:spPr bwMode="auto">
          <a:xfrm>
            <a:off x="6705600" y="3657600"/>
            <a:ext cx="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2" name="Line 17"/>
          <p:cNvSpPr>
            <a:spLocks noChangeShapeType="1"/>
          </p:cNvSpPr>
          <p:nvPr/>
        </p:nvSpPr>
        <p:spPr bwMode="auto">
          <a:xfrm flipH="1">
            <a:off x="7315200" y="4038600"/>
            <a:ext cx="3048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3" name="Line 19"/>
          <p:cNvSpPr>
            <a:spLocks noChangeShapeType="1"/>
          </p:cNvSpPr>
          <p:nvPr/>
        </p:nvSpPr>
        <p:spPr bwMode="auto">
          <a:xfrm>
            <a:off x="4724400" y="39624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4" name="Text Box 20"/>
          <p:cNvSpPr txBox="1">
            <a:spLocks noChangeArrowheads="1"/>
          </p:cNvSpPr>
          <p:nvPr/>
        </p:nvSpPr>
        <p:spPr bwMode="auto">
          <a:xfrm>
            <a:off x="4648200" y="3581400"/>
            <a:ext cx="1452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 baseline="30000">
                <a:latin typeface="Times New Roman" pitchFamily="18" charset="0"/>
              </a:rPr>
              <a:t>119</a:t>
            </a:r>
            <a:r>
              <a:rPr lang="da-DK" sz="2000">
                <a:latin typeface="Times New Roman" pitchFamily="18" charset="0"/>
              </a:rPr>
              <a:t>In (2.1 m)</a:t>
            </a:r>
            <a:endParaRPr lang="en-US" sz="2000">
              <a:latin typeface="Times New Roman" pitchFamily="18" charset="0"/>
            </a:endParaRPr>
          </a:p>
        </p:txBody>
      </p:sp>
      <p:sp>
        <p:nvSpPr>
          <p:cNvPr id="15375" name="Line 21"/>
          <p:cNvSpPr>
            <a:spLocks noChangeShapeType="1"/>
          </p:cNvSpPr>
          <p:nvPr/>
        </p:nvSpPr>
        <p:spPr bwMode="auto">
          <a:xfrm>
            <a:off x="5867400" y="4038600"/>
            <a:ext cx="2286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6" name="Line 24"/>
          <p:cNvSpPr>
            <a:spLocks noChangeShapeType="1"/>
          </p:cNvSpPr>
          <p:nvPr/>
        </p:nvSpPr>
        <p:spPr bwMode="auto">
          <a:xfrm>
            <a:off x="2819400" y="37338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7" name="Line 26"/>
          <p:cNvSpPr>
            <a:spLocks noChangeShapeType="1"/>
          </p:cNvSpPr>
          <p:nvPr/>
        </p:nvSpPr>
        <p:spPr bwMode="auto">
          <a:xfrm>
            <a:off x="1676400" y="40386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8" name="Line 27"/>
          <p:cNvSpPr>
            <a:spLocks noChangeShapeType="1"/>
          </p:cNvSpPr>
          <p:nvPr/>
        </p:nvSpPr>
        <p:spPr bwMode="auto">
          <a:xfrm>
            <a:off x="1676400" y="42672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79" name="Text Box 28"/>
          <p:cNvSpPr txBox="1">
            <a:spLocks noChangeArrowheads="1"/>
          </p:cNvSpPr>
          <p:nvPr/>
        </p:nvSpPr>
        <p:spPr bwMode="auto">
          <a:xfrm>
            <a:off x="1905000" y="4267200"/>
            <a:ext cx="60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 baseline="30000">
                <a:latin typeface="Times New Roman" pitchFamily="18" charset="0"/>
              </a:rPr>
              <a:t>57</a:t>
            </a:r>
            <a:r>
              <a:rPr lang="da-DK" sz="2000">
                <a:latin typeface="Times New Roman" pitchFamily="18" charset="0"/>
              </a:rPr>
              <a:t>Fe</a:t>
            </a:r>
            <a:endParaRPr lang="en-US" sz="2000">
              <a:latin typeface="Times New Roman" pitchFamily="18" charset="0"/>
            </a:endParaRPr>
          </a:p>
        </p:txBody>
      </p:sp>
      <p:sp>
        <p:nvSpPr>
          <p:cNvPr id="15380" name="Line 30"/>
          <p:cNvSpPr>
            <a:spLocks noChangeShapeType="1"/>
          </p:cNvSpPr>
          <p:nvPr/>
        </p:nvSpPr>
        <p:spPr bwMode="auto">
          <a:xfrm flipH="1">
            <a:off x="2590800" y="3810000"/>
            <a:ext cx="3048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81" name="Line 31"/>
          <p:cNvSpPr>
            <a:spLocks noChangeShapeType="1"/>
          </p:cNvSpPr>
          <p:nvPr/>
        </p:nvSpPr>
        <p:spPr bwMode="auto">
          <a:xfrm>
            <a:off x="609600" y="3733800"/>
            <a:ext cx="1295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2" name="Text Box 32"/>
          <p:cNvSpPr txBox="1">
            <a:spLocks noChangeArrowheads="1"/>
          </p:cNvSpPr>
          <p:nvPr/>
        </p:nvSpPr>
        <p:spPr bwMode="auto">
          <a:xfrm>
            <a:off x="533400" y="3352800"/>
            <a:ext cx="1511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 baseline="30000">
                <a:latin typeface="Times New Roman" pitchFamily="18" charset="0"/>
              </a:rPr>
              <a:t>57</a:t>
            </a:r>
            <a:r>
              <a:rPr lang="da-DK" sz="2000">
                <a:latin typeface="Times New Roman" pitchFamily="18" charset="0"/>
              </a:rPr>
              <a:t>Mn (1.5 m)</a:t>
            </a:r>
            <a:endParaRPr lang="en-US" sz="2000">
              <a:latin typeface="Times New Roman" pitchFamily="18" charset="0"/>
            </a:endParaRPr>
          </a:p>
        </p:txBody>
      </p:sp>
      <p:sp>
        <p:nvSpPr>
          <p:cNvPr id="15383" name="Line 33"/>
          <p:cNvSpPr>
            <a:spLocks noChangeShapeType="1"/>
          </p:cNvSpPr>
          <p:nvPr/>
        </p:nvSpPr>
        <p:spPr bwMode="auto">
          <a:xfrm>
            <a:off x="1752600" y="3810000"/>
            <a:ext cx="2286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8" name="Group 37"/>
          <p:cNvGrpSpPr>
            <a:grpSpLocks/>
          </p:cNvGrpSpPr>
          <p:nvPr/>
        </p:nvGrpSpPr>
        <p:grpSpPr bwMode="auto">
          <a:xfrm>
            <a:off x="6019800" y="2590800"/>
            <a:ext cx="2487613" cy="1143000"/>
            <a:chOff x="3744" y="1632"/>
            <a:chExt cx="1567" cy="720"/>
          </a:xfrm>
        </p:grpSpPr>
        <p:sp>
          <p:nvSpPr>
            <p:cNvPr id="15395" name="Oval 34"/>
            <p:cNvSpPr>
              <a:spLocks noChangeArrowheads="1"/>
            </p:cNvSpPr>
            <p:nvPr/>
          </p:nvSpPr>
          <p:spPr bwMode="auto">
            <a:xfrm>
              <a:off x="3744" y="1872"/>
              <a:ext cx="1056" cy="4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396" name="Line 35"/>
            <p:cNvSpPr>
              <a:spLocks noChangeShapeType="1"/>
            </p:cNvSpPr>
            <p:nvPr/>
          </p:nvSpPr>
          <p:spPr bwMode="auto">
            <a:xfrm flipV="1">
              <a:off x="4560" y="1824"/>
              <a:ext cx="192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7" name="Text Box 36"/>
            <p:cNvSpPr txBox="1">
              <a:spLocks noChangeArrowheads="1"/>
            </p:cNvSpPr>
            <p:nvPr/>
          </p:nvSpPr>
          <p:spPr bwMode="auto">
            <a:xfrm>
              <a:off x="4800" y="1632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a-DK" sz="2400" b="1">
                  <a:solidFill>
                    <a:srgbClr val="FF0000"/>
                  </a:solidFill>
                  <a:latin typeface="Times New Roman" pitchFamily="18" charset="0"/>
                </a:rPr>
                <a:t>PAC</a:t>
              </a:r>
              <a:endParaRPr lang="en-US" sz="24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32" name="Group 44"/>
          <p:cNvGrpSpPr>
            <a:grpSpLocks/>
          </p:cNvGrpSpPr>
          <p:nvPr/>
        </p:nvGrpSpPr>
        <p:grpSpPr bwMode="auto">
          <a:xfrm>
            <a:off x="2667000" y="2819400"/>
            <a:ext cx="5029200" cy="1143000"/>
            <a:chOff x="1680" y="1776"/>
            <a:chExt cx="3168" cy="720"/>
          </a:xfrm>
        </p:grpSpPr>
        <p:sp>
          <p:nvSpPr>
            <p:cNvPr id="15390" name="Oval 39"/>
            <p:cNvSpPr>
              <a:spLocks noChangeArrowheads="1"/>
            </p:cNvSpPr>
            <p:nvPr/>
          </p:nvSpPr>
          <p:spPr bwMode="auto">
            <a:xfrm>
              <a:off x="1680" y="2016"/>
              <a:ext cx="1056" cy="4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391" name="Line 40"/>
            <p:cNvSpPr>
              <a:spLocks noChangeShapeType="1"/>
            </p:cNvSpPr>
            <p:nvPr/>
          </p:nvSpPr>
          <p:spPr bwMode="auto">
            <a:xfrm flipV="1">
              <a:off x="2496" y="1968"/>
              <a:ext cx="192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2" name="Text Box 41"/>
            <p:cNvSpPr txBox="1">
              <a:spLocks noChangeArrowheads="1"/>
            </p:cNvSpPr>
            <p:nvPr/>
          </p:nvSpPr>
          <p:spPr bwMode="auto">
            <a:xfrm>
              <a:off x="2688" y="1776"/>
              <a:ext cx="1119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a-DK" sz="2400" b="1">
                  <a:solidFill>
                    <a:srgbClr val="FF0000"/>
                  </a:solidFill>
                  <a:latin typeface="Times New Roman" pitchFamily="18" charset="0"/>
                </a:rPr>
                <a:t>Use in home</a:t>
              </a:r>
            </a:p>
            <a:p>
              <a:r>
                <a:rPr lang="da-DK" sz="2400" b="1">
                  <a:solidFill>
                    <a:srgbClr val="FF0000"/>
                  </a:solidFill>
                  <a:latin typeface="Times New Roman" pitchFamily="18" charset="0"/>
                </a:rPr>
                <a:t>laboratories</a:t>
              </a:r>
              <a:endParaRPr lang="en-US" sz="24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15393" name="Line 42"/>
            <p:cNvSpPr>
              <a:spLocks noChangeShapeType="1"/>
            </p:cNvSpPr>
            <p:nvPr/>
          </p:nvSpPr>
          <p:spPr bwMode="auto">
            <a:xfrm flipH="1" flipV="1">
              <a:off x="3792" y="1920"/>
              <a:ext cx="96" cy="4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Oval 43"/>
            <p:cNvSpPr>
              <a:spLocks noChangeArrowheads="1"/>
            </p:cNvSpPr>
            <p:nvPr/>
          </p:nvSpPr>
          <p:spPr bwMode="auto">
            <a:xfrm>
              <a:off x="3792" y="1872"/>
              <a:ext cx="1056" cy="4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</p:grpSp>
      <p:grpSp>
        <p:nvGrpSpPr>
          <p:cNvPr id="38" name="Group 57"/>
          <p:cNvGrpSpPr>
            <a:grpSpLocks/>
          </p:cNvGrpSpPr>
          <p:nvPr/>
        </p:nvGrpSpPr>
        <p:grpSpPr bwMode="auto">
          <a:xfrm>
            <a:off x="7315200" y="3505200"/>
            <a:ext cx="1676400" cy="1812925"/>
            <a:chOff x="4608" y="2208"/>
            <a:chExt cx="1056" cy="1142"/>
          </a:xfrm>
        </p:grpSpPr>
        <p:sp>
          <p:nvSpPr>
            <p:cNvPr id="15387" name="Oval 52"/>
            <p:cNvSpPr>
              <a:spLocks noChangeArrowheads="1"/>
            </p:cNvSpPr>
            <p:nvPr/>
          </p:nvSpPr>
          <p:spPr bwMode="auto">
            <a:xfrm>
              <a:off x="4608" y="2208"/>
              <a:ext cx="1056" cy="48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388" name="Line 53"/>
            <p:cNvSpPr>
              <a:spLocks noChangeShapeType="1"/>
            </p:cNvSpPr>
            <p:nvPr/>
          </p:nvSpPr>
          <p:spPr bwMode="auto">
            <a:xfrm flipH="1">
              <a:off x="5136" y="2688"/>
              <a:ext cx="0" cy="14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9" name="Text Box 54"/>
            <p:cNvSpPr txBox="1">
              <a:spLocks noChangeArrowheads="1"/>
            </p:cNvSpPr>
            <p:nvPr/>
          </p:nvSpPr>
          <p:spPr bwMode="auto">
            <a:xfrm>
              <a:off x="4641" y="2832"/>
              <a:ext cx="96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a-DK" sz="2400" b="1">
                  <a:solidFill>
                    <a:srgbClr val="FF0000"/>
                  </a:solidFill>
                  <a:latin typeface="Times New Roman" pitchFamily="18" charset="0"/>
                </a:rPr>
                <a:t>Off-line at</a:t>
              </a:r>
            </a:p>
            <a:p>
              <a:r>
                <a:rPr lang="da-DK" sz="2400" b="1">
                  <a:solidFill>
                    <a:srgbClr val="FF0000"/>
                  </a:solidFill>
                  <a:latin typeface="Times New Roman" pitchFamily="18" charset="0"/>
                </a:rPr>
                <a:t>ISOLDE</a:t>
              </a:r>
              <a:endParaRPr lang="en-US" sz="24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50850" y="3188807"/>
            <a:ext cx="5759450" cy="1637594"/>
            <a:chOff x="450850" y="3188807"/>
            <a:chExt cx="5759450" cy="1637594"/>
          </a:xfrm>
        </p:grpSpPr>
        <p:sp>
          <p:nvSpPr>
            <p:cNvPr id="40" name="Oval 52"/>
            <p:cNvSpPr>
              <a:spLocks noChangeArrowheads="1"/>
            </p:cNvSpPr>
            <p:nvPr/>
          </p:nvSpPr>
          <p:spPr bwMode="auto">
            <a:xfrm>
              <a:off x="450850" y="3188807"/>
              <a:ext cx="1676400" cy="7620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41" name="Line 53"/>
            <p:cNvSpPr>
              <a:spLocks noChangeShapeType="1"/>
            </p:cNvSpPr>
            <p:nvPr/>
          </p:nvSpPr>
          <p:spPr bwMode="auto">
            <a:xfrm>
              <a:off x="2044700" y="3743528"/>
              <a:ext cx="1231156" cy="45166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 Box 54"/>
            <p:cNvSpPr txBox="1">
              <a:spLocks noChangeArrowheads="1"/>
            </p:cNvSpPr>
            <p:nvPr/>
          </p:nvSpPr>
          <p:spPr bwMode="auto">
            <a:xfrm>
              <a:off x="2743200" y="3995404"/>
              <a:ext cx="212910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da-DK" sz="2400" b="1" dirty="0" err="1" smtClean="0">
                  <a:solidFill>
                    <a:srgbClr val="FF0000"/>
                  </a:solidFill>
                  <a:latin typeface="Times New Roman" pitchFamily="18" charset="0"/>
                </a:rPr>
                <a:t>Recoil</a:t>
              </a:r>
              <a:endParaRPr lang="da-DK" sz="2400" b="1" dirty="0" smtClean="0">
                <a:solidFill>
                  <a:srgbClr val="FF0000"/>
                </a:solidFill>
                <a:latin typeface="Times New Roman" pitchFamily="18" charset="0"/>
              </a:endParaRPr>
            </a:p>
            <a:p>
              <a:pPr algn="ctr"/>
              <a:r>
                <a:rPr lang="da-DK" sz="2400" b="1" dirty="0" smtClean="0">
                  <a:solidFill>
                    <a:srgbClr val="FF0000"/>
                  </a:solidFill>
                  <a:latin typeface="Times New Roman" pitchFamily="18" charset="0"/>
                  <a:sym typeface="Symbol"/>
                </a:rPr>
                <a:t> </a:t>
              </a:r>
              <a:r>
                <a:rPr lang="da-DK" sz="2400" b="1" dirty="0" err="1" smtClean="0">
                  <a:solidFill>
                    <a:srgbClr val="FF0000"/>
                  </a:solidFill>
                  <a:latin typeface="Times New Roman" pitchFamily="18" charset="0"/>
                  <a:sym typeface="Symbol"/>
                </a:rPr>
                <a:t>interstitials</a:t>
              </a:r>
              <a:endParaRPr lang="en-US" sz="2400" b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43" name="Oval 52"/>
            <p:cNvSpPr>
              <a:spLocks noChangeArrowheads="1"/>
            </p:cNvSpPr>
            <p:nvPr/>
          </p:nvSpPr>
          <p:spPr bwMode="auto">
            <a:xfrm>
              <a:off x="4533900" y="3433194"/>
              <a:ext cx="1676400" cy="7620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44" name="Line 53"/>
            <p:cNvSpPr>
              <a:spLocks noChangeShapeType="1"/>
            </p:cNvSpPr>
            <p:nvPr/>
          </p:nvSpPr>
          <p:spPr bwMode="auto">
            <a:xfrm flipH="1">
              <a:off x="4381500" y="4038601"/>
              <a:ext cx="266700" cy="156593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651769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a-DK" dirty="0" err="1" smtClean="0"/>
              <a:t>Mössbauer</a:t>
            </a:r>
            <a:r>
              <a:rPr lang="da-DK" dirty="0" smtClean="0"/>
              <a:t> </a:t>
            </a:r>
            <a:r>
              <a:rPr lang="da-DK" dirty="0" err="1" smtClean="0"/>
              <a:t>spectroscopy</a:t>
            </a:r>
            <a:endParaRPr lang="da-DK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a-DK" sz="2800" dirty="0" err="1" smtClean="0"/>
              <a:t>Valence</a:t>
            </a:r>
            <a:r>
              <a:rPr lang="da-DK" sz="2800" dirty="0" smtClean="0"/>
              <a:t>(/</a:t>
            </a:r>
            <a:r>
              <a:rPr lang="da-DK" sz="2800" dirty="0" err="1" smtClean="0"/>
              <a:t>spin</a:t>
            </a:r>
            <a:r>
              <a:rPr lang="da-DK" sz="2800" dirty="0" smtClean="0"/>
              <a:t>) </a:t>
            </a:r>
            <a:r>
              <a:rPr lang="da-DK" sz="2800" dirty="0" err="1" smtClean="0"/>
              <a:t>state</a:t>
            </a:r>
            <a:r>
              <a:rPr lang="da-DK" sz="2800" dirty="0" smtClean="0"/>
              <a:t> of </a:t>
            </a:r>
            <a:r>
              <a:rPr lang="da-DK" sz="2800" dirty="0" err="1" smtClean="0"/>
              <a:t>probe</a:t>
            </a:r>
            <a:r>
              <a:rPr lang="da-DK" sz="2800" dirty="0" smtClean="0"/>
              <a:t> atom (</a:t>
            </a:r>
            <a:r>
              <a:rPr lang="da-DK" sz="2800" dirty="0" err="1" smtClean="0"/>
              <a:t>Fe</a:t>
            </a:r>
            <a:r>
              <a:rPr lang="da-DK" sz="2800" baseline="30000" dirty="0" err="1" smtClean="0"/>
              <a:t>n</a:t>
            </a:r>
            <a:r>
              <a:rPr lang="da-DK" sz="2800" baseline="30000" dirty="0" smtClean="0"/>
              <a:t>+</a:t>
            </a:r>
            <a:r>
              <a:rPr lang="da-DK" sz="2800" dirty="0" smtClean="0"/>
              <a:t>, </a:t>
            </a:r>
            <a:r>
              <a:rPr lang="da-DK" sz="2800" dirty="0" err="1" smtClean="0"/>
              <a:t>Sn</a:t>
            </a:r>
            <a:r>
              <a:rPr lang="da-DK" sz="2800" baseline="30000" dirty="0" err="1" smtClean="0"/>
              <a:t>n</a:t>
            </a:r>
            <a:r>
              <a:rPr lang="da-DK" sz="2800" baseline="30000" dirty="0" smtClean="0"/>
              <a:t>+</a:t>
            </a:r>
            <a:r>
              <a:rPr lang="da-DK" sz="2800" dirty="0" smtClean="0"/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da-DK" sz="2800" dirty="0" err="1" smtClean="0"/>
              <a:t>Symmetry</a:t>
            </a:r>
            <a:r>
              <a:rPr lang="da-DK" sz="2800" dirty="0" smtClean="0"/>
              <a:t> of </a:t>
            </a:r>
            <a:r>
              <a:rPr lang="da-DK" sz="2800" dirty="0" err="1" smtClean="0"/>
              <a:t>lattice</a:t>
            </a:r>
            <a:r>
              <a:rPr lang="da-DK" sz="2800" dirty="0" smtClean="0"/>
              <a:t> site (</a:t>
            </a:r>
            <a:r>
              <a:rPr lang="da-DK" sz="2800" i="1" dirty="0" err="1" smtClean="0"/>
              <a:t>V</a:t>
            </a:r>
            <a:r>
              <a:rPr lang="da-DK" sz="2800" baseline="-25000" dirty="0" err="1" smtClean="0"/>
              <a:t>zz</a:t>
            </a:r>
            <a:r>
              <a:rPr lang="da-DK" sz="2800" dirty="0" smtClean="0"/>
              <a:t>)</a:t>
            </a:r>
          </a:p>
          <a:p>
            <a:pPr fontAlgn="auto">
              <a:spcAft>
                <a:spcPts val="0"/>
              </a:spcAft>
              <a:defRPr/>
            </a:pPr>
            <a:r>
              <a:rPr lang="da-DK" sz="2800" dirty="0" smtClean="0"/>
              <a:t>Diffusion of </a:t>
            </a:r>
            <a:r>
              <a:rPr lang="da-DK" sz="2800" dirty="0" err="1" smtClean="0"/>
              <a:t>probe</a:t>
            </a:r>
            <a:r>
              <a:rPr lang="da-DK" sz="2800" dirty="0" smtClean="0"/>
              <a:t> atoms (</a:t>
            </a:r>
            <a:r>
              <a:rPr lang="da-DK" sz="2800" dirty="0" err="1" smtClean="0"/>
              <a:t>few</a:t>
            </a:r>
            <a:r>
              <a:rPr lang="da-DK" sz="2800" dirty="0" smtClean="0"/>
              <a:t> </a:t>
            </a:r>
            <a:r>
              <a:rPr lang="da-DK" sz="2800" dirty="0" err="1" smtClean="0"/>
              <a:t>jumps</a:t>
            </a:r>
            <a:r>
              <a:rPr lang="da-DK" sz="2800" dirty="0" smtClean="0"/>
              <a:t> ~100 ns)</a:t>
            </a:r>
          </a:p>
          <a:p>
            <a:pPr fontAlgn="auto">
              <a:spcAft>
                <a:spcPts val="0"/>
              </a:spcAft>
              <a:defRPr/>
            </a:pPr>
            <a:r>
              <a:rPr lang="da-DK" sz="2800" dirty="0" err="1" smtClean="0"/>
              <a:t>Debye-Waller</a:t>
            </a:r>
            <a:r>
              <a:rPr lang="da-DK" sz="2800" dirty="0" smtClean="0"/>
              <a:t> factors</a:t>
            </a:r>
          </a:p>
          <a:p>
            <a:pPr fontAlgn="auto">
              <a:spcAft>
                <a:spcPts val="0"/>
              </a:spcAft>
              <a:defRPr/>
            </a:pPr>
            <a:r>
              <a:rPr lang="da-DK" sz="2800" dirty="0" err="1" smtClean="0"/>
              <a:t>Magnetic</a:t>
            </a:r>
            <a:r>
              <a:rPr lang="da-DK" sz="2800" dirty="0" smtClean="0"/>
              <a:t> </a:t>
            </a:r>
            <a:r>
              <a:rPr lang="da-DK" sz="2800" dirty="0" err="1" smtClean="0"/>
              <a:t>interactions</a:t>
            </a:r>
            <a:endParaRPr lang="da-DK" sz="2800" dirty="0" smtClean="0"/>
          </a:p>
          <a:p>
            <a:pPr fontAlgn="auto">
              <a:spcAft>
                <a:spcPts val="0"/>
              </a:spcAft>
              <a:defRPr/>
            </a:pPr>
            <a:r>
              <a:rPr lang="da-DK" sz="2800" dirty="0" err="1" smtClean="0"/>
              <a:t>Paramagnetic</a:t>
            </a:r>
            <a:r>
              <a:rPr lang="da-DK" sz="2800" dirty="0" smtClean="0"/>
              <a:t> </a:t>
            </a:r>
            <a:r>
              <a:rPr lang="da-DK" sz="2800" dirty="0" err="1" smtClean="0"/>
              <a:t>relaxation</a:t>
            </a:r>
            <a:r>
              <a:rPr lang="da-DK" sz="2800" dirty="0" smtClean="0"/>
              <a:t> of Fe</a:t>
            </a:r>
            <a:r>
              <a:rPr lang="da-DK" sz="2800" baseline="30000" dirty="0" smtClean="0"/>
              <a:t>3+</a:t>
            </a:r>
          </a:p>
          <a:p>
            <a:pPr fontAlgn="auto">
              <a:spcAft>
                <a:spcPts val="0"/>
              </a:spcAft>
              <a:defRPr/>
            </a:pPr>
            <a:r>
              <a:rPr lang="da-DK" sz="2800" dirty="0" err="1" smtClean="0"/>
              <a:t>Paramagnetic</a:t>
            </a:r>
            <a:r>
              <a:rPr lang="da-DK" sz="2800" dirty="0" smtClean="0"/>
              <a:t> </a:t>
            </a:r>
            <a:r>
              <a:rPr lang="da-DK" sz="2800" dirty="0" err="1" smtClean="0"/>
              <a:t>relaxation</a:t>
            </a:r>
            <a:r>
              <a:rPr lang="da-DK" sz="2800" dirty="0" smtClean="0"/>
              <a:t> rates (~10</a:t>
            </a:r>
            <a:r>
              <a:rPr lang="da-DK" sz="2800" baseline="30000" dirty="0" smtClean="0"/>
              <a:t>7</a:t>
            </a:r>
            <a:r>
              <a:rPr lang="da-DK" sz="2800" dirty="0" smtClean="0"/>
              <a:t>-10</a:t>
            </a:r>
            <a:r>
              <a:rPr lang="da-DK" sz="2800" baseline="30000" dirty="0" smtClean="0"/>
              <a:t>8</a:t>
            </a:r>
            <a:r>
              <a:rPr lang="da-DK" sz="2800" dirty="0" smtClean="0"/>
              <a:t> Hz)</a:t>
            </a:r>
          </a:p>
          <a:p>
            <a:pPr fontAlgn="auto">
              <a:spcAft>
                <a:spcPts val="0"/>
              </a:spcAft>
              <a:defRPr/>
            </a:pPr>
            <a:r>
              <a:rPr lang="da-DK" sz="2800" dirty="0" smtClean="0"/>
              <a:t>Can </a:t>
            </a:r>
            <a:r>
              <a:rPr lang="da-DK" sz="2800" dirty="0" err="1" smtClean="0"/>
              <a:t>usually</a:t>
            </a:r>
            <a:r>
              <a:rPr lang="da-DK" sz="2800" dirty="0" smtClean="0"/>
              <a:t> </a:t>
            </a:r>
            <a:r>
              <a:rPr lang="da-DK" sz="2800" dirty="0" err="1" smtClean="0"/>
              <a:t>detect</a:t>
            </a:r>
            <a:r>
              <a:rPr lang="da-DK" sz="2800" dirty="0" smtClean="0"/>
              <a:t> and </a:t>
            </a:r>
            <a:r>
              <a:rPr lang="da-DK" sz="2800" dirty="0" err="1" smtClean="0"/>
              <a:t>distinguish</a:t>
            </a:r>
            <a:r>
              <a:rPr lang="da-DK" sz="2800" dirty="0" smtClean="0"/>
              <a:t> up to 5-6 </a:t>
            </a:r>
            <a:r>
              <a:rPr lang="da-DK" sz="2800" dirty="0" err="1" smtClean="0"/>
              <a:t>spectral</a:t>
            </a:r>
            <a:r>
              <a:rPr lang="da-DK" sz="2800" dirty="0" smtClean="0"/>
              <a:t> components (</a:t>
            </a:r>
            <a:r>
              <a:rPr lang="da-DK" sz="2800" dirty="0" err="1" smtClean="0"/>
              <a:t>substitutional</a:t>
            </a:r>
            <a:r>
              <a:rPr lang="da-DK" sz="2800" dirty="0" smtClean="0"/>
              <a:t>, </a:t>
            </a:r>
            <a:r>
              <a:rPr lang="da-DK" sz="2800" dirty="0" err="1" smtClean="0"/>
              <a:t>interstitial</a:t>
            </a:r>
            <a:r>
              <a:rPr lang="da-DK" sz="2800" dirty="0" smtClean="0"/>
              <a:t>, </a:t>
            </a:r>
            <a:r>
              <a:rPr lang="da-DK" sz="2800" dirty="0" err="1" smtClean="0"/>
              <a:t>damage</a:t>
            </a:r>
            <a:r>
              <a:rPr lang="da-DK" sz="2800" dirty="0" smtClean="0"/>
              <a:t>, </a:t>
            </a:r>
            <a:r>
              <a:rPr lang="da-DK" sz="2800" dirty="0" err="1" smtClean="0"/>
              <a:t>vacancy-defects</a:t>
            </a:r>
            <a:r>
              <a:rPr lang="da-DK" sz="2800" dirty="0" smtClean="0"/>
              <a:t>,…)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da-DK" sz="2800" dirty="0" smtClean="0"/>
          </a:p>
          <a:p>
            <a:pPr fontAlgn="auto">
              <a:spcAft>
                <a:spcPts val="0"/>
              </a:spcAft>
              <a:defRPr/>
            </a:pPr>
            <a:endParaRPr lang="da-DK" sz="2800" dirty="0" smtClean="0"/>
          </a:p>
          <a:p>
            <a:pPr fontAlgn="auto">
              <a:spcAft>
                <a:spcPts val="0"/>
              </a:spcAft>
              <a:defRPr/>
            </a:pP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054105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Paramagnetic </a:t>
            </a:r>
            <a:r>
              <a:rPr lang="en-GB" dirty="0" smtClean="0"/>
              <a:t>relaxation </a:t>
            </a:r>
            <a:r>
              <a:rPr lang="en-GB" dirty="0"/>
              <a:t>in compound </a:t>
            </a:r>
            <a:r>
              <a:rPr lang="en-GB" dirty="0" smtClean="0"/>
              <a:t>semiconductors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a-DK" dirty="0" smtClean="0"/>
              <a:t>Method to </a:t>
            </a:r>
            <a:r>
              <a:rPr lang="da-DK" dirty="0" err="1" smtClean="0"/>
              <a:t>distinguish</a:t>
            </a:r>
            <a:r>
              <a:rPr lang="da-DK" dirty="0" smtClean="0"/>
              <a:t> </a:t>
            </a:r>
            <a:r>
              <a:rPr lang="da-DK" dirty="0" err="1" smtClean="0"/>
              <a:t>between</a:t>
            </a:r>
            <a:r>
              <a:rPr lang="da-DK" dirty="0"/>
              <a:t> </a:t>
            </a:r>
            <a:r>
              <a:rPr lang="da-DK" dirty="0" err="1" smtClean="0"/>
              <a:t>slow</a:t>
            </a:r>
            <a:r>
              <a:rPr lang="da-DK" dirty="0" smtClean="0"/>
              <a:t> </a:t>
            </a:r>
            <a:r>
              <a:rPr lang="da-DK" dirty="0" err="1" smtClean="0"/>
              <a:t>paramagn</a:t>
            </a:r>
            <a:r>
              <a:rPr lang="da-DK" dirty="0" smtClean="0"/>
              <a:t>. </a:t>
            </a:r>
            <a:r>
              <a:rPr lang="da-DK" dirty="0" err="1" smtClean="0"/>
              <a:t>relaxation</a:t>
            </a:r>
            <a:r>
              <a:rPr lang="da-DK" dirty="0" smtClean="0"/>
              <a:t> and </a:t>
            </a:r>
            <a:r>
              <a:rPr lang="da-DK" dirty="0" err="1" smtClean="0"/>
              <a:t>defect</a:t>
            </a:r>
            <a:r>
              <a:rPr lang="da-DK" dirty="0" smtClean="0"/>
              <a:t>(-</a:t>
            </a:r>
            <a:r>
              <a:rPr lang="da-DK" dirty="0" err="1" smtClean="0"/>
              <a:t>induced</a:t>
            </a:r>
            <a:r>
              <a:rPr lang="da-DK" dirty="0" smtClean="0"/>
              <a:t>) </a:t>
            </a:r>
            <a:r>
              <a:rPr lang="da-DK" dirty="0" err="1" smtClean="0"/>
              <a:t>ferromagnetism</a:t>
            </a:r>
            <a:endParaRPr lang="da-DK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a-DK" dirty="0" smtClean="0"/>
              <a:t>Applied to </a:t>
            </a:r>
            <a:r>
              <a:rPr lang="da-DK" dirty="0" err="1" smtClean="0"/>
              <a:t>ZnO</a:t>
            </a:r>
            <a:r>
              <a:rPr lang="da-DK" dirty="0" smtClean="0"/>
              <a:t>, </a:t>
            </a:r>
            <a:r>
              <a:rPr lang="da-DK" dirty="0" err="1" smtClean="0"/>
              <a:t>MgO</a:t>
            </a:r>
            <a:r>
              <a:rPr lang="da-DK" dirty="0" smtClean="0"/>
              <a:t>, </a:t>
            </a:r>
            <a:r>
              <a:rPr lang="da-DK" i="1" dirty="0" smtClean="0">
                <a:latin typeface="Symbol" pitchFamily="18" charset="2"/>
              </a:rPr>
              <a:t>a</a:t>
            </a:r>
            <a:r>
              <a:rPr lang="da-DK" dirty="0" smtClean="0"/>
              <a:t>-Al</a:t>
            </a:r>
            <a:r>
              <a:rPr lang="da-DK" baseline="-25000" dirty="0" smtClean="0"/>
              <a:t>2</a:t>
            </a:r>
            <a:r>
              <a:rPr lang="da-DK" dirty="0" smtClean="0"/>
              <a:t>O</a:t>
            </a:r>
            <a:r>
              <a:rPr lang="da-DK" baseline="-25000" dirty="0" smtClean="0"/>
              <a:t>3</a:t>
            </a:r>
            <a:r>
              <a:rPr lang="da-DK" dirty="0" smtClean="0"/>
              <a:t>, </a:t>
            </a:r>
            <a:r>
              <a:rPr lang="da-DK" i="1" dirty="0" smtClean="0"/>
              <a:t>SrTiO</a:t>
            </a:r>
            <a:r>
              <a:rPr lang="da-DK" i="1" baseline="-25000" dirty="0" smtClean="0"/>
              <a:t>3</a:t>
            </a:r>
            <a:r>
              <a:rPr lang="da-DK" i="1" dirty="0" smtClean="0"/>
              <a:t>, TiO</a:t>
            </a:r>
            <a:r>
              <a:rPr lang="da-DK" i="1" baseline="-25000" dirty="0" smtClean="0"/>
              <a:t>2</a:t>
            </a:r>
            <a:r>
              <a:rPr lang="da-DK" i="1" dirty="0" smtClean="0"/>
              <a:t>,…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a-DK" dirty="0" smtClean="0"/>
              <a:t>Methods to </a:t>
            </a:r>
            <a:r>
              <a:rPr lang="da-DK" dirty="0" err="1" smtClean="0"/>
              <a:t>determine</a:t>
            </a:r>
            <a:r>
              <a:rPr lang="da-DK" dirty="0" smtClean="0"/>
              <a:t> </a:t>
            </a:r>
            <a:r>
              <a:rPr lang="da-DK" dirty="0" err="1" smtClean="0"/>
              <a:t>spin-lattice</a:t>
            </a:r>
            <a:r>
              <a:rPr lang="da-DK" dirty="0" smtClean="0"/>
              <a:t> </a:t>
            </a:r>
            <a:r>
              <a:rPr lang="da-DK" dirty="0" err="1" smtClean="0"/>
              <a:t>relaxation</a:t>
            </a:r>
            <a:r>
              <a:rPr lang="da-DK" dirty="0" smtClean="0"/>
              <a:t> rates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a-DK" dirty="0"/>
              <a:t>Applied to </a:t>
            </a:r>
            <a:r>
              <a:rPr lang="da-DK" dirty="0" err="1"/>
              <a:t>ZnO</a:t>
            </a:r>
            <a:r>
              <a:rPr lang="da-DK" dirty="0"/>
              <a:t>, </a:t>
            </a:r>
            <a:r>
              <a:rPr lang="da-DK" dirty="0" err="1"/>
              <a:t>MgO</a:t>
            </a:r>
            <a:r>
              <a:rPr lang="da-DK" dirty="0"/>
              <a:t>, </a:t>
            </a:r>
            <a:r>
              <a:rPr lang="da-DK" i="1" dirty="0">
                <a:latin typeface="Symbol" pitchFamily="18" charset="2"/>
              </a:rPr>
              <a:t>a</a:t>
            </a:r>
            <a:r>
              <a:rPr lang="da-DK" dirty="0"/>
              <a:t>-Al</a:t>
            </a:r>
            <a:r>
              <a:rPr lang="da-DK" baseline="-25000" dirty="0"/>
              <a:t>2</a:t>
            </a:r>
            <a:r>
              <a:rPr lang="da-DK" dirty="0"/>
              <a:t>O</a:t>
            </a:r>
            <a:r>
              <a:rPr lang="da-DK" baseline="-25000" dirty="0"/>
              <a:t>3</a:t>
            </a:r>
            <a:r>
              <a:rPr lang="da-DK" dirty="0"/>
              <a:t>, </a:t>
            </a:r>
            <a:r>
              <a:rPr lang="da-DK" i="1" dirty="0"/>
              <a:t>SrTiO</a:t>
            </a:r>
            <a:r>
              <a:rPr lang="da-DK" i="1" baseline="-25000" dirty="0"/>
              <a:t>3</a:t>
            </a:r>
            <a:r>
              <a:rPr lang="da-DK" i="1" dirty="0"/>
              <a:t>, TiO</a:t>
            </a:r>
            <a:r>
              <a:rPr lang="da-DK" i="1" baseline="-25000" dirty="0"/>
              <a:t>2</a:t>
            </a:r>
            <a:r>
              <a:rPr lang="da-DK" i="1" dirty="0" smtClean="0"/>
              <a:t>,…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a-DK" dirty="0" smtClean="0"/>
              <a:t>Absence of major </a:t>
            </a:r>
            <a:r>
              <a:rPr lang="da-DK" dirty="0" err="1" smtClean="0"/>
              <a:t>defect</a:t>
            </a:r>
            <a:r>
              <a:rPr lang="da-DK" dirty="0" smtClean="0"/>
              <a:t> </a:t>
            </a:r>
            <a:r>
              <a:rPr lang="da-DK" dirty="0" err="1" smtClean="0"/>
              <a:t>magnetism</a:t>
            </a:r>
            <a:r>
              <a:rPr lang="da-DK" dirty="0" smtClean="0"/>
              <a:t> </a:t>
            </a:r>
            <a:r>
              <a:rPr lang="da-DK" dirty="0" err="1" smtClean="0"/>
              <a:t>verified</a:t>
            </a:r>
            <a:r>
              <a:rPr lang="da-DK" dirty="0" smtClean="0"/>
              <a:t> by </a:t>
            </a:r>
            <a:r>
              <a:rPr lang="da-DK" dirty="0" err="1" smtClean="0"/>
              <a:t>using</a:t>
            </a:r>
            <a:r>
              <a:rPr lang="da-DK" dirty="0" smtClean="0"/>
              <a:t> implantation of </a:t>
            </a:r>
            <a:r>
              <a:rPr lang="da-DK" baseline="30000" dirty="0" smtClean="0"/>
              <a:t>119</a:t>
            </a:r>
            <a:r>
              <a:rPr lang="da-DK" dirty="0" smtClean="0"/>
              <a:t>In→</a:t>
            </a:r>
            <a:r>
              <a:rPr lang="da-DK" baseline="30000" dirty="0" smtClean="0"/>
              <a:t>119</a:t>
            </a:r>
            <a:r>
              <a:rPr lang="da-DK" dirty="0" smtClean="0"/>
              <a:t>Sn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a-DK" dirty="0" smtClean="0"/>
              <a:t>”Strange” (and </a:t>
            </a:r>
            <a:r>
              <a:rPr lang="da-DK" dirty="0" err="1" smtClean="0"/>
              <a:t>interesting</a:t>
            </a:r>
            <a:r>
              <a:rPr lang="da-DK" dirty="0" smtClean="0"/>
              <a:t>) </a:t>
            </a:r>
            <a:r>
              <a:rPr lang="da-DK" dirty="0" err="1" smtClean="0"/>
              <a:t>results</a:t>
            </a:r>
            <a:r>
              <a:rPr lang="da-DK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da-DK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8856738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Paramagnetic </a:t>
            </a:r>
            <a:r>
              <a:rPr lang="en-GB" dirty="0" smtClean="0"/>
              <a:t>relaxation </a:t>
            </a:r>
            <a:r>
              <a:rPr lang="en-GB" dirty="0"/>
              <a:t>in compound semiconductors</a:t>
            </a:r>
            <a:endParaRPr lang="da-DK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19100" y="1501775"/>
            <a:ext cx="8229600" cy="4525963"/>
          </a:xfrm>
        </p:spPr>
        <p:txBody>
          <a:bodyPr/>
          <a:lstStyle/>
          <a:p>
            <a:r>
              <a:rPr lang="da-DK" dirty="0" smtClean="0"/>
              <a:t>”</a:t>
            </a:r>
            <a:r>
              <a:rPr lang="da-DK" dirty="0" err="1" smtClean="0"/>
              <a:t>Abnormal</a:t>
            </a:r>
            <a:r>
              <a:rPr lang="da-DK" dirty="0" smtClean="0"/>
              <a:t>” </a:t>
            </a:r>
            <a:r>
              <a:rPr lang="da-DK" dirty="0" err="1" smtClean="0"/>
              <a:t>behaviour</a:t>
            </a:r>
            <a:r>
              <a:rPr lang="da-DK" dirty="0" smtClean="0"/>
              <a:t> </a:t>
            </a:r>
            <a:r>
              <a:rPr lang="da-DK" dirty="0" err="1" smtClean="0"/>
              <a:t>observed</a:t>
            </a:r>
            <a:r>
              <a:rPr lang="da-DK" dirty="0" smtClean="0"/>
              <a:t> for </a:t>
            </a:r>
            <a:r>
              <a:rPr lang="da-DK" dirty="0" err="1" smtClean="0"/>
              <a:t>spin-lattice</a:t>
            </a:r>
            <a:r>
              <a:rPr lang="da-DK" dirty="0" smtClean="0"/>
              <a:t> </a:t>
            </a:r>
            <a:r>
              <a:rPr lang="da-DK" dirty="0" err="1" smtClean="0"/>
              <a:t>relaxation</a:t>
            </a:r>
            <a:r>
              <a:rPr lang="da-DK" dirty="0" smtClean="0"/>
              <a:t> of Fe</a:t>
            </a:r>
            <a:r>
              <a:rPr lang="da-DK" baseline="30000" dirty="0" smtClean="0"/>
              <a:t>3+</a:t>
            </a:r>
            <a:r>
              <a:rPr lang="da-DK" dirty="0" smtClean="0"/>
              <a:t> in </a:t>
            </a:r>
            <a:r>
              <a:rPr lang="da-DK" dirty="0" err="1" smtClean="0"/>
              <a:t>ZnO</a:t>
            </a:r>
            <a:endParaRPr lang="da-DK" dirty="0" smtClean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7214" y="2996952"/>
            <a:ext cx="3410324" cy="329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5664" y="3098266"/>
            <a:ext cx="3789362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755650" y="2708275"/>
            <a:ext cx="38227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 dirty="0" err="1">
                <a:latin typeface="Times New Roman" pitchFamily="18" charset="0"/>
                <a:cs typeface="Times New Roman" pitchFamily="18" charset="0"/>
              </a:rPr>
              <a:t>Experimental</a:t>
            </a:r>
            <a:r>
              <a:rPr lang="da-DK" sz="2000" dirty="0">
                <a:latin typeface="Times New Roman" pitchFamily="18" charset="0"/>
                <a:cs typeface="Times New Roman" pitchFamily="18" charset="0"/>
              </a:rPr>
              <a:t> (Mølholt </a:t>
            </a:r>
            <a:r>
              <a:rPr lang="da-DK" sz="2000" i="1" dirty="0"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da-DK" sz="2000" dirty="0">
                <a:latin typeface="Times New Roman" pitchFamily="18" charset="0"/>
                <a:cs typeface="Times New Roman" pitchFamily="18" charset="0"/>
              </a:rPr>
              <a:t>2012)</a:t>
            </a:r>
          </a:p>
        </p:txBody>
      </p:sp>
      <p:sp>
        <p:nvSpPr>
          <p:cNvPr id="18438" name="TextBox 8"/>
          <p:cNvSpPr txBox="1">
            <a:spLocks noChangeArrowheads="1"/>
          </p:cNvSpPr>
          <p:nvPr/>
        </p:nvSpPr>
        <p:spPr bwMode="auto">
          <a:xfrm>
            <a:off x="6588125" y="2747963"/>
            <a:ext cx="9255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>
                <a:latin typeface="Times New Roman" pitchFamily="18" charset="0"/>
                <a:cs typeface="Times New Roman" pitchFamily="18" charset="0"/>
              </a:rPr>
              <a:t>Theory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44687" y="4263491"/>
            <a:ext cx="722313" cy="4016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a-DK" sz="2000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</a:t>
            </a:r>
            <a:r>
              <a:rPr lang="da-DK" sz="2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 </a:t>
            </a:r>
            <a:r>
              <a:rPr lang="da-DK" sz="2000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a-DK" sz="2000" baseline="300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8440" name="TextBox 10"/>
          <p:cNvSpPr txBox="1">
            <a:spLocks noChangeArrowheads="1"/>
          </p:cNvSpPr>
          <p:nvPr/>
        </p:nvSpPr>
        <p:spPr bwMode="auto">
          <a:xfrm>
            <a:off x="2667000" y="4673067"/>
            <a:ext cx="723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</a:t>
            </a:r>
            <a:r>
              <a:rPr lang="da-DK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 </a:t>
            </a:r>
            <a:r>
              <a:rPr lang="da-DK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a-DK" sz="2000" baseline="30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7419884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Paramagnetic relaxation in compound semiconductors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a-DK" dirty="0" err="1" smtClean="0"/>
              <a:t>Lattice</a:t>
            </a:r>
            <a:r>
              <a:rPr lang="da-DK" dirty="0" smtClean="0"/>
              <a:t> location of </a:t>
            </a:r>
            <a:r>
              <a:rPr lang="da-DK" baseline="30000" dirty="0" smtClean="0"/>
              <a:t>119</a:t>
            </a:r>
            <a:r>
              <a:rPr lang="da-DK" dirty="0" smtClean="0"/>
              <a:t>In →</a:t>
            </a:r>
            <a:r>
              <a:rPr lang="da-DK" baseline="30000" dirty="0" smtClean="0"/>
              <a:t>119</a:t>
            </a:r>
            <a:r>
              <a:rPr lang="da-DK" dirty="0" smtClean="0"/>
              <a:t>Sn in </a:t>
            </a:r>
            <a:r>
              <a:rPr lang="da-DK" dirty="0" err="1" smtClean="0"/>
              <a:t>oxide</a:t>
            </a:r>
            <a:r>
              <a:rPr lang="da-DK" dirty="0" smtClean="0"/>
              <a:t> </a:t>
            </a:r>
            <a:r>
              <a:rPr lang="da-DK" dirty="0" err="1" smtClean="0"/>
              <a:t>semiconductors</a:t>
            </a:r>
            <a:endParaRPr lang="da-DK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da-DK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496003"/>
            <a:ext cx="2473325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3084513" y="2781300"/>
            <a:ext cx="5754687" cy="349726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da-DK" dirty="0" smtClean="0"/>
              <a:t>In </a:t>
            </a:r>
            <a:r>
              <a:rPr lang="da-DK" dirty="0" err="1" smtClean="0"/>
              <a:t>ZnO</a:t>
            </a:r>
            <a:r>
              <a:rPr lang="da-DK" dirty="0" smtClean="0"/>
              <a:t> (</a:t>
            </a:r>
            <a:r>
              <a:rPr lang="da-DK" dirty="0" err="1" smtClean="0"/>
              <a:t>MgO</a:t>
            </a:r>
            <a:r>
              <a:rPr lang="da-DK" dirty="0" smtClean="0"/>
              <a:t>, </a:t>
            </a:r>
            <a:r>
              <a:rPr lang="da-DK" i="1" dirty="0" smtClean="0">
                <a:latin typeface="Symbol" pitchFamily="18" charset="2"/>
              </a:rPr>
              <a:t>a</a:t>
            </a:r>
            <a:r>
              <a:rPr lang="da-DK" dirty="0" smtClean="0"/>
              <a:t>-Al</a:t>
            </a:r>
            <a:r>
              <a:rPr lang="da-DK" baseline="-25000" dirty="0" smtClean="0"/>
              <a:t>2</a:t>
            </a:r>
            <a:r>
              <a:rPr lang="da-DK" dirty="0" smtClean="0"/>
              <a:t>O</a:t>
            </a:r>
            <a:r>
              <a:rPr lang="da-DK" baseline="-25000" dirty="0" smtClean="0"/>
              <a:t>3</a:t>
            </a:r>
            <a:r>
              <a:rPr lang="da-DK" dirty="0" smtClean="0"/>
              <a:t>), Sn</a:t>
            </a:r>
            <a:r>
              <a:rPr lang="da-DK" baseline="30000" dirty="0" smtClean="0"/>
              <a:t>4+</a:t>
            </a:r>
            <a:r>
              <a:rPr lang="da-DK" dirty="0" smtClean="0"/>
              <a:t> is </a:t>
            </a:r>
            <a:r>
              <a:rPr lang="da-DK" dirty="0" err="1" smtClean="0"/>
              <a:t>found</a:t>
            </a:r>
            <a:r>
              <a:rPr lang="da-DK" dirty="0" smtClean="0"/>
              <a:t> to </a:t>
            </a:r>
            <a:r>
              <a:rPr lang="da-DK" dirty="0" err="1" smtClean="0"/>
              <a:t>be</a:t>
            </a:r>
            <a:r>
              <a:rPr lang="da-DK" dirty="0" smtClean="0"/>
              <a:t> stable and </a:t>
            </a:r>
            <a:r>
              <a:rPr lang="da-DK" dirty="0" err="1" smtClean="0"/>
              <a:t>hence</a:t>
            </a:r>
            <a:r>
              <a:rPr lang="da-DK" dirty="0" smtClean="0"/>
              <a:t> it is not Sn</a:t>
            </a:r>
            <a:r>
              <a:rPr lang="da-DK" baseline="30000" dirty="0" smtClean="0"/>
              <a:t>2+</a:t>
            </a:r>
            <a:r>
              <a:rPr lang="da-DK" dirty="0" smtClean="0"/>
              <a:t> </a:t>
            </a:r>
            <a:r>
              <a:rPr lang="da-DK" dirty="0" err="1" smtClean="0"/>
              <a:t>replacing</a:t>
            </a:r>
            <a:r>
              <a:rPr lang="da-DK" dirty="0" smtClean="0"/>
              <a:t> the metal ion</a:t>
            </a:r>
          </a:p>
          <a:p>
            <a:pPr fontAlgn="auto">
              <a:spcAft>
                <a:spcPts val="0"/>
              </a:spcAft>
              <a:defRPr/>
            </a:pPr>
            <a:r>
              <a:rPr lang="da-DK" dirty="0" err="1" smtClean="0"/>
              <a:t>Possibly</a:t>
            </a:r>
            <a:r>
              <a:rPr lang="da-DK" dirty="0" smtClean="0"/>
              <a:t> due to a charge </a:t>
            </a:r>
            <a:r>
              <a:rPr lang="da-DK" dirty="0" err="1" smtClean="0"/>
              <a:t>compensating</a:t>
            </a:r>
            <a:r>
              <a:rPr lang="da-DK" dirty="0" smtClean="0"/>
              <a:t> </a:t>
            </a:r>
            <a:r>
              <a:rPr lang="da-DK" dirty="0" err="1" smtClean="0"/>
              <a:t>defect</a:t>
            </a:r>
            <a:r>
              <a:rPr lang="da-DK" dirty="0"/>
              <a:t> </a:t>
            </a:r>
            <a:r>
              <a:rPr lang="da-DK" dirty="0" smtClean="0"/>
              <a:t>as </a:t>
            </a:r>
            <a:r>
              <a:rPr lang="da-DK" dirty="0" err="1" smtClean="0"/>
              <a:t>Sn</a:t>
            </a:r>
            <a:r>
              <a:rPr lang="da-DK" dirty="0" smtClean="0"/>
              <a:t> is </a:t>
            </a:r>
            <a:r>
              <a:rPr lang="da-DK" dirty="0" err="1" smtClean="0"/>
              <a:t>too</a:t>
            </a:r>
            <a:r>
              <a:rPr lang="da-DK" dirty="0" smtClean="0"/>
              <a:t> </a:t>
            </a:r>
            <a:r>
              <a:rPr lang="da-DK" dirty="0" err="1" smtClean="0"/>
              <a:t>big</a:t>
            </a:r>
            <a:r>
              <a:rPr lang="da-DK" dirty="0" smtClean="0"/>
              <a:t> to </a:t>
            </a:r>
            <a:r>
              <a:rPr lang="da-DK" dirty="0" err="1" smtClean="0"/>
              <a:t>enter</a:t>
            </a:r>
            <a:r>
              <a:rPr lang="da-DK" dirty="0" smtClean="0"/>
              <a:t> ”normal” </a:t>
            </a:r>
            <a:r>
              <a:rPr lang="da-DK" dirty="0" err="1" smtClean="0"/>
              <a:t>lattice</a:t>
            </a:r>
            <a:r>
              <a:rPr lang="da-DK" dirty="0" smtClean="0"/>
              <a:t> site</a:t>
            </a:r>
          </a:p>
          <a:p>
            <a:pPr fontAlgn="auto">
              <a:spcAft>
                <a:spcPts val="0"/>
              </a:spcAft>
              <a:defRPr/>
            </a:pPr>
            <a:endParaRPr lang="da-DK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374139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Paramagnetic relaxation in compound semiconductors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a-DK" baseline="30000" dirty="0" smtClean="0"/>
              <a:t>111</a:t>
            </a:r>
            <a:r>
              <a:rPr lang="da-DK" dirty="0" smtClean="0"/>
              <a:t>In is a PAC </a:t>
            </a:r>
            <a:r>
              <a:rPr lang="da-DK" dirty="0" err="1" smtClean="0"/>
              <a:t>probe</a:t>
            </a:r>
            <a:r>
              <a:rPr lang="da-DK" dirty="0" smtClean="0"/>
              <a:t>, </a:t>
            </a:r>
            <a:r>
              <a:rPr lang="da-DK" dirty="0" err="1" smtClean="0"/>
              <a:t>often</a:t>
            </a:r>
            <a:r>
              <a:rPr lang="da-DK" dirty="0" smtClean="0"/>
              <a:t> </a:t>
            </a:r>
            <a:r>
              <a:rPr lang="da-DK" dirty="0" err="1" smtClean="0"/>
              <a:t>assumed</a:t>
            </a:r>
            <a:r>
              <a:rPr lang="da-DK" dirty="0" smtClean="0"/>
              <a:t> to </a:t>
            </a:r>
            <a:r>
              <a:rPr lang="da-DK" dirty="0" err="1" smtClean="0"/>
              <a:t>enter</a:t>
            </a:r>
            <a:r>
              <a:rPr lang="da-DK" dirty="0" smtClean="0"/>
              <a:t> </a:t>
            </a:r>
            <a:r>
              <a:rPr lang="da-DK" dirty="0" err="1" smtClean="0"/>
              <a:t>regular</a:t>
            </a:r>
            <a:r>
              <a:rPr lang="da-DK" dirty="0" smtClean="0"/>
              <a:t> </a:t>
            </a:r>
            <a:r>
              <a:rPr lang="da-DK" dirty="0" err="1" smtClean="0"/>
              <a:t>lattice</a:t>
            </a:r>
            <a:r>
              <a:rPr lang="da-DK" dirty="0" smtClean="0"/>
              <a:t> sites upon implantation and </a:t>
            </a:r>
            <a:r>
              <a:rPr lang="da-DK" dirty="0" err="1" smtClean="0"/>
              <a:t>annealing</a:t>
            </a:r>
            <a:endParaRPr lang="da-DK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a-DK" dirty="0" smtClean="0"/>
              <a:t>Positive </a:t>
            </a:r>
            <a:r>
              <a:rPr lang="da-DK" dirty="0" err="1" smtClean="0"/>
              <a:t>results</a:t>
            </a:r>
            <a:r>
              <a:rPr lang="da-DK" dirty="0" smtClean="0"/>
              <a:t> </a:t>
            </a:r>
            <a:r>
              <a:rPr lang="da-DK" dirty="0" err="1" smtClean="0"/>
              <a:t>obtained</a:t>
            </a:r>
            <a:r>
              <a:rPr lang="da-DK" dirty="0" smtClean="0"/>
              <a:t> on </a:t>
            </a:r>
            <a:r>
              <a:rPr lang="da-DK" i="1" dirty="0" smtClean="0"/>
              <a:t>p</a:t>
            </a:r>
            <a:r>
              <a:rPr lang="da-DK" dirty="0" smtClean="0"/>
              <a:t>-type doping in </a:t>
            </a:r>
            <a:r>
              <a:rPr lang="da-DK" dirty="0" err="1" smtClean="0"/>
              <a:t>ZnO</a:t>
            </a:r>
            <a:r>
              <a:rPr lang="da-DK" dirty="0" smtClean="0"/>
              <a:t> by </a:t>
            </a:r>
            <a:r>
              <a:rPr lang="da-DK" dirty="0" err="1" smtClean="0"/>
              <a:t>co</a:t>
            </a:r>
            <a:r>
              <a:rPr lang="da-DK" dirty="0" smtClean="0"/>
              <a:t>-doping of N and In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da-DK" dirty="0" err="1" smtClean="0"/>
              <a:t>Implant</a:t>
            </a:r>
            <a:r>
              <a:rPr lang="da-DK" dirty="0" smtClean="0"/>
              <a:t> the same (new) type of samples as </a:t>
            </a:r>
            <a:r>
              <a:rPr lang="da-DK" dirty="0" err="1" smtClean="0"/>
              <a:t>used</a:t>
            </a:r>
            <a:r>
              <a:rPr lang="da-DK" dirty="0" smtClean="0"/>
              <a:t> for </a:t>
            </a:r>
            <a:r>
              <a:rPr lang="da-DK" baseline="30000" dirty="0" smtClean="0"/>
              <a:t>57</a:t>
            </a:r>
            <a:r>
              <a:rPr lang="da-DK" dirty="0" smtClean="0"/>
              <a:t>Mn with </a:t>
            </a:r>
            <a:r>
              <a:rPr lang="da-DK" baseline="30000" dirty="0" smtClean="0"/>
              <a:t>119</a:t>
            </a:r>
            <a:r>
              <a:rPr lang="da-DK" dirty="0" smtClean="0"/>
              <a:t>In and </a:t>
            </a:r>
            <a:r>
              <a:rPr lang="da-DK" baseline="30000" dirty="0" smtClean="0"/>
              <a:t>119m</a:t>
            </a:r>
            <a:r>
              <a:rPr lang="da-DK" dirty="0" smtClean="0"/>
              <a:t>Sn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a-DK" baseline="30000" dirty="0" smtClean="0"/>
              <a:t>57</a:t>
            </a:r>
            <a:r>
              <a:rPr lang="da-DK" dirty="0" smtClean="0"/>
              <a:t>Fe gives the </a:t>
            </a:r>
            <a:r>
              <a:rPr lang="da-DK" dirty="0" err="1" smtClean="0"/>
              <a:t>annealing</a:t>
            </a:r>
            <a:r>
              <a:rPr lang="da-DK" dirty="0" smtClean="0"/>
              <a:t> </a:t>
            </a:r>
            <a:r>
              <a:rPr lang="da-DK" dirty="0" err="1" smtClean="0"/>
              <a:t>reactions</a:t>
            </a:r>
            <a:r>
              <a:rPr lang="da-DK" dirty="0" smtClean="0"/>
              <a:t> and </a:t>
            </a:r>
            <a:r>
              <a:rPr lang="da-DK" dirty="0" err="1" smtClean="0"/>
              <a:t>lattice</a:t>
            </a:r>
            <a:r>
              <a:rPr lang="da-DK" dirty="0" smtClean="0"/>
              <a:t> properties, 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da-DK" baseline="30000" dirty="0" smtClean="0"/>
              <a:t>119m</a:t>
            </a:r>
            <a:r>
              <a:rPr lang="da-DK" dirty="0" smtClean="0"/>
              <a:t>Sn gives information on </a:t>
            </a:r>
            <a:r>
              <a:rPr lang="da-DK" dirty="0" err="1" smtClean="0"/>
              <a:t>whether</a:t>
            </a:r>
            <a:r>
              <a:rPr lang="da-DK" dirty="0" smtClean="0"/>
              <a:t> </a:t>
            </a:r>
            <a:r>
              <a:rPr lang="da-DK" dirty="0" err="1" smtClean="0"/>
              <a:t>this</a:t>
            </a:r>
            <a:r>
              <a:rPr lang="da-DK" dirty="0" smtClean="0"/>
              <a:t> is a </a:t>
            </a:r>
            <a:r>
              <a:rPr lang="da-DK" dirty="0" err="1" smtClean="0"/>
              <a:t>chemical</a:t>
            </a:r>
            <a:r>
              <a:rPr lang="da-DK" dirty="0" smtClean="0"/>
              <a:t> </a:t>
            </a:r>
            <a:r>
              <a:rPr lang="da-DK" dirty="0" err="1" smtClean="0"/>
              <a:t>effect</a:t>
            </a:r>
            <a:r>
              <a:rPr lang="da-DK" dirty="0"/>
              <a:t> </a:t>
            </a:r>
            <a:r>
              <a:rPr lang="da-DK" dirty="0" smtClean="0"/>
              <a:t>or </a:t>
            </a:r>
            <a:r>
              <a:rPr lang="da-DK" dirty="0" err="1" smtClean="0"/>
              <a:t>whether</a:t>
            </a:r>
            <a:r>
              <a:rPr lang="da-DK" dirty="0" smtClean="0"/>
              <a:t> </a:t>
            </a:r>
            <a:r>
              <a:rPr lang="da-DK" dirty="0" err="1" smtClean="0"/>
              <a:t>annealing</a:t>
            </a:r>
            <a:r>
              <a:rPr lang="da-DK" dirty="0" smtClean="0"/>
              <a:t> procedures </a:t>
            </a:r>
            <a:r>
              <a:rPr lang="da-DK" dirty="0" err="1" smtClean="0"/>
              <a:t>are</a:t>
            </a:r>
            <a:r>
              <a:rPr lang="da-DK" dirty="0" smtClean="0"/>
              <a:t> </a:t>
            </a:r>
            <a:r>
              <a:rPr lang="da-DK" dirty="0" err="1" smtClean="0"/>
              <a:t>possible</a:t>
            </a:r>
            <a:endParaRPr lang="da-DK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257179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346825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/>
              <a:t>Paramagnetic relaxation in compound semiconductors</a:t>
            </a:r>
            <a:endParaRPr lang="da-DK" dirty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err="1" smtClean="0"/>
              <a:t>Need</a:t>
            </a:r>
            <a:r>
              <a:rPr lang="da-DK" dirty="0" smtClean="0"/>
              <a:t> Fe </a:t>
            </a:r>
            <a:r>
              <a:rPr lang="da-DK" dirty="0" err="1" smtClean="0"/>
              <a:t>concentration</a:t>
            </a:r>
            <a:r>
              <a:rPr lang="da-DK" dirty="0" smtClean="0"/>
              <a:t> &lt; 10</a:t>
            </a:r>
            <a:r>
              <a:rPr lang="da-DK" baseline="30000" dirty="0" smtClean="0"/>
              <a:t>-2</a:t>
            </a:r>
            <a:r>
              <a:rPr lang="da-DK" dirty="0" smtClean="0"/>
              <a:t> at.% to </a:t>
            </a:r>
            <a:r>
              <a:rPr lang="da-DK" dirty="0" err="1" smtClean="0"/>
              <a:t>avoid</a:t>
            </a:r>
            <a:r>
              <a:rPr lang="da-DK" dirty="0" smtClean="0"/>
              <a:t> </a:t>
            </a:r>
            <a:r>
              <a:rPr lang="da-DK" dirty="0" err="1" smtClean="0"/>
              <a:t>spin-spin</a:t>
            </a:r>
            <a:r>
              <a:rPr lang="da-DK" dirty="0" smtClean="0"/>
              <a:t> </a:t>
            </a:r>
            <a:r>
              <a:rPr lang="da-DK" dirty="0" err="1" smtClean="0"/>
              <a:t>relaxation</a:t>
            </a:r>
            <a:r>
              <a:rPr lang="da-DK" dirty="0" smtClean="0"/>
              <a:t> (out of </a:t>
            </a:r>
            <a:r>
              <a:rPr lang="da-DK" dirty="0" err="1" smtClean="0"/>
              <a:t>reach</a:t>
            </a:r>
            <a:r>
              <a:rPr lang="da-DK" dirty="0" smtClean="0"/>
              <a:t> of </a:t>
            </a:r>
            <a:r>
              <a:rPr lang="da-DK" dirty="0" err="1" smtClean="0"/>
              <a:t>other</a:t>
            </a:r>
            <a:r>
              <a:rPr lang="da-DK" dirty="0" smtClean="0"/>
              <a:t> </a:t>
            </a:r>
            <a:r>
              <a:rPr lang="da-DK" dirty="0" err="1" smtClean="0"/>
              <a:t>techniques</a:t>
            </a:r>
            <a:r>
              <a:rPr lang="da-DK" dirty="0" smtClean="0"/>
              <a:t>) </a:t>
            </a:r>
            <a:r>
              <a:rPr lang="da-DK" dirty="0" smtClean="0">
                <a:sym typeface="Symbol" pitchFamily="18" charset="2"/>
              </a:rPr>
              <a:t> ISOLDE</a:t>
            </a:r>
          </a:p>
          <a:p>
            <a:pPr lvl="1"/>
            <a:r>
              <a:rPr lang="da-DK" dirty="0" err="1" smtClean="0"/>
              <a:t>Extend</a:t>
            </a:r>
            <a:r>
              <a:rPr lang="da-DK" dirty="0" smtClean="0"/>
              <a:t> the list of </a:t>
            </a:r>
            <a:r>
              <a:rPr lang="da-DK" dirty="0" err="1" smtClean="0"/>
              <a:t>oxides</a:t>
            </a:r>
            <a:r>
              <a:rPr lang="da-DK" dirty="0" smtClean="0"/>
              <a:t>: </a:t>
            </a:r>
            <a:r>
              <a:rPr lang="da-DK" dirty="0" err="1" smtClean="0"/>
              <a:t>SrO</a:t>
            </a:r>
            <a:r>
              <a:rPr lang="da-DK" dirty="0" smtClean="0"/>
              <a:t>, </a:t>
            </a:r>
            <a:r>
              <a:rPr lang="da-DK" dirty="0" err="1" smtClean="0"/>
              <a:t>BaO</a:t>
            </a:r>
            <a:r>
              <a:rPr lang="da-DK" dirty="0" smtClean="0"/>
              <a:t>, BaTiO</a:t>
            </a:r>
            <a:r>
              <a:rPr lang="da-DK" baseline="-25000" dirty="0" smtClean="0"/>
              <a:t>3</a:t>
            </a:r>
            <a:r>
              <a:rPr lang="da-DK" dirty="0" smtClean="0"/>
              <a:t>, (</a:t>
            </a:r>
            <a:r>
              <a:rPr lang="da-DK" dirty="0" err="1" smtClean="0"/>
              <a:t>Zn</a:t>
            </a:r>
            <a:r>
              <a:rPr lang="da-DK" dirty="0" smtClean="0"/>
              <a:t>, Cd)(S, Se, Te)) – 2 </a:t>
            </a:r>
            <a:r>
              <a:rPr lang="da-DK" baseline="30000" dirty="0" smtClean="0"/>
              <a:t>57</a:t>
            </a:r>
            <a:r>
              <a:rPr lang="da-DK" dirty="0" smtClean="0"/>
              <a:t>Mn </a:t>
            </a:r>
            <a:r>
              <a:rPr lang="da-DK" dirty="0" err="1" smtClean="0"/>
              <a:t>shifts</a:t>
            </a:r>
            <a:r>
              <a:rPr lang="da-DK" dirty="0" smtClean="0"/>
              <a:t> (5 samples)</a:t>
            </a:r>
          </a:p>
          <a:p>
            <a:r>
              <a:rPr lang="da-DK" dirty="0" err="1" smtClean="0"/>
              <a:t>Follow</a:t>
            </a:r>
            <a:r>
              <a:rPr lang="da-DK" dirty="0" smtClean="0"/>
              <a:t> up on </a:t>
            </a:r>
            <a:r>
              <a:rPr lang="da-DK" dirty="0" err="1" smtClean="0"/>
              <a:t>lattice</a:t>
            </a:r>
            <a:r>
              <a:rPr lang="da-DK" dirty="0" smtClean="0"/>
              <a:t> location of In </a:t>
            </a:r>
            <a:r>
              <a:rPr lang="da-DK" dirty="0" err="1" smtClean="0"/>
              <a:t>results</a:t>
            </a:r>
            <a:endParaRPr lang="da-DK" dirty="0" smtClean="0"/>
          </a:p>
          <a:p>
            <a:pPr lvl="1"/>
            <a:r>
              <a:rPr lang="da-DK" baseline="30000" dirty="0" smtClean="0"/>
              <a:t>119</a:t>
            </a:r>
            <a:r>
              <a:rPr lang="da-DK" dirty="0" smtClean="0"/>
              <a:t>In: 1.6 </a:t>
            </a:r>
            <a:r>
              <a:rPr lang="da-DK" dirty="0" err="1" smtClean="0"/>
              <a:t>shifts</a:t>
            </a:r>
            <a:r>
              <a:rPr lang="da-DK" dirty="0" smtClean="0"/>
              <a:t> (</a:t>
            </a:r>
            <a:r>
              <a:rPr lang="da-DK" dirty="0" err="1" smtClean="0"/>
              <a:t>complementary</a:t>
            </a:r>
            <a:r>
              <a:rPr lang="da-DK" dirty="0" smtClean="0"/>
              <a:t> to </a:t>
            </a:r>
            <a:r>
              <a:rPr lang="da-DK" baseline="30000" dirty="0" smtClean="0"/>
              <a:t>57</a:t>
            </a:r>
            <a:r>
              <a:rPr lang="da-DK" dirty="0" smtClean="0"/>
              <a:t>Mn data)</a:t>
            </a:r>
          </a:p>
          <a:p>
            <a:pPr lvl="1"/>
            <a:r>
              <a:rPr lang="da-DK" baseline="30000" dirty="0" smtClean="0"/>
              <a:t>119m</a:t>
            </a:r>
            <a:r>
              <a:rPr lang="da-DK" dirty="0" smtClean="0"/>
              <a:t>Sn: 3 </a:t>
            </a:r>
            <a:r>
              <a:rPr lang="da-DK" dirty="0" err="1" smtClean="0"/>
              <a:t>shifts</a:t>
            </a:r>
            <a:endParaRPr lang="da-DK" dirty="0" smtClean="0"/>
          </a:p>
          <a:p>
            <a:endParaRPr lang="da-DK" dirty="0" smtClean="0"/>
          </a:p>
          <a:p>
            <a:endParaRPr lang="da-DK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705455"/>
              </p:ext>
            </p:extLst>
          </p:nvPr>
        </p:nvGraphicFramePr>
        <p:xfrm>
          <a:off x="0" y="6291561"/>
          <a:ext cx="9144000" cy="57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370840"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1. The IS501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experiment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Mössbauer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spectroscopy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Paramagnetic</a:t>
                      </a:r>
                      <a:r>
                        <a:rPr lang="da-DK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relaxation</a:t>
                      </a:r>
                      <a:endParaRPr lang="da-DK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 </a:t>
                      </a:r>
                      <a:r>
                        <a:rPr lang="da-DK" sz="16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Vacancy</a:t>
                      </a:r>
                      <a:r>
                        <a:rPr lang="da-DK" sz="16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diffusion in Si</a:t>
                      </a:r>
                      <a:r>
                        <a:rPr lang="da-DK" sz="16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(+..)</a:t>
                      </a:r>
                      <a:endParaRPr lang="da-DK" sz="16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da-DK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Exp</a:t>
                      </a:r>
                      <a:r>
                        <a:rPr lang="da-DK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. plan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beam</a:t>
                      </a:r>
                      <a:r>
                        <a:rPr lang="da-DK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da-DK" sz="16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request</a:t>
                      </a:r>
                      <a:endParaRPr lang="da-DK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2926</TotalTime>
  <Words>1081</Words>
  <Application>Microsoft Office PowerPoint</Application>
  <PresentationFormat>On-screen Show (4:3)</PresentationFormat>
  <Paragraphs>172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Emission Mössbauer spectroscopy of advanced materials for opto- and nano-electronics</vt:lpstr>
      <vt:lpstr>IS 501 experiment  INTC-P-275</vt:lpstr>
      <vt:lpstr>Mössbauer spectroscopy + ISOLDE</vt:lpstr>
      <vt:lpstr>Mössbauer spectroscopy</vt:lpstr>
      <vt:lpstr>Paramagnetic relaxation in compound semiconductors</vt:lpstr>
      <vt:lpstr>Paramagnetic relaxation in compound semiconductors</vt:lpstr>
      <vt:lpstr>Paramagnetic relaxation in compound semiconductors</vt:lpstr>
      <vt:lpstr>Paramagnetic relaxation in compound semiconductors</vt:lpstr>
      <vt:lpstr>Paramagnetic relaxation in compound semiconductors</vt:lpstr>
      <vt:lpstr>Vacancy diffusion in group IV semiconductors</vt:lpstr>
      <vt:lpstr>Vacancy diffusion in group IV semiconductors</vt:lpstr>
      <vt:lpstr>Vacancy diffusion in group IV semiconductors</vt:lpstr>
      <vt:lpstr>Experimental plan</vt:lpstr>
      <vt:lpstr>Formal beam request</vt:lpstr>
    </vt:vector>
  </TitlesOfParts>
  <Company>NFIT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Haraldur Pall Gunnlaugsson</dc:creator>
  <cp:lastModifiedBy>Haraldur Pall Gunnlaugsson</cp:lastModifiedBy>
  <cp:revision>42</cp:revision>
  <dcterms:created xsi:type="dcterms:W3CDTF">2011-12-09T05:37:41Z</dcterms:created>
  <dcterms:modified xsi:type="dcterms:W3CDTF">2012-02-01T05:53:03Z</dcterms:modified>
</cp:coreProperties>
</file>