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7" r:id="rId2"/>
    <p:sldId id="268" r:id="rId3"/>
    <p:sldId id="471" r:id="rId4"/>
    <p:sldId id="472" r:id="rId5"/>
    <p:sldId id="430" r:id="rId6"/>
    <p:sldId id="434" r:id="rId7"/>
    <p:sldId id="432" r:id="rId8"/>
    <p:sldId id="437" r:id="rId9"/>
    <p:sldId id="439" r:id="rId10"/>
    <p:sldId id="479" r:id="rId11"/>
    <p:sldId id="464" r:id="rId12"/>
    <p:sldId id="465" r:id="rId13"/>
    <p:sldId id="477" r:id="rId14"/>
    <p:sldId id="475" r:id="rId15"/>
    <p:sldId id="476" r:id="rId16"/>
    <p:sldId id="461" r:id="rId17"/>
    <p:sldId id="463" r:id="rId18"/>
    <p:sldId id="466" r:id="rId19"/>
    <p:sldId id="474" r:id="rId20"/>
    <p:sldId id="467" r:id="rId21"/>
    <p:sldId id="295" r:id="rId22"/>
    <p:sldId id="470" r:id="rId23"/>
    <p:sldId id="483" r:id="rId24"/>
    <p:sldId id="405" r:id="rId25"/>
    <p:sldId id="406" r:id="rId26"/>
    <p:sldId id="407" r:id="rId27"/>
    <p:sldId id="408" r:id="rId28"/>
    <p:sldId id="409" r:id="rId29"/>
    <p:sldId id="448" r:id="rId30"/>
    <p:sldId id="48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>
    <p:restoredLeft sz="15620"/>
    <p:restoredTop sz="94660"/>
  </p:normalViewPr>
  <p:slideViewPr>
    <p:cSldViewPr snapToGrid="0" snapToObjects="1">
      <p:cViewPr>
        <p:scale>
          <a:sx n="114" d="100"/>
          <a:sy n="114" d="100"/>
        </p:scale>
        <p:origin x="-824" y="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F2C90-8F8F-CE47-AA62-7C680411B17D}" type="datetime1">
              <a:rPr lang="en-US" smtClean="0"/>
              <a:t>2/1/12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7F649-CD69-9444-8E6E-5BD38B4AA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506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120AB-9074-F04C-8B7D-8E12EFFC7373}" type="datetime1">
              <a:rPr lang="en-US" smtClean="0"/>
              <a:t>2/1/12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7B81-8DB9-7D46-9365-14CDA3342E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304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A9C69-559A-4820-A4B5-F62CF3CBBF7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D7B81-8DB9-7D46-9365-14CDA3342EC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1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466C-ACBD-7842-9838-797DED820639}" type="datetime1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94B9D-7D43-1F47-92A4-C626BC87B824}" type="datetime1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A6E6-E335-164E-A40D-8FD89CAD2B51}" type="datetime1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361FD17-5C3C-8D4B-977B-EB8161CD390A}" type="datetime1">
              <a:rPr lang="en-US" smtClean="0"/>
              <a:t>2/1/12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4139565"/>
            <a:ext cx="7315200" cy="9658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678D-689B-A748-8211-FA2366FFFC99}" type="datetime1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2783-0C73-B649-AEDC-6A441B332A9E}" type="datetime1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69A5B-8743-AE47-87B9-A6193C1F614E}" type="datetime1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1A49E-D026-574D-94FF-689790B575FE}" type="datetime1">
              <a:rPr lang="en-US" smtClean="0"/>
              <a:t>2/1/12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16DB-2728-824C-BBB4-2BA3D634E780}" type="datetime1">
              <a:rPr lang="en-US" smtClean="0"/>
              <a:t>2/1/12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866B-663F-3242-9548-B9D5BAD5E356}" type="datetime1">
              <a:rPr lang="en-US" smtClean="0"/>
              <a:t>2/1/12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19A9-16E8-8341-A820-FB92A94B4E49}" type="datetime1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01702-348B-CF45-8A82-13B98F40546B}" type="datetime1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45135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4C2CD-10AB-BB47-9568-B6224F212021}" type="datetime1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3671" y="6356350"/>
            <a:ext cx="4959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 b="1" i="0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INTC Meeting 1/2 February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9B734-6C8B-0246-AB76-1711D8E31C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639101" y="76200"/>
            <a:ext cx="1123899" cy="775929"/>
          </a:xfrm>
          <a:prstGeom prst="rect">
            <a:avLst/>
          </a:prstGeom>
        </p:spPr>
      </p:pic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7200" y="609600"/>
            <a:ext cx="575187" cy="57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1055320" y="669413"/>
            <a:ext cx="538351" cy="4694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hyperlink" Target="http://cdsweb.cern.ch/record/1411635/files/INTC-O-015.pdf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 txBox="1">
            <a:spLocks/>
          </p:cNvSpPr>
          <p:nvPr/>
        </p:nvSpPr>
        <p:spPr>
          <a:xfrm>
            <a:off x="2286000" y="4343400"/>
            <a:ext cx="5410200" cy="53340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algn="r" defTabSz="914400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en-US" sz="3200" b="1" dirty="0" smtClean="0">
                <a:solidFill>
                  <a:schemeClr val="tx2"/>
                </a:solidFill>
              </a:rPr>
              <a:t>     </a:t>
            </a:r>
            <a:r>
              <a:rPr lang="en-US" sz="3200" b="1" dirty="0" err="1" smtClean="0">
                <a:solidFill>
                  <a:schemeClr val="tx2"/>
                </a:solidFill>
              </a:rPr>
              <a:t>E.Chiaveri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on </a:t>
            </a:r>
            <a:r>
              <a:rPr lang="en-US" sz="2000" dirty="0">
                <a:solidFill>
                  <a:schemeClr val="tx2"/>
                </a:solidFill>
              </a:rPr>
              <a:t>behalf of the n_TOF Collaboration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371600" y="6157906"/>
            <a:ext cx="6055193" cy="562934"/>
          </a:xfrm>
        </p:spPr>
        <p:txBody>
          <a:bodyPr/>
          <a:lstStyle/>
          <a:p>
            <a:r>
              <a:rPr lang="ro-RO" smtClean="0"/>
              <a:t>INTC Meeting 1/2 February 2012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39101" y="76200"/>
            <a:ext cx="1123899" cy="775929"/>
          </a:xfrm>
          <a:prstGeom prst="rect">
            <a:avLst/>
          </a:prstGeom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9600"/>
            <a:ext cx="575187" cy="57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55320" y="669413"/>
            <a:ext cx="538351" cy="46949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06500" y="1591188"/>
            <a:ext cx="7048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Proposal for </a:t>
            </a:r>
            <a:r>
              <a:rPr lang="en-US" sz="4000" dirty="0" err="1" smtClean="0">
                <a:solidFill>
                  <a:srgbClr val="FF0000"/>
                </a:solidFill>
              </a:rPr>
              <a:t>n_TOF</a:t>
            </a:r>
            <a:r>
              <a:rPr lang="en-US" sz="4000" dirty="0" smtClean="0">
                <a:solidFill>
                  <a:srgbClr val="FF0000"/>
                </a:solidFill>
              </a:rPr>
              <a:t> Experimental             Area 2 (EAR-2)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19452" y="3384034"/>
            <a:ext cx="2829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6"/>
              </a:rPr>
              <a:t>CERN-INTC-2012-029</a:t>
            </a:r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b="1" u="sng" dirty="0"/>
              <a:t>LIST OF EXAMPLES OF EAR-2 PROPOSALS</a:t>
            </a:r>
            <a:r>
              <a:rPr lang="en-US" b="1" u="sng" dirty="0"/>
              <a:t/>
            </a:r>
            <a:br>
              <a:rPr lang="en-US" b="1" u="sng" dirty="0"/>
            </a:br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 1/2 February 2012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1732311"/>
            <a:ext cx="7164283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ea"/>
              <a:buAutoNum type="circleNumDbPlain"/>
            </a:pPr>
            <a:r>
              <a:rPr lang="en-GB" dirty="0"/>
              <a:t>Cross sections and prompt </a:t>
            </a:r>
            <a:r>
              <a:rPr lang="en-GB" dirty="0">
                <a:sym typeface="Symbol"/>
              </a:rPr>
              <a:t></a:t>
            </a:r>
            <a:r>
              <a:rPr lang="en-GB" dirty="0"/>
              <a:t>-ray emission of fissile </a:t>
            </a:r>
            <a:r>
              <a:rPr lang="en-GB" dirty="0" err="1"/>
              <a:t>Pu</a:t>
            </a:r>
            <a:r>
              <a:rPr lang="en-GB" dirty="0"/>
              <a:t> </a:t>
            </a:r>
            <a:r>
              <a:rPr lang="en-GB" dirty="0" smtClean="0"/>
              <a:t>isotopes</a:t>
            </a:r>
          </a:p>
          <a:p>
            <a:pPr marL="342900" lvl="0" indent="-342900">
              <a:buFont typeface="+mj-ea"/>
              <a:buAutoNum type="circleNumDbPlain"/>
            </a:pPr>
            <a:endParaRPr lang="en-US" dirty="0"/>
          </a:p>
          <a:p>
            <a:pPr marL="342900" lvl="0" indent="-342900">
              <a:buFont typeface="+mj-ea"/>
              <a:buAutoNum type="circleNumDbPlain"/>
            </a:pPr>
            <a:r>
              <a:rPr lang="en-GB" dirty="0" smtClean="0"/>
              <a:t>The </a:t>
            </a:r>
            <a:r>
              <a:rPr lang="en-GB" dirty="0"/>
              <a:t>role of </a:t>
            </a:r>
            <a:r>
              <a:rPr lang="en-GB" baseline="30000" dirty="0"/>
              <a:t>238</a:t>
            </a:r>
            <a:r>
              <a:rPr lang="en-GB" dirty="0"/>
              <a:t>Pu and </a:t>
            </a:r>
            <a:r>
              <a:rPr lang="en-GB" baseline="30000" dirty="0"/>
              <a:t>244</a:t>
            </a:r>
            <a:r>
              <a:rPr lang="en-GB" dirty="0"/>
              <a:t>Cm in the management of nuclear waste: simultaneous 	measurements of their capture and fission cross sections </a:t>
            </a:r>
            <a:endParaRPr lang="en-GB" dirty="0" smtClean="0"/>
          </a:p>
          <a:p>
            <a:pPr marL="342900" lvl="0" indent="-342900">
              <a:buFont typeface="+mj-ea"/>
              <a:buAutoNum type="circleNumDbPlain"/>
            </a:pPr>
            <a:endParaRPr lang="en-US" dirty="0"/>
          </a:p>
          <a:p>
            <a:pPr marL="342900" lvl="0" indent="-342900">
              <a:buFont typeface="+mj-ea"/>
              <a:buAutoNum type="circleNumDbPlain"/>
            </a:pPr>
            <a:r>
              <a:rPr lang="en-GB" dirty="0"/>
              <a:t>Measurements of (</a:t>
            </a:r>
            <a:r>
              <a:rPr lang="en-GB" dirty="0" err="1"/>
              <a:t>n,xn</a:t>
            </a:r>
            <a:r>
              <a:rPr lang="en-GB" dirty="0"/>
              <a:t>) reaction cross sections for heavy target </a:t>
            </a:r>
            <a:r>
              <a:rPr lang="en-GB" dirty="0" smtClean="0"/>
              <a:t>nuclei</a:t>
            </a:r>
          </a:p>
          <a:p>
            <a:pPr marL="342900" lvl="0" indent="-342900">
              <a:buFont typeface="+mj-ea"/>
              <a:buAutoNum type="circleNumDbPlain"/>
            </a:pPr>
            <a:endParaRPr lang="en-US" dirty="0"/>
          </a:p>
          <a:p>
            <a:pPr marL="342900" lvl="0" indent="-342900">
              <a:buFont typeface="+mj-ea"/>
              <a:buAutoNum type="circleNumDbPlain"/>
            </a:pPr>
            <a:r>
              <a:rPr lang="en-US" dirty="0"/>
              <a:t>Fission cross section of the </a:t>
            </a:r>
            <a:r>
              <a:rPr lang="en-US" baseline="30000" dirty="0"/>
              <a:t>230</a:t>
            </a:r>
            <a:r>
              <a:rPr lang="en-US" dirty="0"/>
              <a:t>Th(</a:t>
            </a:r>
            <a:r>
              <a:rPr lang="en-US" dirty="0" err="1"/>
              <a:t>n,f</a:t>
            </a:r>
            <a:r>
              <a:rPr lang="en-US" dirty="0"/>
              <a:t>) </a:t>
            </a:r>
            <a:r>
              <a:rPr lang="en-US" dirty="0" smtClean="0"/>
              <a:t>reaction</a:t>
            </a:r>
          </a:p>
          <a:p>
            <a:pPr marL="342900" lvl="0" indent="-342900">
              <a:buFont typeface="+mj-ea"/>
              <a:buAutoNum type="circleNumDbPlain"/>
            </a:pPr>
            <a:endParaRPr lang="en-US" dirty="0"/>
          </a:p>
          <a:p>
            <a:pPr marL="342900" lvl="0" indent="-342900">
              <a:buFont typeface="+mj-ea"/>
              <a:buAutoNum type="circleNumDbPlain"/>
            </a:pPr>
            <a:r>
              <a:rPr lang="en-GB" dirty="0"/>
              <a:t>First measurement of the capture (and fission) cross sections of the fissile </a:t>
            </a:r>
            <a:r>
              <a:rPr lang="en-GB" baseline="30000" dirty="0" smtClean="0"/>
              <a:t>245</a:t>
            </a:r>
            <a:r>
              <a:rPr lang="en-GB" dirty="0" smtClean="0"/>
              <a:t>Cm</a:t>
            </a:r>
          </a:p>
          <a:p>
            <a:pPr marL="342900" lvl="0" indent="-342900">
              <a:buFont typeface="+mj-ea"/>
              <a:buAutoNum type="circleNumDbPlain"/>
            </a:pPr>
            <a:endParaRPr lang="en-US" dirty="0"/>
          </a:p>
          <a:p>
            <a:pPr marL="342900" lvl="0" indent="-342900">
              <a:buFont typeface="+mj-ea"/>
              <a:buAutoNum type="circleNumDbPlain"/>
            </a:pPr>
            <a:r>
              <a:rPr lang="en-GB" dirty="0" smtClean="0"/>
              <a:t>Cross </a:t>
            </a:r>
            <a:r>
              <a:rPr lang="en-GB" dirty="0"/>
              <a:t>section and angular distribution of fragments from neutron-induced fission of 	</a:t>
            </a:r>
            <a:r>
              <a:rPr lang="en-GB" baseline="30000" dirty="0"/>
              <a:t>232</a:t>
            </a:r>
            <a:r>
              <a:rPr lang="en-GB" dirty="0"/>
              <a:t>U</a:t>
            </a:r>
            <a:endParaRPr lang="en-US" dirty="0"/>
          </a:p>
          <a:p>
            <a:r>
              <a:rPr lang="en-GB" b="1" dirty="0"/>
              <a:t> </a:t>
            </a:r>
            <a:endParaRPr lang="en-US" dirty="0"/>
          </a:p>
          <a:p>
            <a:r>
              <a:rPr lang="en-US" b="1" u="sng" dirty="0"/>
              <a:t/>
            </a:r>
            <a:br>
              <a:rPr lang="en-US" b="1" u="sng" dirty="0"/>
            </a:br>
            <a:r>
              <a:rPr lang="en-US" b="1" dirty="0"/>
              <a:t>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60500" y="1219200"/>
            <a:ext cx="3223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Nuclear Technology Application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77115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                 Neutron Fluence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INTC Meeting 1/2 February 2012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C499-E8D9-438F-B6B9-4C13A3F55D19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7344816" cy="5112568"/>
          </a:xfrm>
        </p:spPr>
      </p:pic>
      <p:sp>
        <p:nvSpPr>
          <p:cNvPr id="8" name="TextBox 7"/>
          <p:cNvSpPr txBox="1"/>
          <p:nvPr/>
        </p:nvSpPr>
        <p:spPr>
          <a:xfrm>
            <a:off x="2438400" y="4114800"/>
            <a:ext cx="4419600" cy="40011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C00000"/>
                </a:solidFill>
              </a:rPr>
              <a:t>Maximum </a:t>
            </a:r>
            <a:r>
              <a:rPr lang="de-DE" sz="2000" b="1" dirty="0" err="1" smtClean="0">
                <a:solidFill>
                  <a:srgbClr val="C00000"/>
                </a:solidFill>
              </a:rPr>
              <a:t>Gain</a:t>
            </a:r>
            <a:r>
              <a:rPr lang="de-DE" sz="2000" b="1" dirty="0">
                <a:solidFill>
                  <a:srgbClr val="C00000"/>
                </a:solidFill>
              </a:rPr>
              <a:t>:</a:t>
            </a:r>
            <a:r>
              <a:rPr lang="de-DE" sz="2000" b="1" dirty="0" smtClean="0">
                <a:solidFill>
                  <a:srgbClr val="C00000"/>
                </a:solidFill>
              </a:rPr>
              <a:t> 27 (</a:t>
            </a:r>
            <a:r>
              <a:rPr lang="de-DE" sz="2000" b="1" dirty="0" err="1" smtClean="0">
                <a:solidFill>
                  <a:srgbClr val="C00000"/>
                </a:solidFill>
              </a:rPr>
              <a:t>keV</a:t>
            </a:r>
            <a:r>
              <a:rPr lang="de-DE" sz="2000" b="1" dirty="0" smtClean="0">
                <a:solidFill>
                  <a:srgbClr val="C00000"/>
                </a:solidFill>
              </a:rPr>
              <a:t> Region)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" y="608400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Reference for EAR1 : FLUKA Simulations with </a:t>
            </a:r>
            <a:r>
              <a:rPr lang="de-DE" dirty="0" smtClean="0">
                <a:solidFill>
                  <a:srgbClr val="FF0000"/>
                </a:solidFill>
              </a:rPr>
              <a:t>fission collimator</a:t>
            </a:r>
            <a:r>
              <a:rPr lang="de-DE" dirty="0" smtClean="0"/>
              <a:t> (d = 8 cm)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073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         </a:t>
            </a:r>
            <a:r>
              <a:rPr lang="de-DE" sz="2400" b="1" dirty="0" smtClean="0"/>
              <a:t>Neutron Fluence Comparison </a:t>
            </a:r>
            <a:r>
              <a:rPr lang="de-DE" sz="2400" dirty="0" smtClean="0"/>
              <a:t>to EAR1</a:t>
            </a:r>
            <a:endParaRPr lang="de-DE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INTC Meeting 1/2 February 2012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B7BC-36BF-4A48-AF69-29F7DA101203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41685487"/>
              </p:ext>
            </p:extLst>
          </p:nvPr>
        </p:nvGraphicFramePr>
        <p:xfrm>
          <a:off x="457200" y="1556792"/>
          <a:ext cx="8229602" cy="3682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1337314"/>
                <a:gridCol w="1337314"/>
                <a:gridCol w="1337314"/>
                <a:gridCol w="1337314"/>
                <a:gridCol w="133731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Energy Interval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EAR1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EAR2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Gain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[ n / cm</a:t>
                      </a:r>
                      <a:r>
                        <a:rPr lang="de-DE" baseline="30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 / pulse ]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Error</a:t>
                      </a:r>
                    </a:p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[%]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[ n / cm</a:t>
                      </a:r>
                      <a:r>
                        <a:rPr lang="de-DE" baseline="30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 / pulse ]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Error</a:t>
                      </a:r>
                    </a:p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4A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0.02 – 10 eV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1.07e5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0.2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1.64e6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2.0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15.4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0.01</a:t>
                      </a:r>
                      <a:r>
                        <a:rPr lang="de-DE" baseline="0" dirty="0" smtClean="0"/>
                        <a:t> – 1 keV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3.98e4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0.3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1.07e6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26.8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 – 100 keV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5.02e4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0.2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1.36e6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1.3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27.0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0.1 – 10 MeV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1.76e5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3.00e6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17.1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0" dirty="0" smtClean="0"/>
                        <a:t>10 – 200 MeV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4.15e4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0.3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4.78e5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2.0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11.5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Total Range</a:t>
                      </a:r>
                    </a:p>
                    <a:p>
                      <a:r>
                        <a:rPr lang="de-DE" sz="1200" dirty="0" smtClean="0"/>
                        <a:t>(0.02 eV –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dirty="0" smtClean="0"/>
                        <a:t>200 </a:t>
                      </a:r>
                      <a:r>
                        <a:rPr lang="de-DE" sz="1200" dirty="0" err="1" smtClean="0"/>
                        <a:t>MeV</a:t>
                      </a:r>
                      <a:r>
                        <a:rPr lang="de-DE" sz="1200" dirty="0" smtClean="0"/>
                        <a:t>)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4.14e5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0.08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7.54e6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0.6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18.2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5445224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Reference for EAR1 : FLUKA Simulations with </a:t>
            </a:r>
            <a:r>
              <a:rPr lang="de-DE" dirty="0" smtClean="0">
                <a:solidFill>
                  <a:srgbClr val="FF0000"/>
                </a:solidFill>
              </a:rPr>
              <a:t>fission collimator</a:t>
            </a:r>
            <a:r>
              <a:rPr lang="de-DE" dirty="0" smtClean="0"/>
              <a:t> (d = 8 cm)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302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 descr="nTOF_neutron_rat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800" y="2552700"/>
            <a:ext cx="5626100" cy="3505199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39900" y="1352372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25x higher </a:t>
            </a:r>
            <a:r>
              <a:rPr lang="en-GB" dirty="0" err="1">
                <a:solidFill>
                  <a:srgbClr val="FF0000"/>
                </a:solidFill>
              </a:rPr>
              <a:t>fluence</a:t>
            </a:r>
            <a:r>
              <a:rPr lang="en-GB" dirty="0">
                <a:solidFill>
                  <a:srgbClr val="FF0000"/>
                </a:solidFill>
              </a:rPr>
              <a:t> in EAR-2 </a:t>
            </a:r>
            <a:r>
              <a:rPr lang="en-GB" dirty="0" err="1">
                <a:solidFill>
                  <a:srgbClr val="FF0000"/>
                </a:solidFill>
              </a:rPr>
              <a:t>wrt</a:t>
            </a:r>
            <a:r>
              <a:rPr lang="en-GB" dirty="0">
                <a:solidFill>
                  <a:srgbClr val="FF0000"/>
                </a:solidFill>
              </a:rPr>
              <a:t> EAR-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10x times less alphas/gamma during neutron </a:t>
            </a:r>
            <a:r>
              <a:rPr lang="en-GB" dirty="0" smtClean="0">
                <a:solidFill>
                  <a:srgbClr val="FF0000"/>
                </a:solidFill>
              </a:rPr>
              <a:t>arrival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  <a:sym typeface="Wingdings"/>
              </a:rPr>
              <a:t>250x times higher neutron rate</a:t>
            </a:r>
            <a:endParaRPr lang="en-GB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54300" y="571500"/>
            <a:ext cx="289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Neutron rate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01613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 descr="EAR1_Thalf-onl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749300"/>
            <a:ext cx="8382000" cy="586740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571" y="6432550"/>
            <a:ext cx="4959529" cy="365125"/>
          </a:xfrm>
        </p:spPr>
        <p:txBody>
          <a:bodyPr/>
          <a:lstStyle/>
          <a:p>
            <a:r>
              <a:rPr lang="ro-RO" dirty="0" smtClean="0"/>
              <a:t>INTC Meeting 1/2 February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692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 descr="EAR2_Thalf-onl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72" y="1092200"/>
            <a:ext cx="7801428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045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Dosimetry</a:t>
            </a:r>
            <a:r>
              <a:rPr lang="en-US" sz="2400" b="1" dirty="0" smtClean="0"/>
              <a:t> and Radiation Damage Studies</a:t>
            </a:r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Ø"/>
            </a:pPr>
            <a:r>
              <a:rPr lang="en-US" dirty="0"/>
              <a:t>C</a:t>
            </a:r>
            <a:r>
              <a:rPr lang="en-US" dirty="0" smtClean="0"/>
              <a:t>haracterization </a:t>
            </a:r>
            <a:r>
              <a:rPr lang="en-US" dirty="0"/>
              <a:t>and calibrations of passive and active dosimeters as well as of detectors</a:t>
            </a:r>
            <a:r>
              <a:rPr lang="en-US" dirty="0" smtClean="0"/>
              <a:t>.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/>
              <a:t> </a:t>
            </a:r>
            <a:r>
              <a:rPr lang="en-US" dirty="0" smtClean="0"/>
              <a:t>Test </a:t>
            </a:r>
            <a:r>
              <a:rPr lang="en-US" dirty="0"/>
              <a:t>in its stray radiation field t</a:t>
            </a:r>
            <a:r>
              <a:rPr lang="en-US" dirty="0" smtClean="0"/>
              <a:t>he </a:t>
            </a:r>
            <a:r>
              <a:rPr lang="en-US" dirty="0"/>
              <a:t>radiation resistance of electronic and structural components as well as of </a:t>
            </a:r>
            <a:r>
              <a:rPr lang="en-US" dirty="0" smtClean="0"/>
              <a:t>cables</a:t>
            </a:r>
          </a:p>
          <a:p>
            <a:pPr>
              <a:buFont typeface="Wingdings" charset="2"/>
              <a:buChar char="Ø"/>
            </a:pPr>
            <a:endParaRPr lang="en-US" dirty="0"/>
          </a:p>
          <a:p>
            <a:pPr lvl="0">
              <a:buFont typeface="Wingdings" charset="2"/>
              <a:buChar char="Ø"/>
            </a:pPr>
            <a:r>
              <a:rPr lang="en-GB" dirty="0"/>
              <a:t>Perform irradiation of various material and electronic devices for </a:t>
            </a:r>
            <a:r>
              <a:rPr lang="en-GB" dirty="0" err="1" smtClean="0"/>
              <a:t>dosimetric</a:t>
            </a:r>
            <a:r>
              <a:rPr lang="en-GB" dirty="0" smtClean="0"/>
              <a:t> </a:t>
            </a:r>
            <a:r>
              <a:rPr lang="en-GB" dirty="0"/>
              <a:t>studies, detector development, radiation </a:t>
            </a:r>
            <a:r>
              <a:rPr lang="en-GB" dirty="0" smtClean="0"/>
              <a:t>damage on electronics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958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/>
          <a:lstStyle/>
          <a:p>
            <a:r>
              <a:rPr lang="en-US" sz="2800" b="1" dirty="0" err="1"/>
              <a:t>Dosimetry</a:t>
            </a:r>
            <a:r>
              <a:rPr lang="en-US" sz="2800" b="1" dirty="0"/>
              <a:t> and Radiation Damage Studies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88856" y="2091178"/>
            <a:ext cx="70227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dirty="0"/>
              <a:t>1 MeV (Si) equivalent neutron </a:t>
            </a:r>
            <a:r>
              <a:rPr lang="en-US" sz="2000" dirty="0" err="1"/>
              <a:t>fluence</a:t>
            </a:r>
            <a:r>
              <a:rPr lang="en-US" sz="2000" dirty="0"/>
              <a:t> rate. This quantity is a measure for displacement damage in (electronic) silicon-based devices. It can be correlated to its long term damage </a:t>
            </a:r>
            <a:endParaRPr lang="en-US" sz="2000" dirty="0" smtClean="0"/>
          </a:p>
          <a:p>
            <a:pPr marL="285750" indent="-285750">
              <a:buFont typeface="Wingdings" charset="2"/>
              <a:buChar char="Ø"/>
            </a:pPr>
            <a:endParaRPr lang="en-US" sz="2000" dirty="0" smtClean="0"/>
          </a:p>
          <a:p>
            <a:pPr marL="285750" indent="-285750">
              <a:buFont typeface="Wingdings" charset="2"/>
              <a:buChar char="Ø"/>
            </a:pPr>
            <a:r>
              <a:rPr lang="en-US" sz="2000" dirty="0"/>
              <a:t>Ambient dose equivalent (H</a:t>
            </a:r>
            <a:r>
              <a:rPr lang="en-US" sz="2000" baseline="30000" dirty="0"/>
              <a:t>*</a:t>
            </a:r>
            <a:r>
              <a:rPr lang="en-US" sz="2000" dirty="0"/>
              <a:t>(10)) rate. This quantity is of relevance for passive and active dosimeters and radiation monitors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37947"/>
            <a:ext cx="9144000" cy="175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76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rradi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32" y="1643082"/>
            <a:ext cx="6096000" cy="4572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709110" y="4572008"/>
            <a:ext cx="3850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Neutron Tube has 32 cm diameter </a:t>
            </a:r>
          </a:p>
          <a:p>
            <a:r>
              <a:rPr lang="de-DE" sz="2000" dirty="0" smtClean="0"/>
              <a:t>at 1.5 m from the target center</a:t>
            </a:r>
            <a:endParaRPr lang="de-DE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Neutron Fluence </a:t>
            </a:r>
            <a:br>
              <a:rPr lang="de-DE" dirty="0" smtClean="0"/>
            </a:br>
            <a:r>
              <a:rPr lang="de-DE" dirty="0" smtClean="0"/>
              <a:t>for Irradiation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INTC Meeting 1/2 February 2012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C499-E8D9-438F-B6B9-4C13A3F55D19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9" name="Content Placeholder 8" descr="GeometryFull1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1406" y="142876"/>
            <a:ext cx="2928959" cy="6608934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175777" y="5929330"/>
            <a:ext cx="428628" cy="28575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1643042" y="4929198"/>
            <a:ext cx="1857388" cy="1000132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64758" y="4887408"/>
            <a:ext cx="3776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accent2"/>
                </a:solidFill>
              </a:rPr>
              <a:t>Total: 6.22e10</a:t>
            </a:r>
            <a:r>
              <a:rPr lang="de-DE" b="1" baseline="30000" dirty="0" smtClean="0">
                <a:solidFill>
                  <a:schemeClr val="accent2"/>
                </a:solidFill>
              </a:rPr>
              <a:t>15</a:t>
            </a:r>
            <a:r>
              <a:rPr lang="de-DE" b="1" dirty="0" smtClean="0">
                <a:solidFill>
                  <a:schemeClr val="accent2"/>
                </a:solidFill>
              </a:rPr>
              <a:t> n / cm^2 / 7e12 ppp</a:t>
            </a:r>
            <a:endParaRPr lang="de-DE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297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Radioprotection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two radiation protection </a:t>
            </a:r>
            <a:r>
              <a:rPr lang="en-US" dirty="0" smtClean="0"/>
              <a:t>aspects:</a:t>
            </a:r>
          </a:p>
          <a:p>
            <a:pPr>
              <a:buFont typeface="Wingdings" charset="2"/>
              <a:buChar char="Ø"/>
            </a:pPr>
            <a:r>
              <a:rPr lang="en-US" i="1" dirty="0"/>
              <a:t>R</a:t>
            </a:r>
            <a:r>
              <a:rPr lang="en-US" i="1" dirty="0" smtClean="0"/>
              <a:t>adiation </a:t>
            </a:r>
            <a:r>
              <a:rPr lang="en-US" i="1" dirty="0"/>
              <a:t>levels in accessible areas induced by the neutron flux between the target and the experimental </a:t>
            </a:r>
            <a:r>
              <a:rPr lang="en-US" i="1" dirty="0" smtClean="0"/>
              <a:t>area</a:t>
            </a:r>
          </a:p>
          <a:p>
            <a:pPr>
              <a:buFont typeface="Wingdings" charset="2"/>
              <a:buChar char="Ø"/>
            </a:pPr>
            <a:r>
              <a:rPr lang="en-US" i="1" dirty="0"/>
              <a:t>U</a:t>
            </a:r>
            <a:r>
              <a:rPr lang="en-US" i="1" dirty="0" smtClean="0"/>
              <a:t>se </a:t>
            </a:r>
            <a:r>
              <a:rPr lang="en-US" i="1" dirty="0"/>
              <a:t>of radioactive samples in the form of unsealed sources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3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43280" y="6356350"/>
            <a:ext cx="4609920" cy="365125"/>
          </a:xfrm>
        </p:spPr>
        <p:txBody>
          <a:bodyPr/>
          <a:lstStyle/>
          <a:p>
            <a:r>
              <a:rPr lang="ro-RO" smtClean="0"/>
              <a:t>INTC Meeting 1/2 February 2012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404360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Why EAR-2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/>
              <a:t>Scientific </a:t>
            </a:r>
            <a:r>
              <a:rPr lang="en-US" dirty="0" smtClean="0"/>
              <a:t>Motivation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Facility Performance 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err="1"/>
              <a:t>Dosimetry</a:t>
            </a:r>
            <a:r>
              <a:rPr lang="en-US" dirty="0"/>
              <a:t> and Radiation Damage</a:t>
            </a: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Radiation Protection Analysis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Civil Engineering &amp; Beam Line Study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Budget, Staff &amp; Tentative planning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Summary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chemeClr val="tx1"/>
              </a:buClr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sz="3200" dirty="0" smtClean="0"/>
              <a:t>Radioprotection Analysis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 1/2 February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 descr="ear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5000" y="1143000"/>
            <a:ext cx="4648200" cy="3276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5130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Three dimension view of the experimental area as it is implemented in FLUKA for shielding calculations.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06500" y="5003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650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64286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Overview of the n_TOF spallation</a:t>
            </a:r>
            <a:br>
              <a:rPr lang="en-US" sz="3200" dirty="0" smtClean="0"/>
            </a:br>
            <a:r>
              <a:rPr lang="en-US" sz="3200" dirty="0" smtClean="0"/>
              <a:t> target area</a:t>
            </a:r>
            <a:endParaRPr lang="en-US" sz="3200" dirty="0"/>
          </a:p>
        </p:txBody>
      </p:sp>
      <p:pic>
        <p:nvPicPr>
          <p:cNvPr id="8" name="Picture 7" descr="draft_proposal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8281461" cy="4698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9592" y="5661248"/>
            <a:ext cx="2006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n_TOF target pit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4077072"/>
            <a:ext cx="3927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Technical gallery (@10 m from pit)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2420888"/>
            <a:ext cx="4299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EAR2 (@20 m from pit, above ground)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2483768" y="5013176"/>
            <a:ext cx="1584176" cy="1588"/>
          </a:xfrm>
          <a:prstGeom prst="straightConnector1">
            <a:avLst/>
          </a:prstGeom>
          <a:ln w="412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484562" y="3356198"/>
            <a:ext cx="1583382" cy="794"/>
          </a:xfrm>
          <a:prstGeom prst="straightConnector1">
            <a:avLst/>
          </a:prstGeom>
          <a:ln w="41275">
            <a:solidFill>
              <a:srgbClr val="FFC00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2442770" y="4910158"/>
            <a:ext cx="1253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Existing hole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605733" y="3315195"/>
            <a:ext cx="1071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To be built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378619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ISR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90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GB" i="1" dirty="0" smtClean="0"/>
              <a:t> </a:t>
            </a:r>
            <a:r>
              <a:rPr lang="en-GB" sz="2200" b="1" dirty="0"/>
              <a:t>n_TOF EAR-2 surface and underground </a:t>
            </a:r>
            <a:r>
              <a:rPr lang="en-GB" sz="2200" b="1" dirty="0" smtClean="0"/>
              <a:t>installations</a:t>
            </a:r>
            <a:r>
              <a:rPr lang="en-US" sz="2200" b="1" dirty="0" smtClean="0"/>
              <a:t> </a:t>
            </a:r>
            <a:endParaRPr lang="en-US" sz="2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92885"/>
            <a:ext cx="4724399" cy="3536315"/>
          </a:xfrm>
          <a:prstGeom prst="rect">
            <a:avLst/>
          </a:prstGeom>
          <a:solidFill>
            <a:srgbClr val="FFFFFF"/>
          </a:solidFill>
          <a:ln w="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47700" y="4971871"/>
            <a:ext cx="7658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dirty="0"/>
              <a:t>Additional shielding for an upgrade of the facility for testing electronics components or material tests, which will be done without collimator, can be implemented in a second building stage by adding a base plate around the building and by positioning concrete shielding blocks as a wall around the facility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3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Beam line with Permanent magnet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pic>
        <p:nvPicPr>
          <p:cNvPr id="5" name="Picture 4" descr="Beam_line_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087" y="1317039"/>
            <a:ext cx="4550509" cy="498288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75918" y="5157331"/>
            <a:ext cx="2199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Permanent magnet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752379" y="5157332"/>
            <a:ext cx="923539" cy="2309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287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138"/>
            <a:ext cx="8229600" cy="1143000"/>
          </a:xfrm>
        </p:spPr>
        <p:txBody>
          <a:bodyPr/>
          <a:lstStyle/>
          <a:p>
            <a:r>
              <a:rPr lang="en-US" dirty="0" smtClean="0"/>
              <a:t>Cost EAR-2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700" y="725488"/>
            <a:ext cx="3758565" cy="563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980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Ear-2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935" y="1316038"/>
            <a:ext cx="7475465" cy="499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5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EAR-2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 descr="Photo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670" y="1126542"/>
            <a:ext cx="5492929" cy="523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179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EAR-2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181100"/>
            <a:ext cx="8610600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73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EAR-2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0"/>
            <a:ext cx="9144000" cy="277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44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EAR-2 Proposal-Conclusion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 1/2 February 2012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sz="4600" dirty="0" smtClean="0">
                <a:solidFill>
                  <a:srgbClr val="FF0000"/>
                </a:solidFill>
              </a:rPr>
              <a:t>The n_TOF Collaboration Board in the meeting of Lisbon strongly supports the Proposal for EAR-2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566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Study for n_TOF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experimental area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028019" y="1222376"/>
            <a:ext cx="7125381" cy="4111624"/>
            <a:chOff x="609600" y="914401"/>
            <a:chExt cx="7201581" cy="4187824"/>
          </a:xfrm>
        </p:grpSpPr>
        <p:grpSp>
          <p:nvGrpSpPr>
            <p:cNvPr id="7" name="Group 4"/>
            <p:cNvGrpSpPr/>
            <p:nvPr/>
          </p:nvGrpSpPr>
          <p:grpSpPr>
            <a:xfrm>
              <a:off x="609600" y="914401"/>
              <a:ext cx="7201581" cy="4187824"/>
              <a:chOff x="609600" y="914401"/>
              <a:chExt cx="7201581" cy="4187824"/>
            </a:xfrm>
          </p:grpSpPr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4903" r="2942" b="24091"/>
              <a:stretch>
                <a:fillRect/>
              </a:stretch>
            </p:blipFill>
            <p:spPr bwMode="auto">
              <a:xfrm>
                <a:off x="1071563" y="928688"/>
                <a:ext cx="6611937" cy="4173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6412657" y="3886200"/>
                <a:ext cx="1398524" cy="369332"/>
              </a:xfrm>
              <a:prstGeom prst="rect">
                <a:avLst/>
              </a:prstGeom>
              <a:noFill/>
              <a:ln w="28575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defTabSz="219075" eaLnBrk="0" hangingPunct="0"/>
                <a:r>
                  <a:rPr lang="en-US" i="1" dirty="0" err="1"/>
                  <a:t>n_</a:t>
                </a:r>
                <a:r>
                  <a:rPr lang="en-US" i="1" dirty="0" err="1">
                    <a:solidFill>
                      <a:srgbClr val="000000"/>
                    </a:solidFill>
                  </a:rPr>
                  <a:t>TOF</a:t>
                </a:r>
                <a:r>
                  <a:rPr lang="en-US" i="1" dirty="0">
                    <a:solidFill>
                      <a:srgbClr val="000000"/>
                    </a:solidFill>
                  </a:rPr>
                  <a:t> target</a:t>
                </a:r>
              </a:p>
            </p:txBody>
          </p:sp>
          <p:sp>
            <p:nvSpPr>
              <p:cNvPr id="11" name="Text Box 6"/>
              <p:cNvSpPr txBox="1">
                <a:spLocks noChangeArrowheads="1"/>
              </p:cNvSpPr>
              <p:nvPr/>
            </p:nvSpPr>
            <p:spPr bwMode="auto">
              <a:xfrm>
                <a:off x="5143500" y="914401"/>
                <a:ext cx="2019300" cy="116094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74066" tIns="37033" rIns="74066" bIns="37033"/>
              <a:lstStyle/>
              <a:p>
                <a:pPr algn="ctr" defTabSz="219075" eaLnBrk="0" hangingPunct="0"/>
                <a:r>
                  <a:rPr lang="en-US" altLang="ja-JP" b="1" dirty="0">
                    <a:solidFill>
                      <a:srgbClr val="FFFFFF"/>
                    </a:solidFill>
                    <a:ea typeface="MS Mincho" pitchFamily="49" charset="-128"/>
                  </a:rPr>
                  <a:t>New</a:t>
                </a:r>
                <a:br>
                  <a:rPr lang="en-US" altLang="ja-JP" b="1" dirty="0">
                    <a:solidFill>
                      <a:srgbClr val="FFFFFF"/>
                    </a:solidFill>
                    <a:ea typeface="MS Mincho" pitchFamily="49" charset="-128"/>
                  </a:rPr>
                </a:br>
                <a:r>
                  <a:rPr lang="en-US" altLang="ja-JP" b="1" dirty="0">
                    <a:solidFill>
                      <a:srgbClr val="FFFFFF"/>
                    </a:solidFill>
                    <a:ea typeface="MS Mincho" pitchFamily="49" charset="-128"/>
                  </a:rPr>
                  <a:t>experimental</a:t>
                </a:r>
                <a:br>
                  <a:rPr lang="en-US" altLang="ja-JP" b="1" dirty="0">
                    <a:solidFill>
                      <a:srgbClr val="FFFFFF"/>
                    </a:solidFill>
                    <a:ea typeface="MS Mincho" pitchFamily="49" charset="-128"/>
                  </a:rPr>
                </a:br>
                <a:r>
                  <a:rPr lang="en-US" altLang="ja-JP" b="1" dirty="0">
                    <a:solidFill>
                      <a:srgbClr val="FFFFFF"/>
                    </a:solidFill>
                    <a:ea typeface="MS Mincho" pitchFamily="49" charset="-128"/>
                  </a:rPr>
                  <a:t>area at </a:t>
                </a:r>
                <a:r>
                  <a:rPr lang="en-US" altLang="ja-JP" b="1" dirty="0" smtClean="0">
                    <a:solidFill>
                      <a:srgbClr val="FFFFFF"/>
                    </a:solidFill>
                    <a:ea typeface="MS Mincho" pitchFamily="49" charset="-128"/>
                  </a:rPr>
                  <a:t>19 m (EAR-2)</a:t>
                </a:r>
                <a:endParaRPr lang="en-US" b="1" dirty="0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 flipV="1">
                <a:off x="6175375" y="2230573"/>
                <a:ext cx="18494" cy="2142990"/>
              </a:xfrm>
              <a:prstGeom prst="line">
                <a:avLst/>
              </a:prstGeom>
              <a:noFill/>
              <a:ln w="76200" cap="sq">
                <a:solidFill>
                  <a:srgbClr val="ED9719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 flipH="1" flipV="1">
                <a:off x="3673475" y="4584700"/>
                <a:ext cx="2181225" cy="0"/>
              </a:xfrm>
              <a:prstGeom prst="line">
                <a:avLst/>
              </a:prstGeom>
              <a:noFill/>
              <a:ln w="76200" cap="sq">
                <a:solidFill>
                  <a:srgbClr val="666699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Text Box 11"/>
              <p:cNvSpPr txBox="1">
                <a:spLocks noChangeArrowheads="1"/>
              </p:cNvSpPr>
              <p:nvPr/>
            </p:nvSpPr>
            <p:spPr bwMode="auto">
              <a:xfrm>
                <a:off x="609600" y="4286250"/>
                <a:ext cx="1638981" cy="666750"/>
              </a:xfrm>
              <a:prstGeom prst="rect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74066" tIns="37033" rIns="74066" bIns="37033"/>
              <a:lstStyle/>
              <a:p>
                <a:pPr algn="ctr" defTabSz="219075" eaLnBrk="0" hangingPunct="0"/>
                <a:r>
                  <a:rPr lang="en-US" b="1" dirty="0"/>
                  <a:t>Experimental area at 185 </a:t>
                </a:r>
                <a:r>
                  <a:rPr lang="en-US" b="1" dirty="0" err="1"/>
                  <a:t>m</a:t>
                </a:r>
                <a:endParaRPr lang="en-US" b="1" dirty="0"/>
              </a:p>
            </p:txBody>
          </p:sp>
        </p:grpSp>
        <p:sp>
          <p:nvSpPr>
            <p:cNvPr id="8" name="Line 10"/>
            <p:cNvSpPr>
              <a:spLocks noChangeShapeType="1"/>
            </p:cNvSpPr>
            <p:nvPr/>
          </p:nvSpPr>
          <p:spPr bwMode="auto">
            <a:xfrm flipH="1" flipV="1">
              <a:off x="2338388" y="4584700"/>
              <a:ext cx="1335087" cy="0"/>
            </a:xfrm>
            <a:prstGeom prst="line">
              <a:avLst/>
            </a:prstGeom>
            <a:noFill/>
            <a:ln w="76200">
              <a:solidFill>
                <a:srgbClr val="666699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CasellaDiTesto 15"/>
          <p:cNvSpPr txBox="1"/>
          <p:nvPr/>
        </p:nvSpPr>
        <p:spPr>
          <a:xfrm>
            <a:off x="381000" y="13716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Future </a:t>
            </a:r>
            <a:r>
              <a:rPr lang="en-US" b="1" dirty="0" smtClean="0">
                <a:solidFill>
                  <a:srgbClr val="FF0000"/>
                </a:solidFill>
              </a:rPr>
              <a:t>EAR-2</a:t>
            </a:r>
            <a:r>
              <a:rPr lang="en-US" dirty="0" smtClean="0">
                <a:solidFill>
                  <a:srgbClr val="FF0000"/>
                </a:solidFill>
              </a:rPr>
              <a:t>: flight path ~19 m at 90° with respect to the proton 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03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965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The n_TOF facility </a:t>
            </a:r>
            <a:r>
              <a:rPr lang="en-GB" dirty="0" smtClean="0">
                <a:solidFill>
                  <a:srgbClr val="FF0000"/>
                </a:solidFill>
              </a:rPr>
              <a:t>is </a:t>
            </a:r>
            <a:r>
              <a:rPr lang="en-GB" dirty="0">
                <a:solidFill>
                  <a:srgbClr val="FF0000"/>
                </a:solidFill>
              </a:rPr>
              <a:t>already unique in the world in terms of the instantaneous neutron flux and low </a:t>
            </a:r>
            <a:r>
              <a:rPr lang="en-GB" dirty="0" smtClean="0">
                <a:solidFill>
                  <a:srgbClr val="FF0000"/>
                </a:solidFill>
              </a:rPr>
              <a:t>background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The </a:t>
            </a:r>
            <a:r>
              <a:rPr lang="en-GB" dirty="0">
                <a:solidFill>
                  <a:srgbClr val="FF0000"/>
                </a:solidFill>
              </a:rPr>
              <a:t>addition of the EAR-2 with its enhanced capabilities will </a:t>
            </a:r>
            <a:r>
              <a:rPr lang="en-GB" dirty="0" smtClean="0">
                <a:solidFill>
                  <a:srgbClr val="FF0000"/>
                </a:solidFill>
              </a:rPr>
              <a:t>increase the physics reach of the installation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EAR-2 will </a:t>
            </a:r>
            <a:r>
              <a:rPr lang="en-GB" dirty="0">
                <a:solidFill>
                  <a:srgbClr val="FF0000"/>
                </a:solidFill>
              </a:rPr>
              <a:t>open new opportunities </a:t>
            </a:r>
            <a:r>
              <a:rPr lang="en-GB" dirty="0" smtClean="0">
                <a:solidFill>
                  <a:srgbClr val="FF0000"/>
                </a:solidFill>
              </a:rPr>
              <a:t>in the measurement </a:t>
            </a:r>
            <a:r>
              <a:rPr lang="en-GB" dirty="0">
                <a:solidFill>
                  <a:srgbClr val="FF0000"/>
                </a:solidFill>
              </a:rPr>
              <a:t>of neutron-induced reactions with unprecedented accuracy for various important fields of </a:t>
            </a:r>
            <a:r>
              <a:rPr lang="en-GB" dirty="0" smtClean="0">
                <a:solidFill>
                  <a:srgbClr val="FF0000"/>
                </a:solidFill>
              </a:rPr>
              <a:t>physics</a:t>
            </a:r>
            <a:r>
              <a:rPr lang="en-GB" dirty="0">
                <a:solidFill>
                  <a:srgbClr val="FF0000"/>
                </a:solidFill>
              </a:rPr>
              <a:t>: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nuclear </a:t>
            </a:r>
            <a:r>
              <a:rPr lang="en-GB" dirty="0">
                <a:solidFill>
                  <a:srgbClr val="FF0000"/>
                </a:solidFill>
              </a:rPr>
              <a:t>technology, nuclear astrophysics and stellar evolution, basic research, medical applications, </a:t>
            </a:r>
            <a:r>
              <a:rPr lang="en-GB" dirty="0" err="1">
                <a:solidFill>
                  <a:srgbClr val="FF0000"/>
                </a:solidFill>
              </a:rPr>
              <a:t>dosimetry</a:t>
            </a:r>
            <a:r>
              <a:rPr lang="en-GB" dirty="0">
                <a:solidFill>
                  <a:srgbClr val="FF0000"/>
                </a:solidFill>
              </a:rPr>
              <a:t> and radiation damage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7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AREA-2?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main advantages of EAR-2 are: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400" i="1" dirty="0" smtClean="0"/>
              <a:t>Neutrons fluxes on average increased by a factor 25</a:t>
            </a:r>
          </a:p>
          <a:p>
            <a:pPr>
              <a:buFont typeface="Wingdings" charset="2"/>
              <a:buChar char="Ø"/>
            </a:pPr>
            <a:endParaRPr lang="en-US" sz="2400" i="1" dirty="0" smtClean="0"/>
          </a:p>
          <a:p>
            <a:pPr>
              <a:buFont typeface="Wingdings" charset="2"/>
              <a:buChar char="Ø"/>
            </a:pPr>
            <a:r>
              <a:rPr lang="en-GB" sz="2400" i="1" dirty="0"/>
              <a:t>V</a:t>
            </a:r>
            <a:r>
              <a:rPr lang="en-GB" sz="2400" i="1" dirty="0" smtClean="0"/>
              <a:t>ery small mass </a:t>
            </a:r>
            <a:r>
              <a:rPr lang="en-GB" sz="2400" i="1" dirty="0"/>
              <a:t>samples (&lt; 1 mg</a:t>
            </a:r>
            <a:r>
              <a:rPr lang="en-GB" sz="2400" i="1" dirty="0" smtClean="0"/>
              <a:t>)</a:t>
            </a:r>
          </a:p>
          <a:p>
            <a:pPr>
              <a:buFont typeface="Wingdings" charset="2"/>
              <a:buChar char="Ø"/>
            </a:pPr>
            <a:endParaRPr lang="en-GB" sz="2400" i="1" dirty="0" smtClean="0"/>
          </a:p>
          <a:p>
            <a:pPr>
              <a:buFont typeface="Wingdings" charset="2"/>
              <a:buChar char="Ø"/>
            </a:pPr>
            <a:r>
              <a:rPr lang="en-GB" sz="2400" i="1" dirty="0" smtClean="0"/>
              <a:t>Very </a:t>
            </a:r>
            <a:r>
              <a:rPr lang="en-GB" sz="2400" i="1" dirty="0"/>
              <a:t>small cross-sections</a:t>
            </a:r>
            <a:r>
              <a:rPr lang="en-US" sz="2400" i="1" dirty="0"/>
              <a:t> </a:t>
            </a:r>
            <a:endParaRPr lang="en-US" sz="2400" i="1" dirty="0" smtClean="0"/>
          </a:p>
          <a:p>
            <a:pPr>
              <a:buFont typeface="Wingdings" charset="2"/>
              <a:buChar char="Ø"/>
            </a:pPr>
            <a:endParaRPr lang="en-US" sz="2400" i="1" dirty="0" smtClean="0"/>
          </a:p>
          <a:p>
            <a:pPr>
              <a:buFont typeface="Wingdings" charset="2"/>
              <a:buChar char="Ø"/>
            </a:pPr>
            <a:r>
              <a:rPr lang="en-GB" sz="2400" i="1" dirty="0"/>
              <a:t>M</a:t>
            </a:r>
            <a:r>
              <a:rPr lang="en-GB" sz="2400" i="1" dirty="0" smtClean="0"/>
              <a:t>uch </a:t>
            </a:r>
            <a:r>
              <a:rPr lang="en-GB" sz="2400" i="1" dirty="0"/>
              <a:t>shorter time </a:t>
            </a:r>
            <a:r>
              <a:rPr lang="en-GB" sz="2400" i="1" dirty="0" smtClean="0"/>
              <a:t>scales measurement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44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Case for EAR-2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Astrophysical Research</a:t>
            </a:r>
          </a:p>
          <a:p>
            <a:endParaRPr lang="en-US" dirty="0" smtClean="0"/>
          </a:p>
          <a:p>
            <a:r>
              <a:rPr lang="en-US" dirty="0" smtClean="0"/>
              <a:t>Nuclear Technology Application</a:t>
            </a:r>
          </a:p>
          <a:p>
            <a:endParaRPr lang="en-US" dirty="0" smtClean="0"/>
          </a:p>
          <a:p>
            <a:r>
              <a:rPr lang="en-US" dirty="0" smtClean="0"/>
              <a:t>Basic Nuclear Research</a:t>
            </a:r>
          </a:p>
          <a:p>
            <a:endParaRPr lang="en-US" dirty="0" smtClean="0"/>
          </a:p>
          <a:p>
            <a:r>
              <a:rPr lang="en-US" dirty="0" smtClean="0"/>
              <a:t>Examples </a:t>
            </a:r>
            <a:r>
              <a:rPr lang="en-US" dirty="0"/>
              <a:t>of EAR-2 Proposals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INTC Meeting 1/2 February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21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1179513" y="2061503"/>
            <a:ext cx="6253485" cy="71558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de-DE" dirty="0" err="1">
                <a:latin typeface="Arial" charset="0"/>
              </a:rPr>
              <a:t>important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candidates</a:t>
            </a:r>
            <a:r>
              <a:rPr lang="de-DE" dirty="0">
                <a:latin typeface="Arial" charset="0"/>
              </a:rPr>
              <a:t> </a:t>
            </a:r>
            <a:r>
              <a:rPr lang="de-DE" dirty="0" smtClean="0">
                <a:latin typeface="Arial" charset="0"/>
              </a:rPr>
              <a:t>:</a:t>
            </a:r>
            <a:r>
              <a:rPr lang="de-DE" dirty="0" smtClean="0"/>
              <a:t> </a:t>
            </a:r>
            <a:endParaRPr lang="de-DE" dirty="0"/>
          </a:p>
          <a:p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79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Se,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90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Sr,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93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Zr,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107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Pd,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135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Cs,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147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Pm,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163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Ho,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171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Tm,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182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Hf,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204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Tl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5374" y="213745"/>
            <a:ext cx="8229600" cy="1143000"/>
          </a:xfrm>
        </p:spPr>
        <p:txBody>
          <a:bodyPr/>
          <a:lstStyle/>
          <a:p>
            <a:r>
              <a:rPr lang="de-DE" sz="2400" dirty="0">
                <a:latin typeface="Arial" charset="0"/>
              </a:rPr>
              <a:t>EAR-2: </a:t>
            </a:r>
            <a:r>
              <a:rPr lang="de-DE" sz="2400" dirty="0" err="1">
                <a:latin typeface="Arial" charset="0"/>
              </a:rPr>
              <a:t>Nuclear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Astrophysics</a:t>
            </a:r>
            <a:endParaRPr lang="en-US" sz="24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 1/2 February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1384300"/>
            <a:ext cx="3134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de-DE" sz="2400" dirty="0" err="1" smtClean="0">
                <a:latin typeface="Arial" charset="0"/>
              </a:rPr>
              <a:t>very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small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samples</a:t>
            </a:r>
            <a:r>
              <a:rPr lang="de-DE" sz="2400" dirty="0">
                <a:latin typeface="Arial" charset="0"/>
              </a:rPr>
              <a:t> </a:t>
            </a:r>
          </a:p>
          <a:p>
            <a:r>
              <a:rPr lang="de-DE" dirty="0">
                <a:latin typeface="Arial" charset="0"/>
              </a:rPr>
              <a:t>   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2997200"/>
            <a:ext cx="387798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de-DE" sz="2400" dirty="0" err="1">
                <a:latin typeface="Arial" charset="0"/>
              </a:rPr>
              <a:t>very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small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cross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sections</a:t>
            </a:r>
            <a:r>
              <a:rPr lang="de-DE" sz="2400" dirty="0">
                <a:latin typeface="Arial" charset="0"/>
              </a:rPr>
              <a:t> </a:t>
            </a:r>
          </a:p>
          <a:p>
            <a:endParaRPr lang="en-US" dirty="0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179513" y="3678273"/>
            <a:ext cx="6240785" cy="71558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de-DE" dirty="0" err="1">
                <a:latin typeface="Arial" charset="0"/>
              </a:rPr>
              <a:t>important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candidates</a:t>
            </a:r>
            <a:r>
              <a:rPr lang="de-DE" dirty="0">
                <a:latin typeface="Arial" charset="0"/>
              </a:rPr>
              <a:t> </a:t>
            </a:r>
            <a:r>
              <a:rPr lang="de-DE" dirty="0" smtClean="0">
                <a:latin typeface="Arial" charset="0"/>
              </a:rPr>
              <a:t>:</a:t>
            </a:r>
            <a:r>
              <a:rPr lang="de-DE" dirty="0" smtClean="0"/>
              <a:t> </a:t>
            </a:r>
            <a:endParaRPr lang="de-DE" dirty="0"/>
          </a:p>
          <a:p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86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Kr,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88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Sr,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138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Ba,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140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Ce,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208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Pb; isotopes </a:t>
            </a:r>
            <a:r>
              <a:rPr lang="de-DE" dirty="0" err="1">
                <a:solidFill>
                  <a:srgbClr val="0000FF"/>
                </a:solidFill>
                <a:latin typeface="Arial" charset="0"/>
              </a:rPr>
              <a:t>of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 C, O, Ne, Mg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68400" y="4622800"/>
            <a:ext cx="349326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1" indent="-285750">
              <a:buFont typeface="Wingdings" charset="2"/>
              <a:buChar char="§"/>
            </a:pPr>
            <a:r>
              <a:rPr lang="de-DE" sz="2400" dirty="0" err="1" smtClean="0">
                <a:latin typeface="Arial" charset="0"/>
              </a:rPr>
              <a:t>short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measuring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times</a:t>
            </a:r>
            <a:r>
              <a:rPr lang="de-DE" sz="2400" dirty="0">
                <a:latin typeface="Arial" charset="0"/>
              </a:rPr>
              <a:t> </a:t>
            </a:r>
          </a:p>
          <a:p>
            <a:endParaRPr lang="en-US" dirty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166813" y="5208429"/>
            <a:ext cx="6253486" cy="99257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de-DE" dirty="0" err="1">
                <a:latin typeface="Arial" charset="0"/>
              </a:rPr>
              <a:t>important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candidates</a:t>
            </a:r>
            <a:r>
              <a:rPr lang="de-DE" dirty="0">
                <a:latin typeface="Arial" charset="0"/>
              </a:rPr>
              <a:t> </a:t>
            </a:r>
            <a:r>
              <a:rPr lang="de-DE" dirty="0" smtClean="0">
                <a:latin typeface="Arial" charset="0"/>
              </a:rPr>
              <a:t>:</a:t>
            </a:r>
            <a:r>
              <a:rPr lang="de-DE" dirty="0" smtClean="0"/>
              <a:t> </a:t>
            </a:r>
            <a:endParaRPr lang="de-DE" dirty="0"/>
          </a:p>
          <a:p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64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Zn,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 70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Ge,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76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Ge,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80,82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Kr,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86,87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Sr,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95,96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Mo,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104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Pd,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164,166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Er, </a:t>
            </a:r>
            <a:r>
              <a:rPr lang="de-DE" baseline="30000" dirty="0">
                <a:solidFill>
                  <a:srgbClr val="0000FF"/>
                </a:solidFill>
                <a:latin typeface="Arial" charset="0"/>
              </a:rPr>
              <a:t>198</a:t>
            </a:r>
            <a:r>
              <a:rPr lang="de-DE" dirty="0">
                <a:solidFill>
                  <a:srgbClr val="0000FF"/>
                </a:solidFill>
                <a:latin typeface="Arial" charset="0"/>
              </a:rPr>
              <a:t>Hg</a:t>
            </a:r>
          </a:p>
        </p:txBody>
      </p:sp>
    </p:spTree>
    <p:extLst>
      <p:ext uri="{BB962C8B-B14F-4D97-AF65-F5344CB8AC3E}">
        <p14:creationId xmlns:p14="http://schemas.microsoft.com/office/powerpoint/2010/main" val="301222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704" y="274638"/>
            <a:ext cx="8229600" cy="1143000"/>
          </a:xfrm>
        </p:spPr>
        <p:txBody>
          <a:bodyPr/>
          <a:lstStyle/>
          <a:p>
            <a:r>
              <a:rPr lang="en-US" sz="2800" dirty="0" smtClean="0"/>
              <a:t>EAR-2 Nuclear Technology Application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03775" y="3435092"/>
            <a:ext cx="8947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Important  Candidates:</a:t>
            </a:r>
          </a:p>
          <a:p>
            <a:r>
              <a:rPr lang="en-US" dirty="0" smtClean="0"/>
              <a:t> Fission Cross Section :</a:t>
            </a:r>
            <a:r>
              <a:rPr lang="en-US" baseline="30000" dirty="0" smtClean="0">
                <a:solidFill>
                  <a:srgbClr val="0000FF"/>
                </a:solidFill>
              </a:rPr>
              <a:t>238</a:t>
            </a:r>
            <a:r>
              <a:rPr lang="en-US" dirty="0" smtClean="0">
                <a:solidFill>
                  <a:srgbClr val="0000FF"/>
                </a:solidFill>
              </a:rPr>
              <a:t>Pu (87.7 y)/</a:t>
            </a:r>
            <a:r>
              <a:rPr lang="en-US" baseline="30000" dirty="0" smtClean="0">
                <a:solidFill>
                  <a:srgbClr val="0000FF"/>
                </a:solidFill>
              </a:rPr>
              <a:t>241</a:t>
            </a:r>
            <a:r>
              <a:rPr lang="en-US" dirty="0" smtClean="0">
                <a:solidFill>
                  <a:srgbClr val="0000FF"/>
                </a:solidFill>
              </a:rPr>
              <a:t>Pu (14.1 y) </a:t>
            </a:r>
            <a:r>
              <a:rPr lang="en-US" baseline="30000" dirty="0" smtClean="0">
                <a:solidFill>
                  <a:srgbClr val="0000FF"/>
                </a:solidFill>
              </a:rPr>
              <a:t>244</a:t>
            </a:r>
            <a:r>
              <a:rPr lang="en-US" dirty="0" smtClean="0">
                <a:solidFill>
                  <a:srgbClr val="0000FF"/>
                </a:solidFill>
              </a:rPr>
              <a:t>Cm(18.1 y) </a:t>
            </a:r>
            <a:r>
              <a:rPr lang="en-US" baseline="30000" dirty="0" smtClean="0">
                <a:solidFill>
                  <a:srgbClr val="0000FF"/>
                </a:solidFill>
              </a:rPr>
              <a:t>242m</a:t>
            </a:r>
            <a:r>
              <a:rPr lang="en-US" dirty="0" smtClean="0">
                <a:solidFill>
                  <a:srgbClr val="0000FF"/>
                </a:solidFill>
              </a:rPr>
              <a:t>Am(141y) </a:t>
            </a:r>
            <a:r>
              <a:rPr lang="en-US" baseline="30000" dirty="0" smtClean="0">
                <a:solidFill>
                  <a:srgbClr val="0000FF"/>
                </a:solidFill>
              </a:rPr>
              <a:t>243</a:t>
            </a:r>
            <a:r>
              <a:rPr lang="en-US" dirty="0" smtClean="0">
                <a:solidFill>
                  <a:srgbClr val="0000FF"/>
                </a:solidFill>
              </a:rPr>
              <a:t>Cm (29.1y)</a:t>
            </a:r>
          </a:p>
          <a:p>
            <a:r>
              <a:rPr lang="en-US" dirty="0" smtClean="0"/>
              <a:t> Capture Cross Section : </a:t>
            </a:r>
            <a:r>
              <a:rPr lang="en-US" baseline="30000" dirty="0" smtClean="0">
                <a:solidFill>
                  <a:srgbClr val="0000FF"/>
                </a:solidFill>
              </a:rPr>
              <a:t>242</a:t>
            </a:r>
            <a:r>
              <a:rPr lang="en-US" dirty="0" smtClean="0">
                <a:solidFill>
                  <a:srgbClr val="0000FF"/>
                </a:solidFill>
              </a:rPr>
              <a:t>Am (141 y)/ </a:t>
            </a:r>
            <a:r>
              <a:rPr lang="en-US" baseline="30000" dirty="0" smtClean="0">
                <a:solidFill>
                  <a:srgbClr val="0000FF"/>
                </a:solidFill>
              </a:rPr>
              <a:t>243</a:t>
            </a:r>
            <a:r>
              <a:rPr lang="en-US" dirty="0" smtClean="0">
                <a:solidFill>
                  <a:srgbClr val="0000FF"/>
                </a:solidFill>
              </a:rPr>
              <a:t>Cm (29.1 y) </a:t>
            </a:r>
            <a:r>
              <a:rPr lang="en-US" baseline="30000" dirty="0" smtClean="0">
                <a:solidFill>
                  <a:srgbClr val="0000FF"/>
                </a:solidFill>
              </a:rPr>
              <a:t>231</a:t>
            </a:r>
            <a:r>
              <a:rPr lang="en-US" dirty="0" smtClean="0">
                <a:solidFill>
                  <a:srgbClr val="0000FF"/>
                </a:solidFill>
              </a:rPr>
              <a:t>Pa(32400 y)</a:t>
            </a:r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4570" y="3403600"/>
            <a:ext cx="8877031" cy="1447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89858" y="6356350"/>
            <a:ext cx="3763342" cy="365125"/>
          </a:xfrm>
        </p:spPr>
        <p:txBody>
          <a:bodyPr/>
          <a:lstStyle/>
          <a:p>
            <a:r>
              <a:rPr lang="en-US" smtClean="0"/>
              <a:t>INTC Meeting 1/2 February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30300" y="1905000"/>
            <a:ext cx="313419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Higher neutron flux</a:t>
            </a:r>
          </a:p>
          <a:p>
            <a:endParaRPr lang="en-US" dirty="0"/>
          </a:p>
          <a:p>
            <a:pPr>
              <a:buFont typeface="Wingdings" charset="0"/>
              <a:buChar char="§"/>
            </a:pPr>
            <a:r>
              <a:rPr lang="de-DE" sz="2400" dirty="0" smtClean="0">
                <a:latin typeface="Arial" charset="0"/>
              </a:rPr>
              <a:t>  </a:t>
            </a:r>
            <a:r>
              <a:rPr lang="de-DE" sz="2400" dirty="0" err="1">
                <a:latin typeface="Arial" charset="0"/>
              </a:rPr>
              <a:t>V</a:t>
            </a:r>
            <a:r>
              <a:rPr lang="de-DE" sz="2400" dirty="0" err="1" smtClean="0">
                <a:latin typeface="Arial" charset="0"/>
              </a:rPr>
              <a:t>ery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small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samples</a:t>
            </a:r>
            <a:r>
              <a:rPr lang="de-DE" sz="2400" dirty="0">
                <a:latin typeface="Arial" charset="0"/>
              </a:rPr>
              <a:t> </a:t>
            </a:r>
          </a:p>
          <a:p>
            <a:r>
              <a:rPr lang="de-DE" sz="2400" dirty="0">
                <a:latin typeface="Arial" charset="0"/>
              </a:rPr>
              <a:t>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92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Nuclear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 1/2 February 2012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85309" y="1300977"/>
            <a:ext cx="61376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§"/>
            </a:pPr>
            <a:r>
              <a:rPr lang="en-US" sz="2800" dirty="0" smtClean="0"/>
              <a:t>Higher neutron flux</a:t>
            </a:r>
          </a:p>
          <a:p>
            <a:pPr marL="457200" indent="-457200">
              <a:buFont typeface="Wingdings" charset="2"/>
              <a:buChar char="§"/>
            </a:pPr>
            <a:r>
              <a:rPr lang="en-US" sz="2800" dirty="0" smtClean="0"/>
              <a:t>Shorter time scale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60500" y="3162300"/>
            <a:ext cx="7048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Open the door to dedicated proposals devoted to the investigation of nuclear level and Photon Strength Functions (PSF)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8431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b="1" u="sng" dirty="0"/>
              <a:t>LIST OF EXAMPLES OF EAR-2 PROPOSALS</a:t>
            </a:r>
            <a:r>
              <a:rPr lang="en-US" b="1" u="sng" dirty="0"/>
              <a:t/>
            </a:r>
            <a:br>
              <a:rPr lang="en-US" b="1" u="sng" dirty="0"/>
            </a:br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 1/2 February 2012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1605311"/>
            <a:ext cx="716428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ea"/>
              <a:buAutoNum type="circleNumDbPlain"/>
            </a:pPr>
            <a:endParaRPr lang="en-US" dirty="0"/>
          </a:p>
          <a:p>
            <a:pPr marL="342900" lvl="0" indent="-342900">
              <a:buFont typeface="+mj-ea"/>
              <a:buAutoNum type="circleNumDbPlain"/>
            </a:pPr>
            <a:r>
              <a:rPr lang="en-GB" dirty="0"/>
              <a:t>Measurement of the </a:t>
            </a:r>
            <a:r>
              <a:rPr lang="en-GB" baseline="30000" dirty="0"/>
              <a:t>25</a:t>
            </a:r>
            <a:r>
              <a:rPr lang="en-GB" dirty="0"/>
              <a:t>Mg(n,</a:t>
            </a:r>
            <a:r>
              <a:rPr lang="el-GR" dirty="0"/>
              <a:t>α</a:t>
            </a:r>
            <a:r>
              <a:rPr lang="en-GB" dirty="0"/>
              <a:t>)</a:t>
            </a:r>
            <a:r>
              <a:rPr lang="en-GB" baseline="30000" dirty="0"/>
              <a:t>22</a:t>
            </a:r>
            <a:r>
              <a:rPr lang="en-GB" dirty="0"/>
              <a:t>Ne cross section</a:t>
            </a:r>
            <a:endParaRPr lang="en-US" dirty="0"/>
          </a:p>
          <a:p>
            <a:pPr lvl="0"/>
            <a:endParaRPr lang="en-US" dirty="0"/>
          </a:p>
          <a:p>
            <a:pPr marL="342900" lvl="0" indent="-342900">
              <a:buFont typeface="+mj-ea"/>
              <a:buAutoNum type="circleNumDbPlain"/>
            </a:pPr>
            <a:r>
              <a:rPr lang="en-GB" dirty="0"/>
              <a:t>Neutron capture measurement of the s-process branching point </a:t>
            </a:r>
            <a:r>
              <a:rPr lang="en-GB" baseline="30000" dirty="0" smtClean="0"/>
              <a:t>79</a:t>
            </a:r>
            <a:r>
              <a:rPr lang="en-GB" dirty="0" smtClean="0"/>
              <a:t>Se</a:t>
            </a:r>
          </a:p>
          <a:p>
            <a:pPr marL="342900" lvl="0" indent="-342900">
              <a:buFont typeface="+mj-ea"/>
              <a:buAutoNum type="circleNumDbPlain"/>
            </a:pPr>
            <a:endParaRPr lang="en-US" dirty="0"/>
          </a:p>
          <a:p>
            <a:pPr marL="342900" lvl="0" indent="-342900">
              <a:buFont typeface="+mj-ea"/>
              <a:buAutoNum type="circleNumDbPlain"/>
            </a:pPr>
            <a:r>
              <a:rPr lang="en-US" dirty="0" smtClean="0"/>
              <a:t>Destruction </a:t>
            </a:r>
            <a:r>
              <a:rPr lang="en-US" dirty="0"/>
              <a:t>of the cosmic </a:t>
            </a:r>
            <a:r>
              <a:rPr lang="en-US" dirty="0" err="1"/>
              <a:t>γ</a:t>
            </a:r>
            <a:r>
              <a:rPr lang="en-US" dirty="0"/>
              <a:t>-ray emitter </a:t>
            </a:r>
            <a:r>
              <a:rPr lang="en-US" baseline="30000" dirty="0"/>
              <a:t>26</a:t>
            </a:r>
            <a:r>
              <a:rPr lang="en-US" dirty="0"/>
              <a:t>Al by neutron </a:t>
            </a:r>
            <a:r>
              <a:rPr lang="en-US" dirty="0" smtClean="0"/>
              <a:t>induced reactions</a:t>
            </a:r>
          </a:p>
          <a:p>
            <a:pPr marL="342900" lvl="0" indent="-342900">
              <a:buFont typeface="+mj-ea"/>
              <a:buAutoNum type="circleNumDbPlain"/>
            </a:pPr>
            <a:endParaRPr lang="en-US" dirty="0"/>
          </a:p>
          <a:p>
            <a:pPr marL="342900" lvl="0" indent="-342900">
              <a:buFont typeface="+mj-ea"/>
              <a:buAutoNum type="circleNumDbPlain"/>
            </a:pPr>
            <a:r>
              <a:rPr lang="en-US" dirty="0"/>
              <a:t>Measurement of </a:t>
            </a:r>
            <a:r>
              <a:rPr lang="en-US" baseline="30000" dirty="0"/>
              <a:t>7</a:t>
            </a:r>
            <a:r>
              <a:rPr lang="en-US" dirty="0"/>
              <a:t>Be(</a:t>
            </a:r>
            <a:r>
              <a:rPr lang="en-US" dirty="0" err="1"/>
              <a:t>n,p</a:t>
            </a:r>
            <a:r>
              <a:rPr lang="en-US" dirty="0"/>
              <a:t>)</a:t>
            </a:r>
            <a:r>
              <a:rPr lang="en-US" baseline="30000" dirty="0"/>
              <a:t>7</a:t>
            </a:r>
            <a:r>
              <a:rPr lang="en-US" dirty="0"/>
              <a:t>Li and </a:t>
            </a:r>
            <a:r>
              <a:rPr lang="en-US" baseline="30000" dirty="0"/>
              <a:t>7</a:t>
            </a:r>
            <a:r>
              <a:rPr lang="en-US" dirty="0"/>
              <a:t>Be(</a:t>
            </a:r>
            <a:r>
              <a:rPr lang="en-US" dirty="0" err="1"/>
              <a:t>n,a</a:t>
            </a:r>
            <a:r>
              <a:rPr lang="en-US" dirty="0"/>
              <a:t>)</a:t>
            </a:r>
            <a:r>
              <a:rPr lang="en-US" baseline="30000" dirty="0"/>
              <a:t>4</a:t>
            </a:r>
            <a:r>
              <a:rPr lang="en-US" dirty="0"/>
              <a:t>He cross sections, for the cosmological Li 	problem</a:t>
            </a:r>
            <a:r>
              <a:rPr lang="en-GB" dirty="0"/>
              <a:t>.</a:t>
            </a:r>
            <a:endParaRPr lang="en-US" dirty="0"/>
          </a:p>
          <a:p>
            <a:r>
              <a:rPr lang="en-GB" b="1" dirty="0"/>
              <a:t> </a:t>
            </a:r>
            <a:endParaRPr lang="en-US" dirty="0"/>
          </a:p>
          <a:p>
            <a:r>
              <a:rPr lang="en-GB" b="1" dirty="0"/>
              <a:t> </a:t>
            </a:r>
            <a:endParaRPr lang="en-US" dirty="0"/>
          </a:p>
          <a:p>
            <a:r>
              <a:rPr lang="en-GB" b="1" dirty="0"/>
              <a:t> </a:t>
            </a:r>
            <a:endParaRPr lang="en-US" dirty="0"/>
          </a:p>
          <a:p>
            <a:r>
              <a:rPr lang="en-US" b="1" u="sng" dirty="0"/>
              <a:t/>
            </a:r>
            <a:br>
              <a:rPr lang="en-US" b="1" u="sng" dirty="0"/>
            </a:br>
            <a:r>
              <a:rPr lang="en-US" b="1" dirty="0"/>
              <a:t>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B734-6C8B-0246-AB76-1711D8E31C7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60500" y="1219200"/>
            <a:ext cx="235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Astrophysical research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447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2031</TotalTime>
  <Words>1271</Words>
  <Application>Microsoft Macintosh PowerPoint</Application>
  <PresentationFormat>On-screen Show (4:3)</PresentationFormat>
  <Paragraphs>250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ITEMS</vt:lpstr>
      <vt:lpstr>Study for n_TOF 2nd experimental area</vt:lpstr>
      <vt:lpstr>Why AREA-2?</vt:lpstr>
      <vt:lpstr>Scientific Case for EAR-2</vt:lpstr>
      <vt:lpstr>EAR-2: Nuclear Astrophysics</vt:lpstr>
      <vt:lpstr>EAR-2 Nuclear Technology Application</vt:lpstr>
      <vt:lpstr>Basic Nuclear Research</vt:lpstr>
      <vt:lpstr>LIST OF EXAMPLES OF EAR-2 PROPOSALS   </vt:lpstr>
      <vt:lpstr>LIST OF EXAMPLES OF EAR-2 PROPOSALS   </vt:lpstr>
      <vt:lpstr>                 Neutron Fluence</vt:lpstr>
      <vt:lpstr>         Neutron Fluence Comparison to EAR1</vt:lpstr>
      <vt:lpstr>PowerPoint Presentation</vt:lpstr>
      <vt:lpstr>PowerPoint Presentation</vt:lpstr>
      <vt:lpstr>PowerPoint Presentation</vt:lpstr>
      <vt:lpstr>Dosimetry and Radiation Damage Studies</vt:lpstr>
      <vt:lpstr>Dosimetry and Radiation Damage Studies</vt:lpstr>
      <vt:lpstr>Neutron Fluence  for Irradiation</vt:lpstr>
      <vt:lpstr>Radioprotection Analysis</vt:lpstr>
      <vt:lpstr>Radioprotection Analysis</vt:lpstr>
      <vt:lpstr>Overview of the n_TOF spallation  target area</vt:lpstr>
      <vt:lpstr> n_TOF EAR-2 surface and underground installations </vt:lpstr>
      <vt:lpstr>Beam line with Permanent magnet</vt:lpstr>
      <vt:lpstr>Cost EAR-2</vt:lpstr>
      <vt:lpstr>Cost Ear-2</vt:lpstr>
      <vt:lpstr>Staff EAR-2</vt:lpstr>
      <vt:lpstr>Staff EAR-2</vt:lpstr>
      <vt:lpstr>Planning EAR-2</vt:lpstr>
      <vt:lpstr>EAR-2 Proposal-Conclusion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 2 n_TOF</dc:title>
  <dc:creator>Enrico CHIAVERI</dc:creator>
  <cp:lastModifiedBy>Enrico Chiaveri</cp:lastModifiedBy>
  <cp:revision>180</cp:revision>
  <cp:lastPrinted>2012-01-26T17:11:59Z</cp:lastPrinted>
  <dcterms:created xsi:type="dcterms:W3CDTF">2010-10-11T07:14:36Z</dcterms:created>
  <dcterms:modified xsi:type="dcterms:W3CDTF">2012-02-01T16:24:18Z</dcterms:modified>
</cp:coreProperties>
</file>