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333" r:id="rId2"/>
    <p:sldId id="309" r:id="rId3"/>
    <p:sldId id="315" r:id="rId4"/>
    <p:sldId id="316" r:id="rId5"/>
    <p:sldId id="320" r:id="rId6"/>
    <p:sldId id="327" r:id="rId7"/>
    <p:sldId id="325" r:id="rId8"/>
    <p:sldId id="324" r:id="rId9"/>
    <p:sldId id="328" r:id="rId10"/>
    <p:sldId id="329" r:id="rId11"/>
    <p:sldId id="330" r:id="rId12"/>
    <p:sldId id="331" r:id="rId13"/>
    <p:sldId id="310" r:id="rId14"/>
    <p:sldId id="332" r:id="rId15"/>
    <p:sldId id="317" r:id="rId16"/>
    <p:sldId id="334" r:id="rId17"/>
    <p:sldId id="311" r:id="rId18"/>
    <p:sldId id="336" r:id="rId19"/>
    <p:sldId id="335" r:id="rId20"/>
    <p:sldId id="337" r:id="rId21"/>
    <p:sldId id="339" r:id="rId22"/>
    <p:sldId id="314" r:id="rId23"/>
    <p:sldId id="338" r:id="rId24"/>
    <p:sldId id="312" r:id="rId25"/>
    <p:sldId id="313" r:id="rId26"/>
  </p:sldIdLst>
  <p:sldSz cx="9144000" cy="6858000" type="screen4x3"/>
  <p:notesSz cx="7099300" cy="10234613"/>
  <p:custDataLst>
    <p:tags r:id="rId2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FF0000"/>
    <a:srgbClr val="460000"/>
    <a:srgbClr val="FFFF00"/>
    <a:srgbClr val="E2E0B4"/>
    <a:srgbClr val="E4E1CE"/>
    <a:srgbClr val="F2F2F2"/>
    <a:srgbClr val="00CC00"/>
    <a:srgbClr val="7E0991"/>
    <a:srgbClr val="990099"/>
    <a:srgbClr val="D1CD8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95" autoAdjust="0"/>
  </p:normalViewPr>
  <p:slideViewPr>
    <p:cSldViewPr>
      <p:cViewPr varScale="1">
        <p:scale>
          <a:sx n="74" d="100"/>
          <a:sy n="74" d="100"/>
        </p:scale>
        <p:origin x="-9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3234" y="-84"/>
      </p:cViewPr>
      <p:guideLst>
        <p:guide orient="horz" pos="3223"/>
        <p:guide pos="223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9381ECFA-F09E-4F8C-ABAF-7A17517C510C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90E3A2F0-8BE1-4E11-887D-D3884921AEC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E3A2F0-8BE1-4E11-887D-D3884921AEC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E3A2F0-8BE1-4E11-887D-D3884921AEC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E3A2F0-8BE1-4E11-887D-D3884921AECE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571480"/>
          </a:xfrm>
          <a:prstGeom prst="rect">
            <a:avLst/>
          </a:prstGeom>
          <a:solidFill>
            <a:srgbClr val="D5D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 txBox="1">
            <a:spLocks/>
          </p:cNvSpPr>
          <p:nvPr userDrawn="1"/>
        </p:nvSpPr>
        <p:spPr>
          <a:xfrm>
            <a:off x="0" y="571480"/>
            <a:ext cx="9144000" cy="142876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D5D28F"/>
              </a:gs>
            </a:gsLst>
            <a:lin ang="16200000" scaled="1"/>
            <a:tileRect/>
          </a:gradFill>
        </p:spPr>
        <p:txBody>
          <a:bodyPr vert="horz" lIns="91440" tIns="45720" rIns="91440" bIns="45720" rtlCol="0" anchor="t">
            <a:noAutofit/>
          </a:bodyPr>
          <a:lstStyle>
            <a:lvl1pPr marL="95250" indent="0" algn="l">
              <a:defRPr sz="1400" b="1">
                <a:solidFill>
                  <a:schemeClr val="tx2"/>
                </a:solidFill>
              </a:defRPr>
            </a:lvl1pPr>
          </a:lstStyle>
          <a:p>
            <a:pPr marL="9525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071538" y="44624"/>
            <a:ext cx="8072462" cy="500066"/>
          </a:xfrm>
          <a:noFill/>
          <a:ln>
            <a:noFill/>
          </a:ln>
        </p:spPr>
        <p:txBody>
          <a:bodyPr>
            <a:noAutofit/>
          </a:bodyPr>
          <a:lstStyle>
            <a:lvl1pPr marL="180000" algn="l">
              <a:defRPr sz="3200" b="1">
                <a:solidFill>
                  <a:srgbClr val="46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44624"/>
            <a:ext cx="1331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GB" b="1" dirty="0" smtClean="0">
                <a:solidFill>
                  <a:srgbClr val="460000"/>
                </a:solidFill>
              </a:rPr>
              <a:t>INTC-O-014</a:t>
            </a:r>
            <a:endParaRPr lang="en-GB" b="1" dirty="0">
              <a:solidFill>
                <a:srgbClr val="46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lid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571480"/>
            <a:ext cx="9144000" cy="357190"/>
          </a:xfrm>
          <a:prstGeom prst="rect">
            <a:avLst/>
          </a:prstGeom>
          <a:solidFill>
            <a:srgbClr val="E2E0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9" name="Title 11"/>
          <p:cNvSpPr>
            <a:spLocks noGrp="1"/>
          </p:cNvSpPr>
          <p:nvPr>
            <p:ph type="title"/>
          </p:nvPr>
        </p:nvSpPr>
        <p:spPr>
          <a:xfrm>
            <a:off x="0" y="500042"/>
            <a:ext cx="9144000" cy="500066"/>
          </a:xfrm>
          <a:noFill/>
          <a:ln>
            <a:noFill/>
          </a:ln>
        </p:spPr>
        <p:txBody>
          <a:bodyPr>
            <a:noAutofit/>
          </a:bodyPr>
          <a:lstStyle>
            <a:lvl1pPr marL="180000" algn="l">
              <a:defRPr sz="2800" b="1">
                <a:solidFill>
                  <a:srgbClr val="46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0"/>
            <a:ext cx="9144000" cy="428604"/>
          </a:xfrm>
          <a:prstGeom prst="rect">
            <a:avLst/>
          </a:prstGeom>
          <a:solidFill>
            <a:srgbClr val="D5D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"/>
          <p:cNvSpPr txBox="1">
            <a:spLocks/>
          </p:cNvSpPr>
          <p:nvPr userDrawn="1"/>
        </p:nvSpPr>
        <p:spPr>
          <a:xfrm>
            <a:off x="0" y="928670"/>
            <a:ext cx="9144000" cy="142876"/>
          </a:xfrm>
          <a:prstGeom prst="rect">
            <a:avLst/>
          </a:prstGeom>
          <a:gradFill flip="none" rotWithShape="1">
            <a:gsLst>
              <a:gs pos="100000">
                <a:srgbClr val="E2E0B4"/>
              </a:gs>
              <a:gs pos="0">
                <a:schemeClr val="bg1"/>
              </a:gs>
            </a:gsLst>
            <a:lin ang="16200000" scaled="1"/>
            <a:tileRect/>
          </a:gradFill>
        </p:spPr>
        <p:txBody>
          <a:bodyPr vert="horz" lIns="91440" tIns="45720" rIns="91440" bIns="45720" rtlCol="0" anchor="t">
            <a:noAutofit/>
          </a:bodyPr>
          <a:lstStyle>
            <a:lvl1pPr marL="95250" indent="0" algn="l">
              <a:defRPr sz="1400" b="1">
                <a:solidFill>
                  <a:schemeClr val="tx2"/>
                </a:solidFill>
              </a:defRPr>
            </a:lvl1pPr>
          </a:lstStyle>
          <a:p>
            <a:pPr marL="9525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Title 1"/>
          <p:cNvSpPr txBox="1">
            <a:spLocks/>
          </p:cNvSpPr>
          <p:nvPr userDrawn="1"/>
        </p:nvSpPr>
        <p:spPr>
          <a:xfrm>
            <a:off x="0" y="428604"/>
            <a:ext cx="9144000" cy="142876"/>
          </a:xfrm>
          <a:prstGeom prst="rect">
            <a:avLst/>
          </a:prstGeom>
          <a:gradFill flip="none" rotWithShape="1">
            <a:gsLst>
              <a:gs pos="0">
                <a:srgbClr val="E2E0B4"/>
              </a:gs>
              <a:gs pos="100000">
                <a:srgbClr val="D5D28F"/>
              </a:gs>
            </a:gsLst>
            <a:lin ang="16200000" scaled="1"/>
            <a:tileRect/>
          </a:gradFill>
        </p:spPr>
        <p:txBody>
          <a:bodyPr vert="horz" lIns="91440" tIns="45720" rIns="91440" bIns="45720" rtlCol="0" anchor="t">
            <a:noAutofit/>
          </a:bodyPr>
          <a:lstStyle>
            <a:lvl1pPr marL="95250" indent="0" algn="l">
              <a:defRPr sz="1400" b="1">
                <a:solidFill>
                  <a:schemeClr val="tx2"/>
                </a:solidFill>
              </a:defRPr>
            </a:lvl1pPr>
          </a:lstStyle>
          <a:p>
            <a:pPr marL="9525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0" y="44624"/>
            <a:ext cx="1331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GB" b="1" dirty="0" smtClean="0">
                <a:solidFill>
                  <a:srgbClr val="460000"/>
                </a:solidFill>
              </a:rPr>
              <a:t>INTC-O-014</a:t>
            </a:r>
            <a:endParaRPr lang="en-GB" b="1" dirty="0">
              <a:solidFill>
                <a:srgbClr val="46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6643686"/>
            <a:ext cx="8215338" cy="214314"/>
          </a:xfrm>
          <a:prstGeom prst="rect">
            <a:avLst/>
          </a:prstGeom>
          <a:solidFill>
            <a:srgbClr val="D5D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>
              <a:solidFill>
                <a:srgbClr val="460000"/>
              </a:solidFill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0" y="6596112"/>
            <a:ext cx="5609100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noProof="0" smtClean="0">
                <a:solidFill>
                  <a:srgbClr val="460000"/>
                </a:solidFill>
              </a:rPr>
              <a:t>Riccardo Raabe (I</a:t>
            </a:r>
            <a:r>
              <a:rPr lang="en-GB" sz="1400" b="1" baseline="0" noProof="0" smtClean="0">
                <a:solidFill>
                  <a:srgbClr val="460000"/>
                </a:solidFill>
              </a:rPr>
              <a:t>KS, KU Leuven) for the TSR@HIE-ISOLDE Collaboration</a:t>
            </a:r>
            <a:endParaRPr lang="en-GB" sz="1400" b="1" noProof="0" smtClean="0">
              <a:solidFill>
                <a:srgbClr val="460000"/>
              </a:solidFill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6787152" y="6595200"/>
            <a:ext cx="1455078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noProof="0" smtClean="0">
                <a:solidFill>
                  <a:srgbClr val="460000"/>
                </a:solidFill>
              </a:rPr>
              <a:t>INTC 01/02/2012</a:t>
            </a:r>
          </a:p>
        </p:txBody>
      </p:sp>
      <p:pic>
        <p:nvPicPr>
          <p:cNvPr id="17" name="Picture 16" descr="iks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8271076" y="6429600"/>
            <a:ext cx="872924" cy="4284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gif"/><Relationship Id="rId4" Type="http://schemas.openxmlformats.org/officeDocument/2006/relationships/image" Target="../media/image3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gi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ounded Rectangle 21"/>
          <p:cNvSpPr/>
          <p:nvPr/>
        </p:nvSpPr>
        <p:spPr>
          <a:xfrm>
            <a:off x="323528" y="1052736"/>
            <a:ext cx="8496944" cy="1368152"/>
          </a:xfrm>
          <a:prstGeom prst="roundRect">
            <a:avLst>
              <a:gd name="adj" fmla="val 12435"/>
            </a:avLst>
          </a:prstGeom>
          <a:solidFill>
            <a:srgbClr val="D5D28F"/>
          </a:solidFill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smtClean="0">
                <a:solidFill>
                  <a:srgbClr val="460000"/>
                </a:solidFill>
                <a:cs typeface="Arial" pitchFamily="34" charset="0"/>
              </a:rPr>
              <a:t>Storage ring facility at HIE-ISOLDE:</a:t>
            </a:r>
            <a:br>
              <a:rPr lang="en-GB" sz="3200" b="1" smtClean="0">
                <a:solidFill>
                  <a:srgbClr val="460000"/>
                </a:solidFill>
                <a:cs typeface="Arial" pitchFamily="34" charset="0"/>
              </a:rPr>
            </a:br>
            <a:r>
              <a:rPr lang="en-GB" sz="3200" b="1" smtClean="0">
                <a:solidFill>
                  <a:srgbClr val="460000"/>
                </a:solidFill>
                <a:cs typeface="Arial" pitchFamily="34" charset="0"/>
              </a:rPr>
              <a:t>Technical Design Report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43608" y="2732727"/>
            <a:ext cx="412394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GB" smtClean="0"/>
              <a:t>Klaus Blaum (MPI-Kernphysik, Heidelberg)</a:t>
            </a:r>
            <a:br>
              <a:rPr lang="en-GB" smtClean="0"/>
            </a:br>
            <a:r>
              <a:rPr lang="en-GB" u="sng" smtClean="0"/>
              <a:t>Riccardo Raabe</a:t>
            </a:r>
            <a:r>
              <a:rPr lang="en-GB" smtClean="0"/>
              <a:t> (IKS, KU Leuven)</a:t>
            </a:r>
            <a:br>
              <a:rPr lang="en-GB" smtClean="0"/>
            </a:br>
            <a:r>
              <a:rPr lang="en-GB" smtClean="0"/>
              <a:t>Phil Woods (Univ. of Edinburgh)</a:t>
            </a:r>
            <a:br>
              <a:rPr lang="en-GB" smtClean="0"/>
            </a:br>
            <a:r>
              <a:rPr lang="en-GB" smtClean="0"/>
              <a:t>and the TSR@HIE-ISOLDE Collaboration</a:t>
            </a:r>
            <a:endParaRPr lang="en-GB"/>
          </a:p>
        </p:txBody>
      </p:sp>
      <p:grpSp>
        <p:nvGrpSpPr>
          <p:cNvPr id="6" name="Group 45"/>
          <p:cNvGrpSpPr/>
          <p:nvPr/>
        </p:nvGrpSpPr>
        <p:grpSpPr>
          <a:xfrm>
            <a:off x="7740352" y="0"/>
            <a:ext cx="828753" cy="368648"/>
            <a:chOff x="7740352" y="0"/>
            <a:chExt cx="828753" cy="368648"/>
          </a:xfrm>
        </p:grpSpPr>
        <p:sp>
          <p:nvSpPr>
            <p:cNvPr id="38" name="Oval 37"/>
            <p:cNvSpPr/>
            <p:nvPr/>
          </p:nvSpPr>
          <p:spPr>
            <a:xfrm>
              <a:off x="810039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7740352" y="0"/>
              <a:ext cx="828753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dirty="0" smtClean="0">
                  <a:solidFill>
                    <a:srgbClr val="460000"/>
                  </a:solidFill>
                </a:rPr>
                <a:t>Planning</a:t>
              </a:r>
              <a:endParaRPr lang="en-GB" b="1" dirty="0">
                <a:solidFill>
                  <a:srgbClr val="460000"/>
                </a:solidFill>
              </a:endParaRPr>
            </a:p>
          </p:txBody>
        </p:sp>
      </p:grpSp>
      <p:grpSp>
        <p:nvGrpSpPr>
          <p:cNvPr id="7" name="Group 39"/>
          <p:cNvGrpSpPr/>
          <p:nvPr/>
        </p:nvGrpSpPr>
        <p:grpSpPr>
          <a:xfrm>
            <a:off x="1403648" y="0"/>
            <a:ext cx="1062086" cy="368648"/>
            <a:chOff x="1403648" y="0"/>
            <a:chExt cx="1062086" cy="368648"/>
          </a:xfrm>
        </p:grpSpPr>
        <p:sp>
          <p:nvSpPr>
            <p:cNvPr id="41" name="TextBox 40"/>
            <p:cNvSpPr txBox="1"/>
            <p:nvPr/>
          </p:nvSpPr>
          <p:spPr>
            <a:xfrm>
              <a:off x="1403648" y="0"/>
              <a:ext cx="1062086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Motivation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42" name="Oval 41"/>
            <p:cNvSpPr/>
            <p:nvPr/>
          </p:nvSpPr>
          <p:spPr>
            <a:xfrm>
              <a:off x="183569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43" name="Picture 42" descr="TD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8104" y="2882218"/>
            <a:ext cx="2736304" cy="3499110"/>
          </a:xfrm>
          <a:prstGeom prst="rect">
            <a:avLst/>
          </a:prstGeom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380615" y="4005065"/>
            <a:ext cx="3568914" cy="237626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4" name="Group 23"/>
          <p:cNvGrpSpPr/>
          <p:nvPr/>
        </p:nvGrpSpPr>
        <p:grpSpPr>
          <a:xfrm>
            <a:off x="3491880" y="0"/>
            <a:ext cx="1499257" cy="368648"/>
            <a:chOff x="3275856" y="0"/>
            <a:chExt cx="1499257" cy="368648"/>
          </a:xfrm>
        </p:grpSpPr>
        <p:sp>
          <p:nvSpPr>
            <p:cNvPr id="32" name="Oval 31"/>
            <p:cNvSpPr/>
            <p:nvPr/>
          </p:nvSpPr>
          <p:spPr>
            <a:xfrm>
              <a:off x="3923928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275856" y="0"/>
              <a:ext cx="1499257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TSR and ISOLDE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377991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/>
            <p:cNvSpPr/>
            <p:nvPr/>
          </p:nvSpPr>
          <p:spPr>
            <a:xfrm>
              <a:off x="4067944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/>
            <p:cNvSpPr/>
            <p:nvPr/>
          </p:nvSpPr>
          <p:spPr>
            <a:xfrm>
              <a:off x="363589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/>
            <p:cNvSpPr/>
            <p:nvPr/>
          </p:nvSpPr>
          <p:spPr>
            <a:xfrm>
              <a:off x="4211960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6012160" y="0"/>
            <a:ext cx="685252" cy="368648"/>
            <a:chOff x="5580112" y="0"/>
            <a:chExt cx="685252" cy="368648"/>
          </a:xfrm>
        </p:grpSpPr>
        <p:sp>
          <p:nvSpPr>
            <p:cNvPr id="26" name="Oval 25"/>
            <p:cNvSpPr/>
            <p:nvPr/>
          </p:nvSpPr>
          <p:spPr>
            <a:xfrm>
              <a:off x="579613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580112" y="0"/>
              <a:ext cx="68525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Physics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594015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/>
            <p:cNvSpPr/>
            <p:nvPr/>
          </p:nvSpPr>
          <p:spPr>
            <a:xfrm>
              <a:off x="5652120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Oval 29"/>
            <p:cNvSpPr/>
            <p:nvPr/>
          </p:nvSpPr>
          <p:spPr>
            <a:xfrm>
              <a:off x="6084168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Coupling to HIE-ISOLDE: injection</a:t>
            </a:r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23528" y="1279788"/>
            <a:ext cx="511256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2"/>
              </a:buBlip>
            </a:pPr>
            <a:r>
              <a:rPr lang="en-GB" sz="2400" smtClean="0"/>
              <a:t>EBIS time profile fits injection in TSR</a:t>
            </a:r>
          </a:p>
          <a:p>
            <a:pPr marL="268288" indent="-268288">
              <a:spcBef>
                <a:spcPts val="12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2"/>
              </a:buBlip>
            </a:pPr>
            <a:r>
              <a:rPr lang="en-GB" sz="2400" smtClean="0"/>
              <a:t>Multi-turn injection:</a:t>
            </a:r>
          </a:p>
          <a:p>
            <a:pPr marL="268288" indent="1588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</a:pPr>
            <a:r>
              <a:rPr lang="en-GB" sz="2000" smtClean="0"/>
              <a:t>multiplication factor = </a:t>
            </a:r>
          </a:p>
          <a:p>
            <a:pPr marL="268288" indent="-268288">
              <a:spcBef>
                <a:spcPts val="18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2"/>
              </a:buBlip>
            </a:pPr>
            <a:r>
              <a:rPr lang="en-GB" sz="2400" smtClean="0"/>
              <a:t>Electron cooling</a:t>
            </a:r>
          </a:p>
          <a:p>
            <a:pPr marL="625475" lvl="1" indent="-271463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2"/>
              </a:buBlip>
            </a:pPr>
            <a:r>
              <a:rPr lang="en-GB" sz="2000" smtClean="0"/>
              <a:t>Large gains only limited by lifetime</a:t>
            </a:r>
          </a:p>
          <a:p>
            <a:pPr marL="625475" lvl="1" indent="-271463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2"/>
              </a:buBlip>
            </a:pPr>
            <a:r>
              <a:rPr lang="en-GB" sz="2000" smtClean="0"/>
              <a:t>Cooling times ≈ 1 s</a:t>
            </a:r>
            <a:br>
              <a:rPr lang="en-GB" sz="2000" smtClean="0"/>
            </a:br>
            <a:r>
              <a:rPr lang="en-GB" sz="2000" smtClean="0"/>
              <a:t>in any case injection max 5 Hz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66183" y="2132856"/>
            <a:ext cx="2024144" cy="640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GB" sz="2000" u="sng" smtClean="0"/>
              <a:t>H acceptance TSR</a:t>
            </a:r>
          </a:p>
          <a:p>
            <a:pPr marL="0" lvl="1">
              <a:lnSpc>
                <a:spcPts val="1800"/>
              </a:lnSpc>
            </a:pPr>
            <a:r>
              <a:rPr lang="en-GB" sz="2000" smtClean="0"/>
              <a:t> beam emittance</a:t>
            </a:r>
            <a:endParaRPr lang="en-GB" sz="2000" u="sng" smtClean="0"/>
          </a:p>
        </p:txBody>
      </p:sp>
      <p:grpSp>
        <p:nvGrpSpPr>
          <p:cNvPr id="3" name="Group 10"/>
          <p:cNvGrpSpPr/>
          <p:nvPr/>
        </p:nvGrpSpPr>
        <p:grpSpPr>
          <a:xfrm>
            <a:off x="4788024" y="2780928"/>
            <a:ext cx="4140460" cy="2520280"/>
            <a:chOff x="3491880" y="3645024"/>
            <a:chExt cx="4140460" cy="2520280"/>
          </a:xfrm>
        </p:grpSpPr>
        <p:sp>
          <p:nvSpPr>
            <p:cNvPr id="10" name="Rounded Rectangle 9"/>
            <p:cNvSpPr/>
            <p:nvPr/>
          </p:nvSpPr>
          <p:spPr>
            <a:xfrm>
              <a:off x="3491880" y="3645024"/>
              <a:ext cx="4140460" cy="2520280"/>
            </a:xfrm>
            <a:prstGeom prst="roundRect">
              <a:avLst>
                <a:gd name="adj" fmla="val 5924"/>
              </a:avLst>
            </a:prstGeom>
            <a:solidFill>
              <a:schemeClr val="bg1"/>
            </a:solidFill>
            <a:ln>
              <a:noFill/>
            </a:ln>
            <a:effectLst>
              <a:outerShdw blurRad="292100" dist="139700" dir="2700000" algn="tl" rotWithShape="0">
                <a:schemeClr val="tx1">
                  <a:alpha val="6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pic>
          <p:nvPicPr>
            <p:cNvPr id="9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 l="3458" t="6175" r="4909"/>
            <a:stretch>
              <a:fillRect/>
            </a:stretch>
          </p:blipFill>
          <p:spPr bwMode="auto">
            <a:xfrm>
              <a:off x="3547398" y="3645024"/>
              <a:ext cx="4048938" cy="2507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2" name="TextBox 11"/>
          <p:cNvSpPr txBox="1"/>
          <p:nvPr/>
        </p:nvSpPr>
        <p:spPr>
          <a:xfrm>
            <a:off x="6228184" y="3140968"/>
            <a:ext cx="1287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</a:pPr>
            <a:r>
              <a:rPr lang="en-GB" sz="2000" smtClean="0"/>
              <a:t>T</a:t>
            </a:r>
            <a:r>
              <a:rPr lang="en-GB" sz="2000" baseline="-25000" smtClean="0"/>
              <a:t>c</a:t>
            </a:r>
            <a:r>
              <a:rPr lang="en-GB" sz="2000" smtClean="0"/>
              <a:t> = k A/q</a:t>
            </a:r>
            <a:r>
              <a:rPr lang="en-GB" sz="2000" baseline="30000" smtClean="0"/>
              <a:t>2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3347864" y="4725144"/>
            <a:ext cx="1728192" cy="792088"/>
          </a:xfrm>
          <a:prstGeom prst="roundRect">
            <a:avLst>
              <a:gd name="adj" fmla="val 16628"/>
            </a:avLst>
          </a:prstGeom>
          <a:solidFill>
            <a:srgbClr val="E2E0B4"/>
          </a:solidFill>
          <a:ln>
            <a:noFill/>
          </a:ln>
          <a:effectLst>
            <a:outerShdw blurRad="292100" dist="139700" dir="2700000" algn="tl" rotWithShape="0">
              <a:schemeClr val="tx1">
                <a:alpha val="6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b="1" smtClean="0">
                <a:solidFill>
                  <a:srgbClr val="460000"/>
                </a:solidFill>
              </a:rPr>
              <a:t>store ions in REXTRAP</a:t>
            </a:r>
            <a:endParaRPr lang="en-GB" sz="2400" b="1">
              <a:solidFill>
                <a:srgbClr val="460000"/>
              </a:solidFill>
            </a:endParaRPr>
          </a:p>
        </p:txBody>
      </p:sp>
      <p:grpSp>
        <p:nvGrpSpPr>
          <p:cNvPr id="11" name="Group 45"/>
          <p:cNvGrpSpPr/>
          <p:nvPr/>
        </p:nvGrpSpPr>
        <p:grpSpPr>
          <a:xfrm>
            <a:off x="7740352" y="0"/>
            <a:ext cx="828753" cy="368648"/>
            <a:chOff x="7740352" y="0"/>
            <a:chExt cx="828753" cy="368648"/>
          </a:xfrm>
        </p:grpSpPr>
        <p:sp>
          <p:nvSpPr>
            <p:cNvPr id="14" name="Oval 13"/>
            <p:cNvSpPr/>
            <p:nvPr/>
          </p:nvSpPr>
          <p:spPr>
            <a:xfrm>
              <a:off x="810039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740352" y="0"/>
              <a:ext cx="828753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dirty="0" smtClean="0">
                  <a:solidFill>
                    <a:srgbClr val="460000"/>
                  </a:solidFill>
                </a:rPr>
                <a:t>Planning</a:t>
              </a:r>
              <a:endParaRPr lang="en-GB" b="1" dirty="0">
                <a:solidFill>
                  <a:srgbClr val="460000"/>
                </a:solidFill>
              </a:endParaRPr>
            </a:p>
          </p:txBody>
        </p:sp>
      </p:grpSp>
      <p:grpSp>
        <p:nvGrpSpPr>
          <p:cNvPr id="16" name="Group 39"/>
          <p:cNvGrpSpPr/>
          <p:nvPr/>
        </p:nvGrpSpPr>
        <p:grpSpPr>
          <a:xfrm>
            <a:off x="1403648" y="0"/>
            <a:ext cx="1062086" cy="368648"/>
            <a:chOff x="1403648" y="0"/>
            <a:chExt cx="1062086" cy="368648"/>
          </a:xfrm>
        </p:grpSpPr>
        <p:sp>
          <p:nvSpPr>
            <p:cNvPr id="17" name="TextBox 16"/>
            <p:cNvSpPr txBox="1"/>
            <p:nvPr/>
          </p:nvSpPr>
          <p:spPr>
            <a:xfrm>
              <a:off x="1403648" y="0"/>
              <a:ext cx="1062086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Motivation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183569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491880" y="0"/>
            <a:ext cx="1499257" cy="368648"/>
            <a:chOff x="3275856" y="0"/>
            <a:chExt cx="1499257" cy="368648"/>
          </a:xfrm>
        </p:grpSpPr>
        <p:sp>
          <p:nvSpPr>
            <p:cNvPr id="20" name="Oval 19"/>
            <p:cNvSpPr/>
            <p:nvPr/>
          </p:nvSpPr>
          <p:spPr>
            <a:xfrm>
              <a:off x="3923928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275856" y="0"/>
              <a:ext cx="1499257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TSR and ISOLDE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377991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/>
            <p:cNvSpPr/>
            <p:nvPr/>
          </p:nvSpPr>
          <p:spPr>
            <a:xfrm>
              <a:off x="4067944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Oval 23"/>
            <p:cNvSpPr/>
            <p:nvPr/>
          </p:nvSpPr>
          <p:spPr>
            <a:xfrm>
              <a:off x="363589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Oval 24"/>
            <p:cNvSpPr/>
            <p:nvPr/>
          </p:nvSpPr>
          <p:spPr>
            <a:xfrm>
              <a:off x="4211960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6012160" y="0"/>
            <a:ext cx="685252" cy="368648"/>
            <a:chOff x="5580112" y="0"/>
            <a:chExt cx="685252" cy="368648"/>
          </a:xfrm>
        </p:grpSpPr>
        <p:sp>
          <p:nvSpPr>
            <p:cNvPr id="27" name="Oval 26"/>
            <p:cNvSpPr/>
            <p:nvPr/>
          </p:nvSpPr>
          <p:spPr>
            <a:xfrm>
              <a:off x="579613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580112" y="0"/>
              <a:ext cx="68525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Physics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94015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Oval 29"/>
            <p:cNvSpPr/>
            <p:nvPr/>
          </p:nvSpPr>
          <p:spPr>
            <a:xfrm>
              <a:off x="5652120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Oval 30"/>
            <p:cNvSpPr/>
            <p:nvPr/>
          </p:nvSpPr>
          <p:spPr>
            <a:xfrm>
              <a:off x="6084168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2" name="Oval 31"/>
          <p:cNvSpPr/>
          <p:nvPr/>
        </p:nvSpPr>
        <p:spPr>
          <a:xfrm>
            <a:off x="1835696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/>
          <p:cNvSpPr/>
          <p:nvPr/>
        </p:nvSpPr>
        <p:spPr>
          <a:xfrm>
            <a:off x="3851920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/>
          <p:cNvSpPr/>
          <p:nvPr/>
        </p:nvSpPr>
        <p:spPr>
          <a:xfrm>
            <a:off x="3995936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Coupling to HIE-ISOLDE: injection</a:t>
            </a:r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23528" y="1279788"/>
            <a:ext cx="5112568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2"/>
              </a:buBlip>
            </a:pPr>
            <a:r>
              <a:rPr lang="en-GB" sz="2400" smtClean="0"/>
              <a:t>EBIS time profile fits injection in TSR</a:t>
            </a:r>
          </a:p>
          <a:p>
            <a:pPr marL="268288" indent="-268288">
              <a:spcBef>
                <a:spcPts val="12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2"/>
              </a:buBlip>
            </a:pPr>
            <a:r>
              <a:rPr lang="en-GB" sz="2400" smtClean="0"/>
              <a:t>Multi-turn injection:</a:t>
            </a:r>
          </a:p>
          <a:p>
            <a:pPr marL="268288" indent="1588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</a:pPr>
            <a:r>
              <a:rPr lang="en-GB" sz="2000" smtClean="0"/>
              <a:t>multiplication factor = </a:t>
            </a:r>
          </a:p>
          <a:p>
            <a:pPr marL="268288" indent="-268288">
              <a:spcBef>
                <a:spcPts val="18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2"/>
              </a:buBlip>
            </a:pPr>
            <a:r>
              <a:rPr lang="en-GB" sz="2400" smtClean="0"/>
              <a:t>Electron cooling</a:t>
            </a:r>
          </a:p>
          <a:p>
            <a:pPr marL="625475" lvl="1" indent="-271463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2"/>
              </a:buBlip>
            </a:pPr>
            <a:r>
              <a:rPr lang="en-GB" sz="2000" smtClean="0"/>
              <a:t>Large gains only limited by lifetime</a:t>
            </a:r>
          </a:p>
          <a:p>
            <a:pPr marL="625475" lvl="1" indent="-271463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2"/>
              </a:buBlip>
            </a:pPr>
            <a:r>
              <a:rPr lang="en-GB" sz="2000" smtClean="0"/>
              <a:t>Cooling times ≈ 1 s</a:t>
            </a:r>
            <a:br>
              <a:rPr lang="en-GB" sz="2000" smtClean="0"/>
            </a:br>
            <a:r>
              <a:rPr lang="en-GB" sz="2000" smtClean="0"/>
              <a:t>in any case injection max 5 Hz</a:t>
            </a:r>
          </a:p>
          <a:p>
            <a:pPr marL="168275" indent="-271463">
              <a:spcBef>
                <a:spcPts val="12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2"/>
              </a:buBlip>
            </a:pPr>
            <a:r>
              <a:rPr lang="en-GB" sz="2400" smtClean="0"/>
              <a:t>Charge state</a:t>
            </a:r>
          </a:p>
          <a:p>
            <a:pPr marL="625475" lvl="1" indent="-271463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2"/>
              </a:buBlip>
            </a:pPr>
            <a:r>
              <a:rPr lang="en-GB" sz="2000" smtClean="0"/>
              <a:t>Rigidity TSR</a:t>
            </a:r>
          </a:p>
          <a:p>
            <a:pPr marL="625475" lvl="1" indent="-271463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2"/>
              </a:buBlip>
            </a:pPr>
            <a:r>
              <a:rPr lang="en-GB" sz="2000" smtClean="0"/>
              <a:t>Storage lifetimes</a:t>
            </a:r>
          </a:p>
          <a:p>
            <a:pPr marL="625475" lvl="1" indent="-271463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2"/>
              </a:buBlip>
            </a:pPr>
            <a:r>
              <a:rPr lang="en-GB" sz="2000" smtClean="0"/>
              <a:t>Cooling times</a:t>
            </a:r>
          </a:p>
          <a:p>
            <a:pPr marL="625475" lvl="1" indent="-271463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2"/>
              </a:buBlip>
            </a:pPr>
            <a:r>
              <a:rPr lang="en-GB" sz="2000" smtClean="0"/>
              <a:t>Experiments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66183" y="2132856"/>
            <a:ext cx="2024144" cy="640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GB" sz="2000" u="sng" smtClean="0"/>
              <a:t>H acceptance TSR</a:t>
            </a:r>
          </a:p>
          <a:p>
            <a:pPr marL="0" lvl="1">
              <a:lnSpc>
                <a:spcPts val="1800"/>
              </a:lnSpc>
            </a:pPr>
            <a:r>
              <a:rPr lang="en-GB" sz="2000" smtClean="0"/>
              <a:t> beam emittance</a:t>
            </a:r>
            <a:endParaRPr lang="en-GB" sz="2000" u="sng" smtClean="0"/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3" cstate="print"/>
          <a:srcRect l="4945" t="29463"/>
          <a:stretch>
            <a:fillRect/>
          </a:stretch>
        </p:blipFill>
        <p:spPr bwMode="auto">
          <a:xfrm>
            <a:off x="5724128" y="1196752"/>
            <a:ext cx="2774334" cy="2880320"/>
          </a:xfrm>
          <a:prstGeom prst="rect">
            <a:avLst/>
          </a:prstGeom>
          <a:noFill/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4149080"/>
            <a:ext cx="3748316" cy="2341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grpSp>
        <p:nvGrpSpPr>
          <p:cNvPr id="7" name="Group 45"/>
          <p:cNvGrpSpPr/>
          <p:nvPr/>
        </p:nvGrpSpPr>
        <p:grpSpPr>
          <a:xfrm>
            <a:off x="7740352" y="0"/>
            <a:ext cx="828753" cy="368648"/>
            <a:chOff x="7740352" y="0"/>
            <a:chExt cx="828753" cy="368648"/>
          </a:xfrm>
        </p:grpSpPr>
        <p:sp>
          <p:nvSpPr>
            <p:cNvPr id="8" name="Oval 7"/>
            <p:cNvSpPr/>
            <p:nvPr/>
          </p:nvSpPr>
          <p:spPr>
            <a:xfrm>
              <a:off x="810039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740352" y="0"/>
              <a:ext cx="828753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dirty="0" smtClean="0">
                  <a:solidFill>
                    <a:srgbClr val="460000"/>
                  </a:solidFill>
                </a:rPr>
                <a:t>Planning</a:t>
              </a:r>
              <a:endParaRPr lang="en-GB" b="1" dirty="0">
                <a:solidFill>
                  <a:srgbClr val="460000"/>
                </a:solidFill>
              </a:endParaRPr>
            </a:p>
          </p:txBody>
        </p:sp>
      </p:grpSp>
      <p:grpSp>
        <p:nvGrpSpPr>
          <p:cNvPr id="10" name="Group 39"/>
          <p:cNvGrpSpPr/>
          <p:nvPr/>
        </p:nvGrpSpPr>
        <p:grpSpPr>
          <a:xfrm>
            <a:off x="1403648" y="0"/>
            <a:ext cx="1062086" cy="368648"/>
            <a:chOff x="1403648" y="0"/>
            <a:chExt cx="1062086" cy="368648"/>
          </a:xfrm>
        </p:grpSpPr>
        <p:sp>
          <p:nvSpPr>
            <p:cNvPr id="12" name="TextBox 11"/>
            <p:cNvSpPr txBox="1"/>
            <p:nvPr/>
          </p:nvSpPr>
          <p:spPr>
            <a:xfrm>
              <a:off x="1403648" y="0"/>
              <a:ext cx="1062086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Motivation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183569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491880" y="0"/>
            <a:ext cx="1499257" cy="368648"/>
            <a:chOff x="3275856" y="0"/>
            <a:chExt cx="1499257" cy="368648"/>
          </a:xfrm>
        </p:grpSpPr>
        <p:sp>
          <p:nvSpPr>
            <p:cNvPr id="16" name="Oval 15"/>
            <p:cNvSpPr/>
            <p:nvPr/>
          </p:nvSpPr>
          <p:spPr>
            <a:xfrm>
              <a:off x="3923928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275856" y="0"/>
              <a:ext cx="1499257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TSR and ISOLDE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377991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/>
            <p:cNvSpPr/>
            <p:nvPr/>
          </p:nvSpPr>
          <p:spPr>
            <a:xfrm>
              <a:off x="4067944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/>
            <p:cNvSpPr/>
            <p:nvPr/>
          </p:nvSpPr>
          <p:spPr>
            <a:xfrm>
              <a:off x="363589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/>
            <p:cNvSpPr/>
            <p:nvPr/>
          </p:nvSpPr>
          <p:spPr>
            <a:xfrm>
              <a:off x="4211960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012160" y="0"/>
            <a:ext cx="685252" cy="368648"/>
            <a:chOff x="5580112" y="0"/>
            <a:chExt cx="685252" cy="368648"/>
          </a:xfrm>
        </p:grpSpPr>
        <p:sp>
          <p:nvSpPr>
            <p:cNvPr id="23" name="Oval 22"/>
            <p:cNvSpPr/>
            <p:nvPr/>
          </p:nvSpPr>
          <p:spPr>
            <a:xfrm>
              <a:off x="579613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580112" y="0"/>
              <a:ext cx="68525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Physics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25" name="Oval 24"/>
            <p:cNvSpPr/>
            <p:nvPr/>
          </p:nvSpPr>
          <p:spPr>
            <a:xfrm>
              <a:off x="594015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Oval 25"/>
            <p:cNvSpPr/>
            <p:nvPr/>
          </p:nvSpPr>
          <p:spPr>
            <a:xfrm>
              <a:off x="5652120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Oval 26"/>
            <p:cNvSpPr/>
            <p:nvPr/>
          </p:nvSpPr>
          <p:spPr>
            <a:xfrm>
              <a:off x="6084168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8" name="Oval 27"/>
          <p:cNvSpPr/>
          <p:nvPr/>
        </p:nvSpPr>
        <p:spPr>
          <a:xfrm>
            <a:off x="1835696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/>
          <p:cNvSpPr/>
          <p:nvPr/>
        </p:nvSpPr>
        <p:spPr>
          <a:xfrm>
            <a:off x="3851920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/>
          <p:cNvSpPr/>
          <p:nvPr/>
        </p:nvSpPr>
        <p:spPr>
          <a:xfrm>
            <a:off x="3995936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Coupling to HIE-ISOLDE: injection</a:t>
            </a:r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23528" y="1279788"/>
            <a:ext cx="5112568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2"/>
              </a:buBlip>
            </a:pPr>
            <a:r>
              <a:rPr lang="en-GB" sz="2400" smtClean="0"/>
              <a:t>EBIS time profile fits injection in TSR</a:t>
            </a:r>
          </a:p>
          <a:p>
            <a:pPr marL="268288" indent="-268288">
              <a:spcBef>
                <a:spcPts val="12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2"/>
              </a:buBlip>
            </a:pPr>
            <a:r>
              <a:rPr lang="en-GB" sz="2400" smtClean="0"/>
              <a:t>Multi-turn injection:</a:t>
            </a:r>
          </a:p>
          <a:p>
            <a:pPr marL="268288" indent="1588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</a:pPr>
            <a:r>
              <a:rPr lang="en-GB" sz="2000" smtClean="0"/>
              <a:t>multiplication factor = </a:t>
            </a:r>
          </a:p>
          <a:p>
            <a:pPr marL="268288" indent="-268288">
              <a:spcBef>
                <a:spcPts val="18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2"/>
              </a:buBlip>
            </a:pPr>
            <a:r>
              <a:rPr lang="en-GB" sz="2400" smtClean="0"/>
              <a:t>Electron cooling</a:t>
            </a:r>
          </a:p>
          <a:p>
            <a:pPr marL="625475" lvl="1" indent="-271463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2"/>
              </a:buBlip>
            </a:pPr>
            <a:r>
              <a:rPr lang="en-GB" sz="2000" smtClean="0"/>
              <a:t>Large gains only limited by lifetime</a:t>
            </a:r>
          </a:p>
          <a:p>
            <a:pPr marL="625475" lvl="1" indent="-271463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2"/>
              </a:buBlip>
            </a:pPr>
            <a:r>
              <a:rPr lang="en-GB" sz="2000" smtClean="0"/>
              <a:t>Cooling times ≈ 1 s</a:t>
            </a:r>
            <a:br>
              <a:rPr lang="en-GB" sz="2000" smtClean="0"/>
            </a:br>
            <a:r>
              <a:rPr lang="en-GB" sz="2000" smtClean="0"/>
              <a:t>in any case injection max 5 Hz</a:t>
            </a:r>
          </a:p>
          <a:p>
            <a:pPr marL="168275" indent="-271463">
              <a:spcBef>
                <a:spcPts val="12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2"/>
              </a:buBlip>
            </a:pPr>
            <a:r>
              <a:rPr lang="en-GB" sz="2400" smtClean="0"/>
              <a:t>Charge state</a:t>
            </a:r>
          </a:p>
          <a:p>
            <a:pPr marL="625475" lvl="1" indent="-271463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2"/>
              </a:buBlip>
            </a:pPr>
            <a:r>
              <a:rPr lang="en-GB" sz="2000" smtClean="0"/>
              <a:t>Rigidity TSR</a:t>
            </a:r>
          </a:p>
          <a:p>
            <a:pPr marL="625475" lvl="1" indent="-271463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2"/>
              </a:buBlip>
            </a:pPr>
            <a:r>
              <a:rPr lang="en-GB" sz="2000" smtClean="0"/>
              <a:t>Storage lifetimes</a:t>
            </a:r>
          </a:p>
          <a:p>
            <a:pPr marL="625475" lvl="1" indent="-271463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2"/>
              </a:buBlip>
            </a:pPr>
            <a:r>
              <a:rPr lang="en-GB" sz="2000" smtClean="0"/>
              <a:t>Cooling times</a:t>
            </a:r>
          </a:p>
          <a:p>
            <a:pPr marL="625475" lvl="1" indent="-271463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2"/>
              </a:buBlip>
            </a:pPr>
            <a:r>
              <a:rPr lang="en-GB" sz="2000" smtClean="0"/>
              <a:t>Experiments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66183" y="2132856"/>
            <a:ext cx="2024144" cy="640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GB" sz="2000" u="sng" smtClean="0"/>
              <a:t>H acceptance TSR</a:t>
            </a:r>
          </a:p>
          <a:p>
            <a:pPr marL="0" lvl="1">
              <a:lnSpc>
                <a:spcPts val="1800"/>
              </a:lnSpc>
            </a:pPr>
            <a:r>
              <a:rPr lang="en-GB" sz="2000" smtClean="0"/>
              <a:t> beam emittance</a:t>
            </a:r>
            <a:endParaRPr lang="en-GB" sz="2000" u="sng" smtClean="0"/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3" cstate="print"/>
          <a:srcRect l="4945" t="29463"/>
          <a:stretch>
            <a:fillRect/>
          </a:stretch>
        </p:blipFill>
        <p:spPr bwMode="auto">
          <a:xfrm>
            <a:off x="5724128" y="1196752"/>
            <a:ext cx="2774334" cy="2880320"/>
          </a:xfrm>
          <a:prstGeom prst="rect">
            <a:avLst/>
          </a:prstGeom>
          <a:noFill/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4149080"/>
            <a:ext cx="3748316" cy="2341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sp>
        <p:nvSpPr>
          <p:cNvPr id="15" name="Rounded Rectangle 14"/>
          <p:cNvSpPr/>
          <p:nvPr/>
        </p:nvSpPr>
        <p:spPr>
          <a:xfrm>
            <a:off x="2987824" y="5085184"/>
            <a:ext cx="2376264" cy="1224136"/>
          </a:xfrm>
          <a:prstGeom prst="roundRect">
            <a:avLst>
              <a:gd name="adj" fmla="val 16628"/>
            </a:avLst>
          </a:prstGeom>
          <a:solidFill>
            <a:srgbClr val="E2E0B4"/>
          </a:solidFill>
          <a:ln>
            <a:noFill/>
          </a:ln>
          <a:effectLst>
            <a:outerShdw blurRad="292100" dist="139700" dir="2700000" algn="tl" rotWithShape="0">
              <a:schemeClr val="tx1">
                <a:alpha val="6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b="1" smtClean="0">
                <a:solidFill>
                  <a:srgbClr val="460000"/>
                </a:solidFill>
              </a:rPr>
              <a:t>(stripper foil)</a:t>
            </a:r>
          </a:p>
          <a:p>
            <a:r>
              <a:rPr lang="en-GB" sz="2400" b="1" smtClean="0">
                <a:solidFill>
                  <a:schemeClr val="bg2">
                    <a:lumMod val="50000"/>
                  </a:schemeClr>
                </a:solidFill>
              </a:rPr>
              <a:t>[charge breeder upgrade]</a:t>
            </a:r>
            <a:endParaRPr lang="en-GB" sz="2400" b="1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8" name="Group 45"/>
          <p:cNvGrpSpPr/>
          <p:nvPr/>
        </p:nvGrpSpPr>
        <p:grpSpPr>
          <a:xfrm>
            <a:off x="7740352" y="0"/>
            <a:ext cx="828753" cy="368648"/>
            <a:chOff x="7740352" y="0"/>
            <a:chExt cx="828753" cy="368648"/>
          </a:xfrm>
        </p:grpSpPr>
        <p:sp>
          <p:nvSpPr>
            <p:cNvPr id="9" name="Oval 8"/>
            <p:cNvSpPr/>
            <p:nvPr/>
          </p:nvSpPr>
          <p:spPr>
            <a:xfrm>
              <a:off x="810039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740352" y="0"/>
              <a:ext cx="828753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dirty="0" smtClean="0">
                  <a:solidFill>
                    <a:srgbClr val="460000"/>
                  </a:solidFill>
                </a:rPr>
                <a:t>Planning</a:t>
              </a:r>
              <a:endParaRPr lang="en-GB" b="1" dirty="0">
                <a:solidFill>
                  <a:srgbClr val="460000"/>
                </a:solidFill>
              </a:endParaRPr>
            </a:p>
          </p:txBody>
        </p:sp>
      </p:grpSp>
      <p:grpSp>
        <p:nvGrpSpPr>
          <p:cNvPr id="12" name="Group 39"/>
          <p:cNvGrpSpPr/>
          <p:nvPr/>
        </p:nvGrpSpPr>
        <p:grpSpPr>
          <a:xfrm>
            <a:off x="1403648" y="0"/>
            <a:ext cx="1062086" cy="368648"/>
            <a:chOff x="1403648" y="0"/>
            <a:chExt cx="1062086" cy="368648"/>
          </a:xfrm>
        </p:grpSpPr>
        <p:sp>
          <p:nvSpPr>
            <p:cNvPr id="13" name="TextBox 12"/>
            <p:cNvSpPr txBox="1"/>
            <p:nvPr/>
          </p:nvSpPr>
          <p:spPr>
            <a:xfrm>
              <a:off x="1403648" y="0"/>
              <a:ext cx="1062086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Motivation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183569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491880" y="0"/>
            <a:ext cx="1499257" cy="368648"/>
            <a:chOff x="3275856" y="0"/>
            <a:chExt cx="1499257" cy="368648"/>
          </a:xfrm>
        </p:grpSpPr>
        <p:sp>
          <p:nvSpPr>
            <p:cNvPr id="18" name="Oval 17"/>
            <p:cNvSpPr/>
            <p:nvPr/>
          </p:nvSpPr>
          <p:spPr>
            <a:xfrm>
              <a:off x="3923928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275856" y="0"/>
              <a:ext cx="1499257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TSR and ISOLDE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20" name="Oval 19"/>
            <p:cNvSpPr/>
            <p:nvPr/>
          </p:nvSpPr>
          <p:spPr>
            <a:xfrm>
              <a:off x="377991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/>
            <p:cNvSpPr/>
            <p:nvPr/>
          </p:nvSpPr>
          <p:spPr>
            <a:xfrm>
              <a:off x="4067944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Oval 21"/>
            <p:cNvSpPr/>
            <p:nvPr/>
          </p:nvSpPr>
          <p:spPr>
            <a:xfrm>
              <a:off x="363589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/>
            <p:cNvSpPr/>
            <p:nvPr/>
          </p:nvSpPr>
          <p:spPr>
            <a:xfrm>
              <a:off x="4211960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012160" y="0"/>
            <a:ext cx="685252" cy="368648"/>
            <a:chOff x="5580112" y="0"/>
            <a:chExt cx="685252" cy="368648"/>
          </a:xfrm>
        </p:grpSpPr>
        <p:sp>
          <p:nvSpPr>
            <p:cNvPr id="25" name="Oval 24"/>
            <p:cNvSpPr/>
            <p:nvPr/>
          </p:nvSpPr>
          <p:spPr>
            <a:xfrm>
              <a:off x="579613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580112" y="0"/>
              <a:ext cx="68525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Physics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594015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Oval 27"/>
            <p:cNvSpPr/>
            <p:nvPr/>
          </p:nvSpPr>
          <p:spPr>
            <a:xfrm>
              <a:off x="5652120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/>
            <p:cNvSpPr/>
            <p:nvPr/>
          </p:nvSpPr>
          <p:spPr>
            <a:xfrm>
              <a:off x="6084168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0" name="Oval 29"/>
          <p:cNvSpPr/>
          <p:nvPr/>
        </p:nvSpPr>
        <p:spPr>
          <a:xfrm>
            <a:off x="1835696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/>
          <p:cNvSpPr/>
          <p:nvPr/>
        </p:nvSpPr>
        <p:spPr>
          <a:xfrm>
            <a:off x="3851920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/>
          <p:cNvSpPr/>
          <p:nvPr/>
        </p:nvSpPr>
        <p:spPr>
          <a:xfrm>
            <a:off x="3995936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 the ring: survival times, beam handling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1268760"/>
            <a:ext cx="4896544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2"/>
              </a:buBlip>
            </a:pPr>
            <a:r>
              <a:rPr lang="en-GB" sz="2400" dirty="0" smtClean="0"/>
              <a:t>Survival times</a:t>
            </a:r>
          </a:p>
          <a:p>
            <a:pPr marL="623888" lvl="1" indent="-268288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2"/>
              </a:buBlip>
            </a:pPr>
            <a:r>
              <a:rPr lang="en-GB" sz="2000" dirty="0" smtClean="0"/>
              <a:t>Coulomb scattering,</a:t>
            </a:r>
            <a:br>
              <a:rPr lang="en-GB" sz="2000" dirty="0" smtClean="0"/>
            </a:br>
            <a:r>
              <a:rPr lang="en-GB" sz="2000" dirty="0" smtClean="0"/>
              <a:t>electron capture and stripping</a:t>
            </a:r>
          </a:p>
          <a:p>
            <a:pPr marL="623888" lvl="1" indent="-268288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2"/>
              </a:buBlip>
            </a:pPr>
            <a:r>
              <a:rPr lang="en-GB" sz="2000" dirty="0" smtClean="0"/>
              <a:t>Residual gas, electrons in the cooler and gas target</a:t>
            </a:r>
          </a:p>
          <a:p>
            <a:pPr marL="268288" indent="-268288">
              <a:spcBef>
                <a:spcPts val="12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2"/>
              </a:buBlip>
            </a:pPr>
            <a:r>
              <a:rPr lang="en-GB" sz="2400" dirty="0" smtClean="0"/>
              <a:t>Experiment reproduced by theory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5076056" y="1193901"/>
            <a:ext cx="3888432" cy="2451123"/>
            <a:chOff x="4932040" y="1412776"/>
            <a:chExt cx="3888432" cy="2451123"/>
          </a:xfrm>
        </p:grpSpPr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932040" y="1412776"/>
              <a:ext cx="3888432" cy="2451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292100" dist="139700" dir="2700000" algn="ctr" rotWithShape="0">
                <a:srgbClr val="000000">
                  <a:alpha val="65000"/>
                </a:srgbClr>
              </a:outerShdw>
            </a:effectLst>
          </p:spPr>
        </p:pic>
        <p:sp>
          <p:nvSpPr>
            <p:cNvPr id="5" name="TextBox 4"/>
            <p:cNvSpPr txBox="1"/>
            <p:nvPr/>
          </p:nvSpPr>
          <p:spPr>
            <a:xfrm>
              <a:off x="5724128" y="1700808"/>
              <a:ext cx="1008112" cy="505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  <a:buClr>
                  <a:schemeClr val="bg2">
                    <a:lumMod val="25000"/>
                  </a:schemeClr>
                </a:buClr>
                <a:buSzPct val="75000"/>
              </a:pPr>
              <a:r>
                <a:rPr lang="en-GB" sz="1600" smtClean="0"/>
                <a:t>multiple scattering</a:t>
              </a:r>
              <a:endParaRPr lang="en-GB" sz="1600" baseline="30000" smtClean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876256" y="1412776"/>
              <a:ext cx="936104" cy="502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  <a:buClr>
                  <a:schemeClr val="bg2">
                    <a:lumMod val="25000"/>
                  </a:schemeClr>
                </a:buClr>
                <a:buSzPct val="75000"/>
              </a:pPr>
              <a:r>
                <a:rPr lang="en-GB" sz="1600" smtClean="0"/>
                <a:t>electron capture</a:t>
              </a:r>
              <a:endParaRPr lang="en-GB" sz="1600" baseline="30000" smtClean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244408" y="1844824"/>
              <a:ext cx="576064" cy="3003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  <a:buClr>
                  <a:schemeClr val="bg2">
                    <a:lumMod val="25000"/>
                  </a:schemeClr>
                </a:buClr>
                <a:buSzPct val="75000"/>
              </a:pPr>
              <a:r>
                <a:rPr lang="en-GB" sz="1600" smtClean="0"/>
                <a:t>total</a:t>
              </a:r>
              <a:endParaRPr lang="en-GB" sz="1600" baseline="30000" smtClean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524328" y="2708920"/>
              <a:ext cx="720080" cy="2975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  <a:buClr>
                  <a:schemeClr val="bg2">
                    <a:lumMod val="25000"/>
                  </a:schemeClr>
                </a:buClr>
                <a:buSzPct val="75000"/>
              </a:pPr>
              <a:r>
                <a:rPr lang="en-GB" sz="2000" baseline="30000" smtClean="0"/>
                <a:t>12</a:t>
              </a:r>
              <a:r>
                <a:rPr lang="en-GB" sz="2000" smtClean="0"/>
                <a:t>C</a:t>
              </a:r>
              <a:r>
                <a:rPr lang="en-GB" sz="2000" baseline="30000" smtClean="0"/>
                <a:t>6+</a:t>
              </a: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3789040"/>
            <a:ext cx="5472608" cy="2592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 l="4419" t="3226" r="4997" b="6452"/>
          <a:stretch>
            <a:fillRect/>
          </a:stretch>
        </p:blipFill>
        <p:spPr bwMode="auto">
          <a:xfrm>
            <a:off x="251520" y="4077072"/>
            <a:ext cx="2952328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2" name="Group 45"/>
          <p:cNvGrpSpPr/>
          <p:nvPr/>
        </p:nvGrpSpPr>
        <p:grpSpPr>
          <a:xfrm>
            <a:off x="7740352" y="0"/>
            <a:ext cx="828753" cy="368648"/>
            <a:chOff x="7740352" y="0"/>
            <a:chExt cx="828753" cy="368648"/>
          </a:xfrm>
        </p:grpSpPr>
        <p:sp>
          <p:nvSpPr>
            <p:cNvPr id="13" name="Oval 12"/>
            <p:cNvSpPr/>
            <p:nvPr/>
          </p:nvSpPr>
          <p:spPr>
            <a:xfrm>
              <a:off x="810039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740352" y="0"/>
              <a:ext cx="828753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dirty="0" smtClean="0">
                  <a:solidFill>
                    <a:srgbClr val="460000"/>
                  </a:solidFill>
                </a:rPr>
                <a:t>Planning</a:t>
              </a:r>
              <a:endParaRPr lang="en-GB" b="1" dirty="0">
                <a:solidFill>
                  <a:srgbClr val="460000"/>
                </a:solidFill>
              </a:endParaRPr>
            </a:p>
          </p:txBody>
        </p:sp>
      </p:grpSp>
      <p:grpSp>
        <p:nvGrpSpPr>
          <p:cNvPr id="15" name="Group 39"/>
          <p:cNvGrpSpPr/>
          <p:nvPr/>
        </p:nvGrpSpPr>
        <p:grpSpPr>
          <a:xfrm>
            <a:off x="1403648" y="0"/>
            <a:ext cx="1062086" cy="368648"/>
            <a:chOff x="1403648" y="0"/>
            <a:chExt cx="1062086" cy="368648"/>
          </a:xfrm>
        </p:grpSpPr>
        <p:sp>
          <p:nvSpPr>
            <p:cNvPr id="16" name="TextBox 15"/>
            <p:cNvSpPr txBox="1"/>
            <p:nvPr/>
          </p:nvSpPr>
          <p:spPr>
            <a:xfrm>
              <a:off x="1403648" y="0"/>
              <a:ext cx="1062086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Motivation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183569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491880" y="0"/>
            <a:ext cx="1499257" cy="368648"/>
            <a:chOff x="3275856" y="0"/>
            <a:chExt cx="1499257" cy="368648"/>
          </a:xfrm>
        </p:grpSpPr>
        <p:sp>
          <p:nvSpPr>
            <p:cNvPr id="19" name="Oval 18"/>
            <p:cNvSpPr/>
            <p:nvPr/>
          </p:nvSpPr>
          <p:spPr>
            <a:xfrm>
              <a:off x="3923928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275856" y="0"/>
              <a:ext cx="1499257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TSR and ISOLDE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77991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Oval 21"/>
            <p:cNvSpPr/>
            <p:nvPr/>
          </p:nvSpPr>
          <p:spPr>
            <a:xfrm>
              <a:off x="4067944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/>
            <p:cNvSpPr/>
            <p:nvPr/>
          </p:nvSpPr>
          <p:spPr>
            <a:xfrm>
              <a:off x="363589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Oval 23"/>
            <p:cNvSpPr/>
            <p:nvPr/>
          </p:nvSpPr>
          <p:spPr>
            <a:xfrm>
              <a:off x="4211960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6012160" y="0"/>
            <a:ext cx="685252" cy="368648"/>
            <a:chOff x="5580112" y="0"/>
            <a:chExt cx="685252" cy="368648"/>
          </a:xfrm>
        </p:grpSpPr>
        <p:sp>
          <p:nvSpPr>
            <p:cNvPr id="26" name="Oval 25"/>
            <p:cNvSpPr/>
            <p:nvPr/>
          </p:nvSpPr>
          <p:spPr>
            <a:xfrm>
              <a:off x="579613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580112" y="0"/>
              <a:ext cx="68525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Physics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594015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/>
            <p:cNvSpPr/>
            <p:nvPr/>
          </p:nvSpPr>
          <p:spPr>
            <a:xfrm>
              <a:off x="5652120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Oval 29"/>
            <p:cNvSpPr/>
            <p:nvPr/>
          </p:nvSpPr>
          <p:spPr>
            <a:xfrm>
              <a:off x="6084168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1" name="Oval 30"/>
          <p:cNvSpPr/>
          <p:nvPr/>
        </p:nvSpPr>
        <p:spPr>
          <a:xfrm>
            <a:off x="1835696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/>
          <p:cNvSpPr/>
          <p:nvPr/>
        </p:nvSpPr>
        <p:spPr>
          <a:xfrm>
            <a:off x="3851920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/>
          <p:cNvSpPr/>
          <p:nvPr/>
        </p:nvSpPr>
        <p:spPr>
          <a:xfrm>
            <a:off x="3995936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/>
          <p:cNvSpPr/>
          <p:nvPr/>
        </p:nvSpPr>
        <p:spPr>
          <a:xfrm>
            <a:off x="4139952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In the ring: survival times, beam handling</a:t>
            </a:r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251520" y="1268760"/>
            <a:ext cx="489654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2"/>
              </a:buBlip>
            </a:pPr>
            <a:r>
              <a:rPr lang="en-GB" sz="2400" smtClean="0"/>
              <a:t>Survival times</a:t>
            </a:r>
          </a:p>
          <a:p>
            <a:pPr marL="623888" lvl="1" indent="-268288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2"/>
              </a:buBlip>
            </a:pPr>
            <a:r>
              <a:rPr lang="en-GB" sz="2000" smtClean="0"/>
              <a:t>Coulomb scattering,</a:t>
            </a:r>
            <a:br>
              <a:rPr lang="en-GB" sz="2000" smtClean="0"/>
            </a:br>
            <a:r>
              <a:rPr lang="en-GB" sz="2000" smtClean="0"/>
              <a:t>electron capture and stripping</a:t>
            </a:r>
          </a:p>
          <a:p>
            <a:pPr marL="623888" lvl="1" indent="-268288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2"/>
              </a:buBlip>
            </a:pPr>
            <a:r>
              <a:rPr lang="en-GB" sz="2000" smtClean="0"/>
              <a:t>Residual gas, electrons in the cooler</a:t>
            </a:r>
            <a:br>
              <a:rPr lang="en-GB" sz="2000" smtClean="0"/>
            </a:br>
            <a:r>
              <a:rPr lang="en-GB" sz="2000" smtClean="0"/>
              <a:t>and gas target</a:t>
            </a:r>
          </a:p>
          <a:p>
            <a:pPr marL="268288" indent="-268288">
              <a:spcBef>
                <a:spcPts val="12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2"/>
              </a:buBlip>
            </a:pPr>
            <a:r>
              <a:rPr lang="en-GB" sz="2400" smtClean="0"/>
              <a:t>Experiment reproduced by theory</a:t>
            </a:r>
          </a:p>
          <a:p>
            <a:pPr marL="268288" indent="-268288">
              <a:spcBef>
                <a:spcPts val="12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2"/>
              </a:buBlip>
            </a:pPr>
            <a:r>
              <a:rPr lang="en-GB" sz="2400" smtClean="0"/>
              <a:t>Acceleration and deceleration</a:t>
            </a:r>
            <a:br>
              <a:rPr lang="en-GB" sz="2400" smtClean="0"/>
            </a:br>
            <a:r>
              <a:rPr lang="en-GB" sz="2400" smtClean="0"/>
              <a:t>longitudinal bunching</a:t>
            </a:r>
          </a:p>
          <a:p>
            <a:pPr marL="268288" indent="-268288">
              <a:spcBef>
                <a:spcPts val="12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2"/>
              </a:buBlip>
            </a:pPr>
            <a:r>
              <a:rPr lang="en-GB" sz="2400" smtClean="0"/>
              <a:t>Mass-selective acceleration</a:t>
            </a:r>
            <a:br>
              <a:rPr lang="en-GB" sz="2400" smtClean="0"/>
            </a:br>
            <a:r>
              <a:rPr lang="en-GB" sz="2400" smtClean="0"/>
              <a:t>separation  </a:t>
            </a:r>
            <a:r>
              <a:rPr lang="en-GB" sz="2400" i="1" smtClean="0"/>
              <a:t>M</a:t>
            </a:r>
            <a:r>
              <a:rPr lang="en-GB" sz="2400" smtClean="0"/>
              <a:t>/Δ</a:t>
            </a:r>
            <a:r>
              <a:rPr lang="en-GB" sz="2400" i="1" smtClean="0"/>
              <a:t>M</a:t>
            </a:r>
            <a:r>
              <a:rPr lang="en-GB" sz="2400" smtClean="0"/>
              <a:t> ≈ 3000</a:t>
            </a:r>
            <a:br>
              <a:rPr lang="en-GB" sz="2400" smtClean="0"/>
            </a:br>
            <a:r>
              <a:rPr lang="en-GB" sz="2400" smtClean="0"/>
              <a:t>(few hundreds ms)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5364088" y="1412776"/>
            <a:ext cx="3492596" cy="2324543"/>
            <a:chOff x="5868144" y="2420888"/>
            <a:chExt cx="3059832" cy="2036511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868144" y="2420888"/>
              <a:ext cx="3059832" cy="20365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292100" dist="139700" dir="2700000" algn="ctr" rotWithShape="0">
                <a:srgbClr val="000000">
                  <a:alpha val="65000"/>
                </a:srgbClr>
              </a:outerShdw>
            </a:effectLst>
          </p:spPr>
        </p:pic>
        <p:sp>
          <p:nvSpPr>
            <p:cNvPr id="13" name="TextBox 12"/>
            <p:cNvSpPr txBox="1"/>
            <p:nvPr/>
          </p:nvSpPr>
          <p:spPr>
            <a:xfrm>
              <a:off x="7956376" y="3429000"/>
              <a:ext cx="720080" cy="275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  <a:buClr>
                  <a:schemeClr val="bg2">
                    <a:lumMod val="25000"/>
                  </a:schemeClr>
                </a:buClr>
                <a:buSzPct val="75000"/>
              </a:pPr>
              <a:r>
                <a:rPr lang="en-GB" sz="2000" baseline="30000" smtClean="0"/>
                <a:t>12</a:t>
              </a:r>
              <a:r>
                <a:rPr lang="en-GB" sz="2000" smtClean="0"/>
                <a:t>C</a:t>
              </a:r>
              <a:r>
                <a:rPr lang="en-GB" sz="2000" baseline="30000" smtClean="0"/>
                <a:t>6+</a:t>
              </a:r>
            </a:p>
          </p:txBody>
        </p:sp>
      </p:grp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3933056"/>
            <a:ext cx="3463398" cy="2363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grpSp>
        <p:nvGrpSpPr>
          <p:cNvPr id="9" name="Group 45"/>
          <p:cNvGrpSpPr/>
          <p:nvPr/>
        </p:nvGrpSpPr>
        <p:grpSpPr>
          <a:xfrm>
            <a:off x="7740352" y="0"/>
            <a:ext cx="828753" cy="368648"/>
            <a:chOff x="7740352" y="0"/>
            <a:chExt cx="828753" cy="368648"/>
          </a:xfrm>
        </p:grpSpPr>
        <p:sp>
          <p:nvSpPr>
            <p:cNvPr id="10" name="Oval 9"/>
            <p:cNvSpPr/>
            <p:nvPr/>
          </p:nvSpPr>
          <p:spPr>
            <a:xfrm>
              <a:off x="810039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740352" y="0"/>
              <a:ext cx="828753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dirty="0" smtClean="0">
                  <a:solidFill>
                    <a:srgbClr val="460000"/>
                  </a:solidFill>
                </a:rPr>
                <a:t>Planning</a:t>
              </a:r>
              <a:endParaRPr lang="en-GB" b="1" dirty="0">
                <a:solidFill>
                  <a:srgbClr val="460000"/>
                </a:solidFill>
              </a:endParaRPr>
            </a:p>
          </p:txBody>
        </p:sp>
      </p:grpSp>
      <p:grpSp>
        <p:nvGrpSpPr>
          <p:cNvPr id="12" name="Group 39"/>
          <p:cNvGrpSpPr/>
          <p:nvPr/>
        </p:nvGrpSpPr>
        <p:grpSpPr>
          <a:xfrm>
            <a:off x="1403648" y="0"/>
            <a:ext cx="1062086" cy="368648"/>
            <a:chOff x="1403648" y="0"/>
            <a:chExt cx="1062086" cy="368648"/>
          </a:xfrm>
        </p:grpSpPr>
        <p:sp>
          <p:nvSpPr>
            <p:cNvPr id="14" name="TextBox 13"/>
            <p:cNvSpPr txBox="1"/>
            <p:nvPr/>
          </p:nvSpPr>
          <p:spPr>
            <a:xfrm>
              <a:off x="1403648" y="0"/>
              <a:ext cx="1062086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Motivation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183569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491880" y="0"/>
            <a:ext cx="1499257" cy="368648"/>
            <a:chOff x="3275856" y="0"/>
            <a:chExt cx="1499257" cy="368648"/>
          </a:xfrm>
        </p:grpSpPr>
        <p:sp>
          <p:nvSpPr>
            <p:cNvPr id="18" name="Oval 17"/>
            <p:cNvSpPr/>
            <p:nvPr/>
          </p:nvSpPr>
          <p:spPr>
            <a:xfrm>
              <a:off x="3923928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275856" y="0"/>
              <a:ext cx="1499257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TSR and ISOLDE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20" name="Oval 19"/>
            <p:cNvSpPr/>
            <p:nvPr/>
          </p:nvSpPr>
          <p:spPr>
            <a:xfrm>
              <a:off x="377991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/>
            <p:cNvSpPr/>
            <p:nvPr/>
          </p:nvSpPr>
          <p:spPr>
            <a:xfrm>
              <a:off x="4067944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Oval 21"/>
            <p:cNvSpPr/>
            <p:nvPr/>
          </p:nvSpPr>
          <p:spPr>
            <a:xfrm>
              <a:off x="363589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/>
            <p:cNvSpPr/>
            <p:nvPr/>
          </p:nvSpPr>
          <p:spPr>
            <a:xfrm>
              <a:off x="4211960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012160" y="0"/>
            <a:ext cx="685252" cy="368648"/>
            <a:chOff x="5580112" y="0"/>
            <a:chExt cx="685252" cy="368648"/>
          </a:xfrm>
        </p:grpSpPr>
        <p:sp>
          <p:nvSpPr>
            <p:cNvPr id="25" name="Oval 24"/>
            <p:cNvSpPr/>
            <p:nvPr/>
          </p:nvSpPr>
          <p:spPr>
            <a:xfrm>
              <a:off x="579613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580112" y="0"/>
              <a:ext cx="68525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Physics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594015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Oval 27"/>
            <p:cNvSpPr/>
            <p:nvPr/>
          </p:nvSpPr>
          <p:spPr>
            <a:xfrm>
              <a:off x="5652120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/>
            <p:cNvSpPr/>
            <p:nvPr/>
          </p:nvSpPr>
          <p:spPr>
            <a:xfrm>
              <a:off x="6084168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0" name="Oval 29"/>
          <p:cNvSpPr/>
          <p:nvPr/>
        </p:nvSpPr>
        <p:spPr>
          <a:xfrm>
            <a:off x="1835696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/>
          <p:cNvSpPr/>
          <p:nvPr/>
        </p:nvSpPr>
        <p:spPr>
          <a:xfrm>
            <a:off x="3851920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/>
          <p:cNvSpPr/>
          <p:nvPr/>
        </p:nvSpPr>
        <p:spPr>
          <a:xfrm>
            <a:off x="3995936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/>
          <p:cNvSpPr/>
          <p:nvPr/>
        </p:nvSpPr>
        <p:spPr>
          <a:xfrm>
            <a:off x="4139952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Back to ISOLDE: extraction</a:t>
            </a:r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395536" y="1412776"/>
            <a:ext cx="460851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2"/>
              </a:buBlip>
            </a:pPr>
            <a:r>
              <a:rPr lang="en-GB" sz="2400" dirty="0" smtClean="0"/>
              <a:t>Extraction times</a:t>
            </a:r>
            <a:br>
              <a:rPr lang="en-GB" sz="2400" dirty="0" smtClean="0"/>
            </a:br>
            <a:r>
              <a:rPr lang="en-GB" sz="2400" dirty="0" smtClean="0"/>
              <a:t>between 0.1 s and 30 s</a:t>
            </a:r>
          </a:p>
          <a:p>
            <a:pPr marL="268288" indent="-268288">
              <a:spcBef>
                <a:spcPts val="12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2"/>
              </a:buBlip>
            </a:pPr>
            <a:r>
              <a:rPr lang="en-GB" sz="2400" dirty="0" smtClean="0"/>
              <a:t>Efficiency  (cooled beam) ≈90%</a:t>
            </a:r>
          </a:p>
          <a:p>
            <a:pPr marL="268288" indent="-268288">
              <a:spcBef>
                <a:spcPts val="12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2"/>
              </a:buBlip>
            </a:pPr>
            <a:r>
              <a:rPr lang="en-GB" sz="2400" dirty="0" smtClean="0"/>
              <a:t>Properties similar to those</a:t>
            </a:r>
            <a:br>
              <a:rPr lang="en-GB" sz="2400" dirty="0" smtClean="0"/>
            </a:br>
            <a:r>
              <a:rPr lang="en-GB" sz="2400" dirty="0" smtClean="0"/>
              <a:t>of the cooled beam</a:t>
            </a:r>
          </a:p>
        </p:txBody>
      </p:sp>
      <p:pic>
        <p:nvPicPr>
          <p:cNvPr id="4" name="Picture 6" descr="http://klanjuste.de/images/research/tsr_col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1196752"/>
            <a:ext cx="2520281" cy="1853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3284984"/>
            <a:ext cx="4199187" cy="3128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sp>
        <p:nvSpPr>
          <p:cNvPr id="7" name="Rounded Rectangle 6"/>
          <p:cNvSpPr/>
          <p:nvPr/>
        </p:nvSpPr>
        <p:spPr>
          <a:xfrm>
            <a:off x="1403648" y="4437112"/>
            <a:ext cx="2304256" cy="1368152"/>
          </a:xfrm>
          <a:prstGeom prst="roundRect">
            <a:avLst>
              <a:gd name="adj" fmla="val 16628"/>
            </a:avLst>
          </a:prstGeom>
          <a:solidFill>
            <a:srgbClr val="E2E0B4"/>
          </a:solidFill>
          <a:ln>
            <a:noFill/>
          </a:ln>
          <a:effectLst>
            <a:outerShdw blurRad="292100" dist="139700" dir="2700000" algn="tl" rotWithShape="0">
              <a:schemeClr val="tx1">
                <a:alpha val="6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b="1" smtClean="0">
                <a:solidFill>
                  <a:srgbClr val="460000"/>
                </a:solidFill>
              </a:rPr>
              <a:t>Use in external experiments</a:t>
            </a:r>
            <a:br>
              <a:rPr lang="en-GB" sz="2400" b="1" smtClean="0">
                <a:solidFill>
                  <a:srgbClr val="460000"/>
                </a:solidFill>
              </a:rPr>
            </a:br>
            <a:r>
              <a:rPr lang="en-GB" sz="2400" b="1" smtClean="0">
                <a:solidFill>
                  <a:srgbClr val="460000"/>
                </a:solidFill>
              </a:rPr>
              <a:t>(HELIOS…)</a:t>
            </a:r>
            <a:endParaRPr lang="en-GB" sz="2400" b="1">
              <a:solidFill>
                <a:srgbClr val="460000"/>
              </a:solidFill>
            </a:endParaRPr>
          </a:p>
        </p:txBody>
      </p:sp>
      <p:grpSp>
        <p:nvGrpSpPr>
          <p:cNvPr id="8" name="Group 45"/>
          <p:cNvGrpSpPr/>
          <p:nvPr/>
        </p:nvGrpSpPr>
        <p:grpSpPr>
          <a:xfrm>
            <a:off x="7740352" y="0"/>
            <a:ext cx="828753" cy="368648"/>
            <a:chOff x="7740352" y="0"/>
            <a:chExt cx="828753" cy="368648"/>
          </a:xfrm>
        </p:grpSpPr>
        <p:sp>
          <p:nvSpPr>
            <p:cNvPr id="9" name="Oval 8"/>
            <p:cNvSpPr/>
            <p:nvPr/>
          </p:nvSpPr>
          <p:spPr>
            <a:xfrm>
              <a:off x="810039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740352" y="0"/>
              <a:ext cx="828753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dirty="0" smtClean="0">
                  <a:solidFill>
                    <a:srgbClr val="460000"/>
                  </a:solidFill>
                </a:rPr>
                <a:t>Planning</a:t>
              </a:r>
              <a:endParaRPr lang="en-GB" b="1" dirty="0">
                <a:solidFill>
                  <a:srgbClr val="460000"/>
                </a:solidFill>
              </a:endParaRPr>
            </a:p>
          </p:txBody>
        </p:sp>
      </p:grpSp>
      <p:grpSp>
        <p:nvGrpSpPr>
          <p:cNvPr id="11" name="Group 39"/>
          <p:cNvGrpSpPr/>
          <p:nvPr/>
        </p:nvGrpSpPr>
        <p:grpSpPr>
          <a:xfrm>
            <a:off x="1403648" y="0"/>
            <a:ext cx="1062086" cy="368648"/>
            <a:chOff x="1403648" y="0"/>
            <a:chExt cx="1062086" cy="368648"/>
          </a:xfrm>
        </p:grpSpPr>
        <p:sp>
          <p:nvSpPr>
            <p:cNvPr id="12" name="TextBox 11"/>
            <p:cNvSpPr txBox="1"/>
            <p:nvPr/>
          </p:nvSpPr>
          <p:spPr>
            <a:xfrm>
              <a:off x="1403648" y="0"/>
              <a:ext cx="1062086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Motivation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183569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491880" y="0"/>
            <a:ext cx="1499257" cy="368648"/>
            <a:chOff x="3275856" y="0"/>
            <a:chExt cx="1499257" cy="368648"/>
          </a:xfrm>
        </p:grpSpPr>
        <p:sp>
          <p:nvSpPr>
            <p:cNvPr id="15" name="Oval 14"/>
            <p:cNvSpPr/>
            <p:nvPr/>
          </p:nvSpPr>
          <p:spPr>
            <a:xfrm>
              <a:off x="3923928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275856" y="0"/>
              <a:ext cx="1499257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TSR and ISOLDE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377991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Oval 17"/>
            <p:cNvSpPr/>
            <p:nvPr/>
          </p:nvSpPr>
          <p:spPr>
            <a:xfrm>
              <a:off x="4067944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/>
            <p:cNvSpPr/>
            <p:nvPr/>
          </p:nvSpPr>
          <p:spPr>
            <a:xfrm>
              <a:off x="363589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/>
            <p:cNvSpPr/>
            <p:nvPr/>
          </p:nvSpPr>
          <p:spPr>
            <a:xfrm>
              <a:off x="4211960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012160" y="0"/>
            <a:ext cx="685252" cy="368648"/>
            <a:chOff x="5580112" y="0"/>
            <a:chExt cx="685252" cy="368648"/>
          </a:xfrm>
        </p:grpSpPr>
        <p:sp>
          <p:nvSpPr>
            <p:cNvPr id="22" name="Oval 21"/>
            <p:cNvSpPr/>
            <p:nvPr/>
          </p:nvSpPr>
          <p:spPr>
            <a:xfrm>
              <a:off x="579613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580112" y="0"/>
              <a:ext cx="68525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Physics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24" name="Oval 23"/>
            <p:cNvSpPr/>
            <p:nvPr/>
          </p:nvSpPr>
          <p:spPr>
            <a:xfrm>
              <a:off x="594015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Oval 24"/>
            <p:cNvSpPr/>
            <p:nvPr/>
          </p:nvSpPr>
          <p:spPr>
            <a:xfrm>
              <a:off x="5652120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Oval 25"/>
            <p:cNvSpPr/>
            <p:nvPr/>
          </p:nvSpPr>
          <p:spPr>
            <a:xfrm>
              <a:off x="6084168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7" name="Oval 26"/>
          <p:cNvSpPr/>
          <p:nvPr/>
        </p:nvSpPr>
        <p:spPr>
          <a:xfrm>
            <a:off x="1835696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/>
          <p:cNvSpPr/>
          <p:nvPr/>
        </p:nvSpPr>
        <p:spPr>
          <a:xfrm>
            <a:off x="3851920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/>
          <p:cNvSpPr/>
          <p:nvPr/>
        </p:nvSpPr>
        <p:spPr>
          <a:xfrm>
            <a:off x="3995936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/>
          <p:cNvSpPr/>
          <p:nvPr/>
        </p:nvSpPr>
        <p:spPr>
          <a:xfrm>
            <a:off x="4139952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/>
          <p:cNvSpPr/>
          <p:nvPr/>
        </p:nvSpPr>
        <p:spPr>
          <a:xfrm>
            <a:off x="4283968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ounded Rectangle 54"/>
          <p:cNvSpPr/>
          <p:nvPr/>
        </p:nvSpPr>
        <p:spPr>
          <a:xfrm>
            <a:off x="1403648" y="4077072"/>
            <a:ext cx="6336704" cy="28803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3" name="Rectangle 112"/>
          <p:cNvSpPr/>
          <p:nvPr/>
        </p:nvSpPr>
        <p:spPr>
          <a:xfrm>
            <a:off x="1547664" y="4077072"/>
            <a:ext cx="720080" cy="288032"/>
          </a:xfrm>
          <a:prstGeom prst="rect">
            <a:avLst/>
          </a:prstGeom>
          <a:gradFill flip="none" rotWithShape="1">
            <a:gsLst>
              <a:gs pos="0">
                <a:srgbClr val="FF0000">
                  <a:alpha val="50000"/>
                </a:srgbClr>
              </a:gs>
              <a:gs pos="8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Beam usage</a:t>
            </a:r>
            <a:endParaRPr lang="en-GB"/>
          </a:p>
        </p:txBody>
      </p:sp>
      <p:sp>
        <p:nvSpPr>
          <p:cNvPr id="5" name="Rounded Rectangle 4"/>
          <p:cNvSpPr/>
          <p:nvPr/>
        </p:nvSpPr>
        <p:spPr>
          <a:xfrm>
            <a:off x="1403648" y="2492896"/>
            <a:ext cx="3312368" cy="288032"/>
          </a:xfrm>
          <a:prstGeom prst="roundRect">
            <a:avLst/>
          </a:prstGeo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Connector 16"/>
          <p:cNvCxnSpPr/>
          <p:nvPr/>
        </p:nvCxnSpPr>
        <p:spPr>
          <a:xfrm>
            <a:off x="1547664" y="1700808"/>
            <a:ext cx="6336704" cy="0"/>
          </a:xfrm>
          <a:prstGeom prst="line">
            <a:avLst/>
          </a:prstGeom>
          <a:ln w="381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47664" y="1700808"/>
            <a:ext cx="0" cy="144016"/>
          </a:xfrm>
          <a:prstGeom prst="line">
            <a:avLst/>
          </a:prstGeom>
          <a:ln w="381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987824" y="1700808"/>
            <a:ext cx="0" cy="144016"/>
          </a:xfrm>
          <a:prstGeom prst="line">
            <a:avLst/>
          </a:prstGeom>
          <a:ln w="381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1691680" y="2492896"/>
            <a:ext cx="0" cy="288032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1835696" y="2492896"/>
            <a:ext cx="0" cy="288032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1979712" y="2492896"/>
            <a:ext cx="0" cy="288032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2123728" y="2492896"/>
            <a:ext cx="0" cy="288032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2267744" y="2492896"/>
            <a:ext cx="0" cy="288032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2411760" y="2492896"/>
            <a:ext cx="0" cy="288032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2555776" y="2492896"/>
            <a:ext cx="0" cy="288032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2699792" y="2492896"/>
            <a:ext cx="0" cy="288032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2843808" y="2492896"/>
            <a:ext cx="0" cy="288032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2987824" y="2492896"/>
            <a:ext cx="0" cy="288032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1547664" y="2492896"/>
            <a:ext cx="0" cy="288032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3275856" y="2492896"/>
            <a:ext cx="0" cy="288032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3419872" y="2492896"/>
            <a:ext cx="0" cy="288032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3563888" y="2492896"/>
            <a:ext cx="0" cy="288032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3707904" y="2492896"/>
            <a:ext cx="0" cy="288032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3851920" y="2492896"/>
            <a:ext cx="0" cy="288032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3995936" y="2492896"/>
            <a:ext cx="0" cy="288032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4139952" y="2492896"/>
            <a:ext cx="0" cy="288032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4283968" y="2492896"/>
            <a:ext cx="0" cy="288032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4427984" y="2492896"/>
            <a:ext cx="0" cy="288032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572000" y="2492896"/>
            <a:ext cx="0" cy="288032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3131840" y="2492896"/>
            <a:ext cx="0" cy="288032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1403648" y="2492896"/>
            <a:ext cx="3312368" cy="0"/>
          </a:xfrm>
          <a:prstGeom prst="line">
            <a:avLst/>
          </a:prstGeom>
          <a:ln w="28575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1403648" y="2780928"/>
            <a:ext cx="3312368" cy="0"/>
          </a:xfrm>
          <a:prstGeom prst="line">
            <a:avLst/>
          </a:prstGeom>
          <a:ln w="28575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1547664" y="4077072"/>
            <a:ext cx="0" cy="288032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2555776" y="1268760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</a:pPr>
            <a:r>
              <a:rPr lang="en-GB" sz="2400" smtClean="0"/>
              <a:t>≈1 s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2267744" y="4077072"/>
            <a:ext cx="720080" cy="288032"/>
          </a:xfrm>
          <a:prstGeom prst="rect">
            <a:avLst/>
          </a:prstGeom>
          <a:gradFill flip="none" rotWithShape="1">
            <a:gsLst>
              <a:gs pos="0">
                <a:srgbClr val="FF0000">
                  <a:alpha val="50000"/>
                </a:srgbClr>
              </a:gs>
              <a:gs pos="8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5" name="Straight Connector 114"/>
          <p:cNvCxnSpPr/>
          <p:nvPr/>
        </p:nvCxnSpPr>
        <p:spPr>
          <a:xfrm>
            <a:off x="2267744" y="4077072"/>
            <a:ext cx="0" cy="288032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Rectangle 115"/>
          <p:cNvSpPr/>
          <p:nvPr/>
        </p:nvSpPr>
        <p:spPr>
          <a:xfrm>
            <a:off x="2987824" y="4077072"/>
            <a:ext cx="720080" cy="288032"/>
          </a:xfrm>
          <a:prstGeom prst="rect">
            <a:avLst/>
          </a:prstGeom>
          <a:gradFill flip="none" rotWithShape="1">
            <a:gsLst>
              <a:gs pos="0">
                <a:srgbClr val="FF0000">
                  <a:alpha val="50000"/>
                </a:srgbClr>
              </a:gs>
              <a:gs pos="8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7" name="Straight Connector 116"/>
          <p:cNvCxnSpPr/>
          <p:nvPr/>
        </p:nvCxnSpPr>
        <p:spPr>
          <a:xfrm>
            <a:off x="2987824" y="4077072"/>
            <a:ext cx="0" cy="288032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Rectangle 117"/>
          <p:cNvSpPr/>
          <p:nvPr/>
        </p:nvSpPr>
        <p:spPr>
          <a:xfrm>
            <a:off x="3707904" y="4077072"/>
            <a:ext cx="720080" cy="288032"/>
          </a:xfrm>
          <a:prstGeom prst="rect">
            <a:avLst/>
          </a:prstGeom>
          <a:gradFill flip="none" rotWithShape="1">
            <a:gsLst>
              <a:gs pos="0">
                <a:srgbClr val="FF0000">
                  <a:alpha val="50000"/>
                </a:srgbClr>
              </a:gs>
              <a:gs pos="8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9" name="Straight Connector 118"/>
          <p:cNvCxnSpPr/>
          <p:nvPr/>
        </p:nvCxnSpPr>
        <p:spPr>
          <a:xfrm>
            <a:off x="3707904" y="4077072"/>
            <a:ext cx="0" cy="288032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Rectangle 119"/>
          <p:cNvSpPr/>
          <p:nvPr/>
        </p:nvSpPr>
        <p:spPr>
          <a:xfrm>
            <a:off x="4427984" y="4077072"/>
            <a:ext cx="3312368" cy="2880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8" name="Straight Connector 77"/>
          <p:cNvCxnSpPr/>
          <p:nvPr/>
        </p:nvCxnSpPr>
        <p:spPr>
          <a:xfrm>
            <a:off x="1403648" y="4077072"/>
            <a:ext cx="6336704" cy="0"/>
          </a:xfrm>
          <a:prstGeom prst="line">
            <a:avLst/>
          </a:prstGeom>
          <a:ln w="28575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1403648" y="4365104"/>
            <a:ext cx="6336704" cy="0"/>
          </a:xfrm>
          <a:prstGeom prst="line">
            <a:avLst/>
          </a:prstGeom>
          <a:ln w="28575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/>
          <p:cNvSpPr txBox="1"/>
          <p:nvPr/>
        </p:nvSpPr>
        <p:spPr>
          <a:xfrm>
            <a:off x="251520" y="1988840"/>
            <a:ext cx="1224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</a:pPr>
            <a:r>
              <a:rPr lang="en-GB" sz="2000" b="1" smtClean="0">
                <a:solidFill>
                  <a:srgbClr val="460000"/>
                </a:solidFill>
              </a:rPr>
              <a:t>injection</a:t>
            </a:r>
          </a:p>
        </p:txBody>
      </p:sp>
      <p:sp>
        <p:nvSpPr>
          <p:cNvPr id="125" name="Arc 124"/>
          <p:cNvSpPr/>
          <p:nvPr/>
        </p:nvSpPr>
        <p:spPr>
          <a:xfrm>
            <a:off x="1115616" y="2204864"/>
            <a:ext cx="432048" cy="432048"/>
          </a:xfrm>
          <a:prstGeom prst="arc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7" name="TextBox 126"/>
          <p:cNvSpPr txBox="1"/>
          <p:nvPr/>
        </p:nvSpPr>
        <p:spPr>
          <a:xfrm>
            <a:off x="251520" y="3573016"/>
            <a:ext cx="1224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</a:pPr>
            <a:r>
              <a:rPr lang="en-GB" sz="2000" b="1" smtClean="0">
                <a:solidFill>
                  <a:srgbClr val="460000"/>
                </a:solidFill>
              </a:rPr>
              <a:t>injection</a:t>
            </a:r>
          </a:p>
        </p:txBody>
      </p:sp>
      <p:sp>
        <p:nvSpPr>
          <p:cNvPr id="128" name="Arc 127"/>
          <p:cNvSpPr/>
          <p:nvPr/>
        </p:nvSpPr>
        <p:spPr>
          <a:xfrm>
            <a:off x="1115616" y="3789040"/>
            <a:ext cx="432048" cy="432048"/>
          </a:xfrm>
          <a:prstGeom prst="arc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9" name="TextBox 128"/>
          <p:cNvSpPr txBox="1"/>
          <p:nvPr/>
        </p:nvSpPr>
        <p:spPr>
          <a:xfrm>
            <a:off x="1475656" y="3429000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</a:pPr>
            <a:r>
              <a:rPr lang="en-GB" sz="2000" b="1" dirty="0" smtClean="0">
                <a:solidFill>
                  <a:srgbClr val="460000"/>
                </a:solidFill>
              </a:rPr>
              <a:t>cooling</a:t>
            </a:r>
          </a:p>
        </p:txBody>
      </p:sp>
      <p:sp>
        <p:nvSpPr>
          <p:cNvPr id="130" name="Left Brace 129"/>
          <p:cNvSpPr/>
          <p:nvPr/>
        </p:nvSpPr>
        <p:spPr>
          <a:xfrm rot="5400000">
            <a:off x="1871700" y="3537012"/>
            <a:ext cx="144016" cy="648072"/>
          </a:xfrm>
          <a:prstGeom prst="leftBrace">
            <a:avLst>
              <a:gd name="adj1" fmla="val 21561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1" name="Left Brace 130"/>
          <p:cNvSpPr/>
          <p:nvPr/>
        </p:nvSpPr>
        <p:spPr>
          <a:xfrm rot="16200000" flipV="1">
            <a:off x="2915816" y="3212976"/>
            <a:ext cx="144016" cy="2736304"/>
          </a:xfrm>
          <a:prstGeom prst="leftBrace">
            <a:avLst>
              <a:gd name="adj1" fmla="val 21561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2" name="TextBox 131"/>
          <p:cNvSpPr txBox="1"/>
          <p:nvPr/>
        </p:nvSpPr>
        <p:spPr>
          <a:xfrm>
            <a:off x="2483768" y="4653136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</a:pPr>
            <a:r>
              <a:rPr lang="en-GB" sz="2000" b="1" smtClean="0">
                <a:solidFill>
                  <a:srgbClr val="460000"/>
                </a:solidFill>
              </a:rPr>
              <a:t>stacking</a:t>
            </a:r>
          </a:p>
        </p:txBody>
      </p:sp>
      <p:sp>
        <p:nvSpPr>
          <p:cNvPr id="133" name="Left Brace 132"/>
          <p:cNvSpPr/>
          <p:nvPr/>
        </p:nvSpPr>
        <p:spPr>
          <a:xfrm rot="16200000" flipV="1">
            <a:off x="6048164" y="2960948"/>
            <a:ext cx="144016" cy="3240360"/>
          </a:xfrm>
          <a:prstGeom prst="leftBrace">
            <a:avLst>
              <a:gd name="adj1" fmla="val 21561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5" name="TextBox 134"/>
          <p:cNvSpPr txBox="1"/>
          <p:nvPr/>
        </p:nvSpPr>
        <p:spPr>
          <a:xfrm>
            <a:off x="5364088" y="4725144"/>
            <a:ext cx="3240360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</a:pPr>
            <a:r>
              <a:rPr lang="en-GB" sz="2000" b="1" smtClean="0">
                <a:solidFill>
                  <a:srgbClr val="460000"/>
                </a:solidFill>
              </a:rPr>
              <a:t>Exploitation</a:t>
            </a:r>
          </a:p>
          <a:p>
            <a:pPr marL="268288" indent="-268288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3"/>
              </a:buBlip>
            </a:pPr>
            <a:r>
              <a:rPr lang="en-GB" sz="2000" smtClean="0"/>
              <a:t>Measurement</a:t>
            </a:r>
          </a:p>
          <a:p>
            <a:pPr marL="268288" indent="-268288">
              <a:buClr>
                <a:schemeClr val="bg2">
                  <a:lumMod val="25000"/>
                </a:schemeClr>
              </a:buClr>
              <a:buSzPct val="75000"/>
              <a:buBlip>
                <a:blip r:embed="rId3"/>
              </a:buBlip>
            </a:pPr>
            <a:r>
              <a:rPr lang="en-GB" sz="2000" smtClean="0"/>
              <a:t>Acceleration/deceleration</a:t>
            </a:r>
          </a:p>
          <a:p>
            <a:pPr marL="268288" indent="-268288">
              <a:buClr>
                <a:schemeClr val="bg2">
                  <a:lumMod val="25000"/>
                </a:schemeClr>
              </a:buClr>
              <a:buSzPct val="75000"/>
              <a:buBlip>
                <a:blip r:embed="rId3"/>
              </a:buBlip>
            </a:pPr>
            <a:r>
              <a:rPr lang="en-GB" sz="2000" smtClean="0"/>
              <a:t>Mass separation</a:t>
            </a:r>
          </a:p>
          <a:p>
            <a:pPr marL="268288" indent="-268288">
              <a:buClr>
                <a:schemeClr val="bg2">
                  <a:lumMod val="25000"/>
                </a:schemeClr>
              </a:buClr>
              <a:buSzPct val="75000"/>
              <a:buBlip>
                <a:blip r:embed="rId3"/>
              </a:buBlip>
            </a:pPr>
            <a:r>
              <a:rPr lang="en-GB" sz="2000" smtClean="0"/>
              <a:t>Extraction</a:t>
            </a:r>
          </a:p>
        </p:txBody>
      </p:sp>
      <p:sp>
        <p:nvSpPr>
          <p:cNvPr id="137" name="Rounded Rectangle 136"/>
          <p:cNvSpPr/>
          <p:nvPr/>
        </p:nvSpPr>
        <p:spPr>
          <a:xfrm>
            <a:off x="5292080" y="3429000"/>
            <a:ext cx="3168352" cy="432048"/>
          </a:xfrm>
          <a:prstGeom prst="roundRect">
            <a:avLst>
              <a:gd name="adj" fmla="val 16628"/>
            </a:avLst>
          </a:prstGeom>
          <a:solidFill>
            <a:srgbClr val="E2E0B4"/>
          </a:solidFill>
          <a:ln>
            <a:noFill/>
          </a:ln>
          <a:effectLst>
            <a:outerShdw blurRad="292100" dist="139700" dir="2700000" algn="tl" rotWithShape="0">
              <a:schemeClr val="tx1">
                <a:alpha val="6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b="1" smtClean="0">
                <a:solidFill>
                  <a:srgbClr val="460000"/>
                </a:solidFill>
              </a:rPr>
              <a:t>I</a:t>
            </a:r>
            <a:r>
              <a:rPr lang="en-GB" sz="2400" b="1" baseline="-25000" smtClean="0">
                <a:solidFill>
                  <a:srgbClr val="460000"/>
                </a:solidFill>
              </a:rPr>
              <a:t>TSR</a:t>
            </a:r>
            <a:r>
              <a:rPr lang="en-GB" sz="2400" b="1" smtClean="0">
                <a:solidFill>
                  <a:srgbClr val="460000"/>
                </a:solidFill>
              </a:rPr>
              <a:t> = I</a:t>
            </a:r>
            <a:r>
              <a:rPr lang="en-GB" sz="2400" b="1" baseline="-25000" smtClean="0">
                <a:solidFill>
                  <a:srgbClr val="460000"/>
                </a:solidFill>
              </a:rPr>
              <a:t>HIE-ISOLDE</a:t>
            </a:r>
            <a:r>
              <a:rPr lang="en-GB" sz="2400" b="1" smtClean="0">
                <a:solidFill>
                  <a:srgbClr val="460000"/>
                </a:solidFill>
              </a:rPr>
              <a:t> × f</a:t>
            </a:r>
            <a:r>
              <a:rPr lang="en-GB" sz="2400" b="1" baseline="-25000" smtClean="0">
                <a:solidFill>
                  <a:srgbClr val="460000"/>
                </a:solidFill>
              </a:rPr>
              <a:t>rev</a:t>
            </a:r>
            <a:r>
              <a:rPr lang="en-GB" sz="2400" b="1" smtClean="0">
                <a:solidFill>
                  <a:srgbClr val="460000"/>
                </a:solidFill>
              </a:rPr>
              <a:t> × τ</a:t>
            </a:r>
            <a:endParaRPr lang="en-GB" sz="2400" b="1" baseline="-25000" smtClean="0">
              <a:solidFill>
                <a:srgbClr val="460000"/>
              </a:solidFill>
            </a:endParaRPr>
          </a:p>
        </p:txBody>
      </p:sp>
      <p:sp>
        <p:nvSpPr>
          <p:cNvPr id="138" name="Rounded Rectangle 137"/>
          <p:cNvSpPr/>
          <p:nvPr/>
        </p:nvSpPr>
        <p:spPr>
          <a:xfrm>
            <a:off x="5076056" y="2420888"/>
            <a:ext cx="3168352" cy="432048"/>
          </a:xfrm>
          <a:prstGeom prst="roundRect">
            <a:avLst>
              <a:gd name="adj" fmla="val 16628"/>
            </a:avLst>
          </a:prstGeom>
          <a:solidFill>
            <a:srgbClr val="E2E0B4"/>
          </a:solidFill>
          <a:ln>
            <a:noFill/>
          </a:ln>
          <a:effectLst>
            <a:outerShdw blurRad="292100" dist="139700" dir="2700000" algn="tl" rotWithShape="0">
              <a:schemeClr val="tx1">
                <a:alpha val="6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b="1" smtClean="0">
                <a:solidFill>
                  <a:srgbClr val="460000"/>
                </a:solidFill>
              </a:rPr>
              <a:t>I</a:t>
            </a:r>
            <a:r>
              <a:rPr lang="en-GB" sz="2400" b="1" baseline="-25000" smtClean="0">
                <a:solidFill>
                  <a:srgbClr val="460000"/>
                </a:solidFill>
              </a:rPr>
              <a:t>TSR</a:t>
            </a:r>
            <a:r>
              <a:rPr lang="en-GB" sz="2400" b="1" smtClean="0">
                <a:solidFill>
                  <a:srgbClr val="460000"/>
                </a:solidFill>
              </a:rPr>
              <a:t> = I</a:t>
            </a:r>
            <a:r>
              <a:rPr lang="en-GB" sz="2400" b="1" baseline="-25000" smtClean="0">
                <a:solidFill>
                  <a:srgbClr val="460000"/>
                </a:solidFill>
              </a:rPr>
              <a:t>HIE-ISOLDE</a:t>
            </a:r>
            <a:r>
              <a:rPr lang="en-GB" sz="2400" b="1" smtClean="0">
                <a:solidFill>
                  <a:srgbClr val="460000"/>
                </a:solidFill>
              </a:rPr>
              <a:t> × f</a:t>
            </a:r>
            <a:r>
              <a:rPr lang="en-GB" sz="2400" b="1" baseline="-25000" smtClean="0">
                <a:solidFill>
                  <a:srgbClr val="460000"/>
                </a:solidFill>
              </a:rPr>
              <a:t>rev</a:t>
            </a:r>
            <a:r>
              <a:rPr lang="en-GB" sz="2400" b="1" smtClean="0">
                <a:solidFill>
                  <a:srgbClr val="460000"/>
                </a:solidFill>
              </a:rPr>
              <a:t> / f</a:t>
            </a:r>
            <a:r>
              <a:rPr lang="en-GB" sz="2400" b="1" baseline="-25000" smtClean="0">
                <a:solidFill>
                  <a:srgbClr val="460000"/>
                </a:solidFill>
              </a:rPr>
              <a:t>inj</a:t>
            </a:r>
          </a:p>
        </p:txBody>
      </p:sp>
      <p:sp>
        <p:nvSpPr>
          <p:cNvPr id="139" name="TextBox 138"/>
          <p:cNvSpPr txBox="1"/>
          <p:nvPr/>
        </p:nvSpPr>
        <p:spPr>
          <a:xfrm>
            <a:off x="2339752" y="2060848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</a:pPr>
            <a:r>
              <a:rPr lang="en-GB" sz="2000" b="1" smtClean="0">
                <a:solidFill>
                  <a:srgbClr val="460000"/>
                </a:solidFill>
              </a:rPr>
              <a:t>no cooling</a:t>
            </a:r>
          </a:p>
        </p:txBody>
      </p:sp>
      <p:grpSp>
        <p:nvGrpSpPr>
          <p:cNvPr id="57" name="Group 45"/>
          <p:cNvGrpSpPr/>
          <p:nvPr/>
        </p:nvGrpSpPr>
        <p:grpSpPr>
          <a:xfrm>
            <a:off x="7740352" y="0"/>
            <a:ext cx="828753" cy="368648"/>
            <a:chOff x="7740352" y="0"/>
            <a:chExt cx="828753" cy="368648"/>
          </a:xfrm>
        </p:grpSpPr>
        <p:sp>
          <p:nvSpPr>
            <p:cNvPr id="58" name="Oval 57"/>
            <p:cNvSpPr/>
            <p:nvPr/>
          </p:nvSpPr>
          <p:spPr>
            <a:xfrm>
              <a:off x="810039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7740352" y="0"/>
              <a:ext cx="828753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dirty="0" smtClean="0">
                  <a:solidFill>
                    <a:srgbClr val="460000"/>
                  </a:solidFill>
                </a:rPr>
                <a:t>Planning</a:t>
              </a:r>
              <a:endParaRPr lang="en-GB" b="1" dirty="0">
                <a:solidFill>
                  <a:srgbClr val="460000"/>
                </a:solidFill>
              </a:endParaRPr>
            </a:p>
          </p:txBody>
        </p:sp>
      </p:grpSp>
      <p:grpSp>
        <p:nvGrpSpPr>
          <p:cNvPr id="60" name="Group 39"/>
          <p:cNvGrpSpPr/>
          <p:nvPr/>
        </p:nvGrpSpPr>
        <p:grpSpPr>
          <a:xfrm>
            <a:off x="1403648" y="0"/>
            <a:ext cx="1062086" cy="368648"/>
            <a:chOff x="1403648" y="0"/>
            <a:chExt cx="1062086" cy="368648"/>
          </a:xfrm>
        </p:grpSpPr>
        <p:sp>
          <p:nvSpPr>
            <p:cNvPr id="61" name="TextBox 60"/>
            <p:cNvSpPr txBox="1"/>
            <p:nvPr/>
          </p:nvSpPr>
          <p:spPr>
            <a:xfrm>
              <a:off x="1403648" y="0"/>
              <a:ext cx="1062086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Motivation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62" name="Oval 61"/>
            <p:cNvSpPr/>
            <p:nvPr/>
          </p:nvSpPr>
          <p:spPr>
            <a:xfrm>
              <a:off x="183569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3491880" y="0"/>
            <a:ext cx="1499257" cy="368648"/>
            <a:chOff x="3275856" y="0"/>
            <a:chExt cx="1499257" cy="368648"/>
          </a:xfrm>
        </p:grpSpPr>
        <p:sp>
          <p:nvSpPr>
            <p:cNvPr id="64" name="Oval 63"/>
            <p:cNvSpPr/>
            <p:nvPr/>
          </p:nvSpPr>
          <p:spPr>
            <a:xfrm>
              <a:off x="3923928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3275856" y="0"/>
              <a:ext cx="1499257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TSR and ISOLDE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67" name="Oval 66"/>
            <p:cNvSpPr/>
            <p:nvPr/>
          </p:nvSpPr>
          <p:spPr>
            <a:xfrm>
              <a:off x="377991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" name="Oval 67"/>
            <p:cNvSpPr/>
            <p:nvPr/>
          </p:nvSpPr>
          <p:spPr>
            <a:xfrm>
              <a:off x="4067944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" name="Oval 68"/>
            <p:cNvSpPr/>
            <p:nvPr/>
          </p:nvSpPr>
          <p:spPr>
            <a:xfrm>
              <a:off x="363589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" name="Oval 69"/>
            <p:cNvSpPr/>
            <p:nvPr/>
          </p:nvSpPr>
          <p:spPr>
            <a:xfrm>
              <a:off x="4211960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6012160" y="0"/>
            <a:ext cx="685252" cy="368648"/>
            <a:chOff x="5580112" y="0"/>
            <a:chExt cx="685252" cy="368648"/>
          </a:xfrm>
        </p:grpSpPr>
        <p:sp>
          <p:nvSpPr>
            <p:cNvPr id="72" name="Oval 71"/>
            <p:cNvSpPr/>
            <p:nvPr/>
          </p:nvSpPr>
          <p:spPr>
            <a:xfrm>
              <a:off x="579613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5580112" y="0"/>
              <a:ext cx="68525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Physics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74" name="Oval 73"/>
            <p:cNvSpPr/>
            <p:nvPr/>
          </p:nvSpPr>
          <p:spPr>
            <a:xfrm>
              <a:off x="594015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" name="Oval 74"/>
            <p:cNvSpPr/>
            <p:nvPr/>
          </p:nvSpPr>
          <p:spPr>
            <a:xfrm>
              <a:off x="5652120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Oval 75"/>
            <p:cNvSpPr/>
            <p:nvPr/>
          </p:nvSpPr>
          <p:spPr>
            <a:xfrm>
              <a:off x="6084168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7" name="Oval 76"/>
          <p:cNvSpPr/>
          <p:nvPr/>
        </p:nvSpPr>
        <p:spPr>
          <a:xfrm>
            <a:off x="1835696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Oval 79"/>
          <p:cNvSpPr/>
          <p:nvPr/>
        </p:nvSpPr>
        <p:spPr>
          <a:xfrm>
            <a:off x="3851920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Oval 80"/>
          <p:cNvSpPr/>
          <p:nvPr/>
        </p:nvSpPr>
        <p:spPr>
          <a:xfrm>
            <a:off x="3995936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Oval 81"/>
          <p:cNvSpPr/>
          <p:nvPr/>
        </p:nvSpPr>
        <p:spPr>
          <a:xfrm>
            <a:off x="4139952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Oval 82"/>
          <p:cNvSpPr/>
          <p:nvPr/>
        </p:nvSpPr>
        <p:spPr>
          <a:xfrm>
            <a:off x="4283968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Oval 83"/>
          <p:cNvSpPr/>
          <p:nvPr/>
        </p:nvSpPr>
        <p:spPr>
          <a:xfrm>
            <a:off x="4427984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Physics programme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988840"/>
            <a:ext cx="7845289" cy="2088232"/>
          </a:xfrm>
          <a:prstGeom prst="rect">
            <a:avLst/>
          </a:prstGeom>
          <a:noFill/>
          <a:ln w="38100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395536" y="1412776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3"/>
              </a:buBlip>
            </a:pPr>
            <a:r>
              <a:rPr lang="en-GB" sz="2400" dirty="0" smtClean="0"/>
              <a:t>Conveners</a:t>
            </a:r>
          </a:p>
        </p:txBody>
      </p:sp>
      <p:grpSp>
        <p:nvGrpSpPr>
          <p:cNvPr id="9" name="Group 45"/>
          <p:cNvGrpSpPr/>
          <p:nvPr/>
        </p:nvGrpSpPr>
        <p:grpSpPr>
          <a:xfrm>
            <a:off x="7740352" y="0"/>
            <a:ext cx="828753" cy="368648"/>
            <a:chOff x="7740352" y="0"/>
            <a:chExt cx="828753" cy="368648"/>
          </a:xfrm>
        </p:grpSpPr>
        <p:sp>
          <p:nvSpPr>
            <p:cNvPr id="10" name="Oval 9"/>
            <p:cNvSpPr/>
            <p:nvPr/>
          </p:nvSpPr>
          <p:spPr>
            <a:xfrm>
              <a:off x="810039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740352" y="0"/>
              <a:ext cx="828753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dirty="0" smtClean="0">
                  <a:solidFill>
                    <a:srgbClr val="460000"/>
                  </a:solidFill>
                </a:rPr>
                <a:t>Planning</a:t>
              </a:r>
              <a:endParaRPr lang="en-GB" b="1" dirty="0">
                <a:solidFill>
                  <a:srgbClr val="460000"/>
                </a:solidFill>
              </a:endParaRPr>
            </a:p>
          </p:txBody>
        </p:sp>
      </p:grpSp>
      <p:grpSp>
        <p:nvGrpSpPr>
          <p:cNvPr id="12" name="Group 39"/>
          <p:cNvGrpSpPr/>
          <p:nvPr/>
        </p:nvGrpSpPr>
        <p:grpSpPr>
          <a:xfrm>
            <a:off x="1403648" y="0"/>
            <a:ext cx="1062086" cy="368648"/>
            <a:chOff x="1403648" y="0"/>
            <a:chExt cx="1062086" cy="368648"/>
          </a:xfrm>
        </p:grpSpPr>
        <p:sp>
          <p:nvSpPr>
            <p:cNvPr id="13" name="TextBox 12"/>
            <p:cNvSpPr txBox="1"/>
            <p:nvPr/>
          </p:nvSpPr>
          <p:spPr>
            <a:xfrm>
              <a:off x="1403648" y="0"/>
              <a:ext cx="1062086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Motivation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183569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491880" y="0"/>
            <a:ext cx="1499257" cy="368648"/>
            <a:chOff x="3275856" y="0"/>
            <a:chExt cx="1499257" cy="368648"/>
          </a:xfrm>
        </p:grpSpPr>
        <p:sp>
          <p:nvSpPr>
            <p:cNvPr id="16" name="Oval 15"/>
            <p:cNvSpPr/>
            <p:nvPr/>
          </p:nvSpPr>
          <p:spPr>
            <a:xfrm>
              <a:off x="3923928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275856" y="0"/>
              <a:ext cx="1499257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TSR and ISOLDE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377991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/>
            <p:cNvSpPr/>
            <p:nvPr/>
          </p:nvSpPr>
          <p:spPr>
            <a:xfrm>
              <a:off x="4067944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/>
            <p:cNvSpPr/>
            <p:nvPr/>
          </p:nvSpPr>
          <p:spPr>
            <a:xfrm>
              <a:off x="363589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/>
            <p:cNvSpPr/>
            <p:nvPr/>
          </p:nvSpPr>
          <p:spPr>
            <a:xfrm>
              <a:off x="4211960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012160" y="0"/>
            <a:ext cx="685252" cy="368648"/>
            <a:chOff x="5580112" y="0"/>
            <a:chExt cx="685252" cy="368648"/>
          </a:xfrm>
        </p:grpSpPr>
        <p:sp>
          <p:nvSpPr>
            <p:cNvPr id="23" name="Oval 22"/>
            <p:cNvSpPr/>
            <p:nvPr/>
          </p:nvSpPr>
          <p:spPr>
            <a:xfrm>
              <a:off x="579613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580112" y="0"/>
              <a:ext cx="68525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Physics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25" name="Oval 24"/>
            <p:cNvSpPr/>
            <p:nvPr/>
          </p:nvSpPr>
          <p:spPr>
            <a:xfrm>
              <a:off x="594015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Oval 25"/>
            <p:cNvSpPr/>
            <p:nvPr/>
          </p:nvSpPr>
          <p:spPr>
            <a:xfrm>
              <a:off x="5652120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Oval 26"/>
            <p:cNvSpPr/>
            <p:nvPr/>
          </p:nvSpPr>
          <p:spPr>
            <a:xfrm>
              <a:off x="6084168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8" name="Oval 27"/>
          <p:cNvSpPr/>
          <p:nvPr/>
        </p:nvSpPr>
        <p:spPr>
          <a:xfrm>
            <a:off x="1835696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/>
          <p:cNvSpPr/>
          <p:nvPr/>
        </p:nvSpPr>
        <p:spPr>
          <a:xfrm>
            <a:off x="3851920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/>
          <p:cNvSpPr/>
          <p:nvPr/>
        </p:nvSpPr>
        <p:spPr>
          <a:xfrm>
            <a:off x="3995936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/>
          <p:cNvSpPr/>
          <p:nvPr/>
        </p:nvSpPr>
        <p:spPr>
          <a:xfrm>
            <a:off x="4139952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/>
          <p:cNvSpPr/>
          <p:nvPr/>
        </p:nvSpPr>
        <p:spPr>
          <a:xfrm>
            <a:off x="4283968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/>
          <p:cNvSpPr/>
          <p:nvPr/>
        </p:nvSpPr>
        <p:spPr>
          <a:xfrm>
            <a:off x="4427984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/>
          <p:cNvSpPr/>
          <p:nvPr/>
        </p:nvSpPr>
        <p:spPr>
          <a:xfrm>
            <a:off x="6084168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Physics programme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988840"/>
            <a:ext cx="7845289" cy="2088232"/>
          </a:xfrm>
          <a:prstGeom prst="rect">
            <a:avLst/>
          </a:prstGeom>
          <a:noFill/>
          <a:ln w="38100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395536" y="1412776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3"/>
              </a:buBlip>
            </a:pPr>
            <a:r>
              <a:rPr lang="en-GB" sz="2400" dirty="0" smtClean="0"/>
              <a:t>Conveners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683568" y="2060848"/>
            <a:ext cx="2304256" cy="288032"/>
          </a:xfrm>
          <a:prstGeom prst="round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ounded Rectangle 8"/>
          <p:cNvSpPr/>
          <p:nvPr/>
        </p:nvSpPr>
        <p:spPr>
          <a:xfrm>
            <a:off x="683568" y="3005475"/>
            <a:ext cx="3672408" cy="279509"/>
          </a:xfrm>
          <a:prstGeom prst="round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0" name="Group 45"/>
          <p:cNvGrpSpPr/>
          <p:nvPr/>
        </p:nvGrpSpPr>
        <p:grpSpPr>
          <a:xfrm>
            <a:off x="7740352" y="0"/>
            <a:ext cx="828753" cy="368648"/>
            <a:chOff x="7740352" y="0"/>
            <a:chExt cx="828753" cy="368648"/>
          </a:xfrm>
        </p:grpSpPr>
        <p:sp>
          <p:nvSpPr>
            <p:cNvPr id="11" name="Oval 10"/>
            <p:cNvSpPr/>
            <p:nvPr/>
          </p:nvSpPr>
          <p:spPr>
            <a:xfrm>
              <a:off x="810039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740352" y="0"/>
              <a:ext cx="828753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dirty="0" smtClean="0">
                  <a:solidFill>
                    <a:srgbClr val="460000"/>
                  </a:solidFill>
                </a:rPr>
                <a:t>Planning</a:t>
              </a:r>
              <a:endParaRPr lang="en-GB" b="1" dirty="0">
                <a:solidFill>
                  <a:srgbClr val="460000"/>
                </a:solidFill>
              </a:endParaRPr>
            </a:p>
          </p:txBody>
        </p:sp>
      </p:grpSp>
      <p:grpSp>
        <p:nvGrpSpPr>
          <p:cNvPr id="13" name="Group 39"/>
          <p:cNvGrpSpPr/>
          <p:nvPr/>
        </p:nvGrpSpPr>
        <p:grpSpPr>
          <a:xfrm>
            <a:off x="1403648" y="0"/>
            <a:ext cx="1062086" cy="368648"/>
            <a:chOff x="1403648" y="0"/>
            <a:chExt cx="1062086" cy="368648"/>
          </a:xfrm>
        </p:grpSpPr>
        <p:sp>
          <p:nvSpPr>
            <p:cNvPr id="14" name="TextBox 13"/>
            <p:cNvSpPr txBox="1"/>
            <p:nvPr/>
          </p:nvSpPr>
          <p:spPr>
            <a:xfrm>
              <a:off x="1403648" y="0"/>
              <a:ext cx="1062086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Motivation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183569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491880" y="0"/>
            <a:ext cx="1499257" cy="368648"/>
            <a:chOff x="3275856" y="0"/>
            <a:chExt cx="1499257" cy="368648"/>
          </a:xfrm>
        </p:grpSpPr>
        <p:sp>
          <p:nvSpPr>
            <p:cNvPr id="17" name="Oval 16"/>
            <p:cNvSpPr/>
            <p:nvPr/>
          </p:nvSpPr>
          <p:spPr>
            <a:xfrm>
              <a:off x="3923928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275856" y="0"/>
              <a:ext cx="1499257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TSR and ISOLDE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377991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/>
            <p:cNvSpPr/>
            <p:nvPr/>
          </p:nvSpPr>
          <p:spPr>
            <a:xfrm>
              <a:off x="4067944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/>
            <p:cNvSpPr/>
            <p:nvPr/>
          </p:nvSpPr>
          <p:spPr>
            <a:xfrm>
              <a:off x="363589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Oval 21"/>
            <p:cNvSpPr/>
            <p:nvPr/>
          </p:nvSpPr>
          <p:spPr>
            <a:xfrm>
              <a:off x="4211960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012160" y="0"/>
            <a:ext cx="685252" cy="368648"/>
            <a:chOff x="5580112" y="0"/>
            <a:chExt cx="685252" cy="368648"/>
          </a:xfrm>
        </p:grpSpPr>
        <p:sp>
          <p:nvSpPr>
            <p:cNvPr id="24" name="Oval 23"/>
            <p:cNvSpPr/>
            <p:nvPr/>
          </p:nvSpPr>
          <p:spPr>
            <a:xfrm>
              <a:off x="579613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580112" y="0"/>
              <a:ext cx="68525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Physics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26" name="Oval 25"/>
            <p:cNvSpPr/>
            <p:nvPr/>
          </p:nvSpPr>
          <p:spPr>
            <a:xfrm>
              <a:off x="594015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Oval 26"/>
            <p:cNvSpPr/>
            <p:nvPr/>
          </p:nvSpPr>
          <p:spPr>
            <a:xfrm>
              <a:off x="5652120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Oval 27"/>
            <p:cNvSpPr/>
            <p:nvPr/>
          </p:nvSpPr>
          <p:spPr>
            <a:xfrm>
              <a:off x="6084168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9" name="Oval 28"/>
          <p:cNvSpPr/>
          <p:nvPr/>
        </p:nvSpPr>
        <p:spPr>
          <a:xfrm>
            <a:off x="1835696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/>
          <p:cNvSpPr/>
          <p:nvPr/>
        </p:nvSpPr>
        <p:spPr>
          <a:xfrm>
            <a:off x="3851920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/>
          <p:cNvSpPr/>
          <p:nvPr/>
        </p:nvSpPr>
        <p:spPr>
          <a:xfrm>
            <a:off x="3995936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/>
          <p:cNvSpPr/>
          <p:nvPr/>
        </p:nvSpPr>
        <p:spPr>
          <a:xfrm>
            <a:off x="4139952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/>
          <p:cNvSpPr/>
          <p:nvPr/>
        </p:nvSpPr>
        <p:spPr>
          <a:xfrm>
            <a:off x="4283968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/>
          <p:cNvSpPr/>
          <p:nvPr/>
        </p:nvSpPr>
        <p:spPr>
          <a:xfrm>
            <a:off x="4427984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/>
          <p:cNvSpPr/>
          <p:nvPr/>
        </p:nvSpPr>
        <p:spPr>
          <a:xfrm>
            <a:off x="6084168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Half life of H-like </a:t>
            </a:r>
            <a:r>
              <a:rPr lang="en-GB" baseline="30000" dirty="0" smtClean="0"/>
              <a:t>7</a:t>
            </a:r>
            <a:r>
              <a:rPr lang="en-GB" dirty="0" smtClean="0"/>
              <a:t>Be</a:t>
            </a:r>
            <a:endParaRPr lang="en-GB" dirty="0"/>
          </a:p>
        </p:txBody>
      </p:sp>
      <p:sp>
        <p:nvSpPr>
          <p:cNvPr id="5" name="Rounded Rectangle 4"/>
          <p:cNvSpPr/>
          <p:nvPr/>
        </p:nvSpPr>
        <p:spPr>
          <a:xfrm>
            <a:off x="1691680" y="5333146"/>
            <a:ext cx="6336704" cy="28803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1835696" y="5333146"/>
            <a:ext cx="720080" cy="288032"/>
          </a:xfrm>
          <a:prstGeom prst="rect">
            <a:avLst/>
          </a:prstGeom>
          <a:gradFill flip="none" rotWithShape="1">
            <a:gsLst>
              <a:gs pos="0">
                <a:srgbClr val="FF0000">
                  <a:alpha val="50000"/>
                </a:srgbClr>
              </a:gs>
              <a:gs pos="8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>
            <a:off x="1835696" y="5333146"/>
            <a:ext cx="0" cy="288032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2555776" y="5333146"/>
            <a:ext cx="720080" cy="288032"/>
          </a:xfrm>
          <a:prstGeom prst="rect">
            <a:avLst/>
          </a:prstGeom>
          <a:gradFill flip="none" rotWithShape="1">
            <a:gsLst>
              <a:gs pos="0">
                <a:srgbClr val="FF0000">
                  <a:alpha val="50000"/>
                </a:srgbClr>
              </a:gs>
              <a:gs pos="8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2555776" y="5333146"/>
            <a:ext cx="0" cy="288032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3275856" y="5333146"/>
            <a:ext cx="720080" cy="288032"/>
          </a:xfrm>
          <a:prstGeom prst="rect">
            <a:avLst/>
          </a:prstGeom>
          <a:gradFill flip="none" rotWithShape="1">
            <a:gsLst>
              <a:gs pos="0">
                <a:srgbClr val="FF0000">
                  <a:alpha val="50000"/>
                </a:srgbClr>
              </a:gs>
              <a:gs pos="8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>
            <a:off x="3275856" y="5333146"/>
            <a:ext cx="0" cy="288032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995936" y="5333146"/>
            <a:ext cx="720080" cy="288032"/>
          </a:xfrm>
          <a:prstGeom prst="rect">
            <a:avLst/>
          </a:prstGeom>
          <a:gradFill flip="none" rotWithShape="1">
            <a:gsLst>
              <a:gs pos="0">
                <a:srgbClr val="FF0000">
                  <a:alpha val="50000"/>
                </a:srgbClr>
              </a:gs>
              <a:gs pos="8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/>
        </p:nvCxnSpPr>
        <p:spPr>
          <a:xfrm>
            <a:off x="3995936" y="5333146"/>
            <a:ext cx="0" cy="288032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4716016" y="5333146"/>
            <a:ext cx="3312368" cy="2880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Connector 14"/>
          <p:cNvCxnSpPr/>
          <p:nvPr/>
        </p:nvCxnSpPr>
        <p:spPr>
          <a:xfrm>
            <a:off x="1691680" y="5333146"/>
            <a:ext cx="6336704" cy="0"/>
          </a:xfrm>
          <a:prstGeom prst="line">
            <a:avLst/>
          </a:prstGeom>
          <a:ln w="28575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1691680" y="5621178"/>
            <a:ext cx="6336704" cy="0"/>
          </a:xfrm>
          <a:prstGeom prst="line">
            <a:avLst/>
          </a:prstGeom>
          <a:ln w="28575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39552" y="4829090"/>
            <a:ext cx="12241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</a:pPr>
            <a:r>
              <a:rPr lang="en-GB" sz="2000" b="1" dirty="0" smtClean="0">
                <a:solidFill>
                  <a:srgbClr val="460000"/>
                </a:solidFill>
              </a:rPr>
              <a:t>injection</a:t>
            </a:r>
            <a:br>
              <a:rPr lang="en-GB" sz="2000" b="1" dirty="0" smtClean="0">
                <a:solidFill>
                  <a:srgbClr val="460000"/>
                </a:solidFill>
              </a:rPr>
            </a:br>
            <a:r>
              <a:rPr lang="en-GB" sz="2000" b="1" dirty="0" smtClean="0">
                <a:solidFill>
                  <a:srgbClr val="C00000"/>
                </a:solidFill>
              </a:rPr>
              <a:t>≈10</a:t>
            </a:r>
            <a:r>
              <a:rPr lang="en-GB" sz="2000" b="1" baseline="30000" dirty="0" smtClean="0">
                <a:solidFill>
                  <a:srgbClr val="C00000"/>
                </a:solidFill>
              </a:rPr>
              <a:t>8</a:t>
            </a:r>
            <a:r>
              <a:rPr lang="en-GB" sz="2000" b="1" dirty="0" smtClean="0">
                <a:solidFill>
                  <a:srgbClr val="C00000"/>
                </a:solidFill>
              </a:rPr>
              <a:t> ions</a:t>
            </a:r>
          </a:p>
        </p:txBody>
      </p:sp>
      <p:sp>
        <p:nvSpPr>
          <p:cNvPr id="18" name="Arc 17"/>
          <p:cNvSpPr/>
          <p:nvPr/>
        </p:nvSpPr>
        <p:spPr>
          <a:xfrm>
            <a:off x="1403648" y="5045114"/>
            <a:ext cx="432048" cy="432048"/>
          </a:xfrm>
          <a:prstGeom prst="arc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Left Brace 18"/>
          <p:cNvSpPr/>
          <p:nvPr/>
        </p:nvSpPr>
        <p:spPr>
          <a:xfrm rot="5400000">
            <a:off x="2159732" y="4793086"/>
            <a:ext cx="144016" cy="648072"/>
          </a:xfrm>
          <a:prstGeom prst="leftBrace">
            <a:avLst>
              <a:gd name="adj1" fmla="val 21561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Left Brace 19"/>
          <p:cNvSpPr/>
          <p:nvPr/>
        </p:nvSpPr>
        <p:spPr>
          <a:xfrm rot="16200000" flipV="1">
            <a:off x="3203848" y="4469050"/>
            <a:ext cx="144016" cy="2736304"/>
          </a:xfrm>
          <a:prstGeom prst="leftBrace">
            <a:avLst>
              <a:gd name="adj1" fmla="val 21561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2771800" y="5909210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</a:pPr>
            <a:r>
              <a:rPr lang="en-GB" sz="2000" b="1" smtClean="0">
                <a:solidFill>
                  <a:srgbClr val="460000"/>
                </a:solidFill>
              </a:rPr>
              <a:t>stacking</a:t>
            </a:r>
          </a:p>
        </p:txBody>
      </p:sp>
      <p:sp>
        <p:nvSpPr>
          <p:cNvPr id="22" name="Left Brace 21"/>
          <p:cNvSpPr/>
          <p:nvPr/>
        </p:nvSpPr>
        <p:spPr>
          <a:xfrm rot="16200000" flipV="1">
            <a:off x="6336196" y="4217022"/>
            <a:ext cx="144016" cy="3240360"/>
          </a:xfrm>
          <a:prstGeom prst="leftBrace">
            <a:avLst>
              <a:gd name="adj1" fmla="val 21561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1691680" y="4685074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</a:pPr>
            <a:r>
              <a:rPr lang="en-GB" sz="2000" b="1" dirty="0" smtClean="0">
                <a:solidFill>
                  <a:srgbClr val="460000"/>
                </a:solidFill>
              </a:rPr>
              <a:t>cooling  </a:t>
            </a:r>
            <a:r>
              <a:rPr lang="en-GB" sz="2000" b="1" dirty="0" smtClean="0">
                <a:solidFill>
                  <a:srgbClr val="C00000"/>
                </a:solidFill>
              </a:rPr>
              <a:t>2.3 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012160" y="5909210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</a:pPr>
            <a:r>
              <a:rPr lang="en-GB" sz="2000" b="1" dirty="0" smtClean="0">
                <a:solidFill>
                  <a:srgbClr val="460000"/>
                </a:solidFill>
              </a:rPr>
              <a:t>decay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948264" y="4541058"/>
            <a:ext cx="151216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</a:pPr>
            <a:r>
              <a:rPr lang="el-GR" sz="2000" b="1" dirty="0" smtClean="0">
                <a:solidFill>
                  <a:srgbClr val="460000"/>
                </a:solidFill>
              </a:rPr>
              <a:t>τ</a:t>
            </a:r>
            <a:r>
              <a:rPr lang="en-US" sz="2000" b="1" baseline="-25000" dirty="0" smtClean="0">
                <a:solidFill>
                  <a:srgbClr val="460000"/>
                </a:solidFill>
              </a:rPr>
              <a:t>7Be</a:t>
            </a:r>
            <a:r>
              <a:rPr lang="en-US" sz="2000" b="1" dirty="0" smtClean="0">
                <a:solidFill>
                  <a:srgbClr val="460000"/>
                </a:solidFill>
              </a:rPr>
              <a:t> </a:t>
            </a:r>
            <a:r>
              <a:rPr lang="el-GR" sz="2000" b="1" dirty="0" smtClean="0">
                <a:solidFill>
                  <a:srgbClr val="460000"/>
                </a:solidFill>
              </a:rPr>
              <a:t>≈</a:t>
            </a:r>
            <a:r>
              <a:rPr lang="en-GB" sz="2000" b="1" dirty="0" smtClean="0">
                <a:solidFill>
                  <a:srgbClr val="460000"/>
                </a:solidFill>
              </a:rPr>
              <a:t> </a:t>
            </a:r>
            <a:r>
              <a:rPr lang="en-GB" sz="2000" b="1" dirty="0" smtClean="0">
                <a:solidFill>
                  <a:srgbClr val="C00000"/>
                </a:solidFill>
              </a:rPr>
              <a:t>300 s</a:t>
            </a:r>
          </a:p>
          <a:p>
            <a:pPr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</a:pPr>
            <a:r>
              <a:rPr lang="el-GR" sz="2000" b="1" dirty="0" smtClean="0">
                <a:solidFill>
                  <a:srgbClr val="460000"/>
                </a:solidFill>
              </a:rPr>
              <a:t>τ</a:t>
            </a:r>
            <a:r>
              <a:rPr lang="en-US" sz="2000" b="1" baseline="-25000" dirty="0" smtClean="0">
                <a:solidFill>
                  <a:srgbClr val="460000"/>
                </a:solidFill>
              </a:rPr>
              <a:t>7Li</a:t>
            </a:r>
            <a:r>
              <a:rPr lang="en-US" sz="2000" b="1" dirty="0" smtClean="0">
                <a:solidFill>
                  <a:srgbClr val="460000"/>
                </a:solidFill>
              </a:rPr>
              <a:t> </a:t>
            </a:r>
            <a:r>
              <a:rPr lang="el-GR" sz="2000" b="1" dirty="0" smtClean="0">
                <a:solidFill>
                  <a:srgbClr val="460000"/>
                </a:solidFill>
              </a:rPr>
              <a:t>≈</a:t>
            </a:r>
            <a:r>
              <a:rPr lang="en-GB" sz="2000" b="1" dirty="0" smtClean="0">
                <a:solidFill>
                  <a:srgbClr val="460000"/>
                </a:solidFill>
              </a:rPr>
              <a:t> </a:t>
            </a:r>
            <a:r>
              <a:rPr lang="en-GB" sz="2000" b="1" dirty="0" smtClean="0">
                <a:solidFill>
                  <a:srgbClr val="C00000"/>
                </a:solidFill>
              </a:rPr>
              <a:t>9000 s</a:t>
            </a:r>
          </a:p>
        </p:txBody>
      </p:sp>
      <p:pic>
        <p:nvPicPr>
          <p:cNvPr id="29" name="Picture 18" descr="spektr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1280" y="1556792"/>
            <a:ext cx="3771160" cy="2520280"/>
          </a:xfrm>
          <a:prstGeom prst="rect">
            <a:avLst/>
          </a:prstGeom>
          <a:noFill/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8872" y="2204864"/>
            <a:ext cx="3024336" cy="185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sp>
        <p:nvSpPr>
          <p:cNvPr id="31" name="TextBox 30"/>
          <p:cNvSpPr txBox="1"/>
          <p:nvPr/>
        </p:nvSpPr>
        <p:spPr>
          <a:xfrm>
            <a:off x="368792" y="1196752"/>
            <a:ext cx="3987184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4"/>
              </a:buBlip>
            </a:pPr>
            <a:r>
              <a:rPr lang="en-GB" sz="2400" dirty="0" smtClean="0"/>
              <a:t>Half life of </a:t>
            </a:r>
            <a:r>
              <a:rPr lang="en-GB" sz="2400" baseline="30000" dirty="0" smtClean="0"/>
              <a:t>7</a:t>
            </a:r>
            <a:r>
              <a:rPr lang="en-GB" sz="2400" dirty="0" smtClean="0"/>
              <a:t>Be in the Sun?</a:t>
            </a:r>
          </a:p>
          <a:p>
            <a:pPr marL="268288" indent="-268288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4"/>
              </a:buBlip>
            </a:pPr>
            <a:r>
              <a:rPr lang="en-US" sz="2400" dirty="0" smtClean="0"/>
              <a:t>Produced </a:t>
            </a:r>
            <a:r>
              <a:rPr lang="el-GR" sz="2400" dirty="0" smtClean="0"/>
              <a:t>ν</a:t>
            </a:r>
            <a:r>
              <a:rPr lang="en-US" sz="2400" baseline="-25000" dirty="0" smtClean="0"/>
              <a:t>e</a:t>
            </a:r>
            <a:r>
              <a:rPr lang="en-US" sz="2400" dirty="0" smtClean="0"/>
              <a:t>  rates</a:t>
            </a:r>
            <a:endParaRPr lang="en-GB" sz="2400" dirty="0" smtClean="0"/>
          </a:p>
        </p:txBody>
      </p:sp>
      <p:grpSp>
        <p:nvGrpSpPr>
          <p:cNvPr id="32" name="Group 45"/>
          <p:cNvGrpSpPr/>
          <p:nvPr/>
        </p:nvGrpSpPr>
        <p:grpSpPr>
          <a:xfrm>
            <a:off x="7740352" y="0"/>
            <a:ext cx="828753" cy="368648"/>
            <a:chOff x="7740352" y="0"/>
            <a:chExt cx="828753" cy="368648"/>
          </a:xfrm>
        </p:grpSpPr>
        <p:sp>
          <p:nvSpPr>
            <p:cNvPr id="33" name="Oval 32"/>
            <p:cNvSpPr/>
            <p:nvPr/>
          </p:nvSpPr>
          <p:spPr>
            <a:xfrm>
              <a:off x="810039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740352" y="0"/>
              <a:ext cx="828753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dirty="0" smtClean="0">
                  <a:solidFill>
                    <a:srgbClr val="460000"/>
                  </a:solidFill>
                </a:rPr>
                <a:t>Planning</a:t>
              </a:r>
              <a:endParaRPr lang="en-GB" b="1" dirty="0">
                <a:solidFill>
                  <a:srgbClr val="460000"/>
                </a:solidFill>
              </a:endParaRPr>
            </a:p>
          </p:txBody>
        </p:sp>
      </p:grpSp>
      <p:grpSp>
        <p:nvGrpSpPr>
          <p:cNvPr id="35" name="Group 39"/>
          <p:cNvGrpSpPr/>
          <p:nvPr/>
        </p:nvGrpSpPr>
        <p:grpSpPr>
          <a:xfrm>
            <a:off x="1403648" y="0"/>
            <a:ext cx="1062086" cy="368648"/>
            <a:chOff x="1403648" y="0"/>
            <a:chExt cx="1062086" cy="368648"/>
          </a:xfrm>
        </p:grpSpPr>
        <p:sp>
          <p:nvSpPr>
            <p:cNvPr id="36" name="TextBox 35"/>
            <p:cNvSpPr txBox="1"/>
            <p:nvPr/>
          </p:nvSpPr>
          <p:spPr>
            <a:xfrm>
              <a:off x="1403648" y="0"/>
              <a:ext cx="1062086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Motivation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183569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3491880" y="0"/>
            <a:ext cx="1499257" cy="368648"/>
            <a:chOff x="3275856" y="0"/>
            <a:chExt cx="1499257" cy="368648"/>
          </a:xfrm>
        </p:grpSpPr>
        <p:sp>
          <p:nvSpPr>
            <p:cNvPr id="39" name="Oval 38"/>
            <p:cNvSpPr/>
            <p:nvPr/>
          </p:nvSpPr>
          <p:spPr>
            <a:xfrm>
              <a:off x="3923928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275856" y="0"/>
              <a:ext cx="1499257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TSR and ISOLDE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377991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Oval 41"/>
            <p:cNvSpPr/>
            <p:nvPr/>
          </p:nvSpPr>
          <p:spPr>
            <a:xfrm>
              <a:off x="4067944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Oval 42"/>
            <p:cNvSpPr/>
            <p:nvPr/>
          </p:nvSpPr>
          <p:spPr>
            <a:xfrm>
              <a:off x="363589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Oval 43"/>
            <p:cNvSpPr/>
            <p:nvPr/>
          </p:nvSpPr>
          <p:spPr>
            <a:xfrm>
              <a:off x="4211960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6012160" y="0"/>
            <a:ext cx="685252" cy="368648"/>
            <a:chOff x="5580112" y="0"/>
            <a:chExt cx="685252" cy="368648"/>
          </a:xfrm>
        </p:grpSpPr>
        <p:sp>
          <p:nvSpPr>
            <p:cNvPr id="46" name="Oval 45"/>
            <p:cNvSpPr/>
            <p:nvPr/>
          </p:nvSpPr>
          <p:spPr>
            <a:xfrm>
              <a:off x="579613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5580112" y="0"/>
              <a:ext cx="68525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Physics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48" name="Oval 47"/>
            <p:cNvSpPr/>
            <p:nvPr/>
          </p:nvSpPr>
          <p:spPr>
            <a:xfrm>
              <a:off x="594015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Oval 48"/>
            <p:cNvSpPr/>
            <p:nvPr/>
          </p:nvSpPr>
          <p:spPr>
            <a:xfrm>
              <a:off x="5652120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Oval 49"/>
            <p:cNvSpPr/>
            <p:nvPr/>
          </p:nvSpPr>
          <p:spPr>
            <a:xfrm>
              <a:off x="6084168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1" name="Oval 50"/>
          <p:cNvSpPr/>
          <p:nvPr/>
        </p:nvSpPr>
        <p:spPr>
          <a:xfrm>
            <a:off x="1835696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/>
          <p:cNvSpPr/>
          <p:nvPr/>
        </p:nvSpPr>
        <p:spPr>
          <a:xfrm>
            <a:off x="3851920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/>
          <p:cNvSpPr/>
          <p:nvPr/>
        </p:nvSpPr>
        <p:spPr>
          <a:xfrm>
            <a:off x="3995936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/>
          <p:cNvSpPr/>
          <p:nvPr/>
        </p:nvSpPr>
        <p:spPr>
          <a:xfrm>
            <a:off x="4139952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/>
          <p:cNvSpPr/>
          <p:nvPr/>
        </p:nvSpPr>
        <p:spPr>
          <a:xfrm>
            <a:off x="4283968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/>
          <p:cNvSpPr/>
          <p:nvPr/>
        </p:nvSpPr>
        <p:spPr>
          <a:xfrm>
            <a:off x="4427984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/>
          <p:cNvSpPr/>
          <p:nvPr/>
        </p:nvSpPr>
        <p:spPr>
          <a:xfrm>
            <a:off x="6084168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/>
          <p:cNvSpPr/>
          <p:nvPr/>
        </p:nvSpPr>
        <p:spPr>
          <a:xfrm>
            <a:off x="6228184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251520" y="692696"/>
            <a:ext cx="8352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>
              <a:spcBef>
                <a:spcPts val="2400"/>
              </a:spcBef>
              <a:buClr>
                <a:schemeClr val="bg2">
                  <a:lumMod val="25000"/>
                </a:schemeClr>
              </a:buClr>
              <a:buSzPct val="75000"/>
            </a:pPr>
            <a:r>
              <a:rPr lang="en-GB" sz="2400" b="1" smtClean="0">
                <a:solidFill>
                  <a:srgbClr val="460000"/>
                </a:solidFill>
              </a:rPr>
              <a:t>Collaboration: 129 scientists from 47 institutions in 19 countries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287524" y="1196752"/>
            <a:ext cx="8568952" cy="5400600"/>
            <a:chOff x="323528" y="1196752"/>
            <a:chExt cx="8568952" cy="5400600"/>
          </a:xfrm>
        </p:grpSpPr>
        <p:sp>
          <p:nvSpPr>
            <p:cNvPr id="30" name="Rounded Rectangle 29"/>
            <p:cNvSpPr/>
            <p:nvPr/>
          </p:nvSpPr>
          <p:spPr>
            <a:xfrm>
              <a:off x="323528" y="1196752"/>
              <a:ext cx="8568952" cy="5400600"/>
            </a:xfrm>
            <a:prstGeom prst="roundRect">
              <a:avLst>
                <a:gd name="adj" fmla="val 4628"/>
              </a:avLst>
            </a:prstGeom>
            <a:solidFill>
              <a:srgbClr val="E4E1CE"/>
            </a:solidFill>
            <a:ln>
              <a:noFill/>
            </a:ln>
            <a:effectLst>
              <a:outerShdw blurRad="292100" dist="139700" dir="2700000" algn="tl" rotWithShape="0">
                <a:schemeClr val="tx1">
                  <a:alpha val="6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pic>
          <p:nvPicPr>
            <p:cNvPr id="31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67487" y="1268760"/>
              <a:ext cx="8281035" cy="52646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1" name="Group 45"/>
          <p:cNvGrpSpPr/>
          <p:nvPr/>
        </p:nvGrpSpPr>
        <p:grpSpPr>
          <a:xfrm>
            <a:off x="7740352" y="0"/>
            <a:ext cx="828753" cy="368648"/>
            <a:chOff x="7740352" y="0"/>
            <a:chExt cx="828753" cy="368648"/>
          </a:xfrm>
        </p:grpSpPr>
        <p:sp>
          <p:nvSpPr>
            <p:cNvPr id="62" name="Oval 61"/>
            <p:cNvSpPr/>
            <p:nvPr/>
          </p:nvSpPr>
          <p:spPr>
            <a:xfrm>
              <a:off x="810039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7740352" y="0"/>
              <a:ext cx="828753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dirty="0" smtClean="0">
                  <a:solidFill>
                    <a:srgbClr val="460000"/>
                  </a:solidFill>
                </a:rPr>
                <a:t>Planning</a:t>
              </a:r>
              <a:endParaRPr lang="en-GB" b="1" dirty="0">
                <a:solidFill>
                  <a:srgbClr val="460000"/>
                </a:solidFill>
              </a:endParaRPr>
            </a:p>
          </p:txBody>
        </p:sp>
      </p:grpSp>
      <p:grpSp>
        <p:nvGrpSpPr>
          <p:cNvPr id="64" name="Group 39"/>
          <p:cNvGrpSpPr/>
          <p:nvPr/>
        </p:nvGrpSpPr>
        <p:grpSpPr>
          <a:xfrm>
            <a:off x="1403648" y="0"/>
            <a:ext cx="1062086" cy="368648"/>
            <a:chOff x="1403648" y="0"/>
            <a:chExt cx="1062086" cy="368648"/>
          </a:xfrm>
        </p:grpSpPr>
        <p:sp>
          <p:nvSpPr>
            <p:cNvPr id="65" name="TextBox 64"/>
            <p:cNvSpPr txBox="1"/>
            <p:nvPr/>
          </p:nvSpPr>
          <p:spPr>
            <a:xfrm>
              <a:off x="1403648" y="0"/>
              <a:ext cx="1062086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Motivation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66" name="Oval 65"/>
            <p:cNvSpPr/>
            <p:nvPr/>
          </p:nvSpPr>
          <p:spPr>
            <a:xfrm>
              <a:off x="183569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3491880" y="0"/>
            <a:ext cx="1499257" cy="368648"/>
            <a:chOff x="3275856" y="0"/>
            <a:chExt cx="1499257" cy="368648"/>
          </a:xfrm>
        </p:grpSpPr>
        <p:sp>
          <p:nvSpPr>
            <p:cNvPr id="68" name="Oval 67"/>
            <p:cNvSpPr/>
            <p:nvPr/>
          </p:nvSpPr>
          <p:spPr>
            <a:xfrm>
              <a:off x="3923928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3275856" y="0"/>
              <a:ext cx="1499257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TSR and ISOLDE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70" name="Oval 69"/>
            <p:cNvSpPr/>
            <p:nvPr/>
          </p:nvSpPr>
          <p:spPr>
            <a:xfrm>
              <a:off x="377991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Oval 70"/>
            <p:cNvSpPr/>
            <p:nvPr/>
          </p:nvSpPr>
          <p:spPr>
            <a:xfrm>
              <a:off x="4067944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Oval 71"/>
            <p:cNvSpPr/>
            <p:nvPr/>
          </p:nvSpPr>
          <p:spPr>
            <a:xfrm>
              <a:off x="363589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Oval 72"/>
            <p:cNvSpPr/>
            <p:nvPr/>
          </p:nvSpPr>
          <p:spPr>
            <a:xfrm>
              <a:off x="4211960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6012160" y="0"/>
            <a:ext cx="685252" cy="368648"/>
            <a:chOff x="5580112" y="0"/>
            <a:chExt cx="685252" cy="368648"/>
          </a:xfrm>
        </p:grpSpPr>
        <p:sp>
          <p:nvSpPr>
            <p:cNvPr id="75" name="Oval 74"/>
            <p:cNvSpPr/>
            <p:nvPr/>
          </p:nvSpPr>
          <p:spPr>
            <a:xfrm>
              <a:off x="579613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5580112" y="0"/>
              <a:ext cx="68525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Physics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594015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" name="Oval 77"/>
            <p:cNvSpPr/>
            <p:nvPr/>
          </p:nvSpPr>
          <p:spPr>
            <a:xfrm>
              <a:off x="5652120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" name="Oval 78"/>
            <p:cNvSpPr/>
            <p:nvPr/>
          </p:nvSpPr>
          <p:spPr>
            <a:xfrm>
              <a:off x="6084168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539552" y="1412776"/>
            <a:ext cx="12241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</a:pPr>
            <a:r>
              <a:rPr lang="en-GB" sz="2000" b="1" dirty="0" smtClean="0">
                <a:solidFill>
                  <a:srgbClr val="460000"/>
                </a:solidFill>
              </a:rPr>
              <a:t>injection</a:t>
            </a:r>
            <a:br>
              <a:rPr lang="en-GB" sz="2000" b="1" dirty="0" smtClean="0">
                <a:solidFill>
                  <a:srgbClr val="460000"/>
                </a:solidFill>
              </a:rPr>
            </a:br>
            <a:r>
              <a:rPr lang="en-GB" sz="2000" b="1" dirty="0" smtClean="0">
                <a:solidFill>
                  <a:srgbClr val="C00000"/>
                </a:solidFill>
              </a:rPr>
              <a:t>≈10</a:t>
            </a:r>
            <a:r>
              <a:rPr lang="en-GB" sz="2000" b="1" baseline="30000" dirty="0" smtClean="0">
                <a:solidFill>
                  <a:srgbClr val="C00000"/>
                </a:solidFill>
              </a:rPr>
              <a:t>5</a:t>
            </a:r>
            <a:r>
              <a:rPr lang="en-GB" sz="2000" b="1" dirty="0" smtClean="0">
                <a:solidFill>
                  <a:srgbClr val="C00000"/>
                </a:solidFill>
              </a:rPr>
              <a:t> ions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Reaction measurements</a:t>
            </a:r>
            <a:endParaRPr lang="en-GB" dirty="0"/>
          </a:p>
        </p:txBody>
      </p:sp>
      <p:sp>
        <p:nvSpPr>
          <p:cNvPr id="3" name="Rounded Rectangle 2"/>
          <p:cNvSpPr/>
          <p:nvPr/>
        </p:nvSpPr>
        <p:spPr>
          <a:xfrm>
            <a:off x="1691680" y="1916832"/>
            <a:ext cx="6336704" cy="28803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835696" y="1916832"/>
            <a:ext cx="720080" cy="288032"/>
          </a:xfrm>
          <a:prstGeom prst="rect">
            <a:avLst/>
          </a:prstGeom>
          <a:gradFill flip="none" rotWithShape="1">
            <a:gsLst>
              <a:gs pos="0">
                <a:srgbClr val="FF0000">
                  <a:alpha val="50000"/>
                </a:srgbClr>
              </a:gs>
              <a:gs pos="8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Connector 4"/>
          <p:cNvCxnSpPr/>
          <p:nvPr/>
        </p:nvCxnSpPr>
        <p:spPr>
          <a:xfrm>
            <a:off x="1835696" y="1916832"/>
            <a:ext cx="0" cy="288032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55776" y="1916832"/>
            <a:ext cx="1656184" cy="2880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Arc 15"/>
          <p:cNvSpPr/>
          <p:nvPr/>
        </p:nvSpPr>
        <p:spPr>
          <a:xfrm>
            <a:off x="1403648" y="1628800"/>
            <a:ext cx="432048" cy="432048"/>
          </a:xfrm>
          <a:prstGeom prst="arc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Left Brace 17"/>
          <p:cNvSpPr/>
          <p:nvPr/>
        </p:nvSpPr>
        <p:spPr>
          <a:xfrm rot="5400000">
            <a:off x="2159732" y="1376772"/>
            <a:ext cx="144016" cy="648072"/>
          </a:xfrm>
          <a:prstGeom prst="leftBrace">
            <a:avLst>
              <a:gd name="adj1" fmla="val 21561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Left Brace 19"/>
          <p:cNvSpPr/>
          <p:nvPr/>
        </p:nvSpPr>
        <p:spPr>
          <a:xfrm rot="16200000" flipV="1">
            <a:off x="3347864" y="1628800"/>
            <a:ext cx="144016" cy="1584176"/>
          </a:xfrm>
          <a:prstGeom prst="leftBrace">
            <a:avLst>
              <a:gd name="adj1" fmla="val 21561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2267744" y="2492896"/>
            <a:ext cx="2376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</a:pPr>
            <a:r>
              <a:rPr lang="en-GB" sz="2000" b="1" dirty="0" smtClean="0">
                <a:solidFill>
                  <a:srgbClr val="460000"/>
                </a:solidFill>
              </a:rPr>
              <a:t>measurement </a:t>
            </a:r>
            <a:r>
              <a:rPr lang="en-GB" sz="2000" b="1" dirty="0" smtClean="0">
                <a:solidFill>
                  <a:srgbClr val="C00000"/>
                </a:solidFill>
              </a:rPr>
              <a:t>≈1-2 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763688" y="126876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</a:pPr>
            <a:r>
              <a:rPr lang="en-GB" sz="2000" b="1" dirty="0" smtClean="0">
                <a:solidFill>
                  <a:srgbClr val="460000"/>
                </a:solidFill>
              </a:rPr>
              <a:t>cooling </a:t>
            </a:r>
            <a:r>
              <a:rPr lang="en-GB" sz="2000" b="1" dirty="0" smtClean="0">
                <a:solidFill>
                  <a:srgbClr val="C00000"/>
                </a:solidFill>
              </a:rPr>
              <a:t>≈0.5 s</a:t>
            </a:r>
          </a:p>
        </p:txBody>
      </p:sp>
      <p:sp>
        <p:nvSpPr>
          <p:cNvPr id="28" name="Rectangle 27"/>
          <p:cNvSpPr/>
          <p:nvPr/>
        </p:nvSpPr>
        <p:spPr>
          <a:xfrm>
            <a:off x="4211960" y="1916832"/>
            <a:ext cx="720080" cy="288032"/>
          </a:xfrm>
          <a:prstGeom prst="rect">
            <a:avLst/>
          </a:prstGeom>
          <a:gradFill flip="none" rotWithShape="1">
            <a:gsLst>
              <a:gs pos="0">
                <a:srgbClr val="FF0000">
                  <a:alpha val="50000"/>
                </a:srgbClr>
              </a:gs>
              <a:gs pos="8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Straight Connector 28"/>
          <p:cNvCxnSpPr/>
          <p:nvPr/>
        </p:nvCxnSpPr>
        <p:spPr>
          <a:xfrm>
            <a:off x="4211960" y="1916832"/>
            <a:ext cx="0" cy="288032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4932040" y="1916832"/>
            <a:ext cx="1656184" cy="2880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6588224" y="1916832"/>
            <a:ext cx="720080" cy="288032"/>
          </a:xfrm>
          <a:prstGeom prst="rect">
            <a:avLst/>
          </a:prstGeom>
          <a:gradFill flip="none" rotWithShape="1">
            <a:gsLst>
              <a:gs pos="0">
                <a:srgbClr val="FF0000">
                  <a:alpha val="50000"/>
                </a:srgbClr>
              </a:gs>
              <a:gs pos="8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2" name="Straight Connector 31"/>
          <p:cNvCxnSpPr/>
          <p:nvPr/>
        </p:nvCxnSpPr>
        <p:spPr>
          <a:xfrm>
            <a:off x="6588224" y="1916832"/>
            <a:ext cx="0" cy="288032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7308304" y="1916832"/>
            <a:ext cx="720080" cy="2880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/>
        </p:nvCxnSpPr>
        <p:spPr>
          <a:xfrm>
            <a:off x="1691680" y="1916832"/>
            <a:ext cx="6336704" cy="0"/>
          </a:xfrm>
          <a:prstGeom prst="line">
            <a:avLst/>
          </a:prstGeom>
          <a:ln w="28575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691680" y="2204864"/>
            <a:ext cx="6336704" cy="0"/>
          </a:xfrm>
          <a:prstGeom prst="line">
            <a:avLst/>
          </a:prstGeom>
          <a:ln w="28575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3573016"/>
            <a:ext cx="1910885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pic>
        <p:nvPicPr>
          <p:cNvPr id="3078" name="Picture 6" descr="http://www.fair-center.de/uploads/pics/EXL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3573016"/>
            <a:ext cx="2027152" cy="2680346"/>
          </a:xfrm>
          <a:prstGeom prst="rect">
            <a:avLst/>
          </a:prstGeom>
          <a:noFill/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pic>
        <p:nvPicPr>
          <p:cNvPr id="3080" name="Picture 8" descr="http://www.fair-center.de/typo3temp/pics/8706d469b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3573016"/>
            <a:ext cx="1990513" cy="2683839"/>
          </a:xfrm>
          <a:prstGeom prst="rect">
            <a:avLst/>
          </a:prstGeom>
          <a:noFill/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sp>
        <p:nvSpPr>
          <p:cNvPr id="39" name="TextBox 38"/>
          <p:cNvSpPr txBox="1"/>
          <p:nvPr/>
        </p:nvSpPr>
        <p:spPr>
          <a:xfrm>
            <a:off x="395536" y="2996952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5"/>
              </a:buBlip>
            </a:pPr>
            <a:r>
              <a:rPr lang="en-GB" sz="2400" dirty="0" smtClean="0"/>
              <a:t>EXL collaboration</a:t>
            </a:r>
          </a:p>
        </p:txBody>
      </p:sp>
      <p:grpSp>
        <p:nvGrpSpPr>
          <p:cNvPr id="40" name="Group 45"/>
          <p:cNvGrpSpPr/>
          <p:nvPr/>
        </p:nvGrpSpPr>
        <p:grpSpPr>
          <a:xfrm>
            <a:off x="7740352" y="0"/>
            <a:ext cx="828753" cy="368648"/>
            <a:chOff x="7740352" y="0"/>
            <a:chExt cx="828753" cy="368648"/>
          </a:xfrm>
        </p:grpSpPr>
        <p:sp>
          <p:nvSpPr>
            <p:cNvPr id="41" name="Oval 40"/>
            <p:cNvSpPr/>
            <p:nvPr/>
          </p:nvSpPr>
          <p:spPr>
            <a:xfrm>
              <a:off x="810039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740352" y="0"/>
              <a:ext cx="828753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dirty="0" smtClean="0">
                  <a:solidFill>
                    <a:srgbClr val="460000"/>
                  </a:solidFill>
                </a:rPr>
                <a:t>Planning</a:t>
              </a:r>
              <a:endParaRPr lang="en-GB" b="1" dirty="0">
                <a:solidFill>
                  <a:srgbClr val="460000"/>
                </a:solidFill>
              </a:endParaRPr>
            </a:p>
          </p:txBody>
        </p:sp>
      </p:grpSp>
      <p:grpSp>
        <p:nvGrpSpPr>
          <p:cNvPr id="43" name="Group 39"/>
          <p:cNvGrpSpPr/>
          <p:nvPr/>
        </p:nvGrpSpPr>
        <p:grpSpPr>
          <a:xfrm>
            <a:off x="1403648" y="0"/>
            <a:ext cx="1062086" cy="368648"/>
            <a:chOff x="1403648" y="0"/>
            <a:chExt cx="1062086" cy="368648"/>
          </a:xfrm>
        </p:grpSpPr>
        <p:sp>
          <p:nvSpPr>
            <p:cNvPr id="44" name="TextBox 43"/>
            <p:cNvSpPr txBox="1"/>
            <p:nvPr/>
          </p:nvSpPr>
          <p:spPr>
            <a:xfrm>
              <a:off x="1403648" y="0"/>
              <a:ext cx="1062086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Motivation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45" name="Oval 44"/>
            <p:cNvSpPr/>
            <p:nvPr/>
          </p:nvSpPr>
          <p:spPr>
            <a:xfrm>
              <a:off x="183569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3491880" y="0"/>
            <a:ext cx="1499257" cy="368648"/>
            <a:chOff x="3275856" y="0"/>
            <a:chExt cx="1499257" cy="368648"/>
          </a:xfrm>
        </p:grpSpPr>
        <p:sp>
          <p:nvSpPr>
            <p:cNvPr id="47" name="Oval 46"/>
            <p:cNvSpPr/>
            <p:nvPr/>
          </p:nvSpPr>
          <p:spPr>
            <a:xfrm>
              <a:off x="3923928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275856" y="0"/>
              <a:ext cx="1499257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TSR and ISOLDE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377991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Oval 49"/>
            <p:cNvSpPr/>
            <p:nvPr/>
          </p:nvSpPr>
          <p:spPr>
            <a:xfrm>
              <a:off x="4067944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Oval 50"/>
            <p:cNvSpPr/>
            <p:nvPr/>
          </p:nvSpPr>
          <p:spPr>
            <a:xfrm>
              <a:off x="363589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Oval 51"/>
            <p:cNvSpPr/>
            <p:nvPr/>
          </p:nvSpPr>
          <p:spPr>
            <a:xfrm>
              <a:off x="4211960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6012160" y="0"/>
            <a:ext cx="685252" cy="368648"/>
            <a:chOff x="5580112" y="0"/>
            <a:chExt cx="685252" cy="368648"/>
          </a:xfrm>
        </p:grpSpPr>
        <p:sp>
          <p:nvSpPr>
            <p:cNvPr id="54" name="Oval 53"/>
            <p:cNvSpPr/>
            <p:nvPr/>
          </p:nvSpPr>
          <p:spPr>
            <a:xfrm>
              <a:off x="579613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5580112" y="0"/>
              <a:ext cx="68525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Physics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594015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Oval 56"/>
            <p:cNvSpPr/>
            <p:nvPr/>
          </p:nvSpPr>
          <p:spPr>
            <a:xfrm>
              <a:off x="5652120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Oval 57"/>
            <p:cNvSpPr/>
            <p:nvPr/>
          </p:nvSpPr>
          <p:spPr>
            <a:xfrm>
              <a:off x="6084168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9" name="Oval 58"/>
          <p:cNvSpPr/>
          <p:nvPr/>
        </p:nvSpPr>
        <p:spPr>
          <a:xfrm>
            <a:off x="1835696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/>
          <p:cNvSpPr/>
          <p:nvPr/>
        </p:nvSpPr>
        <p:spPr>
          <a:xfrm>
            <a:off x="3851920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/>
          <p:cNvSpPr/>
          <p:nvPr/>
        </p:nvSpPr>
        <p:spPr>
          <a:xfrm>
            <a:off x="3995936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/>
          <p:cNvSpPr/>
          <p:nvPr/>
        </p:nvSpPr>
        <p:spPr>
          <a:xfrm>
            <a:off x="4139952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/>
          <p:cNvSpPr/>
          <p:nvPr/>
        </p:nvSpPr>
        <p:spPr>
          <a:xfrm>
            <a:off x="4283968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/>
          <p:cNvSpPr/>
          <p:nvPr/>
        </p:nvSpPr>
        <p:spPr>
          <a:xfrm>
            <a:off x="4427984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/>
          <p:cNvSpPr/>
          <p:nvPr/>
        </p:nvSpPr>
        <p:spPr>
          <a:xfrm>
            <a:off x="6084168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/>
          <p:cNvSpPr/>
          <p:nvPr/>
        </p:nvSpPr>
        <p:spPr>
          <a:xfrm>
            <a:off x="6228184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/>
          <p:cNvSpPr/>
          <p:nvPr/>
        </p:nvSpPr>
        <p:spPr>
          <a:xfrm>
            <a:off x="6372200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Extracted beams</a:t>
            </a:r>
            <a:endParaRPr lang="en-GB"/>
          </a:p>
        </p:txBody>
      </p:sp>
      <p:sp>
        <p:nvSpPr>
          <p:cNvPr id="25" name="Rounded Rectangle 24"/>
          <p:cNvSpPr/>
          <p:nvPr/>
        </p:nvSpPr>
        <p:spPr>
          <a:xfrm>
            <a:off x="1691680" y="1916832"/>
            <a:ext cx="6336704" cy="28803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1835696" y="1916832"/>
            <a:ext cx="720080" cy="288032"/>
          </a:xfrm>
          <a:prstGeom prst="rect">
            <a:avLst/>
          </a:prstGeom>
          <a:gradFill flip="none" rotWithShape="1">
            <a:gsLst>
              <a:gs pos="0">
                <a:srgbClr val="FF0000">
                  <a:alpha val="50000"/>
                </a:srgbClr>
              </a:gs>
              <a:gs pos="8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Straight Connector 26"/>
          <p:cNvCxnSpPr/>
          <p:nvPr/>
        </p:nvCxnSpPr>
        <p:spPr>
          <a:xfrm>
            <a:off x="1835696" y="1916832"/>
            <a:ext cx="0" cy="288032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2555776" y="1916832"/>
            <a:ext cx="720080" cy="288032"/>
          </a:xfrm>
          <a:prstGeom prst="rect">
            <a:avLst/>
          </a:prstGeom>
          <a:gradFill flip="none" rotWithShape="1">
            <a:gsLst>
              <a:gs pos="0">
                <a:srgbClr val="FF0000">
                  <a:alpha val="50000"/>
                </a:srgbClr>
              </a:gs>
              <a:gs pos="8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5" name="Straight Connector 34"/>
          <p:cNvCxnSpPr/>
          <p:nvPr/>
        </p:nvCxnSpPr>
        <p:spPr>
          <a:xfrm>
            <a:off x="2555776" y="1916832"/>
            <a:ext cx="0" cy="288032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3275856" y="1916832"/>
            <a:ext cx="720080" cy="288032"/>
          </a:xfrm>
          <a:prstGeom prst="rect">
            <a:avLst/>
          </a:prstGeom>
          <a:gradFill flip="none" rotWithShape="1">
            <a:gsLst>
              <a:gs pos="0">
                <a:srgbClr val="FF0000">
                  <a:alpha val="50000"/>
                </a:srgbClr>
              </a:gs>
              <a:gs pos="8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7" name="Straight Connector 36"/>
          <p:cNvCxnSpPr/>
          <p:nvPr/>
        </p:nvCxnSpPr>
        <p:spPr>
          <a:xfrm>
            <a:off x="3275856" y="1916832"/>
            <a:ext cx="0" cy="288032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3995936" y="1916832"/>
            <a:ext cx="720080" cy="288032"/>
          </a:xfrm>
          <a:prstGeom prst="rect">
            <a:avLst/>
          </a:prstGeom>
          <a:gradFill flip="none" rotWithShape="1">
            <a:gsLst>
              <a:gs pos="0">
                <a:srgbClr val="FF0000">
                  <a:alpha val="50000"/>
                </a:srgbClr>
              </a:gs>
              <a:gs pos="8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0" name="Straight Connector 39"/>
          <p:cNvCxnSpPr/>
          <p:nvPr/>
        </p:nvCxnSpPr>
        <p:spPr>
          <a:xfrm>
            <a:off x="3995936" y="1916832"/>
            <a:ext cx="0" cy="288032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4716016" y="1916832"/>
            <a:ext cx="3312368" cy="2880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2" name="Straight Connector 41"/>
          <p:cNvCxnSpPr/>
          <p:nvPr/>
        </p:nvCxnSpPr>
        <p:spPr>
          <a:xfrm>
            <a:off x="1691680" y="1916832"/>
            <a:ext cx="6336704" cy="0"/>
          </a:xfrm>
          <a:prstGeom prst="line">
            <a:avLst/>
          </a:prstGeom>
          <a:ln w="28575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1691680" y="2204864"/>
            <a:ext cx="6336704" cy="0"/>
          </a:xfrm>
          <a:prstGeom prst="line">
            <a:avLst/>
          </a:prstGeom>
          <a:ln w="28575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Arc 44"/>
          <p:cNvSpPr/>
          <p:nvPr/>
        </p:nvSpPr>
        <p:spPr>
          <a:xfrm>
            <a:off x="1403648" y="1628800"/>
            <a:ext cx="432048" cy="432048"/>
          </a:xfrm>
          <a:prstGeom prst="arc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Left Brace 45"/>
          <p:cNvSpPr/>
          <p:nvPr/>
        </p:nvSpPr>
        <p:spPr>
          <a:xfrm rot="5400000">
            <a:off x="2159732" y="1376772"/>
            <a:ext cx="144016" cy="648072"/>
          </a:xfrm>
          <a:prstGeom prst="leftBrace">
            <a:avLst>
              <a:gd name="adj1" fmla="val 21561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Left Brace 46"/>
          <p:cNvSpPr/>
          <p:nvPr/>
        </p:nvSpPr>
        <p:spPr>
          <a:xfrm rot="16200000" flipV="1">
            <a:off x="3203848" y="1052736"/>
            <a:ext cx="144016" cy="2736304"/>
          </a:xfrm>
          <a:prstGeom prst="leftBrace">
            <a:avLst>
              <a:gd name="adj1" fmla="val 21561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/>
          <p:cNvSpPr txBox="1"/>
          <p:nvPr/>
        </p:nvSpPr>
        <p:spPr>
          <a:xfrm>
            <a:off x="2627784" y="2492896"/>
            <a:ext cx="1368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</a:pPr>
            <a:r>
              <a:rPr lang="en-GB" sz="2000" b="1" smtClean="0">
                <a:solidFill>
                  <a:srgbClr val="460000"/>
                </a:solidFill>
              </a:rPr>
              <a:t>stacking </a:t>
            </a:r>
            <a:r>
              <a:rPr lang="en-GB" sz="2000" b="1" smtClean="0">
                <a:solidFill>
                  <a:srgbClr val="C00000"/>
                </a:solidFill>
              </a:rPr>
              <a:t>≈τ</a:t>
            </a:r>
            <a:endParaRPr lang="en-GB" sz="2000" b="1" smtClean="0">
              <a:solidFill>
                <a:srgbClr val="460000"/>
              </a:solidFill>
            </a:endParaRPr>
          </a:p>
        </p:txBody>
      </p:sp>
      <p:sp>
        <p:nvSpPr>
          <p:cNvPr id="49" name="Left Brace 48"/>
          <p:cNvSpPr/>
          <p:nvPr/>
        </p:nvSpPr>
        <p:spPr>
          <a:xfrm rot="16200000" flipV="1">
            <a:off x="6336196" y="800708"/>
            <a:ext cx="144016" cy="3240360"/>
          </a:xfrm>
          <a:prstGeom prst="leftBrace">
            <a:avLst>
              <a:gd name="adj1" fmla="val 21561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TextBox 49"/>
          <p:cNvSpPr txBox="1"/>
          <p:nvPr/>
        </p:nvSpPr>
        <p:spPr>
          <a:xfrm>
            <a:off x="5580112" y="2492896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</a:pPr>
            <a:r>
              <a:rPr lang="en-GB" sz="2000" b="1" smtClean="0">
                <a:solidFill>
                  <a:srgbClr val="460000"/>
                </a:solidFill>
              </a:rPr>
              <a:t>extraction </a:t>
            </a:r>
            <a:r>
              <a:rPr lang="en-GB" sz="2000" b="1" smtClean="0">
                <a:solidFill>
                  <a:srgbClr val="C00000"/>
                </a:solidFill>
              </a:rPr>
              <a:t>≈5 s</a:t>
            </a:r>
            <a:endParaRPr lang="en-GB" sz="2000" b="1" smtClean="0">
              <a:solidFill>
                <a:srgbClr val="46000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39552" y="1412776"/>
            <a:ext cx="12241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</a:pPr>
            <a:r>
              <a:rPr lang="en-GB" sz="2000" b="1" smtClean="0">
                <a:solidFill>
                  <a:srgbClr val="460000"/>
                </a:solidFill>
              </a:rPr>
              <a:t>injection</a:t>
            </a:r>
            <a:br>
              <a:rPr lang="en-GB" sz="2000" b="1" smtClean="0">
                <a:solidFill>
                  <a:srgbClr val="460000"/>
                </a:solidFill>
              </a:rPr>
            </a:br>
            <a:r>
              <a:rPr lang="en-GB" sz="2000" b="1" smtClean="0">
                <a:solidFill>
                  <a:srgbClr val="C00000"/>
                </a:solidFill>
              </a:rPr>
              <a:t>≈10</a:t>
            </a:r>
            <a:r>
              <a:rPr lang="en-GB" sz="2000" b="1" baseline="30000" smtClean="0">
                <a:solidFill>
                  <a:srgbClr val="C00000"/>
                </a:solidFill>
              </a:rPr>
              <a:t>5</a:t>
            </a:r>
            <a:r>
              <a:rPr lang="en-GB" sz="2000" b="1" smtClean="0">
                <a:solidFill>
                  <a:srgbClr val="C00000"/>
                </a:solidFill>
              </a:rPr>
              <a:t> ions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763688" y="126876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</a:pPr>
            <a:r>
              <a:rPr lang="en-GB" sz="2000" b="1" smtClean="0">
                <a:solidFill>
                  <a:srgbClr val="460000"/>
                </a:solidFill>
              </a:rPr>
              <a:t>cooling </a:t>
            </a:r>
            <a:r>
              <a:rPr lang="en-GB" sz="2000" b="1" smtClean="0">
                <a:solidFill>
                  <a:srgbClr val="C00000"/>
                </a:solidFill>
              </a:rPr>
              <a:t>≈0.5 s</a:t>
            </a:r>
          </a:p>
        </p:txBody>
      </p:sp>
      <p:pic>
        <p:nvPicPr>
          <p:cNvPr id="33794" name="Picture 2" descr="http://www.york.ac.uk/media/physics/images218pxforrightcol/research/nuclear/helios-schemat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3284984"/>
            <a:ext cx="3730005" cy="2843668"/>
          </a:xfrm>
          <a:prstGeom prst="rect">
            <a:avLst/>
          </a:prstGeom>
          <a:noFill/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sp>
        <p:nvSpPr>
          <p:cNvPr id="53" name="TextBox 52"/>
          <p:cNvSpPr txBox="1"/>
          <p:nvPr/>
        </p:nvSpPr>
        <p:spPr>
          <a:xfrm>
            <a:off x="611560" y="3429000"/>
            <a:ext cx="42484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3"/>
              </a:buBlip>
            </a:pPr>
            <a:r>
              <a:rPr lang="en-GB" sz="2400" smtClean="0"/>
              <a:t>Cooled beams</a:t>
            </a:r>
            <a:br>
              <a:rPr lang="en-GB" sz="2400" smtClean="0"/>
            </a:br>
            <a:r>
              <a:rPr lang="en-GB" sz="2400" smtClean="0"/>
              <a:t>in HELIOS-type spectrometer</a:t>
            </a:r>
          </a:p>
        </p:txBody>
      </p:sp>
      <p:grpSp>
        <p:nvGrpSpPr>
          <p:cNvPr id="54" name="Group 45"/>
          <p:cNvGrpSpPr/>
          <p:nvPr/>
        </p:nvGrpSpPr>
        <p:grpSpPr>
          <a:xfrm>
            <a:off x="7740352" y="0"/>
            <a:ext cx="828753" cy="368648"/>
            <a:chOff x="7740352" y="0"/>
            <a:chExt cx="828753" cy="368648"/>
          </a:xfrm>
        </p:grpSpPr>
        <p:sp>
          <p:nvSpPr>
            <p:cNvPr id="55" name="Oval 54"/>
            <p:cNvSpPr/>
            <p:nvPr/>
          </p:nvSpPr>
          <p:spPr>
            <a:xfrm>
              <a:off x="810039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7740352" y="0"/>
              <a:ext cx="828753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dirty="0" smtClean="0">
                  <a:solidFill>
                    <a:srgbClr val="460000"/>
                  </a:solidFill>
                </a:rPr>
                <a:t>Planning</a:t>
              </a:r>
              <a:endParaRPr lang="en-GB" b="1" dirty="0">
                <a:solidFill>
                  <a:srgbClr val="460000"/>
                </a:solidFill>
              </a:endParaRPr>
            </a:p>
          </p:txBody>
        </p:sp>
      </p:grpSp>
      <p:grpSp>
        <p:nvGrpSpPr>
          <p:cNvPr id="57" name="Group 39"/>
          <p:cNvGrpSpPr/>
          <p:nvPr/>
        </p:nvGrpSpPr>
        <p:grpSpPr>
          <a:xfrm>
            <a:off x="1403648" y="0"/>
            <a:ext cx="1062086" cy="368648"/>
            <a:chOff x="1403648" y="0"/>
            <a:chExt cx="1062086" cy="368648"/>
          </a:xfrm>
        </p:grpSpPr>
        <p:sp>
          <p:nvSpPr>
            <p:cNvPr id="58" name="TextBox 57"/>
            <p:cNvSpPr txBox="1"/>
            <p:nvPr/>
          </p:nvSpPr>
          <p:spPr>
            <a:xfrm>
              <a:off x="1403648" y="0"/>
              <a:ext cx="1062086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Motivation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59" name="Oval 58"/>
            <p:cNvSpPr/>
            <p:nvPr/>
          </p:nvSpPr>
          <p:spPr>
            <a:xfrm>
              <a:off x="183569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3491880" y="0"/>
            <a:ext cx="1499257" cy="368648"/>
            <a:chOff x="3275856" y="0"/>
            <a:chExt cx="1499257" cy="368648"/>
          </a:xfrm>
        </p:grpSpPr>
        <p:sp>
          <p:nvSpPr>
            <p:cNvPr id="61" name="Oval 60"/>
            <p:cNvSpPr/>
            <p:nvPr/>
          </p:nvSpPr>
          <p:spPr>
            <a:xfrm>
              <a:off x="3923928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3275856" y="0"/>
              <a:ext cx="1499257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TSR and ISOLDE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63" name="Oval 62"/>
            <p:cNvSpPr/>
            <p:nvPr/>
          </p:nvSpPr>
          <p:spPr>
            <a:xfrm>
              <a:off x="377991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Oval 63"/>
            <p:cNvSpPr/>
            <p:nvPr/>
          </p:nvSpPr>
          <p:spPr>
            <a:xfrm>
              <a:off x="4067944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Oval 64"/>
            <p:cNvSpPr/>
            <p:nvPr/>
          </p:nvSpPr>
          <p:spPr>
            <a:xfrm>
              <a:off x="363589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" name="Oval 65"/>
            <p:cNvSpPr/>
            <p:nvPr/>
          </p:nvSpPr>
          <p:spPr>
            <a:xfrm>
              <a:off x="4211960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6012160" y="0"/>
            <a:ext cx="685252" cy="368648"/>
            <a:chOff x="5580112" y="0"/>
            <a:chExt cx="685252" cy="368648"/>
          </a:xfrm>
        </p:grpSpPr>
        <p:sp>
          <p:nvSpPr>
            <p:cNvPr id="68" name="Oval 67"/>
            <p:cNvSpPr/>
            <p:nvPr/>
          </p:nvSpPr>
          <p:spPr>
            <a:xfrm>
              <a:off x="579613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5580112" y="0"/>
              <a:ext cx="68525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Physics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70" name="Oval 69"/>
            <p:cNvSpPr/>
            <p:nvPr/>
          </p:nvSpPr>
          <p:spPr>
            <a:xfrm>
              <a:off x="594015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Oval 70"/>
            <p:cNvSpPr/>
            <p:nvPr/>
          </p:nvSpPr>
          <p:spPr>
            <a:xfrm>
              <a:off x="5652120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Oval 71"/>
            <p:cNvSpPr/>
            <p:nvPr/>
          </p:nvSpPr>
          <p:spPr>
            <a:xfrm>
              <a:off x="6084168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3" name="Oval 72"/>
          <p:cNvSpPr/>
          <p:nvPr/>
        </p:nvSpPr>
        <p:spPr>
          <a:xfrm>
            <a:off x="1835696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/>
          <p:cNvSpPr/>
          <p:nvPr/>
        </p:nvSpPr>
        <p:spPr>
          <a:xfrm>
            <a:off x="3851920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/>
          <p:cNvSpPr/>
          <p:nvPr/>
        </p:nvSpPr>
        <p:spPr>
          <a:xfrm>
            <a:off x="3995936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Oval 75"/>
          <p:cNvSpPr/>
          <p:nvPr/>
        </p:nvSpPr>
        <p:spPr>
          <a:xfrm>
            <a:off x="4139952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/>
          <p:cNvSpPr/>
          <p:nvPr/>
        </p:nvSpPr>
        <p:spPr>
          <a:xfrm>
            <a:off x="4283968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/>
          <p:cNvSpPr/>
          <p:nvPr/>
        </p:nvSpPr>
        <p:spPr>
          <a:xfrm>
            <a:off x="4427984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Oval 78"/>
          <p:cNvSpPr/>
          <p:nvPr/>
        </p:nvSpPr>
        <p:spPr>
          <a:xfrm>
            <a:off x="6084168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Oval 79"/>
          <p:cNvSpPr/>
          <p:nvPr/>
        </p:nvSpPr>
        <p:spPr>
          <a:xfrm>
            <a:off x="6228184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Oval 80"/>
          <p:cNvSpPr/>
          <p:nvPr/>
        </p:nvSpPr>
        <p:spPr>
          <a:xfrm>
            <a:off x="6372200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Oval 81"/>
          <p:cNvSpPr/>
          <p:nvPr/>
        </p:nvSpPr>
        <p:spPr>
          <a:xfrm>
            <a:off x="6516216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4581128"/>
            <a:ext cx="4737891" cy="1584176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Planning</a:t>
            </a:r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124744"/>
            <a:ext cx="7230975" cy="2514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23528" y="3739966"/>
            <a:ext cx="3960440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4"/>
              </a:buBlip>
            </a:pPr>
            <a:r>
              <a:rPr lang="en-GB" sz="2000" smtClean="0"/>
              <a:t>Estimates made for disassembly,</a:t>
            </a:r>
            <a:br>
              <a:rPr lang="en-GB" sz="2000" smtClean="0"/>
            </a:br>
            <a:r>
              <a:rPr lang="en-GB" sz="2000" smtClean="0"/>
              <a:t>transportation, reassembly</a:t>
            </a:r>
          </a:p>
          <a:p>
            <a:pPr marL="268288" indent="-268288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4"/>
              </a:buBlip>
            </a:pPr>
            <a:r>
              <a:rPr lang="en-GB" sz="2000" smtClean="0"/>
              <a:t>Building  (≈ 3 MCHF)</a:t>
            </a:r>
            <a:br>
              <a:rPr lang="en-GB" sz="2000" smtClean="0"/>
            </a:br>
            <a:r>
              <a:rPr lang="en-GB" sz="2000" smtClean="0"/>
              <a:t>to be requested from CERN</a:t>
            </a:r>
          </a:p>
          <a:p>
            <a:pPr marL="268288" indent="-268288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4"/>
              </a:buBlip>
            </a:pPr>
            <a:r>
              <a:rPr lang="en-GB" sz="2000" smtClean="0"/>
              <a:t>Hardware: working groups</a:t>
            </a:r>
            <a:br>
              <a:rPr lang="en-GB" sz="2000" smtClean="0"/>
            </a:br>
            <a:r>
              <a:rPr lang="en-GB" sz="2000" smtClean="0"/>
              <a:t>the Collaboration seeks funding</a:t>
            </a:r>
          </a:p>
          <a:p>
            <a:pPr marL="268288" indent="-268288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4"/>
              </a:buBlip>
            </a:pPr>
            <a:r>
              <a:rPr lang="en-GB" sz="2000" smtClean="0"/>
              <a:t>Running costs and manpower</a:t>
            </a:r>
            <a:br>
              <a:rPr lang="en-GB" sz="2000" smtClean="0"/>
            </a:br>
            <a:r>
              <a:rPr lang="en-GB" sz="2000" smtClean="0"/>
              <a:t>provided by the Collaboration</a:t>
            </a:r>
          </a:p>
        </p:txBody>
      </p:sp>
      <p:grpSp>
        <p:nvGrpSpPr>
          <p:cNvPr id="6" name="Group 45"/>
          <p:cNvGrpSpPr/>
          <p:nvPr/>
        </p:nvGrpSpPr>
        <p:grpSpPr>
          <a:xfrm>
            <a:off x="7740352" y="0"/>
            <a:ext cx="828753" cy="368648"/>
            <a:chOff x="7740352" y="0"/>
            <a:chExt cx="828753" cy="368648"/>
          </a:xfrm>
        </p:grpSpPr>
        <p:sp>
          <p:nvSpPr>
            <p:cNvPr id="7" name="Oval 6"/>
            <p:cNvSpPr/>
            <p:nvPr/>
          </p:nvSpPr>
          <p:spPr>
            <a:xfrm>
              <a:off x="810039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740352" y="0"/>
              <a:ext cx="828753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dirty="0" smtClean="0">
                  <a:solidFill>
                    <a:srgbClr val="460000"/>
                  </a:solidFill>
                </a:rPr>
                <a:t>Planning</a:t>
              </a:r>
              <a:endParaRPr lang="en-GB" b="1" dirty="0">
                <a:solidFill>
                  <a:srgbClr val="460000"/>
                </a:solidFill>
              </a:endParaRPr>
            </a:p>
          </p:txBody>
        </p:sp>
      </p:grpSp>
      <p:grpSp>
        <p:nvGrpSpPr>
          <p:cNvPr id="9" name="Group 39"/>
          <p:cNvGrpSpPr/>
          <p:nvPr/>
        </p:nvGrpSpPr>
        <p:grpSpPr>
          <a:xfrm>
            <a:off x="1403648" y="0"/>
            <a:ext cx="1062086" cy="368648"/>
            <a:chOff x="1403648" y="0"/>
            <a:chExt cx="1062086" cy="368648"/>
          </a:xfrm>
        </p:grpSpPr>
        <p:sp>
          <p:nvSpPr>
            <p:cNvPr id="10" name="TextBox 9"/>
            <p:cNvSpPr txBox="1"/>
            <p:nvPr/>
          </p:nvSpPr>
          <p:spPr>
            <a:xfrm>
              <a:off x="1403648" y="0"/>
              <a:ext cx="1062086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Motivation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183569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491880" y="0"/>
            <a:ext cx="1499257" cy="368648"/>
            <a:chOff x="3275856" y="0"/>
            <a:chExt cx="1499257" cy="368648"/>
          </a:xfrm>
        </p:grpSpPr>
        <p:sp>
          <p:nvSpPr>
            <p:cNvPr id="13" name="Oval 12"/>
            <p:cNvSpPr/>
            <p:nvPr/>
          </p:nvSpPr>
          <p:spPr>
            <a:xfrm>
              <a:off x="3923928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75856" y="0"/>
              <a:ext cx="1499257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TSR and ISOLDE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377991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/>
            <p:cNvSpPr/>
            <p:nvPr/>
          </p:nvSpPr>
          <p:spPr>
            <a:xfrm>
              <a:off x="4067944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Oval 16"/>
            <p:cNvSpPr/>
            <p:nvPr/>
          </p:nvSpPr>
          <p:spPr>
            <a:xfrm>
              <a:off x="363589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Oval 17"/>
            <p:cNvSpPr/>
            <p:nvPr/>
          </p:nvSpPr>
          <p:spPr>
            <a:xfrm>
              <a:off x="4211960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012160" y="0"/>
            <a:ext cx="685252" cy="368648"/>
            <a:chOff x="5580112" y="0"/>
            <a:chExt cx="685252" cy="368648"/>
          </a:xfrm>
        </p:grpSpPr>
        <p:sp>
          <p:nvSpPr>
            <p:cNvPr id="20" name="Oval 19"/>
            <p:cNvSpPr/>
            <p:nvPr/>
          </p:nvSpPr>
          <p:spPr>
            <a:xfrm>
              <a:off x="579613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580112" y="0"/>
              <a:ext cx="68525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Physics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594015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/>
            <p:cNvSpPr/>
            <p:nvPr/>
          </p:nvSpPr>
          <p:spPr>
            <a:xfrm>
              <a:off x="5652120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Oval 23"/>
            <p:cNvSpPr/>
            <p:nvPr/>
          </p:nvSpPr>
          <p:spPr>
            <a:xfrm>
              <a:off x="6084168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5" name="Oval 24"/>
          <p:cNvSpPr/>
          <p:nvPr/>
        </p:nvSpPr>
        <p:spPr>
          <a:xfrm>
            <a:off x="1835696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/>
          <p:cNvSpPr/>
          <p:nvPr/>
        </p:nvSpPr>
        <p:spPr>
          <a:xfrm>
            <a:off x="3851920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3995936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/>
          <p:cNvSpPr/>
          <p:nvPr/>
        </p:nvSpPr>
        <p:spPr>
          <a:xfrm>
            <a:off x="4139952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/>
          <p:cNvSpPr/>
          <p:nvPr/>
        </p:nvSpPr>
        <p:spPr>
          <a:xfrm>
            <a:off x="4283968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/>
          <p:cNvSpPr/>
          <p:nvPr/>
        </p:nvSpPr>
        <p:spPr>
          <a:xfrm>
            <a:off x="4427984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/>
          <p:cNvSpPr/>
          <p:nvPr/>
        </p:nvSpPr>
        <p:spPr>
          <a:xfrm>
            <a:off x="6084168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/>
          <p:cNvSpPr/>
          <p:nvPr/>
        </p:nvSpPr>
        <p:spPr>
          <a:xfrm>
            <a:off x="6228184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/>
          <p:cNvSpPr/>
          <p:nvPr/>
        </p:nvSpPr>
        <p:spPr>
          <a:xfrm>
            <a:off x="6372200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/>
          <p:cNvSpPr/>
          <p:nvPr/>
        </p:nvSpPr>
        <p:spPr>
          <a:xfrm>
            <a:off x="6516216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/>
          <p:cNvSpPr/>
          <p:nvPr/>
        </p:nvSpPr>
        <p:spPr>
          <a:xfrm>
            <a:off x="8100392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Programme – Astrophysics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Programme – Atomic physics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Programme – Nuclear physics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>
            <a:off x="4860032" y="1268760"/>
            <a:ext cx="4032448" cy="5112568"/>
          </a:xfrm>
          <a:prstGeom prst="roundRect">
            <a:avLst>
              <a:gd name="adj" fmla="val 4628"/>
            </a:avLst>
          </a:prstGeom>
          <a:solidFill>
            <a:srgbClr val="E4E1CE"/>
          </a:solidFill>
          <a:ln>
            <a:noFill/>
          </a:ln>
          <a:effectLst>
            <a:outerShdw blurRad="292100" dist="139700" dir="2700000" algn="tl" rotWithShape="0">
              <a:schemeClr val="tx1">
                <a:alpha val="6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20" name="Rounded Rectangle 19"/>
          <p:cNvSpPr/>
          <p:nvPr/>
        </p:nvSpPr>
        <p:spPr>
          <a:xfrm>
            <a:off x="251520" y="1268760"/>
            <a:ext cx="4320480" cy="5112568"/>
          </a:xfrm>
          <a:prstGeom prst="roundRect">
            <a:avLst>
              <a:gd name="adj" fmla="val 4628"/>
            </a:avLst>
          </a:prstGeom>
          <a:solidFill>
            <a:srgbClr val="E2E0B4"/>
          </a:solidFill>
          <a:ln>
            <a:noFill/>
          </a:ln>
          <a:effectLst>
            <a:outerShdw blurRad="292100" dist="139700" dir="2700000" algn="tl" rotWithShape="0">
              <a:schemeClr val="tx1">
                <a:alpha val="6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3" name="TextBox 2"/>
          <p:cNvSpPr txBox="1"/>
          <p:nvPr/>
        </p:nvSpPr>
        <p:spPr>
          <a:xfrm>
            <a:off x="359532" y="1340768"/>
            <a:ext cx="4176464" cy="4785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>
              <a:spcBef>
                <a:spcPts val="2400"/>
              </a:spcBef>
              <a:buClr>
                <a:schemeClr val="bg2">
                  <a:lumMod val="25000"/>
                </a:schemeClr>
              </a:buClr>
              <a:buSzPct val="75000"/>
            </a:pPr>
            <a:r>
              <a:rPr lang="en-GB" sz="2400" b="1" smtClean="0">
                <a:solidFill>
                  <a:srgbClr val="460000"/>
                </a:solidFill>
              </a:rPr>
              <a:t>Advantages</a:t>
            </a:r>
          </a:p>
          <a:p>
            <a:pPr>
              <a:spcBef>
                <a:spcPts val="2400"/>
              </a:spcBef>
              <a:buClr>
                <a:schemeClr val="bg2">
                  <a:lumMod val="25000"/>
                </a:schemeClr>
              </a:buClr>
              <a:buSzPct val="75000"/>
            </a:pPr>
            <a:r>
              <a:rPr lang="en-GB" sz="2400" smtClean="0"/>
              <a:t>With respect to in-flight</a:t>
            </a:r>
            <a:br>
              <a:rPr lang="en-GB" sz="2400" smtClean="0"/>
            </a:br>
            <a:r>
              <a:rPr lang="en-GB" sz="2400" smtClean="0"/>
              <a:t>storage rings</a:t>
            </a:r>
          </a:p>
          <a:p>
            <a:pPr marL="725488" lvl="1" indent="-268288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3"/>
              </a:buBlip>
            </a:pPr>
            <a:r>
              <a:rPr lang="en-GB" sz="2400" smtClean="0"/>
              <a:t>High intensity</a:t>
            </a:r>
          </a:p>
          <a:p>
            <a:pPr marL="725488" lvl="1" indent="-268288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3"/>
              </a:buBlip>
            </a:pPr>
            <a:r>
              <a:rPr lang="en-GB" sz="2400" smtClean="0"/>
              <a:t>Cooler beams</a:t>
            </a:r>
          </a:p>
          <a:p>
            <a:pPr marL="268288" indent="-268288">
              <a:spcBef>
                <a:spcPts val="2400"/>
              </a:spcBef>
              <a:buClr>
                <a:schemeClr val="bg2">
                  <a:lumMod val="25000"/>
                </a:schemeClr>
              </a:buClr>
              <a:buSzPct val="75000"/>
            </a:pPr>
            <a:r>
              <a:rPr lang="en-GB" sz="2400" smtClean="0"/>
              <a:t>With respect to “direct” beams</a:t>
            </a:r>
          </a:p>
          <a:p>
            <a:pPr marL="725488" lvl="1" indent="-268288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3"/>
              </a:buBlip>
            </a:pPr>
            <a:r>
              <a:rPr lang="en-GB" sz="2400" smtClean="0"/>
              <a:t>Less background</a:t>
            </a:r>
            <a:br>
              <a:rPr lang="en-GB" sz="2400" smtClean="0"/>
            </a:br>
            <a:r>
              <a:rPr lang="en-GB" sz="2400" smtClean="0"/>
              <a:t>(target, beam dump)</a:t>
            </a:r>
          </a:p>
          <a:p>
            <a:pPr marL="725488" lvl="1" indent="-268288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3"/>
              </a:buBlip>
            </a:pPr>
            <a:r>
              <a:rPr lang="en-GB" sz="2400" smtClean="0"/>
              <a:t>Improved resolution</a:t>
            </a:r>
          </a:p>
          <a:p>
            <a:pPr marL="725488" lvl="1" indent="-268288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3"/>
              </a:buBlip>
            </a:pPr>
            <a:r>
              <a:rPr lang="en-GB" sz="2400" smtClean="0"/>
              <a:t>CW beam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A storage ring at an ISOL facility</a:t>
            </a:r>
            <a:endParaRPr lang="en-GB"/>
          </a:p>
        </p:txBody>
      </p:sp>
      <p:sp>
        <p:nvSpPr>
          <p:cNvPr id="51" name="TextBox 50"/>
          <p:cNvSpPr txBox="1"/>
          <p:nvPr/>
        </p:nvSpPr>
        <p:spPr>
          <a:xfrm>
            <a:off x="5076056" y="1340768"/>
            <a:ext cx="381642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>
              <a:spcBef>
                <a:spcPts val="2400"/>
              </a:spcBef>
              <a:buClr>
                <a:schemeClr val="bg2">
                  <a:lumMod val="25000"/>
                </a:schemeClr>
              </a:buClr>
              <a:buSzPct val="75000"/>
            </a:pPr>
            <a:r>
              <a:rPr lang="en-GB" sz="2400" b="1" dirty="0" smtClean="0">
                <a:solidFill>
                  <a:srgbClr val="460000"/>
                </a:solidFill>
              </a:rPr>
              <a:t>Physics programme</a:t>
            </a:r>
          </a:p>
          <a:p>
            <a:pPr marL="268288" indent="-268288">
              <a:spcBef>
                <a:spcPts val="12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3"/>
              </a:buBlip>
            </a:pPr>
            <a:r>
              <a:rPr lang="en-GB" sz="2400" dirty="0" smtClean="0"/>
              <a:t>Astrophysics</a:t>
            </a:r>
            <a:br>
              <a:rPr lang="en-GB" sz="2400" dirty="0" smtClean="0"/>
            </a:br>
            <a:r>
              <a:rPr lang="en-GB" sz="2000" dirty="0" smtClean="0"/>
              <a:t>Capture, transfer reactions</a:t>
            </a:r>
            <a:br>
              <a:rPr lang="en-GB" sz="2000" dirty="0" smtClean="0"/>
            </a:br>
            <a:r>
              <a:rPr lang="en-GB" sz="2000" baseline="30000" dirty="0" smtClean="0"/>
              <a:t>7</a:t>
            </a:r>
            <a:r>
              <a:rPr lang="en-GB" sz="2000" dirty="0" smtClean="0"/>
              <a:t>Be half life</a:t>
            </a:r>
          </a:p>
          <a:p>
            <a:pPr marL="268288" indent="-268288">
              <a:spcBef>
                <a:spcPts val="12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3"/>
              </a:buBlip>
            </a:pPr>
            <a:r>
              <a:rPr lang="en-GB" sz="2400" dirty="0" smtClean="0"/>
              <a:t>Atomic physics</a:t>
            </a:r>
            <a:br>
              <a:rPr lang="en-GB" sz="2400" dirty="0" smtClean="0"/>
            </a:br>
            <a:r>
              <a:rPr lang="en-GB" sz="2000" dirty="0" smtClean="0"/>
              <a:t>Effects on half lives</a:t>
            </a:r>
            <a:br>
              <a:rPr lang="en-GB" sz="2000" dirty="0" smtClean="0"/>
            </a:br>
            <a:r>
              <a:rPr lang="en-GB" sz="2000" dirty="0" smtClean="0"/>
              <a:t>Di- electronic recombination</a:t>
            </a:r>
          </a:p>
          <a:p>
            <a:pPr marL="268288" indent="-268288">
              <a:spcBef>
                <a:spcPts val="12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3"/>
              </a:buBlip>
            </a:pPr>
            <a:r>
              <a:rPr lang="en-GB" sz="2400" dirty="0" smtClean="0"/>
              <a:t>Nuclear physics</a:t>
            </a:r>
            <a:br>
              <a:rPr lang="en-GB" sz="2400" dirty="0" smtClean="0"/>
            </a:br>
            <a:r>
              <a:rPr lang="en-GB" sz="2000" dirty="0" smtClean="0"/>
              <a:t>Reaction studies</a:t>
            </a:r>
            <a:br>
              <a:rPr lang="en-GB" sz="2000" dirty="0" smtClean="0"/>
            </a:br>
            <a:r>
              <a:rPr lang="en-GB" sz="2000" dirty="0" smtClean="0"/>
              <a:t>Isomeric states</a:t>
            </a:r>
            <a:br>
              <a:rPr lang="en-GB" sz="2000" dirty="0" smtClean="0"/>
            </a:br>
            <a:r>
              <a:rPr lang="en-GB" sz="2000" dirty="0" smtClean="0"/>
              <a:t>Halo states</a:t>
            </a:r>
            <a:br>
              <a:rPr lang="en-GB" sz="2000" dirty="0" smtClean="0"/>
            </a:br>
            <a:r>
              <a:rPr lang="en-GB" sz="2000" dirty="0" smtClean="0"/>
              <a:t>Laser spectroscopy</a:t>
            </a:r>
          </a:p>
          <a:p>
            <a:pPr marL="268288" indent="-268288">
              <a:spcBef>
                <a:spcPts val="12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3"/>
              </a:buBlip>
            </a:pPr>
            <a:r>
              <a:rPr lang="en-US" sz="2400" dirty="0" smtClean="0"/>
              <a:t>Neutrino physics</a:t>
            </a:r>
            <a:endParaRPr lang="en-GB" sz="2400" dirty="0" smtClean="0"/>
          </a:p>
        </p:txBody>
      </p:sp>
      <p:grpSp>
        <p:nvGrpSpPr>
          <p:cNvPr id="62" name="Group 45"/>
          <p:cNvGrpSpPr/>
          <p:nvPr/>
        </p:nvGrpSpPr>
        <p:grpSpPr>
          <a:xfrm>
            <a:off x="7740352" y="0"/>
            <a:ext cx="828753" cy="368648"/>
            <a:chOff x="7740352" y="0"/>
            <a:chExt cx="828753" cy="368648"/>
          </a:xfrm>
        </p:grpSpPr>
        <p:sp>
          <p:nvSpPr>
            <p:cNvPr id="63" name="Oval 62"/>
            <p:cNvSpPr/>
            <p:nvPr/>
          </p:nvSpPr>
          <p:spPr>
            <a:xfrm>
              <a:off x="810039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7740352" y="0"/>
              <a:ext cx="828753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dirty="0" smtClean="0">
                  <a:solidFill>
                    <a:srgbClr val="460000"/>
                  </a:solidFill>
                </a:rPr>
                <a:t>Planning</a:t>
              </a:r>
              <a:endParaRPr lang="en-GB" b="1" dirty="0">
                <a:solidFill>
                  <a:srgbClr val="460000"/>
                </a:solidFill>
              </a:endParaRPr>
            </a:p>
          </p:txBody>
        </p:sp>
      </p:grpSp>
      <p:grpSp>
        <p:nvGrpSpPr>
          <p:cNvPr id="65" name="Group 39"/>
          <p:cNvGrpSpPr/>
          <p:nvPr/>
        </p:nvGrpSpPr>
        <p:grpSpPr>
          <a:xfrm>
            <a:off x="1403648" y="0"/>
            <a:ext cx="1062086" cy="368648"/>
            <a:chOff x="1403648" y="0"/>
            <a:chExt cx="1062086" cy="368648"/>
          </a:xfrm>
        </p:grpSpPr>
        <p:sp>
          <p:nvSpPr>
            <p:cNvPr id="66" name="TextBox 65"/>
            <p:cNvSpPr txBox="1"/>
            <p:nvPr/>
          </p:nvSpPr>
          <p:spPr>
            <a:xfrm>
              <a:off x="1403648" y="0"/>
              <a:ext cx="1062086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Motivation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67" name="Oval 66"/>
            <p:cNvSpPr/>
            <p:nvPr/>
          </p:nvSpPr>
          <p:spPr>
            <a:xfrm>
              <a:off x="183569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3491880" y="0"/>
            <a:ext cx="1499257" cy="368648"/>
            <a:chOff x="3275856" y="0"/>
            <a:chExt cx="1499257" cy="368648"/>
          </a:xfrm>
        </p:grpSpPr>
        <p:sp>
          <p:nvSpPr>
            <p:cNvPr id="69" name="Oval 68"/>
            <p:cNvSpPr/>
            <p:nvPr/>
          </p:nvSpPr>
          <p:spPr>
            <a:xfrm>
              <a:off x="3923928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3275856" y="0"/>
              <a:ext cx="1499257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TSR and ISOLDE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71" name="Oval 70"/>
            <p:cNvSpPr/>
            <p:nvPr/>
          </p:nvSpPr>
          <p:spPr>
            <a:xfrm>
              <a:off x="377991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Oval 71"/>
            <p:cNvSpPr/>
            <p:nvPr/>
          </p:nvSpPr>
          <p:spPr>
            <a:xfrm>
              <a:off x="4067944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Oval 72"/>
            <p:cNvSpPr/>
            <p:nvPr/>
          </p:nvSpPr>
          <p:spPr>
            <a:xfrm>
              <a:off x="363589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Oval 73"/>
            <p:cNvSpPr/>
            <p:nvPr/>
          </p:nvSpPr>
          <p:spPr>
            <a:xfrm>
              <a:off x="4211960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6012160" y="0"/>
            <a:ext cx="685252" cy="368648"/>
            <a:chOff x="5580112" y="0"/>
            <a:chExt cx="685252" cy="368648"/>
          </a:xfrm>
        </p:grpSpPr>
        <p:sp>
          <p:nvSpPr>
            <p:cNvPr id="76" name="Oval 75"/>
            <p:cNvSpPr/>
            <p:nvPr/>
          </p:nvSpPr>
          <p:spPr>
            <a:xfrm>
              <a:off x="579613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5580112" y="0"/>
              <a:ext cx="68525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Physics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78" name="Oval 77"/>
            <p:cNvSpPr/>
            <p:nvPr/>
          </p:nvSpPr>
          <p:spPr>
            <a:xfrm>
              <a:off x="594015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" name="Oval 78"/>
            <p:cNvSpPr/>
            <p:nvPr/>
          </p:nvSpPr>
          <p:spPr>
            <a:xfrm>
              <a:off x="5652120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" name="Oval 79"/>
            <p:cNvSpPr/>
            <p:nvPr/>
          </p:nvSpPr>
          <p:spPr>
            <a:xfrm>
              <a:off x="6084168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0" name="Oval 49"/>
          <p:cNvSpPr/>
          <p:nvPr/>
        </p:nvSpPr>
        <p:spPr>
          <a:xfrm>
            <a:off x="1835696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Coupling to HIE-ISOLDE: configuration</a:t>
            </a:r>
            <a:endParaRPr lang="en-GB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/>
          <a:srcRect t="8621"/>
          <a:stretch>
            <a:fillRect/>
          </a:stretch>
        </p:blipFill>
        <p:spPr bwMode="auto">
          <a:xfrm>
            <a:off x="737934" y="2564904"/>
            <a:ext cx="8154546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395536" y="1278339"/>
            <a:ext cx="4089389" cy="16466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68288" indent="-268288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3"/>
              </a:buBlip>
            </a:pPr>
            <a:r>
              <a:rPr lang="en-GB" sz="2400" smtClean="0"/>
              <a:t>Possible TSR installation</a:t>
            </a:r>
            <a:br>
              <a:rPr lang="en-GB" sz="2400" smtClean="0"/>
            </a:br>
            <a:r>
              <a:rPr lang="en-GB" sz="2400" smtClean="0"/>
              <a:t>above the CERN cable-tunnel</a:t>
            </a:r>
          </a:p>
          <a:p>
            <a:pPr marL="268288" indent="-268288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3"/>
              </a:buBlip>
            </a:pPr>
            <a:r>
              <a:rPr lang="en-GB" sz="2400" smtClean="0"/>
              <a:t>Tilted beamline coming up</a:t>
            </a:r>
            <a:br>
              <a:rPr lang="en-GB" sz="2400" smtClean="0"/>
            </a:br>
            <a:r>
              <a:rPr lang="en-GB" sz="2400" smtClean="0"/>
              <a:t>from the machine</a:t>
            </a:r>
          </a:p>
        </p:txBody>
      </p:sp>
      <p:grpSp>
        <p:nvGrpSpPr>
          <p:cNvPr id="24" name="Group 45"/>
          <p:cNvGrpSpPr/>
          <p:nvPr/>
        </p:nvGrpSpPr>
        <p:grpSpPr>
          <a:xfrm>
            <a:off x="7740352" y="0"/>
            <a:ext cx="828753" cy="368648"/>
            <a:chOff x="7740352" y="0"/>
            <a:chExt cx="828753" cy="368648"/>
          </a:xfrm>
        </p:grpSpPr>
        <p:sp>
          <p:nvSpPr>
            <p:cNvPr id="25" name="Oval 24"/>
            <p:cNvSpPr/>
            <p:nvPr/>
          </p:nvSpPr>
          <p:spPr>
            <a:xfrm>
              <a:off x="810039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740352" y="0"/>
              <a:ext cx="828753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dirty="0" smtClean="0">
                  <a:solidFill>
                    <a:srgbClr val="460000"/>
                  </a:solidFill>
                </a:rPr>
                <a:t>Planning</a:t>
              </a:r>
              <a:endParaRPr lang="en-GB" b="1" dirty="0">
                <a:solidFill>
                  <a:srgbClr val="460000"/>
                </a:solidFill>
              </a:endParaRPr>
            </a:p>
          </p:txBody>
        </p:sp>
      </p:grpSp>
      <p:grpSp>
        <p:nvGrpSpPr>
          <p:cNvPr id="27" name="Group 39"/>
          <p:cNvGrpSpPr/>
          <p:nvPr/>
        </p:nvGrpSpPr>
        <p:grpSpPr>
          <a:xfrm>
            <a:off x="1403648" y="0"/>
            <a:ext cx="1062086" cy="368648"/>
            <a:chOff x="1403648" y="0"/>
            <a:chExt cx="1062086" cy="368648"/>
          </a:xfrm>
        </p:grpSpPr>
        <p:sp>
          <p:nvSpPr>
            <p:cNvPr id="28" name="TextBox 27"/>
            <p:cNvSpPr txBox="1"/>
            <p:nvPr/>
          </p:nvSpPr>
          <p:spPr>
            <a:xfrm>
              <a:off x="1403648" y="0"/>
              <a:ext cx="1062086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Motivation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183569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3491880" y="0"/>
            <a:ext cx="1499257" cy="368648"/>
            <a:chOff x="3275856" y="0"/>
            <a:chExt cx="1499257" cy="368648"/>
          </a:xfrm>
        </p:grpSpPr>
        <p:sp>
          <p:nvSpPr>
            <p:cNvPr id="31" name="Oval 30"/>
            <p:cNvSpPr/>
            <p:nvPr/>
          </p:nvSpPr>
          <p:spPr>
            <a:xfrm>
              <a:off x="3923928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275856" y="0"/>
              <a:ext cx="1499257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TSR and ISOLDE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377991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Oval 33"/>
            <p:cNvSpPr/>
            <p:nvPr/>
          </p:nvSpPr>
          <p:spPr>
            <a:xfrm>
              <a:off x="4067944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Oval 34"/>
            <p:cNvSpPr/>
            <p:nvPr/>
          </p:nvSpPr>
          <p:spPr>
            <a:xfrm>
              <a:off x="363589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Oval 35"/>
            <p:cNvSpPr/>
            <p:nvPr/>
          </p:nvSpPr>
          <p:spPr>
            <a:xfrm>
              <a:off x="4211960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012160" y="0"/>
            <a:ext cx="685252" cy="368648"/>
            <a:chOff x="5580112" y="0"/>
            <a:chExt cx="685252" cy="368648"/>
          </a:xfrm>
        </p:grpSpPr>
        <p:sp>
          <p:nvSpPr>
            <p:cNvPr id="38" name="Oval 37"/>
            <p:cNvSpPr/>
            <p:nvPr/>
          </p:nvSpPr>
          <p:spPr>
            <a:xfrm>
              <a:off x="579613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580112" y="0"/>
              <a:ext cx="68525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Physics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40" name="Oval 39"/>
            <p:cNvSpPr/>
            <p:nvPr/>
          </p:nvSpPr>
          <p:spPr>
            <a:xfrm>
              <a:off x="594015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Oval 40"/>
            <p:cNvSpPr/>
            <p:nvPr/>
          </p:nvSpPr>
          <p:spPr>
            <a:xfrm>
              <a:off x="5652120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Oval 41"/>
            <p:cNvSpPr/>
            <p:nvPr/>
          </p:nvSpPr>
          <p:spPr>
            <a:xfrm>
              <a:off x="6084168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3" name="Oval 42"/>
          <p:cNvSpPr/>
          <p:nvPr/>
        </p:nvSpPr>
        <p:spPr>
          <a:xfrm>
            <a:off x="1835696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/>
          <p:cNvSpPr/>
          <p:nvPr/>
        </p:nvSpPr>
        <p:spPr>
          <a:xfrm>
            <a:off x="3851920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Coupling to HIE-ISOLDE: configuration</a:t>
            </a:r>
            <a:endParaRPr lang="en-GB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124744"/>
            <a:ext cx="6503740" cy="1636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323528" y="1412776"/>
            <a:ext cx="19892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68288" indent="-268288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3"/>
              </a:buBlip>
            </a:pPr>
            <a:r>
              <a:rPr lang="en-GB" sz="2400" smtClean="0"/>
              <a:t>Transfer line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3429000"/>
            <a:ext cx="2463671" cy="1977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2708920"/>
            <a:ext cx="5616624" cy="376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grpSp>
        <p:nvGrpSpPr>
          <p:cNvPr id="8" name="Group 45"/>
          <p:cNvGrpSpPr/>
          <p:nvPr/>
        </p:nvGrpSpPr>
        <p:grpSpPr>
          <a:xfrm>
            <a:off x="7740352" y="0"/>
            <a:ext cx="828753" cy="368648"/>
            <a:chOff x="7740352" y="0"/>
            <a:chExt cx="828753" cy="368648"/>
          </a:xfrm>
        </p:grpSpPr>
        <p:sp>
          <p:nvSpPr>
            <p:cNvPr id="9" name="Oval 8"/>
            <p:cNvSpPr/>
            <p:nvPr/>
          </p:nvSpPr>
          <p:spPr>
            <a:xfrm>
              <a:off x="810039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740352" y="0"/>
              <a:ext cx="828753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dirty="0" smtClean="0">
                  <a:solidFill>
                    <a:srgbClr val="460000"/>
                  </a:solidFill>
                </a:rPr>
                <a:t>Planning</a:t>
              </a:r>
              <a:endParaRPr lang="en-GB" b="1" dirty="0">
                <a:solidFill>
                  <a:srgbClr val="460000"/>
                </a:solidFill>
              </a:endParaRPr>
            </a:p>
          </p:txBody>
        </p:sp>
      </p:grpSp>
      <p:grpSp>
        <p:nvGrpSpPr>
          <p:cNvPr id="11" name="Group 39"/>
          <p:cNvGrpSpPr/>
          <p:nvPr/>
        </p:nvGrpSpPr>
        <p:grpSpPr>
          <a:xfrm>
            <a:off x="1403648" y="0"/>
            <a:ext cx="1062086" cy="368648"/>
            <a:chOff x="1403648" y="0"/>
            <a:chExt cx="1062086" cy="368648"/>
          </a:xfrm>
        </p:grpSpPr>
        <p:sp>
          <p:nvSpPr>
            <p:cNvPr id="12" name="TextBox 11"/>
            <p:cNvSpPr txBox="1"/>
            <p:nvPr/>
          </p:nvSpPr>
          <p:spPr>
            <a:xfrm>
              <a:off x="1403648" y="0"/>
              <a:ext cx="1062086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Motivation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183569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491880" y="0"/>
            <a:ext cx="1499257" cy="368648"/>
            <a:chOff x="3275856" y="0"/>
            <a:chExt cx="1499257" cy="368648"/>
          </a:xfrm>
        </p:grpSpPr>
        <p:sp>
          <p:nvSpPr>
            <p:cNvPr id="15" name="Oval 14"/>
            <p:cNvSpPr/>
            <p:nvPr/>
          </p:nvSpPr>
          <p:spPr>
            <a:xfrm>
              <a:off x="3923928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275856" y="0"/>
              <a:ext cx="1499257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TSR and ISOLDE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377991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Oval 17"/>
            <p:cNvSpPr/>
            <p:nvPr/>
          </p:nvSpPr>
          <p:spPr>
            <a:xfrm>
              <a:off x="4067944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/>
            <p:cNvSpPr/>
            <p:nvPr/>
          </p:nvSpPr>
          <p:spPr>
            <a:xfrm>
              <a:off x="363589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/>
            <p:cNvSpPr/>
            <p:nvPr/>
          </p:nvSpPr>
          <p:spPr>
            <a:xfrm>
              <a:off x="4211960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012160" y="0"/>
            <a:ext cx="685252" cy="368648"/>
            <a:chOff x="5580112" y="0"/>
            <a:chExt cx="685252" cy="368648"/>
          </a:xfrm>
        </p:grpSpPr>
        <p:sp>
          <p:nvSpPr>
            <p:cNvPr id="22" name="Oval 21"/>
            <p:cNvSpPr/>
            <p:nvPr/>
          </p:nvSpPr>
          <p:spPr>
            <a:xfrm>
              <a:off x="579613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580112" y="0"/>
              <a:ext cx="68525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Physics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24" name="Oval 23"/>
            <p:cNvSpPr/>
            <p:nvPr/>
          </p:nvSpPr>
          <p:spPr>
            <a:xfrm>
              <a:off x="594015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Oval 24"/>
            <p:cNvSpPr/>
            <p:nvPr/>
          </p:nvSpPr>
          <p:spPr>
            <a:xfrm>
              <a:off x="5652120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Oval 25"/>
            <p:cNvSpPr/>
            <p:nvPr/>
          </p:nvSpPr>
          <p:spPr>
            <a:xfrm>
              <a:off x="6084168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7" name="Oval 26"/>
          <p:cNvSpPr/>
          <p:nvPr/>
        </p:nvSpPr>
        <p:spPr>
          <a:xfrm>
            <a:off x="1835696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/>
          <p:cNvSpPr/>
          <p:nvPr/>
        </p:nvSpPr>
        <p:spPr>
          <a:xfrm>
            <a:off x="3851920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Coupling to HIE-ISOLDE: injection</a:t>
            </a:r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068960"/>
            <a:ext cx="4392488" cy="330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323528" y="1279788"/>
            <a:ext cx="5112568" cy="1369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3"/>
              </a:buBlip>
            </a:pPr>
            <a:r>
              <a:rPr lang="en-GB" sz="2400" smtClean="0"/>
              <a:t>EBIS time profile fits injection in TSR</a:t>
            </a:r>
          </a:p>
          <a:p>
            <a:pPr marL="268288" indent="-268288">
              <a:spcBef>
                <a:spcPts val="12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3"/>
              </a:buBlip>
            </a:pPr>
            <a:r>
              <a:rPr lang="en-GB" sz="2400" smtClean="0"/>
              <a:t>Multi-turn injection:</a:t>
            </a:r>
          </a:p>
          <a:p>
            <a:pPr marL="268288" indent="1588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</a:pPr>
            <a:r>
              <a:rPr lang="en-GB" sz="2000" smtClean="0"/>
              <a:t>multiplication factor =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966183" y="2132856"/>
            <a:ext cx="2024144" cy="640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GB" sz="2000" u="sng" smtClean="0"/>
              <a:t>H acceptance TSR</a:t>
            </a:r>
          </a:p>
          <a:p>
            <a:pPr marL="0" lvl="1">
              <a:lnSpc>
                <a:spcPts val="1800"/>
              </a:lnSpc>
            </a:pPr>
            <a:r>
              <a:rPr lang="en-GB" sz="2000" smtClean="0"/>
              <a:t> beam emittance</a:t>
            </a:r>
            <a:endParaRPr lang="en-GB" sz="2000" u="sng" smtClean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1124744"/>
            <a:ext cx="2736305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128" y="3814886"/>
            <a:ext cx="2592288" cy="2543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grpSp>
        <p:nvGrpSpPr>
          <p:cNvPr id="8" name="Group 45"/>
          <p:cNvGrpSpPr/>
          <p:nvPr/>
        </p:nvGrpSpPr>
        <p:grpSpPr>
          <a:xfrm>
            <a:off x="7740352" y="0"/>
            <a:ext cx="828753" cy="368648"/>
            <a:chOff x="7740352" y="0"/>
            <a:chExt cx="828753" cy="368648"/>
          </a:xfrm>
        </p:grpSpPr>
        <p:sp>
          <p:nvSpPr>
            <p:cNvPr id="11" name="Oval 10"/>
            <p:cNvSpPr/>
            <p:nvPr/>
          </p:nvSpPr>
          <p:spPr>
            <a:xfrm>
              <a:off x="810039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740352" y="0"/>
              <a:ext cx="828753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dirty="0" smtClean="0">
                  <a:solidFill>
                    <a:srgbClr val="460000"/>
                  </a:solidFill>
                </a:rPr>
                <a:t>Planning</a:t>
              </a:r>
              <a:endParaRPr lang="en-GB" b="1" dirty="0">
                <a:solidFill>
                  <a:srgbClr val="460000"/>
                </a:solidFill>
              </a:endParaRPr>
            </a:p>
          </p:txBody>
        </p:sp>
      </p:grpSp>
      <p:grpSp>
        <p:nvGrpSpPr>
          <p:cNvPr id="13" name="Group 39"/>
          <p:cNvGrpSpPr/>
          <p:nvPr/>
        </p:nvGrpSpPr>
        <p:grpSpPr>
          <a:xfrm>
            <a:off x="1403648" y="0"/>
            <a:ext cx="1062086" cy="368648"/>
            <a:chOff x="1403648" y="0"/>
            <a:chExt cx="1062086" cy="368648"/>
          </a:xfrm>
        </p:grpSpPr>
        <p:sp>
          <p:nvSpPr>
            <p:cNvPr id="14" name="TextBox 13"/>
            <p:cNvSpPr txBox="1"/>
            <p:nvPr/>
          </p:nvSpPr>
          <p:spPr>
            <a:xfrm>
              <a:off x="1403648" y="0"/>
              <a:ext cx="1062086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Motivation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183569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491880" y="0"/>
            <a:ext cx="1499257" cy="368648"/>
            <a:chOff x="3275856" y="0"/>
            <a:chExt cx="1499257" cy="368648"/>
          </a:xfrm>
        </p:grpSpPr>
        <p:sp>
          <p:nvSpPr>
            <p:cNvPr id="17" name="Oval 16"/>
            <p:cNvSpPr/>
            <p:nvPr/>
          </p:nvSpPr>
          <p:spPr>
            <a:xfrm>
              <a:off x="3923928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275856" y="0"/>
              <a:ext cx="1499257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TSR and ISOLDE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377991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/>
            <p:cNvSpPr/>
            <p:nvPr/>
          </p:nvSpPr>
          <p:spPr>
            <a:xfrm>
              <a:off x="4067944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/>
            <p:cNvSpPr/>
            <p:nvPr/>
          </p:nvSpPr>
          <p:spPr>
            <a:xfrm>
              <a:off x="363589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Oval 21"/>
            <p:cNvSpPr/>
            <p:nvPr/>
          </p:nvSpPr>
          <p:spPr>
            <a:xfrm>
              <a:off x="4211960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012160" y="0"/>
            <a:ext cx="685252" cy="368648"/>
            <a:chOff x="5580112" y="0"/>
            <a:chExt cx="685252" cy="368648"/>
          </a:xfrm>
        </p:grpSpPr>
        <p:sp>
          <p:nvSpPr>
            <p:cNvPr id="24" name="Oval 23"/>
            <p:cNvSpPr/>
            <p:nvPr/>
          </p:nvSpPr>
          <p:spPr>
            <a:xfrm>
              <a:off x="579613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580112" y="0"/>
              <a:ext cx="68525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Physics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26" name="Oval 25"/>
            <p:cNvSpPr/>
            <p:nvPr/>
          </p:nvSpPr>
          <p:spPr>
            <a:xfrm>
              <a:off x="594015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Oval 26"/>
            <p:cNvSpPr/>
            <p:nvPr/>
          </p:nvSpPr>
          <p:spPr>
            <a:xfrm>
              <a:off x="5652120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Oval 27"/>
            <p:cNvSpPr/>
            <p:nvPr/>
          </p:nvSpPr>
          <p:spPr>
            <a:xfrm>
              <a:off x="6084168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9" name="Oval 28"/>
          <p:cNvSpPr/>
          <p:nvPr/>
        </p:nvSpPr>
        <p:spPr>
          <a:xfrm>
            <a:off x="1835696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/>
          <p:cNvSpPr/>
          <p:nvPr/>
        </p:nvSpPr>
        <p:spPr>
          <a:xfrm>
            <a:off x="3851920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/>
          <p:cNvSpPr/>
          <p:nvPr/>
        </p:nvSpPr>
        <p:spPr>
          <a:xfrm>
            <a:off x="3995936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Coupling to HIE-ISOLDE: injection</a:t>
            </a:r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068960"/>
            <a:ext cx="4392488" cy="330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323528" y="1279788"/>
            <a:ext cx="51125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3"/>
              </a:buBlip>
            </a:pPr>
            <a:r>
              <a:rPr lang="en-GB" sz="2400" smtClean="0"/>
              <a:t>EBIS time profile fits injection in TSR</a:t>
            </a:r>
          </a:p>
          <a:p>
            <a:pPr marL="268288" indent="-268288">
              <a:spcBef>
                <a:spcPts val="12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3"/>
              </a:buBlip>
            </a:pPr>
            <a:r>
              <a:rPr lang="en-GB" sz="2400" smtClean="0"/>
              <a:t>Multi-turn injection:</a:t>
            </a:r>
          </a:p>
          <a:p>
            <a:pPr marL="268288" indent="1588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</a:pPr>
            <a:r>
              <a:rPr lang="en-GB" sz="2000" smtClean="0"/>
              <a:t>multiplication factor =</a:t>
            </a:r>
          </a:p>
          <a:p>
            <a:pPr marL="268288" indent="1588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</a:pPr>
            <a:r>
              <a:rPr lang="en-GB" sz="2000" smtClean="0"/>
              <a:t>(of the </a:t>
            </a:r>
            <a:r>
              <a:rPr lang="en-GB" sz="2000" b="1" smtClean="0">
                <a:solidFill>
                  <a:srgbClr val="C00000"/>
                </a:solidFill>
              </a:rPr>
              <a:t>instantaneous</a:t>
            </a:r>
            <a:r>
              <a:rPr lang="en-GB" sz="2000" smtClean="0"/>
              <a:t> current!)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966183" y="2132856"/>
            <a:ext cx="2024144" cy="640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GB" sz="2000" u="sng" smtClean="0"/>
              <a:t>H acceptance TSR</a:t>
            </a:r>
          </a:p>
          <a:p>
            <a:pPr marL="0" lvl="1">
              <a:lnSpc>
                <a:spcPts val="1800"/>
              </a:lnSpc>
            </a:pPr>
            <a:r>
              <a:rPr lang="en-GB" sz="2000" smtClean="0"/>
              <a:t> beam emittance</a:t>
            </a:r>
            <a:endParaRPr lang="en-GB" sz="2000" u="sng" smtClean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1124744"/>
            <a:ext cx="2736305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128" y="3814886"/>
            <a:ext cx="2592288" cy="2543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sp>
        <p:nvSpPr>
          <p:cNvPr id="8" name="Rounded Rectangle 7"/>
          <p:cNvSpPr/>
          <p:nvPr/>
        </p:nvSpPr>
        <p:spPr>
          <a:xfrm>
            <a:off x="7164288" y="1844824"/>
            <a:ext cx="1512168" cy="792088"/>
          </a:xfrm>
          <a:prstGeom prst="roundRect">
            <a:avLst>
              <a:gd name="adj" fmla="val 16628"/>
            </a:avLst>
          </a:prstGeom>
          <a:solidFill>
            <a:srgbClr val="E2E0B4"/>
          </a:solidFill>
          <a:ln>
            <a:noFill/>
          </a:ln>
          <a:effectLst>
            <a:outerShdw blurRad="292100" dist="139700" dir="2700000" algn="tl" rotWithShape="0">
              <a:schemeClr val="tx1">
                <a:alpha val="6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0363" indent="-360363"/>
            <a:r>
              <a:rPr lang="en-GB" sz="2400" b="1" smtClean="0">
                <a:solidFill>
                  <a:srgbClr val="460000"/>
                </a:solidFill>
              </a:rPr>
              <a:t>compress</a:t>
            </a:r>
          </a:p>
          <a:p>
            <a:pPr marL="360363" indent="-360363"/>
            <a:r>
              <a:rPr lang="en-GB" sz="2400" b="1" smtClean="0">
                <a:solidFill>
                  <a:srgbClr val="460000"/>
                </a:solidFill>
              </a:rPr>
              <a:t>&lt;  ≈35 µs </a:t>
            </a:r>
            <a:endParaRPr lang="en-GB" sz="2400" b="1">
              <a:solidFill>
                <a:srgbClr val="460000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5004048" y="3573016"/>
            <a:ext cx="2952328" cy="1080120"/>
          </a:xfrm>
          <a:prstGeom prst="roundRect">
            <a:avLst>
              <a:gd name="adj" fmla="val 16628"/>
            </a:avLst>
          </a:prstGeom>
          <a:solidFill>
            <a:srgbClr val="E2E0B4"/>
          </a:solidFill>
          <a:ln>
            <a:noFill/>
          </a:ln>
          <a:effectLst>
            <a:outerShdw blurRad="292100" dist="139700" dir="2700000" algn="tl" rotWithShape="0">
              <a:schemeClr val="tx1">
                <a:alpha val="6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b="1" smtClean="0">
                <a:solidFill>
                  <a:srgbClr val="460000"/>
                </a:solidFill>
              </a:rPr>
              <a:t>Beam emittance</a:t>
            </a:r>
            <a:br>
              <a:rPr lang="en-GB" sz="2000" b="1" smtClean="0">
                <a:solidFill>
                  <a:srgbClr val="460000"/>
                </a:solidFill>
              </a:rPr>
            </a:br>
            <a:r>
              <a:rPr lang="en-GB" sz="2000" b="1" smtClean="0">
                <a:solidFill>
                  <a:srgbClr val="460000"/>
                </a:solidFill>
              </a:rPr>
              <a:t>MPIK 1.5 mm mrad</a:t>
            </a:r>
          </a:p>
          <a:p>
            <a:r>
              <a:rPr lang="en-GB" sz="2000" b="1" smtClean="0">
                <a:solidFill>
                  <a:srgbClr val="460000"/>
                </a:solidFill>
              </a:rPr>
              <a:t>HIE-ISOLDE 3.5 mm mrad</a:t>
            </a:r>
            <a:endParaRPr lang="en-GB" sz="2000" b="1">
              <a:solidFill>
                <a:srgbClr val="460000"/>
              </a:solidFill>
            </a:endParaRPr>
          </a:p>
        </p:txBody>
      </p:sp>
      <p:sp>
        <p:nvSpPr>
          <p:cNvPr id="12" name="Right Arrow 11"/>
          <p:cNvSpPr/>
          <p:nvPr/>
        </p:nvSpPr>
        <p:spPr>
          <a:xfrm rot="17024381">
            <a:off x="7117475" y="2868548"/>
            <a:ext cx="576064" cy="504056"/>
          </a:xfrm>
          <a:prstGeom prst="rightArrow">
            <a:avLst/>
          </a:prstGeom>
          <a:solidFill>
            <a:srgbClr val="E2E0B4"/>
          </a:solidFill>
          <a:ln>
            <a:solidFill>
              <a:srgbClr val="460000"/>
            </a:solidFill>
          </a:ln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" name="Group 45"/>
          <p:cNvGrpSpPr/>
          <p:nvPr/>
        </p:nvGrpSpPr>
        <p:grpSpPr>
          <a:xfrm>
            <a:off x="7740352" y="0"/>
            <a:ext cx="828753" cy="368648"/>
            <a:chOff x="7740352" y="0"/>
            <a:chExt cx="828753" cy="368648"/>
          </a:xfrm>
        </p:grpSpPr>
        <p:sp>
          <p:nvSpPr>
            <p:cNvPr id="14" name="Oval 13"/>
            <p:cNvSpPr/>
            <p:nvPr/>
          </p:nvSpPr>
          <p:spPr>
            <a:xfrm>
              <a:off x="810039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740352" y="0"/>
              <a:ext cx="828753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dirty="0" smtClean="0">
                  <a:solidFill>
                    <a:srgbClr val="460000"/>
                  </a:solidFill>
                </a:rPr>
                <a:t>Planning</a:t>
              </a:r>
              <a:endParaRPr lang="en-GB" b="1" dirty="0">
                <a:solidFill>
                  <a:srgbClr val="460000"/>
                </a:solidFill>
              </a:endParaRPr>
            </a:p>
          </p:txBody>
        </p:sp>
      </p:grpSp>
      <p:grpSp>
        <p:nvGrpSpPr>
          <p:cNvPr id="16" name="Group 39"/>
          <p:cNvGrpSpPr/>
          <p:nvPr/>
        </p:nvGrpSpPr>
        <p:grpSpPr>
          <a:xfrm>
            <a:off x="1403648" y="0"/>
            <a:ext cx="1062086" cy="368648"/>
            <a:chOff x="1403648" y="0"/>
            <a:chExt cx="1062086" cy="368648"/>
          </a:xfrm>
        </p:grpSpPr>
        <p:sp>
          <p:nvSpPr>
            <p:cNvPr id="17" name="TextBox 16"/>
            <p:cNvSpPr txBox="1"/>
            <p:nvPr/>
          </p:nvSpPr>
          <p:spPr>
            <a:xfrm>
              <a:off x="1403648" y="0"/>
              <a:ext cx="1062086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Motivation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183569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491880" y="0"/>
            <a:ext cx="1499257" cy="368648"/>
            <a:chOff x="3275856" y="0"/>
            <a:chExt cx="1499257" cy="368648"/>
          </a:xfrm>
        </p:grpSpPr>
        <p:sp>
          <p:nvSpPr>
            <p:cNvPr id="20" name="Oval 19"/>
            <p:cNvSpPr/>
            <p:nvPr/>
          </p:nvSpPr>
          <p:spPr>
            <a:xfrm>
              <a:off x="3923928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275856" y="0"/>
              <a:ext cx="1499257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TSR and ISOLDE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377991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/>
            <p:cNvSpPr/>
            <p:nvPr/>
          </p:nvSpPr>
          <p:spPr>
            <a:xfrm>
              <a:off x="4067944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Oval 23"/>
            <p:cNvSpPr/>
            <p:nvPr/>
          </p:nvSpPr>
          <p:spPr>
            <a:xfrm>
              <a:off x="363589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Oval 24"/>
            <p:cNvSpPr/>
            <p:nvPr/>
          </p:nvSpPr>
          <p:spPr>
            <a:xfrm>
              <a:off x="4211960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6012160" y="0"/>
            <a:ext cx="685252" cy="368648"/>
            <a:chOff x="5580112" y="0"/>
            <a:chExt cx="685252" cy="368648"/>
          </a:xfrm>
        </p:grpSpPr>
        <p:sp>
          <p:nvSpPr>
            <p:cNvPr id="27" name="Oval 26"/>
            <p:cNvSpPr/>
            <p:nvPr/>
          </p:nvSpPr>
          <p:spPr>
            <a:xfrm>
              <a:off x="579613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580112" y="0"/>
              <a:ext cx="68525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Physics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94015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Oval 29"/>
            <p:cNvSpPr/>
            <p:nvPr/>
          </p:nvSpPr>
          <p:spPr>
            <a:xfrm>
              <a:off x="5652120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Oval 30"/>
            <p:cNvSpPr/>
            <p:nvPr/>
          </p:nvSpPr>
          <p:spPr>
            <a:xfrm>
              <a:off x="6084168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2" name="Oval 31"/>
          <p:cNvSpPr/>
          <p:nvPr/>
        </p:nvSpPr>
        <p:spPr>
          <a:xfrm>
            <a:off x="1835696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/>
          <p:cNvSpPr/>
          <p:nvPr/>
        </p:nvSpPr>
        <p:spPr>
          <a:xfrm>
            <a:off x="3851920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/>
          <p:cNvSpPr/>
          <p:nvPr/>
        </p:nvSpPr>
        <p:spPr>
          <a:xfrm>
            <a:off x="3995936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21909" y="2996952"/>
            <a:ext cx="4087513" cy="3308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ctr" rotWithShape="0">
              <a:srgbClr val="000000">
                <a:alpha val="67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Coupling to HIE-ISOLDE: injection</a:t>
            </a:r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23528" y="1279788"/>
            <a:ext cx="5112568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3"/>
              </a:buBlip>
            </a:pPr>
            <a:r>
              <a:rPr lang="en-GB" sz="2400" smtClean="0"/>
              <a:t>EBIS time profile fits injection in TSR</a:t>
            </a:r>
          </a:p>
          <a:p>
            <a:pPr marL="268288" indent="-268288">
              <a:spcBef>
                <a:spcPts val="12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3"/>
              </a:buBlip>
            </a:pPr>
            <a:r>
              <a:rPr lang="en-GB" sz="2400" smtClean="0"/>
              <a:t>Multi-turn injection:</a:t>
            </a:r>
          </a:p>
          <a:p>
            <a:pPr marL="268288" indent="1588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</a:pPr>
            <a:r>
              <a:rPr lang="en-GB" sz="2000" smtClean="0"/>
              <a:t>multiplication factor = </a:t>
            </a:r>
          </a:p>
          <a:p>
            <a:pPr marL="268288" indent="-268288">
              <a:spcBef>
                <a:spcPts val="18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3"/>
              </a:buBlip>
            </a:pPr>
            <a:r>
              <a:rPr lang="en-GB" sz="2400" smtClean="0"/>
              <a:t>Electron cooling</a:t>
            </a:r>
          </a:p>
          <a:p>
            <a:pPr marL="625475" lvl="1" indent="-271463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3"/>
              </a:buBlip>
            </a:pPr>
            <a:r>
              <a:rPr lang="en-GB" sz="2000" smtClean="0"/>
              <a:t>Large gains only limited by lifetime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66183" y="2132856"/>
            <a:ext cx="2024144" cy="640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GB" sz="2000" u="sng" smtClean="0"/>
              <a:t>H acceptance TSR</a:t>
            </a:r>
          </a:p>
          <a:p>
            <a:pPr marL="0" lvl="1">
              <a:lnSpc>
                <a:spcPts val="1800"/>
              </a:lnSpc>
            </a:pPr>
            <a:r>
              <a:rPr lang="en-GB" sz="2000" smtClean="0"/>
              <a:t> beam emittance</a:t>
            </a:r>
            <a:endParaRPr lang="en-GB" sz="2000" u="sng" smtClean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4293096"/>
            <a:ext cx="3979908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pic>
        <p:nvPicPr>
          <p:cNvPr id="8" name="Picture 6" descr="http://klanjuste.de/images/research/tsr_col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6136" y="1196752"/>
            <a:ext cx="2520281" cy="1853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grpSp>
        <p:nvGrpSpPr>
          <p:cNvPr id="9" name="Group 45"/>
          <p:cNvGrpSpPr/>
          <p:nvPr/>
        </p:nvGrpSpPr>
        <p:grpSpPr>
          <a:xfrm>
            <a:off x="7740352" y="0"/>
            <a:ext cx="828753" cy="368648"/>
            <a:chOff x="7740352" y="0"/>
            <a:chExt cx="828753" cy="368648"/>
          </a:xfrm>
        </p:grpSpPr>
        <p:sp>
          <p:nvSpPr>
            <p:cNvPr id="10" name="Oval 9"/>
            <p:cNvSpPr/>
            <p:nvPr/>
          </p:nvSpPr>
          <p:spPr>
            <a:xfrm>
              <a:off x="810039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740352" y="0"/>
              <a:ext cx="828753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dirty="0" smtClean="0">
                  <a:solidFill>
                    <a:srgbClr val="460000"/>
                  </a:solidFill>
                </a:rPr>
                <a:t>Planning</a:t>
              </a:r>
              <a:endParaRPr lang="en-GB" b="1" dirty="0">
                <a:solidFill>
                  <a:srgbClr val="460000"/>
                </a:solidFill>
              </a:endParaRPr>
            </a:p>
          </p:txBody>
        </p:sp>
      </p:grpSp>
      <p:grpSp>
        <p:nvGrpSpPr>
          <p:cNvPr id="12" name="Group 39"/>
          <p:cNvGrpSpPr/>
          <p:nvPr/>
        </p:nvGrpSpPr>
        <p:grpSpPr>
          <a:xfrm>
            <a:off x="1403648" y="0"/>
            <a:ext cx="1062086" cy="368648"/>
            <a:chOff x="1403648" y="0"/>
            <a:chExt cx="1062086" cy="368648"/>
          </a:xfrm>
        </p:grpSpPr>
        <p:sp>
          <p:nvSpPr>
            <p:cNvPr id="13" name="TextBox 12"/>
            <p:cNvSpPr txBox="1"/>
            <p:nvPr/>
          </p:nvSpPr>
          <p:spPr>
            <a:xfrm>
              <a:off x="1403648" y="0"/>
              <a:ext cx="1062086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Motivation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183569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491880" y="0"/>
            <a:ext cx="1499257" cy="368648"/>
            <a:chOff x="3275856" y="0"/>
            <a:chExt cx="1499257" cy="368648"/>
          </a:xfrm>
        </p:grpSpPr>
        <p:sp>
          <p:nvSpPr>
            <p:cNvPr id="16" name="Oval 15"/>
            <p:cNvSpPr/>
            <p:nvPr/>
          </p:nvSpPr>
          <p:spPr>
            <a:xfrm>
              <a:off x="3923928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275856" y="0"/>
              <a:ext cx="1499257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TSR and ISOLDE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377991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/>
            <p:cNvSpPr/>
            <p:nvPr/>
          </p:nvSpPr>
          <p:spPr>
            <a:xfrm>
              <a:off x="4067944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/>
            <p:cNvSpPr/>
            <p:nvPr/>
          </p:nvSpPr>
          <p:spPr>
            <a:xfrm>
              <a:off x="363589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/>
            <p:cNvSpPr/>
            <p:nvPr/>
          </p:nvSpPr>
          <p:spPr>
            <a:xfrm>
              <a:off x="4211960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012160" y="0"/>
            <a:ext cx="685252" cy="368648"/>
            <a:chOff x="5580112" y="0"/>
            <a:chExt cx="685252" cy="368648"/>
          </a:xfrm>
        </p:grpSpPr>
        <p:sp>
          <p:nvSpPr>
            <p:cNvPr id="23" name="Oval 22"/>
            <p:cNvSpPr/>
            <p:nvPr/>
          </p:nvSpPr>
          <p:spPr>
            <a:xfrm>
              <a:off x="579613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580112" y="0"/>
              <a:ext cx="68525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Physics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25" name="Oval 24"/>
            <p:cNvSpPr/>
            <p:nvPr/>
          </p:nvSpPr>
          <p:spPr>
            <a:xfrm>
              <a:off x="594015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Oval 25"/>
            <p:cNvSpPr/>
            <p:nvPr/>
          </p:nvSpPr>
          <p:spPr>
            <a:xfrm>
              <a:off x="5652120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Oval 26"/>
            <p:cNvSpPr/>
            <p:nvPr/>
          </p:nvSpPr>
          <p:spPr>
            <a:xfrm>
              <a:off x="6084168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8" name="Oval 27"/>
          <p:cNvSpPr/>
          <p:nvPr/>
        </p:nvSpPr>
        <p:spPr>
          <a:xfrm>
            <a:off x="1835696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/>
          <p:cNvSpPr/>
          <p:nvPr/>
        </p:nvSpPr>
        <p:spPr>
          <a:xfrm>
            <a:off x="3851920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/>
          <p:cNvSpPr/>
          <p:nvPr/>
        </p:nvSpPr>
        <p:spPr>
          <a:xfrm>
            <a:off x="3995936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Coupling to HIE-ISOLDE: injection</a:t>
            </a:r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23528" y="1279788"/>
            <a:ext cx="511256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2"/>
              </a:buBlip>
            </a:pPr>
            <a:r>
              <a:rPr lang="en-GB" sz="2400" smtClean="0"/>
              <a:t>EBIS time profile fits injection in TSR</a:t>
            </a:r>
          </a:p>
          <a:p>
            <a:pPr marL="268288" indent="-268288">
              <a:spcBef>
                <a:spcPts val="12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2"/>
              </a:buBlip>
            </a:pPr>
            <a:r>
              <a:rPr lang="en-GB" sz="2400" smtClean="0"/>
              <a:t>Multi-turn injection:</a:t>
            </a:r>
          </a:p>
          <a:p>
            <a:pPr marL="268288" indent="1588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</a:pPr>
            <a:r>
              <a:rPr lang="en-GB" sz="2000" smtClean="0"/>
              <a:t>multiplication factor = </a:t>
            </a:r>
          </a:p>
          <a:p>
            <a:pPr marL="268288" indent="-268288">
              <a:spcBef>
                <a:spcPts val="18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2"/>
              </a:buBlip>
            </a:pPr>
            <a:r>
              <a:rPr lang="en-GB" sz="2400" smtClean="0"/>
              <a:t>Electron cooling</a:t>
            </a:r>
          </a:p>
          <a:p>
            <a:pPr marL="625475" lvl="1" indent="-271463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2"/>
              </a:buBlip>
            </a:pPr>
            <a:r>
              <a:rPr lang="en-GB" sz="2000" smtClean="0"/>
              <a:t>Large gains only limited by lifetime</a:t>
            </a:r>
          </a:p>
          <a:p>
            <a:pPr marL="625475" lvl="1" indent="-271463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  <a:buBlip>
                <a:blip r:embed="rId2"/>
              </a:buBlip>
            </a:pPr>
            <a:r>
              <a:rPr lang="en-GB" sz="2000" smtClean="0"/>
              <a:t>Cooling times ≈ 1 s</a:t>
            </a:r>
            <a:br>
              <a:rPr lang="en-GB" sz="2000" smtClean="0"/>
            </a:br>
            <a:r>
              <a:rPr lang="en-GB" sz="2000" smtClean="0"/>
              <a:t>in any case injection max 5 Hz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66183" y="2132856"/>
            <a:ext cx="2024144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GB" sz="2000" u="sng" smtClean="0"/>
              <a:t>H acceptance TSR</a:t>
            </a:r>
          </a:p>
          <a:p>
            <a:pPr marL="0" lvl="1">
              <a:lnSpc>
                <a:spcPts val="1800"/>
              </a:lnSpc>
            </a:pPr>
            <a:r>
              <a:rPr lang="en-GB" sz="2000" smtClean="0"/>
              <a:t> beam emittance</a:t>
            </a:r>
            <a:endParaRPr lang="en-GB" sz="2000" u="sng" smtClean="0"/>
          </a:p>
        </p:txBody>
      </p:sp>
      <p:grpSp>
        <p:nvGrpSpPr>
          <p:cNvPr id="11" name="Group 10"/>
          <p:cNvGrpSpPr/>
          <p:nvPr/>
        </p:nvGrpSpPr>
        <p:grpSpPr>
          <a:xfrm>
            <a:off x="4788024" y="2780928"/>
            <a:ext cx="4140460" cy="2520280"/>
            <a:chOff x="3491880" y="3645024"/>
            <a:chExt cx="4140460" cy="2520280"/>
          </a:xfrm>
        </p:grpSpPr>
        <p:sp>
          <p:nvSpPr>
            <p:cNvPr id="10" name="Rounded Rectangle 9"/>
            <p:cNvSpPr/>
            <p:nvPr/>
          </p:nvSpPr>
          <p:spPr>
            <a:xfrm>
              <a:off x="3491880" y="3645024"/>
              <a:ext cx="4140460" cy="2520280"/>
            </a:xfrm>
            <a:prstGeom prst="roundRect">
              <a:avLst>
                <a:gd name="adj" fmla="val 5924"/>
              </a:avLst>
            </a:prstGeom>
            <a:solidFill>
              <a:schemeClr val="bg1"/>
            </a:solidFill>
            <a:ln>
              <a:noFill/>
            </a:ln>
            <a:effectLst>
              <a:outerShdw blurRad="292100" dist="139700" dir="2700000" algn="tl" rotWithShape="0">
                <a:schemeClr val="tx1">
                  <a:alpha val="6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pic>
          <p:nvPicPr>
            <p:cNvPr id="9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 l="3458" t="6175" r="4909"/>
            <a:stretch>
              <a:fillRect/>
            </a:stretch>
          </p:blipFill>
          <p:spPr bwMode="auto">
            <a:xfrm>
              <a:off x="3547398" y="3645024"/>
              <a:ext cx="4048938" cy="2507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2" name="TextBox 11"/>
          <p:cNvSpPr txBox="1"/>
          <p:nvPr/>
        </p:nvSpPr>
        <p:spPr>
          <a:xfrm>
            <a:off x="6228184" y="3140968"/>
            <a:ext cx="1287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>
              <a:spcBef>
                <a:spcPts val="600"/>
              </a:spcBef>
              <a:buClr>
                <a:schemeClr val="bg2">
                  <a:lumMod val="25000"/>
                </a:schemeClr>
              </a:buClr>
              <a:buSzPct val="75000"/>
            </a:pPr>
            <a:r>
              <a:rPr lang="en-GB" sz="2000" smtClean="0"/>
              <a:t>T</a:t>
            </a:r>
            <a:r>
              <a:rPr lang="en-GB" sz="2000" baseline="-25000" smtClean="0"/>
              <a:t>c</a:t>
            </a:r>
            <a:r>
              <a:rPr lang="en-GB" sz="2000" smtClean="0"/>
              <a:t> = k A/q</a:t>
            </a:r>
            <a:r>
              <a:rPr lang="en-GB" sz="2000" baseline="30000" smtClean="0"/>
              <a:t>2</a:t>
            </a:r>
          </a:p>
        </p:txBody>
      </p:sp>
      <p:grpSp>
        <p:nvGrpSpPr>
          <p:cNvPr id="13" name="Group 45"/>
          <p:cNvGrpSpPr/>
          <p:nvPr/>
        </p:nvGrpSpPr>
        <p:grpSpPr>
          <a:xfrm>
            <a:off x="7740352" y="0"/>
            <a:ext cx="828753" cy="368648"/>
            <a:chOff x="7740352" y="0"/>
            <a:chExt cx="828753" cy="368648"/>
          </a:xfrm>
        </p:grpSpPr>
        <p:sp>
          <p:nvSpPr>
            <p:cNvPr id="14" name="Oval 13"/>
            <p:cNvSpPr/>
            <p:nvPr/>
          </p:nvSpPr>
          <p:spPr>
            <a:xfrm>
              <a:off x="810039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740352" y="0"/>
              <a:ext cx="828753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dirty="0" smtClean="0">
                  <a:solidFill>
                    <a:srgbClr val="460000"/>
                  </a:solidFill>
                </a:rPr>
                <a:t>Planning</a:t>
              </a:r>
              <a:endParaRPr lang="en-GB" b="1" dirty="0">
                <a:solidFill>
                  <a:srgbClr val="460000"/>
                </a:solidFill>
              </a:endParaRPr>
            </a:p>
          </p:txBody>
        </p:sp>
      </p:grpSp>
      <p:grpSp>
        <p:nvGrpSpPr>
          <p:cNvPr id="16" name="Group 39"/>
          <p:cNvGrpSpPr/>
          <p:nvPr/>
        </p:nvGrpSpPr>
        <p:grpSpPr>
          <a:xfrm>
            <a:off x="1403648" y="0"/>
            <a:ext cx="1062086" cy="368648"/>
            <a:chOff x="1403648" y="0"/>
            <a:chExt cx="1062086" cy="368648"/>
          </a:xfrm>
        </p:grpSpPr>
        <p:sp>
          <p:nvSpPr>
            <p:cNvPr id="17" name="TextBox 16"/>
            <p:cNvSpPr txBox="1"/>
            <p:nvPr/>
          </p:nvSpPr>
          <p:spPr>
            <a:xfrm>
              <a:off x="1403648" y="0"/>
              <a:ext cx="1062086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Motivation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183569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491880" y="0"/>
            <a:ext cx="1499257" cy="368648"/>
            <a:chOff x="3275856" y="0"/>
            <a:chExt cx="1499257" cy="368648"/>
          </a:xfrm>
        </p:grpSpPr>
        <p:sp>
          <p:nvSpPr>
            <p:cNvPr id="20" name="Oval 19"/>
            <p:cNvSpPr/>
            <p:nvPr/>
          </p:nvSpPr>
          <p:spPr>
            <a:xfrm>
              <a:off x="3923928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275856" y="0"/>
              <a:ext cx="1499257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TSR and ISOLDE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377991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/>
            <p:cNvSpPr/>
            <p:nvPr/>
          </p:nvSpPr>
          <p:spPr>
            <a:xfrm>
              <a:off x="4067944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Oval 23"/>
            <p:cNvSpPr/>
            <p:nvPr/>
          </p:nvSpPr>
          <p:spPr>
            <a:xfrm>
              <a:off x="363589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Oval 24"/>
            <p:cNvSpPr/>
            <p:nvPr/>
          </p:nvSpPr>
          <p:spPr>
            <a:xfrm>
              <a:off x="4211960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6012160" y="0"/>
            <a:ext cx="685252" cy="368648"/>
            <a:chOff x="5580112" y="0"/>
            <a:chExt cx="685252" cy="368648"/>
          </a:xfrm>
        </p:grpSpPr>
        <p:sp>
          <p:nvSpPr>
            <p:cNvPr id="27" name="Oval 26"/>
            <p:cNvSpPr/>
            <p:nvPr/>
          </p:nvSpPr>
          <p:spPr>
            <a:xfrm>
              <a:off x="5796136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580112" y="0"/>
              <a:ext cx="68525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smtClean="0">
                  <a:solidFill>
                    <a:srgbClr val="460000"/>
                  </a:solidFill>
                </a:rPr>
                <a:t>Physics</a:t>
              </a:r>
              <a:endParaRPr lang="en-GB" b="1">
                <a:solidFill>
                  <a:srgbClr val="460000"/>
                </a:solidFill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940152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Oval 29"/>
            <p:cNvSpPr/>
            <p:nvPr/>
          </p:nvSpPr>
          <p:spPr>
            <a:xfrm>
              <a:off x="5652120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Oval 30"/>
            <p:cNvSpPr/>
            <p:nvPr/>
          </p:nvSpPr>
          <p:spPr>
            <a:xfrm>
              <a:off x="6084168" y="260648"/>
              <a:ext cx="108000" cy="108000"/>
            </a:xfrm>
            <a:prstGeom prst="ellipse">
              <a:avLst/>
            </a:prstGeom>
            <a:noFill/>
            <a:ln w="19050">
              <a:solidFill>
                <a:srgbClr val="4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2" name="Oval 31"/>
          <p:cNvSpPr/>
          <p:nvPr/>
        </p:nvSpPr>
        <p:spPr>
          <a:xfrm>
            <a:off x="1835696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/>
          <p:cNvSpPr/>
          <p:nvPr/>
        </p:nvSpPr>
        <p:spPr>
          <a:xfrm>
            <a:off x="3851920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/>
          <p:cNvSpPr/>
          <p:nvPr/>
        </p:nvSpPr>
        <p:spPr>
          <a:xfrm>
            <a:off x="3995936" y="260648"/>
            <a:ext cx="108000" cy="108000"/>
          </a:xfrm>
          <a:prstGeom prst="ellipse">
            <a:avLst/>
          </a:prstGeom>
          <a:solidFill>
            <a:srgbClr val="460000"/>
          </a:solidFill>
          <a:ln w="19050">
            <a:solidFill>
              <a:srgbClr val="4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RSTRICCARDO@AWIPJKMFUVWYY57I" val="369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1.9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16512</TotalTime>
  <Words>614</Words>
  <Application>Microsoft Office PowerPoint</Application>
  <PresentationFormat>On-screen Show (4:3)</PresentationFormat>
  <Paragraphs>257</Paragraphs>
  <Slides>25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Slide 1</vt:lpstr>
      <vt:lpstr>Slide 2</vt:lpstr>
      <vt:lpstr>A storage ring at an ISOL facility</vt:lpstr>
      <vt:lpstr>Coupling to HIE-ISOLDE: configuration</vt:lpstr>
      <vt:lpstr>Coupling to HIE-ISOLDE: configuration</vt:lpstr>
      <vt:lpstr>Coupling to HIE-ISOLDE: injection</vt:lpstr>
      <vt:lpstr>Coupling to HIE-ISOLDE: injection</vt:lpstr>
      <vt:lpstr>Coupling to HIE-ISOLDE: injection</vt:lpstr>
      <vt:lpstr>Coupling to HIE-ISOLDE: injection</vt:lpstr>
      <vt:lpstr>Coupling to HIE-ISOLDE: injection</vt:lpstr>
      <vt:lpstr>Coupling to HIE-ISOLDE: injection</vt:lpstr>
      <vt:lpstr>Coupling to HIE-ISOLDE: injection</vt:lpstr>
      <vt:lpstr>In the ring: survival times, beam handling</vt:lpstr>
      <vt:lpstr>In the ring: survival times, beam handling</vt:lpstr>
      <vt:lpstr>Back to ISOLDE: extraction</vt:lpstr>
      <vt:lpstr>Beam usage</vt:lpstr>
      <vt:lpstr>Physics programme</vt:lpstr>
      <vt:lpstr>Physics programme</vt:lpstr>
      <vt:lpstr>Half life of H-like 7Be</vt:lpstr>
      <vt:lpstr>Reaction measurements</vt:lpstr>
      <vt:lpstr>Extracted beams</vt:lpstr>
      <vt:lpstr>Planning</vt:lpstr>
      <vt:lpstr>Programme – Astrophysics</vt:lpstr>
      <vt:lpstr>Programme – Atomic physics</vt:lpstr>
      <vt:lpstr>Programme – Nuclear physics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Riccardo Raabe</dc:creator>
  <cp:lastModifiedBy>Riccardo Raabe</cp:lastModifiedBy>
  <cp:revision>943</cp:revision>
  <dcterms:created xsi:type="dcterms:W3CDTF">2010-02-01T10:11:27Z</dcterms:created>
  <dcterms:modified xsi:type="dcterms:W3CDTF">2012-02-01T04:17:40Z</dcterms:modified>
</cp:coreProperties>
</file>