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61" r:id="rId3"/>
    <p:sldId id="354" r:id="rId4"/>
    <p:sldId id="359" r:id="rId5"/>
    <p:sldId id="366" r:id="rId6"/>
    <p:sldId id="364" r:id="rId7"/>
    <p:sldId id="368" r:id="rId8"/>
    <p:sldId id="348" r:id="rId9"/>
    <p:sldId id="285" r:id="rId10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A467"/>
    <a:srgbClr val="00CC66"/>
    <a:srgbClr val="10A89A"/>
    <a:srgbClr val="0D8D81"/>
    <a:srgbClr val="009900"/>
    <a:srgbClr val="FF9933"/>
    <a:srgbClr val="FFFF99"/>
    <a:srgbClr val="0033CC"/>
    <a:srgbClr val="0F9D8F"/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77" autoAdjust="0"/>
    <p:restoredTop sz="95760" autoAdjust="0"/>
  </p:normalViewPr>
  <p:slideViewPr>
    <p:cSldViewPr>
      <p:cViewPr varScale="1">
        <p:scale>
          <a:sx n="109" d="100"/>
          <a:sy n="109" d="100"/>
        </p:scale>
        <p:origin x="-133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438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90F36F2-F5F3-483A-9EA1-0DA9DDE15D3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5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25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25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E611A4D-2DEE-49FC-BABB-4325AFCB31E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5" descr="Folienhintergrund%20en"/>
          <p:cNvSpPr>
            <a:spLocks noChangeAspect="1" noChangeArrowheads="1"/>
          </p:cNvSpPr>
          <p:nvPr/>
        </p:nvSpPr>
        <p:spPr bwMode="auto">
          <a:xfrm>
            <a:off x="1795463" y="1347788"/>
            <a:ext cx="5553075" cy="416242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 u="sng">
              <a:solidFill>
                <a:schemeClr val="hlink"/>
              </a:solidFill>
              <a:cs typeface="+mn-cs"/>
            </a:endParaRPr>
          </a:p>
        </p:txBody>
      </p:sp>
      <p:sp>
        <p:nvSpPr>
          <p:cNvPr id="4" name="AutoShape 7" descr="Folienhintergrund%20en"/>
          <p:cNvSpPr>
            <a:spLocks noChangeAspect="1" noChangeArrowheads="1"/>
          </p:cNvSpPr>
          <p:nvPr/>
        </p:nvSpPr>
        <p:spPr bwMode="auto">
          <a:xfrm>
            <a:off x="1795463" y="1347788"/>
            <a:ext cx="5553075" cy="416242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55650" y="3141663"/>
            <a:ext cx="8208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u="sng">
              <a:cs typeface="+mn-cs"/>
            </a:endParaRPr>
          </a:p>
        </p:txBody>
      </p:sp>
      <p:pic>
        <p:nvPicPr>
          <p:cNvPr id="7" name="Picture 1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851" y="5181861"/>
            <a:ext cx="1971446" cy="14154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458909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/>
              <a:t>Titel des Vortrags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  <p:pic>
        <p:nvPicPr>
          <p:cNvPr id="16385" name="Picture 1" descr="CERN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373216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4975" y="53975"/>
            <a:ext cx="2108200" cy="6072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975"/>
            <a:ext cx="6175375" cy="6072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56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53975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 der Folie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48525" y="6597650"/>
            <a:ext cx="20383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  <p:sp>
        <p:nvSpPr>
          <p:cNvPr id="1032" name="AutoShape 8" descr="Folienhintergrund%20en"/>
          <p:cNvSpPr>
            <a:spLocks noChangeAspect="1" noChangeArrowheads="1"/>
          </p:cNvSpPr>
          <p:nvPr/>
        </p:nvSpPr>
        <p:spPr bwMode="auto">
          <a:xfrm>
            <a:off x="1763713" y="1125538"/>
            <a:ext cx="5553075" cy="416242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4" name="AutoShape 10" descr="Folienhintergrund%20en"/>
          <p:cNvSpPr>
            <a:spLocks noChangeAspect="1" noChangeArrowheads="1"/>
          </p:cNvSpPr>
          <p:nvPr/>
        </p:nvSpPr>
        <p:spPr bwMode="auto">
          <a:xfrm>
            <a:off x="1795463" y="1347788"/>
            <a:ext cx="5553075" cy="416242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 u="sng">
              <a:solidFill>
                <a:schemeClr val="hlink"/>
              </a:solidFill>
              <a:cs typeface="+mn-cs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684213" y="1052513"/>
            <a:ext cx="8351837" cy="0"/>
          </a:xfrm>
          <a:prstGeom prst="line">
            <a:avLst/>
          </a:prstGeom>
          <a:noFill/>
          <a:ln w="76200">
            <a:solidFill>
              <a:srgbClr val="0A7C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942975" y="836712"/>
            <a:ext cx="7772400" cy="2088232"/>
          </a:xfrm>
        </p:spPr>
        <p:txBody>
          <a:bodyPr/>
          <a:lstStyle/>
          <a:p>
            <a:r>
              <a:rPr lang="en-US" sz="4000" dirty="0" err="1" smtClean="0"/>
              <a:t>Remeasurement</a:t>
            </a:r>
            <a:r>
              <a:rPr lang="en-US" sz="4000" dirty="0" smtClean="0"/>
              <a:t> of </a:t>
            </a:r>
            <a:r>
              <a:rPr lang="en-US" sz="4000" baseline="30000" dirty="0" smtClean="0"/>
              <a:t>32</a:t>
            </a:r>
            <a:r>
              <a:rPr lang="en-US" sz="4000" dirty="0" smtClean="0"/>
              <a:t>Ar </a:t>
            </a:r>
            <a:br>
              <a:rPr lang="en-US" sz="4000" dirty="0" smtClean="0"/>
            </a:br>
            <a:r>
              <a:rPr lang="en-US" sz="4000" dirty="0" smtClean="0"/>
              <a:t>to Test the IMME</a:t>
            </a:r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3799658" y="3945250"/>
            <a:ext cx="20685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Susanne Kreim</a:t>
            </a:r>
          </a:p>
          <a:p>
            <a:pPr algn="ctr"/>
            <a:r>
              <a:rPr lang="en-US" sz="2000" dirty="0" smtClean="0">
                <a:latin typeface="Calibri" pitchFamily="34" charset="0"/>
              </a:rPr>
              <a:t>February 1</a:t>
            </a:r>
            <a:r>
              <a:rPr lang="en-US" sz="2000" baseline="30000" dirty="0" smtClean="0">
                <a:latin typeface="Calibri" pitchFamily="34" charset="0"/>
              </a:rPr>
              <a:t>st</a:t>
            </a:r>
            <a:r>
              <a:rPr lang="en-US" sz="2000" dirty="0" smtClean="0">
                <a:latin typeface="Calibri" pitchFamily="34" charset="0"/>
              </a:rPr>
              <a:t>, 2012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215188" y="6597650"/>
            <a:ext cx="1928812" cy="260350"/>
          </a:xfrm>
          <a:noFill/>
        </p:spPr>
        <p:txBody>
          <a:bodyPr/>
          <a:lstStyle/>
          <a:p>
            <a:r>
              <a:rPr lang="de-DE" smtClean="0"/>
              <a:t>skreim@cern.ch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655012" y="5229200"/>
            <a:ext cx="236539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200" dirty="0" smtClean="0">
                <a:latin typeface="Calibri" pitchFamily="34" charset="0"/>
              </a:rPr>
              <a:t>Physics Aims</a:t>
            </a:r>
          </a:p>
          <a:p>
            <a:pPr algn="ctr"/>
            <a:r>
              <a:rPr lang="de-DE" sz="2200" dirty="0" smtClean="0">
                <a:latin typeface="Calibri" pitchFamily="34" charset="0"/>
              </a:rPr>
              <a:t>Technical Novelties</a:t>
            </a:r>
          </a:p>
          <a:p>
            <a:pPr algn="ctr"/>
            <a:r>
              <a:rPr lang="de-DE" sz="2200" dirty="0" smtClean="0">
                <a:latin typeface="Calibri" pitchFamily="34" charset="0"/>
              </a:rPr>
              <a:t>Shift Request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139402" y="580618"/>
            <a:ext cx="1349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Calibri" pitchFamily="34" charset="0"/>
              </a:rPr>
              <a:t>INTC-P-332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899592" y="2967335"/>
            <a:ext cx="79208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Solving the IMME Puzzle in the </a:t>
            </a:r>
            <a:r>
              <a:rPr lang="en-US" sz="2400" i="1" dirty="0" smtClean="0">
                <a:latin typeface="Calibri" pitchFamily="34" charset="0"/>
              </a:rPr>
              <a:t>A</a:t>
            </a:r>
            <a:r>
              <a:rPr lang="en-US" sz="2400" dirty="0" smtClean="0">
                <a:latin typeface="Calibri" pitchFamily="34" charset="0"/>
              </a:rPr>
              <a:t>=32, </a:t>
            </a:r>
            <a:r>
              <a:rPr lang="en-US" sz="2400" i="1" dirty="0" smtClean="0">
                <a:latin typeface="Calibri" pitchFamily="34" charset="0"/>
              </a:rPr>
              <a:t>T</a:t>
            </a:r>
            <a:r>
              <a:rPr lang="en-US" sz="2400" dirty="0" smtClean="0">
                <a:latin typeface="Calibri" pitchFamily="34" charset="0"/>
              </a:rPr>
              <a:t>=2 </a:t>
            </a:r>
            <a:r>
              <a:rPr lang="en-US" sz="2400" dirty="0" err="1" smtClean="0">
                <a:latin typeface="Calibri" pitchFamily="34" charset="0"/>
              </a:rPr>
              <a:t>Isospin</a:t>
            </a:r>
            <a:r>
              <a:rPr lang="en-US" sz="2400" dirty="0" smtClean="0">
                <a:latin typeface="Calibri" pitchFamily="34" charset="0"/>
              </a:rPr>
              <a:t> Quintet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Isobaric Multiplet Mass Equation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skreim@cern.ch</a:t>
            </a:r>
            <a:endParaRPr lang="de-DE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627784" y="2132856"/>
          <a:ext cx="2592288" cy="432048"/>
        </p:xfrm>
        <a:graphic>
          <a:graphicData uri="http://schemas.openxmlformats.org/presentationml/2006/ole">
            <p:oleObj spid="_x0000_s3074" name="Equation" r:id="rId3" imgW="1447560" imgH="241200" progId="Equation.3">
              <p:embed/>
            </p:oleObj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5495333" y="2132856"/>
            <a:ext cx="3685179" cy="5162093"/>
            <a:chOff x="5495333" y="2132856"/>
            <a:chExt cx="3685179" cy="5162093"/>
          </a:xfrm>
        </p:grpSpPr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5685098" y="2132856"/>
              <a:ext cx="3495414" cy="5162093"/>
              <a:chOff x="222463" y="-234580"/>
              <a:chExt cx="7399393" cy="10927561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6650" t="19440" r="45101" b="19361"/>
              <a:stretch>
                <a:fillRect/>
              </a:stretch>
            </p:blipFill>
            <p:spPr bwMode="auto">
              <a:xfrm>
                <a:off x="827584" y="2132856"/>
                <a:ext cx="6120680" cy="6120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Isosceles Triangle 8"/>
              <p:cNvSpPr>
                <a:spLocks noChangeAspect="1"/>
              </p:cNvSpPr>
              <p:nvPr/>
            </p:nvSpPr>
            <p:spPr>
              <a:xfrm rot="2700000">
                <a:off x="2273036" y="1531271"/>
                <a:ext cx="7114672" cy="358296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>
                <a:spLocks noChangeAspect="1"/>
              </p:cNvSpPr>
              <p:nvPr/>
            </p:nvSpPr>
            <p:spPr>
              <a:xfrm rot="13500000">
                <a:off x="-1543388" y="5344160"/>
                <a:ext cx="7114672" cy="358296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495333" y="6392361"/>
              <a:ext cx="34691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latin typeface="Calibri" pitchFamily="34" charset="0"/>
                </a:rPr>
                <a:t>G. Audi and M. Wang, private communication (2011)</a:t>
              </a:r>
              <a:endParaRPr lang="en-US" sz="1200" dirty="0">
                <a:latin typeface="Calibri" pitchFamily="34" charset="0"/>
              </a:endParaRPr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l="80780" t="68642" r="6094" b="24800"/>
            <a:stretch>
              <a:fillRect/>
            </a:stretch>
          </p:blipFill>
          <p:spPr bwMode="auto">
            <a:xfrm>
              <a:off x="5537096" y="5805264"/>
              <a:ext cx="2100321" cy="655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15572" y="1268760"/>
            <a:ext cx="7904900" cy="5112568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Mirror nuclei form isospin multiplets all over the nuclear chart</a:t>
            </a:r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The masses of isobaric analog states should lie along a parabola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>
              <a:buSzPct val="80000"/>
              <a:buFont typeface="Wingdings" pitchFamily="2" charset="2"/>
              <a:buChar char="Ø"/>
            </a:pPr>
            <a:endParaRPr lang="de-DE" sz="18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Lots of evidence that at </a:t>
            </a:r>
            <a:r>
              <a:rPr lang="de-DE" sz="1800" i="1" dirty="0" smtClean="0"/>
              <a:t>A</a:t>
            </a:r>
            <a:r>
              <a:rPr lang="de-DE" sz="1800" dirty="0" smtClean="0"/>
              <a:t>=32 the IMME fails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400" dirty="0" smtClean="0">
                <a:latin typeface="Calibri"/>
              </a:rPr>
              <a:t>A. A. Kwiatkowski </a:t>
            </a:r>
            <a:r>
              <a:rPr lang="de-DE" sz="1400" i="1" dirty="0" smtClean="0">
                <a:latin typeface="Calibri"/>
              </a:rPr>
              <a:t>et al.</a:t>
            </a:r>
            <a:r>
              <a:rPr lang="de-DE" sz="1400" dirty="0" smtClean="0">
                <a:latin typeface="Calibri"/>
              </a:rPr>
              <a:t>, Phys. Rev. C </a:t>
            </a:r>
            <a:r>
              <a:rPr lang="de-DE" sz="1400" b="1" dirty="0" smtClean="0">
                <a:latin typeface="Calibri"/>
              </a:rPr>
              <a:t>80</a:t>
            </a:r>
            <a:r>
              <a:rPr lang="de-DE" sz="1400" dirty="0" smtClean="0">
                <a:latin typeface="Calibri"/>
              </a:rPr>
              <a:t>, 051302(R) (2009)</a:t>
            </a:r>
          </a:p>
          <a:p>
            <a:pPr lvl="1">
              <a:buFont typeface="Wingdings" pitchFamily="2" charset="2"/>
              <a:buChar char="ü"/>
            </a:pPr>
            <a:r>
              <a:rPr lang="de-DE" sz="1400" dirty="0" smtClean="0">
                <a:latin typeface="Calibri"/>
              </a:rPr>
              <a:t>C. Wrede </a:t>
            </a:r>
            <a:r>
              <a:rPr lang="de-DE" sz="1400" i="1" dirty="0" smtClean="0">
                <a:latin typeface="Calibri"/>
              </a:rPr>
              <a:t>et al.</a:t>
            </a:r>
            <a:r>
              <a:rPr lang="de-DE" sz="1400" dirty="0" smtClean="0">
                <a:latin typeface="Calibri"/>
              </a:rPr>
              <a:t>, Phys. Rev. C </a:t>
            </a:r>
            <a:r>
              <a:rPr lang="de-DE" sz="1400" b="1" dirty="0" smtClean="0">
                <a:latin typeface="Calibri"/>
              </a:rPr>
              <a:t>81</a:t>
            </a:r>
            <a:r>
              <a:rPr lang="de-DE" sz="1400" dirty="0" smtClean="0">
                <a:latin typeface="Calibri"/>
              </a:rPr>
              <a:t>, 055503 (2010)</a:t>
            </a:r>
          </a:p>
          <a:p>
            <a:pPr lvl="1">
              <a:buFont typeface="Wingdings" pitchFamily="2" charset="2"/>
              <a:buChar char="ü"/>
            </a:pPr>
            <a:r>
              <a:rPr lang="de-DE" sz="1400" dirty="0" smtClean="0">
                <a:latin typeface="Calibri"/>
              </a:rPr>
              <a:t>A. Kankainen </a:t>
            </a:r>
            <a:r>
              <a:rPr lang="de-DE" sz="1400" i="1" dirty="0" smtClean="0">
                <a:latin typeface="Calibri"/>
              </a:rPr>
              <a:t>et al.</a:t>
            </a:r>
            <a:r>
              <a:rPr lang="de-DE" sz="1400" dirty="0" smtClean="0">
                <a:latin typeface="Calibri"/>
              </a:rPr>
              <a:t>, Phys Rev. C </a:t>
            </a:r>
            <a:r>
              <a:rPr lang="de-DE" sz="1400" b="1" dirty="0" smtClean="0">
                <a:latin typeface="Calibri"/>
              </a:rPr>
              <a:t>82</a:t>
            </a:r>
            <a:r>
              <a:rPr lang="de-DE" sz="1400" dirty="0" smtClean="0">
                <a:latin typeface="Calibri"/>
              </a:rPr>
              <a:t>, 052501(R) (2010)</a:t>
            </a:r>
          </a:p>
          <a:p>
            <a:pPr>
              <a:buSzPct val="80000"/>
              <a:buNone/>
            </a:pPr>
            <a:endParaRPr lang="de-DE" sz="1800" b="1" dirty="0" smtClean="0"/>
          </a:p>
          <a:p>
            <a:pPr>
              <a:buSzPct val="80000"/>
              <a:buFont typeface="Wingdings" pitchFamily="2" charset="2"/>
              <a:buChar char="Ø"/>
            </a:pPr>
            <a:endParaRPr lang="de-DE" sz="18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Breakdown of IMME points to unaccounted physics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Theoretical: higher-order Coulomb effects, isospin mixing</a:t>
            </a:r>
          </a:p>
          <a:p>
            <a:pPr lvl="1"/>
            <a:r>
              <a:rPr lang="de-DE" sz="1600" dirty="0" smtClean="0">
                <a:latin typeface="Calibri"/>
              </a:rPr>
              <a:t>	nucleon-nucelon interaction or many-body forces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Empirical: Fit higher order of IMME</a:t>
            </a:r>
          </a:p>
          <a:p>
            <a:pPr lvl="1"/>
            <a:endParaRPr lang="de-DE" sz="1600" dirty="0" smtClean="0"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i="1" dirty="0" smtClean="0"/>
              <a:t>A</a:t>
            </a:r>
            <a:r>
              <a:rPr lang="de-DE" dirty="0" smtClean="0"/>
              <a:t>=32, </a:t>
            </a:r>
            <a:r>
              <a:rPr lang="de-DE" i="1" dirty="0" smtClean="0"/>
              <a:t>T</a:t>
            </a:r>
            <a:r>
              <a:rPr lang="de-DE" dirty="0" smtClean="0"/>
              <a:t>=2 Quintet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10517"/>
          <a:stretch>
            <a:fillRect/>
          </a:stretch>
        </p:blipFill>
        <p:spPr bwMode="auto">
          <a:xfrm>
            <a:off x="836617" y="3318083"/>
            <a:ext cx="7983855" cy="306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480264" y="6392361"/>
            <a:ext cx="348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Calibri" pitchFamily="34" charset="0"/>
              </a:rPr>
              <a:t>A. Signoracci </a:t>
            </a:r>
            <a:r>
              <a:rPr lang="de-DE" sz="1200" i="1" dirty="0" smtClean="0">
                <a:latin typeface="Calibri" pitchFamily="34" charset="0"/>
              </a:rPr>
              <a:t>et al.</a:t>
            </a:r>
            <a:r>
              <a:rPr lang="de-DE" sz="1200" dirty="0" smtClean="0">
                <a:latin typeface="Calibri" pitchFamily="34" charset="0"/>
              </a:rPr>
              <a:t>, Phys. Rev. C </a:t>
            </a:r>
            <a:r>
              <a:rPr lang="de-DE" sz="1200" b="1" dirty="0" smtClean="0">
                <a:latin typeface="Calibri" pitchFamily="34" charset="0"/>
              </a:rPr>
              <a:t>84</a:t>
            </a:r>
            <a:r>
              <a:rPr lang="de-DE" sz="1200" dirty="0" smtClean="0">
                <a:latin typeface="Calibri" pitchFamily="34" charset="0"/>
              </a:rPr>
              <a:t>, 031301(R) (2011)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1348" y="6392361"/>
            <a:ext cx="3499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Calibri" pitchFamily="34" charset="0"/>
              </a:rPr>
              <a:t>A. Kankainen </a:t>
            </a:r>
            <a:r>
              <a:rPr lang="de-DE" sz="1200" i="1" dirty="0" smtClean="0">
                <a:latin typeface="Calibri" pitchFamily="34" charset="0"/>
              </a:rPr>
              <a:t>et al.</a:t>
            </a:r>
            <a:r>
              <a:rPr lang="de-DE" sz="1200" dirty="0" smtClean="0">
                <a:latin typeface="Calibri" pitchFamily="34" charset="0"/>
              </a:rPr>
              <a:t>, Phys. Rev. C </a:t>
            </a:r>
            <a:r>
              <a:rPr lang="de-DE" sz="1200" b="1" dirty="0" smtClean="0">
                <a:latin typeface="Calibri" pitchFamily="34" charset="0"/>
              </a:rPr>
              <a:t>82</a:t>
            </a:r>
            <a:r>
              <a:rPr lang="de-DE" sz="1200" dirty="0" smtClean="0">
                <a:latin typeface="Calibri" pitchFamily="34" charset="0"/>
              </a:rPr>
              <a:t>, 052501(R) (2010)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899592" y="1196752"/>
            <a:ext cx="7904900" cy="2520280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Mass values from different sources combined to different sets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Penning-trap mass spectrometry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Deduced from two-neutron separation energies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Deduced from (n,</a:t>
            </a:r>
            <a:r>
              <a:rPr lang="el-GR" sz="1600" dirty="0" smtClean="0">
                <a:latin typeface="Calibri"/>
              </a:rPr>
              <a:t>γ</a:t>
            </a:r>
            <a:r>
              <a:rPr lang="de-DE" sz="1600" dirty="0" smtClean="0">
                <a:latin typeface="Calibri"/>
              </a:rPr>
              <a:t>) or (</a:t>
            </a:r>
            <a:r>
              <a:rPr lang="de-DE" sz="1600" baseline="30000" dirty="0" smtClean="0">
                <a:latin typeface="Calibri"/>
              </a:rPr>
              <a:t>3</a:t>
            </a:r>
            <a:r>
              <a:rPr lang="de-DE" sz="1600" dirty="0" smtClean="0">
                <a:latin typeface="Calibri"/>
              </a:rPr>
              <a:t>He,t) reactions</a:t>
            </a:r>
            <a:endParaRPr lang="de-DE" sz="1600" b="1" dirty="0" smtClean="0"/>
          </a:p>
          <a:p>
            <a:pPr>
              <a:buSzPct val="80000"/>
              <a:buFont typeface="Wingdings" pitchFamily="2" charset="2"/>
              <a:buChar char="Ø"/>
            </a:pPr>
            <a:endParaRPr lang="de-DE" sz="18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Shell-model calculations to determine energy levels have greates discrepancy at </a:t>
            </a:r>
            <a:r>
              <a:rPr lang="de-DE" sz="1800" i="1" dirty="0" smtClean="0"/>
              <a:t>T</a:t>
            </a:r>
            <a:r>
              <a:rPr lang="de-DE" sz="1800" dirty="0" smtClean="0"/>
              <a:t>=-2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200" dirty="0" smtClean="0"/>
              <a:t>Other Masses at </a:t>
            </a:r>
            <a:r>
              <a:rPr lang="de-DE" sz="4200" i="1" dirty="0" smtClean="0"/>
              <a:t>A</a:t>
            </a:r>
            <a:r>
              <a:rPr lang="de-DE" sz="4200" dirty="0" smtClean="0"/>
              <a:t>=32</a:t>
            </a:r>
            <a:endParaRPr lang="en-US" sz="4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43564" y="1268760"/>
            <a:ext cx="7904900" cy="5040560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Investigate experimental reasons for deviation</a:t>
            </a:r>
          </a:p>
          <a:p>
            <a:pPr>
              <a:buSzPct val="80000"/>
              <a:buFont typeface="Wingdings" pitchFamily="2" charset="2"/>
              <a:buChar char="Ø"/>
            </a:pPr>
            <a:endParaRPr lang="de-DE" sz="18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Mass measurements of </a:t>
            </a:r>
            <a:r>
              <a:rPr lang="de-DE" sz="1800" baseline="30000" dirty="0" smtClean="0"/>
              <a:t>32</a:t>
            </a:r>
            <a:r>
              <a:rPr lang="de-DE" sz="1800" dirty="0" smtClean="0"/>
              <a:t>Cl, </a:t>
            </a:r>
            <a:r>
              <a:rPr lang="de-DE" sz="1800" baseline="30000" dirty="0" smtClean="0"/>
              <a:t>32</a:t>
            </a:r>
            <a:r>
              <a:rPr lang="de-DE" sz="1800" dirty="0" smtClean="0"/>
              <a:t>P, and </a:t>
            </a:r>
            <a:r>
              <a:rPr lang="de-DE" sz="1800" baseline="30000" dirty="0" smtClean="0"/>
              <a:t>32</a:t>
            </a:r>
            <a:r>
              <a:rPr lang="de-DE" sz="1800" dirty="0" smtClean="0"/>
              <a:t>Si at the Penning-trap mass spectrometer JYFLTRAP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400" dirty="0" smtClean="0"/>
              <a:t>A. Kankainen </a:t>
            </a:r>
            <a:r>
              <a:rPr lang="de-DE" sz="1400" i="1" dirty="0" smtClean="0"/>
              <a:t>et al.</a:t>
            </a:r>
            <a:r>
              <a:rPr lang="de-DE" sz="1400" dirty="0" smtClean="0"/>
              <a:t>, JYFL Accelerator Laboratory Research Proposal (2011)</a:t>
            </a:r>
          </a:p>
          <a:p>
            <a:pPr>
              <a:buSzPct val="80000"/>
              <a:buFont typeface="Wingdings" pitchFamily="2" charset="2"/>
              <a:buChar char="Ø"/>
            </a:pPr>
            <a:endParaRPr lang="de-DE" sz="18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Wherever excitation energies of isobaric </a:t>
            </a:r>
          </a:p>
          <a:p>
            <a:pPr>
              <a:buSzPct val="80000"/>
              <a:buNone/>
            </a:pPr>
            <a:r>
              <a:rPr lang="de-DE" sz="1800" dirty="0" smtClean="0"/>
              <a:t>	analog states are needed, resolving power</a:t>
            </a:r>
          </a:p>
          <a:p>
            <a:pPr>
              <a:buSzPct val="80000"/>
              <a:buNone/>
            </a:pPr>
            <a:r>
              <a:rPr lang="de-DE" sz="1800" dirty="0" smtClean="0"/>
              <a:t>	of Penning traps can separate the </a:t>
            </a:r>
            <a:r>
              <a:rPr lang="de-DE" sz="1800" dirty="0" smtClean="0"/>
              <a:t>states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400" dirty="0" smtClean="0">
                <a:solidFill>
                  <a:srgbClr val="FF0000"/>
                </a:solidFill>
              </a:rPr>
              <a:t>Common uncertainty of ground and excited state</a:t>
            </a:r>
            <a:endParaRPr lang="de-DE" sz="1400" dirty="0" smtClean="0">
              <a:solidFill>
                <a:srgbClr val="FF0000"/>
              </a:solidFill>
            </a:endParaRPr>
          </a:p>
          <a:p>
            <a:pPr>
              <a:buSzPct val="80000"/>
              <a:buFont typeface="Wingdings" pitchFamily="2" charset="2"/>
              <a:buChar char="Ø"/>
            </a:pPr>
            <a:endParaRPr lang="de-DE" sz="1800" dirty="0" smtClean="0">
              <a:latin typeface="Calibri"/>
            </a:endParaRPr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baseline="30000" dirty="0" smtClean="0">
                <a:latin typeface="Calibri"/>
              </a:rPr>
              <a:t>32</a:t>
            </a:r>
            <a:r>
              <a:rPr lang="de-DE" sz="1800" dirty="0" smtClean="0">
                <a:latin typeface="Calibri"/>
              </a:rPr>
              <a:t>S </a:t>
            </a:r>
            <a:r>
              <a:rPr lang="de-DE" sz="1800" dirty="0" smtClean="0">
                <a:latin typeface="Calibri"/>
              </a:rPr>
              <a:t>ground state (reference) measured </a:t>
            </a:r>
            <a:r>
              <a:rPr lang="de-DE" sz="1800" dirty="0" smtClean="0">
                <a:latin typeface="Calibri"/>
              </a:rPr>
              <a:t>by </a:t>
            </a:r>
            <a:endParaRPr lang="de-DE" sz="1800" dirty="0" smtClean="0">
              <a:latin typeface="Calibri"/>
            </a:endParaRPr>
          </a:p>
          <a:p>
            <a:pPr>
              <a:buSzPct val="80000"/>
              <a:buNone/>
            </a:pPr>
            <a:r>
              <a:rPr lang="de-DE" sz="1800" dirty="0" smtClean="0">
                <a:latin typeface="Calibri"/>
              </a:rPr>
              <a:t>	</a:t>
            </a:r>
            <a:r>
              <a:rPr lang="de-DE" sz="1800" dirty="0" smtClean="0">
                <a:latin typeface="Calibri"/>
              </a:rPr>
              <a:t>non-destructive  Penning-trap </a:t>
            </a:r>
            <a:r>
              <a:rPr lang="de-DE" sz="1800" dirty="0" smtClean="0">
                <a:latin typeface="Calibri"/>
              </a:rPr>
              <a:t>spectrometry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Electronic detection via SQUIDs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Cannot be used for exotic nuclei</a:t>
            </a:r>
          </a:p>
          <a:p>
            <a:pPr>
              <a:buSzPct val="80000"/>
              <a:buFont typeface="Wingdings" pitchFamily="2" charset="2"/>
              <a:buChar char="Ø"/>
            </a:pPr>
            <a:endParaRPr lang="de-DE" sz="1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5564063" y="3045329"/>
            <a:ext cx="3400425" cy="3685006"/>
            <a:chOff x="5564063" y="3045329"/>
            <a:chExt cx="3400425" cy="3685006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15034"/>
            <a:stretch>
              <a:fillRect/>
            </a:stretch>
          </p:blipFill>
          <p:spPr bwMode="auto">
            <a:xfrm>
              <a:off x="5564063" y="3045329"/>
              <a:ext cx="3400425" cy="3552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3"/>
            <p:cNvSpPr>
              <a:spLocks noChangeArrowheads="1"/>
            </p:cNvSpPr>
            <p:nvPr/>
          </p:nvSpPr>
          <p:spPr bwMode="auto">
            <a:xfrm>
              <a:off x="6064142" y="6453336"/>
              <a:ext cx="290034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W. Shi </a:t>
              </a:r>
              <a:r>
                <a:rPr lang="en-US" sz="1200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et al.,</a:t>
              </a:r>
              <a:r>
                <a:rPr lang="en-US" sz="120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 Phys. Rev. A </a:t>
              </a:r>
              <a:r>
                <a:rPr lang="en-US" sz="12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72</a:t>
              </a:r>
              <a:r>
                <a:rPr lang="en-US" sz="120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, 022510 (2005)</a:t>
              </a:r>
              <a:endParaRPr lang="en-US" sz="1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Storage and Detection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34888" y="1124745"/>
            <a:ext cx="3477072" cy="6480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Trapping of particle via motion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 electro-magnetic field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827584" y="5013176"/>
            <a:ext cx="4606925" cy="1477962"/>
            <a:chOff x="567" y="3233"/>
            <a:chExt cx="2902" cy="931"/>
          </a:xfrm>
        </p:grpSpPr>
        <p:graphicFrame>
          <p:nvGraphicFramePr>
            <p:cNvPr id="9" name="Object 7"/>
            <p:cNvGraphicFramePr>
              <a:graphicFrameLocks noChangeAspect="1"/>
            </p:cNvGraphicFramePr>
            <p:nvPr/>
          </p:nvGraphicFramePr>
          <p:xfrm>
            <a:off x="567" y="3485"/>
            <a:ext cx="1179" cy="255"/>
          </p:xfrm>
          <a:graphic>
            <a:graphicData uri="http://schemas.openxmlformats.org/presentationml/2006/ole">
              <p:oleObj spid="_x0000_s7170" name="Formel" r:id="rId3" imgW="1117440" imgH="241200" progId="Equation.3">
                <p:embed/>
              </p:oleObj>
            </a:graphicData>
          </a:graphic>
        </p:graphicFrame>
        <p:grpSp>
          <p:nvGrpSpPr>
            <p:cNvPr id="6" name="Group 8"/>
            <p:cNvGrpSpPr>
              <a:grpSpLocks/>
            </p:cNvGrpSpPr>
            <p:nvPr/>
          </p:nvGrpSpPr>
          <p:grpSpPr bwMode="auto">
            <a:xfrm rot="207586">
              <a:off x="1882" y="3475"/>
              <a:ext cx="363" cy="363"/>
              <a:chOff x="1882" y="3475"/>
              <a:chExt cx="363" cy="363"/>
            </a:xfrm>
          </p:grpSpPr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 flipV="1">
                <a:off x="1882" y="3475"/>
                <a:ext cx="363" cy="18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1882" y="3657"/>
                <a:ext cx="363" cy="1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aphicFrame>
          <p:nvGraphicFramePr>
            <p:cNvPr id="11" name="Object 11"/>
            <p:cNvGraphicFramePr>
              <a:graphicFrameLocks noChangeAspect="1"/>
            </p:cNvGraphicFramePr>
            <p:nvPr/>
          </p:nvGraphicFramePr>
          <p:xfrm>
            <a:off x="2336" y="3233"/>
            <a:ext cx="726" cy="379"/>
          </p:xfrm>
          <a:graphic>
            <a:graphicData uri="http://schemas.openxmlformats.org/presentationml/2006/ole">
              <p:oleObj spid="_x0000_s7171" name="Formel" r:id="rId4" imgW="850680" imgH="444240" progId="Equation.3">
                <p:embed/>
              </p:oleObj>
            </a:graphicData>
          </a:graphic>
        </p:graphicFrame>
        <p:graphicFrame>
          <p:nvGraphicFramePr>
            <p:cNvPr id="12" name="Object 12"/>
            <p:cNvGraphicFramePr>
              <a:graphicFrameLocks noChangeAspect="1"/>
            </p:cNvGraphicFramePr>
            <p:nvPr/>
          </p:nvGraphicFramePr>
          <p:xfrm>
            <a:off x="2290" y="3748"/>
            <a:ext cx="1179" cy="416"/>
          </p:xfrm>
          <a:graphic>
            <a:graphicData uri="http://schemas.openxmlformats.org/presentationml/2006/ole">
              <p:oleObj spid="_x0000_s7172" name="Formel" r:id="rId5" imgW="1295280" imgH="457200" progId="Equation.3">
                <p:embed/>
              </p:oleObj>
            </a:graphicData>
          </a:graphic>
        </p:graphicFrame>
      </p:grpSp>
      <p:pic>
        <p:nvPicPr>
          <p:cNvPr id="18" name="Picture 16" descr="Penningfall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795250"/>
            <a:ext cx="2936748" cy="321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Object 6"/>
          <p:cNvGraphicFramePr>
            <a:graphicFrameLocks noChangeAspect="1"/>
          </p:cNvGraphicFramePr>
          <p:nvPr/>
        </p:nvGraphicFramePr>
        <p:xfrm>
          <a:off x="6537846" y="5267796"/>
          <a:ext cx="1706562" cy="825500"/>
        </p:xfrm>
        <a:graphic>
          <a:graphicData uri="http://schemas.openxmlformats.org/presentationml/2006/ole">
            <p:oleObj spid="_x0000_s7173" name="Equation" r:id="rId7" imgW="812520" imgH="393480" progId="Equation.3">
              <p:embed/>
            </p:oleObj>
          </a:graphicData>
        </a:graphic>
      </p:graphicFrame>
      <p:sp>
        <p:nvSpPr>
          <p:cNvPr id="21" name="Rectangle 73"/>
          <p:cNvSpPr>
            <a:spLocks noChangeArrowheads="1"/>
          </p:cNvSpPr>
          <p:nvPr/>
        </p:nvSpPr>
        <p:spPr bwMode="auto">
          <a:xfrm>
            <a:off x="683568" y="6392361"/>
            <a:ext cx="32156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L. S. Brown </a:t>
            </a:r>
            <a:r>
              <a:rPr lang="en-US" sz="12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Rev. Mod. Phys. </a:t>
            </a:r>
            <a:r>
              <a:rPr lang="en-US" sz="12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56</a:t>
            </a:r>
            <a:r>
              <a:rPr lang="en-US" sz="1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233 (1986)</a:t>
            </a:r>
          </a:p>
        </p:txBody>
      </p:sp>
      <p:sp>
        <p:nvSpPr>
          <p:cNvPr id="22" name="Rectangle 73"/>
          <p:cNvSpPr>
            <a:spLocks noChangeArrowheads="1"/>
          </p:cNvSpPr>
          <p:nvPr/>
        </p:nvSpPr>
        <p:spPr bwMode="auto">
          <a:xfrm>
            <a:off x="5497705" y="6381328"/>
            <a:ext cx="34667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M. </a:t>
            </a:r>
            <a:r>
              <a:rPr lang="en-US" sz="12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König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Int. J. Mass </a:t>
            </a:r>
            <a:r>
              <a:rPr lang="en-US" sz="12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Spectrom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n-US" sz="1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142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95 (1995)</a:t>
            </a:r>
            <a:endParaRPr lang="en-US" sz="1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4983360" y="1124744"/>
            <a:ext cx="3477072" cy="6480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Measurement via time-of-flight detection technique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24" name="Grafik 10" descr="233Fr_600ms_184_E.PNG"/>
          <p:cNvPicPr>
            <a:picLocks noChangeAspect="1"/>
          </p:cNvPicPr>
          <p:nvPr/>
        </p:nvPicPr>
        <p:blipFill>
          <a:blip r:embed="rId8" cstate="print"/>
          <a:srcRect l="5363" t="7182" r="11515"/>
          <a:stretch>
            <a:fillRect/>
          </a:stretch>
        </p:blipFill>
        <p:spPr>
          <a:xfrm>
            <a:off x="5292080" y="1988840"/>
            <a:ext cx="3434208" cy="269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 descr="Isoltrap-schematic_2010-0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2975" y="1124744"/>
            <a:ext cx="7785489" cy="5311501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Fast Separation at ISOLTRAP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9" name="Rectangle 73"/>
          <p:cNvSpPr>
            <a:spLocks noChangeArrowheads="1"/>
          </p:cNvSpPr>
          <p:nvPr/>
        </p:nvSpPr>
        <p:spPr bwMode="auto">
          <a:xfrm>
            <a:off x="5882939" y="6392360"/>
            <a:ext cx="30815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M. </a:t>
            </a:r>
            <a:r>
              <a:rPr lang="en-US" sz="12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Mukherjee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2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Eur. Phys. J A </a:t>
            </a:r>
            <a:r>
              <a:rPr lang="en-US" sz="1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35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1 (2008)</a:t>
            </a:r>
            <a:endParaRPr lang="en-US" sz="1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" name="Group 9"/>
          <p:cNvGrpSpPr>
            <a:grpSpLocks noChangeAspect="1"/>
          </p:cNvGrpSpPr>
          <p:nvPr/>
        </p:nvGrpSpPr>
        <p:grpSpPr bwMode="auto">
          <a:xfrm>
            <a:off x="8656513" y="1540073"/>
            <a:ext cx="307975" cy="1312862"/>
            <a:chOff x="2939" y="624"/>
            <a:chExt cx="214" cy="912"/>
          </a:xfrm>
        </p:grpSpPr>
        <p:sp>
          <p:nvSpPr>
            <p:cNvPr id="11" name="Line 10"/>
            <p:cNvSpPr>
              <a:spLocks noChangeAspect="1" noChangeShapeType="1"/>
            </p:cNvSpPr>
            <p:nvPr/>
          </p:nvSpPr>
          <p:spPr bwMode="auto">
            <a:xfrm rot="5400000">
              <a:off x="2646" y="1080"/>
              <a:ext cx="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Text Box 11"/>
            <p:cNvSpPr txBox="1">
              <a:spLocks noChangeAspect="1" noChangeArrowheads="1"/>
            </p:cNvSpPr>
            <p:nvPr/>
          </p:nvSpPr>
          <p:spPr bwMode="auto">
            <a:xfrm rot="16200000">
              <a:off x="2885" y="965"/>
              <a:ext cx="321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de-DE" sz="1400" dirty="0">
                  <a:latin typeface="Calibri" pitchFamily="34" charset="0"/>
                  <a:cs typeface="Calibri" pitchFamily="34" charset="0"/>
                </a:rPr>
                <a:t>2 m</a:t>
              </a:r>
            </a:p>
          </p:txBody>
        </p:sp>
        <p:sp>
          <p:nvSpPr>
            <p:cNvPr id="13" name="Line 12"/>
            <p:cNvSpPr>
              <a:spLocks noChangeAspect="1" noChangeShapeType="1"/>
            </p:cNvSpPr>
            <p:nvPr/>
          </p:nvSpPr>
          <p:spPr bwMode="auto">
            <a:xfrm rot="5400000">
              <a:off x="3102" y="579"/>
              <a:ext cx="0" cy="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Line 13"/>
            <p:cNvSpPr>
              <a:spLocks noChangeAspect="1" noChangeShapeType="1"/>
            </p:cNvSpPr>
            <p:nvPr/>
          </p:nvSpPr>
          <p:spPr bwMode="auto">
            <a:xfrm rot="5400000">
              <a:off x="3102" y="1491"/>
              <a:ext cx="0" cy="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5" name="Rectangle 73"/>
          <p:cNvSpPr>
            <a:spLocks noChangeArrowheads="1"/>
          </p:cNvSpPr>
          <p:nvPr/>
        </p:nvSpPr>
        <p:spPr bwMode="auto">
          <a:xfrm>
            <a:off x="827584" y="6381328"/>
            <a:ext cx="27783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R. N. Wolf </a:t>
            </a:r>
            <a:r>
              <a:rPr lang="en-US" sz="12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 al.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Hyp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Int. </a:t>
            </a:r>
            <a:r>
              <a:rPr lang="de-DE" sz="1200" b="1" dirty="0" smtClean="0">
                <a:latin typeface="Calibri" pitchFamily="34" charset="0"/>
                <a:cs typeface="Calibri" pitchFamily="34" charset="0"/>
              </a:rPr>
              <a:t>199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, 115 (2011)</a:t>
            </a:r>
            <a:endParaRPr lang="en-US" sz="12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6" name="Group 14"/>
          <p:cNvGrpSpPr>
            <a:grpSpLocks noChangeAspect="1"/>
          </p:cNvGrpSpPr>
          <p:nvPr/>
        </p:nvGrpSpPr>
        <p:grpSpPr>
          <a:xfrm>
            <a:off x="179512" y="2939346"/>
            <a:ext cx="6603626" cy="1425758"/>
            <a:chOff x="683568" y="2420888"/>
            <a:chExt cx="8337911" cy="1800200"/>
          </a:xfrm>
        </p:grpSpPr>
        <p:pic>
          <p:nvPicPr>
            <p:cNvPr id="17" name="Picture 4" descr="Falle.png"/>
            <p:cNvPicPr>
              <a:picLocks noChangeAspect="1"/>
            </p:cNvPicPr>
            <p:nvPr/>
          </p:nvPicPr>
          <p:blipFill>
            <a:blip r:embed="rId3" cstate="print"/>
            <a:srcRect l="-792" t="71111" b="14133"/>
            <a:stretch>
              <a:fillRect/>
            </a:stretch>
          </p:blipFill>
          <p:spPr>
            <a:xfrm>
              <a:off x="683568" y="2420888"/>
              <a:ext cx="8337911" cy="180020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3851920" y="3861048"/>
              <a:ext cx="2232248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899592" y="1340768"/>
            <a:ext cx="7904900" cy="2520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Isobar separation ~1/5 t</a:t>
            </a:r>
            <a:r>
              <a:rPr kumimoji="0" lang="de-DE" sz="1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1/2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Char char="Ø"/>
              <a:tabLst/>
              <a:defRPr/>
            </a:pPr>
            <a:endParaRPr kumimoji="0" lang="de-DE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Stacking mode to accumulate statistics</a:t>
            </a:r>
          </a:p>
          <a:p>
            <a:pPr marL="800100" lvl="1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ü"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Commissioning</a:t>
            </a:r>
            <a:r>
              <a:rPr kumimoji="0" lang="de-DE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tests planned within INTC-P-317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24328" y="5579948"/>
            <a:ext cx="117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 smtClean="0">
                <a:solidFill>
                  <a:srgbClr val="FF0000"/>
                </a:solidFill>
                <a:latin typeface="Calibri" pitchFamily="34" charset="0"/>
              </a:rPr>
              <a:t>C-clusters!</a:t>
            </a:r>
            <a:endParaRPr lang="en-US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Ramsey Excitation Scheme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7928" y="1594569"/>
            <a:ext cx="3748088" cy="262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d110.PNG"/>
          <p:cNvPicPr>
            <a:picLocks noChangeAspect="1"/>
          </p:cNvPicPr>
          <p:nvPr/>
        </p:nvPicPr>
        <p:blipFill>
          <a:blip r:embed="rId4" cstate="print"/>
          <a:srcRect l="4198" t="6815" r="8247"/>
          <a:stretch>
            <a:fillRect/>
          </a:stretch>
        </p:blipFill>
        <p:spPr>
          <a:xfrm>
            <a:off x="5220072" y="1412776"/>
            <a:ext cx="3744416" cy="2815628"/>
          </a:xfrm>
          <a:prstGeom prst="rect">
            <a:avLst/>
          </a:prstGeom>
        </p:spPr>
      </p:pic>
      <p:graphicFrame>
        <p:nvGraphicFramePr>
          <p:cNvPr id="45058" name="Object 6"/>
          <p:cNvGraphicFramePr>
            <a:graphicFrameLocks noChangeAspect="1"/>
          </p:cNvGraphicFramePr>
          <p:nvPr/>
        </p:nvGraphicFramePr>
        <p:xfrm>
          <a:off x="4017566" y="5013176"/>
          <a:ext cx="1706562" cy="825500"/>
        </p:xfrm>
        <a:graphic>
          <a:graphicData uri="http://schemas.openxmlformats.org/presentationml/2006/ole">
            <p:oleObj spid="_x0000_s8194" name="Equation" r:id="rId5" imgW="812520" imgH="393480" progId="Equation.3">
              <p:embed/>
            </p:oleObj>
          </a:graphicData>
        </a:graphic>
      </p:graphicFrame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486098" y="5949280"/>
            <a:ext cx="35419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200" dirty="0" smtClean="0">
                <a:latin typeface="Calibri" pitchFamily="34" charset="0"/>
                <a:cs typeface="Calibri" pitchFamily="34" charset="0"/>
              </a:rPr>
              <a:t>M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.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Suhonen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et al.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, J.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Inst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, P06003 (2007).</a:t>
            </a:r>
          </a:p>
          <a:p>
            <a:r>
              <a:rPr lang="de-DE" sz="1200" dirty="0">
                <a:latin typeface="Calibri" pitchFamily="34" charset="0"/>
                <a:cs typeface="Calibri" pitchFamily="34" charset="0"/>
              </a:rPr>
              <a:t>T.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Eronen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et al.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, Phys.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Rev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.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Lett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. </a:t>
            </a:r>
            <a:r>
              <a:rPr lang="de-DE" sz="1200" b="1" dirty="0">
                <a:latin typeface="Calibri" pitchFamily="34" charset="0"/>
                <a:cs typeface="Calibri" pitchFamily="34" charset="0"/>
              </a:rPr>
              <a:t>100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, 132502 (2008).</a:t>
            </a:r>
          </a:p>
          <a:p>
            <a:r>
              <a:rPr lang="de-DE" sz="1200" dirty="0">
                <a:latin typeface="Calibri" pitchFamily="34" charset="0"/>
                <a:cs typeface="Calibri" pitchFamily="34" charset="0"/>
              </a:rPr>
              <a:t>N.D. Scielzo 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et al.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, 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Phys. Rev. C 80, 025501 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(2009).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85812" y="4454798"/>
            <a:ext cx="8106668" cy="990426"/>
          </a:xfrm>
          <a:prstGeom prst="rect">
            <a:avLst/>
          </a:prstGeom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kern="0" dirty="0" smtClean="0">
                <a:latin typeface="Calibri" pitchFamily="34" charset="0"/>
                <a:cs typeface="+mn-cs"/>
              </a:rPr>
              <a:t>Ramsey excitation can be used for a gain in precision of more than a factor of 3 or vice versa the same precision with 1/10 of the statistics. </a:t>
            </a:r>
            <a:endParaRPr lang="en-US" kern="0" dirty="0">
              <a:latin typeface="Calibri" pitchFamily="34" charset="0"/>
              <a:cs typeface="+mn-cs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en-US" kern="0" dirty="0">
              <a:latin typeface="Calibri" pitchFamily="34" charset="0"/>
              <a:cs typeface="+mn-cs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55576" y="5951021"/>
            <a:ext cx="36621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e-DE" sz="1200" dirty="0">
                <a:latin typeface="Calibri" pitchFamily="34" charset="0"/>
                <a:cs typeface="Calibri" pitchFamily="34" charset="0"/>
              </a:rPr>
              <a:t>S. George 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et al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., Phys.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Rev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.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Lett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. </a:t>
            </a:r>
            <a:r>
              <a:rPr lang="de-DE" sz="1200" b="1" dirty="0">
                <a:latin typeface="Calibri" pitchFamily="34" charset="0"/>
                <a:cs typeface="Calibri" pitchFamily="34" charset="0"/>
              </a:rPr>
              <a:t>98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, 162501 (2007).</a:t>
            </a:r>
          </a:p>
          <a:p>
            <a:r>
              <a:rPr lang="de-DE" sz="1200" dirty="0">
                <a:latin typeface="Calibri" pitchFamily="34" charset="0"/>
                <a:cs typeface="Calibri" pitchFamily="34" charset="0"/>
              </a:rPr>
              <a:t>M. Kretzschmar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,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 Int. J.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Mass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Spectrom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. </a:t>
            </a:r>
            <a:r>
              <a:rPr lang="de-DE" sz="1200" b="1" dirty="0">
                <a:latin typeface="Calibri" pitchFamily="34" charset="0"/>
                <a:cs typeface="Calibri" pitchFamily="34" charset="0"/>
              </a:rPr>
              <a:t>264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, 122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(2007).</a:t>
            </a:r>
          </a:p>
          <a:p>
            <a:r>
              <a:rPr lang="de-DE" sz="1200" dirty="0">
                <a:latin typeface="Calibri" pitchFamily="34" charset="0"/>
                <a:cs typeface="Calibri" pitchFamily="34" charset="0"/>
              </a:rPr>
              <a:t>S. George 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et al.,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 Int. J.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Mass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1200" dirty="0" err="1">
                <a:latin typeface="Calibri" pitchFamily="34" charset="0"/>
                <a:cs typeface="Calibri" pitchFamily="34" charset="0"/>
              </a:rPr>
              <a:t>Spectrom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. </a:t>
            </a:r>
            <a:r>
              <a:rPr lang="de-DE" sz="1200" b="1" dirty="0">
                <a:latin typeface="Calibri" pitchFamily="34" charset="0"/>
                <a:cs typeface="Calibri" pitchFamily="34" charset="0"/>
              </a:rPr>
              <a:t>264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, 110</a:t>
            </a:r>
            <a:r>
              <a:rPr lang="de-DE" sz="12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1200" dirty="0">
                <a:latin typeface="Calibri" pitchFamily="34" charset="0"/>
                <a:cs typeface="Calibri" pitchFamily="34" charset="0"/>
              </a:rPr>
              <a:t>(2007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de-DE" sz="1200" i="1" dirty="0" smtClean="0">
                <a:latin typeface="Calibri" pitchFamily="34" charset="0"/>
                <a:cs typeface="Calibri" pitchFamily="34" charset="0"/>
              </a:rPr>
              <a:t>.</a:t>
            </a:r>
            <a:endParaRPr lang="de-DE" sz="1200" i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Beam Time Requests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899592" y="1196752"/>
            <a:ext cx="7272807" cy="2376264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latin typeface="Calibri" pitchFamily="34" charset="0"/>
                <a:cs typeface="+mn-cs"/>
              </a:rPr>
              <a:t>Novel </a:t>
            </a:r>
            <a:r>
              <a:rPr lang="en-US" kern="0" dirty="0" err="1" smtClean="0">
                <a:latin typeface="Calibri" pitchFamily="34" charset="0"/>
                <a:cs typeface="+mn-cs"/>
              </a:rPr>
              <a:t>CaO</a:t>
            </a:r>
            <a:r>
              <a:rPr lang="en-US" kern="0" dirty="0" smtClean="0">
                <a:latin typeface="Calibri" pitchFamily="34" charset="0"/>
                <a:cs typeface="+mn-cs"/>
              </a:rPr>
              <a:t> target, f</a:t>
            </a:r>
            <a:r>
              <a:rPr lang="de-DE" kern="0" dirty="0" smtClean="0">
                <a:latin typeface="Calibri" pitchFamily="34" charset="0"/>
                <a:cs typeface="+mn-cs"/>
              </a:rPr>
              <a:t>actor </a:t>
            </a:r>
            <a:r>
              <a:rPr lang="de-DE" kern="0" dirty="0" smtClean="0">
                <a:latin typeface="Calibri" pitchFamily="34" charset="0"/>
                <a:cs typeface="+mn-cs"/>
              </a:rPr>
              <a:t>8 increase in yield</a:t>
            </a: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endParaRPr lang="de-DE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Use HRS plus slits for m/</a:t>
            </a:r>
            <a:r>
              <a:rPr lang="el-GR" kern="0" dirty="0" smtClean="0">
                <a:latin typeface="Calibri"/>
                <a:cs typeface="+mn-cs"/>
              </a:rPr>
              <a:t>Δ</a:t>
            </a:r>
            <a:r>
              <a:rPr lang="de-DE" kern="0" dirty="0" smtClean="0">
                <a:latin typeface="Calibri"/>
                <a:cs typeface="+mn-cs"/>
              </a:rPr>
              <a:t>m </a:t>
            </a:r>
            <a:r>
              <a:rPr lang="de-DE" kern="0" dirty="0" smtClean="0">
                <a:latin typeface="Calibri"/>
              </a:rPr>
              <a:t>≈ 4000</a:t>
            </a:r>
            <a:endParaRPr lang="en-US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Ratio of </a:t>
            </a:r>
            <a:r>
              <a:rPr lang="de-DE" kern="0" baseline="30000" dirty="0" smtClean="0">
                <a:latin typeface="Calibri" pitchFamily="34" charset="0"/>
                <a:cs typeface="+mn-cs"/>
              </a:rPr>
              <a:t>32</a:t>
            </a:r>
            <a:r>
              <a:rPr lang="de-DE" kern="0" dirty="0" smtClean="0">
                <a:latin typeface="Calibri" pitchFamily="34" charset="0"/>
                <a:cs typeface="+mn-cs"/>
              </a:rPr>
              <a:t>Ar to </a:t>
            </a:r>
            <a:r>
              <a:rPr lang="de-DE" kern="0" baseline="30000" dirty="0" smtClean="0">
                <a:latin typeface="Calibri" pitchFamily="34" charset="0"/>
                <a:cs typeface="+mn-cs"/>
              </a:rPr>
              <a:t>16</a:t>
            </a:r>
            <a:r>
              <a:rPr lang="de-DE" kern="0" dirty="0" smtClean="0">
                <a:latin typeface="Calibri" pitchFamily="34" charset="0"/>
                <a:cs typeface="+mn-cs"/>
              </a:rPr>
              <a:t>O</a:t>
            </a:r>
            <a:r>
              <a:rPr lang="de-DE" kern="0" baseline="-25000" dirty="0" smtClean="0">
                <a:latin typeface="Calibri" pitchFamily="34" charset="0"/>
                <a:cs typeface="+mn-cs"/>
              </a:rPr>
              <a:t>2</a:t>
            </a:r>
            <a:r>
              <a:rPr lang="de-DE" kern="0" dirty="0" smtClean="0">
                <a:latin typeface="Calibri" pitchFamily="34" charset="0"/>
                <a:cs typeface="+mn-cs"/>
              </a:rPr>
              <a:t> </a:t>
            </a:r>
            <a:r>
              <a:rPr lang="de-DE" kern="0" dirty="0" smtClean="0">
                <a:latin typeface="Calibri"/>
                <a:cs typeface="+mn-cs"/>
              </a:rPr>
              <a:t>≈ 1:500</a:t>
            </a:r>
          </a:p>
          <a:p>
            <a:pPr marL="800100" lvl="1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r>
              <a:rPr lang="de-DE" sz="1600" kern="0" dirty="0" smtClean="0">
                <a:solidFill>
                  <a:srgbClr val="FF0000"/>
                </a:solidFill>
                <a:latin typeface="Calibri"/>
                <a:cs typeface="+mn-cs"/>
              </a:rPr>
              <a:t>Demonstrated ≈ 5·10</a:t>
            </a:r>
            <a:r>
              <a:rPr lang="de-DE" sz="1600" kern="0" baseline="30000" dirty="0" smtClean="0">
                <a:solidFill>
                  <a:srgbClr val="FF0000"/>
                </a:solidFill>
                <a:latin typeface="Calibri"/>
                <a:cs typeface="+mn-cs"/>
              </a:rPr>
              <a:t>3</a:t>
            </a:r>
            <a:r>
              <a:rPr lang="de-DE" sz="1600" kern="0" dirty="0" smtClean="0">
                <a:solidFill>
                  <a:srgbClr val="FF0000"/>
                </a:solidFill>
                <a:latin typeface="Calibri"/>
                <a:cs typeface="+mn-cs"/>
              </a:rPr>
              <a:t> for </a:t>
            </a:r>
            <a:r>
              <a:rPr lang="de-DE" sz="1600" kern="0" baseline="30000" dirty="0" smtClean="0">
                <a:solidFill>
                  <a:srgbClr val="FF0000"/>
                </a:solidFill>
                <a:latin typeface="Calibri"/>
                <a:cs typeface="+mn-cs"/>
              </a:rPr>
              <a:t>82</a:t>
            </a:r>
            <a:r>
              <a:rPr lang="de-DE" sz="1600" kern="0" dirty="0" smtClean="0">
                <a:solidFill>
                  <a:srgbClr val="FF0000"/>
                </a:solidFill>
                <a:latin typeface="Calibri"/>
                <a:cs typeface="+mn-cs"/>
              </a:rPr>
              <a:t>Zn (same t</a:t>
            </a:r>
            <a:r>
              <a:rPr lang="de-DE" sz="1600" kern="0" baseline="-25000" dirty="0" smtClean="0">
                <a:solidFill>
                  <a:srgbClr val="FF0000"/>
                </a:solidFill>
                <a:latin typeface="Calibri"/>
                <a:cs typeface="+mn-cs"/>
              </a:rPr>
              <a:t>1/2</a:t>
            </a:r>
            <a:r>
              <a:rPr lang="de-DE" sz="1600" kern="0" dirty="0" smtClean="0">
                <a:solidFill>
                  <a:srgbClr val="FF0000"/>
                </a:solidFill>
                <a:latin typeface="Calibri"/>
                <a:cs typeface="+mn-cs"/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endParaRPr lang="de-DE" kern="0" dirty="0" smtClean="0">
              <a:latin typeface="Calibri" pitchFamily="34" charset="0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929170" y="1124744"/>
            <a:ext cx="3035318" cy="2653263"/>
            <a:chOff x="5615889" y="1340768"/>
            <a:chExt cx="3035318" cy="265326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1569" b="50961"/>
            <a:stretch>
              <a:fillRect/>
            </a:stretch>
          </p:blipFill>
          <p:spPr bwMode="auto">
            <a:xfrm>
              <a:off x="5796136" y="1340768"/>
              <a:ext cx="2700337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5615889" y="3212976"/>
              <a:ext cx="30353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dirty="0" smtClean="0">
                  <a:latin typeface="Calibri" pitchFamily="34" charset="0"/>
                </a:rPr>
                <a:t>Nanostructured material 35-40nm</a:t>
              </a:r>
            </a:p>
            <a:p>
              <a:pPr algn="ctr"/>
              <a:r>
                <a:rPr lang="de-DE" sz="1600" dirty="0" smtClean="0">
                  <a:latin typeface="Calibri" pitchFamily="34" charset="0"/>
                </a:rPr>
                <a:t>High open porosities (~47%)</a:t>
              </a: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13" name="Rectangle 73"/>
            <p:cNvSpPr>
              <a:spLocks noChangeArrowheads="1"/>
            </p:cNvSpPr>
            <p:nvPr/>
          </p:nvSpPr>
          <p:spPr bwMode="auto">
            <a:xfrm>
              <a:off x="6372200" y="3717032"/>
              <a:ext cx="222496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J. P. Ramos, Master thesis (2012)</a:t>
              </a:r>
              <a:endParaRPr lang="en-US" sz="12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12" name="Picture 11" descr="Erro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6016" y="2885360"/>
            <a:ext cx="3960000" cy="3784000"/>
          </a:xfrm>
          <a:prstGeom prst="rect">
            <a:avLst/>
          </a:prstGeom>
        </p:spPr>
      </p:pic>
      <p:sp>
        <p:nvSpPr>
          <p:cNvPr id="16" name="Inhaltsplatzhalter 2"/>
          <p:cNvSpPr txBox="1">
            <a:spLocks/>
          </p:cNvSpPr>
          <p:nvPr/>
        </p:nvSpPr>
        <p:spPr>
          <a:xfrm>
            <a:off x="4788025" y="3789040"/>
            <a:ext cx="4355975" cy="288032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endParaRPr lang="de-DE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Yield stable over time</a:t>
            </a:r>
          </a:p>
          <a:p>
            <a:pPr marL="800100" lvl="1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r>
              <a:rPr lang="de-DE" sz="1600" kern="0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No re-tuning </a:t>
            </a:r>
            <a:r>
              <a:rPr lang="de-DE" sz="1600" kern="0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during </a:t>
            </a:r>
            <a:r>
              <a:rPr lang="de-DE" sz="1600" kern="0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measurement</a:t>
            </a:r>
            <a:endParaRPr lang="de-DE" sz="1600" kern="0" dirty="0" smtClean="0">
              <a:solidFill>
                <a:srgbClr val="FF0000"/>
              </a:solidFill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defRPr/>
            </a:pPr>
            <a:endParaRPr lang="en-US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Target unit could be </a:t>
            </a:r>
            <a:r>
              <a:rPr lang="de-DE" kern="0" dirty="0" smtClean="0">
                <a:latin typeface="Calibri" pitchFamily="34" charset="0"/>
                <a:cs typeface="+mn-cs"/>
              </a:rPr>
              <a:t>combined (WITCH)</a:t>
            </a:r>
            <a:endParaRPr lang="de-DE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endParaRPr lang="de-DE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ISOLTRAP „</a:t>
            </a:r>
            <a:r>
              <a:rPr lang="de-DE" kern="0" dirty="0" smtClean="0">
                <a:latin typeface="Calibri" pitchFamily="34" charset="0"/>
                <a:cs typeface="+mn-cs"/>
              </a:rPr>
              <a:t>high-precision mode“ </a:t>
            </a:r>
            <a:endParaRPr lang="de-DE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defRPr/>
            </a:pPr>
            <a:r>
              <a:rPr lang="de-DE" kern="0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	</a:t>
            </a:r>
            <a:r>
              <a:rPr lang="de-DE" kern="0" dirty="0" smtClean="0">
                <a:solidFill>
                  <a:srgbClr val="FF0000"/>
                </a:solidFill>
                <a:latin typeface="Calibri"/>
                <a:cs typeface="+mn-cs"/>
              </a:rPr>
              <a:t>→ </a:t>
            </a:r>
            <a:r>
              <a:rPr lang="de-DE" kern="0" dirty="0" smtClean="0">
                <a:solidFill>
                  <a:srgbClr val="FF0000"/>
                </a:solidFill>
                <a:latin typeface="Calibri"/>
                <a:cs typeface="+mn-cs"/>
              </a:rPr>
              <a:t>8 plus 1 shifts</a:t>
            </a:r>
            <a:endParaRPr lang="de-DE" kern="0" dirty="0" smtClean="0">
              <a:solidFill>
                <a:srgbClr val="FF0000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ISOLTRAP Collaboration</a:t>
            </a:r>
          </a:p>
        </p:txBody>
      </p:sp>
      <p:sp>
        <p:nvSpPr>
          <p:cNvPr id="2355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skreim@cern.ch</a:t>
            </a:r>
          </a:p>
        </p:txBody>
      </p:sp>
      <p:pic>
        <p:nvPicPr>
          <p:cNvPr id="5" name="Picture 9" descr="gs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1248" y="1484784"/>
            <a:ext cx="11430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10" descr="mpiktextbig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340768"/>
            <a:ext cx="105410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MPG (gruen auf weiss, 200 Punkte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8142" y="1412206"/>
            <a:ext cx="7620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5" cstate="print"/>
          <a:srcRect l="4443" t="21417" r="74155" b="64722"/>
          <a:stretch>
            <a:fillRect/>
          </a:stretch>
        </p:blipFill>
        <p:spPr bwMode="auto">
          <a:xfrm>
            <a:off x="7107559" y="1412776"/>
            <a:ext cx="17129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6" cstate="print"/>
          <a:srcRect l="749" t="22565" r="81543" b="68983"/>
          <a:stretch>
            <a:fillRect/>
          </a:stretch>
        </p:blipFill>
        <p:spPr bwMode="auto">
          <a:xfrm>
            <a:off x="1907704" y="2619698"/>
            <a:ext cx="16065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2636912"/>
            <a:ext cx="1679575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ild 2" descr="SignetFarbeneu"/>
          <p:cNvPicPr>
            <a:picLocks noChangeAspect="1" noChangeArrowheads="1"/>
          </p:cNvPicPr>
          <p:nvPr/>
        </p:nvPicPr>
        <p:blipFill>
          <a:blip r:embed="rId8" cstate="print"/>
          <a:srcRect r="16096"/>
          <a:stretch>
            <a:fillRect/>
          </a:stretch>
        </p:blipFill>
        <p:spPr bwMode="auto">
          <a:xfrm>
            <a:off x="2915816" y="1412776"/>
            <a:ext cx="2319338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9" cstate="print"/>
          <a:srcRect t="5508"/>
          <a:stretch>
            <a:fillRect/>
          </a:stretch>
        </p:blipFill>
        <p:spPr bwMode="auto">
          <a:xfrm>
            <a:off x="5796136" y="2435671"/>
            <a:ext cx="1935162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971600" y="4005064"/>
            <a:ext cx="3630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... in cooperation with JYFLTRAP: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04248" y="6093296"/>
            <a:ext cx="2103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solidFill>
                  <a:srgbClr val="04A467"/>
                </a:solidFill>
              </a:rPr>
              <a:t>Thank you!</a:t>
            </a:r>
            <a:endParaRPr lang="en-US" sz="2800" b="1" dirty="0">
              <a:solidFill>
                <a:srgbClr val="04A467"/>
              </a:solidFill>
            </a:endParaRPr>
          </a:p>
        </p:txBody>
      </p:sp>
      <p:pic>
        <p:nvPicPr>
          <p:cNvPr id="17" name="Picture 16" descr="Jyväskülä.PNG"/>
          <p:cNvPicPr>
            <a:picLocks noChangeAspect="1"/>
          </p:cNvPicPr>
          <p:nvPr/>
        </p:nvPicPr>
        <p:blipFill>
          <a:blip r:embed="rId10" cstate="print"/>
          <a:srcRect r="68000" b="78800"/>
          <a:stretch>
            <a:fillRect/>
          </a:stretch>
        </p:blipFill>
        <p:spPr>
          <a:xfrm>
            <a:off x="1763688" y="4817119"/>
            <a:ext cx="2560340" cy="1060153"/>
          </a:xfrm>
          <a:prstGeom prst="rect">
            <a:avLst/>
          </a:prstGeom>
        </p:spPr>
      </p:pic>
      <p:pic>
        <p:nvPicPr>
          <p:cNvPr id="15" name="Picture 14" descr="riken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971600" y="2400300"/>
            <a:ext cx="712470" cy="1028700"/>
          </a:xfrm>
          <a:prstGeom prst="rect">
            <a:avLst/>
          </a:prstGeom>
        </p:spPr>
      </p:pic>
      <p:pic>
        <p:nvPicPr>
          <p:cNvPr id="16" name="Picture 1" descr="CERN14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84368" y="2324864"/>
            <a:ext cx="960120" cy="96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elblatt">
  <a:themeElements>
    <a:clrScheme name="titelblat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bla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elblat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7893</TotalTime>
  <Words>635</Words>
  <Application>Microsoft Office PowerPoint</Application>
  <PresentationFormat>On-screen Show (4:3)</PresentationFormat>
  <Paragraphs>103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titelblatt</vt:lpstr>
      <vt:lpstr>Equation</vt:lpstr>
      <vt:lpstr>Formel</vt:lpstr>
      <vt:lpstr>Remeasurement of 32Ar  to Test the IMME</vt:lpstr>
      <vt:lpstr>Isobaric Multiplet Mass Equation</vt:lpstr>
      <vt:lpstr>The A=32, T=2 Quintet</vt:lpstr>
      <vt:lpstr>Other Masses at A=32</vt:lpstr>
      <vt:lpstr>Storage and Detection</vt:lpstr>
      <vt:lpstr>Fast Separation at ISOLTRAP</vt:lpstr>
      <vt:lpstr>Ramsey Excitation Scheme</vt:lpstr>
      <vt:lpstr>Beam Time Requests</vt:lpstr>
      <vt:lpstr>The ISOLTRAP Collaboration</vt:lpstr>
    </vt:vector>
  </TitlesOfParts>
  <Company>MPI-Kernphysik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Kolloquium</dc:title>
  <dc:creator>Klaus Blaum</dc:creator>
  <cp:lastModifiedBy>skreim</cp:lastModifiedBy>
  <cp:revision>958</cp:revision>
  <dcterms:created xsi:type="dcterms:W3CDTF">2008-02-28T14:02:57Z</dcterms:created>
  <dcterms:modified xsi:type="dcterms:W3CDTF">2012-02-01T10:48:04Z</dcterms:modified>
</cp:coreProperties>
</file>