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7" d="100"/>
          <a:sy n="127" d="100"/>
        </p:scale>
        <p:origin x="-12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2A07AC-7EF6-41C3-BA38-DAB28E0346A3}"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A07AC-7EF6-41C3-BA38-DAB28E0346A3}"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A07AC-7EF6-41C3-BA38-DAB28E0346A3}"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2A07AC-7EF6-41C3-BA38-DAB28E0346A3}"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2A07AC-7EF6-41C3-BA38-DAB28E0346A3}"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2A07AC-7EF6-41C3-BA38-DAB28E0346A3}"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2A07AC-7EF6-41C3-BA38-DAB28E0346A3}" type="datetimeFigureOut">
              <a:rPr lang="en-US" smtClean="0"/>
              <a:pPr/>
              <a:t>1/19/2012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2A07AC-7EF6-41C3-BA38-DAB28E0346A3}" type="datetimeFigureOut">
              <a:rPr lang="en-US" smtClean="0"/>
              <a:pPr/>
              <a:t>1/19/2012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A07AC-7EF6-41C3-BA38-DAB28E0346A3}" type="datetimeFigureOut">
              <a:rPr lang="en-US" smtClean="0"/>
              <a:pPr/>
              <a:t>1/19/2012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A07AC-7EF6-41C3-BA38-DAB28E0346A3}"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A07AC-7EF6-41C3-BA38-DAB28E0346A3}"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CDB86-E7BA-4AB6-97A8-17D83DBA34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2A07AC-7EF6-41C3-BA38-DAB28E0346A3}" type="datetimeFigureOut">
              <a:rPr lang="en-US" smtClean="0"/>
              <a:pPr/>
              <a:t>1/19/2012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5CDB86-E7BA-4AB6-97A8-17D83DBA34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1"/>
            <a:ext cx="7772400" cy="2076450"/>
          </a:xfrm>
        </p:spPr>
        <p:txBody>
          <a:bodyPr>
            <a:normAutofit fontScale="90000"/>
          </a:bodyPr>
          <a:lstStyle/>
          <a:p>
            <a:r>
              <a:rPr lang="en-US" dirty="0" smtClean="0"/>
              <a:t>Chamonix 2012 – R2E Talk #1</a:t>
            </a:r>
            <a:br>
              <a:rPr lang="en-US" dirty="0" smtClean="0"/>
            </a:br>
            <a:r>
              <a:rPr lang="en-US" dirty="0"/>
              <a:t/>
            </a:r>
            <a:br>
              <a:rPr lang="en-US" dirty="0"/>
            </a:br>
            <a:r>
              <a:rPr lang="en-US" i="1" dirty="0" smtClean="0"/>
              <a:t>R2E failure rates expectations </a:t>
            </a:r>
            <a:endParaRPr lang="en-US" i="1" dirty="0"/>
          </a:p>
        </p:txBody>
      </p:sp>
      <p:sp>
        <p:nvSpPr>
          <p:cNvPr id="3" name="Subtitle 2"/>
          <p:cNvSpPr>
            <a:spLocks noGrp="1"/>
          </p:cNvSpPr>
          <p:nvPr>
            <p:ph type="subTitle" idx="1"/>
          </p:nvPr>
        </p:nvSpPr>
        <p:spPr/>
        <p:txBody>
          <a:bodyPr/>
          <a:lstStyle/>
          <a:p>
            <a:r>
              <a:rPr lang="en-US" dirty="0" smtClean="0"/>
              <a:t>20’ Talk + 10’ Discussion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US" dirty="0" smtClean="0"/>
              <a:t>Abstract</a:t>
            </a:r>
            <a:endParaRPr lang="en-US" dirty="0"/>
          </a:p>
        </p:txBody>
      </p:sp>
      <p:sp>
        <p:nvSpPr>
          <p:cNvPr id="3" name="Content Placeholder 2"/>
          <p:cNvSpPr>
            <a:spLocks noGrp="1"/>
          </p:cNvSpPr>
          <p:nvPr>
            <p:ph idx="1"/>
          </p:nvPr>
        </p:nvSpPr>
        <p:spPr>
          <a:xfrm>
            <a:off x="228600" y="1066800"/>
            <a:ext cx="8686800" cy="5059363"/>
          </a:xfrm>
        </p:spPr>
        <p:txBody>
          <a:bodyPr>
            <a:normAutofit fontScale="70000" lnSpcReduction="20000"/>
          </a:bodyPr>
          <a:lstStyle/>
          <a:p>
            <a:pPr marL="0" indent="0" algn="just">
              <a:buNone/>
            </a:pPr>
            <a:r>
              <a:rPr lang="en-GB" dirty="0"/>
              <a:t>2011 very successful LHC operation has provided valuable input for </a:t>
            </a:r>
            <a:r>
              <a:rPr lang="en-GB" dirty="0" smtClean="0"/>
              <a:t>the detailed </a:t>
            </a:r>
            <a:r>
              <a:rPr lang="en-GB" dirty="0"/>
              <a:t>analysis of radiation levels and radiation induced equipment failures. Radiation levels around LHC critical areas and the LHC tunnel were studied in detail and compared to available simulation results, as well as put in perspective to LHC operation parameters. Observed radiation induced failures were not only analyzed in detail, but already addressed through early relocation measures and patch-solution on the equipment level. Both improvements continue during this </a:t>
            </a:r>
            <a:r>
              <a:rPr lang="en-GB" dirty="0" err="1"/>
              <a:t>xMasBreak</a:t>
            </a:r>
            <a:r>
              <a:rPr lang="en-GB" dirty="0"/>
              <a:t> together with the installation of heavy shielding around the </a:t>
            </a:r>
            <a:r>
              <a:rPr lang="en-GB" dirty="0" err="1"/>
              <a:t>RBs</a:t>
            </a:r>
            <a:r>
              <a:rPr lang="en-GB" dirty="0"/>
              <a:t> and </a:t>
            </a:r>
            <a:r>
              <a:rPr lang="en-GB" dirty="0" err="1"/>
              <a:t>UJs</a:t>
            </a:r>
            <a:r>
              <a:rPr lang="en-GB" dirty="0"/>
              <a:t> in Point-1. Based on measured radiation levels, calculations for the shielding improvements and expected operational parameters this talk provides an update on the expected radiation levels around LHC critical areas. Briefly summarizing the already performed mitigation measures and equipment patches, an estimate is provided on expected equipment failure rates during 2012 operation. Required beam and measurement studies are highlighted in order to further improve the predictions of both radiation levels and expected equipment failures, the latter driving the chosen mitigation actions for LS1. </a:t>
            </a:r>
            <a:endParaRPr lang="en-US" dirty="0"/>
          </a:p>
          <a:p>
            <a:pPr marL="0"/>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Outline</a:t>
            </a:r>
            <a:endParaRPr lang="en-US" dirty="0"/>
          </a:p>
        </p:txBody>
      </p:sp>
      <p:sp>
        <p:nvSpPr>
          <p:cNvPr id="3" name="Content Placeholder 2"/>
          <p:cNvSpPr>
            <a:spLocks noGrp="1"/>
          </p:cNvSpPr>
          <p:nvPr>
            <p:ph idx="1"/>
          </p:nvPr>
        </p:nvSpPr>
        <p:spPr>
          <a:xfrm>
            <a:off x="381000" y="914400"/>
            <a:ext cx="8610600" cy="5715000"/>
          </a:xfrm>
        </p:spPr>
        <p:txBody>
          <a:bodyPr>
            <a:normAutofit fontScale="92500" lnSpcReduction="10000"/>
          </a:bodyPr>
          <a:lstStyle/>
          <a:p>
            <a:r>
              <a:rPr lang="en-US" dirty="0" smtClean="0"/>
              <a:t>Objectives of R2E monitoring and analysis</a:t>
            </a:r>
          </a:p>
          <a:p>
            <a:pPr lvl="1"/>
            <a:r>
              <a:rPr lang="en-US" dirty="0" smtClean="0"/>
              <a:t>How do we do it (predictions, monitoring, failures, patch/mitigation options, </a:t>
            </a:r>
            <a:r>
              <a:rPr lang="en-US" dirty="0" err="1" smtClean="0"/>
              <a:t>cmt</a:t>
            </a:r>
            <a:r>
              <a:rPr lang="en-US" dirty="0" smtClean="0"/>
              <a:t> on uncertainties)</a:t>
            </a:r>
          </a:p>
          <a:p>
            <a:r>
              <a:rPr lang="en-US" dirty="0" smtClean="0"/>
              <a:t>2011 radiation levels: measurements vs. expectations (including ions)</a:t>
            </a:r>
          </a:p>
          <a:p>
            <a:r>
              <a:rPr lang="en-US" dirty="0" smtClean="0"/>
              <a:t>2011 equipment failures (how, what)</a:t>
            </a:r>
          </a:p>
          <a:p>
            <a:r>
              <a:rPr lang="en-US" dirty="0" smtClean="0"/>
              <a:t>Improvements along 2011 (summary)</a:t>
            </a:r>
          </a:p>
          <a:p>
            <a:r>
              <a:rPr lang="en-US" dirty="0" err="1" smtClean="0"/>
              <a:t>xMasBreak</a:t>
            </a:r>
            <a:r>
              <a:rPr lang="en-US" dirty="0" smtClean="0"/>
              <a:t> actions and consequences</a:t>
            </a:r>
          </a:p>
          <a:p>
            <a:r>
              <a:rPr lang="en-US" dirty="0" smtClean="0"/>
              <a:t>Projecting it towards 2012 (</a:t>
            </a:r>
            <a:r>
              <a:rPr lang="en-US" dirty="0" err="1" smtClean="0"/>
              <a:t>rad</a:t>
            </a:r>
            <a:r>
              <a:rPr lang="en-US" dirty="0" smtClean="0"/>
              <a:t>-levels, failures)</a:t>
            </a:r>
          </a:p>
          <a:p>
            <a:r>
              <a:rPr lang="en-US" dirty="0" smtClean="0"/>
              <a:t>Required studies (BG, collimation)</a:t>
            </a:r>
          </a:p>
          <a:p>
            <a:r>
              <a:rPr lang="en-US" dirty="0" smtClean="0"/>
              <a:t>LS1 outlook (details in Anne-Laure’s talk)</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1180</TotalTime>
  <Words>282</Words>
  <Application>Microsoft Office PowerPoint</Application>
  <PresentationFormat>On-screen Show (4:3)</PresentationFormat>
  <Paragraphs>14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Chamonix 2012 – R2E Talk #1  R2E failure rates expectations </vt:lpstr>
      <vt:lpstr>Abstract</vt:lpstr>
      <vt:lpstr>Outline</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Chamonix 2012 – R2E Talk #1</dc:title>
  <dc:creator>Markus Brugger</dc:creator>
  <cp:lastModifiedBy>Markus Brugger</cp:lastModifiedBy>
  <cp:revision>5</cp:revision>
  <dcterms:created xsi:type="dcterms:W3CDTF">2012-01-18T12:37:12Z</dcterms:created>
  <dcterms:modified xsi:type="dcterms:W3CDTF">2012-01-19T09:16:48Z</dcterms:modified>
</cp:coreProperties>
</file>