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7" r:id="rId1"/>
    <p:sldMasterId id="2147483837" r:id="rId2"/>
    <p:sldMasterId id="2147483849" r:id="rId3"/>
    <p:sldMasterId id="2147483900" r:id="rId4"/>
  </p:sldMasterIdLst>
  <p:notesMasterIdLst>
    <p:notesMasterId r:id="rId30"/>
  </p:notesMasterIdLst>
  <p:handoutMasterIdLst>
    <p:handoutMasterId r:id="rId31"/>
  </p:handoutMasterIdLst>
  <p:sldIdLst>
    <p:sldId id="371" r:id="rId5"/>
    <p:sldId id="438" r:id="rId6"/>
    <p:sldId id="444" r:id="rId7"/>
    <p:sldId id="486" r:id="rId8"/>
    <p:sldId id="487" r:id="rId9"/>
    <p:sldId id="488" r:id="rId10"/>
    <p:sldId id="491" r:id="rId11"/>
    <p:sldId id="518" r:id="rId12"/>
    <p:sldId id="445" r:id="rId13"/>
    <p:sldId id="419" r:id="rId14"/>
    <p:sldId id="420" r:id="rId15"/>
    <p:sldId id="414" r:id="rId16"/>
    <p:sldId id="448" r:id="rId17"/>
    <p:sldId id="424" r:id="rId18"/>
    <p:sldId id="422" r:id="rId19"/>
    <p:sldId id="520" r:id="rId20"/>
    <p:sldId id="449" r:id="rId21"/>
    <p:sldId id="495" r:id="rId22"/>
    <p:sldId id="496" r:id="rId23"/>
    <p:sldId id="521" r:id="rId24"/>
    <p:sldId id="505" r:id="rId25"/>
    <p:sldId id="507" r:id="rId26"/>
    <p:sldId id="527" r:id="rId27"/>
    <p:sldId id="523" r:id="rId28"/>
    <p:sldId id="526" r:id="rId29"/>
  </p:sldIdLst>
  <p:sldSz cx="9144000" cy="6858000" type="screen4x3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40C9D"/>
    <a:srgbClr val="00808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452" autoAdjust="0"/>
    <p:restoredTop sz="95548" autoAdjust="0"/>
  </p:normalViewPr>
  <p:slideViewPr>
    <p:cSldViewPr>
      <p:cViewPr>
        <p:scale>
          <a:sx n="70" d="100"/>
          <a:sy n="70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2652" y="-126"/>
      </p:cViewPr>
      <p:guideLst>
        <p:guide orient="horz" pos="3131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95111E-3986-4229-87C9-26FCFE6EFFB3}" type="doc">
      <dgm:prSet loTypeId="urn:microsoft.com/office/officeart/2005/8/layout/radial1" loCatId="cycle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pPr latinLnBrk="1"/>
          <a:endParaRPr lang="ko-KR" altLang="en-US"/>
        </a:p>
      </dgm:t>
    </dgm:pt>
    <dgm:pt modelId="{C43F2B2C-8D8D-4FA2-86B5-2EB2B38BE2F2}">
      <dgm:prSet phldrT="[텍스트]" custT="1"/>
      <dgm:spPr>
        <a:ln>
          <a:solidFill>
            <a:schemeClr val="tx1"/>
          </a:solidFill>
        </a:ln>
      </dgm:spPr>
      <dgm:t>
        <a:bodyPr/>
        <a:lstStyle/>
        <a:p>
          <a:pPr latinLnBrk="1"/>
          <a:r>
            <a:rPr lang="en-US" altLang="ko-KR" sz="1200" b="1" dirty="0" smtClean="0">
              <a:solidFill>
                <a:schemeClr val="tx1"/>
              </a:solidFill>
              <a:latin typeface="Comic Sans MS" pitchFamily="66" charset="0"/>
            </a:rPr>
            <a:t>e-Science</a:t>
          </a:r>
        </a:p>
        <a:p>
          <a:pPr latinLnBrk="1"/>
          <a:r>
            <a:rPr lang="en-US" altLang="ko-KR" sz="1200" b="1" dirty="0" smtClean="0">
              <a:solidFill>
                <a:schemeClr val="tx1"/>
              </a:solidFill>
              <a:latin typeface="Comic Sans MS" pitchFamily="66" charset="0"/>
            </a:rPr>
            <a:t>paradigm</a:t>
          </a:r>
          <a:r>
            <a:rPr lang="en-US" altLang="ko-KR" sz="1200" b="1" dirty="0" smtClean="0">
              <a:solidFill>
                <a:schemeClr val="tx1"/>
              </a:solidFill>
            </a:rPr>
            <a:t> </a:t>
          </a:r>
          <a:endParaRPr lang="ko-KR" altLang="en-US" sz="1200" b="1" dirty="0">
            <a:solidFill>
              <a:schemeClr val="tx1"/>
            </a:solidFill>
          </a:endParaRPr>
        </a:p>
      </dgm:t>
    </dgm:pt>
    <dgm:pt modelId="{6F80B0C2-E64C-4171-A23A-0913605441D5}" type="parTrans" cxnId="{BAFA0A99-B9C4-4894-BD71-DF7E3A65D66B}">
      <dgm:prSet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489E1DE7-9153-49F5-A885-3FCC11F89070}" type="sibTrans" cxnId="{BAFA0A99-B9C4-4894-BD71-DF7E3A65D66B}">
      <dgm:prSet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702681F5-EA69-4CE0-BC6A-7485CDA617A6}">
      <dgm:prSet phldrT="[텍스트]" custT="1"/>
      <dgm:spPr>
        <a:solidFill>
          <a:schemeClr val="bg1"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latinLnBrk="1"/>
          <a:r>
            <a:rPr lang="en-US" altLang="ko-KR" sz="1200" b="1" dirty="0" err="1" smtClean="0">
              <a:solidFill>
                <a:schemeClr val="tx1"/>
              </a:solidFill>
              <a:latin typeface="Comic Sans MS" pitchFamily="66" charset="0"/>
            </a:rPr>
            <a:t>Simu-lation</a:t>
          </a:r>
          <a:endParaRPr lang="ko-KR" altLang="en-US" sz="12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9ABFEC4B-6918-45B6-B969-BA168204264E}" type="parTrans" cxnId="{6E025079-2360-4D30-8F01-E7FE30469DA4}">
      <dgm:prSet custT="1"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39A7989A-ECB8-4CEE-B55A-5A1EDEA297BB}" type="sibTrans" cxnId="{6E025079-2360-4D30-8F01-E7FE30469DA4}">
      <dgm:prSet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4317778C-FADA-42EC-9066-92633A4FDD60}">
      <dgm:prSet phldrT="[텍스트]" custT="1"/>
      <dgm:spPr>
        <a:solidFill>
          <a:schemeClr val="bg1">
            <a:alpha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latinLnBrk="1"/>
          <a:r>
            <a:rPr lang="en-US" altLang="ko-KR" sz="1200" b="1" dirty="0" err="1" smtClean="0">
              <a:solidFill>
                <a:schemeClr val="tx1"/>
              </a:solidFill>
              <a:latin typeface="Comic Sans MS" pitchFamily="66" charset="0"/>
            </a:rPr>
            <a:t>Experi-ment</a:t>
          </a:r>
          <a:endParaRPr lang="ko-KR" altLang="en-US" sz="12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65354853-9D5D-4298-9FA1-1B3C7B7D484E}" type="parTrans" cxnId="{7FF05E6C-47DA-4582-AED9-B7A58719C3DA}">
      <dgm:prSet custT="1"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73BC9106-C81D-469A-A5EB-4EA2D8627E73}" type="sibTrans" cxnId="{7FF05E6C-47DA-4582-AED9-B7A58719C3DA}">
      <dgm:prSet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7AE61CB2-5660-418D-A057-AF97F27B7CE1}">
      <dgm:prSet phldrT="[텍스트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latinLnBrk="1"/>
          <a:r>
            <a:rPr lang="en-US" altLang="ko-KR" sz="1200" b="1" dirty="0" smtClean="0">
              <a:solidFill>
                <a:schemeClr val="tx1"/>
              </a:solidFill>
              <a:latin typeface="Comic Sans MS" pitchFamily="66" charset="0"/>
            </a:rPr>
            <a:t>Theory</a:t>
          </a:r>
          <a:endParaRPr lang="ko-KR" altLang="en-US" sz="12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055824A-ED02-4A6D-B259-7965D5282E52}" type="sibTrans" cxnId="{9BBE20CA-F44A-48F4-B906-3A3960086D7A}">
      <dgm:prSet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B1016384-EF9A-4D6E-A6D4-C8E91214BFCC}" type="parTrans" cxnId="{9BBE20CA-F44A-48F4-B906-3A3960086D7A}">
      <dgm:prSet custT="1"/>
      <dgm:spPr/>
      <dgm:t>
        <a:bodyPr/>
        <a:lstStyle/>
        <a:p>
          <a:pPr latinLnBrk="1"/>
          <a:endParaRPr lang="ko-KR" altLang="en-US" sz="1200" b="1">
            <a:solidFill>
              <a:schemeClr val="tx1"/>
            </a:solidFill>
          </a:endParaRPr>
        </a:p>
      </dgm:t>
    </dgm:pt>
    <dgm:pt modelId="{FCC9FCD5-42E5-42BC-B50E-C3F72CAB634F}" type="pres">
      <dgm:prSet presAssocID="{7595111E-3986-4229-87C9-26FCFE6EFF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9B207F-7E64-457B-BF26-E3311223DDC1}" type="pres">
      <dgm:prSet presAssocID="{C43F2B2C-8D8D-4FA2-86B5-2EB2B38BE2F2}" presName="centerShape" presStyleLbl="node0" presStyleIdx="0" presStyleCnt="1" custLinFactNeighborX="-34" custLinFactNeighborY="1709"/>
      <dgm:spPr/>
      <dgm:t>
        <a:bodyPr/>
        <a:lstStyle/>
        <a:p>
          <a:pPr latinLnBrk="1"/>
          <a:endParaRPr lang="ko-KR" altLang="en-US"/>
        </a:p>
      </dgm:t>
    </dgm:pt>
    <dgm:pt modelId="{B23E3899-88A8-4EF2-910E-18ACCFAEAA75}" type="pres">
      <dgm:prSet presAssocID="{B1016384-EF9A-4D6E-A6D4-C8E91214BFCC}" presName="Name9" presStyleLbl="parChTrans1D2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32E6848-0D02-47D0-B37C-26ABD8C4DCEA}" type="pres">
      <dgm:prSet presAssocID="{B1016384-EF9A-4D6E-A6D4-C8E91214BFCC}" presName="connTx" presStyleLbl="parChTrans1D2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0595777F-CC92-48CD-957F-B3B156CF7B17}" type="pres">
      <dgm:prSet presAssocID="{7AE61CB2-5660-418D-A057-AF97F27B7CE1}" presName="node" presStyleLbl="node1" presStyleIdx="0" presStyleCnt="3" custRadScaleRad="100839" custRadScaleInc="30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536F6AB-41DE-4F42-9BAE-DE00DED7F898}" type="pres">
      <dgm:prSet presAssocID="{9ABFEC4B-6918-45B6-B969-BA168204264E}" presName="Name9" presStyleLbl="parChTrans1D2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2CCBFF1F-59DB-41A6-80EB-1400BC6E32B8}" type="pres">
      <dgm:prSet presAssocID="{9ABFEC4B-6918-45B6-B969-BA168204264E}" presName="connTx" presStyleLbl="parChTrans1D2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C4357872-C36A-4386-BCB8-FF23DD9A7892}" type="pres">
      <dgm:prSet presAssocID="{702681F5-EA69-4CE0-BC6A-7485CDA617A6}" presName="node" presStyleLbl="node1" presStyleIdx="1" presStyleCnt="3" custRadScaleRad="97284" custRadScaleInc="-50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69793B4-A449-4D25-9820-A6A1991DA603}" type="pres">
      <dgm:prSet presAssocID="{65354853-9D5D-4298-9FA1-1B3C7B7D484E}" presName="Name9" presStyleLbl="parChTrans1D2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5E0C845E-5326-45BD-BF77-E5E313016C09}" type="pres">
      <dgm:prSet presAssocID="{65354853-9D5D-4298-9FA1-1B3C7B7D484E}" presName="connTx" presStyleLbl="parChTrans1D2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1AEE005F-1A4B-4126-969A-CC2EA4C3FDF7}" type="pres">
      <dgm:prSet presAssocID="{4317778C-FADA-42EC-9066-92633A4FDD60}" presName="node" presStyleLbl="node1" presStyleIdx="2" presStyleCnt="3" custRadScaleRad="103801" custRadScaleInc="-575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E5CBFF0-6567-479C-A85A-3D8EC145994A}" type="presOf" srcId="{B1016384-EF9A-4D6E-A6D4-C8E91214BFCC}" destId="{932E6848-0D02-47D0-B37C-26ABD8C4DCEA}" srcOrd="1" destOrd="0" presId="urn:microsoft.com/office/officeart/2005/8/layout/radial1"/>
    <dgm:cxn modelId="{6E025079-2360-4D30-8F01-E7FE30469DA4}" srcId="{C43F2B2C-8D8D-4FA2-86B5-2EB2B38BE2F2}" destId="{702681F5-EA69-4CE0-BC6A-7485CDA617A6}" srcOrd="1" destOrd="0" parTransId="{9ABFEC4B-6918-45B6-B969-BA168204264E}" sibTransId="{39A7989A-ECB8-4CEE-B55A-5A1EDEA297BB}"/>
    <dgm:cxn modelId="{53A0C543-7C75-461E-9F8E-B273B9296852}" type="presOf" srcId="{9ABFEC4B-6918-45B6-B969-BA168204264E}" destId="{2CCBFF1F-59DB-41A6-80EB-1400BC6E32B8}" srcOrd="1" destOrd="0" presId="urn:microsoft.com/office/officeart/2005/8/layout/radial1"/>
    <dgm:cxn modelId="{AA1E1CD3-7B86-4137-99A3-BD467E80D87C}" type="presOf" srcId="{65354853-9D5D-4298-9FA1-1B3C7B7D484E}" destId="{A69793B4-A449-4D25-9820-A6A1991DA603}" srcOrd="0" destOrd="0" presId="urn:microsoft.com/office/officeart/2005/8/layout/radial1"/>
    <dgm:cxn modelId="{7FF05E6C-47DA-4582-AED9-B7A58719C3DA}" srcId="{C43F2B2C-8D8D-4FA2-86B5-2EB2B38BE2F2}" destId="{4317778C-FADA-42EC-9066-92633A4FDD60}" srcOrd="2" destOrd="0" parTransId="{65354853-9D5D-4298-9FA1-1B3C7B7D484E}" sibTransId="{73BC9106-C81D-469A-A5EB-4EA2D8627E73}"/>
    <dgm:cxn modelId="{15CE96D8-16E3-4EEA-973F-06EC878D7F1E}" type="presOf" srcId="{7AE61CB2-5660-418D-A057-AF97F27B7CE1}" destId="{0595777F-CC92-48CD-957F-B3B156CF7B17}" srcOrd="0" destOrd="0" presId="urn:microsoft.com/office/officeart/2005/8/layout/radial1"/>
    <dgm:cxn modelId="{BAFA0A99-B9C4-4894-BD71-DF7E3A65D66B}" srcId="{7595111E-3986-4229-87C9-26FCFE6EFFB3}" destId="{C43F2B2C-8D8D-4FA2-86B5-2EB2B38BE2F2}" srcOrd="0" destOrd="0" parTransId="{6F80B0C2-E64C-4171-A23A-0913605441D5}" sibTransId="{489E1DE7-9153-49F5-A885-3FCC11F89070}"/>
    <dgm:cxn modelId="{122E7F0D-AF92-425D-A213-700F44861AFF}" type="presOf" srcId="{B1016384-EF9A-4D6E-A6D4-C8E91214BFCC}" destId="{B23E3899-88A8-4EF2-910E-18ACCFAEAA75}" srcOrd="0" destOrd="0" presId="urn:microsoft.com/office/officeart/2005/8/layout/radial1"/>
    <dgm:cxn modelId="{EFE2789D-B482-4FD2-89EA-252D803AADDE}" type="presOf" srcId="{C43F2B2C-8D8D-4FA2-86B5-2EB2B38BE2F2}" destId="{509B207F-7E64-457B-BF26-E3311223DDC1}" srcOrd="0" destOrd="0" presId="urn:microsoft.com/office/officeart/2005/8/layout/radial1"/>
    <dgm:cxn modelId="{D7137CA9-8002-4FFF-A688-4F44C511C968}" type="presOf" srcId="{4317778C-FADA-42EC-9066-92633A4FDD60}" destId="{1AEE005F-1A4B-4126-969A-CC2EA4C3FDF7}" srcOrd="0" destOrd="0" presId="urn:microsoft.com/office/officeart/2005/8/layout/radial1"/>
    <dgm:cxn modelId="{D4813E81-02EB-4EE1-A294-4305CCE0DC90}" type="presOf" srcId="{65354853-9D5D-4298-9FA1-1B3C7B7D484E}" destId="{5E0C845E-5326-45BD-BF77-E5E313016C09}" srcOrd="1" destOrd="0" presId="urn:microsoft.com/office/officeart/2005/8/layout/radial1"/>
    <dgm:cxn modelId="{9BBE20CA-F44A-48F4-B906-3A3960086D7A}" srcId="{C43F2B2C-8D8D-4FA2-86B5-2EB2B38BE2F2}" destId="{7AE61CB2-5660-418D-A057-AF97F27B7CE1}" srcOrd="0" destOrd="0" parTransId="{B1016384-EF9A-4D6E-A6D4-C8E91214BFCC}" sibTransId="{7055824A-ED02-4A6D-B259-7965D5282E52}"/>
    <dgm:cxn modelId="{02ED104F-C34B-4B46-A860-4479651D564C}" type="presOf" srcId="{702681F5-EA69-4CE0-BC6A-7485CDA617A6}" destId="{C4357872-C36A-4386-BCB8-FF23DD9A7892}" srcOrd="0" destOrd="0" presId="urn:microsoft.com/office/officeart/2005/8/layout/radial1"/>
    <dgm:cxn modelId="{F6B1A834-FB3C-4042-A17F-8BFB54B505A5}" type="presOf" srcId="{7595111E-3986-4229-87C9-26FCFE6EFFB3}" destId="{FCC9FCD5-42E5-42BC-B50E-C3F72CAB634F}" srcOrd="0" destOrd="0" presId="urn:microsoft.com/office/officeart/2005/8/layout/radial1"/>
    <dgm:cxn modelId="{D67F76CA-7EF4-464B-B8A9-B939672474FB}" type="presOf" srcId="{9ABFEC4B-6918-45B6-B969-BA168204264E}" destId="{A536F6AB-41DE-4F42-9BAE-DE00DED7F898}" srcOrd="0" destOrd="0" presId="urn:microsoft.com/office/officeart/2005/8/layout/radial1"/>
    <dgm:cxn modelId="{4F94CDBD-DE5C-416D-AE7D-7EAB5AEBB6FB}" type="presParOf" srcId="{FCC9FCD5-42E5-42BC-B50E-C3F72CAB634F}" destId="{509B207F-7E64-457B-BF26-E3311223DDC1}" srcOrd="0" destOrd="0" presId="urn:microsoft.com/office/officeart/2005/8/layout/radial1"/>
    <dgm:cxn modelId="{A69E5E91-48E5-4B05-A7C8-EAA8CDDAC4B5}" type="presParOf" srcId="{FCC9FCD5-42E5-42BC-B50E-C3F72CAB634F}" destId="{B23E3899-88A8-4EF2-910E-18ACCFAEAA75}" srcOrd="1" destOrd="0" presId="urn:microsoft.com/office/officeart/2005/8/layout/radial1"/>
    <dgm:cxn modelId="{998503FB-ACC3-4A96-BBB5-8D8F4FD95B01}" type="presParOf" srcId="{B23E3899-88A8-4EF2-910E-18ACCFAEAA75}" destId="{932E6848-0D02-47D0-B37C-26ABD8C4DCEA}" srcOrd="0" destOrd="0" presId="urn:microsoft.com/office/officeart/2005/8/layout/radial1"/>
    <dgm:cxn modelId="{E34B7557-D1CC-4C46-A9F4-4D035FF3FD1F}" type="presParOf" srcId="{FCC9FCD5-42E5-42BC-B50E-C3F72CAB634F}" destId="{0595777F-CC92-48CD-957F-B3B156CF7B17}" srcOrd="2" destOrd="0" presId="urn:microsoft.com/office/officeart/2005/8/layout/radial1"/>
    <dgm:cxn modelId="{DB606235-901B-4DE4-9A36-BF37E5D8B0B6}" type="presParOf" srcId="{FCC9FCD5-42E5-42BC-B50E-C3F72CAB634F}" destId="{A536F6AB-41DE-4F42-9BAE-DE00DED7F898}" srcOrd="3" destOrd="0" presId="urn:microsoft.com/office/officeart/2005/8/layout/radial1"/>
    <dgm:cxn modelId="{16B4EA88-FC42-4B4F-A841-F9ADC910FD40}" type="presParOf" srcId="{A536F6AB-41DE-4F42-9BAE-DE00DED7F898}" destId="{2CCBFF1F-59DB-41A6-80EB-1400BC6E32B8}" srcOrd="0" destOrd="0" presId="urn:microsoft.com/office/officeart/2005/8/layout/radial1"/>
    <dgm:cxn modelId="{15143D65-5EBC-41C5-AB2A-D147B37EB73C}" type="presParOf" srcId="{FCC9FCD5-42E5-42BC-B50E-C3F72CAB634F}" destId="{C4357872-C36A-4386-BCB8-FF23DD9A7892}" srcOrd="4" destOrd="0" presId="urn:microsoft.com/office/officeart/2005/8/layout/radial1"/>
    <dgm:cxn modelId="{52BBB7C0-259A-4D7A-9F69-4F36779F7668}" type="presParOf" srcId="{FCC9FCD5-42E5-42BC-B50E-C3F72CAB634F}" destId="{A69793B4-A449-4D25-9820-A6A1991DA603}" srcOrd="5" destOrd="0" presId="urn:microsoft.com/office/officeart/2005/8/layout/radial1"/>
    <dgm:cxn modelId="{8D289FE4-236A-44A2-836A-5755E9DEC62E}" type="presParOf" srcId="{A69793B4-A449-4D25-9820-A6A1991DA603}" destId="{5E0C845E-5326-45BD-BF77-E5E313016C09}" srcOrd="0" destOrd="0" presId="urn:microsoft.com/office/officeart/2005/8/layout/radial1"/>
    <dgm:cxn modelId="{C3B31057-61E6-4084-9D30-FF5424F65376}" type="presParOf" srcId="{FCC9FCD5-42E5-42BC-B50E-C3F72CAB634F}" destId="{1AEE005F-1A4B-4126-969A-CC2EA4C3FDF7}" srcOrd="6" destOrd="0" presId="urn:microsoft.com/office/officeart/2005/8/layout/radial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9B207F-7E64-457B-BF26-E3311223DDC1}">
      <dsp:nvSpPr>
        <dsp:cNvPr id="0" name=""/>
        <dsp:cNvSpPr/>
      </dsp:nvSpPr>
      <dsp:spPr>
        <a:xfrm>
          <a:off x="1335652" y="1497921"/>
          <a:ext cx="1112939" cy="111293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dirty="0" smtClean="0">
              <a:solidFill>
                <a:schemeClr val="tx1"/>
              </a:solidFill>
              <a:latin typeface="Comic Sans MS" pitchFamily="66" charset="0"/>
            </a:rPr>
            <a:t>e-Science</a:t>
          </a:r>
        </a:p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dirty="0" smtClean="0">
              <a:solidFill>
                <a:schemeClr val="tx1"/>
              </a:solidFill>
              <a:latin typeface="Comic Sans MS" pitchFamily="66" charset="0"/>
            </a:rPr>
            <a:t>paradigm</a:t>
          </a:r>
          <a:r>
            <a:rPr lang="en-US" altLang="ko-KR" sz="1200" b="1" kern="1200" dirty="0" smtClean="0">
              <a:solidFill>
                <a:schemeClr val="tx1"/>
              </a:solidFill>
            </a:rPr>
            <a:t> </a:t>
          </a:r>
          <a:endParaRPr lang="ko-KR" altLang="en-US" sz="1200" b="1" kern="1200" dirty="0">
            <a:solidFill>
              <a:schemeClr val="tx1"/>
            </a:solidFill>
          </a:endParaRPr>
        </a:p>
      </dsp:txBody>
      <dsp:txXfrm>
        <a:off x="1335652" y="1497921"/>
        <a:ext cx="1112939" cy="1112939"/>
      </dsp:txXfrm>
    </dsp:sp>
    <dsp:sp modelId="{B23E3899-88A8-4EF2-910E-18ACCFAEAA75}">
      <dsp:nvSpPr>
        <dsp:cNvPr id="0" name=""/>
        <dsp:cNvSpPr/>
      </dsp:nvSpPr>
      <dsp:spPr>
        <a:xfrm rot="16212887">
          <a:off x="1702434" y="1278975"/>
          <a:ext cx="384992" cy="52910"/>
        </a:xfrm>
        <a:custGeom>
          <a:avLst/>
          <a:gdLst/>
          <a:ahLst/>
          <a:cxnLst/>
          <a:rect l="0" t="0" r="0" b="0"/>
          <a:pathLst>
            <a:path>
              <a:moveTo>
                <a:pt x="0" y="26455"/>
              </a:moveTo>
              <a:lnTo>
                <a:pt x="384992" y="264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200" b="1" kern="1200">
            <a:solidFill>
              <a:schemeClr val="tx1"/>
            </a:solidFill>
          </a:endParaRPr>
        </a:p>
      </dsp:txBody>
      <dsp:txXfrm rot="16212887">
        <a:off x="1885305" y="1295805"/>
        <a:ext cx="19249" cy="19249"/>
      </dsp:txXfrm>
    </dsp:sp>
    <dsp:sp modelId="{0595777F-CC92-48CD-957F-B3B156CF7B17}">
      <dsp:nvSpPr>
        <dsp:cNvPr id="0" name=""/>
        <dsp:cNvSpPr/>
      </dsp:nvSpPr>
      <dsp:spPr>
        <a:xfrm>
          <a:off x="1341268" y="0"/>
          <a:ext cx="1112939" cy="1112939"/>
        </a:xfrm>
        <a:prstGeom prst="ellipse">
          <a:avLst/>
        </a:prstGeom>
        <a:solidFill>
          <a:schemeClr val="bg1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dirty="0" smtClean="0">
              <a:solidFill>
                <a:schemeClr val="tx1"/>
              </a:solidFill>
              <a:latin typeface="Comic Sans MS" pitchFamily="66" charset="0"/>
            </a:rPr>
            <a:t>Theory</a:t>
          </a:r>
          <a:endParaRPr lang="ko-KR" altLang="en-US" sz="12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1341268" y="0"/>
        <a:ext cx="1112939" cy="1112939"/>
      </dsp:txXfrm>
    </dsp:sp>
    <dsp:sp modelId="{A536F6AB-41DE-4F42-9BAE-DE00DED7F898}">
      <dsp:nvSpPr>
        <dsp:cNvPr id="0" name=""/>
        <dsp:cNvSpPr/>
      </dsp:nvSpPr>
      <dsp:spPr>
        <a:xfrm rot="1673824">
          <a:off x="2368111" y="2351970"/>
          <a:ext cx="272161" cy="52910"/>
        </a:xfrm>
        <a:custGeom>
          <a:avLst/>
          <a:gdLst/>
          <a:ahLst/>
          <a:cxnLst/>
          <a:rect l="0" t="0" r="0" b="0"/>
          <a:pathLst>
            <a:path>
              <a:moveTo>
                <a:pt x="0" y="26455"/>
              </a:moveTo>
              <a:lnTo>
                <a:pt x="272161" y="264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200" b="1" kern="1200">
            <a:solidFill>
              <a:schemeClr val="tx1"/>
            </a:solidFill>
          </a:endParaRPr>
        </a:p>
      </dsp:txBody>
      <dsp:txXfrm rot="1673824">
        <a:off x="2497388" y="2371621"/>
        <a:ext cx="13608" cy="13608"/>
      </dsp:txXfrm>
    </dsp:sp>
    <dsp:sp modelId="{C4357872-C36A-4386-BCB8-FF23DD9A7892}">
      <dsp:nvSpPr>
        <dsp:cNvPr id="0" name=""/>
        <dsp:cNvSpPr/>
      </dsp:nvSpPr>
      <dsp:spPr>
        <a:xfrm>
          <a:off x="2559791" y="2145988"/>
          <a:ext cx="1112939" cy="1112939"/>
        </a:xfrm>
        <a:prstGeom prst="ellipse">
          <a:avLst/>
        </a:prstGeom>
        <a:solidFill>
          <a:schemeClr val="bg1">
            <a:alpha val="50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dirty="0" err="1" smtClean="0">
              <a:solidFill>
                <a:schemeClr val="tx1"/>
              </a:solidFill>
              <a:latin typeface="Comic Sans MS" pitchFamily="66" charset="0"/>
            </a:rPr>
            <a:t>Simu-lation</a:t>
          </a:r>
          <a:endParaRPr lang="ko-KR" altLang="en-US" sz="12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2559791" y="2145988"/>
        <a:ext cx="1112939" cy="1112939"/>
      </dsp:txXfrm>
    </dsp:sp>
    <dsp:sp modelId="{A69793B4-A449-4D25-9820-A6A1991DA603}">
      <dsp:nvSpPr>
        <dsp:cNvPr id="0" name=""/>
        <dsp:cNvSpPr/>
      </dsp:nvSpPr>
      <dsp:spPr>
        <a:xfrm rot="9100105">
          <a:off x="1110880" y="2365579"/>
          <a:ext cx="309994" cy="52910"/>
        </a:xfrm>
        <a:custGeom>
          <a:avLst/>
          <a:gdLst/>
          <a:ahLst/>
          <a:cxnLst/>
          <a:rect l="0" t="0" r="0" b="0"/>
          <a:pathLst>
            <a:path>
              <a:moveTo>
                <a:pt x="0" y="26455"/>
              </a:moveTo>
              <a:lnTo>
                <a:pt x="309994" y="264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200" b="1" kern="1200">
            <a:solidFill>
              <a:schemeClr val="tx1"/>
            </a:solidFill>
          </a:endParaRPr>
        </a:p>
      </dsp:txBody>
      <dsp:txXfrm rot="9100105">
        <a:off x="1258128" y="2384284"/>
        <a:ext cx="15499" cy="15499"/>
      </dsp:txXfrm>
    </dsp:sp>
    <dsp:sp modelId="{1AEE005F-1A4B-4126-969A-CC2EA4C3FDF7}">
      <dsp:nvSpPr>
        <dsp:cNvPr id="0" name=""/>
        <dsp:cNvSpPr/>
      </dsp:nvSpPr>
      <dsp:spPr>
        <a:xfrm>
          <a:off x="83163" y="2173208"/>
          <a:ext cx="1112939" cy="1112939"/>
        </a:xfrm>
        <a:prstGeom prst="ellipse">
          <a:avLst/>
        </a:prstGeom>
        <a:solidFill>
          <a:schemeClr val="bg1">
            <a:alpha val="50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200" b="1" kern="1200" dirty="0" err="1" smtClean="0">
              <a:solidFill>
                <a:schemeClr val="tx1"/>
              </a:solidFill>
              <a:latin typeface="Comic Sans MS" pitchFamily="66" charset="0"/>
            </a:rPr>
            <a:t>Experi-ment</a:t>
          </a:r>
          <a:endParaRPr lang="ko-KR" altLang="en-US" sz="12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83163" y="2173208"/>
        <a:ext cx="1112939" cy="1112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529" cy="497524"/>
          </a:xfrm>
          <a:prstGeom prst="rect">
            <a:avLst/>
          </a:prstGeom>
        </p:spPr>
        <p:txBody>
          <a:bodyPr vert="horz" lIns="92319" tIns="46159" rIns="92319" bIns="461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083" y="0"/>
            <a:ext cx="2950529" cy="497524"/>
          </a:xfrm>
          <a:prstGeom prst="rect">
            <a:avLst/>
          </a:prstGeom>
        </p:spPr>
        <p:txBody>
          <a:bodyPr vert="horz" lIns="92319" tIns="46159" rIns="92319" bIns="461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190C1BB-98D2-48BC-AB35-13928D5266B0}" type="datetimeFigureOut">
              <a:rPr lang="ko-KR" altLang="en-US"/>
              <a:pPr>
                <a:defRPr/>
              </a:pPr>
              <a:t>2012-02-20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40227"/>
            <a:ext cx="2950529" cy="497523"/>
          </a:xfrm>
          <a:prstGeom prst="rect">
            <a:avLst/>
          </a:prstGeom>
        </p:spPr>
        <p:txBody>
          <a:bodyPr vert="horz" lIns="92319" tIns="46159" rIns="92319" bIns="461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083" y="9440227"/>
            <a:ext cx="2950529" cy="497523"/>
          </a:xfrm>
          <a:prstGeom prst="rect">
            <a:avLst/>
          </a:prstGeom>
        </p:spPr>
        <p:txBody>
          <a:bodyPr vert="horz" lIns="92319" tIns="46159" rIns="92319" bIns="461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8302D84-EF53-4646-B653-3757AD8C4E5A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529" cy="497524"/>
          </a:xfrm>
          <a:prstGeom prst="rect">
            <a:avLst/>
          </a:prstGeom>
        </p:spPr>
        <p:txBody>
          <a:bodyPr vert="horz" lIns="92319" tIns="46159" rIns="92319" bIns="461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083" y="0"/>
            <a:ext cx="2950529" cy="497524"/>
          </a:xfrm>
          <a:prstGeom prst="rect">
            <a:avLst/>
          </a:prstGeom>
        </p:spPr>
        <p:txBody>
          <a:bodyPr vert="horz" lIns="92319" tIns="46159" rIns="92319" bIns="461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958793E-A7F9-44B4-81E7-BD3FE5FD145B}" type="datetimeFigureOut">
              <a:rPr lang="ko-KR" altLang="en-US"/>
              <a:pPr>
                <a:defRPr/>
              </a:pPr>
              <a:t>2012-02-20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19" tIns="46159" rIns="92319" bIns="46159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403" y="4720908"/>
            <a:ext cx="5446396" cy="4472940"/>
          </a:xfrm>
          <a:prstGeom prst="rect">
            <a:avLst/>
          </a:prstGeom>
        </p:spPr>
        <p:txBody>
          <a:bodyPr vert="horz" lIns="92319" tIns="46159" rIns="92319" bIns="46159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227"/>
            <a:ext cx="2950529" cy="497523"/>
          </a:xfrm>
          <a:prstGeom prst="rect">
            <a:avLst/>
          </a:prstGeom>
        </p:spPr>
        <p:txBody>
          <a:bodyPr vert="horz" lIns="92319" tIns="46159" rIns="92319" bIns="461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083" y="9440227"/>
            <a:ext cx="2950529" cy="497523"/>
          </a:xfrm>
          <a:prstGeom prst="rect">
            <a:avLst/>
          </a:prstGeom>
        </p:spPr>
        <p:txBody>
          <a:bodyPr vert="horz" lIns="92319" tIns="46159" rIns="92319" bIns="461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1E14E7B-D5C0-468A-A9FC-123981D8699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8448"/>
            <a:fld id="{11922A17-97E0-4EDD-91A9-E91AB1587890}" type="slidenum">
              <a:rPr lang="en-US" altLang="ko-KR" smtClean="0"/>
              <a:pPr defTabSz="958448"/>
              <a:t>0</a:t>
            </a:fld>
            <a:endParaRPr lang="en-US" altLang="ko-KR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68875" cy="372745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b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/>
              <a:t>Wednesday, Landau shows similar diagram. According to Tony Hey, the 21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century is for data centric science called e-Science to unify theory, experiment and computing. We apply this concept to collider physics.</a:t>
            </a:r>
          </a:p>
          <a:p>
            <a:r>
              <a:rPr lang="en-US" altLang="ko-KR" dirty="0" smtClean="0"/>
              <a:t>The goal is to probe SM and search for new physics. We focus on charm, bottom, top and Higgs. </a:t>
            </a:r>
            <a:endParaRPr lang="ko-KR" altLang="en-US" dirty="0" smtClean="0"/>
          </a:p>
        </p:txBody>
      </p:sp>
      <p:sp>
        <p:nvSpPr>
          <p:cNvPr id="28676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4DF0CE-434F-4A32-9570-735508F8DF03}" type="slidenum">
              <a:rPr lang="en-US" altLang="ko-KR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E14E7B-D5C0-468A-A9FC-123981D8699C}" type="slidenum">
              <a:rPr lang="ko-KR" altLang="en-US" smtClean="0"/>
              <a:pPr>
                <a:defRPr/>
              </a:pPr>
              <a:t>11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E14E7B-D5C0-468A-A9FC-123981D8699C}" type="slidenum">
              <a:rPr lang="ko-KR" altLang="en-US" smtClean="0"/>
              <a:pPr>
                <a:defRPr/>
              </a:pPr>
              <a:t>12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E14E7B-D5C0-468A-A9FC-123981D8699C}" type="slidenum">
              <a:rPr lang="ko-KR" altLang="en-US" smtClean="0"/>
              <a:pPr>
                <a:defRPr/>
              </a:pPr>
              <a:t>13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8448"/>
            <a:fld id="{1D9351EE-6AD0-499E-AA29-2FD275D7E4D5}" type="slidenum">
              <a:rPr lang="en-US" altLang="ko-KR">
                <a:solidFill>
                  <a:prstClr val="black"/>
                </a:solidFill>
              </a:rPr>
              <a:pPr defTabSz="958448"/>
              <a:t>24</a:t>
            </a:fld>
            <a:endParaRPr lang="en-US" altLang="ko-KR" dirty="0">
              <a:solidFill>
                <a:prstClr val="black"/>
              </a:solidFill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8861" y="745491"/>
            <a:ext cx="4969479" cy="3727450"/>
          </a:xfrm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3E092-B24D-4E0A-9CEF-02BFB97549C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B7AB3-965B-4852-A3DA-B1A3714CAC3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41FE-64CA-4A8C-A574-22505E4CF20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6091" y="2130368"/>
            <a:ext cx="7771819" cy="1470163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498" y="3886356"/>
            <a:ext cx="6401004" cy="1752388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 algn="ctr">
              <a:buNone/>
              <a:defRPr/>
            </a:lvl1pPr>
            <a:lvl2pPr marL="142045" indent="0" algn="ctr">
              <a:buNone/>
              <a:defRPr/>
            </a:lvl2pPr>
            <a:lvl3pPr marL="284090" indent="0" algn="ctr">
              <a:buNone/>
              <a:defRPr/>
            </a:lvl3pPr>
            <a:lvl4pPr marL="426134" indent="0" algn="ctr">
              <a:buNone/>
              <a:defRPr/>
            </a:lvl4pPr>
            <a:lvl5pPr marL="568179" indent="0" algn="ctr">
              <a:buNone/>
              <a:defRPr/>
            </a:lvl5pPr>
            <a:lvl6pPr marL="710224" indent="0" algn="ctr">
              <a:buNone/>
              <a:defRPr/>
            </a:lvl6pPr>
            <a:lvl7pPr marL="852269" indent="0" algn="ctr">
              <a:buNone/>
              <a:defRPr/>
            </a:lvl7pPr>
            <a:lvl8pPr marL="994314" indent="0" algn="ctr">
              <a:buNone/>
              <a:defRPr/>
            </a:lvl8pPr>
            <a:lvl9pPr marL="1136359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166" y="1600116"/>
            <a:ext cx="8229668" cy="4526042"/>
          </a:xfrm>
          <a:prstGeom prst="rect">
            <a:avLst/>
          </a:prstGeom>
        </p:spPr>
        <p:txBody>
          <a:bodyPr lIns="28409" tIns="14205" rIns="28409" bIns="14205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09" y="4406889"/>
            <a:ext cx="7772502" cy="1362168"/>
          </a:xfrm>
          <a:prstGeom prst="rect">
            <a:avLst/>
          </a:prstGeom>
        </p:spPr>
        <p:txBody>
          <a:bodyPr lIns="28409" tIns="14205" rIns="28409" bIns="14205" anchor="t"/>
          <a:lstStyle>
            <a:lvl1pPr algn="l">
              <a:defRPr sz="12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09" y="2906847"/>
            <a:ext cx="7772502" cy="1500041"/>
          </a:xfrm>
          <a:prstGeom prst="rect">
            <a:avLst/>
          </a:prstGeom>
        </p:spPr>
        <p:txBody>
          <a:bodyPr lIns="28409" tIns="14205" rIns="28409" bIns="14205" anchor="b"/>
          <a:lstStyle>
            <a:lvl1pPr marL="0" indent="0">
              <a:buNone/>
              <a:defRPr sz="600"/>
            </a:lvl1pPr>
            <a:lvl2pPr marL="142045" indent="0">
              <a:buNone/>
              <a:defRPr sz="600"/>
            </a:lvl2pPr>
            <a:lvl3pPr marL="284090" indent="0">
              <a:buNone/>
              <a:defRPr sz="500"/>
            </a:lvl3pPr>
            <a:lvl4pPr marL="426134" indent="0">
              <a:buNone/>
              <a:defRPr sz="400"/>
            </a:lvl4pPr>
            <a:lvl5pPr marL="568179" indent="0">
              <a:buNone/>
              <a:defRPr sz="400"/>
            </a:lvl5pPr>
            <a:lvl6pPr marL="710224" indent="0">
              <a:buNone/>
              <a:defRPr sz="400"/>
            </a:lvl6pPr>
            <a:lvl7pPr marL="852269" indent="0">
              <a:buNone/>
              <a:defRPr sz="400"/>
            </a:lvl7pPr>
            <a:lvl8pPr marL="994314" indent="0">
              <a:buNone/>
              <a:defRPr sz="400"/>
            </a:lvl8pPr>
            <a:lvl9pPr marL="1136359" indent="0">
              <a:buNone/>
              <a:defRPr sz="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66" y="1600116"/>
            <a:ext cx="4081691" cy="4526042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900"/>
            </a:lvl1pPr>
            <a:lvl2pPr>
              <a:defRPr sz="7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04459" y="1600116"/>
            <a:ext cx="4082375" cy="4526042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900"/>
            </a:lvl1pPr>
            <a:lvl2pPr>
              <a:defRPr sz="7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67" y="1534960"/>
            <a:ext cx="4040006" cy="640046"/>
          </a:xfrm>
          <a:prstGeom prst="rect">
            <a:avLst/>
          </a:prstGeom>
        </p:spPr>
        <p:txBody>
          <a:bodyPr lIns="28409" tIns="14205" rIns="28409" bIns="14205" anchor="b"/>
          <a:lstStyle>
            <a:lvl1pPr marL="0" indent="0">
              <a:buNone/>
              <a:defRPr sz="700" b="1"/>
            </a:lvl1pPr>
            <a:lvl2pPr marL="142045" indent="0">
              <a:buNone/>
              <a:defRPr sz="600" b="1"/>
            </a:lvl2pPr>
            <a:lvl3pPr marL="284090" indent="0">
              <a:buNone/>
              <a:defRPr sz="600" b="1"/>
            </a:lvl3pPr>
            <a:lvl4pPr marL="426134" indent="0">
              <a:buNone/>
              <a:defRPr sz="500" b="1"/>
            </a:lvl4pPr>
            <a:lvl5pPr marL="568179" indent="0">
              <a:buNone/>
              <a:defRPr sz="500" b="1"/>
            </a:lvl5pPr>
            <a:lvl6pPr marL="710224" indent="0">
              <a:buNone/>
              <a:defRPr sz="500" b="1"/>
            </a:lvl6pPr>
            <a:lvl7pPr marL="852269" indent="0">
              <a:buNone/>
              <a:defRPr sz="500" b="1"/>
            </a:lvl7pPr>
            <a:lvl8pPr marL="994314" indent="0">
              <a:buNone/>
              <a:defRPr sz="500" b="1"/>
            </a:lvl8pPr>
            <a:lvl9pPr marL="1136359" indent="0">
              <a:buNone/>
              <a:defRPr sz="5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167" y="2175006"/>
            <a:ext cx="4040006" cy="3951153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7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4778" y="1534960"/>
            <a:ext cx="4042056" cy="640046"/>
          </a:xfrm>
          <a:prstGeom prst="rect">
            <a:avLst/>
          </a:prstGeom>
        </p:spPr>
        <p:txBody>
          <a:bodyPr lIns="28409" tIns="14205" rIns="28409" bIns="14205" anchor="b"/>
          <a:lstStyle>
            <a:lvl1pPr marL="0" indent="0">
              <a:buNone/>
              <a:defRPr sz="700" b="1"/>
            </a:lvl1pPr>
            <a:lvl2pPr marL="142045" indent="0">
              <a:buNone/>
              <a:defRPr sz="600" b="1"/>
            </a:lvl2pPr>
            <a:lvl3pPr marL="284090" indent="0">
              <a:buNone/>
              <a:defRPr sz="600" b="1"/>
            </a:lvl3pPr>
            <a:lvl4pPr marL="426134" indent="0">
              <a:buNone/>
              <a:defRPr sz="500" b="1"/>
            </a:lvl4pPr>
            <a:lvl5pPr marL="568179" indent="0">
              <a:buNone/>
              <a:defRPr sz="500" b="1"/>
            </a:lvl5pPr>
            <a:lvl6pPr marL="710224" indent="0">
              <a:buNone/>
              <a:defRPr sz="500" b="1"/>
            </a:lvl6pPr>
            <a:lvl7pPr marL="852269" indent="0">
              <a:buNone/>
              <a:defRPr sz="500" b="1"/>
            </a:lvl7pPr>
            <a:lvl8pPr marL="994314" indent="0">
              <a:buNone/>
              <a:defRPr sz="500" b="1"/>
            </a:lvl8pPr>
            <a:lvl9pPr marL="1136359" indent="0">
              <a:buNone/>
              <a:defRPr sz="5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4778" y="2175006"/>
            <a:ext cx="4042056" cy="3951153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7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3226"/>
            <a:ext cx="3008138" cy="1162019"/>
          </a:xfrm>
          <a:prstGeom prst="rect">
            <a:avLst/>
          </a:prstGeom>
        </p:spPr>
        <p:txBody>
          <a:bodyPr lIns="28409" tIns="14205" rIns="28409" bIns="14205" anchor="b"/>
          <a:lstStyle>
            <a:lvl1pPr algn="l">
              <a:defRPr sz="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324" y="273226"/>
            <a:ext cx="5111510" cy="5852932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1000"/>
            </a:lvl1pPr>
            <a:lvl2pPr>
              <a:defRPr sz="9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166" y="1435245"/>
            <a:ext cx="3008138" cy="4690914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>
              <a:buNone/>
              <a:defRPr sz="400"/>
            </a:lvl1pPr>
            <a:lvl2pPr marL="142045" indent="0">
              <a:buNone/>
              <a:defRPr sz="400"/>
            </a:lvl2pPr>
            <a:lvl3pPr marL="284090" indent="0">
              <a:buNone/>
              <a:defRPr sz="300"/>
            </a:lvl3pPr>
            <a:lvl4pPr marL="426134" indent="0">
              <a:buNone/>
              <a:defRPr sz="300"/>
            </a:lvl4pPr>
            <a:lvl5pPr marL="568179" indent="0">
              <a:buNone/>
              <a:defRPr sz="300"/>
            </a:lvl5pPr>
            <a:lvl6pPr marL="710224" indent="0">
              <a:buNone/>
              <a:defRPr sz="300"/>
            </a:lvl6pPr>
            <a:lvl7pPr marL="852269" indent="0">
              <a:buNone/>
              <a:defRPr sz="300"/>
            </a:lvl7pPr>
            <a:lvl8pPr marL="994314" indent="0">
              <a:buNone/>
              <a:defRPr sz="300"/>
            </a:lvl8pPr>
            <a:lvl9pPr marL="1136359" indent="0">
              <a:buNone/>
              <a:defRPr sz="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3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2103" y="202630"/>
            <a:ext cx="2779737" cy="346050"/>
          </a:xfrm>
        </p:spPr>
        <p:txBody>
          <a:bodyPr>
            <a:noAutofit/>
          </a:bodyPr>
          <a:lstStyle>
            <a:lvl1pPr>
              <a:defRPr sz="2000" b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467544" y="764704"/>
            <a:ext cx="8229600" cy="5472608"/>
          </a:xfrm>
        </p:spPr>
        <p:txBody>
          <a:bodyPr/>
          <a:lstStyle>
            <a:lvl1pPr>
              <a:buFontTx/>
              <a:buBlip>
                <a:blip r:embed="rId3"/>
              </a:buBlip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B" pitchFamily="18" charset="-127"/>
                <a:ea typeface="HY동녘B" pitchFamily="18" charset="-127"/>
              </a:defRPr>
            </a:lvl1pPr>
            <a:lvl2pPr>
              <a:buFont typeface="Wingdings" pitchFamily="2" charset="2"/>
              <a:buChar char="v"/>
              <a:defRPr sz="2000">
                <a:effectLst/>
                <a:latin typeface="휴먼엑스포" pitchFamily="18" charset="-127"/>
                <a:ea typeface="휴먼엑스포" pitchFamily="18" charset="-127"/>
              </a:defRPr>
            </a:lvl2pPr>
            <a:lvl3pPr>
              <a:buFont typeface="Wingdings" pitchFamily="2" charset="2"/>
              <a:buChar char="Ø"/>
              <a:defRPr sz="1800">
                <a:latin typeface="HY강M" pitchFamily="18" charset="-127"/>
                <a:ea typeface="HY강M" pitchFamily="18" charset="-127"/>
              </a:defRPr>
            </a:lvl3pPr>
            <a:lvl4pPr>
              <a:defRPr sz="1600">
                <a:latin typeface="HY그래픽M" pitchFamily="18" charset="-127"/>
                <a:ea typeface="HY그래픽M" pitchFamily="18" charset="-127"/>
              </a:defRPr>
            </a:lvl4pPr>
            <a:lvl5pPr>
              <a:buFont typeface="Wingdings" pitchFamily="2" charset="2"/>
              <a:buChar char="§"/>
              <a:defRPr sz="1400">
                <a:latin typeface="HY그래픽M" pitchFamily="18" charset="-127"/>
                <a:ea typeface="HY그래픽M" pitchFamily="18" charset="-127"/>
              </a:defRPr>
            </a:lvl5pPr>
          </a:lstStyle>
          <a:p>
            <a:pPr lvl="0"/>
            <a:r>
              <a:rPr lang="ko-KR" altLang="en-US" dirty="0" smtClean="0"/>
              <a:t>소제목</a:t>
            </a:r>
            <a:r>
              <a:rPr lang="en-US" altLang="ko-KR" dirty="0" smtClean="0"/>
              <a:t>1</a:t>
            </a:r>
            <a:endParaRPr lang="ko-KR" altLang="en-US" dirty="0" smtClean="0"/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9EDF5-6D9F-4642-A8BD-C70DAE816DD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200" dirty="0" smtClean="0"/>
              <a:t>Geant4</a:t>
            </a:r>
            <a:r>
              <a:rPr lang="en-US" altLang="ko-KR" sz="1200" baseline="0" dirty="0" smtClean="0"/>
              <a:t> R&amp;D</a:t>
            </a:r>
            <a:endParaRPr lang="ko-KR" altLang="en-US" sz="1200" dirty="0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2DCF8622-227A-483E-A8E9-38C3FB18020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446" y="4800708"/>
            <a:ext cx="5485990" cy="566610"/>
          </a:xfrm>
          <a:prstGeom prst="rect">
            <a:avLst/>
          </a:prstGeom>
        </p:spPr>
        <p:txBody>
          <a:bodyPr lIns="28409" tIns="14205" rIns="28409" bIns="14205" anchor="b"/>
          <a:lstStyle>
            <a:lvl1pPr algn="l">
              <a:defRPr sz="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446" y="612688"/>
            <a:ext cx="5485990" cy="4114944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>
              <a:buNone/>
              <a:defRPr sz="1000"/>
            </a:lvl1pPr>
            <a:lvl2pPr marL="142045" indent="0">
              <a:buNone/>
              <a:defRPr sz="900"/>
            </a:lvl2pPr>
            <a:lvl3pPr marL="284090" indent="0">
              <a:buNone/>
              <a:defRPr sz="700"/>
            </a:lvl3pPr>
            <a:lvl4pPr marL="426134" indent="0">
              <a:buNone/>
              <a:defRPr sz="600"/>
            </a:lvl4pPr>
            <a:lvl5pPr marL="568179" indent="0">
              <a:buNone/>
              <a:defRPr sz="600"/>
            </a:lvl5pPr>
            <a:lvl6pPr marL="710224" indent="0">
              <a:buNone/>
              <a:defRPr sz="600"/>
            </a:lvl6pPr>
            <a:lvl7pPr marL="852269" indent="0">
              <a:buNone/>
              <a:defRPr sz="600"/>
            </a:lvl7pPr>
            <a:lvl8pPr marL="994314" indent="0">
              <a:buNone/>
              <a:defRPr sz="600"/>
            </a:lvl8pPr>
            <a:lvl9pPr marL="1136359" indent="0">
              <a:buNone/>
              <a:defRPr sz="600"/>
            </a:lvl9pPr>
          </a:lstStyle>
          <a:p>
            <a:pPr lvl="0"/>
            <a:endParaRPr lang="ko-KR" altLang="en-US" noProof="0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446" y="5367318"/>
            <a:ext cx="5485990" cy="804918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>
              <a:buNone/>
              <a:defRPr sz="400"/>
            </a:lvl1pPr>
            <a:lvl2pPr marL="142045" indent="0">
              <a:buNone/>
              <a:defRPr sz="400"/>
            </a:lvl2pPr>
            <a:lvl3pPr marL="284090" indent="0">
              <a:buNone/>
              <a:defRPr sz="300"/>
            </a:lvl3pPr>
            <a:lvl4pPr marL="426134" indent="0">
              <a:buNone/>
              <a:defRPr sz="300"/>
            </a:lvl4pPr>
            <a:lvl5pPr marL="568179" indent="0">
              <a:buNone/>
              <a:defRPr sz="300"/>
            </a:lvl5pPr>
            <a:lvl6pPr marL="710224" indent="0">
              <a:buNone/>
              <a:defRPr sz="300"/>
            </a:lvl6pPr>
            <a:lvl7pPr marL="852269" indent="0">
              <a:buNone/>
              <a:defRPr sz="300"/>
            </a:lvl7pPr>
            <a:lvl8pPr marL="994314" indent="0">
              <a:buNone/>
              <a:defRPr sz="300"/>
            </a:lvl8pPr>
            <a:lvl9pPr marL="1136359" indent="0">
              <a:buNone/>
              <a:defRPr sz="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66" y="1600116"/>
            <a:ext cx="8229668" cy="4526042"/>
          </a:xfrm>
          <a:prstGeom prst="rect">
            <a:avLst/>
          </a:prstGeom>
        </p:spPr>
        <p:txBody>
          <a:bodyPr vert="eaVert" lIns="28409" tIns="14205" rIns="28409" bIns="14205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930" y="274666"/>
            <a:ext cx="2056905" cy="5851493"/>
          </a:xfrm>
          <a:prstGeom prst="rect">
            <a:avLst/>
          </a:prstGeom>
        </p:spPr>
        <p:txBody>
          <a:bodyPr vert="eaVert"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66" y="274666"/>
            <a:ext cx="6107161" cy="5851493"/>
          </a:xfrm>
          <a:prstGeom prst="rect">
            <a:avLst/>
          </a:prstGeom>
        </p:spPr>
        <p:txBody>
          <a:bodyPr vert="eaVert" lIns="28409" tIns="14205" rIns="28409" bIns="14205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6091" y="2130368"/>
            <a:ext cx="7771819" cy="1470163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498" y="3886356"/>
            <a:ext cx="6401004" cy="1752388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 algn="ctr">
              <a:buNone/>
              <a:defRPr/>
            </a:lvl1pPr>
            <a:lvl2pPr marL="142045" indent="0" algn="ctr">
              <a:buNone/>
              <a:defRPr/>
            </a:lvl2pPr>
            <a:lvl3pPr marL="284090" indent="0" algn="ctr">
              <a:buNone/>
              <a:defRPr/>
            </a:lvl3pPr>
            <a:lvl4pPr marL="426134" indent="0" algn="ctr">
              <a:buNone/>
              <a:defRPr/>
            </a:lvl4pPr>
            <a:lvl5pPr marL="568179" indent="0" algn="ctr">
              <a:buNone/>
              <a:defRPr/>
            </a:lvl5pPr>
            <a:lvl6pPr marL="710224" indent="0" algn="ctr">
              <a:buNone/>
              <a:defRPr/>
            </a:lvl6pPr>
            <a:lvl7pPr marL="852269" indent="0" algn="ctr">
              <a:buNone/>
              <a:defRPr/>
            </a:lvl7pPr>
            <a:lvl8pPr marL="994314" indent="0" algn="ctr">
              <a:buNone/>
              <a:defRPr/>
            </a:lvl8pPr>
            <a:lvl9pPr marL="1136359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166" y="1600116"/>
            <a:ext cx="8229668" cy="4526042"/>
          </a:xfrm>
          <a:prstGeom prst="rect">
            <a:avLst/>
          </a:prstGeom>
        </p:spPr>
        <p:txBody>
          <a:bodyPr lIns="28409" tIns="14205" rIns="28409" bIns="14205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09" y="4406889"/>
            <a:ext cx="7772502" cy="1362168"/>
          </a:xfrm>
          <a:prstGeom prst="rect">
            <a:avLst/>
          </a:prstGeom>
        </p:spPr>
        <p:txBody>
          <a:bodyPr lIns="28409" tIns="14205" rIns="28409" bIns="14205" anchor="t"/>
          <a:lstStyle>
            <a:lvl1pPr algn="l">
              <a:defRPr sz="12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09" y="2906847"/>
            <a:ext cx="7772502" cy="1500041"/>
          </a:xfrm>
          <a:prstGeom prst="rect">
            <a:avLst/>
          </a:prstGeom>
        </p:spPr>
        <p:txBody>
          <a:bodyPr lIns="28409" tIns="14205" rIns="28409" bIns="14205" anchor="b"/>
          <a:lstStyle>
            <a:lvl1pPr marL="0" indent="0">
              <a:buNone/>
              <a:defRPr sz="600"/>
            </a:lvl1pPr>
            <a:lvl2pPr marL="142045" indent="0">
              <a:buNone/>
              <a:defRPr sz="600"/>
            </a:lvl2pPr>
            <a:lvl3pPr marL="284090" indent="0">
              <a:buNone/>
              <a:defRPr sz="500"/>
            </a:lvl3pPr>
            <a:lvl4pPr marL="426134" indent="0">
              <a:buNone/>
              <a:defRPr sz="400"/>
            </a:lvl4pPr>
            <a:lvl5pPr marL="568179" indent="0">
              <a:buNone/>
              <a:defRPr sz="400"/>
            </a:lvl5pPr>
            <a:lvl6pPr marL="710224" indent="0">
              <a:buNone/>
              <a:defRPr sz="400"/>
            </a:lvl6pPr>
            <a:lvl7pPr marL="852269" indent="0">
              <a:buNone/>
              <a:defRPr sz="400"/>
            </a:lvl7pPr>
            <a:lvl8pPr marL="994314" indent="0">
              <a:buNone/>
              <a:defRPr sz="400"/>
            </a:lvl8pPr>
            <a:lvl9pPr marL="1136359" indent="0">
              <a:buNone/>
              <a:defRPr sz="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66" y="1600116"/>
            <a:ext cx="4081691" cy="4526042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900"/>
            </a:lvl1pPr>
            <a:lvl2pPr>
              <a:defRPr sz="7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04459" y="1600116"/>
            <a:ext cx="4082375" cy="4526042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900"/>
            </a:lvl1pPr>
            <a:lvl2pPr>
              <a:defRPr sz="7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67" y="1534960"/>
            <a:ext cx="4040006" cy="640046"/>
          </a:xfrm>
          <a:prstGeom prst="rect">
            <a:avLst/>
          </a:prstGeom>
        </p:spPr>
        <p:txBody>
          <a:bodyPr lIns="28409" tIns="14205" rIns="28409" bIns="14205" anchor="b"/>
          <a:lstStyle>
            <a:lvl1pPr marL="0" indent="0">
              <a:buNone/>
              <a:defRPr sz="700" b="1"/>
            </a:lvl1pPr>
            <a:lvl2pPr marL="142045" indent="0">
              <a:buNone/>
              <a:defRPr sz="600" b="1"/>
            </a:lvl2pPr>
            <a:lvl3pPr marL="284090" indent="0">
              <a:buNone/>
              <a:defRPr sz="600" b="1"/>
            </a:lvl3pPr>
            <a:lvl4pPr marL="426134" indent="0">
              <a:buNone/>
              <a:defRPr sz="500" b="1"/>
            </a:lvl4pPr>
            <a:lvl5pPr marL="568179" indent="0">
              <a:buNone/>
              <a:defRPr sz="500" b="1"/>
            </a:lvl5pPr>
            <a:lvl6pPr marL="710224" indent="0">
              <a:buNone/>
              <a:defRPr sz="500" b="1"/>
            </a:lvl6pPr>
            <a:lvl7pPr marL="852269" indent="0">
              <a:buNone/>
              <a:defRPr sz="500" b="1"/>
            </a:lvl7pPr>
            <a:lvl8pPr marL="994314" indent="0">
              <a:buNone/>
              <a:defRPr sz="500" b="1"/>
            </a:lvl8pPr>
            <a:lvl9pPr marL="1136359" indent="0">
              <a:buNone/>
              <a:defRPr sz="5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167" y="2175006"/>
            <a:ext cx="4040006" cy="3951153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7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4778" y="1534960"/>
            <a:ext cx="4042056" cy="640046"/>
          </a:xfrm>
          <a:prstGeom prst="rect">
            <a:avLst/>
          </a:prstGeom>
        </p:spPr>
        <p:txBody>
          <a:bodyPr lIns="28409" tIns="14205" rIns="28409" bIns="14205" anchor="b"/>
          <a:lstStyle>
            <a:lvl1pPr marL="0" indent="0">
              <a:buNone/>
              <a:defRPr sz="700" b="1"/>
            </a:lvl1pPr>
            <a:lvl2pPr marL="142045" indent="0">
              <a:buNone/>
              <a:defRPr sz="600" b="1"/>
            </a:lvl2pPr>
            <a:lvl3pPr marL="284090" indent="0">
              <a:buNone/>
              <a:defRPr sz="600" b="1"/>
            </a:lvl3pPr>
            <a:lvl4pPr marL="426134" indent="0">
              <a:buNone/>
              <a:defRPr sz="500" b="1"/>
            </a:lvl4pPr>
            <a:lvl5pPr marL="568179" indent="0">
              <a:buNone/>
              <a:defRPr sz="500" b="1"/>
            </a:lvl5pPr>
            <a:lvl6pPr marL="710224" indent="0">
              <a:buNone/>
              <a:defRPr sz="500" b="1"/>
            </a:lvl6pPr>
            <a:lvl7pPr marL="852269" indent="0">
              <a:buNone/>
              <a:defRPr sz="500" b="1"/>
            </a:lvl7pPr>
            <a:lvl8pPr marL="994314" indent="0">
              <a:buNone/>
              <a:defRPr sz="500" b="1"/>
            </a:lvl8pPr>
            <a:lvl9pPr marL="1136359" indent="0">
              <a:buNone/>
              <a:defRPr sz="5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4778" y="2175006"/>
            <a:ext cx="4042056" cy="3951153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7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2561-112D-4A1B-A65D-22E1269AF9C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3226"/>
            <a:ext cx="3008138" cy="1162019"/>
          </a:xfrm>
          <a:prstGeom prst="rect">
            <a:avLst/>
          </a:prstGeom>
        </p:spPr>
        <p:txBody>
          <a:bodyPr lIns="28409" tIns="14205" rIns="28409" bIns="14205" anchor="b"/>
          <a:lstStyle>
            <a:lvl1pPr algn="l">
              <a:defRPr sz="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324" y="273226"/>
            <a:ext cx="5111510" cy="5852932"/>
          </a:xfrm>
          <a:prstGeom prst="rect">
            <a:avLst/>
          </a:prstGeom>
        </p:spPr>
        <p:txBody>
          <a:bodyPr lIns="28409" tIns="14205" rIns="28409" bIns="14205"/>
          <a:lstStyle>
            <a:lvl1pPr>
              <a:defRPr sz="1000"/>
            </a:lvl1pPr>
            <a:lvl2pPr>
              <a:defRPr sz="9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166" y="1435245"/>
            <a:ext cx="3008138" cy="4690914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>
              <a:buNone/>
              <a:defRPr sz="400"/>
            </a:lvl1pPr>
            <a:lvl2pPr marL="142045" indent="0">
              <a:buNone/>
              <a:defRPr sz="400"/>
            </a:lvl2pPr>
            <a:lvl3pPr marL="284090" indent="0">
              <a:buNone/>
              <a:defRPr sz="300"/>
            </a:lvl3pPr>
            <a:lvl4pPr marL="426134" indent="0">
              <a:buNone/>
              <a:defRPr sz="300"/>
            </a:lvl4pPr>
            <a:lvl5pPr marL="568179" indent="0">
              <a:buNone/>
              <a:defRPr sz="300"/>
            </a:lvl5pPr>
            <a:lvl6pPr marL="710224" indent="0">
              <a:buNone/>
              <a:defRPr sz="300"/>
            </a:lvl6pPr>
            <a:lvl7pPr marL="852269" indent="0">
              <a:buNone/>
              <a:defRPr sz="300"/>
            </a:lvl7pPr>
            <a:lvl8pPr marL="994314" indent="0">
              <a:buNone/>
              <a:defRPr sz="300"/>
            </a:lvl8pPr>
            <a:lvl9pPr marL="1136359" indent="0">
              <a:buNone/>
              <a:defRPr sz="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446" y="4800708"/>
            <a:ext cx="5485990" cy="566610"/>
          </a:xfrm>
          <a:prstGeom prst="rect">
            <a:avLst/>
          </a:prstGeom>
        </p:spPr>
        <p:txBody>
          <a:bodyPr lIns="28409" tIns="14205" rIns="28409" bIns="14205" anchor="b"/>
          <a:lstStyle>
            <a:lvl1pPr algn="l">
              <a:defRPr sz="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446" y="612688"/>
            <a:ext cx="5485990" cy="4114944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>
              <a:buNone/>
              <a:defRPr sz="1000"/>
            </a:lvl1pPr>
            <a:lvl2pPr marL="142045" indent="0">
              <a:buNone/>
              <a:defRPr sz="900"/>
            </a:lvl2pPr>
            <a:lvl3pPr marL="284090" indent="0">
              <a:buNone/>
              <a:defRPr sz="700"/>
            </a:lvl3pPr>
            <a:lvl4pPr marL="426134" indent="0">
              <a:buNone/>
              <a:defRPr sz="600"/>
            </a:lvl4pPr>
            <a:lvl5pPr marL="568179" indent="0">
              <a:buNone/>
              <a:defRPr sz="600"/>
            </a:lvl5pPr>
            <a:lvl6pPr marL="710224" indent="0">
              <a:buNone/>
              <a:defRPr sz="600"/>
            </a:lvl6pPr>
            <a:lvl7pPr marL="852269" indent="0">
              <a:buNone/>
              <a:defRPr sz="600"/>
            </a:lvl7pPr>
            <a:lvl8pPr marL="994314" indent="0">
              <a:buNone/>
              <a:defRPr sz="600"/>
            </a:lvl8pPr>
            <a:lvl9pPr marL="1136359" indent="0">
              <a:buNone/>
              <a:defRPr sz="600"/>
            </a:lvl9pPr>
          </a:lstStyle>
          <a:p>
            <a:pPr lvl="0"/>
            <a:endParaRPr lang="ko-KR" altLang="en-US" noProof="0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446" y="5367318"/>
            <a:ext cx="5485990" cy="804918"/>
          </a:xfrm>
          <a:prstGeom prst="rect">
            <a:avLst/>
          </a:prstGeom>
        </p:spPr>
        <p:txBody>
          <a:bodyPr lIns="28409" tIns="14205" rIns="28409" bIns="14205"/>
          <a:lstStyle>
            <a:lvl1pPr marL="0" indent="0">
              <a:buNone/>
              <a:defRPr sz="400"/>
            </a:lvl1pPr>
            <a:lvl2pPr marL="142045" indent="0">
              <a:buNone/>
              <a:defRPr sz="400"/>
            </a:lvl2pPr>
            <a:lvl3pPr marL="284090" indent="0">
              <a:buNone/>
              <a:defRPr sz="300"/>
            </a:lvl3pPr>
            <a:lvl4pPr marL="426134" indent="0">
              <a:buNone/>
              <a:defRPr sz="300"/>
            </a:lvl4pPr>
            <a:lvl5pPr marL="568179" indent="0">
              <a:buNone/>
              <a:defRPr sz="300"/>
            </a:lvl5pPr>
            <a:lvl6pPr marL="710224" indent="0">
              <a:buNone/>
              <a:defRPr sz="300"/>
            </a:lvl6pPr>
            <a:lvl7pPr marL="852269" indent="0">
              <a:buNone/>
              <a:defRPr sz="300"/>
            </a:lvl7pPr>
            <a:lvl8pPr marL="994314" indent="0">
              <a:buNone/>
              <a:defRPr sz="300"/>
            </a:lvl8pPr>
            <a:lvl9pPr marL="1136359" indent="0">
              <a:buNone/>
              <a:defRPr sz="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166" y="274666"/>
            <a:ext cx="8229668" cy="1142940"/>
          </a:xfrm>
          <a:prstGeom prst="rect">
            <a:avLst/>
          </a:prstGeom>
        </p:spPr>
        <p:txBody>
          <a:bodyPr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66" y="1600116"/>
            <a:ext cx="8229668" cy="4526042"/>
          </a:xfrm>
          <a:prstGeom prst="rect">
            <a:avLst/>
          </a:prstGeom>
        </p:spPr>
        <p:txBody>
          <a:bodyPr vert="eaVert" lIns="28409" tIns="14205" rIns="28409" bIns="14205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930" y="274666"/>
            <a:ext cx="2056905" cy="5851493"/>
          </a:xfrm>
          <a:prstGeom prst="rect">
            <a:avLst/>
          </a:prstGeom>
        </p:spPr>
        <p:txBody>
          <a:bodyPr vert="eaVert" lIns="28409" tIns="14205" rIns="28409" bIns="14205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66" y="274666"/>
            <a:ext cx="6107161" cy="5851493"/>
          </a:xfrm>
          <a:prstGeom prst="rect">
            <a:avLst/>
          </a:prstGeom>
        </p:spPr>
        <p:txBody>
          <a:bodyPr vert="eaVert" lIns="28409" tIns="14205" rIns="28409" bIns="14205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 advTm="28900"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8A28-49AB-414B-8228-E8D54461EC9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28900">
    <p:wipe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 advTm="28900">
    <p:wipe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 advTm="28900">
    <p:wipe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 advTm="289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C81-8592-4E1D-B7C5-07E5425D03A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1AB06-48E7-43C7-B1AC-F63D602A0F3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3432-594F-4FC5-B3A7-79AA3CE57A99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1DC0-B836-426B-B2F3-B50B540F75F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5F105-92C0-4ACC-9A92-65462851DD4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2012-02-20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FD8BD29-AB8D-4FCB-A3B0-4DB2692F268B}" type="datetime1">
              <a:rPr kumimoji="0" lang="ko-KR" altLang="en-US" smtClean="0">
                <a:solidFill>
                  <a:prstClr val="black">
                    <a:tint val="75000"/>
                  </a:prstClr>
                </a:solidFill>
                <a:latin typeface="맑은 고딕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2012-02-20</a:t>
            </a:fld>
            <a:endParaRPr kumimoji="0" lang="ko-KR" altLang="en-US">
              <a:solidFill>
                <a:prstClr val="black">
                  <a:tint val="75000"/>
                </a:prstClr>
              </a:solidFill>
              <a:latin typeface="맑은 고딕"/>
              <a:ea typeface="맑은 고딕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black">
                  <a:tint val="75000"/>
                </a:prstClr>
              </a:solidFill>
              <a:latin typeface="맑은 고딕"/>
              <a:ea typeface="맑은 고딕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04448" y="6448251"/>
            <a:ext cx="432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DCF8622-227A-483E-A8E9-38C3FB18020C}" type="slidenum">
              <a:rPr kumimoji="0" lang="ko-KR" altLang="en-US" smtClean="0">
                <a:latin typeface="맑은 고딕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ko-KR" altLang="en-US">
              <a:latin typeface="맑은 고딕"/>
              <a:ea typeface="맑은 고딕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142045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284090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426134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568179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13165" indent="-313165" algn="l" defTabSz="834166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678054" indent="-260500" algn="l" defTabSz="834166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500">
          <a:solidFill>
            <a:schemeClr val="tx1"/>
          </a:solidFill>
          <a:latin typeface="+mn-lt"/>
          <a:ea typeface="+mn-ea"/>
        </a:defRPr>
      </a:lvl2pPr>
      <a:lvl3pPr marL="1042472" indent="-207836" algn="l" defTabSz="834166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59555" indent="-208777" algn="l" defTabSz="834166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800">
          <a:solidFill>
            <a:schemeClr val="tx1"/>
          </a:solidFill>
          <a:latin typeface="+mn-lt"/>
          <a:ea typeface="+mn-ea"/>
        </a:defRPr>
      </a:lvl4pPr>
      <a:lvl5pPr marL="1877108" indent="-208777" algn="l" defTabSz="834166" rtl="0" eaLnBrk="0" fontAlgn="base" latinLnBrk="1" hangingPunct="0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5pPr>
      <a:lvl6pPr marL="2019206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6pPr>
      <a:lvl7pPr marL="2161251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7pPr>
      <a:lvl8pPr marL="2303296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8pPr>
      <a:lvl9pPr marL="2445341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2045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4090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6134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8179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10224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52269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4314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6359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834166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142045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284090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426134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568179" algn="ctr" defTabSz="834513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13165" indent="-313165" algn="l" defTabSz="834166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678054" indent="-260500" algn="l" defTabSz="834166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500">
          <a:solidFill>
            <a:schemeClr val="tx1"/>
          </a:solidFill>
          <a:latin typeface="+mn-lt"/>
          <a:ea typeface="+mn-ea"/>
        </a:defRPr>
      </a:lvl2pPr>
      <a:lvl3pPr marL="1042472" indent="-207836" algn="l" defTabSz="834166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59555" indent="-208777" algn="l" defTabSz="834166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800">
          <a:solidFill>
            <a:schemeClr val="tx1"/>
          </a:solidFill>
          <a:latin typeface="+mn-lt"/>
          <a:ea typeface="+mn-ea"/>
        </a:defRPr>
      </a:lvl4pPr>
      <a:lvl5pPr marL="1877108" indent="-208777" algn="l" defTabSz="834166" rtl="0" eaLnBrk="0" fontAlgn="base" latinLnBrk="1" hangingPunct="0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5pPr>
      <a:lvl6pPr marL="2019206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6pPr>
      <a:lvl7pPr marL="2161251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7pPr>
      <a:lvl8pPr marL="2303296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8pPr>
      <a:lvl9pPr marL="2445341" indent="-209122" algn="l" defTabSz="834513" rtl="0" fontAlgn="base" latinLnBrk="1">
        <a:spcBef>
          <a:spcPct val="20000"/>
        </a:spcBef>
        <a:spcAft>
          <a:spcPct val="0"/>
        </a:spcAft>
        <a:buChar char="»"/>
        <a:defRPr kumimoji="1"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2045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4090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6134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8179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10224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52269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4314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6359" algn="l" defTabSz="284090" rtl="0" eaLnBrk="1" latinLnBrk="1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 descr="바탕슬라이드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4653" y="0"/>
            <a:ext cx="9158654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2" descr="SMBSuperComputing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95494" y="6369050"/>
            <a:ext cx="1182566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</p:sldLayoutIdLst>
  <p:transition advTm="28900">
    <p:wipe dir="d"/>
  </p:transition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Y견고딕" pitchFamily="18" charset="-127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0" descr="보라색템플릿_하늘풍경_01(20090217,01,박보미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8"/>
            <a:ext cx="9136674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55213" y="35332"/>
            <a:ext cx="5934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ko-KR" dirty="0" err="1" smtClean="0">
                <a:latin typeface="Arial" pitchFamily="34" charset="0"/>
                <a:ea typeface="-윤고딕320" pitchFamily="18" charset="-127"/>
                <a:cs typeface="Arial" pitchFamily="34" charset="0"/>
              </a:rPr>
              <a:t>YongPyong</a:t>
            </a:r>
            <a:r>
              <a:rPr lang="en-US" altLang="ko-KR" dirty="0" smtClean="0">
                <a:latin typeface="Arial" pitchFamily="34" charset="0"/>
                <a:ea typeface="-윤고딕320" pitchFamily="18" charset="-127"/>
                <a:cs typeface="Arial" pitchFamily="34" charset="0"/>
              </a:rPr>
              <a:t> 2012 Winter Conference on Particle Physics</a:t>
            </a:r>
          </a:p>
          <a:p>
            <a:pPr algn="l"/>
            <a:r>
              <a:rPr lang="en-US" altLang="ko-KR" dirty="0" smtClean="0">
                <a:latin typeface="Arial" pitchFamily="34" charset="0"/>
                <a:ea typeface="-윤고딕320" pitchFamily="18" charset="-127"/>
                <a:cs typeface="Arial" pitchFamily="34" charset="0"/>
              </a:rPr>
              <a:t>February 20~23, 2012</a:t>
            </a:r>
            <a:endParaRPr lang="en-US" altLang="ko-KR" sz="1800" b="0" dirty="0">
              <a:latin typeface="Arial" pitchFamily="34" charset="0"/>
              <a:ea typeface="-윤고딕320" pitchFamily="18" charset="-127"/>
              <a:cs typeface="Arial" pitchFamily="34" charset="0"/>
            </a:endParaRPr>
          </a:p>
        </p:txBody>
      </p:sp>
      <p:sp>
        <p:nvSpPr>
          <p:cNvPr id="4100" name="WordArt 21"/>
          <p:cNvSpPr>
            <a:spLocks noChangeArrowheads="1" noChangeShapeType="1" noTextEdit="1"/>
          </p:cNvSpPr>
          <p:nvPr/>
        </p:nvSpPr>
        <p:spPr bwMode="auto">
          <a:xfrm>
            <a:off x="816507" y="1218142"/>
            <a:ext cx="7411285" cy="12387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06"/>
              </a:avLst>
            </a:prstTxWarp>
          </a:bodyPr>
          <a:lstStyle/>
          <a:p>
            <a:pPr algn="ctr">
              <a:defRPr/>
            </a:pP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Geant4 R &amp; D  for </a:t>
            </a:r>
          </a:p>
          <a:p>
            <a:pPr algn="ctr">
              <a:defRPr/>
            </a:pP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Medical and Accelerator physics</a:t>
            </a:r>
            <a:endParaRPr lang="en-US" altLang="ko-KR" sz="4400" kern="10" dirty="0">
              <a:ln w="9525">
                <a:solidFill>
                  <a:srgbClr val="3366CC"/>
                </a:solidFill>
                <a:round/>
                <a:headEnd/>
                <a:tailEnd/>
              </a:ln>
              <a:solidFill>
                <a:srgbClr val="3399FF"/>
              </a:solidFill>
              <a:effectLst>
                <a:glow rad="63500">
                  <a:srgbClr val="0000FF">
                    <a:alpha val="40000"/>
                  </a:srgbClr>
                </a:glow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Verdana"/>
              <a:cs typeface="Verdana"/>
            </a:endParaRPr>
          </a:p>
        </p:txBody>
      </p:sp>
      <p:sp>
        <p:nvSpPr>
          <p:cNvPr id="4101" name="WordArt 22"/>
          <p:cNvSpPr>
            <a:spLocks noChangeArrowheads="1" noChangeShapeType="1" noTextEdit="1"/>
          </p:cNvSpPr>
          <p:nvPr/>
        </p:nvSpPr>
        <p:spPr bwMode="auto">
          <a:xfrm>
            <a:off x="3491880" y="4221088"/>
            <a:ext cx="338437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sz="24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Bookman Old Style"/>
              </a:rPr>
              <a:t>Kihyeon</a:t>
            </a:r>
            <a:r>
              <a:rPr lang="en-US" altLang="ko-KR" sz="24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Bookman Old Style"/>
              </a:rPr>
              <a:t> Cho</a:t>
            </a:r>
          </a:p>
        </p:txBody>
      </p:sp>
      <p:pic>
        <p:nvPicPr>
          <p:cNvPr id="4102" name="그림 7" descr="Sig-kor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0483" y="6345238"/>
            <a:ext cx="1988526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WordArt 22"/>
          <p:cNvSpPr>
            <a:spLocks noChangeArrowheads="1" noChangeShapeType="1" noTextEdit="1"/>
          </p:cNvSpPr>
          <p:nvPr/>
        </p:nvSpPr>
        <p:spPr bwMode="auto">
          <a:xfrm>
            <a:off x="3419872" y="5157192"/>
            <a:ext cx="403244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ko-KR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Bookman Old Style"/>
              </a:rPr>
              <a:t>High Energy Physics Team, KISTI</a:t>
            </a:r>
          </a:p>
        </p:txBody>
      </p:sp>
    </p:spTree>
  </p:cSld>
  <p:clrMapOvr>
    <a:masterClrMapping/>
  </p:clrMapOvr>
  <p:transition advTm="2728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8087" y="144016"/>
            <a:ext cx="5588049" cy="548680"/>
          </a:xfrm>
        </p:spPr>
        <p:txBody>
          <a:bodyPr/>
          <a:lstStyle/>
          <a:p>
            <a:r>
              <a:rPr lang="en-US" altLang="ko-KR" dirty="0" smtClean="0"/>
              <a:t>HEP Collaboration (outside of KISTI)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Contact person: Kihyeon Cho</a:t>
            </a:r>
          </a:p>
          <a:p>
            <a:r>
              <a:rPr lang="en-US" altLang="ko-KR" dirty="0" smtClean="0"/>
              <a:t>Man Power @ Fermilab</a:t>
            </a:r>
          </a:p>
          <a:p>
            <a:pPr lvl="1"/>
            <a:r>
              <a:rPr lang="en-US" altLang="ko-KR" dirty="0" smtClean="0"/>
              <a:t>Framework Team </a:t>
            </a:r>
          </a:p>
          <a:p>
            <a:pPr lvl="1">
              <a:buNone/>
            </a:pPr>
            <a:r>
              <a:rPr lang="en-US" altLang="ko-KR" dirty="0" smtClean="0"/>
              <a:t> – Jim </a:t>
            </a:r>
            <a:r>
              <a:rPr lang="en-US" altLang="ko-KR" dirty="0" err="1" smtClean="0"/>
              <a:t>Kowalsoki</a:t>
            </a:r>
            <a:r>
              <a:rPr lang="en-US" altLang="ko-KR" dirty="0" smtClean="0"/>
              <a:t> (Enabling group leader), Marc </a:t>
            </a:r>
            <a:r>
              <a:rPr lang="en-US" altLang="ko-KR" dirty="0" err="1" smtClean="0"/>
              <a:t>Paterno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Geant4 re-engineering </a:t>
            </a:r>
          </a:p>
          <a:p>
            <a:pPr lvl="1">
              <a:buNone/>
            </a:pPr>
            <a:r>
              <a:rPr lang="en-US" altLang="ko-KR" dirty="0" smtClean="0"/>
              <a:t>– </a:t>
            </a:r>
            <a:r>
              <a:rPr lang="en-US" altLang="ko-KR" dirty="0" err="1" smtClean="0"/>
              <a:t>Pillip</a:t>
            </a:r>
            <a:r>
              <a:rPr lang="en-US" altLang="ko-KR" dirty="0" smtClean="0"/>
              <a:t> Canal, Soon Jun</a:t>
            </a:r>
          </a:p>
          <a:p>
            <a:pPr lvl="1"/>
            <a:r>
              <a:rPr lang="en-US" altLang="ko-KR" dirty="0" smtClean="0"/>
              <a:t>CERN/SFT raison and planning </a:t>
            </a:r>
          </a:p>
          <a:p>
            <a:pPr lvl="1">
              <a:buNone/>
            </a:pPr>
            <a:r>
              <a:rPr lang="en-US" altLang="ko-KR" dirty="0" smtClean="0"/>
              <a:t>– Daniel Elvira (Detector Simulation group leader)</a:t>
            </a:r>
          </a:p>
          <a:p>
            <a:pPr lvl="1">
              <a:buNone/>
            </a:pPr>
            <a:r>
              <a:rPr lang="en-US" altLang="ko-KR" dirty="0" smtClean="0"/>
              <a:t>…….</a:t>
            </a:r>
          </a:p>
          <a:p>
            <a:r>
              <a:rPr lang="en-US" altLang="ko-KR" dirty="0" smtClean="0"/>
              <a:t>Man Power @ CMU</a:t>
            </a:r>
          </a:p>
          <a:p>
            <a:pPr lvl="1"/>
            <a:r>
              <a:rPr lang="en-US" altLang="ko-KR" dirty="0" err="1" smtClean="0"/>
              <a:t>Dongwook</a:t>
            </a:r>
            <a:r>
              <a:rPr lang="en-US" altLang="ko-KR" dirty="0" smtClean="0"/>
              <a:t> Jang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altLang="ko-KR" dirty="0" smtClean="0"/>
              <a:t>Man Power @ </a:t>
            </a:r>
            <a:r>
              <a:rPr lang="en-US" altLang="ko-KR" dirty="0" err="1" smtClean="0"/>
              <a:t>Yonsei</a:t>
            </a:r>
            <a:r>
              <a:rPr lang="en-US" altLang="ko-KR" dirty="0" smtClean="0"/>
              <a:t> U</a:t>
            </a:r>
          </a:p>
          <a:p>
            <a:pPr lvl="1"/>
            <a:r>
              <a:rPr lang="en-US" altLang="ko-KR" dirty="0" err="1" smtClean="0"/>
              <a:t>Kyungho</a:t>
            </a:r>
            <a:r>
              <a:rPr lang="en-US" altLang="ko-KR" dirty="0" smtClean="0"/>
              <a:t> Kim</a:t>
            </a:r>
          </a:p>
          <a:p>
            <a:pPr lvl="1"/>
            <a:r>
              <a:rPr lang="en-US" altLang="ko-KR" dirty="0" err="1" smtClean="0"/>
              <a:t>Youngjoon</a:t>
            </a:r>
            <a:r>
              <a:rPr lang="en-US" altLang="ko-KR" dirty="0" smtClean="0"/>
              <a:t> Kwon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260648"/>
            <a:ext cx="7316241" cy="288032"/>
          </a:xfrm>
        </p:spPr>
        <p:txBody>
          <a:bodyPr/>
          <a:lstStyle/>
          <a:p>
            <a:r>
              <a:rPr lang="en-US" altLang="ko-KR" dirty="0" smtClean="0"/>
              <a:t>Medical Physics Collaboration (outside of KISTI)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Contact person: </a:t>
            </a:r>
            <a:r>
              <a:rPr lang="en-US" altLang="ko-KR" dirty="0" err="1" smtClean="0"/>
              <a:t>Soonwook</a:t>
            </a:r>
            <a:r>
              <a:rPr lang="en-US" altLang="ko-KR" dirty="0" smtClean="0"/>
              <a:t> Hwang</a:t>
            </a:r>
          </a:p>
          <a:p>
            <a:r>
              <a:rPr lang="en-US" altLang="ko-KR" dirty="0" smtClean="0"/>
              <a:t>Man Power @UCSF, USA</a:t>
            </a:r>
          </a:p>
          <a:p>
            <a:pPr lvl="1"/>
            <a:r>
              <a:rPr lang="en-US" altLang="ko-KR" dirty="0" err="1" smtClean="0"/>
              <a:t>Jungwook</a:t>
            </a:r>
            <a:r>
              <a:rPr lang="en-US" altLang="ko-KR" dirty="0" smtClean="0"/>
              <a:t> Shin</a:t>
            </a:r>
            <a:r>
              <a:rPr lang="ko-KR" altLang="en-US" dirty="0" smtClean="0"/>
              <a:t> </a:t>
            </a:r>
            <a:r>
              <a:rPr lang="en-US" altLang="ko-KR" dirty="0" smtClean="0"/>
              <a:t>(UCSF)</a:t>
            </a:r>
          </a:p>
          <a:p>
            <a:pPr lvl="1"/>
            <a:r>
              <a:rPr lang="en-US" altLang="ko-KR" dirty="0" smtClean="0"/>
              <a:t>Bruce (UCSF)</a:t>
            </a:r>
          </a:p>
          <a:p>
            <a:r>
              <a:rPr lang="en-US" altLang="ko-KR" dirty="0" smtClean="0"/>
              <a:t>Man Power @ NCC, Korea</a:t>
            </a:r>
          </a:p>
          <a:p>
            <a:pPr lvl="1"/>
            <a:r>
              <a:rPr lang="en-US" altLang="ko-KR" dirty="0" smtClean="0"/>
              <a:t>Se </a:t>
            </a:r>
            <a:r>
              <a:rPr lang="en-US" altLang="ko-KR" dirty="0" err="1" smtClean="0"/>
              <a:t>Byeong</a:t>
            </a:r>
            <a:r>
              <a:rPr lang="en-US" altLang="ko-KR" dirty="0" smtClean="0"/>
              <a:t> Lee</a:t>
            </a:r>
          </a:p>
          <a:p>
            <a:pPr lvl="1"/>
            <a:r>
              <a:rPr lang="en-US" altLang="ko-KR" dirty="0" err="1" smtClean="0"/>
              <a:t>Jaeik</a:t>
            </a:r>
            <a:r>
              <a:rPr lang="en-US" altLang="ko-KR" dirty="0" smtClean="0"/>
              <a:t> Shin</a:t>
            </a:r>
          </a:p>
          <a:p>
            <a:pPr lvl="1"/>
            <a:r>
              <a:rPr lang="en-US" altLang="ko-KR" dirty="0" smtClean="0"/>
              <a:t>….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6119" y="188640"/>
            <a:ext cx="5083993" cy="360040"/>
          </a:xfrm>
        </p:spPr>
        <p:txBody>
          <a:bodyPr/>
          <a:lstStyle/>
          <a:p>
            <a:pPr algn="l"/>
            <a:r>
              <a:rPr lang="en-US" altLang="ko-KR" sz="2800" dirty="0" smtClean="0"/>
              <a:t>Contents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764704"/>
            <a:ext cx="8352928" cy="5472608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Geant4 R&amp;D</a:t>
            </a:r>
          </a:p>
          <a:p>
            <a:pPr lvl="1"/>
            <a:r>
              <a:rPr lang="en-US" altLang="ko-KR" sz="1800" dirty="0" smtClean="0"/>
              <a:t>Supercomputing porting</a:t>
            </a:r>
          </a:p>
          <a:p>
            <a:pPr lvl="1"/>
            <a:r>
              <a:rPr lang="en-US" altLang="ko-KR" sz="1800" dirty="0" smtClean="0"/>
              <a:t>Geant4 parallel processing</a:t>
            </a:r>
          </a:p>
          <a:p>
            <a:pPr lvl="1"/>
            <a:r>
              <a:rPr lang="en-US" altLang="ko-KR" sz="1800" dirty="0" smtClean="0"/>
              <a:t>Geant4 optimization R &amp; D</a:t>
            </a:r>
          </a:p>
          <a:p>
            <a:r>
              <a:rPr lang="en-US" altLang="ko-KR" sz="2400" dirty="0" smtClean="0"/>
              <a:t>Geant4 applications for HEP </a:t>
            </a:r>
          </a:p>
          <a:p>
            <a:pPr lvl="1"/>
            <a:r>
              <a:rPr lang="en-US" altLang="ko-KR" sz="1800" dirty="0" smtClean="0"/>
              <a:t>Accelerator and </a:t>
            </a:r>
            <a:r>
              <a:rPr lang="en-US" altLang="ko-KR" sz="1800" dirty="0" err="1" smtClean="0"/>
              <a:t>astro</a:t>
            </a:r>
            <a:r>
              <a:rPr lang="en-US" altLang="ko-KR" sz="1800" dirty="0" smtClean="0"/>
              <a:t>-nuclear physics</a:t>
            </a:r>
          </a:p>
          <a:p>
            <a:pPr lvl="1"/>
            <a:r>
              <a:rPr lang="en-US" altLang="ko-KR" sz="1800" dirty="0" smtClean="0"/>
              <a:t>Detector R&amp;D</a:t>
            </a:r>
          </a:p>
          <a:p>
            <a:r>
              <a:rPr lang="en-US" altLang="ko-KR" sz="2400" dirty="0" smtClean="0"/>
              <a:t>Geant4 applications for Medical Physics</a:t>
            </a:r>
          </a:p>
          <a:p>
            <a:pPr lvl="1"/>
            <a:r>
              <a:rPr lang="en-US" altLang="ko-KR" sz="1800" dirty="0" smtClean="0"/>
              <a:t>Geant4 application for proton accelerator</a:t>
            </a:r>
          </a:p>
          <a:p>
            <a:pPr lvl="1"/>
            <a:r>
              <a:rPr lang="en-US" altLang="ko-KR" sz="1800" dirty="0" smtClean="0"/>
              <a:t>Medical physics using Geant4 </a:t>
            </a:r>
          </a:p>
          <a:p>
            <a:pPr lvl="1"/>
            <a:r>
              <a:rPr lang="en-US" altLang="ko-KR" sz="1800" dirty="0" smtClean="0"/>
              <a:t>Geant4 community building</a:t>
            </a:r>
            <a:endParaRPr lang="ko-KR" altLang="en-US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그림 6" descr="슈퍼컴전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9228" y="4365104"/>
            <a:ext cx="3494772" cy="2279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5157192"/>
            <a:ext cx="3401616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3152" y="764704"/>
            <a:ext cx="31408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324544" y="260648"/>
            <a:ext cx="7344816" cy="288032"/>
          </a:xfrm>
        </p:spPr>
        <p:txBody>
          <a:bodyPr/>
          <a:lstStyle/>
          <a:p>
            <a:r>
              <a:rPr lang="en-US" altLang="ko-KR" dirty="0" smtClean="0"/>
              <a:t>High Energy Physics vs. Medical Physics 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468313" y="908720"/>
          <a:ext cx="7992120" cy="3651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40"/>
                <a:gridCol w="2664040"/>
                <a:gridCol w="2664040"/>
              </a:tblGrid>
              <a:tr h="33136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High</a:t>
                      </a:r>
                      <a:r>
                        <a:rPr lang="en-US" altLang="ko-KR" sz="1600" baseline="0" dirty="0" smtClean="0"/>
                        <a:t> Energy Physics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Medical</a:t>
                      </a:r>
                      <a:r>
                        <a:rPr lang="en-US" altLang="ko-KR" sz="1600" baseline="0" dirty="0" smtClean="0"/>
                        <a:t> Physics</a:t>
                      </a:r>
                      <a:endParaRPr lang="ko-KR" altLang="en-US" sz="1600" dirty="0"/>
                    </a:p>
                  </a:txBody>
                  <a:tcPr/>
                </a:tc>
              </a:tr>
              <a:tr h="3313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Input</a:t>
                      </a:r>
                      <a:r>
                        <a:rPr lang="en-US" altLang="ko-KR" sz="1600" baseline="0" dirty="0" smtClean="0"/>
                        <a:t> data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N/A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50MB</a:t>
                      </a:r>
                      <a:r>
                        <a:rPr lang="en-US" altLang="ko-KR" sz="1600" baseline="0" dirty="0" smtClean="0"/>
                        <a:t> (ex, CT data)</a:t>
                      </a:r>
                      <a:endParaRPr lang="ko-KR" altLang="en-US" sz="1600" dirty="0"/>
                    </a:p>
                  </a:txBody>
                  <a:tcPr/>
                </a:tc>
              </a:tr>
              <a:tr h="3313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Farm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Grid</a:t>
                      </a:r>
                      <a:r>
                        <a:rPr lang="en-US" altLang="ko-KR" sz="1600" baseline="0" dirty="0" smtClean="0"/>
                        <a:t> Farm</a:t>
                      </a:r>
                      <a:r>
                        <a:rPr lang="en-US" altLang="ko-KR" sz="1600" dirty="0" smtClean="0"/>
                        <a:t>/</a:t>
                      </a:r>
                      <a:r>
                        <a:rPr lang="en-US" altLang="ko-KR" sz="1600" baseline="0" dirty="0" smtClean="0"/>
                        <a:t> Supercomputer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Supercomputer</a:t>
                      </a:r>
                      <a:endParaRPr lang="ko-KR" altLang="en-US" sz="1600" dirty="0"/>
                    </a:p>
                  </a:txBody>
                  <a:tcPr/>
                </a:tc>
              </a:tr>
              <a:tr h="3313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Porting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Grid Farm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Supercomputer</a:t>
                      </a:r>
                      <a:endParaRPr lang="ko-KR" altLang="en-US" sz="1600" dirty="0"/>
                    </a:p>
                  </a:txBody>
                  <a:tcPr/>
                </a:tc>
              </a:tr>
              <a:tr h="3313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Application</a:t>
                      </a:r>
                      <a:r>
                        <a:rPr lang="en-US" altLang="ko-KR" sz="1600" baseline="0" dirty="0" smtClean="0"/>
                        <a:t> Package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HEP Application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TOPAS,</a:t>
                      </a:r>
                      <a:r>
                        <a:rPr lang="en-US" altLang="ko-KR" sz="1600" baseline="0" dirty="0" smtClean="0"/>
                        <a:t> GATE</a:t>
                      </a:r>
                      <a:endParaRPr lang="ko-KR" altLang="en-US" sz="1600" dirty="0"/>
                    </a:p>
                  </a:txBody>
                  <a:tcPr/>
                </a:tc>
              </a:tr>
              <a:tr h="8170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Community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HEP</a:t>
                      </a:r>
                      <a:r>
                        <a:rPr lang="en-US" altLang="ko-KR" sz="1600" baseline="0" dirty="0" smtClean="0"/>
                        <a:t> Application </a:t>
                      </a:r>
                      <a:r>
                        <a:rPr lang="en-US" altLang="ko-KR" sz="1600" dirty="0" smtClean="0"/>
                        <a:t>(Accelerator</a:t>
                      </a:r>
                      <a:r>
                        <a:rPr lang="en-US" altLang="ko-KR" sz="1600" baseline="0" dirty="0" smtClean="0"/>
                        <a:t> and Detector)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Proton Accelerator</a:t>
                      </a:r>
                      <a:r>
                        <a:rPr lang="en-US" altLang="ko-KR" sz="1600" baseline="0" dirty="0" smtClean="0"/>
                        <a:t> Center</a:t>
                      </a:r>
                      <a:endParaRPr lang="ko-KR" altLang="en-US" sz="1600" dirty="0"/>
                    </a:p>
                  </a:txBody>
                  <a:tcPr/>
                </a:tc>
              </a:tr>
              <a:tr h="3313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International</a:t>
                      </a:r>
                      <a:r>
                        <a:rPr lang="en-US" altLang="ko-KR" sz="1600" baseline="0" dirty="0" smtClean="0"/>
                        <a:t> Collaboration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Fermilab</a:t>
                      </a:r>
                      <a:r>
                        <a:rPr lang="en-US" altLang="ko-KR" sz="1600" baseline="0" dirty="0" smtClean="0"/>
                        <a:t>, USA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UCSF/SLAC/MGH, USA</a:t>
                      </a:r>
                      <a:endParaRPr lang="ko-KR" altLang="en-US" sz="1600" dirty="0"/>
                    </a:p>
                  </a:txBody>
                  <a:tcPr/>
                </a:tc>
              </a:tr>
              <a:tr h="8170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Contents</a:t>
                      </a:r>
                      <a:r>
                        <a:rPr lang="en-US" altLang="ko-KR" sz="1600" baseline="0" dirty="0" smtClean="0"/>
                        <a:t> of international Collaboration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Detector simulation package using Multi-thread/parallel</a:t>
                      </a:r>
                      <a:r>
                        <a:rPr lang="en-US" altLang="ko-KR" sz="1600" baseline="0" dirty="0" smtClean="0"/>
                        <a:t> computing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Proton</a:t>
                      </a:r>
                      <a:r>
                        <a:rPr lang="en-US" altLang="ko-KR" sz="1600" baseline="0" dirty="0" smtClean="0"/>
                        <a:t> Accelerator using</a:t>
                      </a:r>
                      <a:r>
                        <a:rPr lang="ko-KR" altLang="en-US" sz="1600" dirty="0" smtClean="0"/>
                        <a:t> </a:t>
                      </a:r>
                      <a:r>
                        <a:rPr lang="en-US" altLang="ko-KR" sz="1600" dirty="0" smtClean="0"/>
                        <a:t>Geant4 application </a:t>
                      </a:r>
                      <a:endParaRPr lang="ko-KR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그림 5" descr="페르미연구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943315"/>
            <a:ext cx="5040560" cy="17260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18" descr="EMB00000b1c07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895676"/>
            <a:ext cx="23182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모서리가 둥근 직사각형 42"/>
          <p:cNvSpPr/>
          <p:nvPr/>
        </p:nvSpPr>
        <p:spPr>
          <a:xfrm flipV="1">
            <a:off x="6094678" y="4561670"/>
            <a:ext cx="2888788" cy="7200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모서리가 둥근 직사각형 49"/>
          <p:cNvSpPr/>
          <p:nvPr/>
        </p:nvSpPr>
        <p:spPr>
          <a:xfrm flipV="1">
            <a:off x="7524328" y="1340768"/>
            <a:ext cx="1512168" cy="7200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 flipV="1">
            <a:off x="6012160" y="1340768"/>
            <a:ext cx="1512168" cy="72008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971600" y="476672"/>
            <a:ext cx="5326955" cy="864096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" dist="203200" dir="9000000" sx="105000" sy="105000" algn="tl" rotWithShape="0">
              <a:schemeClr val="accent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Global Community</a:t>
            </a:r>
          </a:p>
          <a:p>
            <a:pPr algn="ctr"/>
            <a:r>
              <a:rPr lang="en-US" altLang="ko-KR" b="1" dirty="0" smtClean="0"/>
              <a:t>(FKPPL)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1402011" y="1630258"/>
            <a:ext cx="4608512" cy="388697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547664" y="1988840"/>
            <a:ext cx="1944216" cy="1003090"/>
          </a:xfrm>
          <a:prstGeom prst="rect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</a:rPr>
              <a:t>HEP </a:t>
            </a:r>
          </a:p>
          <a:p>
            <a:pPr algn="ctr"/>
            <a:endParaRPr lang="en-US" altLang="ko-KR" sz="800" dirty="0" smtClean="0">
              <a:solidFill>
                <a:schemeClr val="bg1"/>
              </a:solidFill>
            </a:endParaRPr>
          </a:p>
          <a:p>
            <a:r>
              <a:rPr lang="en-US" altLang="ko-KR" sz="1200" dirty="0" smtClean="0">
                <a:solidFill>
                  <a:schemeClr val="bg1"/>
                </a:solidFill>
              </a:rPr>
              <a:t>- Accelerator</a:t>
            </a:r>
            <a:r>
              <a:rPr lang="ko-KR" altLang="en-US" sz="1200" dirty="0" smtClean="0">
                <a:solidFill>
                  <a:schemeClr val="bg1"/>
                </a:solidFill>
              </a:rPr>
              <a:t> </a:t>
            </a:r>
            <a:r>
              <a:rPr lang="en-US" altLang="ko-KR" sz="1200" dirty="0" smtClean="0">
                <a:solidFill>
                  <a:schemeClr val="bg1"/>
                </a:solidFill>
              </a:rPr>
              <a:t>R&amp;D</a:t>
            </a:r>
          </a:p>
          <a:p>
            <a:r>
              <a:rPr lang="en-US" altLang="ko-KR" sz="1200" dirty="0" smtClean="0">
                <a:solidFill>
                  <a:schemeClr val="bg1"/>
                </a:solidFill>
              </a:rPr>
              <a:t>- Detector, …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94299" y="1988840"/>
            <a:ext cx="1872208" cy="1003090"/>
          </a:xfrm>
          <a:prstGeom prst="rect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Medical Physics </a:t>
            </a:r>
          </a:p>
          <a:p>
            <a:pPr algn="ctr"/>
            <a:endParaRPr lang="en-US" altLang="ko-KR" sz="4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altLang="ko-KR" sz="1200" dirty="0" smtClean="0">
                <a:solidFill>
                  <a:schemeClr val="bg1"/>
                </a:solidFill>
              </a:rPr>
              <a:t>Proton Accelerator, ..  </a:t>
            </a:r>
          </a:p>
          <a:p>
            <a:endParaRPr lang="en-US" altLang="ko-KR" sz="1400" dirty="0" smtClean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546027" y="3501008"/>
            <a:ext cx="4320480" cy="753587"/>
          </a:xfrm>
          <a:prstGeom prst="rect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</a:rPr>
              <a:t>Geant4 R&amp;D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546027" y="4715112"/>
            <a:ext cx="2232248" cy="626931"/>
          </a:xfrm>
          <a:prstGeom prst="rect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</a:rPr>
              <a:t>Grid Farm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850283" y="4715112"/>
            <a:ext cx="2016223" cy="626931"/>
          </a:xfrm>
          <a:prstGeom prst="rect">
            <a:avLst/>
          </a:pr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</a:rPr>
              <a:t>Supercomputer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1" name="위쪽 화살표 10"/>
          <p:cNvSpPr/>
          <p:nvPr/>
        </p:nvSpPr>
        <p:spPr>
          <a:xfrm>
            <a:off x="2040600" y="1268760"/>
            <a:ext cx="458233" cy="720080"/>
          </a:xfrm>
          <a:prstGeom prst="upArrow">
            <a:avLst/>
          </a:prstGeom>
          <a:solidFill>
            <a:schemeClr val="accent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위쪽 화살표 11"/>
          <p:cNvSpPr/>
          <p:nvPr/>
        </p:nvSpPr>
        <p:spPr>
          <a:xfrm>
            <a:off x="4920920" y="1268760"/>
            <a:ext cx="458233" cy="720080"/>
          </a:xfrm>
          <a:prstGeom prst="upArrow">
            <a:avLst/>
          </a:prstGeom>
          <a:solidFill>
            <a:schemeClr val="accent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위쪽 화살표 12"/>
          <p:cNvSpPr/>
          <p:nvPr/>
        </p:nvSpPr>
        <p:spPr>
          <a:xfrm>
            <a:off x="2030938" y="2944997"/>
            <a:ext cx="458233" cy="564238"/>
          </a:xfrm>
          <a:prstGeom prst="upArrow">
            <a:avLst/>
          </a:prstGeom>
          <a:solidFill>
            <a:schemeClr val="accent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위쪽 화살표 13"/>
          <p:cNvSpPr/>
          <p:nvPr/>
        </p:nvSpPr>
        <p:spPr>
          <a:xfrm>
            <a:off x="4920191" y="2944997"/>
            <a:ext cx="458233" cy="564238"/>
          </a:xfrm>
          <a:prstGeom prst="upArrow">
            <a:avLst/>
          </a:prstGeom>
          <a:solidFill>
            <a:schemeClr val="accent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위쪽 화살표 14"/>
          <p:cNvSpPr/>
          <p:nvPr/>
        </p:nvSpPr>
        <p:spPr>
          <a:xfrm>
            <a:off x="2034289" y="4149080"/>
            <a:ext cx="458233" cy="564238"/>
          </a:xfrm>
          <a:prstGeom prst="upArrow">
            <a:avLst/>
          </a:prstGeom>
          <a:solidFill>
            <a:schemeClr val="accent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위쪽 화살표 15"/>
          <p:cNvSpPr/>
          <p:nvPr/>
        </p:nvSpPr>
        <p:spPr>
          <a:xfrm>
            <a:off x="4919283" y="4149080"/>
            <a:ext cx="458233" cy="564238"/>
          </a:xfrm>
          <a:prstGeom prst="upArrow">
            <a:avLst/>
          </a:prstGeom>
          <a:solidFill>
            <a:schemeClr val="accent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6084168" y="3361625"/>
            <a:ext cx="2880320" cy="8640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1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US" altLang="ko-KR" sz="11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altLang="ko-KR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altLang="ko-KR" sz="1600" b="1" dirty="0" smtClean="0">
                <a:solidFill>
                  <a:schemeClr val="tx2"/>
                </a:solidFill>
              </a:rPr>
              <a:t>Geant4 Collaboration</a:t>
            </a:r>
          </a:p>
          <a:p>
            <a:pPr algn="ctr">
              <a:buFontTx/>
              <a:buChar char="-"/>
            </a:pPr>
            <a:r>
              <a:rPr lang="en-US" altLang="ko-KR" sz="1400" dirty="0" smtClean="0">
                <a:solidFill>
                  <a:schemeClr val="tx2"/>
                </a:solidFill>
              </a:rPr>
              <a:t> code development</a:t>
            </a:r>
            <a:endParaRPr lang="en-US" altLang="ko-KR" sz="1100" dirty="0" smtClean="0">
              <a:solidFill>
                <a:schemeClr val="tx2"/>
              </a:solidFill>
            </a:endParaRPr>
          </a:p>
          <a:p>
            <a:pPr algn="ctr"/>
            <a:endParaRPr lang="en-US" altLang="ko-KR" sz="11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endParaRPr lang="ko-KR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7596336" y="2060848"/>
            <a:ext cx="1368152" cy="115212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2"/>
                </a:solidFill>
              </a:rPr>
              <a:t>UC </a:t>
            </a:r>
            <a:r>
              <a:rPr lang="en-US" altLang="ko-KR" sz="900" b="1" dirty="0" err="1" smtClean="0">
                <a:solidFill>
                  <a:schemeClr val="tx2"/>
                </a:solidFill>
              </a:rPr>
              <a:t>SanFrancisco</a:t>
            </a:r>
            <a:endParaRPr lang="en-US" altLang="ko-KR" sz="900" b="1" dirty="0" smtClean="0">
              <a:solidFill>
                <a:schemeClr val="tx2"/>
              </a:solidFill>
            </a:endParaRPr>
          </a:p>
          <a:p>
            <a:pPr algn="ctr"/>
            <a:r>
              <a:rPr lang="en-US" altLang="ko-KR" sz="900" b="1" dirty="0" smtClean="0">
                <a:solidFill>
                  <a:schemeClr val="tx2"/>
                </a:solidFill>
              </a:rPr>
              <a:t>/SLAC</a:t>
            </a:r>
          </a:p>
          <a:p>
            <a:pPr algn="ctr"/>
            <a:r>
              <a:rPr lang="en-US" altLang="ko-KR" sz="900" b="1" dirty="0" smtClean="0">
                <a:solidFill>
                  <a:schemeClr val="tx2"/>
                </a:solidFill>
              </a:rPr>
              <a:t>/</a:t>
            </a:r>
            <a:r>
              <a:rPr lang="en-US" altLang="ko-KR" sz="900" dirty="0" smtClean="0">
                <a:solidFill>
                  <a:schemeClr val="tx2"/>
                </a:solidFill>
              </a:rPr>
              <a:t> </a:t>
            </a:r>
            <a:r>
              <a:rPr lang="en-US" altLang="ko-KR" sz="900" b="1" dirty="0" smtClean="0">
                <a:solidFill>
                  <a:schemeClr val="tx2"/>
                </a:solidFill>
              </a:rPr>
              <a:t>Massachusetts General Hospital</a:t>
            </a:r>
          </a:p>
          <a:p>
            <a:pPr algn="ctr"/>
            <a:endParaRPr lang="en-US" altLang="ko-KR" sz="200" b="1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en-US" altLang="ko-KR" sz="900" dirty="0" smtClean="0">
                <a:solidFill>
                  <a:schemeClr val="tx2"/>
                </a:solidFill>
              </a:rPr>
              <a:t>Proton Accelerator</a:t>
            </a:r>
            <a:r>
              <a:rPr lang="ko-KR" altLang="en-US" sz="900" dirty="0" smtClean="0">
                <a:solidFill>
                  <a:schemeClr val="tx2"/>
                </a:solidFill>
              </a:rPr>
              <a:t> </a:t>
            </a:r>
            <a:r>
              <a:rPr lang="en-US" altLang="ko-KR" sz="900" dirty="0" smtClean="0">
                <a:solidFill>
                  <a:schemeClr val="tx2"/>
                </a:solidFill>
              </a:rPr>
              <a:t>GEANT4 Application</a:t>
            </a:r>
          </a:p>
          <a:p>
            <a:pPr>
              <a:buFontTx/>
              <a:buChar char="-"/>
            </a:pPr>
            <a:r>
              <a:rPr lang="en-US" altLang="ko-KR" sz="900" dirty="0" smtClean="0">
                <a:solidFill>
                  <a:schemeClr val="tx2"/>
                </a:solidFill>
              </a:rPr>
              <a:t> TOPAS</a:t>
            </a:r>
          </a:p>
          <a:p>
            <a:pPr algn="ctr"/>
            <a:endParaRPr lang="en-US" altLang="ko-KR" sz="9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69887" y="3346482"/>
            <a:ext cx="1152128" cy="75394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2"/>
                </a:solidFill>
              </a:rPr>
              <a:t>R&amp;D</a:t>
            </a:r>
            <a:endParaRPr lang="ko-KR" altLang="en-US" sz="1600" b="1" dirty="0">
              <a:solidFill>
                <a:schemeClr val="tx2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169887" y="4561878"/>
            <a:ext cx="1152128" cy="79208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2"/>
                </a:solidFill>
              </a:rPr>
              <a:t>Infra-structure</a:t>
            </a:r>
            <a:endParaRPr lang="ko-KR" altLang="en-US" sz="1600" b="1" dirty="0">
              <a:solidFill>
                <a:schemeClr val="tx2"/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6156176" y="1700808"/>
            <a:ext cx="1224136" cy="288032"/>
          </a:xfrm>
          <a:prstGeom prst="roundRect">
            <a:avLst/>
          </a:prstGeom>
          <a:noFill/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2"/>
                </a:solidFill>
              </a:rPr>
              <a:t>HEP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7668344" y="1700808"/>
            <a:ext cx="1224136" cy="288032"/>
          </a:xfrm>
          <a:prstGeom prst="roundRect">
            <a:avLst/>
          </a:prstGeom>
          <a:noFill/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2"/>
                </a:solidFill>
              </a:rPr>
              <a:t>Medical Physics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6084168" y="2060848"/>
            <a:ext cx="1368152" cy="115212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err="1" smtClean="0">
                <a:solidFill>
                  <a:schemeClr val="tx2"/>
                </a:solidFill>
              </a:rPr>
              <a:t>Fermilab</a:t>
            </a:r>
            <a:endParaRPr lang="en-US" altLang="ko-KR" sz="1100" b="1" dirty="0" smtClean="0">
              <a:solidFill>
                <a:schemeClr val="tx2"/>
              </a:solidFill>
            </a:endParaRPr>
          </a:p>
          <a:p>
            <a:pPr algn="ctr"/>
            <a:endParaRPr lang="en-US" altLang="ko-KR" sz="500" b="1" dirty="0" smtClean="0">
              <a:solidFill>
                <a:schemeClr val="tx2"/>
              </a:solidFill>
            </a:endParaRPr>
          </a:p>
          <a:p>
            <a:r>
              <a:rPr lang="en-US" altLang="ko-KR" sz="1000" b="1" dirty="0" smtClean="0">
                <a:solidFill>
                  <a:schemeClr val="tx2"/>
                </a:solidFill>
              </a:rPr>
              <a:t>-</a:t>
            </a:r>
            <a:r>
              <a:rPr lang="en-US" altLang="ko-KR" sz="1000" dirty="0" smtClean="0">
                <a:solidFill>
                  <a:schemeClr val="tx2"/>
                </a:solidFill>
              </a:rPr>
              <a:t> Next generation</a:t>
            </a:r>
            <a:r>
              <a:rPr lang="ko-KR" altLang="en-US" sz="1000" dirty="0" smtClean="0">
                <a:solidFill>
                  <a:schemeClr val="tx2"/>
                </a:solidFill>
              </a:rPr>
              <a:t>                   </a:t>
            </a:r>
            <a:endParaRPr lang="en-US" altLang="ko-KR" sz="1000" dirty="0" smtClean="0">
              <a:solidFill>
                <a:schemeClr val="tx2"/>
              </a:solidFill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</a:rPr>
              <a:t> simulation package development</a:t>
            </a:r>
          </a:p>
          <a:p>
            <a:pPr algn="ctr"/>
            <a:endParaRPr lang="en-US" altLang="ko-KR" sz="9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왼쪽/오른쪽 화살표 31"/>
          <p:cNvSpPr/>
          <p:nvPr/>
        </p:nvSpPr>
        <p:spPr>
          <a:xfrm>
            <a:off x="5848894" y="3697782"/>
            <a:ext cx="360040" cy="252028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왼쪽/오른쪽 화살표 32"/>
          <p:cNvSpPr/>
          <p:nvPr/>
        </p:nvSpPr>
        <p:spPr>
          <a:xfrm>
            <a:off x="5868144" y="4797152"/>
            <a:ext cx="360040" cy="252028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왼쪽/오른쪽 화살표 33"/>
          <p:cNvSpPr/>
          <p:nvPr/>
        </p:nvSpPr>
        <p:spPr>
          <a:xfrm>
            <a:off x="5868144" y="2420888"/>
            <a:ext cx="360040" cy="252028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179512" y="2046590"/>
            <a:ext cx="1152128" cy="75394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 smtClean="0">
                <a:solidFill>
                  <a:schemeClr val="tx2"/>
                </a:solidFill>
              </a:rPr>
              <a:t>Appli-cation</a:t>
            </a:r>
            <a:endParaRPr lang="ko-KR" altLang="en-US" sz="1600" b="1" dirty="0">
              <a:solidFill>
                <a:schemeClr val="tx2"/>
              </a:solidFill>
            </a:endParaRPr>
          </a:p>
        </p:txBody>
      </p:sp>
      <p:sp>
        <p:nvSpPr>
          <p:cNvPr id="36" name="왼쪽/오른쪽 화살표 35"/>
          <p:cNvSpPr/>
          <p:nvPr/>
        </p:nvSpPr>
        <p:spPr>
          <a:xfrm>
            <a:off x="1211507" y="2358505"/>
            <a:ext cx="360040" cy="252028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왼쪽/오른쪽 화살표 36"/>
          <p:cNvSpPr/>
          <p:nvPr/>
        </p:nvSpPr>
        <p:spPr>
          <a:xfrm>
            <a:off x="1197249" y="3645024"/>
            <a:ext cx="360040" cy="252028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왼쪽/오른쪽 화살표 37"/>
          <p:cNvSpPr/>
          <p:nvPr/>
        </p:nvSpPr>
        <p:spPr>
          <a:xfrm>
            <a:off x="1187624" y="4797152"/>
            <a:ext cx="360040" cy="252028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6228184" y="4725144"/>
            <a:ext cx="864095" cy="36004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2"/>
                </a:solidFill>
              </a:rPr>
              <a:t>CERN</a:t>
            </a:r>
            <a:endParaRPr lang="ko-KR" altLang="en-US" sz="1400" b="1" dirty="0">
              <a:solidFill>
                <a:schemeClr val="tx2"/>
              </a:solidFill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7164288" y="4725144"/>
            <a:ext cx="864095" cy="36004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2"/>
                </a:solidFill>
              </a:rPr>
              <a:t>IN2P3</a:t>
            </a:r>
          </a:p>
        </p:txBody>
      </p:sp>
      <p:sp>
        <p:nvSpPr>
          <p:cNvPr id="46" name="모서리가 둥근 직사각형 45"/>
          <p:cNvSpPr/>
          <p:nvPr/>
        </p:nvSpPr>
        <p:spPr>
          <a:xfrm>
            <a:off x="8100392" y="4725144"/>
            <a:ext cx="864095" cy="36004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2"/>
                </a:solidFill>
              </a:rPr>
              <a:t>KEK</a:t>
            </a:r>
            <a:endParaRPr lang="ko-KR" altLang="en-US" sz="1400" b="1" dirty="0">
              <a:solidFill>
                <a:schemeClr val="tx2"/>
              </a:solidFill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6156176" y="1412776"/>
            <a:ext cx="1224136" cy="288032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2"/>
                </a:solidFill>
              </a:rPr>
              <a:t>International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7668344" y="1412776"/>
            <a:ext cx="1224136" cy="288032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2"/>
                </a:solidFill>
              </a:rPr>
              <a:t>Collaboration</a:t>
            </a:r>
            <a:endParaRPr lang="ko-KR" altLang="en-US" sz="1200" b="1" dirty="0">
              <a:solidFill>
                <a:schemeClr val="tx2"/>
              </a:solidFill>
            </a:endParaRPr>
          </a:p>
        </p:txBody>
      </p:sp>
      <p:sp>
        <p:nvSpPr>
          <p:cNvPr id="42" name="제목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219897" cy="360040"/>
          </a:xfrm>
        </p:spPr>
        <p:txBody>
          <a:bodyPr/>
          <a:lstStyle/>
          <a:p>
            <a:pPr algn="l"/>
            <a:r>
              <a:rPr lang="ko-KR" altLang="en-US" sz="2800" dirty="0" smtClean="0"/>
              <a:t>  </a:t>
            </a:r>
            <a:endParaRPr lang="ko-KR" altLang="en-US" sz="2800" dirty="0"/>
          </a:p>
        </p:txBody>
      </p:sp>
      <p:sp>
        <p:nvSpPr>
          <p:cNvPr id="51" name="타원 50"/>
          <p:cNvSpPr/>
          <p:nvPr/>
        </p:nvSpPr>
        <p:spPr>
          <a:xfrm>
            <a:off x="6084168" y="836712"/>
            <a:ext cx="3059832" cy="50405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179512" y="3140968"/>
            <a:ext cx="5832648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251520" y="1637184"/>
            <a:ext cx="5832648" cy="14317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슬라이드 번호 개체 틀 53"/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2DCF8622-227A-483E-A8E9-38C3FB18020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260648"/>
            <a:ext cx="3960440" cy="288032"/>
          </a:xfrm>
        </p:spPr>
        <p:txBody>
          <a:bodyPr/>
          <a:lstStyle/>
          <a:p>
            <a:r>
              <a:rPr lang="en-US" altLang="ko-KR" dirty="0" smtClean="0"/>
              <a:t>Work on Progress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Geant4 R&amp;D </a:t>
            </a:r>
          </a:p>
          <a:p>
            <a:pPr lvl="1"/>
            <a:r>
              <a:rPr lang="en-US" altLang="ko-KR" dirty="0" smtClean="0"/>
              <a:t>Supercomputing Porting</a:t>
            </a:r>
          </a:p>
          <a:p>
            <a:pPr lvl="2"/>
            <a:r>
              <a:rPr lang="en-US" altLang="ko-KR" dirty="0" smtClean="0"/>
              <a:t>SUN Cluster Porting - Geant4-ST, MPI(ParGeant4), Geant4-MT </a:t>
            </a:r>
          </a:p>
          <a:p>
            <a:pPr lvl="2"/>
            <a:r>
              <a:rPr lang="en-US" altLang="ko-KR" dirty="0" smtClean="0"/>
              <a:t>Single-thread performance measurement and analysis</a:t>
            </a:r>
          </a:p>
          <a:p>
            <a:pPr lvl="2"/>
            <a:r>
              <a:rPr lang="en-US" altLang="ko-KR" dirty="0" smtClean="0"/>
              <a:t>Profiling and optimization</a:t>
            </a:r>
          </a:p>
          <a:p>
            <a:pPr marL="1257300" lvl="2" indent="-342900">
              <a:buNone/>
            </a:pPr>
            <a:endParaRPr lang="en-US" altLang="ko-KR" dirty="0" smtClean="0"/>
          </a:p>
          <a:p>
            <a:pPr lvl="1"/>
            <a:r>
              <a:rPr lang="en-US" altLang="ko-KR" dirty="0" smtClean="0"/>
              <a:t>Parallel Computing Using multi processing (core)</a:t>
            </a:r>
          </a:p>
          <a:p>
            <a:pPr lvl="1">
              <a:buNone/>
            </a:pPr>
            <a:r>
              <a:rPr lang="en-US" altLang="ko-KR" dirty="0" smtClean="0"/>
              <a:t>  -&gt; Fermilab</a:t>
            </a:r>
          </a:p>
          <a:p>
            <a:pPr lvl="2"/>
            <a:r>
              <a:rPr lang="en-US" altLang="ko-KR" dirty="0" smtClean="0"/>
              <a:t>Understanding and Improvement of Single thread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Geant4 profiling protocol code</a:t>
            </a:r>
          </a:p>
          <a:p>
            <a:pPr lvl="2"/>
            <a:r>
              <a:rPr lang="en-US" altLang="ko-KR" dirty="0" smtClean="0"/>
              <a:t>Studies of </a:t>
            </a:r>
            <a:r>
              <a:rPr lang="en-US" altLang="ko-KR" dirty="0" err="1" smtClean="0"/>
              <a:t>vectorization</a:t>
            </a:r>
            <a:r>
              <a:rPr lang="en-US" altLang="ko-KR" dirty="0" smtClean="0"/>
              <a:t> or parallelism of Geant4</a:t>
            </a:r>
          </a:p>
          <a:p>
            <a:pPr lvl="2"/>
            <a:endParaRPr lang="en-US" altLang="ko-KR" dirty="0" smtClean="0"/>
          </a:p>
          <a:p>
            <a:r>
              <a:rPr lang="de-DE" altLang="ko-KR" dirty="0" smtClean="0"/>
              <a:t>HEP application</a:t>
            </a:r>
          </a:p>
          <a:p>
            <a:pPr lvl="1"/>
            <a:r>
              <a:rPr lang="en-US" altLang="ko-KR" dirty="0" smtClean="0"/>
              <a:t>Theory</a:t>
            </a:r>
            <a:r>
              <a:rPr lang="ko-KR" altLang="en-US" dirty="0" smtClean="0"/>
              <a:t> </a:t>
            </a:r>
            <a:r>
              <a:rPr lang="en-US" altLang="ko-KR" dirty="0" smtClean="0"/>
              <a:t>- </a:t>
            </a:r>
            <a:r>
              <a:rPr lang="de-DE" altLang="ko-KR" dirty="0" smtClean="0"/>
              <a:t>MadGraph </a:t>
            </a:r>
            <a:r>
              <a:rPr lang="en-US" altLang="ko-KR" dirty="0" smtClean="0"/>
              <a:t>etc.</a:t>
            </a:r>
          </a:p>
          <a:p>
            <a:pPr lvl="1"/>
            <a:r>
              <a:rPr lang="en-US" altLang="ko-KR" dirty="0" smtClean="0"/>
              <a:t>Accelerator and Detector, etc.</a:t>
            </a:r>
          </a:p>
          <a:p>
            <a:pPr lvl="1">
              <a:buNone/>
            </a:pPr>
            <a:endParaRPr lang="en-US" altLang="ko-KR" dirty="0" smtClean="0"/>
          </a:p>
          <a:p>
            <a:r>
              <a:rPr lang="en-US" altLang="ko-KR" dirty="0" smtClean="0"/>
              <a:t>Medical Application</a:t>
            </a:r>
          </a:p>
          <a:p>
            <a:pPr lvl="1"/>
            <a:r>
              <a:rPr lang="en-US" altLang="ko-KR" dirty="0" smtClean="0"/>
              <a:t>Medical physics Group</a:t>
            </a:r>
            <a:r>
              <a:rPr lang="ko-KR" altLang="en-US" dirty="0" smtClean="0"/>
              <a:t> </a:t>
            </a:r>
            <a:r>
              <a:rPr lang="en-US" altLang="ko-KR" dirty="0" smtClean="0"/>
              <a:t>-&gt; NCC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15</a:t>
            </a:fld>
            <a:endParaRPr lang="ko-KR" altLang="en-US"/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960523" y="1866214"/>
            <a:ext cx="6995853" cy="12027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06"/>
              </a:avLst>
            </a:prstTxWarp>
          </a:bodyPr>
          <a:lstStyle/>
          <a:p>
            <a:pPr algn="ctr">
              <a:defRPr/>
            </a:pP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KISTI-</a:t>
            </a:r>
            <a:r>
              <a:rPr lang="en-US" altLang="ko-KR" sz="4400" kern="10" dirty="0" err="1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Fermilab</a:t>
            </a: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2103" y="202630"/>
            <a:ext cx="5228009" cy="346050"/>
          </a:xfrm>
        </p:spPr>
        <p:txBody>
          <a:bodyPr/>
          <a:lstStyle/>
          <a:p>
            <a:r>
              <a:rPr lang="en-US" altLang="ko-KR" dirty="0" smtClean="0"/>
              <a:t>KISTI-Fermilab Collaboration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395536" y="836712"/>
          <a:ext cx="82296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KISTI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Fermilab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Application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Accelerator and </a:t>
                      </a:r>
                    </a:p>
                    <a:p>
                      <a:pPr latinLnBrk="1"/>
                      <a:r>
                        <a:rPr lang="en-US" altLang="ko-KR" dirty="0" smtClean="0"/>
                        <a:t>Detector R&amp;D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Next generation</a:t>
                      </a:r>
                      <a:r>
                        <a:rPr lang="en-US" altLang="ko-KR" baseline="0" dirty="0" smtClean="0"/>
                        <a:t> detector s</a:t>
                      </a:r>
                      <a:r>
                        <a:rPr lang="en-US" altLang="ko-KR" dirty="0" smtClean="0"/>
                        <a:t>imulation</a:t>
                      </a:r>
                      <a:r>
                        <a:rPr lang="en-US" altLang="ko-KR" baseline="0" dirty="0" smtClean="0"/>
                        <a:t> package </a:t>
                      </a:r>
                      <a:endParaRPr lang="ko-KR" altLang="en-US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R&amp;D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Geant4 R&amp;D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Geant4 Multi-core</a:t>
                      </a:r>
                      <a:r>
                        <a:rPr lang="en-US" altLang="ko-KR" baseline="0" dirty="0" smtClean="0"/>
                        <a:t> or </a:t>
                      </a:r>
                      <a:r>
                        <a:rPr lang="en-US" altLang="ko-KR" dirty="0" smtClean="0"/>
                        <a:t>parallel</a:t>
                      </a:r>
                      <a:r>
                        <a:rPr lang="en-US" altLang="ko-KR" baseline="0" dirty="0" smtClean="0"/>
                        <a:t> computing optimization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Infrastructure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Supercomputing porting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Performance</a:t>
                      </a:r>
                      <a:r>
                        <a:rPr lang="en-US" altLang="ko-KR" baseline="0" dirty="0" smtClean="0"/>
                        <a:t> profiling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(Stand-alone cluster)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83568" y="4013887"/>
            <a:ext cx="7632848" cy="2511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Blip>
                <a:blip r:embed="rId2"/>
              </a:buBlip>
            </a:pPr>
            <a:r>
              <a:rPr kumimoji="0" lang="en-US" altLang="ko-K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B" pitchFamily="18" charset="-127"/>
                <a:ea typeface="HY동녘B" pitchFamily="18" charset="-127"/>
              </a:rPr>
              <a:t>PI: </a:t>
            </a:r>
            <a:r>
              <a:rPr kumimoji="0" lang="en-US" altLang="ko-KR" dirty="0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Soon Yung Jun</a:t>
            </a:r>
            <a:endParaRPr kumimoji="0" lang="ko-KR" altLang="ko-KR" dirty="0" smtClean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Blip>
                <a:blip r:embed="rId2"/>
              </a:buBlip>
            </a:pPr>
            <a:r>
              <a:rPr kumimoji="0" lang="en-US" altLang="ko-K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B" pitchFamily="18" charset="-127"/>
                <a:ea typeface="HY동녘B" pitchFamily="18" charset="-127"/>
              </a:rPr>
              <a:t>Member:</a:t>
            </a:r>
            <a:endParaRPr kumimoji="0" lang="ko-KR" altLang="ko-K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B" pitchFamily="18" charset="-127"/>
              <a:ea typeface="HY동녘B" pitchFamily="18" charset="-127"/>
            </a:endParaRP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kumimoji="0" lang="en-US" altLang="ko-KR" dirty="0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Daniel Elvira, the group leader of detector simulation</a:t>
            </a:r>
            <a:endParaRPr kumimoji="0" lang="ko-KR" altLang="ko-KR" dirty="0" smtClean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kumimoji="0" lang="en-US" altLang="ko-KR" dirty="0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James </a:t>
            </a:r>
            <a:r>
              <a:rPr kumimoji="0" lang="en-US" altLang="ko-KR" dirty="0" err="1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Kowalkowski</a:t>
            </a:r>
            <a:r>
              <a:rPr kumimoji="0" lang="en-US" altLang="ko-KR" dirty="0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, the group leader of computing enabling technologies</a:t>
            </a:r>
            <a:endParaRPr kumimoji="0" lang="ko-KR" altLang="ko-KR" dirty="0" smtClean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kumimoji="0" lang="en-US" altLang="ko-KR" dirty="0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Philippe Canal</a:t>
            </a:r>
            <a:endParaRPr kumimoji="0" lang="ko-KR" altLang="ko-KR" dirty="0" smtClean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kumimoji="0" lang="en-US" altLang="ko-KR" dirty="0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Krzysztof </a:t>
            </a:r>
            <a:r>
              <a:rPr kumimoji="0" lang="en-US" altLang="ko-KR" dirty="0" err="1" smtClean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Genser</a:t>
            </a:r>
            <a:endParaRPr kumimoji="0" lang="ko-KR" altLang="ko-KR" dirty="0" smtClean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2103" y="202630"/>
            <a:ext cx="4435921" cy="346050"/>
          </a:xfrm>
        </p:spPr>
        <p:txBody>
          <a:bodyPr/>
          <a:lstStyle/>
          <a:p>
            <a:r>
              <a:rPr lang="en-US" altLang="ko-KR" dirty="0" smtClean="0"/>
              <a:t>KISTI-</a:t>
            </a:r>
            <a:r>
              <a:rPr lang="en-US" altLang="ko-KR" dirty="0" err="1" smtClean="0"/>
              <a:t>Fermilab</a:t>
            </a:r>
            <a:r>
              <a:rPr lang="en-US" altLang="ko-KR" dirty="0" smtClean="0"/>
              <a:t> Collaboration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4365104"/>
            <a:ext cx="8424936" cy="1872208"/>
          </a:xfrm>
        </p:spPr>
        <p:txBody>
          <a:bodyPr/>
          <a:lstStyle/>
          <a:p>
            <a:r>
              <a:rPr lang="en-US" altLang="ko-KR" dirty="0" smtClean="0"/>
              <a:t>Geant4 Benchmarking and Profiling Tools</a:t>
            </a:r>
          </a:p>
          <a:p>
            <a:r>
              <a:rPr lang="en-US" altLang="ko-KR" dirty="0" smtClean="0"/>
              <a:t>System Diagrams for Geant4 Re-engineering Effort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DEA953-20F1-4B80-A9C8-4AEE72FDC108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  <p:pic>
        <p:nvPicPr>
          <p:cNvPr id="13314" name="Picture 2" descr="Slid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92696"/>
            <a:ext cx="4752528" cy="356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b="1" dirty="0" smtClean="0"/>
              <a:t>Task A: Benchmarking and Profiling Geant4 Performance</a:t>
            </a:r>
          </a:p>
          <a:p>
            <a:pPr lvl="1"/>
            <a:r>
              <a:rPr lang="en-US" altLang="ko-KR" sz="1800" b="1" dirty="0" smtClean="0"/>
              <a:t>A.1 improve performance tools and analysis for single threaded applications</a:t>
            </a:r>
          </a:p>
          <a:p>
            <a:pPr lvl="1"/>
            <a:r>
              <a:rPr lang="en-US" altLang="ko-KR" sz="1800" b="1" dirty="0" smtClean="0"/>
              <a:t>A.2 test multi-thread profiling tools</a:t>
            </a:r>
          </a:p>
          <a:p>
            <a:pPr lvl="1"/>
            <a:r>
              <a:rPr lang="en-US" altLang="ko-KR" sz="1800" b="1" dirty="0" smtClean="0"/>
              <a:t>A.3 performance runs on KISTI supercomputers</a:t>
            </a:r>
            <a:endParaRPr lang="ko-KR" altLang="ko-KR" sz="1800" dirty="0" smtClean="0"/>
          </a:p>
          <a:p>
            <a:r>
              <a:rPr lang="en-US" altLang="ko-KR" sz="2000" b="1" dirty="0" smtClean="0"/>
              <a:t>Task B – Initiating Geant4 R&amp;D for Multi-Core and Many-Core Era</a:t>
            </a:r>
          </a:p>
          <a:p>
            <a:pPr lvl="1"/>
            <a:r>
              <a:rPr lang="en-US" altLang="ko-KR" sz="1800" b="1" dirty="0" smtClean="0"/>
              <a:t>B.1 Develop strategies for Geant4 re-engineering</a:t>
            </a:r>
          </a:p>
          <a:p>
            <a:pPr lvl="1"/>
            <a:r>
              <a:rPr lang="en-US" altLang="ko-KR" sz="1800" b="1" dirty="0" smtClean="0"/>
              <a:t>B.2 Develop prototypes</a:t>
            </a:r>
            <a:endParaRPr lang="ko-KR" altLang="ko-KR" sz="1800" dirty="0" smtClean="0"/>
          </a:p>
          <a:p>
            <a:pPr lvl="1"/>
            <a:r>
              <a:rPr lang="en-US" altLang="ko-KR" sz="1800" b="1" dirty="0" smtClean="0"/>
              <a:t>B.3 document design changes for the Geant4 tracking process</a:t>
            </a:r>
            <a:endParaRPr lang="ko-KR" altLang="ko-KR" sz="1800" dirty="0" smtClean="0"/>
          </a:p>
          <a:p>
            <a:pPr lvl="1">
              <a:buNone/>
            </a:pPr>
            <a:endParaRPr lang="ko-KR" altLang="ko-KR" sz="1800" dirty="0" smtClean="0"/>
          </a:p>
          <a:p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DEA953-20F1-4B80-A9C8-4AEE72FDC108}" type="slidenum">
              <a:rPr lang="ko-KR" altLang="en-US" smtClean="0"/>
              <a:pPr>
                <a:defRPr/>
              </a:pPr>
              <a:t>18</a:t>
            </a:fld>
            <a:endParaRPr lang="ko-KR" altLang="en-US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1331640" y="4427562"/>
          <a:ext cx="6381750" cy="1809750"/>
        </p:xfrm>
        <a:graphic>
          <a:graphicData uri="http://schemas.openxmlformats.org/presentationml/2006/ole">
            <p:oleObj spid="_x0000_s41986" name="Worksheet" r:id="rId3" imgW="6772402" imgH="1819339" progId="Excel.Sheet.8">
              <p:embed/>
            </p:oleObj>
          </a:graphicData>
        </a:graphic>
      </p:graphicFrame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2266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496119" y="188640"/>
            <a:ext cx="4435921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휴먼엑스포" pitchFamily="18" charset="-127"/>
                <a:ea typeface="휴먼엑스포" pitchFamily="18" charset="-127"/>
                <a:cs typeface="+mj-cs"/>
              </a:rPr>
              <a:t>KISTI-</a:t>
            </a:r>
            <a:r>
              <a:rPr kumimoji="0" lang="en-US" altLang="ko-K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휴먼엑스포" pitchFamily="18" charset="-127"/>
                <a:ea typeface="휴먼엑스포" pitchFamily="18" charset="-127"/>
                <a:cs typeface="+mj-cs"/>
              </a:rPr>
              <a:t>Fermilab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휴먼엑스포" pitchFamily="18" charset="-127"/>
                <a:ea typeface="휴먼엑스포" pitchFamily="18" charset="-127"/>
                <a:cs typeface="+mj-cs"/>
              </a:rPr>
              <a:t> Collaboration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휴먼엑스포" pitchFamily="18" charset="-127"/>
              <a:ea typeface="휴먼엑스포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472608"/>
          </a:xfrm>
        </p:spPr>
        <p:txBody>
          <a:bodyPr/>
          <a:lstStyle/>
          <a:p>
            <a:r>
              <a:rPr lang="en-US" altLang="ko-KR" dirty="0" smtClean="0"/>
              <a:t>Introduction</a:t>
            </a:r>
          </a:p>
          <a:p>
            <a:pPr lvl="1"/>
            <a:r>
              <a:rPr lang="en-US" altLang="ko-KR" dirty="0" smtClean="0"/>
              <a:t>Experiment-Theory-Simulation</a:t>
            </a:r>
          </a:p>
          <a:p>
            <a:r>
              <a:rPr lang="en-US" altLang="ko-KR" dirty="0" smtClean="0"/>
              <a:t>Geant4 Project</a:t>
            </a:r>
          </a:p>
          <a:p>
            <a:r>
              <a:rPr lang="en-US" altLang="ko-KR" dirty="0" smtClean="0"/>
              <a:t>KISTI-</a:t>
            </a:r>
            <a:r>
              <a:rPr lang="en-US" altLang="ko-KR" dirty="0" err="1" smtClean="0"/>
              <a:t>Fermilab</a:t>
            </a:r>
            <a:r>
              <a:rPr lang="en-US" altLang="ko-KR" dirty="0" smtClean="0"/>
              <a:t> Collaboration</a:t>
            </a:r>
          </a:p>
          <a:p>
            <a:r>
              <a:rPr lang="en-US" altLang="ko-KR" dirty="0" smtClean="0"/>
              <a:t>Simulation on secondary beam</a:t>
            </a:r>
          </a:p>
          <a:p>
            <a:r>
              <a:rPr lang="en-US" altLang="ko-KR" dirty="0" smtClean="0"/>
              <a:t>Summary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960523" y="1866214"/>
            <a:ext cx="6995853" cy="12027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06"/>
              </a:avLst>
            </a:prstTxWarp>
          </a:bodyPr>
          <a:lstStyle/>
          <a:p>
            <a:pPr algn="ctr">
              <a:defRPr/>
            </a:pP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Simulation on Secondary beams</a:t>
            </a:r>
            <a:endParaRPr lang="en-US" altLang="ko-KR" sz="4400" kern="10" dirty="0">
              <a:ln w="9525">
                <a:solidFill>
                  <a:srgbClr val="3366CC"/>
                </a:solidFill>
                <a:round/>
                <a:headEnd/>
                <a:tailEnd/>
              </a:ln>
              <a:solidFill>
                <a:srgbClr val="3399FF"/>
              </a:solidFill>
              <a:effectLst>
                <a:glow rad="63500">
                  <a:srgbClr val="0000FF">
                    <a:alpha val="40000"/>
                  </a:srgbClr>
                </a:glow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2103" y="202630"/>
            <a:ext cx="4939977" cy="346050"/>
          </a:xfrm>
        </p:spPr>
        <p:txBody>
          <a:bodyPr/>
          <a:lstStyle/>
          <a:p>
            <a:r>
              <a:rPr lang="en-US" altLang="ko-KR" dirty="0" smtClean="0"/>
              <a:t>Simulation on secondary beam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Object</a:t>
            </a:r>
          </a:p>
          <a:p>
            <a:pPr lvl="1"/>
            <a:r>
              <a:rPr lang="en-US" altLang="ko-KR" dirty="0" smtClean="0"/>
              <a:t>Geant4 Simulation for secondary beams and </a:t>
            </a:r>
            <a:r>
              <a:rPr lang="en-US" altLang="ko-KR" dirty="0" err="1" smtClean="0"/>
              <a:t>dE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dx</a:t>
            </a:r>
            <a:endParaRPr lang="en-US" altLang="ko-KR" dirty="0" smtClean="0"/>
          </a:p>
          <a:p>
            <a:r>
              <a:rPr lang="en-US" altLang="ko-KR" dirty="0" smtClean="0"/>
              <a:t>Method</a:t>
            </a:r>
          </a:p>
          <a:p>
            <a:pPr lvl="1"/>
            <a:r>
              <a:rPr lang="en-US" altLang="ko-KR" dirty="0" smtClean="0"/>
              <a:t>To analyze secondary beam depending on incident beam energy, target material, interaction model, …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dirty="0" smtClean="0"/>
              <a:t>Output</a:t>
            </a:r>
          </a:p>
          <a:p>
            <a:pPr lvl="1"/>
            <a:r>
              <a:rPr lang="en-US" altLang="ko-KR" dirty="0" smtClean="0"/>
              <a:t>Secondary particles</a:t>
            </a:r>
          </a:p>
          <a:p>
            <a:pPr lvl="1"/>
            <a:r>
              <a:rPr lang="en-US" altLang="ko-KR" dirty="0" smtClean="0"/>
              <a:t>Energy dissipation…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92896"/>
            <a:ext cx="6765325" cy="1651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293096"/>
            <a:ext cx="3234660" cy="217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Preliminary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26914"/>
            <a:ext cx="8496944" cy="285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01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9134"/>
            <a:ext cx="8173416" cy="2799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764704"/>
            <a:ext cx="4320480" cy="5472608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A heavy ion beam with high energy (200 </a:t>
            </a:r>
            <a:r>
              <a:rPr lang="en-US" altLang="ko-KR" sz="2400" dirty="0" err="1" smtClean="0"/>
              <a:t>MeV</a:t>
            </a:r>
            <a:r>
              <a:rPr lang="en-US" altLang="ko-KR" sz="2400" dirty="0" smtClean="0"/>
              <a:t>/n) produced nucleus type secondary beam very well.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Type of secondary particle depends on material target significantly.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Work on progress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3068" y="620688"/>
            <a:ext cx="358535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712143" y="188640"/>
            <a:ext cx="2779737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휴먼엑스포" pitchFamily="18" charset="-127"/>
                <a:ea typeface="휴먼엑스포" pitchFamily="18" charset="-127"/>
                <a:cs typeface="+mj-cs"/>
              </a:rPr>
              <a:t>Preliminary results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휴먼엑스포" pitchFamily="18" charset="-127"/>
              <a:ea typeface="휴먼엑스포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As one of e-Science paradigm of experiment-Theory-Simulation, Geant4(Theory-Experiment) project has been launched this year in Korea.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Geant4 project is for High Energy Physics and Medical Physics.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Since several accelerator are building in Korea, Geant4 @ </a:t>
            </a:r>
            <a:r>
              <a:rPr lang="en-US" altLang="ko-KR" dirty="0" err="1" smtClean="0"/>
              <a:t>supercom</a:t>
            </a:r>
            <a:r>
              <a:rPr lang="en-US" altLang="ko-KR" dirty="0" smtClean="0"/>
              <a:t> will help for accelerators and detectors R&amp;D.</a:t>
            </a:r>
          </a:p>
          <a:p>
            <a:endParaRPr lang="en-US" altLang="ko-KR" dirty="0" smtClean="0"/>
          </a:p>
          <a:p>
            <a:pPr lvl="0">
              <a:buNone/>
            </a:pPr>
            <a:r>
              <a:rPr lang="en-US" altLang="ko-KR" dirty="0" smtClean="0">
                <a:solidFill>
                  <a:prstClr val="black"/>
                </a:solidFill>
              </a:rPr>
              <a:t>* Geant4 Home page</a:t>
            </a:r>
          </a:p>
          <a:p>
            <a:pPr lvl="1"/>
            <a:r>
              <a:rPr lang="en-US" altLang="ko-KR" dirty="0" smtClean="0">
                <a:solidFill>
                  <a:prstClr val="black"/>
                </a:solidFill>
              </a:rPr>
              <a:t>https://hep.kisti.re.kr/geant4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7" descr="Thanks-e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WordArt 18"/>
          <p:cNvSpPr>
            <a:spLocks noChangeArrowheads="1" noChangeShapeType="1" noTextEdit="1"/>
          </p:cNvSpPr>
          <p:nvPr/>
        </p:nvSpPr>
        <p:spPr bwMode="auto">
          <a:xfrm>
            <a:off x="2776904" y="1700213"/>
            <a:ext cx="3429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altLang="ko-KR" sz="5400" b="1" kern="10" smtClean="0">
                <a:ln w="1270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  <a:latin typeface="HY헤드라인M"/>
                <a:ea typeface="HY헤드라인M"/>
              </a:rPr>
              <a:t>Thanks</a:t>
            </a:r>
            <a:endParaRPr lang="ko-KR" altLang="en-US" sz="5400" b="1" kern="10" smtClean="0">
              <a:ln w="12700">
                <a:solidFill>
                  <a:srgbClr val="FFCC99"/>
                </a:solidFill>
                <a:round/>
                <a:headEnd/>
                <a:tailEnd/>
              </a:ln>
              <a:solidFill>
                <a:srgbClr val="993366"/>
              </a:solidFill>
              <a:effectLst>
                <a:outerShdw dist="28398" dir="3806097" algn="ctr" rotWithShape="0">
                  <a:srgbClr val="000000">
                    <a:alpha val="50000"/>
                  </a:srgbClr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55300" name="WordArt 19"/>
          <p:cNvSpPr>
            <a:spLocks noChangeArrowheads="1" noChangeShapeType="1" noTextEdit="1"/>
          </p:cNvSpPr>
          <p:nvPr/>
        </p:nvSpPr>
        <p:spPr bwMode="auto">
          <a:xfrm>
            <a:off x="3498690" y="3007494"/>
            <a:ext cx="2153430" cy="3494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altLang="ko-KR" sz="2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ea typeface="HY견고딕" pitchFamily="18" charset="-127"/>
                <a:cs typeface="Times New Roman"/>
              </a:rPr>
              <a:t>cho@kisti.re.kr</a:t>
            </a:r>
            <a:endParaRPr lang="ko-KR" altLang="en-US" sz="20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ea typeface="HY견고딕" pitchFamily="18" charset="-127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4509120"/>
            <a:ext cx="4536504" cy="936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5400" spc="-100" dirty="0" smtClean="0">
                <a:solidFill>
                  <a:srgbClr val="0070C0"/>
                </a:solidFill>
                <a:latin typeface="HY견고딕"/>
              </a:rPr>
              <a:t>HEP@KISTI</a:t>
            </a:r>
            <a:endParaRPr lang="ko-KR" altLang="en-US" sz="5400" spc="-100" dirty="0">
              <a:solidFill>
                <a:srgbClr val="0070C0"/>
              </a:solidFill>
              <a:latin typeface="HY견고딕"/>
            </a:endParaRPr>
          </a:p>
        </p:txBody>
      </p:sp>
    </p:spTree>
  </p:cSld>
  <p:clrMapOvr>
    <a:masterClrMapping/>
  </p:clrMapOvr>
  <p:transition advTm="289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2483768" y="1916832"/>
            <a:ext cx="4547581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06"/>
              </a:avLst>
            </a:prstTxWarp>
          </a:bodyPr>
          <a:lstStyle/>
          <a:p>
            <a:pPr algn="ctr">
              <a:defRPr/>
            </a:pP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내용 개체 틀 3"/>
          <p:cNvGraphicFramePr>
            <a:graphicFrameLocks/>
          </p:cNvGraphicFramePr>
          <p:nvPr/>
        </p:nvGraphicFramePr>
        <p:xfrm>
          <a:off x="500034" y="1643050"/>
          <a:ext cx="3786214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987824" y="2670011"/>
            <a:ext cx="165618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200" dirty="0" smtClean="0"/>
              <a:t> Theory-Simulation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200" dirty="0" smtClean="0"/>
              <a:t> PGS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200" dirty="0" smtClean="0"/>
              <a:t> LQCD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rgbClr val="FF00FF"/>
                </a:solidFill>
              </a:rPr>
              <a:t> Geant4</a:t>
            </a:r>
            <a:endParaRPr lang="ko-KR" altLang="en-US" sz="1200" dirty="0">
              <a:solidFill>
                <a:srgbClr val="FF00FF"/>
              </a:solidFill>
            </a:endParaRPr>
          </a:p>
        </p:txBody>
      </p:sp>
      <p:grpSp>
        <p:nvGrpSpPr>
          <p:cNvPr id="2" name="그룹 18"/>
          <p:cNvGrpSpPr>
            <a:grpSpLocks/>
          </p:cNvGrpSpPr>
          <p:nvPr/>
        </p:nvGrpSpPr>
        <p:grpSpPr bwMode="auto">
          <a:xfrm>
            <a:off x="4357688" y="1214438"/>
            <a:ext cx="4572000" cy="3857625"/>
            <a:chOff x="4357688" y="1214422"/>
            <a:chExt cx="4572002" cy="3857641"/>
          </a:xfrm>
        </p:grpSpPr>
        <p:pic>
          <p:nvPicPr>
            <p:cNvPr id="102408" name="Picture 5" descr="05-0440-01D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72063" y="2071688"/>
              <a:ext cx="3762375" cy="300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09" name="오른쪽 화살표 12"/>
            <p:cNvSpPr>
              <a:spLocks noChangeArrowheads="1"/>
            </p:cNvSpPr>
            <p:nvPr/>
          </p:nvSpPr>
          <p:spPr bwMode="auto">
            <a:xfrm>
              <a:off x="4357688" y="3506710"/>
              <a:ext cx="571500" cy="71437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lang="ko-KR" altLang="en-US" sz="1800" smtClean="0">
                <a:solidFill>
                  <a:srgbClr val="000000"/>
                </a:solidFill>
                <a:latin typeface="Verdana" pitchFamily="34" charset="0"/>
                <a:ea typeface="HY울릉도M" pitchFamily="18" charset="-127"/>
              </a:endParaRPr>
            </a:p>
          </p:txBody>
        </p:sp>
        <p:sp>
          <p:nvSpPr>
            <p:cNvPr id="102410" name="타원 13"/>
            <p:cNvSpPr>
              <a:spLocks noChangeArrowheads="1"/>
            </p:cNvSpPr>
            <p:nvPr/>
          </p:nvSpPr>
          <p:spPr bwMode="auto">
            <a:xfrm>
              <a:off x="6215063" y="2428875"/>
              <a:ext cx="428625" cy="500063"/>
            </a:xfrm>
            <a:prstGeom prst="ellipse">
              <a:avLst/>
            </a:prstGeom>
            <a:noFill/>
            <a:ln w="38100" algn="ctr">
              <a:solidFill>
                <a:srgbClr val="00B0F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lang="ko-KR" altLang="en-US" sz="1800" smtClean="0">
                <a:solidFill>
                  <a:srgbClr val="000000"/>
                </a:solidFill>
                <a:latin typeface="Verdana" pitchFamily="34" charset="0"/>
                <a:ea typeface="HY울릉도M" pitchFamily="18" charset="-127"/>
              </a:endParaRPr>
            </a:p>
          </p:txBody>
        </p:sp>
        <p:sp>
          <p:nvSpPr>
            <p:cNvPr id="102411" name="타원 14"/>
            <p:cNvSpPr>
              <a:spLocks noChangeArrowheads="1"/>
            </p:cNvSpPr>
            <p:nvPr/>
          </p:nvSpPr>
          <p:spPr bwMode="auto">
            <a:xfrm>
              <a:off x="5857875" y="2428875"/>
              <a:ext cx="357188" cy="500063"/>
            </a:xfrm>
            <a:prstGeom prst="ellipse">
              <a:avLst/>
            </a:prstGeom>
            <a:noFill/>
            <a:ln w="38100" algn="ctr">
              <a:solidFill>
                <a:srgbClr val="00B0F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lang="ko-KR" altLang="en-US" sz="1800" smtClean="0">
                <a:solidFill>
                  <a:srgbClr val="000000"/>
                </a:solidFill>
                <a:latin typeface="Verdana" pitchFamily="34" charset="0"/>
                <a:ea typeface="HY울릉도M" pitchFamily="18" charset="-127"/>
              </a:endParaRPr>
            </a:p>
          </p:txBody>
        </p:sp>
        <p:sp>
          <p:nvSpPr>
            <p:cNvPr id="102412" name="타원 15"/>
            <p:cNvSpPr>
              <a:spLocks noChangeArrowheads="1"/>
            </p:cNvSpPr>
            <p:nvPr/>
          </p:nvSpPr>
          <p:spPr bwMode="auto">
            <a:xfrm>
              <a:off x="6858000" y="3286125"/>
              <a:ext cx="357188" cy="500063"/>
            </a:xfrm>
            <a:prstGeom prst="ellipse">
              <a:avLst/>
            </a:prstGeom>
            <a:noFill/>
            <a:ln w="38100" algn="ctr">
              <a:solidFill>
                <a:srgbClr val="00B0F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lang="ko-KR" altLang="en-US" sz="1800" smtClean="0">
                <a:solidFill>
                  <a:srgbClr val="000000"/>
                </a:solidFill>
                <a:latin typeface="Verdana" pitchFamily="34" charset="0"/>
                <a:ea typeface="HY울릉도M" pitchFamily="18" charset="-127"/>
              </a:endParaRPr>
            </a:p>
          </p:txBody>
        </p:sp>
        <p:sp>
          <p:nvSpPr>
            <p:cNvPr id="102413" name="타원 16"/>
            <p:cNvSpPr>
              <a:spLocks noChangeArrowheads="1"/>
            </p:cNvSpPr>
            <p:nvPr/>
          </p:nvSpPr>
          <p:spPr bwMode="auto">
            <a:xfrm>
              <a:off x="6215063" y="2857500"/>
              <a:ext cx="428625" cy="428625"/>
            </a:xfrm>
            <a:prstGeom prst="ellipse">
              <a:avLst/>
            </a:prstGeom>
            <a:noFill/>
            <a:ln w="38100" algn="ctr">
              <a:solidFill>
                <a:srgbClr val="00B0F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lang="ko-KR" altLang="en-US" sz="1800" smtClean="0">
                <a:solidFill>
                  <a:srgbClr val="000000"/>
                </a:solidFill>
                <a:latin typeface="Verdana" pitchFamily="34" charset="0"/>
                <a:ea typeface="HY울릉도M" pitchFamily="18" charset="-127"/>
              </a:endParaRPr>
            </a:p>
          </p:txBody>
        </p:sp>
        <p:sp>
          <p:nvSpPr>
            <p:cNvPr id="102414" name="TextBox 17"/>
            <p:cNvSpPr txBox="1">
              <a:spLocks noChangeArrowheads="1"/>
            </p:cNvSpPr>
            <p:nvPr/>
          </p:nvSpPr>
          <p:spPr bwMode="auto">
            <a:xfrm>
              <a:off x="4929190" y="1214422"/>
              <a:ext cx="40005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1"/>
              <a:r>
                <a:rPr lang="en-US" altLang="ko-KR" sz="1800" smtClean="0">
                  <a:solidFill>
                    <a:srgbClr val="000000"/>
                  </a:solidFill>
                  <a:latin typeface="Arial" pitchFamily="34" charset="0"/>
                  <a:ea typeface="HY울릉도M" pitchFamily="18" charset="-127"/>
                  <a:cs typeface="Arial" pitchFamily="34" charset="0"/>
                </a:rPr>
                <a:t>To probe the Standard Model and search for New Physics </a:t>
              </a:r>
              <a:endParaRPr lang="ko-KR" altLang="en-US" sz="1800" smtClean="0">
                <a:solidFill>
                  <a:srgbClr val="000000"/>
                </a:solidFill>
                <a:latin typeface="Arial" pitchFamily="34" charset="0"/>
                <a:ea typeface="HY울릉도M" pitchFamily="18" charset="-127"/>
                <a:cs typeface="Arial" pitchFamily="34" charset="0"/>
              </a:endParaRPr>
            </a:p>
          </p:txBody>
        </p:sp>
      </p:grpSp>
      <p:sp>
        <p:nvSpPr>
          <p:cNvPr id="102404" name="Text Box 13"/>
          <p:cNvSpPr txBox="1">
            <a:spLocks noChangeArrowheads="1"/>
          </p:cNvSpPr>
          <p:nvPr/>
        </p:nvSpPr>
        <p:spPr bwMode="auto">
          <a:xfrm>
            <a:off x="251520" y="5941144"/>
            <a:ext cx="1516062" cy="584200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1" hangingPunct="0"/>
            <a:r>
              <a:rPr lang="en-US" altLang="ko-KR" sz="1600" dirty="0" smtClean="0">
                <a:solidFill>
                  <a:srgbClr val="000000"/>
                </a:solidFill>
                <a:latin typeface="Verdana" pitchFamily="34" charset="0"/>
                <a:ea typeface="HY울릉도M" pitchFamily="18" charset="-127"/>
              </a:rPr>
              <a:t>CDF</a:t>
            </a:r>
          </a:p>
          <a:p>
            <a:pPr algn="ctr" eaLnBrk="0" latinLnBrk="1" hangingPunct="0"/>
            <a:r>
              <a:rPr lang="en-US" altLang="ko-KR" sz="1600" dirty="0" smtClean="0">
                <a:solidFill>
                  <a:srgbClr val="000000"/>
                </a:solidFill>
                <a:latin typeface="Verdana" pitchFamily="34" charset="0"/>
                <a:ea typeface="HY울릉도M" pitchFamily="18" charset="-127"/>
              </a:rPr>
              <a:t>Belle/Belle II</a:t>
            </a:r>
          </a:p>
        </p:txBody>
      </p:sp>
      <p:sp>
        <p:nvSpPr>
          <p:cNvPr id="102406" name="제목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High</a:t>
            </a:r>
            <a:r>
              <a:rPr lang="ko-KR" altLang="en-US" dirty="0" smtClean="0"/>
              <a:t> </a:t>
            </a:r>
            <a:r>
              <a:rPr lang="en-US" altLang="ko-KR" dirty="0" smtClean="0"/>
              <a:t>Energy Physics @ KISTI</a:t>
            </a:r>
            <a:endParaRPr lang="ko-KR" altLang="en-US" dirty="0" smtClean="0"/>
          </a:p>
        </p:txBody>
      </p:sp>
      <p:sp>
        <p:nvSpPr>
          <p:cNvPr id="102407" name="TextBox 7"/>
          <p:cNvSpPr txBox="1">
            <a:spLocks noChangeArrowheads="1"/>
          </p:cNvSpPr>
          <p:nvPr/>
        </p:nvSpPr>
        <p:spPr bwMode="auto">
          <a:xfrm>
            <a:off x="5003800" y="6300788"/>
            <a:ext cx="3960813" cy="3683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en-US" altLang="ko-KR" sz="1800" smtClean="0">
                <a:solidFill>
                  <a:srgbClr val="00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K.Cho and H.W.Kim, JKPS (2009)</a:t>
            </a:r>
            <a:endParaRPr lang="ko-KR" altLang="en-US" sz="1800" smtClean="0">
              <a:solidFill>
                <a:srgbClr val="00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2708920"/>
            <a:ext cx="1512168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 </a:t>
            </a:r>
            <a:r>
              <a:rPr lang="en-US" altLang="ko-KR" sz="1200" dirty="0" smtClean="0"/>
              <a:t>Theory-Exp.</a:t>
            </a:r>
            <a:r>
              <a:rPr lang="ko-KR" altLang="en-US" sz="1200" dirty="0" smtClean="0"/>
              <a:t> </a:t>
            </a:r>
            <a:endParaRPr lang="en-US" altLang="ko-KR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altLang="ko-KR" sz="1200" dirty="0" smtClean="0"/>
              <a:t> FKPPL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200" dirty="0" smtClean="0"/>
              <a:t> B physics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619672" y="4869160"/>
            <a:ext cx="151216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200" dirty="0" smtClean="0"/>
              <a:t> e-HEP </a:t>
            </a:r>
            <a:r>
              <a:rPr lang="en-US" altLang="ko-KR" sz="1200" dirty="0" err="1" smtClean="0"/>
              <a:t>env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 - Remote Cont.</a:t>
            </a:r>
          </a:p>
          <a:p>
            <a:r>
              <a:rPr lang="en-US" altLang="ko-KR" sz="1200" dirty="0" smtClean="0"/>
              <a:t> - DP, DH </a:t>
            </a:r>
          </a:p>
          <a:p>
            <a:r>
              <a:rPr lang="en-US" altLang="ko-KR" sz="1200" dirty="0" smtClean="0"/>
              <a:t> - EVO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 txBox="1">
            <a:spLocks/>
          </p:cNvSpPr>
          <p:nvPr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CF8622-227A-483E-A8E9-38C3FB18020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468560" y="6237312"/>
            <a:ext cx="9721080" cy="36933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800" b="1" dirty="0" smtClean="0">
                <a:solidFill>
                  <a:srgbClr val="B85808"/>
                </a:solidFill>
                <a:latin typeface="Georgia" pitchFamily="18" charset="0"/>
                <a:ea typeface="바탕"/>
              </a:rPr>
              <a:t>⇒</a:t>
            </a:r>
            <a:r>
              <a:rPr lang="en-US" altLang="ko-KR" sz="1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바탕"/>
              </a:rPr>
              <a:t> </a:t>
            </a:r>
            <a:r>
              <a:rPr lang="en-US" altLang="ko-KR" sz="1800" b="1" dirty="0" smtClean="0">
                <a:solidFill>
                  <a:schemeClr val="accent2"/>
                </a:solidFill>
                <a:latin typeface="+mj-ea"/>
                <a:ea typeface="+mj-ea"/>
              </a:rPr>
              <a:t>Feed-back between experiments (Belle &amp; CDF) and theories inside KISTI</a:t>
            </a:r>
          </a:p>
        </p:txBody>
      </p:sp>
      <p:pic>
        <p:nvPicPr>
          <p:cNvPr id="28" name="_x87043032" descr="EMB000000fc4d85"/>
          <p:cNvPicPr>
            <a:picLocks noChangeAspect="1" noChangeArrowheads="1"/>
          </p:cNvPicPr>
          <p:nvPr/>
        </p:nvPicPr>
        <p:blipFill>
          <a:blip r:embed="rId2" cstate="print"/>
          <a:srcRect t="9572" r="6140"/>
          <a:stretch>
            <a:fillRect/>
          </a:stretch>
        </p:blipFill>
        <p:spPr bwMode="auto">
          <a:xfrm>
            <a:off x="684288" y="740370"/>
            <a:ext cx="7704137" cy="55689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제목 1"/>
          <p:cNvSpPr txBox="1">
            <a:spLocks/>
          </p:cNvSpPr>
          <p:nvPr/>
        </p:nvSpPr>
        <p:spPr bwMode="auto">
          <a:xfrm>
            <a:off x="836782" y="72008"/>
            <a:ext cx="5463410" cy="54868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맑은 고딕" charset="0"/>
              </a:rPr>
              <a:t> 1. Theory-Experiment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맑은 고딕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양쪽 모서리가 둥근 사각형 81"/>
          <p:cNvSpPr/>
          <p:nvPr/>
        </p:nvSpPr>
        <p:spPr>
          <a:xfrm rot="10800000">
            <a:off x="222645" y="755886"/>
            <a:ext cx="8669835" cy="45719"/>
          </a:xfrm>
          <a:prstGeom prst="round2Same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18012" y="836712"/>
            <a:ext cx="8674468" cy="43204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100000">
                <a:srgbClr val="B85808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8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HY헤드라인M" pitchFamily="18" charset="-127"/>
              </a:rPr>
              <a:t>e-HEP environment</a:t>
            </a:r>
            <a:endParaRPr lang="ko-KR" altLang="en-US" sz="28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HY헤드라인M" pitchFamily="18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70377" t="36073" r="23755" b="37277"/>
          <a:stretch>
            <a:fillRect/>
          </a:stretch>
        </p:blipFill>
        <p:spPr bwMode="auto">
          <a:xfrm>
            <a:off x="4644009" y="1321846"/>
            <a:ext cx="1584176" cy="278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accent6">
                <a:lumMod val="50000"/>
              </a:schemeClr>
            </a:outerShdw>
          </a:effectLst>
        </p:spPr>
      </p:pic>
      <p:sp>
        <p:nvSpPr>
          <p:cNvPr id="25" name="내용 개체 틀 2"/>
          <p:cNvSpPr txBox="1">
            <a:spLocks/>
          </p:cNvSpPr>
          <p:nvPr/>
        </p:nvSpPr>
        <p:spPr>
          <a:xfrm>
            <a:off x="6197672" y="1348894"/>
            <a:ext cx="2766817" cy="30162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endParaRPr lang="en-US" altLang="ko-KR" sz="10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marL="228600" indent="-228600"/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1. Data production</a:t>
            </a:r>
          </a:p>
          <a:p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• CDF Remote Control Room</a:t>
            </a:r>
          </a:p>
          <a:p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@KISTI</a:t>
            </a:r>
          </a:p>
          <a:p>
            <a:endParaRPr lang="en-US" altLang="ko-KR" sz="12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it-IT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2. Data processing</a:t>
            </a:r>
          </a:p>
          <a:p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• Pacific CAF(CDF Analysis Farm)</a:t>
            </a:r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굴림"/>
                <a:ea typeface="굴림"/>
              </a:rPr>
              <a:t> ⇒ </a:t>
            </a:r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North America CAF @KISTI</a:t>
            </a:r>
          </a:p>
          <a:p>
            <a:endParaRPr lang="en-US" altLang="ko-KR" sz="12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3. Data Analysis Collaboration</a:t>
            </a:r>
          </a:p>
          <a:p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• EVO servers @KISTI</a:t>
            </a:r>
          </a:p>
          <a:p>
            <a:endParaRPr lang="en-US" altLang="ko-KR" sz="12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굴림" pitchFamily="50" charset="-127"/>
            </a:endParaRPr>
          </a:p>
          <a:p>
            <a:r>
              <a:rPr kumimoji="0" lang="en-US" altLang="ko-KR" sz="1200" b="1" i="0" u="none" strike="noStrike" kern="1200" cap="none" spc="0" normalizeH="0" noProof="0" dirty="0" smtClean="0">
                <a:solidFill>
                  <a:schemeClr val="accent1">
                    <a:lumMod val="50000"/>
                  </a:schemeClr>
                </a:solidFill>
                <a:uLnTx/>
                <a:uFillTx/>
                <a:latin typeface="Georgia" pitchFamily="18" charset="0"/>
                <a:ea typeface="굴림" pitchFamily="50" charset="-127"/>
              </a:rPr>
              <a:t>4. Belle II Data Handling </a:t>
            </a:r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굴림" pitchFamily="50" charset="-127"/>
              </a:rPr>
              <a:t>System </a:t>
            </a:r>
            <a:r>
              <a:rPr lang="en-US" altLang="ko-KR" sz="1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• Working Group Chair (K. Cho)</a:t>
            </a:r>
          </a:p>
          <a:p>
            <a:endParaRPr lang="en-US" altLang="ko-KR" sz="12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굴림" pitchFamily="50" charset="-127"/>
            </a:endParaRPr>
          </a:p>
          <a:p>
            <a:endParaRPr kumimoji="0" lang="ko-KR" altLang="en-US" sz="1200" b="1" i="0" u="none" strike="noStrike" kern="1200" cap="none" spc="0" normalizeH="0" baseline="0" noProof="0" dirty="0">
              <a:solidFill>
                <a:schemeClr val="accent1">
                  <a:lumMod val="50000"/>
                </a:schemeClr>
              </a:solidFill>
              <a:uLnTx/>
              <a:uFillTx/>
              <a:latin typeface="Georgia" pitchFamily="18" charset="0"/>
              <a:ea typeface="굴림" pitchFamily="50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16925" t="77300" r="75988" b="13250"/>
          <a:stretch>
            <a:fillRect/>
          </a:stretch>
        </p:blipFill>
        <p:spPr bwMode="auto">
          <a:xfrm>
            <a:off x="2809582" y="2574531"/>
            <a:ext cx="1524407" cy="1186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accent5">
                <a:lumMod val="75000"/>
              </a:schemeClr>
            </a:outerShdw>
          </a:effectLst>
        </p:spPr>
      </p:pic>
      <p:cxnSp>
        <p:nvCxnSpPr>
          <p:cNvPr id="28" name="구부러진 연결선 27"/>
          <p:cNvCxnSpPr/>
          <p:nvPr/>
        </p:nvCxnSpPr>
        <p:spPr>
          <a:xfrm rot="16200000" flipV="1">
            <a:off x="3114716" y="4227848"/>
            <a:ext cx="895310" cy="3034"/>
          </a:xfrm>
          <a:prstGeom prst="curvedConnector3">
            <a:avLst>
              <a:gd name="adj1" fmla="val 50000"/>
            </a:avLst>
          </a:prstGeom>
          <a:ln w="127000">
            <a:gradFill flip="none" rotWithShape="1">
              <a:gsLst>
                <a:gs pos="0">
                  <a:srgbClr val="FFC000">
                    <a:alpha val="15000"/>
                  </a:srgbClr>
                </a:gs>
                <a:gs pos="58000">
                  <a:schemeClr val="accent6">
                    <a:lumMod val="75000"/>
                  </a:schemeClr>
                </a:gs>
              </a:gsLst>
              <a:lin ang="0" scaled="1"/>
              <a:tileRect/>
            </a:gradFill>
            <a:prstDash val="solid"/>
            <a:tailEnd type="triangle" w="med" len="med"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 l="54725" t="18500" r="24800" b="60500"/>
          <a:stretch>
            <a:fillRect/>
          </a:stretch>
        </p:blipFill>
        <p:spPr bwMode="auto">
          <a:xfrm>
            <a:off x="251520" y="2555280"/>
            <a:ext cx="2423296" cy="186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accent5">
                <a:lumMod val="75000"/>
              </a:schemeClr>
            </a:outerShdw>
          </a:effec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 cstate="print"/>
          <a:srcRect l="75200" t="22700" r="3538" b="59450"/>
          <a:stretch>
            <a:fillRect/>
          </a:stretch>
        </p:blipFill>
        <p:spPr bwMode="auto">
          <a:xfrm>
            <a:off x="2824558" y="4506340"/>
            <a:ext cx="1459411" cy="116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1000" sy="101000" algn="tl" rotWithShape="0">
              <a:schemeClr val="accent5">
                <a:lumMod val="75000"/>
              </a:schemeClr>
            </a:outerShdw>
          </a:effectLst>
        </p:spPr>
      </p:pic>
      <p:cxnSp>
        <p:nvCxnSpPr>
          <p:cNvPr id="32" name="구부러진 연결선 13"/>
          <p:cNvCxnSpPr/>
          <p:nvPr/>
        </p:nvCxnSpPr>
        <p:spPr>
          <a:xfrm rot="16200000" flipH="1">
            <a:off x="1768694" y="3883912"/>
            <a:ext cx="510799" cy="1600929"/>
          </a:xfrm>
          <a:prstGeom prst="curvedConnector2">
            <a:avLst/>
          </a:prstGeom>
          <a:ln w="127000">
            <a:gradFill>
              <a:gsLst>
                <a:gs pos="0">
                  <a:schemeClr val="accent1">
                    <a:lumMod val="20000"/>
                    <a:lumOff val="80000"/>
                    <a:alpha val="7000"/>
                  </a:schemeClr>
                </a:gs>
                <a:gs pos="48000">
                  <a:srgbClr val="FFC000"/>
                </a:gs>
              </a:gsLst>
              <a:lin ang="5400000" scaled="0"/>
            </a:gradFill>
            <a:prstDash val="solid"/>
            <a:tailEnd type="triangle" w="med" len="med"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251520" y="134076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ko-KR" sz="2000" b="1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To study high energy physics anytime anywhere even if we are not on-site (accelerator laboratory)</a:t>
            </a:r>
          </a:p>
          <a:p>
            <a:pPr>
              <a:buNone/>
            </a:pPr>
            <a:endParaRPr lang="ko-KR" altLang="en-US" dirty="0">
              <a:ln w="1270">
                <a:solidFill>
                  <a:schemeClr val="accent1">
                    <a:lumMod val="75000"/>
                  </a:schemeClr>
                </a:solidFill>
              </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552750" y="1268760"/>
            <a:ext cx="4411738" cy="2971578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chemeClr val="accent3">
                <a:lumMod val="50000"/>
                <a:alpha val="7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제목 1"/>
          <p:cNvSpPr txBox="1">
            <a:spLocks/>
          </p:cNvSpPr>
          <p:nvPr/>
        </p:nvSpPr>
        <p:spPr bwMode="auto">
          <a:xfrm>
            <a:off x="620758" y="0"/>
            <a:ext cx="6615538" cy="593304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맑은 고딕" charset="0"/>
              </a:rPr>
              <a:t>2.</a:t>
            </a:r>
            <a:r>
              <a:rPr kumimoji="0" lang="ko-KR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맑은 고딕" charset="0"/>
              </a:rPr>
              <a:t> </a:t>
            </a:r>
            <a:r>
              <a:rPr kumimoji="0"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맑은 고딕" charset="0"/>
              </a:rPr>
              <a:t>Experiment-Computing Simulation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맑은 고딕" charset="0"/>
              </a:rPr>
              <a:t> 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맑은 고딕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Theory model – Simulations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PGS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LQCD</a:t>
            </a:r>
          </a:p>
          <a:p>
            <a:pPr lvl="1"/>
            <a:r>
              <a:rPr lang="en-US" altLang="ko-KR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Geant4 =&gt; Today’s talk</a:t>
            </a:r>
          </a:p>
          <a:p>
            <a:pPr lvl="1"/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Astro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-Nuclear Simulation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by a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KoRIA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user group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DEA953-20F1-4B80-A9C8-4AEE72FDC108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pic>
        <p:nvPicPr>
          <p:cNvPr id="5" name="그림 4" descr="computing-theory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80928"/>
            <a:ext cx="5472608" cy="289251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B85808">
                <a:alpha val="64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27584" y="5733256"/>
            <a:ext cx="4320480" cy="707886"/>
          </a:xfrm>
          <a:prstGeom prst="rect">
            <a:avLst/>
          </a:prstGeom>
          <a:solidFill>
            <a:srgbClr val="B85808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latin typeface="+mj-ea"/>
                <a:ea typeface="+mj-ea"/>
              </a:rPr>
              <a:t>Ex) A study of Higgs model </a:t>
            </a:r>
          </a:p>
          <a:p>
            <a:r>
              <a:rPr lang="en-US" altLang="ko-KR" sz="2000" b="1" dirty="0" smtClean="0">
                <a:solidFill>
                  <a:schemeClr val="bg1"/>
                </a:solidFill>
                <a:latin typeface="+mj-ea"/>
                <a:ea typeface="+mj-ea"/>
              </a:rPr>
              <a:t>using </a:t>
            </a:r>
            <a:r>
              <a:rPr lang="en-US" altLang="ko-KR" sz="2000" b="1" dirty="0" err="1" smtClean="0">
                <a:solidFill>
                  <a:schemeClr val="bg1"/>
                </a:solidFill>
                <a:latin typeface="+mj-ea"/>
                <a:ea typeface="+mj-ea"/>
              </a:rPr>
              <a:t>cyberinfrastructur</a:t>
            </a:r>
            <a:r>
              <a:rPr lang="en-US" altLang="ko-KR" sz="2000" b="1" dirty="0" smtClean="0">
                <a:solidFill>
                  <a:schemeClr val="bg1"/>
                </a:solidFill>
                <a:latin typeface="+mj-ea"/>
                <a:ea typeface="+mj-ea"/>
              </a:rPr>
              <a:t>\ @KISTI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4997" r="10031"/>
          <a:stretch>
            <a:fillRect/>
          </a:stretch>
        </p:blipFill>
        <p:spPr bwMode="auto">
          <a:xfrm>
            <a:off x="5889668" y="2780928"/>
            <a:ext cx="29308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 bwMode="auto">
          <a:xfrm>
            <a:off x="620758" y="116632"/>
            <a:ext cx="6399514" cy="47667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맑은 고딕" charset="0"/>
              </a:rPr>
              <a:t> </a:t>
            </a:r>
            <a:r>
              <a:rPr kumimoji="0"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맑은 고딕" charset="0"/>
              </a:rPr>
              <a:t>3. Theory-Simulation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맑은 고딕" charset="0"/>
              </a:rPr>
              <a:t> 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맑은 고딕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960523" y="1866214"/>
            <a:ext cx="6995853" cy="12027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06"/>
              </a:avLst>
            </a:prstTxWarp>
          </a:bodyPr>
          <a:lstStyle/>
          <a:p>
            <a:pPr algn="ctr">
              <a:defRPr/>
            </a:pP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Geant4 Project for </a:t>
            </a:r>
          </a:p>
          <a:p>
            <a:pPr algn="ctr">
              <a:defRPr/>
            </a:pPr>
            <a:r>
              <a:rPr lang="en-US" altLang="ko-KR" sz="4400" kern="10" dirty="0" smtClean="0">
                <a:ln w="9525">
                  <a:solidFill>
                    <a:srgbClr val="3366CC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glow rad="63500">
                    <a:srgbClr val="0000FF">
                      <a:alpha val="40000"/>
                    </a:srgbClr>
                  </a:glow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Verdana"/>
                <a:cs typeface="Verdana"/>
              </a:rPr>
              <a:t>Medical and Accelerator physics</a:t>
            </a:r>
            <a:endParaRPr lang="en-US" altLang="ko-KR" sz="4400" kern="10" dirty="0">
              <a:ln w="9525">
                <a:solidFill>
                  <a:srgbClr val="3366CC"/>
                </a:solidFill>
                <a:round/>
                <a:headEnd/>
                <a:tailEnd/>
              </a:ln>
              <a:solidFill>
                <a:srgbClr val="3399FF"/>
              </a:solidFill>
              <a:effectLst>
                <a:glow rad="63500">
                  <a:srgbClr val="0000FF">
                    <a:alpha val="40000"/>
                  </a:srgbClr>
                </a:glow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Project 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Title: Development of Geant4 for medical physics and High Energy physics</a:t>
            </a:r>
          </a:p>
          <a:p>
            <a:r>
              <a:rPr lang="en-US" altLang="ko-KR" sz="2400" dirty="0" smtClean="0"/>
              <a:t>PI: </a:t>
            </a:r>
            <a:r>
              <a:rPr lang="en-US" altLang="ko-KR" sz="2400" dirty="0" err="1" smtClean="0"/>
              <a:t>Kihyeon</a:t>
            </a:r>
            <a:r>
              <a:rPr lang="en-US" altLang="ko-KR" sz="2400" dirty="0" smtClean="0"/>
              <a:t> Cho &amp; </a:t>
            </a:r>
            <a:r>
              <a:rPr lang="en-US" altLang="ko-KR" sz="2400" dirty="0" err="1" smtClean="0"/>
              <a:t>Soonwook</a:t>
            </a:r>
            <a:r>
              <a:rPr lang="en-US" altLang="ko-KR" sz="2400" dirty="0" smtClean="0"/>
              <a:t> Hwang</a:t>
            </a:r>
          </a:p>
          <a:p>
            <a:r>
              <a:rPr lang="en-US" altLang="ko-KR" sz="2400" dirty="0" smtClean="0"/>
              <a:t>Sponsor: Creative project by KISTI</a:t>
            </a:r>
          </a:p>
          <a:p>
            <a:r>
              <a:rPr lang="en-US" altLang="ko-KR" sz="2400" dirty="0" smtClean="0"/>
              <a:t>Budget: Around half million dollar</a:t>
            </a:r>
          </a:p>
          <a:p>
            <a:r>
              <a:rPr lang="en-US" altLang="ko-KR" sz="2400" dirty="0" smtClean="0"/>
              <a:t>Period: Jan. 1, 2012~ Dec. 31, 2012</a:t>
            </a:r>
          </a:p>
          <a:p>
            <a:r>
              <a:rPr lang="en-US" altLang="ko-KR" sz="2400" dirty="0" smtClean="0"/>
              <a:t>Goal:</a:t>
            </a:r>
          </a:p>
          <a:p>
            <a:pPr lvl="1"/>
            <a:r>
              <a:rPr lang="de-DE" altLang="ko-KR" sz="1800" dirty="0" smtClean="0"/>
              <a:t>Geant4 multi-processing R&amp;D</a:t>
            </a:r>
          </a:p>
          <a:p>
            <a:pPr lvl="1"/>
            <a:r>
              <a:rPr lang="de-DE" altLang="ko-KR" sz="1800" dirty="0" smtClean="0"/>
              <a:t>Porting on Suprecomputing</a:t>
            </a:r>
          </a:p>
          <a:p>
            <a:pPr lvl="1"/>
            <a:r>
              <a:rPr lang="de-DE" altLang="ko-KR" sz="1800" dirty="0" smtClean="0"/>
              <a:t>Profiling and Large-scale test, evaluation and improvement</a:t>
            </a:r>
          </a:p>
          <a:p>
            <a:pPr lvl="1"/>
            <a:r>
              <a:rPr lang="de-DE" altLang="ko-KR" sz="1800" dirty="0" smtClean="0"/>
              <a:t>Simulation for HEP and Medical physics using Geant4</a:t>
            </a:r>
          </a:p>
          <a:p>
            <a:pPr lvl="1"/>
            <a:r>
              <a:rPr lang="de-DE" altLang="ko-KR" sz="1800" dirty="0" smtClean="0"/>
              <a:t>Etc.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8622-227A-483E-A8E9-38C3FB18020C}" type="slidenum">
              <a:rPr lang="ko-KR" altLang="en-US" smtClean="0"/>
              <a:pPr/>
              <a:t>8</a:t>
            </a:fld>
            <a:endParaRPr lang="ko-KR" alt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212976"/>
            <a:ext cx="1656184" cy="118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68605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5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68605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5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68605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5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68605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5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기본 디자인">
  <a:themeElements>
    <a:clrScheme name="2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기본 디자인">
      <a:majorFont>
        <a:latin typeface="HY견고딕"/>
        <a:ea typeface="HY견고딕"/>
        <a:cs typeface=""/>
      </a:majorFont>
      <a:minorFont>
        <a:latin typeface="HY견고딕"/>
        <a:ea typeface="HY견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lnDef>
  </a:objectDefaults>
  <a:extraClrSchemeLst>
    <a:extraClrScheme>
      <a:clrScheme name="2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4449</TotalTime>
  <Words>1027</Words>
  <Application>Microsoft Office PowerPoint</Application>
  <PresentationFormat>화면 슬라이드 쇼(4:3)</PresentationFormat>
  <Paragraphs>298</Paragraphs>
  <Slides>25</Slides>
  <Notes>6</Notes>
  <HiddenSlides>0</HiddenSlides>
  <MMClips>0</MMClips>
  <ScaleCrop>false</ScaleCrop>
  <HeadingPairs>
    <vt:vector size="6" baseType="variant">
      <vt:variant>
        <vt:lpstr>테마</vt:lpstr>
      </vt:variant>
      <vt:variant>
        <vt:i4>4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3_Office 테마</vt:lpstr>
      <vt:lpstr>기본 디자인</vt:lpstr>
      <vt:lpstr>1_기본 디자인</vt:lpstr>
      <vt:lpstr>5_기본 디자인</vt:lpstr>
      <vt:lpstr>Worksheet</vt:lpstr>
      <vt:lpstr>슬라이드 0</vt:lpstr>
      <vt:lpstr>Contents</vt:lpstr>
      <vt:lpstr>슬라이드 2</vt:lpstr>
      <vt:lpstr>High Energy Physics @ KISTI</vt:lpstr>
      <vt:lpstr>슬라이드 4</vt:lpstr>
      <vt:lpstr>슬라이드 5</vt:lpstr>
      <vt:lpstr>슬라이드 6</vt:lpstr>
      <vt:lpstr>슬라이드 7</vt:lpstr>
      <vt:lpstr>Project Outline</vt:lpstr>
      <vt:lpstr>HEP Collaboration (outside of KISTI)</vt:lpstr>
      <vt:lpstr>Medical Physics Collaboration (outside of KISTI)</vt:lpstr>
      <vt:lpstr>Contents</vt:lpstr>
      <vt:lpstr>High Energy Physics vs. Medical Physics </vt:lpstr>
      <vt:lpstr>  </vt:lpstr>
      <vt:lpstr>Work on Progress</vt:lpstr>
      <vt:lpstr>슬라이드 15</vt:lpstr>
      <vt:lpstr>KISTI-Fermilab Collaboration</vt:lpstr>
      <vt:lpstr>KISTI-Fermilab Collaboration</vt:lpstr>
      <vt:lpstr>슬라이드 18</vt:lpstr>
      <vt:lpstr>슬라이드 19</vt:lpstr>
      <vt:lpstr>Simulation on secondary beam</vt:lpstr>
      <vt:lpstr>Preliminary results</vt:lpstr>
      <vt:lpstr>슬라이드 22</vt:lpstr>
      <vt:lpstr>Summary</vt:lpstr>
      <vt:lpstr>슬라이드 24</vt:lpstr>
    </vt:vector>
  </TitlesOfParts>
  <Company>KISTI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K. Cho</cp:lastModifiedBy>
  <cp:revision>545</cp:revision>
  <dcterms:created xsi:type="dcterms:W3CDTF">2011-01-19T00:29:23Z</dcterms:created>
  <dcterms:modified xsi:type="dcterms:W3CDTF">2012-02-20T02:57:20Z</dcterms:modified>
</cp:coreProperties>
</file>