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312" r:id="rId4"/>
    <p:sldId id="315" r:id="rId5"/>
    <p:sldId id="316" r:id="rId6"/>
    <p:sldId id="288" r:id="rId7"/>
    <p:sldId id="320" r:id="rId8"/>
    <p:sldId id="322" r:id="rId9"/>
    <p:sldId id="258" r:id="rId10"/>
    <p:sldId id="323" r:id="rId11"/>
    <p:sldId id="321" r:id="rId12"/>
    <p:sldId id="334" r:id="rId13"/>
    <p:sldId id="336" r:id="rId14"/>
    <p:sldId id="342" r:id="rId15"/>
    <p:sldId id="337" r:id="rId16"/>
    <p:sldId id="339" r:id="rId17"/>
    <p:sldId id="340" r:id="rId18"/>
    <p:sldId id="341" r:id="rId19"/>
    <p:sldId id="263" r:id="rId20"/>
    <p:sldId id="324" r:id="rId21"/>
    <p:sldId id="261" r:id="rId22"/>
    <p:sldId id="331" r:id="rId23"/>
    <p:sldId id="328" r:id="rId24"/>
    <p:sldId id="329" r:id="rId25"/>
    <p:sldId id="330" r:id="rId26"/>
    <p:sldId id="307" r:id="rId27"/>
    <p:sldId id="308" r:id="rId28"/>
    <p:sldId id="309" r:id="rId29"/>
    <p:sldId id="299" r:id="rId30"/>
    <p:sldId id="298" r:id="rId31"/>
    <p:sldId id="302" r:id="rId32"/>
    <p:sldId id="338" r:id="rId33"/>
    <p:sldId id="303" r:id="rId34"/>
    <p:sldId id="310" r:id="rId35"/>
    <p:sldId id="279" r:id="rId36"/>
    <p:sldId id="285" r:id="rId37"/>
    <p:sldId id="275" r:id="rId38"/>
    <p:sldId id="306" r:id="rId39"/>
    <p:sldId id="305" r:id="rId40"/>
    <p:sldId id="304" r:id="rId41"/>
    <p:sldId id="333" r:id="rId4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32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 Id="rId2" Type="http://schemas.openxmlformats.org/officeDocument/2006/relationships/image" Target="../media/image39.wmf"/><Relationship Id="rId3"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540341-9169-9045-A2AF-D5E93705D91E}" type="datetimeFigureOut">
              <a:rPr lang="en-US" smtClean="0"/>
              <a:t>12. 2. 23.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4897DC-E84C-2149-B77A-97B942515916}" type="slidenum">
              <a:rPr lang="en-US" smtClean="0"/>
              <a:t>‹#›</a:t>
            </a:fld>
            <a:endParaRPr lang="en-US"/>
          </a:p>
        </p:txBody>
      </p:sp>
    </p:spTree>
    <p:extLst>
      <p:ext uri="{BB962C8B-B14F-4D97-AF65-F5344CB8AC3E}">
        <p14:creationId xmlns:p14="http://schemas.microsoft.com/office/powerpoint/2010/main" val="25233271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58A5AF04-AA2B-427B-B43E-46D5DDA61C97}" type="slidenum">
              <a:rPr lang="ko-KR" altLang="en-US" smtClean="0"/>
              <a:pPr/>
              <a:t>6</a:t>
            </a:fld>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슬라이드 이미지 개체 틀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슬라이드 노트 개체 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ko-KR" b="1">
                <a:latin typeface="맑은 고딕" charset="0"/>
              </a:rPr>
              <a:t>15O(a,g)19Ne </a:t>
            </a:r>
            <a:r>
              <a:rPr lang="ko-KR" altLang="en-US" b="1">
                <a:latin typeface="맑은 고딕" charset="0"/>
              </a:rPr>
              <a:t>핵반응은  신성 또는 엑스레이버스트와 같은 천체 환경에서  </a:t>
            </a:r>
            <a:r>
              <a:rPr lang="en-US" altLang="ko-KR" b="1">
                <a:latin typeface="맑은 고딕" charset="0"/>
              </a:rPr>
              <a:t>Hot-CNO </a:t>
            </a:r>
            <a:r>
              <a:rPr lang="ko-KR" altLang="en-US" b="1">
                <a:latin typeface="맑은 고딕" charset="0"/>
              </a:rPr>
              <a:t>순환과정으로부터 폭발적인  수소연소 반응인  </a:t>
            </a:r>
            <a:r>
              <a:rPr lang="en-US" altLang="ko-KR" b="1">
                <a:latin typeface="맑은 고딕" charset="0"/>
              </a:rPr>
              <a:t>rp-process</a:t>
            </a:r>
            <a:r>
              <a:rPr lang="ko-KR" altLang="en-US" b="1">
                <a:latin typeface="맑은 고딕" charset="0"/>
              </a:rPr>
              <a:t>으로의 </a:t>
            </a:r>
            <a:r>
              <a:rPr lang="en-US" altLang="ko-KR" b="1">
                <a:latin typeface="맑은 고딕" charset="0"/>
              </a:rPr>
              <a:t>breakout </a:t>
            </a:r>
            <a:r>
              <a:rPr lang="ko-KR" altLang="en-US" b="1">
                <a:latin typeface="맑은 고딕" charset="0"/>
              </a:rPr>
              <a:t>핵반응으로 알려져 있습니다</a:t>
            </a:r>
            <a:r>
              <a:rPr lang="en-US" altLang="ko-KR" b="1">
                <a:latin typeface="맑은 고딕" charset="0"/>
              </a:rPr>
              <a:t>. </a:t>
            </a:r>
          </a:p>
          <a:p>
            <a:pPr>
              <a:spcBef>
                <a:spcPct val="0"/>
              </a:spcBef>
            </a:pPr>
            <a:r>
              <a:rPr lang="ko-KR" altLang="en-US" b="1">
                <a:latin typeface="맑은 고딕" charset="0"/>
              </a:rPr>
              <a:t>질량수 </a:t>
            </a:r>
            <a:r>
              <a:rPr lang="en-US" altLang="ko-KR" b="1">
                <a:latin typeface="맑은 고딕" charset="0"/>
              </a:rPr>
              <a:t>100</a:t>
            </a:r>
            <a:r>
              <a:rPr lang="ko-KR" altLang="en-US" b="1">
                <a:latin typeface="맑은 고딕" charset="0"/>
              </a:rPr>
              <a:t>정도까지의 양성자 과잉핵종의 대부분을 생성하는 </a:t>
            </a:r>
            <a:r>
              <a:rPr lang="en-US" altLang="ko-KR" b="1">
                <a:latin typeface="맑은 고딕" charset="0"/>
              </a:rPr>
              <a:t>rp process</a:t>
            </a:r>
            <a:r>
              <a:rPr lang="ko-KR" altLang="en-US" b="1">
                <a:latin typeface="맑은 고딕" charset="0"/>
              </a:rPr>
              <a:t>가</a:t>
            </a:r>
            <a:r>
              <a:rPr lang="en-US" altLang="ko-KR" b="1">
                <a:latin typeface="맑은 고딕" charset="0"/>
              </a:rPr>
              <a:t> </a:t>
            </a:r>
            <a:r>
              <a:rPr lang="ko-KR" altLang="en-US" b="1">
                <a:latin typeface="맑은 고딕" charset="0"/>
              </a:rPr>
              <a:t>어떠한 천체 환경하에서 일어나는 가를 이해하기 위해서는 </a:t>
            </a:r>
            <a:endParaRPr lang="en-US" altLang="ko-KR" b="1">
              <a:latin typeface="맑은 고딕" charset="0"/>
            </a:endParaRPr>
          </a:p>
          <a:p>
            <a:pPr>
              <a:spcBef>
                <a:spcPct val="0"/>
              </a:spcBef>
            </a:pPr>
            <a:r>
              <a:rPr lang="en-US" altLang="ko-KR" b="1">
                <a:latin typeface="맑은 고딕" charset="0"/>
              </a:rPr>
              <a:t>15O(a,g)19Ne </a:t>
            </a:r>
            <a:r>
              <a:rPr lang="ko-KR" altLang="en-US" b="1">
                <a:latin typeface="맑은 고딕" charset="0"/>
              </a:rPr>
              <a:t>핵반응과 같은 </a:t>
            </a:r>
            <a:r>
              <a:rPr lang="en-US" altLang="ko-KR" b="1">
                <a:latin typeface="맑은 고딕" charset="0"/>
              </a:rPr>
              <a:t>breakout </a:t>
            </a:r>
            <a:r>
              <a:rPr lang="ko-KR" altLang="en-US" b="1">
                <a:latin typeface="맑은 고딕" charset="0"/>
              </a:rPr>
              <a:t>반응에 대한 핵반응율을 측정하는 것이 매우 중요합니다</a:t>
            </a:r>
            <a:r>
              <a:rPr lang="en-US" altLang="ko-KR" b="1">
                <a:latin typeface="맑은 고딕" charset="0"/>
              </a:rPr>
              <a:t>. </a:t>
            </a:r>
          </a:p>
          <a:p>
            <a:pPr>
              <a:spcBef>
                <a:spcPct val="0"/>
              </a:spcBef>
            </a:pPr>
            <a:endParaRPr lang="en-US" altLang="ko-KR" b="1">
              <a:latin typeface="맑은 고딕" charset="0"/>
            </a:endParaRPr>
          </a:p>
          <a:p>
            <a:pPr>
              <a:spcBef>
                <a:spcPct val="0"/>
              </a:spcBef>
            </a:pPr>
            <a:r>
              <a:rPr lang="en-US" altLang="ko-KR" b="1">
                <a:latin typeface="맑은 고딕" charset="0"/>
              </a:rPr>
              <a:t>15O(a,g)19Ne </a:t>
            </a:r>
            <a:r>
              <a:rPr lang="ko-KR" altLang="en-US" b="1">
                <a:latin typeface="맑은 고딕" charset="0"/>
              </a:rPr>
              <a:t>핵반응율을 직접 측정하기 위해서는 다음과 같은 </a:t>
            </a:r>
            <a:r>
              <a:rPr lang="en-US" altLang="ko-KR" b="1">
                <a:latin typeface="맑은 고딕" charset="0"/>
              </a:rPr>
              <a:t>challenge</a:t>
            </a:r>
            <a:r>
              <a:rPr lang="ko-KR" altLang="en-US" b="1">
                <a:latin typeface="맑은 고딕" charset="0"/>
              </a:rPr>
              <a:t>가 있습니다</a:t>
            </a:r>
            <a:r>
              <a:rPr lang="en-US" altLang="ko-KR" b="1">
                <a:latin typeface="맑은 고딕" charset="0"/>
              </a:rPr>
              <a:t>. </a:t>
            </a:r>
          </a:p>
          <a:p>
            <a:pPr>
              <a:spcBef>
                <a:spcPct val="0"/>
              </a:spcBef>
            </a:pPr>
            <a:r>
              <a:rPr lang="ko-KR" altLang="en-US" b="1">
                <a:latin typeface="맑은 고딕" charset="0"/>
              </a:rPr>
              <a:t>우선 높은 세기의 </a:t>
            </a:r>
            <a:r>
              <a:rPr lang="en-US" altLang="ko-KR" b="1">
                <a:latin typeface="맑은 고딕" charset="0"/>
              </a:rPr>
              <a:t>15O </a:t>
            </a:r>
            <a:r>
              <a:rPr lang="ko-KR" altLang="en-US" b="1">
                <a:latin typeface="맑은 고딕" charset="0"/>
              </a:rPr>
              <a:t>방사성 핵종빔이 필요합니다</a:t>
            </a:r>
            <a:r>
              <a:rPr lang="en-US" altLang="ko-KR" b="1">
                <a:latin typeface="맑은 고딕" charset="0"/>
              </a:rPr>
              <a:t>. </a:t>
            </a:r>
            <a:r>
              <a:rPr lang="ko-KR" altLang="en-US" b="1">
                <a:latin typeface="맑은 고딕" charset="0"/>
              </a:rPr>
              <a:t>아직 이 정도 세기의 </a:t>
            </a:r>
            <a:r>
              <a:rPr lang="en-US" altLang="ko-KR" b="1">
                <a:latin typeface="맑은 고딕" charset="0"/>
              </a:rPr>
              <a:t>15O RI </a:t>
            </a:r>
            <a:r>
              <a:rPr lang="ko-KR" altLang="en-US" b="1">
                <a:latin typeface="맑은 고딕" charset="0"/>
              </a:rPr>
              <a:t>빔을 생성할 수 있는 시설은 세계에 없습니다</a:t>
            </a:r>
            <a:r>
              <a:rPr lang="en-US" altLang="ko-KR" b="1">
                <a:latin typeface="맑은 고딕" charset="0"/>
              </a:rPr>
              <a:t>. </a:t>
            </a:r>
          </a:p>
          <a:p>
            <a:pPr>
              <a:spcBef>
                <a:spcPct val="0"/>
              </a:spcBef>
            </a:pPr>
            <a:r>
              <a:rPr lang="ko-KR" altLang="en-US" b="1">
                <a:latin typeface="맑은 고딕" charset="0"/>
              </a:rPr>
              <a:t>또한 충분한 두께의 표적</a:t>
            </a:r>
            <a:r>
              <a:rPr lang="en-US" altLang="ko-KR" b="1">
                <a:latin typeface="맑은 고딕" charset="0"/>
              </a:rPr>
              <a:t>, </a:t>
            </a:r>
            <a:r>
              <a:rPr lang="ko-KR" altLang="en-US" b="1">
                <a:latin typeface="맑은 고딕" charset="0"/>
              </a:rPr>
              <a:t>높은 효율의 되튐 질량분리기 등 도전해야할 과제가 많은 만큼 </a:t>
            </a:r>
            <a:endParaRPr lang="en-US" altLang="ko-KR" b="1">
              <a:latin typeface="맑은 고딕" charset="0"/>
            </a:endParaRPr>
          </a:p>
          <a:p>
            <a:pPr>
              <a:spcBef>
                <a:spcPct val="0"/>
              </a:spcBef>
            </a:pPr>
            <a:r>
              <a:rPr lang="en-US" altLang="ko-KR" b="1">
                <a:latin typeface="맑은 고딕" charset="0"/>
              </a:rPr>
              <a:t>KoRIA</a:t>
            </a:r>
            <a:r>
              <a:rPr lang="ko-KR" altLang="en-US" b="1">
                <a:latin typeface="맑은 고딕" charset="0"/>
              </a:rPr>
              <a:t>에서의 연구 주제로써 충분한 가치가 있다고 판단됩니다</a:t>
            </a:r>
            <a:r>
              <a:rPr lang="en-US" altLang="ko-KR" b="1">
                <a:latin typeface="맑은 고딕" charset="0"/>
              </a:rPr>
              <a:t>. </a:t>
            </a:r>
          </a:p>
        </p:txBody>
      </p:sp>
      <p:sp>
        <p:nvSpPr>
          <p:cNvPr id="51203" name="슬라이드 번호 개체 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fld id="{5E15CC0A-0EBC-FD48-A8B6-3819ABC1CFAB}" type="slidenum">
              <a:rPr lang="ko-KR" altLang="en-US">
                <a:solidFill>
                  <a:srgbClr val="000000"/>
                </a:solidFill>
                <a:latin typeface="굴림" charset="0"/>
                <a:ea typeface="굴림" charset="0"/>
                <a:cs typeface="굴림" charset="0"/>
              </a:rPr>
              <a:pPr/>
              <a:t>15</a:t>
            </a:fld>
            <a:endParaRPr lang="en-US" altLang="ko-KR">
              <a:solidFill>
                <a:srgbClr val="000000"/>
              </a:solidFill>
              <a:latin typeface="굴림" charset="0"/>
              <a:ea typeface="굴림" charset="0"/>
              <a:cs typeface="굴림"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46175" y="687388"/>
            <a:ext cx="4567238" cy="3427412"/>
          </a:xfrm>
          <a:ln/>
        </p:spPr>
      </p:sp>
      <p:sp>
        <p:nvSpPr>
          <p:cNvPr id="37891" name="Rectangle 3"/>
          <p:cNvSpPr>
            <a:spLocks noGrp="1" noChangeArrowheads="1"/>
          </p:cNvSpPr>
          <p:nvPr>
            <p:ph type="body" idx="1"/>
          </p:nvPr>
        </p:nvSpPr>
        <p:spPr>
          <a:xfrm>
            <a:off x="914711" y="4344025"/>
            <a:ext cx="5028579" cy="4112926"/>
          </a:xfrm>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1143000" y="685800"/>
            <a:ext cx="4572000" cy="3429000"/>
          </a:xfrm>
        </p:spPr>
      </p:sp>
      <p:sp>
        <p:nvSpPr>
          <p:cNvPr id="3" name="슬라이드 노트 개체 틀 2"/>
          <p:cNvSpPr>
            <a:spLocks noGrp="1"/>
          </p:cNvSpPr>
          <p:nvPr>
            <p:ph type="body" idx="1"/>
          </p:nvPr>
        </p:nvSpPr>
        <p:spPr>
          <a:xfrm>
            <a:off x="685480" y="4343144"/>
            <a:ext cx="5487041" cy="4115019"/>
          </a:xfrm>
          <a:prstGeom prst="rect">
            <a:avLst/>
          </a:prstGeom>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FDD293A1-263C-4ABA-8E90-9748985BD15F}" type="slidenum">
              <a:rPr lang="ko-KR" altLang="en-US" smtClean="0"/>
              <a:pPr>
                <a:defRPr/>
              </a:pPr>
              <a:t>29</a:t>
            </a:fld>
            <a:endParaRPr lang="ko-K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1143000" y="685800"/>
            <a:ext cx="4572000" cy="3429000"/>
          </a:xfrm>
        </p:spPr>
      </p:sp>
      <p:sp>
        <p:nvSpPr>
          <p:cNvPr id="3" name="슬라이드 노트 개체 틀 2"/>
          <p:cNvSpPr>
            <a:spLocks noGrp="1"/>
          </p:cNvSpPr>
          <p:nvPr>
            <p:ph type="body" idx="1"/>
          </p:nvPr>
        </p:nvSpPr>
        <p:spPr>
          <a:xfrm>
            <a:off x="685480" y="4343144"/>
            <a:ext cx="5487041" cy="4115019"/>
          </a:xfrm>
          <a:prstGeom prst="rect">
            <a:avLst/>
          </a:prstGeom>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FDD293A1-263C-4ABA-8E90-9748985BD15F}" type="slidenum">
              <a:rPr lang="ko-KR" altLang="en-US" smtClean="0"/>
              <a:pPr>
                <a:defRPr/>
              </a:pPr>
              <a:t>30</a:t>
            </a:fld>
            <a:endParaRPr lang="ko-KR"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슬라이드 이미지 개체 틀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슬라이드 노트 개체 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ko-KR" b="1">
                <a:latin typeface="맑은 고딕" charset="0"/>
              </a:rPr>
              <a:t>15O(a,g)19Ne </a:t>
            </a:r>
            <a:r>
              <a:rPr lang="ko-KR" altLang="en-US" b="1">
                <a:latin typeface="맑은 고딕" charset="0"/>
              </a:rPr>
              <a:t>핵반응은  신성 또는 엑스레이버스트와 같은 천체 환경에서  </a:t>
            </a:r>
            <a:r>
              <a:rPr lang="en-US" altLang="ko-KR" b="1">
                <a:latin typeface="맑은 고딕" charset="0"/>
              </a:rPr>
              <a:t>Hot-CNO </a:t>
            </a:r>
            <a:r>
              <a:rPr lang="ko-KR" altLang="en-US" b="1">
                <a:latin typeface="맑은 고딕" charset="0"/>
              </a:rPr>
              <a:t>순환과정으로부터 폭발적인  수소연소 반응인  </a:t>
            </a:r>
            <a:r>
              <a:rPr lang="en-US" altLang="ko-KR" b="1">
                <a:latin typeface="맑은 고딕" charset="0"/>
              </a:rPr>
              <a:t>rp-process</a:t>
            </a:r>
            <a:r>
              <a:rPr lang="ko-KR" altLang="en-US" b="1">
                <a:latin typeface="맑은 고딕" charset="0"/>
              </a:rPr>
              <a:t>으로의 </a:t>
            </a:r>
            <a:r>
              <a:rPr lang="en-US" altLang="ko-KR" b="1">
                <a:latin typeface="맑은 고딕" charset="0"/>
              </a:rPr>
              <a:t>breakout </a:t>
            </a:r>
            <a:r>
              <a:rPr lang="ko-KR" altLang="en-US" b="1">
                <a:latin typeface="맑은 고딕" charset="0"/>
              </a:rPr>
              <a:t>핵반응으로 알려져 있습니다</a:t>
            </a:r>
            <a:r>
              <a:rPr lang="en-US" altLang="ko-KR" b="1">
                <a:latin typeface="맑은 고딕" charset="0"/>
              </a:rPr>
              <a:t>. </a:t>
            </a:r>
          </a:p>
          <a:p>
            <a:pPr>
              <a:spcBef>
                <a:spcPct val="0"/>
              </a:spcBef>
            </a:pPr>
            <a:r>
              <a:rPr lang="ko-KR" altLang="en-US" b="1">
                <a:latin typeface="맑은 고딕" charset="0"/>
              </a:rPr>
              <a:t>질량수 </a:t>
            </a:r>
            <a:r>
              <a:rPr lang="en-US" altLang="ko-KR" b="1">
                <a:latin typeface="맑은 고딕" charset="0"/>
              </a:rPr>
              <a:t>100</a:t>
            </a:r>
            <a:r>
              <a:rPr lang="ko-KR" altLang="en-US" b="1">
                <a:latin typeface="맑은 고딕" charset="0"/>
              </a:rPr>
              <a:t>정도까지의 양성자 과잉핵종의 대부분을 생성하는 </a:t>
            </a:r>
            <a:r>
              <a:rPr lang="en-US" altLang="ko-KR" b="1">
                <a:latin typeface="맑은 고딕" charset="0"/>
              </a:rPr>
              <a:t>rp process</a:t>
            </a:r>
            <a:r>
              <a:rPr lang="ko-KR" altLang="en-US" b="1">
                <a:latin typeface="맑은 고딕" charset="0"/>
              </a:rPr>
              <a:t>가</a:t>
            </a:r>
            <a:r>
              <a:rPr lang="en-US" altLang="ko-KR" b="1">
                <a:latin typeface="맑은 고딕" charset="0"/>
              </a:rPr>
              <a:t> </a:t>
            </a:r>
            <a:r>
              <a:rPr lang="ko-KR" altLang="en-US" b="1">
                <a:latin typeface="맑은 고딕" charset="0"/>
              </a:rPr>
              <a:t>어떠한 천체 환경하에서 일어나는 가를 이해하기 위해서는 </a:t>
            </a:r>
            <a:endParaRPr lang="en-US" altLang="ko-KR" b="1">
              <a:latin typeface="맑은 고딕" charset="0"/>
            </a:endParaRPr>
          </a:p>
          <a:p>
            <a:pPr>
              <a:spcBef>
                <a:spcPct val="0"/>
              </a:spcBef>
            </a:pPr>
            <a:r>
              <a:rPr lang="en-US" altLang="ko-KR" b="1">
                <a:latin typeface="맑은 고딕" charset="0"/>
              </a:rPr>
              <a:t>15O(a,g)19Ne </a:t>
            </a:r>
            <a:r>
              <a:rPr lang="ko-KR" altLang="en-US" b="1">
                <a:latin typeface="맑은 고딕" charset="0"/>
              </a:rPr>
              <a:t>핵반응과 같은 </a:t>
            </a:r>
            <a:r>
              <a:rPr lang="en-US" altLang="ko-KR" b="1">
                <a:latin typeface="맑은 고딕" charset="0"/>
              </a:rPr>
              <a:t>breakout </a:t>
            </a:r>
            <a:r>
              <a:rPr lang="ko-KR" altLang="en-US" b="1">
                <a:latin typeface="맑은 고딕" charset="0"/>
              </a:rPr>
              <a:t>반응에 대한 핵반응율을 측정하는 것이 매우 중요합니다</a:t>
            </a:r>
            <a:r>
              <a:rPr lang="en-US" altLang="ko-KR" b="1">
                <a:latin typeface="맑은 고딕" charset="0"/>
              </a:rPr>
              <a:t>. </a:t>
            </a:r>
          </a:p>
          <a:p>
            <a:pPr>
              <a:spcBef>
                <a:spcPct val="0"/>
              </a:spcBef>
            </a:pPr>
            <a:endParaRPr lang="en-US" altLang="ko-KR" b="1">
              <a:latin typeface="맑은 고딕" charset="0"/>
            </a:endParaRPr>
          </a:p>
          <a:p>
            <a:pPr>
              <a:spcBef>
                <a:spcPct val="0"/>
              </a:spcBef>
            </a:pPr>
            <a:r>
              <a:rPr lang="en-US" altLang="ko-KR" b="1">
                <a:latin typeface="맑은 고딕" charset="0"/>
              </a:rPr>
              <a:t>15O(a,g)19Ne </a:t>
            </a:r>
            <a:r>
              <a:rPr lang="ko-KR" altLang="en-US" b="1">
                <a:latin typeface="맑은 고딕" charset="0"/>
              </a:rPr>
              <a:t>핵반응율을 직접 측정하기 위해서는 다음과 같은 </a:t>
            </a:r>
            <a:r>
              <a:rPr lang="en-US" altLang="ko-KR" b="1">
                <a:latin typeface="맑은 고딕" charset="0"/>
              </a:rPr>
              <a:t>challenge</a:t>
            </a:r>
            <a:r>
              <a:rPr lang="ko-KR" altLang="en-US" b="1">
                <a:latin typeface="맑은 고딕" charset="0"/>
              </a:rPr>
              <a:t>가 있습니다</a:t>
            </a:r>
            <a:r>
              <a:rPr lang="en-US" altLang="ko-KR" b="1">
                <a:latin typeface="맑은 고딕" charset="0"/>
              </a:rPr>
              <a:t>. </a:t>
            </a:r>
          </a:p>
          <a:p>
            <a:pPr>
              <a:spcBef>
                <a:spcPct val="0"/>
              </a:spcBef>
            </a:pPr>
            <a:r>
              <a:rPr lang="ko-KR" altLang="en-US" b="1">
                <a:latin typeface="맑은 고딕" charset="0"/>
              </a:rPr>
              <a:t>우선 높은 세기의 </a:t>
            </a:r>
            <a:r>
              <a:rPr lang="en-US" altLang="ko-KR" b="1">
                <a:latin typeface="맑은 고딕" charset="0"/>
              </a:rPr>
              <a:t>15O </a:t>
            </a:r>
            <a:r>
              <a:rPr lang="ko-KR" altLang="en-US" b="1">
                <a:latin typeface="맑은 고딕" charset="0"/>
              </a:rPr>
              <a:t>방사성 핵종빔이 필요합니다</a:t>
            </a:r>
            <a:r>
              <a:rPr lang="en-US" altLang="ko-KR" b="1">
                <a:latin typeface="맑은 고딕" charset="0"/>
              </a:rPr>
              <a:t>. </a:t>
            </a:r>
            <a:r>
              <a:rPr lang="ko-KR" altLang="en-US" b="1">
                <a:latin typeface="맑은 고딕" charset="0"/>
              </a:rPr>
              <a:t>아직 이 정도 세기의 </a:t>
            </a:r>
            <a:r>
              <a:rPr lang="en-US" altLang="ko-KR" b="1">
                <a:latin typeface="맑은 고딕" charset="0"/>
              </a:rPr>
              <a:t>15O RI </a:t>
            </a:r>
            <a:r>
              <a:rPr lang="ko-KR" altLang="en-US" b="1">
                <a:latin typeface="맑은 고딕" charset="0"/>
              </a:rPr>
              <a:t>빔을 생성할 수 있는 시설은 세계에 없습니다</a:t>
            </a:r>
            <a:r>
              <a:rPr lang="en-US" altLang="ko-KR" b="1">
                <a:latin typeface="맑은 고딕" charset="0"/>
              </a:rPr>
              <a:t>. </a:t>
            </a:r>
          </a:p>
          <a:p>
            <a:pPr>
              <a:spcBef>
                <a:spcPct val="0"/>
              </a:spcBef>
            </a:pPr>
            <a:r>
              <a:rPr lang="ko-KR" altLang="en-US" b="1">
                <a:latin typeface="맑은 고딕" charset="0"/>
              </a:rPr>
              <a:t>또한 충분한 두께의 표적</a:t>
            </a:r>
            <a:r>
              <a:rPr lang="en-US" altLang="ko-KR" b="1">
                <a:latin typeface="맑은 고딕" charset="0"/>
              </a:rPr>
              <a:t>, </a:t>
            </a:r>
            <a:r>
              <a:rPr lang="ko-KR" altLang="en-US" b="1">
                <a:latin typeface="맑은 고딕" charset="0"/>
              </a:rPr>
              <a:t>높은 효율의 되튐 질량분리기 등 도전해야할 과제가 많은 만큼 </a:t>
            </a:r>
            <a:endParaRPr lang="en-US" altLang="ko-KR" b="1">
              <a:latin typeface="맑은 고딕" charset="0"/>
            </a:endParaRPr>
          </a:p>
          <a:p>
            <a:pPr>
              <a:spcBef>
                <a:spcPct val="0"/>
              </a:spcBef>
            </a:pPr>
            <a:r>
              <a:rPr lang="en-US" altLang="ko-KR" b="1">
                <a:latin typeface="맑은 고딕" charset="0"/>
              </a:rPr>
              <a:t>KoRIA</a:t>
            </a:r>
            <a:r>
              <a:rPr lang="ko-KR" altLang="en-US" b="1">
                <a:latin typeface="맑은 고딕" charset="0"/>
              </a:rPr>
              <a:t>에서의 연구 주제로써 충분한 가치가 있다고 판단됩니다</a:t>
            </a:r>
            <a:r>
              <a:rPr lang="en-US" altLang="ko-KR" b="1">
                <a:latin typeface="맑은 고딕" charset="0"/>
              </a:rPr>
              <a:t>. </a:t>
            </a:r>
          </a:p>
        </p:txBody>
      </p:sp>
      <p:sp>
        <p:nvSpPr>
          <p:cNvPr id="51203" name="슬라이드 번호 개체 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fld id="{5E15CC0A-0EBC-FD48-A8B6-3819ABC1CFAB}" type="slidenum">
              <a:rPr lang="ko-KR" altLang="en-US">
                <a:solidFill>
                  <a:srgbClr val="000000"/>
                </a:solidFill>
                <a:latin typeface="굴림" charset="0"/>
                <a:ea typeface="굴림" charset="0"/>
                <a:cs typeface="굴림" charset="0"/>
              </a:rPr>
              <a:pPr/>
              <a:t>39</a:t>
            </a:fld>
            <a:endParaRPr lang="en-US" altLang="ko-KR">
              <a:solidFill>
                <a:srgbClr val="000000"/>
              </a:solidFill>
              <a:latin typeface="굴림" charset="0"/>
              <a:ea typeface="굴림" charset="0"/>
              <a:cs typeface="굴림"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슬라이드 이미지 개체 틀 1"/>
          <p:cNvSpPr>
            <a:spLocks noGrp="1" noRot="1" noChangeAspec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8" name="슬라이드 노트 개체 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ko-KR" baseline="30000">
                <a:latin typeface="맑은 고딕" charset="0"/>
              </a:rPr>
              <a:t>44</a:t>
            </a:r>
            <a:r>
              <a:rPr lang="en-US" altLang="ko-KR">
                <a:latin typeface="맑은 고딕" charset="0"/>
              </a:rPr>
              <a:t>Ti의 생성은 현재 지구상에 존재하는 Ca 동위원소 중의 하나인 </a:t>
            </a:r>
            <a:r>
              <a:rPr lang="en-US" altLang="ko-KR" baseline="30000">
                <a:latin typeface="맑은 고딕" charset="0"/>
              </a:rPr>
              <a:t>44</a:t>
            </a:r>
            <a:r>
              <a:rPr lang="en-US" altLang="ko-KR">
                <a:latin typeface="맑은 고딕" charset="0"/>
              </a:rPr>
              <a:t>Ca의 기원에 매우 밀접한 관련이 있는데, 현재의 이론에 따르면 Core collapse supernova에서 특히, 질량 절단면 (Mass cut) 이라는 중심핵 근방에서 주로 생성되는 것으로 알려져 있다. 그러나 Integral 등의 위성 탑재 감마선 망원경의 관측 결과는 매우 부정적이다. 은하계 중심 근방의 질량이 매우 큰 별들의 영역에서 이 </a:t>
            </a:r>
            <a:r>
              <a:rPr lang="en-US" altLang="ko-KR" baseline="30000">
                <a:latin typeface="맑은 고딕" charset="0"/>
              </a:rPr>
              <a:t>44</a:t>
            </a:r>
            <a:r>
              <a:rPr lang="en-US" altLang="ko-KR">
                <a:latin typeface="맑은 고딕" charset="0"/>
              </a:rPr>
              <a:t>Ti의 붕괴로 부터 나오는 1.157 MeV 감마 선의 관측이 매우 적다는 것이다. 이는 현재의 Core collapse supernova에 대한 우리의 지식에 문제가 있다는 것으로 해결될 수 있다. 따라서 이 모델에 주요 입력 파라미터로 서 관여한 핵반응들에 대한 정확한 정보를 얻는 것이 중요하다. 현재 Network calculation에 의하면 </a:t>
            </a:r>
            <a:r>
              <a:rPr lang="en-US" altLang="ko-KR" baseline="30000">
                <a:latin typeface="맑은 고딕" charset="0"/>
              </a:rPr>
              <a:t>44</a:t>
            </a:r>
            <a:r>
              <a:rPr lang="en-US" altLang="ko-KR">
                <a:latin typeface="맑은 고딕" charset="0"/>
              </a:rPr>
              <a:t>Ti 생성에 기여하는 주요 반응들로는 </a:t>
            </a:r>
            <a:r>
              <a:rPr lang="en-US" altLang="ko-KR" baseline="30000">
                <a:latin typeface="맑은 고딕" charset="0"/>
              </a:rPr>
              <a:t>45</a:t>
            </a:r>
            <a:r>
              <a:rPr lang="en-US" altLang="ko-KR">
                <a:latin typeface="맑은 고딕" charset="0"/>
              </a:rPr>
              <a:t>V(p, g)</a:t>
            </a:r>
            <a:r>
              <a:rPr lang="en-US" altLang="ko-KR" baseline="30000">
                <a:latin typeface="맑은 고딕" charset="0"/>
              </a:rPr>
              <a:t>46</a:t>
            </a:r>
            <a:r>
              <a:rPr lang="en-US" altLang="ko-KR">
                <a:latin typeface="맑은 고딕" charset="0"/>
              </a:rPr>
              <a:t>Cr, </a:t>
            </a:r>
            <a:r>
              <a:rPr lang="en-US" altLang="ko-KR" baseline="30000">
                <a:latin typeface="맑은 고딕" charset="0"/>
              </a:rPr>
              <a:t>44</a:t>
            </a:r>
            <a:r>
              <a:rPr lang="en-US" altLang="ko-KR">
                <a:latin typeface="맑은 고딕" charset="0"/>
              </a:rPr>
              <a:t>Ti(a, p)</a:t>
            </a:r>
            <a:r>
              <a:rPr lang="en-US" altLang="ko-KR" baseline="30000">
                <a:latin typeface="맑은 고딕" charset="0"/>
              </a:rPr>
              <a:t>47</a:t>
            </a:r>
            <a:r>
              <a:rPr lang="en-US" altLang="ko-KR">
                <a:latin typeface="맑은 고딕" charset="0"/>
              </a:rPr>
              <a:t>V, 3a, </a:t>
            </a:r>
            <a:r>
              <a:rPr lang="en-US" altLang="ko-KR" baseline="30000">
                <a:latin typeface="맑은 고딕" charset="0"/>
              </a:rPr>
              <a:t>40</a:t>
            </a:r>
            <a:r>
              <a:rPr lang="en-US" altLang="ko-KR">
                <a:latin typeface="맑은 고딕" charset="0"/>
              </a:rPr>
              <a:t>Ca(a, g)</a:t>
            </a:r>
            <a:r>
              <a:rPr lang="en-US" altLang="ko-KR" baseline="30000">
                <a:latin typeface="맑은 고딕" charset="0"/>
              </a:rPr>
              <a:t>44</a:t>
            </a:r>
            <a:r>
              <a:rPr lang="en-US" altLang="ko-KR">
                <a:latin typeface="맑은 고딕" charset="0"/>
              </a:rPr>
              <a:t>Ti 등이 있고 이중 </a:t>
            </a:r>
            <a:r>
              <a:rPr lang="en-US" altLang="ko-KR" baseline="30000">
                <a:latin typeface="맑은 고딕" charset="0"/>
              </a:rPr>
              <a:t>45</a:t>
            </a:r>
            <a:r>
              <a:rPr lang="en-US" altLang="ko-KR">
                <a:latin typeface="맑은 고딕" charset="0"/>
              </a:rPr>
              <a:t>V(p, g)</a:t>
            </a:r>
            <a:r>
              <a:rPr lang="en-US" altLang="ko-KR" baseline="30000">
                <a:latin typeface="맑은 고딕" charset="0"/>
              </a:rPr>
              <a:t>46</a:t>
            </a:r>
            <a:r>
              <a:rPr lang="en-US" altLang="ko-KR">
                <a:latin typeface="맑은 고딕" charset="0"/>
              </a:rPr>
              <a:t>Cr 이 반응율에 의해 아주 민감하게 변한다 는 것으로 알려져 있다 (~ factor of 100). </a:t>
            </a:r>
          </a:p>
        </p:txBody>
      </p:sp>
      <p:sp>
        <p:nvSpPr>
          <p:cNvPr id="55299" name="슬라이드 번호 개체 틀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fld id="{C6919718-2CEC-3F41-9B7A-9BAE0AA7DAAD}" type="slidenum">
              <a:rPr kumimoji="0" lang="ko-KR" altLang="en-US"/>
              <a:pPr/>
              <a:t>40</a:t>
            </a:fld>
            <a:endParaRPr kumimoji="0" lang="en-US" altLang="ko-K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46175" y="687388"/>
            <a:ext cx="4567238" cy="3427412"/>
          </a:xfrm>
          <a:ln/>
        </p:spPr>
      </p:sp>
      <p:sp>
        <p:nvSpPr>
          <p:cNvPr id="37891" name="Rectangle 3"/>
          <p:cNvSpPr>
            <a:spLocks noGrp="1" noChangeArrowheads="1"/>
          </p:cNvSpPr>
          <p:nvPr>
            <p:ph type="body" idx="1"/>
          </p:nvPr>
        </p:nvSpPr>
        <p:spPr>
          <a:xfrm>
            <a:off x="914711" y="4344025"/>
            <a:ext cx="5028579" cy="4112926"/>
          </a:xfrm>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3840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1128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93011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609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비교">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9230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12. 2. 23.</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0EDBD-1C2D-4C1E-B459-B60219FAB484}" type="datetimeFigureOut">
              <a:rPr lang="ko-KR" altLang="en-US" smtClean="0"/>
              <a:pPr/>
              <a:t>12. 2. 23.</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D84E-25D4-4983-8AA1-2863C96F08D9}"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7" r:id="rId15"/>
    <p:sldLayoutId id="2147483668" r:id="rId16"/>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8.wmf"/><Relationship Id="rId5" Type="http://schemas.openxmlformats.org/officeDocument/2006/relationships/oleObject" Target="../embeddings/oleObject2.bin"/><Relationship Id="rId6" Type="http://schemas.openxmlformats.org/officeDocument/2006/relationships/image" Target="../media/image39.wmf"/><Relationship Id="rId7" Type="http://schemas.openxmlformats.org/officeDocument/2006/relationships/image" Target="../media/image41.png"/><Relationship Id="rId8" Type="http://schemas.openxmlformats.org/officeDocument/2006/relationships/oleObject" Target="../embeddings/oleObject3.bin"/><Relationship Id="rId9" Type="http://schemas.openxmlformats.org/officeDocument/2006/relationships/image" Target="../media/image40.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52.jpeg"/><Relationship Id="rId1" Type="http://schemas.openxmlformats.org/officeDocument/2006/relationships/slideLayout" Target="../slideLayouts/slideLayout7.xml"/><Relationship Id="rId2" Type="http://schemas.openxmlformats.org/officeDocument/2006/relationships/image" Target="../media/image5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 Id="rId3" Type="http://schemas.openxmlformats.org/officeDocument/2006/relationships/image" Target="../media/image5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 Id="rId3" Type="http://schemas.openxmlformats.org/officeDocument/2006/relationships/image" Target="../media/image5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tiff"/></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image" Target="../media/image62.png"/><Relationship Id="rId7" Type="http://schemas.openxmlformats.org/officeDocument/2006/relationships/image" Target="../media/image63.png"/><Relationship Id="rId8" Type="http://schemas.openxmlformats.org/officeDocument/2006/relationships/image" Target="../media/image64.png"/><Relationship Id="rId9" Type="http://schemas.openxmlformats.org/officeDocument/2006/relationships/image" Target="../media/image65.jpe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 Id="rId3"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3.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3.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4.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14.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3.jpeg"/><Relationship Id="rId11"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3.jpeg"/><Relationship Id="rId8" Type="http://schemas.openxmlformats.org/officeDocument/2006/relationships/image" Target="../media/image5.png"/><Relationship Id="rId9" Type="http://schemas.openxmlformats.org/officeDocument/2006/relationships/image" Target="../media/image4.png"/><Relationship Id="rId1" Type="http://schemas.openxmlformats.org/officeDocument/2006/relationships/slideLayout" Target="../slideLayouts/slideLayout15.xml"/><Relationship Id="rId2"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2.png"/><Relationship Id="rId3"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683568" y="1268760"/>
            <a:ext cx="7772400" cy="1470025"/>
          </a:xfrm>
        </p:spPr>
        <p:txBody>
          <a:bodyPr>
            <a:noAutofit/>
          </a:bodyPr>
          <a:lstStyle/>
          <a:p>
            <a:r>
              <a:rPr lang="en-US" altLang="ko-KR" sz="3600" b="1" dirty="0" smtClean="0">
                <a:effectLst>
                  <a:outerShdw blurRad="38100" dist="38100" dir="2700000" algn="tl">
                    <a:srgbClr val="000000">
                      <a:alpha val="43137"/>
                    </a:srgbClr>
                  </a:outerShdw>
                </a:effectLst>
              </a:rPr>
              <a:t>Rare Isotope Science Project</a:t>
            </a:r>
            <a:endParaRPr lang="ko-KR" altLang="en-US" sz="3600" b="1" dirty="0">
              <a:effectLst>
                <a:outerShdw blurRad="38100" dist="38100" dir="2700000" algn="tl">
                  <a:srgbClr val="000000">
                    <a:alpha val="43137"/>
                  </a:srgbClr>
                </a:outerShdw>
              </a:effectLst>
            </a:endParaRPr>
          </a:p>
        </p:txBody>
      </p:sp>
      <p:sp>
        <p:nvSpPr>
          <p:cNvPr id="3" name="부제목 2"/>
          <p:cNvSpPr>
            <a:spLocks noGrp="1"/>
          </p:cNvSpPr>
          <p:nvPr>
            <p:ph type="subTitle" idx="1"/>
          </p:nvPr>
        </p:nvSpPr>
        <p:spPr>
          <a:xfrm>
            <a:off x="1371600" y="3886200"/>
            <a:ext cx="6400800" cy="622920"/>
          </a:xfrm>
        </p:spPr>
        <p:txBody>
          <a:bodyPr/>
          <a:lstStyle/>
          <a:p>
            <a:r>
              <a:rPr lang="en-US" altLang="ko-KR" b="1" dirty="0" smtClean="0">
                <a:solidFill>
                  <a:schemeClr val="tx2">
                    <a:lumMod val="75000"/>
                  </a:schemeClr>
                </a:solidFill>
                <a:effectLst>
                  <a:outerShdw blurRad="38100" dist="38100" dir="2700000" algn="tl">
                    <a:srgbClr val="000000">
                      <a:alpha val="43137"/>
                    </a:srgbClr>
                  </a:outerShdw>
                </a:effectLst>
              </a:rPr>
              <a:t>Sun Kee Kim</a:t>
            </a:r>
          </a:p>
        </p:txBody>
      </p:sp>
      <p:pic>
        <p:nvPicPr>
          <p:cNvPr id="3073" name="Picture 1" descr="C:\Users\SKKim\Dropbox\ria\presentations\ibs1.jpg"/>
          <p:cNvPicPr>
            <a:picLocks noChangeAspect="1" noChangeArrowheads="1"/>
          </p:cNvPicPr>
          <p:nvPr/>
        </p:nvPicPr>
        <p:blipFill>
          <a:blip r:embed="rId2" cstate="print"/>
          <a:srcRect/>
          <a:stretch>
            <a:fillRect/>
          </a:stretch>
        </p:blipFill>
        <p:spPr bwMode="auto">
          <a:xfrm>
            <a:off x="3203848" y="5157192"/>
            <a:ext cx="2808312" cy="70207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3" y="862013"/>
            <a:ext cx="8867775" cy="513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204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내용 개체 틀 3"/>
          <p:cNvPicPr>
            <a:picLocks noGrp="1"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742" y="2006498"/>
            <a:ext cx="2451563" cy="1574754"/>
          </a:xfrm>
          <a:prstGeom prst="rect">
            <a:avLst/>
          </a:prstGeom>
        </p:spPr>
      </p:pic>
      <p:pic>
        <p:nvPicPr>
          <p:cNvPr id="5" name="내용 개체 틀 7"/>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975" y="369339"/>
            <a:ext cx="2458495" cy="1637159"/>
          </a:xfrm>
          <a:prstGeom prst="rect">
            <a:avLst/>
          </a:prstGeom>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1351" y="4465"/>
            <a:ext cx="4543375" cy="3576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그룹 6"/>
          <p:cNvGrpSpPr/>
          <p:nvPr/>
        </p:nvGrpSpPr>
        <p:grpSpPr>
          <a:xfrm>
            <a:off x="1734338" y="4226834"/>
            <a:ext cx="6789528" cy="2229629"/>
            <a:chOff x="431540" y="1665384"/>
            <a:chExt cx="8069095" cy="3237318"/>
          </a:xfrm>
        </p:grpSpPr>
        <p:cxnSp>
          <p:nvCxnSpPr>
            <p:cNvPr id="8" name="직선 연결선 7"/>
            <p:cNvCxnSpPr/>
            <p:nvPr/>
          </p:nvCxnSpPr>
          <p:spPr>
            <a:xfrm>
              <a:off x="971600" y="1983613"/>
              <a:ext cx="720716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직선 연결선 8"/>
            <p:cNvCxnSpPr/>
            <p:nvPr/>
          </p:nvCxnSpPr>
          <p:spPr>
            <a:xfrm flipV="1">
              <a:off x="97160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직선 연결선 9"/>
            <p:cNvCxnSpPr/>
            <p:nvPr/>
          </p:nvCxnSpPr>
          <p:spPr>
            <a:xfrm flipV="1">
              <a:off x="169168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직선 연결선 10"/>
            <p:cNvCxnSpPr/>
            <p:nvPr/>
          </p:nvCxnSpPr>
          <p:spPr>
            <a:xfrm flipV="1">
              <a:off x="241176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flipV="1">
              <a:off x="313184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flipV="1">
              <a:off x="385192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flipV="1">
              <a:off x="457200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flipV="1">
              <a:off x="529208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flipV="1">
              <a:off x="601216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flipV="1">
              <a:off x="673224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flipV="1">
              <a:off x="7452320" y="191160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flipV="1">
              <a:off x="8172400" y="1911605"/>
              <a:ext cx="0" cy="72008"/>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60418" y="1665384"/>
              <a:ext cx="255198" cy="246221"/>
            </a:xfrm>
            <a:prstGeom prst="rect">
              <a:avLst/>
            </a:prstGeom>
            <a:noFill/>
          </p:spPr>
          <p:txBody>
            <a:bodyPr wrap="none" rtlCol="0">
              <a:spAutoFit/>
            </a:bodyPr>
            <a:lstStyle/>
            <a:p>
              <a:r>
                <a:rPr lang="en-US" altLang="ko-KR" sz="1000" dirty="0" smtClean="0"/>
                <a:t>0</a:t>
              </a:r>
              <a:endParaRPr lang="ko-KR" altLang="en-US" sz="1000" dirty="0"/>
            </a:p>
          </p:txBody>
        </p:sp>
        <p:sp>
          <p:nvSpPr>
            <p:cNvPr id="21" name="TextBox 20"/>
            <p:cNvSpPr txBox="1"/>
            <p:nvPr/>
          </p:nvSpPr>
          <p:spPr>
            <a:xfrm>
              <a:off x="2230046" y="1665384"/>
              <a:ext cx="325730" cy="246221"/>
            </a:xfrm>
            <a:prstGeom prst="rect">
              <a:avLst/>
            </a:prstGeom>
            <a:noFill/>
          </p:spPr>
          <p:txBody>
            <a:bodyPr wrap="none" rtlCol="0">
              <a:spAutoFit/>
            </a:bodyPr>
            <a:lstStyle/>
            <a:p>
              <a:r>
                <a:rPr lang="en-US" altLang="ko-KR" sz="1000" dirty="0" smtClean="0"/>
                <a:t>20</a:t>
              </a:r>
              <a:endParaRPr lang="ko-KR" altLang="en-US" sz="1000" dirty="0"/>
            </a:p>
          </p:txBody>
        </p:sp>
        <p:sp>
          <p:nvSpPr>
            <p:cNvPr id="22" name="TextBox 21"/>
            <p:cNvSpPr txBox="1"/>
            <p:nvPr/>
          </p:nvSpPr>
          <p:spPr>
            <a:xfrm>
              <a:off x="3670206" y="1665384"/>
              <a:ext cx="325730" cy="246221"/>
            </a:xfrm>
            <a:prstGeom prst="rect">
              <a:avLst/>
            </a:prstGeom>
            <a:noFill/>
          </p:spPr>
          <p:txBody>
            <a:bodyPr wrap="none" rtlCol="0">
              <a:spAutoFit/>
            </a:bodyPr>
            <a:lstStyle/>
            <a:p>
              <a:r>
                <a:rPr lang="en-US" altLang="ko-KR" sz="1000" dirty="0" smtClean="0"/>
                <a:t>40</a:t>
              </a:r>
              <a:endParaRPr lang="ko-KR" altLang="en-US" sz="1000" dirty="0"/>
            </a:p>
          </p:txBody>
        </p:sp>
        <p:sp>
          <p:nvSpPr>
            <p:cNvPr id="23" name="TextBox 22"/>
            <p:cNvSpPr txBox="1"/>
            <p:nvPr/>
          </p:nvSpPr>
          <p:spPr>
            <a:xfrm>
              <a:off x="5111842" y="1665384"/>
              <a:ext cx="325730" cy="246221"/>
            </a:xfrm>
            <a:prstGeom prst="rect">
              <a:avLst/>
            </a:prstGeom>
            <a:noFill/>
          </p:spPr>
          <p:txBody>
            <a:bodyPr wrap="none" rtlCol="0">
              <a:spAutoFit/>
            </a:bodyPr>
            <a:lstStyle/>
            <a:p>
              <a:r>
                <a:rPr lang="en-US" altLang="ko-KR" sz="1000" dirty="0" smtClean="0"/>
                <a:t>60</a:t>
              </a:r>
              <a:endParaRPr lang="ko-KR" altLang="en-US" sz="1000" dirty="0"/>
            </a:p>
          </p:txBody>
        </p:sp>
        <p:sp>
          <p:nvSpPr>
            <p:cNvPr id="24" name="TextBox 23"/>
            <p:cNvSpPr txBox="1"/>
            <p:nvPr/>
          </p:nvSpPr>
          <p:spPr>
            <a:xfrm>
              <a:off x="6552002" y="1665384"/>
              <a:ext cx="325730" cy="246221"/>
            </a:xfrm>
            <a:prstGeom prst="rect">
              <a:avLst/>
            </a:prstGeom>
            <a:noFill/>
          </p:spPr>
          <p:txBody>
            <a:bodyPr wrap="none" rtlCol="0">
              <a:spAutoFit/>
            </a:bodyPr>
            <a:lstStyle/>
            <a:p>
              <a:r>
                <a:rPr lang="en-US" altLang="ko-KR" sz="1000" dirty="0" smtClean="0"/>
                <a:t>80</a:t>
              </a:r>
              <a:endParaRPr lang="ko-KR" altLang="en-US" sz="1000" dirty="0"/>
            </a:p>
          </p:txBody>
        </p:sp>
        <p:sp>
          <p:nvSpPr>
            <p:cNvPr id="25" name="TextBox 24"/>
            <p:cNvSpPr txBox="1"/>
            <p:nvPr/>
          </p:nvSpPr>
          <p:spPr>
            <a:xfrm>
              <a:off x="7992162" y="1665384"/>
              <a:ext cx="508473" cy="246221"/>
            </a:xfrm>
            <a:prstGeom prst="rect">
              <a:avLst/>
            </a:prstGeom>
            <a:noFill/>
          </p:spPr>
          <p:txBody>
            <a:bodyPr wrap="none" rtlCol="0">
              <a:spAutoFit/>
            </a:bodyPr>
            <a:lstStyle/>
            <a:p>
              <a:r>
                <a:rPr lang="en-US" altLang="ko-KR" sz="1000" dirty="0" smtClean="0"/>
                <a:t>100m</a:t>
              </a:r>
              <a:endParaRPr lang="ko-KR" altLang="en-US" sz="1000" dirty="0"/>
            </a:p>
          </p:txBody>
        </p:sp>
        <p:sp>
          <p:nvSpPr>
            <p:cNvPr id="26" name="TextBox 25"/>
            <p:cNvSpPr txBox="1"/>
            <p:nvPr/>
          </p:nvSpPr>
          <p:spPr>
            <a:xfrm>
              <a:off x="1509966" y="1665384"/>
              <a:ext cx="325730" cy="246221"/>
            </a:xfrm>
            <a:prstGeom prst="rect">
              <a:avLst/>
            </a:prstGeom>
            <a:noFill/>
          </p:spPr>
          <p:txBody>
            <a:bodyPr wrap="none" rtlCol="0">
              <a:spAutoFit/>
            </a:bodyPr>
            <a:lstStyle/>
            <a:p>
              <a:r>
                <a:rPr lang="en-US" altLang="ko-KR" sz="1000" dirty="0" smtClean="0"/>
                <a:t>10</a:t>
              </a:r>
              <a:endParaRPr lang="ko-KR" altLang="en-US" sz="1000" dirty="0"/>
            </a:p>
          </p:txBody>
        </p:sp>
        <p:sp>
          <p:nvSpPr>
            <p:cNvPr id="27" name="TextBox 26"/>
            <p:cNvSpPr txBox="1"/>
            <p:nvPr/>
          </p:nvSpPr>
          <p:spPr>
            <a:xfrm>
              <a:off x="2950126" y="1665384"/>
              <a:ext cx="325730" cy="246221"/>
            </a:xfrm>
            <a:prstGeom prst="rect">
              <a:avLst/>
            </a:prstGeom>
            <a:noFill/>
          </p:spPr>
          <p:txBody>
            <a:bodyPr wrap="none" rtlCol="0">
              <a:spAutoFit/>
            </a:bodyPr>
            <a:lstStyle/>
            <a:p>
              <a:r>
                <a:rPr lang="en-US" altLang="ko-KR" sz="1000" dirty="0" smtClean="0"/>
                <a:t>30</a:t>
              </a:r>
              <a:endParaRPr lang="ko-KR" altLang="en-US" sz="1000" dirty="0"/>
            </a:p>
          </p:txBody>
        </p:sp>
        <p:sp>
          <p:nvSpPr>
            <p:cNvPr id="28" name="TextBox 27"/>
            <p:cNvSpPr txBox="1"/>
            <p:nvPr/>
          </p:nvSpPr>
          <p:spPr>
            <a:xfrm>
              <a:off x="4390286" y="1665384"/>
              <a:ext cx="325730" cy="246221"/>
            </a:xfrm>
            <a:prstGeom prst="rect">
              <a:avLst/>
            </a:prstGeom>
            <a:noFill/>
          </p:spPr>
          <p:txBody>
            <a:bodyPr wrap="none" rtlCol="0">
              <a:spAutoFit/>
            </a:bodyPr>
            <a:lstStyle/>
            <a:p>
              <a:r>
                <a:rPr lang="en-US" altLang="ko-KR" sz="1000" dirty="0" smtClean="0"/>
                <a:t>50</a:t>
              </a:r>
              <a:endParaRPr lang="ko-KR" altLang="en-US" sz="1000" dirty="0"/>
            </a:p>
          </p:txBody>
        </p:sp>
        <p:sp>
          <p:nvSpPr>
            <p:cNvPr id="29" name="TextBox 28"/>
            <p:cNvSpPr txBox="1"/>
            <p:nvPr/>
          </p:nvSpPr>
          <p:spPr>
            <a:xfrm>
              <a:off x="5830446" y="1665384"/>
              <a:ext cx="325730" cy="246221"/>
            </a:xfrm>
            <a:prstGeom prst="rect">
              <a:avLst/>
            </a:prstGeom>
            <a:noFill/>
          </p:spPr>
          <p:txBody>
            <a:bodyPr wrap="none" rtlCol="0">
              <a:spAutoFit/>
            </a:bodyPr>
            <a:lstStyle/>
            <a:p>
              <a:r>
                <a:rPr lang="en-US" altLang="ko-KR" sz="1000" dirty="0" smtClean="0"/>
                <a:t>70</a:t>
              </a:r>
              <a:endParaRPr lang="ko-KR" altLang="en-US" sz="1000" dirty="0"/>
            </a:p>
          </p:txBody>
        </p:sp>
        <p:sp>
          <p:nvSpPr>
            <p:cNvPr id="30" name="TextBox 29"/>
            <p:cNvSpPr txBox="1"/>
            <p:nvPr/>
          </p:nvSpPr>
          <p:spPr>
            <a:xfrm>
              <a:off x="7270606" y="1665384"/>
              <a:ext cx="325730" cy="246221"/>
            </a:xfrm>
            <a:prstGeom prst="rect">
              <a:avLst/>
            </a:prstGeom>
            <a:noFill/>
          </p:spPr>
          <p:txBody>
            <a:bodyPr wrap="none" rtlCol="0">
              <a:spAutoFit/>
            </a:bodyPr>
            <a:lstStyle/>
            <a:p>
              <a:r>
                <a:rPr lang="en-US" altLang="ko-KR" sz="1000" dirty="0" smtClean="0"/>
                <a:t>90</a:t>
              </a:r>
              <a:endParaRPr lang="ko-KR" altLang="en-US" sz="1000" dirty="0"/>
            </a:p>
          </p:txBody>
        </p:sp>
        <p:cxnSp>
          <p:nvCxnSpPr>
            <p:cNvPr id="31" name="직선 연결선 30"/>
            <p:cNvCxnSpPr>
              <a:stCxn id="83" idx="1"/>
            </p:cNvCxnSpPr>
            <p:nvPr/>
          </p:nvCxnSpPr>
          <p:spPr>
            <a:xfrm>
              <a:off x="1297749" y="2704395"/>
              <a:ext cx="6874651" cy="13594"/>
            </a:xfrm>
            <a:prstGeom prst="line">
              <a:avLst/>
            </a:prstGeom>
          </p:spPr>
          <p:style>
            <a:lnRef idx="1">
              <a:schemeClr val="accent1"/>
            </a:lnRef>
            <a:fillRef idx="0">
              <a:schemeClr val="accent1"/>
            </a:fillRef>
            <a:effectRef idx="0">
              <a:schemeClr val="accent1"/>
            </a:effectRef>
            <a:fontRef idx="minor">
              <a:schemeClr val="tx1"/>
            </a:fontRef>
          </p:style>
        </p:cxnSp>
        <p:sp>
          <p:nvSpPr>
            <p:cNvPr id="32" name="직사각형 31"/>
            <p:cNvSpPr/>
            <p:nvPr/>
          </p:nvSpPr>
          <p:spPr>
            <a:xfrm>
              <a:off x="1367644" y="2684356"/>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3" name="그룹 32"/>
            <p:cNvGrpSpPr/>
            <p:nvPr/>
          </p:nvGrpSpPr>
          <p:grpSpPr>
            <a:xfrm>
              <a:off x="5580397" y="2667689"/>
              <a:ext cx="395759" cy="71934"/>
              <a:chOff x="4572000" y="1844824"/>
              <a:chExt cx="716649" cy="144016"/>
            </a:xfrm>
          </p:grpSpPr>
          <p:sp>
            <p:nvSpPr>
              <p:cNvPr id="646" name="모서리가 둥근 직사각형 645"/>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7" name="타원 646"/>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48" name="직선 연결선 647"/>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49" name="타원 648"/>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0" name="타원 649"/>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1" name="타원 650"/>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52" name="직선 연결선 651"/>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53" name="타원 652"/>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4" name="타원 653"/>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5" name="타원 654"/>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6" name="타원 655"/>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57" name="직선 연결선 656"/>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4" name="그룹 33"/>
            <p:cNvGrpSpPr/>
            <p:nvPr/>
          </p:nvGrpSpPr>
          <p:grpSpPr>
            <a:xfrm>
              <a:off x="6012445" y="2667763"/>
              <a:ext cx="395759" cy="71934"/>
              <a:chOff x="4572000" y="1844824"/>
              <a:chExt cx="716649" cy="144016"/>
            </a:xfrm>
          </p:grpSpPr>
          <p:sp>
            <p:nvSpPr>
              <p:cNvPr id="634" name="모서리가 둥근 직사각형 633"/>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5" name="타원 634"/>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36" name="직선 연결선 635"/>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37" name="타원 636"/>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8" name="타원 637"/>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9" name="타원 638"/>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40" name="직선 연결선 639"/>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41" name="타원 640"/>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2" name="타원 641"/>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3" name="타원 642"/>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4" name="타원 643"/>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45" name="직선 연결선 644"/>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5" name="그룹 34"/>
            <p:cNvGrpSpPr/>
            <p:nvPr/>
          </p:nvGrpSpPr>
          <p:grpSpPr>
            <a:xfrm>
              <a:off x="6444493" y="2667689"/>
              <a:ext cx="395759" cy="71934"/>
              <a:chOff x="4572000" y="1844824"/>
              <a:chExt cx="716649" cy="144016"/>
            </a:xfrm>
          </p:grpSpPr>
          <p:sp>
            <p:nvSpPr>
              <p:cNvPr id="622" name="모서리가 둥근 직사각형 621"/>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3" name="타원 622"/>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24" name="직선 연결선 623"/>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25" name="타원 624"/>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6" name="타원 625"/>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7" name="타원 626"/>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28" name="직선 연결선 627"/>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29" name="타원 628"/>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0" name="타원 629"/>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1" name="타원 630"/>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2" name="타원 631"/>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33" name="직선 연결선 632"/>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6" name="그룹 35"/>
            <p:cNvGrpSpPr/>
            <p:nvPr/>
          </p:nvGrpSpPr>
          <p:grpSpPr>
            <a:xfrm>
              <a:off x="6876541" y="2667689"/>
              <a:ext cx="395759" cy="71934"/>
              <a:chOff x="4572000" y="1844824"/>
              <a:chExt cx="716649" cy="144016"/>
            </a:xfrm>
          </p:grpSpPr>
          <p:sp>
            <p:nvSpPr>
              <p:cNvPr id="610" name="모서리가 둥근 직사각형 609"/>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1" name="타원 610"/>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12" name="직선 연결선 611"/>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13" name="타원 612"/>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4" name="타원 613"/>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5" name="타원 614"/>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16" name="직선 연결선 615"/>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17" name="타원 616"/>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8" name="타원 617"/>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9" name="타원 618"/>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0" name="타원 619"/>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21" name="직선 연결선 620"/>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7" name="그룹 36"/>
            <p:cNvGrpSpPr/>
            <p:nvPr/>
          </p:nvGrpSpPr>
          <p:grpSpPr>
            <a:xfrm>
              <a:off x="7308589" y="2668121"/>
              <a:ext cx="395759" cy="71934"/>
              <a:chOff x="4572000" y="1844824"/>
              <a:chExt cx="716649" cy="144016"/>
            </a:xfrm>
          </p:grpSpPr>
          <p:sp>
            <p:nvSpPr>
              <p:cNvPr id="598" name="모서리가 둥근 직사각형 597"/>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9" name="타원 598"/>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0" name="직선 연결선 599"/>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01" name="타원 600"/>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2" name="타원 601"/>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3" name="타원 602"/>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4" name="직선 연결선 603"/>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05" name="타원 604"/>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6" name="타원 605"/>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7" name="타원 606"/>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8" name="타원 607"/>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9" name="직선 연결선 608"/>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38" name="그룹 37"/>
            <p:cNvGrpSpPr/>
            <p:nvPr/>
          </p:nvGrpSpPr>
          <p:grpSpPr>
            <a:xfrm>
              <a:off x="7740637" y="2668047"/>
              <a:ext cx="395759" cy="71934"/>
              <a:chOff x="4572000" y="1844824"/>
              <a:chExt cx="716649" cy="144016"/>
            </a:xfrm>
          </p:grpSpPr>
          <p:sp>
            <p:nvSpPr>
              <p:cNvPr id="586" name="모서리가 둥근 직사각형 585"/>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7" name="타원 586"/>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88" name="직선 연결선 587"/>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89" name="타원 588"/>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0" name="타원 589"/>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1" name="타원 590"/>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92" name="직선 연결선 591"/>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93" name="타원 592"/>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4" name="타원 593"/>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5" name="타원 594"/>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6" name="타원 595"/>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97" name="직선 연결선 596"/>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39" name="직선 연결선 38"/>
            <p:cNvCxnSpPr/>
            <p:nvPr/>
          </p:nvCxnSpPr>
          <p:spPr>
            <a:xfrm flipV="1">
              <a:off x="971600" y="3422625"/>
              <a:ext cx="7200800" cy="1148"/>
            </a:xfrm>
            <a:prstGeom prst="line">
              <a:avLst/>
            </a:prstGeom>
          </p:spPr>
          <p:style>
            <a:lnRef idx="1">
              <a:schemeClr val="accent1"/>
            </a:lnRef>
            <a:fillRef idx="0">
              <a:schemeClr val="accent1"/>
            </a:fillRef>
            <a:effectRef idx="0">
              <a:schemeClr val="accent1"/>
            </a:effectRef>
            <a:fontRef idx="minor">
              <a:schemeClr val="tx1"/>
            </a:fontRef>
          </p:style>
        </p:cxnSp>
        <p:grpSp>
          <p:nvGrpSpPr>
            <p:cNvPr id="40" name="그룹 39"/>
            <p:cNvGrpSpPr/>
            <p:nvPr/>
          </p:nvGrpSpPr>
          <p:grpSpPr>
            <a:xfrm>
              <a:off x="971600" y="3387053"/>
              <a:ext cx="395759" cy="71934"/>
              <a:chOff x="4572000" y="1844824"/>
              <a:chExt cx="716649" cy="144016"/>
            </a:xfrm>
          </p:grpSpPr>
          <p:sp>
            <p:nvSpPr>
              <p:cNvPr id="574" name="모서리가 둥근 직사각형 573"/>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5" name="타원 574"/>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76" name="직선 연결선 575"/>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77" name="타원 576"/>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8" name="타원 577"/>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9" name="타원 578"/>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80" name="직선 연결선 579"/>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81" name="타원 580"/>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2" name="타원 581"/>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3" name="타원 582"/>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4" name="타원 583"/>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85" name="직선 연결선 584"/>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1403648" y="3387485"/>
              <a:ext cx="395759" cy="71934"/>
              <a:chOff x="4572000" y="1844824"/>
              <a:chExt cx="716649" cy="144016"/>
            </a:xfrm>
          </p:grpSpPr>
          <p:sp>
            <p:nvSpPr>
              <p:cNvPr id="562" name="모서리가 둥근 직사각형 561"/>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3" name="타원 562"/>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64" name="직선 연결선 563"/>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65" name="타원 564"/>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6" name="타원 565"/>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7" name="타원 566"/>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68" name="직선 연결선 567"/>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69" name="타원 568"/>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0" name="타원 569"/>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1" name="타원 570"/>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2" name="타원 571"/>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73" name="직선 연결선 572"/>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2" name="그룹 41"/>
            <p:cNvGrpSpPr/>
            <p:nvPr/>
          </p:nvGrpSpPr>
          <p:grpSpPr>
            <a:xfrm>
              <a:off x="1835696" y="3387411"/>
              <a:ext cx="395759" cy="71934"/>
              <a:chOff x="4572000" y="1844824"/>
              <a:chExt cx="716649" cy="144016"/>
            </a:xfrm>
          </p:grpSpPr>
          <p:sp>
            <p:nvSpPr>
              <p:cNvPr id="550" name="모서리가 둥근 직사각형 549"/>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1" name="타원 550"/>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2" name="직선 연결선 551"/>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53" name="타원 552"/>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4" name="타원 553"/>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5" name="타원 554"/>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6" name="직선 연결선 555"/>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57" name="타원 556"/>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8" name="타원 557"/>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8"/>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0" name="타원 559"/>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61" name="직선 연결선 560"/>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3" name="그룹 42"/>
            <p:cNvGrpSpPr/>
            <p:nvPr/>
          </p:nvGrpSpPr>
          <p:grpSpPr>
            <a:xfrm>
              <a:off x="2267744" y="3387411"/>
              <a:ext cx="395759" cy="71934"/>
              <a:chOff x="4572000" y="1844824"/>
              <a:chExt cx="716649" cy="144016"/>
            </a:xfrm>
          </p:grpSpPr>
          <p:sp>
            <p:nvSpPr>
              <p:cNvPr id="538" name="모서리가 둥근 직사각형 537"/>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9" name="타원 538"/>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40" name="직선 연결선 539"/>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41" name="타원 540"/>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2" name="타원 541"/>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3" name="타원 542"/>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44" name="직선 연결선 543"/>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45" name="타원 544"/>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6" name="타원 545"/>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7" name="타원 546"/>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8" name="타원 547"/>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49" name="직선 연결선 548"/>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4" name="그룹 43"/>
            <p:cNvGrpSpPr/>
            <p:nvPr/>
          </p:nvGrpSpPr>
          <p:grpSpPr>
            <a:xfrm>
              <a:off x="2699792" y="3387843"/>
              <a:ext cx="395759" cy="71934"/>
              <a:chOff x="4572000" y="1844824"/>
              <a:chExt cx="716649" cy="144016"/>
            </a:xfrm>
          </p:grpSpPr>
          <p:sp>
            <p:nvSpPr>
              <p:cNvPr id="526" name="모서리가 둥근 직사각형 525"/>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7" name="타원 526"/>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8" name="직선 연결선 527"/>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29" name="타원 528"/>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0" name="타원 529"/>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1" name="타원 530"/>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32" name="직선 연결선 531"/>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33" name="타원 532"/>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4" name="타원 533"/>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5" name="타원 534"/>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6" name="타원 535"/>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37" name="직선 연결선 536"/>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5" name="그룹 44"/>
            <p:cNvGrpSpPr/>
            <p:nvPr/>
          </p:nvGrpSpPr>
          <p:grpSpPr>
            <a:xfrm>
              <a:off x="3131840" y="3387769"/>
              <a:ext cx="395759" cy="71934"/>
              <a:chOff x="4572000" y="1844824"/>
              <a:chExt cx="716649" cy="144016"/>
            </a:xfrm>
          </p:grpSpPr>
          <p:sp>
            <p:nvSpPr>
              <p:cNvPr id="514" name="모서리가 둥근 직사각형 513"/>
              <p:cNvSpPr/>
              <p:nvPr/>
            </p:nvSpPr>
            <p:spPr>
              <a:xfrm>
                <a:off x="4572000" y="1844824"/>
                <a:ext cx="716649" cy="14401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5" name="타원 514"/>
              <p:cNvSpPr/>
              <p:nvPr/>
            </p:nvSpPr>
            <p:spPr>
              <a:xfrm>
                <a:off x="4572000" y="1882478"/>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16" name="직선 연결선 515"/>
              <p:cNvCxnSpPr/>
              <p:nvPr/>
            </p:nvCxnSpPr>
            <p:spPr>
              <a:xfrm>
                <a:off x="4631506" y="1918483"/>
                <a:ext cx="70356" cy="3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17" name="타원 516"/>
              <p:cNvSpPr/>
              <p:nvPr/>
            </p:nvSpPr>
            <p:spPr>
              <a:xfrm>
                <a:off x="4725251"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8" name="타원 517"/>
              <p:cNvSpPr/>
              <p:nvPr/>
            </p:nvSpPr>
            <p:spPr>
              <a:xfrm>
                <a:off x="4781542" y="1882494"/>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9" name="타원 518"/>
              <p:cNvSpPr/>
              <p:nvPr/>
            </p:nvSpPr>
            <p:spPr>
              <a:xfrm>
                <a:off x="4838314" y="1882510"/>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0" name="직선 연결선 519"/>
              <p:cNvCxnSpPr/>
              <p:nvPr/>
            </p:nvCxnSpPr>
            <p:spPr>
              <a:xfrm>
                <a:off x="4890383"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21" name="타원 520"/>
              <p:cNvSpPr/>
              <p:nvPr/>
            </p:nvSpPr>
            <p:spPr>
              <a:xfrm>
                <a:off x="4976969" y="1880113"/>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2" name="타원 521"/>
              <p:cNvSpPr/>
              <p:nvPr/>
            </p:nvSpPr>
            <p:spPr>
              <a:xfrm>
                <a:off x="5033488"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3" name="타원 522"/>
              <p:cNvSpPr/>
              <p:nvPr/>
            </p:nvSpPr>
            <p:spPr>
              <a:xfrm>
                <a:off x="5090032" y="1880129"/>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4" name="타원 523"/>
              <p:cNvSpPr/>
              <p:nvPr/>
            </p:nvSpPr>
            <p:spPr>
              <a:xfrm>
                <a:off x="5237815" y="1880145"/>
                <a:ext cx="41365" cy="7200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24"/>
              <p:cNvCxnSpPr/>
              <p:nvPr/>
            </p:nvCxnSpPr>
            <p:spPr>
              <a:xfrm>
                <a:off x="5149939" y="1918517"/>
                <a:ext cx="6991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6" name="그룹 45"/>
            <p:cNvGrpSpPr/>
            <p:nvPr/>
          </p:nvGrpSpPr>
          <p:grpSpPr>
            <a:xfrm>
              <a:off x="4961927" y="3386263"/>
              <a:ext cx="258145" cy="72724"/>
              <a:chOff x="2414882" y="2528900"/>
              <a:chExt cx="475956" cy="179946"/>
            </a:xfrm>
          </p:grpSpPr>
          <p:sp>
            <p:nvSpPr>
              <p:cNvPr id="506" name="모서리가 둥근 직사각형 505"/>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7" name="타원 506"/>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8" name="타원 507"/>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9" name="타원 508"/>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10" name="직선 연결선 509"/>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11" name="타원 510"/>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2" name="타원 511"/>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3" name="타원 512"/>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7" name="그룹 46"/>
            <p:cNvGrpSpPr/>
            <p:nvPr/>
          </p:nvGrpSpPr>
          <p:grpSpPr>
            <a:xfrm>
              <a:off x="5249959" y="3387769"/>
              <a:ext cx="258145" cy="72724"/>
              <a:chOff x="2414882" y="2528900"/>
              <a:chExt cx="475956" cy="179946"/>
            </a:xfrm>
          </p:grpSpPr>
          <p:sp>
            <p:nvSpPr>
              <p:cNvPr id="498" name="모서리가 둥근 직사각형 497"/>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타원 498"/>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499"/>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1" name="타원 500"/>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02" name="직선 연결선 501"/>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03" name="타원 502"/>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4" name="타원 503"/>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5" name="타원 504"/>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8" name="그룹 47"/>
            <p:cNvGrpSpPr/>
            <p:nvPr/>
          </p:nvGrpSpPr>
          <p:grpSpPr>
            <a:xfrm>
              <a:off x="5537991" y="3387769"/>
              <a:ext cx="258145" cy="72724"/>
              <a:chOff x="2414882" y="2528900"/>
              <a:chExt cx="475956" cy="179946"/>
            </a:xfrm>
          </p:grpSpPr>
          <p:sp>
            <p:nvSpPr>
              <p:cNvPr id="490" name="모서리가 둥근 직사각형 489"/>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1" name="타원 490"/>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2" name="타원 491"/>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3" name="타원 492"/>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94" name="직선 연결선 493"/>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95" name="타원 494"/>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6" name="타원 495"/>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7" name="타원 496"/>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49" name="그룹 48"/>
            <p:cNvGrpSpPr/>
            <p:nvPr/>
          </p:nvGrpSpPr>
          <p:grpSpPr>
            <a:xfrm>
              <a:off x="5826023" y="3389275"/>
              <a:ext cx="258145" cy="72724"/>
              <a:chOff x="2414882" y="2528900"/>
              <a:chExt cx="475956" cy="179946"/>
            </a:xfrm>
          </p:grpSpPr>
          <p:sp>
            <p:nvSpPr>
              <p:cNvPr id="482" name="모서리가 둥근 직사각형 481"/>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3" name="타원 482"/>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4" name="타원 483"/>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5" name="타원 484"/>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86" name="직선 연결선 485"/>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87" name="타원 486"/>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8" name="타원 487"/>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9" name="타원 488"/>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0" name="그룹 49"/>
            <p:cNvGrpSpPr/>
            <p:nvPr/>
          </p:nvGrpSpPr>
          <p:grpSpPr>
            <a:xfrm>
              <a:off x="6114055" y="3387769"/>
              <a:ext cx="258145" cy="72724"/>
              <a:chOff x="2414882" y="2528900"/>
              <a:chExt cx="475956" cy="179946"/>
            </a:xfrm>
          </p:grpSpPr>
          <p:sp>
            <p:nvSpPr>
              <p:cNvPr id="474" name="모서리가 둥근 직사각형 473"/>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5" name="타원 474"/>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타원 475"/>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7" name="타원 476"/>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8" name="직선 연결선 477"/>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79" name="타원 478"/>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0" name="타원 479"/>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1" name="타원 480"/>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1" name="그룹 50"/>
            <p:cNvGrpSpPr/>
            <p:nvPr/>
          </p:nvGrpSpPr>
          <p:grpSpPr>
            <a:xfrm>
              <a:off x="6402087" y="3389275"/>
              <a:ext cx="258145" cy="72724"/>
              <a:chOff x="2414882" y="2528900"/>
              <a:chExt cx="475956" cy="179946"/>
            </a:xfrm>
          </p:grpSpPr>
          <p:sp>
            <p:nvSpPr>
              <p:cNvPr id="466" name="모서리가 둥근 직사각형 465"/>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7" name="타원 466"/>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8" name="타원 467"/>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9" name="타원 468"/>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0" name="직선 연결선 469"/>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71" name="타원 470"/>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2" name="타원 471"/>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3" name="타원 472"/>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2" name="그룹 51"/>
            <p:cNvGrpSpPr/>
            <p:nvPr/>
          </p:nvGrpSpPr>
          <p:grpSpPr>
            <a:xfrm>
              <a:off x="6690119" y="3389275"/>
              <a:ext cx="258145" cy="72724"/>
              <a:chOff x="2414882" y="2528900"/>
              <a:chExt cx="475956" cy="179946"/>
            </a:xfrm>
          </p:grpSpPr>
          <p:sp>
            <p:nvSpPr>
              <p:cNvPr id="458" name="모서리가 둥근 직사각형 457"/>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9" name="타원 458"/>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0" name="타원 459"/>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1" name="타원 460"/>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62" name="직선 연결선 461"/>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63" name="타원 462"/>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4" name="타원 463"/>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65" name="타원 464"/>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3" name="그룹 52"/>
            <p:cNvGrpSpPr/>
            <p:nvPr/>
          </p:nvGrpSpPr>
          <p:grpSpPr>
            <a:xfrm>
              <a:off x="6978151" y="3390781"/>
              <a:ext cx="258145" cy="72724"/>
              <a:chOff x="2414882" y="2528900"/>
              <a:chExt cx="475956" cy="179946"/>
            </a:xfrm>
          </p:grpSpPr>
          <p:sp>
            <p:nvSpPr>
              <p:cNvPr id="450" name="모서리가 둥근 직사각형 449"/>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1" name="타원 450"/>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2" name="타원 451"/>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3" name="타원 452"/>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54" name="직선 연결선 453"/>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55" name="타원 454"/>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6" name="타원 455"/>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57" name="타원 456"/>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4" name="그룹 53"/>
            <p:cNvGrpSpPr/>
            <p:nvPr/>
          </p:nvGrpSpPr>
          <p:grpSpPr>
            <a:xfrm>
              <a:off x="7266183" y="3387769"/>
              <a:ext cx="258145" cy="72724"/>
              <a:chOff x="2414882" y="2528900"/>
              <a:chExt cx="475956" cy="179946"/>
            </a:xfrm>
          </p:grpSpPr>
          <p:sp>
            <p:nvSpPr>
              <p:cNvPr id="442" name="모서리가 둥근 직사각형 441"/>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3" name="타원 442"/>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4" name="타원 443"/>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5" name="타원 444"/>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46" name="직선 연결선 445"/>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47" name="타원 446"/>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8" name="타원 447"/>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9" name="타원 448"/>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5" name="그룹 54"/>
            <p:cNvGrpSpPr/>
            <p:nvPr/>
          </p:nvGrpSpPr>
          <p:grpSpPr>
            <a:xfrm>
              <a:off x="7554215" y="3389275"/>
              <a:ext cx="258145" cy="72724"/>
              <a:chOff x="2414882" y="2528900"/>
              <a:chExt cx="475956" cy="179946"/>
            </a:xfrm>
          </p:grpSpPr>
          <p:sp>
            <p:nvSpPr>
              <p:cNvPr id="434" name="모서리가 둥근 직사각형 433"/>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5" name="타원 434"/>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6" name="타원 435"/>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7" name="타원 436"/>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38" name="직선 연결선 437"/>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39" name="타원 438"/>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0" name="타원 439"/>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1" name="타원 440"/>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6" name="그룹 55"/>
            <p:cNvGrpSpPr/>
            <p:nvPr/>
          </p:nvGrpSpPr>
          <p:grpSpPr>
            <a:xfrm>
              <a:off x="7842247" y="3389275"/>
              <a:ext cx="258145" cy="72724"/>
              <a:chOff x="2414882" y="2528900"/>
              <a:chExt cx="475956" cy="179946"/>
            </a:xfrm>
          </p:grpSpPr>
          <p:sp>
            <p:nvSpPr>
              <p:cNvPr id="426" name="모서리가 둥근 직사각형 425"/>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7" name="타원 426"/>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8" name="타원 427"/>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9" name="타원 428"/>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30" name="직선 연결선 429"/>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31" name="타원 430"/>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2" name="타원 431"/>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33" name="타원 432"/>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7" name="그룹 56"/>
            <p:cNvGrpSpPr/>
            <p:nvPr/>
          </p:nvGrpSpPr>
          <p:grpSpPr>
            <a:xfrm>
              <a:off x="971600" y="4108211"/>
              <a:ext cx="258145" cy="72724"/>
              <a:chOff x="2414882" y="2528900"/>
              <a:chExt cx="475956" cy="179946"/>
            </a:xfrm>
          </p:grpSpPr>
          <p:sp>
            <p:nvSpPr>
              <p:cNvPr id="418" name="모서리가 둥근 직사각형 417"/>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9" name="타원 418"/>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0" name="타원 419"/>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1" name="타원 420"/>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22" name="직선 연결선 421"/>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23" name="타원 422"/>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4" name="타원 423"/>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5" name="타원 424"/>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8" name="그룹 57"/>
            <p:cNvGrpSpPr/>
            <p:nvPr/>
          </p:nvGrpSpPr>
          <p:grpSpPr>
            <a:xfrm>
              <a:off x="1259632" y="4106705"/>
              <a:ext cx="258145" cy="72724"/>
              <a:chOff x="2414882" y="2528900"/>
              <a:chExt cx="475956" cy="179946"/>
            </a:xfrm>
          </p:grpSpPr>
          <p:sp>
            <p:nvSpPr>
              <p:cNvPr id="410" name="모서리가 둥근 직사각형 409"/>
              <p:cNvSpPr/>
              <p:nvPr/>
            </p:nvSpPr>
            <p:spPr>
              <a:xfrm>
                <a:off x="2414882" y="2528900"/>
                <a:ext cx="475956" cy="179946"/>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1" name="타원 410"/>
              <p:cNvSpPr/>
              <p:nvPr/>
            </p:nvSpPr>
            <p:spPr>
              <a:xfrm>
                <a:off x="2422924"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2" name="타원 411"/>
              <p:cNvSpPr/>
              <p:nvPr/>
            </p:nvSpPr>
            <p:spPr>
              <a:xfrm>
                <a:off x="2484895" y="257596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3" name="타원 412"/>
              <p:cNvSpPr/>
              <p:nvPr/>
            </p:nvSpPr>
            <p:spPr>
              <a:xfrm>
                <a:off x="2547396" y="2575988"/>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14" name="직선 연결선 413"/>
              <p:cNvCxnSpPr/>
              <p:nvPr/>
            </p:nvCxnSpPr>
            <p:spPr>
              <a:xfrm>
                <a:off x="2604719" y="2620978"/>
                <a:ext cx="769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15" name="타원 414"/>
              <p:cNvSpPr/>
              <p:nvPr/>
            </p:nvSpPr>
            <p:spPr>
              <a:xfrm>
                <a:off x="2700042" y="257299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6" name="타원 415"/>
              <p:cNvSpPr/>
              <p:nvPr/>
            </p:nvSpPr>
            <p:spPr>
              <a:xfrm>
                <a:off x="2762265" y="2573013"/>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17" name="타원 416"/>
              <p:cNvSpPr/>
              <p:nvPr/>
            </p:nvSpPr>
            <p:spPr>
              <a:xfrm>
                <a:off x="2827130" y="2571039"/>
                <a:ext cx="45539" cy="89972"/>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9" name="그룹 58"/>
            <p:cNvGrpSpPr/>
            <p:nvPr/>
          </p:nvGrpSpPr>
          <p:grpSpPr>
            <a:xfrm>
              <a:off x="2267572" y="4826312"/>
              <a:ext cx="396216" cy="73086"/>
              <a:chOff x="3862553" y="3284984"/>
              <a:chExt cx="855727" cy="144732"/>
            </a:xfrm>
          </p:grpSpPr>
          <p:sp>
            <p:nvSpPr>
              <p:cNvPr id="400" name="모서리가 둥근 직사각형 39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1" name="타원 40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2" name="타원 40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3" name="타원 40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4" name="타원 40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05" name="직선 연결선 40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06" name="타원 40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7" name="타원 40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8" name="타원 40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09" name="타원 40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cxnSp>
          <p:nvCxnSpPr>
            <p:cNvPr id="60" name="직선 연결선 59"/>
            <p:cNvCxnSpPr/>
            <p:nvPr/>
          </p:nvCxnSpPr>
          <p:spPr>
            <a:xfrm flipV="1">
              <a:off x="977961" y="4143853"/>
              <a:ext cx="7200800" cy="1148"/>
            </a:xfrm>
            <a:prstGeom prst="line">
              <a:avLst/>
            </a:prstGeom>
          </p:spPr>
          <p:style>
            <a:lnRef idx="1">
              <a:schemeClr val="accent1"/>
            </a:lnRef>
            <a:fillRef idx="0">
              <a:schemeClr val="accent1"/>
            </a:fillRef>
            <a:effectRef idx="0">
              <a:schemeClr val="accent1"/>
            </a:effectRef>
            <a:fontRef idx="minor">
              <a:schemeClr val="tx1"/>
            </a:fontRef>
          </p:style>
        </p:cxnSp>
        <p:grpSp>
          <p:nvGrpSpPr>
            <p:cNvPr id="61" name="그룹 60"/>
            <p:cNvGrpSpPr/>
            <p:nvPr/>
          </p:nvGrpSpPr>
          <p:grpSpPr>
            <a:xfrm>
              <a:off x="2123040" y="4106771"/>
              <a:ext cx="396216" cy="73086"/>
              <a:chOff x="3862553" y="3284984"/>
              <a:chExt cx="855727" cy="144732"/>
            </a:xfrm>
          </p:grpSpPr>
          <p:sp>
            <p:nvSpPr>
              <p:cNvPr id="390" name="모서리가 둥근 직사각형 38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1" name="타원 39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2" name="타원 39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3" name="타원 39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4" name="타원 39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95" name="직선 연결선 39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96" name="타원 39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7" name="타원 39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8" name="타원 39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99" name="타원 39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2" name="그룹 61"/>
            <p:cNvGrpSpPr/>
            <p:nvPr/>
          </p:nvGrpSpPr>
          <p:grpSpPr>
            <a:xfrm>
              <a:off x="2555260" y="4107849"/>
              <a:ext cx="396216" cy="73086"/>
              <a:chOff x="3862553" y="3284984"/>
              <a:chExt cx="855727" cy="144732"/>
            </a:xfrm>
          </p:grpSpPr>
          <p:sp>
            <p:nvSpPr>
              <p:cNvPr id="380" name="모서리가 둥근 직사각형 37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1" name="타원 38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2" name="타원 38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3" name="타원 38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4" name="타원 38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85" name="직선 연결선 38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86" name="타원 38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7" name="타원 38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8" name="타원 38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9" name="타원 38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3" name="그룹 62"/>
            <p:cNvGrpSpPr/>
            <p:nvPr/>
          </p:nvGrpSpPr>
          <p:grpSpPr>
            <a:xfrm>
              <a:off x="2987308" y="4107849"/>
              <a:ext cx="396216" cy="73086"/>
              <a:chOff x="3862553" y="3284984"/>
              <a:chExt cx="855727" cy="144732"/>
            </a:xfrm>
          </p:grpSpPr>
          <p:sp>
            <p:nvSpPr>
              <p:cNvPr id="370" name="모서리가 둥근 직사각형 36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1" name="타원 37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2" name="타원 37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3" name="타원 37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4" name="타원 37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75" name="직선 연결선 37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76" name="타원 37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7" name="타원 37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8" name="타원 37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79" name="타원 37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4" name="그룹 63"/>
            <p:cNvGrpSpPr/>
            <p:nvPr/>
          </p:nvGrpSpPr>
          <p:grpSpPr>
            <a:xfrm>
              <a:off x="3419528" y="4108927"/>
              <a:ext cx="396216" cy="73086"/>
              <a:chOff x="3862553" y="3284984"/>
              <a:chExt cx="855727" cy="144732"/>
            </a:xfrm>
          </p:grpSpPr>
          <p:sp>
            <p:nvSpPr>
              <p:cNvPr id="360" name="모서리가 둥근 직사각형 35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1" name="타원 36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2" name="타원 36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3" name="타원 36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4" name="타원 36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65" name="직선 연결선 36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66" name="타원 36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7" name="타원 36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8" name="타원 36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69" name="타원 36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5" name="그룹 64"/>
            <p:cNvGrpSpPr/>
            <p:nvPr/>
          </p:nvGrpSpPr>
          <p:grpSpPr>
            <a:xfrm>
              <a:off x="3851404" y="4107849"/>
              <a:ext cx="396216" cy="73086"/>
              <a:chOff x="3862553" y="3284984"/>
              <a:chExt cx="855727" cy="144732"/>
            </a:xfrm>
          </p:grpSpPr>
          <p:sp>
            <p:nvSpPr>
              <p:cNvPr id="350" name="모서리가 둥근 직사각형 34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1" name="타원 35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2" name="타원 35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3" name="타원 35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4" name="타원 35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55" name="직선 연결선 35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56" name="타원 35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7" name="타원 35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8" name="타원 35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9" name="타원 35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6" name="그룹 65"/>
            <p:cNvGrpSpPr/>
            <p:nvPr/>
          </p:nvGrpSpPr>
          <p:grpSpPr>
            <a:xfrm>
              <a:off x="4283624" y="4108927"/>
              <a:ext cx="396216" cy="73086"/>
              <a:chOff x="3862553" y="3284984"/>
              <a:chExt cx="855727" cy="144732"/>
            </a:xfrm>
          </p:grpSpPr>
          <p:sp>
            <p:nvSpPr>
              <p:cNvPr id="340" name="모서리가 둥근 직사각형 33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1" name="타원 34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2" name="타원 34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3" name="타원 34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4" name="타원 34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45" name="직선 연결선 34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46" name="타원 34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7" name="타원 34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8" name="타원 34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9" name="타원 34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7" name="그룹 66"/>
            <p:cNvGrpSpPr/>
            <p:nvPr/>
          </p:nvGrpSpPr>
          <p:grpSpPr>
            <a:xfrm>
              <a:off x="4715672" y="4108927"/>
              <a:ext cx="396216" cy="73086"/>
              <a:chOff x="3862553" y="3284984"/>
              <a:chExt cx="855727" cy="144732"/>
            </a:xfrm>
          </p:grpSpPr>
          <p:sp>
            <p:nvSpPr>
              <p:cNvPr id="330" name="모서리가 둥근 직사각형 32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1" name="타원 33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2" name="타원 33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3" name="타원 33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4" name="타원 33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35" name="직선 연결선 33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36" name="타원 33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7" name="타원 33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8" name="타원 33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9" name="타원 33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8" name="그룹 67"/>
            <p:cNvGrpSpPr/>
            <p:nvPr/>
          </p:nvGrpSpPr>
          <p:grpSpPr>
            <a:xfrm>
              <a:off x="5147892" y="4110005"/>
              <a:ext cx="396216" cy="73086"/>
              <a:chOff x="3862553" y="3284984"/>
              <a:chExt cx="855727" cy="144732"/>
            </a:xfrm>
          </p:grpSpPr>
          <p:sp>
            <p:nvSpPr>
              <p:cNvPr id="320" name="모서리가 둥근 직사각형 31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1" name="타원 32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2" name="타원 32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3" name="타원 32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4" name="타원 32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25" name="직선 연결선 32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26" name="타원 32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7" name="타원 32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8" name="타원 32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9" name="타원 32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69" name="그룹 68"/>
            <p:cNvGrpSpPr/>
            <p:nvPr/>
          </p:nvGrpSpPr>
          <p:grpSpPr>
            <a:xfrm>
              <a:off x="5579596" y="4107849"/>
              <a:ext cx="396216" cy="73086"/>
              <a:chOff x="3862553" y="3284984"/>
              <a:chExt cx="855727" cy="144732"/>
            </a:xfrm>
          </p:grpSpPr>
          <p:sp>
            <p:nvSpPr>
              <p:cNvPr id="310" name="모서리가 둥근 직사각형 30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1" name="타원 31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2" name="타원 31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3" name="타원 31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4" name="타원 31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15" name="직선 연결선 31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16" name="타원 31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7" name="타원 31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8" name="타원 31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9" name="타원 31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0" name="그룹 69"/>
            <p:cNvGrpSpPr/>
            <p:nvPr/>
          </p:nvGrpSpPr>
          <p:grpSpPr>
            <a:xfrm>
              <a:off x="6011816" y="4108927"/>
              <a:ext cx="396216" cy="73086"/>
              <a:chOff x="3862553" y="3284984"/>
              <a:chExt cx="855727" cy="144732"/>
            </a:xfrm>
          </p:grpSpPr>
          <p:sp>
            <p:nvSpPr>
              <p:cNvPr id="300" name="모서리가 둥근 직사각형 29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1" name="타원 30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2" name="타원 30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3" name="타원 30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4" name="타원 30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05" name="직선 연결선 30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306" name="타원 30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7" name="타원 30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8" name="타원 30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9" name="타원 30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1" name="그룹 70"/>
            <p:cNvGrpSpPr/>
            <p:nvPr/>
          </p:nvGrpSpPr>
          <p:grpSpPr>
            <a:xfrm>
              <a:off x="6443692" y="4107849"/>
              <a:ext cx="396216" cy="73086"/>
              <a:chOff x="3862553" y="3284984"/>
              <a:chExt cx="855727" cy="144732"/>
            </a:xfrm>
          </p:grpSpPr>
          <p:sp>
            <p:nvSpPr>
              <p:cNvPr id="290" name="모서리가 둥근 직사각형 28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1" name="타원 29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2" name="타원 29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3" name="타원 29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4" name="타원 29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95" name="직선 연결선 29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96" name="타원 29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7" name="타원 29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8" name="타원 29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9" name="타원 29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2" name="그룹 71"/>
            <p:cNvGrpSpPr/>
            <p:nvPr/>
          </p:nvGrpSpPr>
          <p:grpSpPr>
            <a:xfrm>
              <a:off x="6875912" y="4108927"/>
              <a:ext cx="396216" cy="73086"/>
              <a:chOff x="3862553" y="3284984"/>
              <a:chExt cx="855727" cy="144732"/>
            </a:xfrm>
          </p:grpSpPr>
          <p:sp>
            <p:nvSpPr>
              <p:cNvPr id="280" name="모서리가 둥근 직사각형 27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1" name="타원 28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2" name="타원 28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3" name="타원 28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4" name="타원 28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85" name="직선 연결선 28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86" name="타원 28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7" name="타원 28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8" name="타원 28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89" name="타원 28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3" name="그룹 72"/>
            <p:cNvGrpSpPr/>
            <p:nvPr/>
          </p:nvGrpSpPr>
          <p:grpSpPr>
            <a:xfrm>
              <a:off x="7307960" y="4108927"/>
              <a:ext cx="396216" cy="73086"/>
              <a:chOff x="3862553" y="3284984"/>
              <a:chExt cx="855727" cy="144732"/>
            </a:xfrm>
          </p:grpSpPr>
          <p:sp>
            <p:nvSpPr>
              <p:cNvPr id="270" name="모서리가 둥근 직사각형 26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1" name="타원 27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2" name="타원 27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3" name="타원 27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4" name="타원 27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75" name="직선 연결선 27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76" name="타원 27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7" name="타원 27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8" name="타원 27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9" name="타원 27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4" name="그룹 73"/>
            <p:cNvGrpSpPr/>
            <p:nvPr/>
          </p:nvGrpSpPr>
          <p:grpSpPr>
            <a:xfrm>
              <a:off x="7740180" y="4110005"/>
              <a:ext cx="396216" cy="73086"/>
              <a:chOff x="3862553" y="3284984"/>
              <a:chExt cx="855727" cy="144732"/>
            </a:xfrm>
          </p:grpSpPr>
          <p:sp>
            <p:nvSpPr>
              <p:cNvPr id="260" name="모서리가 둥근 직사각형 25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1" name="타원 26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2" name="타원 26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3" name="타원 26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4" name="타원 26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65" name="직선 연결선 26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66" name="타원 26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7" name="타원 26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8" name="타원 26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9" name="타원 26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5" name="그룹 74"/>
            <p:cNvGrpSpPr/>
            <p:nvPr/>
          </p:nvGrpSpPr>
          <p:grpSpPr>
            <a:xfrm>
              <a:off x="2697625" y="4828538"/>
              <a:ext cx="396216" cy="73086"/>
              <a:chOff x="3862553" y="3284984"/>
              <a:chExt cx="855727" cy="144732"/>
            </a:xfrm>
          </p:grpSpPr>
          <p:sp>
            <p:nvSpPr>
              <p:cNvPr id="250" name="모서리가 둥근 직사각형 24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1" name="타원 25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2" name="타원 25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3" name="타원 25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4" name="타원 25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55" name="직선 연결선 25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56" name="타원 25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7" name="타원 25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8" name="타원 25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59" name="타원 25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6" name="그룹 75"/>
            <p:cNvGrpSpPr/>
            <p:nvPr/>
          </p:nvGrpSpPr>
          <p:grpSpPr>
            <a:xfrm>
              <a:off x="3129845" y="4829616"/>
              <a:ext cx="396216" cy="73086"/>
              <a:chOff x="3862553" y="3284984"/>
              <a:chExt cx="855727" cy="144732"/>
            </a:xfrm>
          </p:grpSpPr>
          <p:sp>
            <p:nvSpPr>
              <p:cNvPr id="240" name="모서리가 둥근 직사각형 23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1" name="타원 24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2" name="타원 24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3" name="타원 24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4" name="타원 24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45" name="직선 연결선 24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46" name="타원 24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7" name="타원 24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8" name="타원 24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9" name="타원 24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7" name="그룹 76"/>
            <p:cNvGrpSpPr/>
            <p:nvPr/>
          </p:nvGrpSpPr>
          <p:grpSpPr>
            <a:xfrm>
              <a:off x="955136" y="4826312"/>
              <a:ext cx="396216" cy="73086"/>
              <a:chOff x="3862553" y="3284984"/>
              <a:chExt cx="855727" cy="144732"/>
            </a:xfrm>
          </p:grpSpPr>
          <p:sp>
            <p:nvSpPr>
              <p:cNvPr id="230" name="모서리가 둥근 직사각형 22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1" name="타원 23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2" name="타원 23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3" name="타원 23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4" name="타원 23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35" name="직선 연결선 23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36" name="타원 23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7" name="타원 23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8" name="타원 23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9" name="타원 23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8" name="그룹 77"/>
            <p:cNvGrpSpPr/>
            <p:nvPr/>
          </p:nvGrpSpPr>
          <p:grpSpPr>
            <a:xfrm>
              <a:off x="1387356" y="4827390"/>
              <a:ext cx="396216" cy="73086"/>
              <a:chOff x="3862553" y="3284984"/>
              <a:chExt cx="855727" cy="144732"/>
            </a:xfrm>
          </p:grpSpPr>
          <p:sp>
            <p:nvSpPr>
              <p:cNvPr id="220" name="모서리가 둥근 직사각형 21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1" name="타원 22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2" name="타원 22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3" name="타원 22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4" name="타원 22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25" name="직선 연결선 22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6" name="타원 22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7" name="타원 22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8" name="타원 22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9" name="타원 22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9" name="그룹 78"/>
            <p:cNvGrpSpPr/>
            <p:nvPr/>
          </p:nvGrpSpPr>
          <p:grpSpPr>
            <a:xfrm>
              <a:off x="1819060" y="4825234"/>
              <a:ext cx="396216" cy="73086"/>
              <a:chOff x="3862553" y="3284984"/>
              <a:chExt cx="855727" cy="144732"/>
            </a:xfrm>
          </p:grpSpPr>
          <p:sp>
            <p:nvSpPr>
              <p:cNvPr id="210" name="모서리가 둥근 직사각형 209"/>
              <p:cNvSpPr/>
              <p:nvPr/>
            </p:nvSpPr>
            <p:spPr>
              <a:xfrm>
                <a:off x="3862553" y="3284984"/>
                <a:ext cx="855727" cy="144732"/>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1" name="타원 210"/>
              <p:cNvSpPr/>
              <p:nvPr/>
            </p:nvSpPr>
            <p:spPr>
              <a:xfrm>
                <a:off x="3910540" y="332282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2" name="타원 211"/>
              <p:cNvSpPr/>
              <p:nvPr/>
            </p:nvSpPr>
            <p:spPr>
              <a:xfrm>
                <a:off x="3982548"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3" name="타원 212"/>
              <p:cNvSpPr/>
              <p:nvPr/>
            </p:nvSpPr>
            <p:spPr>
              <a:xfrm>
                <a:off x="4067944" y="332284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4" name="타원 213"/>
              <p:cNvSpPr/>
              <p:nvPr/>
            </p:nvSpPr>
            <p:spPr>
              <a:xfrm>
                <a:off x="4139952" y="3322857"/>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15" name="직선 연결선 214"/>
              <p:cNvCxnSpPr/>
              <p:nvPr/>
            </p:nvCxnSpPr>
            <p:spPr>
              <a:xfrm>
                <a:off x="4225263" y="3359041"/>
                <a:ext cx="12264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16" name="타원 215"/>
              <p:cNvSpPr/>
              <p:nvPr/>
            </p:nvSpPr>
            <p:spPr>
              <a:xfrm>
                <a:off x="4378592" y="3320448"/>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7" name="타원 216"/>
              <p:cNvSpPr/>
              <p:nvPr/>
            </p:nvSpPr>
            <p:spPr>
              <a:xfrm>
                <a:off x="4450600"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8" name="타원 217"/>
              <p:cNvSpPr/>
              <p:nvPr/>
            </p:nvSpPr>
            <p:spPr>
              <a:xfrm>
                <a:off x="4522608" y="3320465"/>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9" name="타원 218"/>
              <p:cNvSpPr/>
              <p:nvPr/>
            </p:nvSpPr>
            <p:spPr>
              <a:xfrm>
                <a:off x="4608004" y="3320481"/>
                <a:ext cx="49392" cy="72365"/>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cxnSp>
          <p:nvCxnSpPr>
            <p:cNvPr id="80" name="직선 연결선 79"/>
            <p:cNvCxnSpPr/>
            <p:nvPr/>
          </p:nvCxnSpPr>
          <p:spPr>
            <a:xfrm flipV="1">
              <a:off x="958417" y="4863933"/>
              <a:ext cx="3613583" cy="1148"/>
            </a:xfrm>
            <a:prstGeom prst="line">
              <a:avLst/>
            </a:prstGeom>
          </p:spPr>
          <p:style>
            <a:lnRef idx="1">
              <a:schemeClr val="accent1"/>
            </a:lnRef>
            <a:fillRef idx="0">
              <a:schemeClr val="accent1"/>
            </a:fillRef>
            <a:effectRef idx="0">
              <a:schemeClr val="accent1"/>
            </a:effectRef>
            <a:fontRef idx="minor">
              <a:schemeClr val="tx1"/>
            </a:fontRef>
          </p:style>
        </p:cxnSp>
        <p:sp>
          <p:nvSpPr>
            <p:cNvPr id="81" name="모서리가 둥근 직사각형 80"/>
            <p:cNvSpPr/>
            <p:nvPr/>
          </p:nvSpPr>
          <p:spPr>
            <a:xfrm flipH="1" flipV="1">
              <a:off x="971600" y="2471100"/>
              <a:ext cx="127603" cy="124581"/>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2" name="막힌 원호 81"/>
            <p:cNvSpPr/>
            <p:nvPr/>
          </p:nvSpPr>
          <p:spPr>
            <a:xfrm rot="5400000">
              <a:off x="1108111" y="2521354"/>
              <a:ext cx="148653" cy="144016"/>
            </a:xfrm>
            <a:prstGeom prst="blockArc">
              <a:avLst>
                <a:gd name="adj1" fmla="val 10800000"/>
                <a:gd name="adj2" fmla="val 16187100"/>
                <a:gd name="adj3" fmla="val 23770"/>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83" name="막힌 원호 82"/>
            <p:cNvSpPr/>
            <p:nvPr/>
          </p:nvSpPr>
          <p:spPr>
            <a:xfrm flipV="1">
              <a:off x="1223628" y="2577496"/>
              <a:ext cx="148653" cy="144016"/>
            </a:xfrm>
            <a:prstGeom prst="blockArc">
              <a:avLst>
                <a:gd name="adj1" fmla="val 10800000"/>
                <a:gd name="adj2" fmla="val 16187100"/>
                <a:gd name="adj3" fmla="val 23770"/>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84" name="직사각형 83"/>
            <p:cNvSpPr/>
            <p:nvPr/>
          </p:nvSpPr>
          <p:spPr>
            <a:xfrm rot="5400000">
              <a:off x="1121016" y="2518273"/>
              <a:ext cx="25200" cy="36000"/>
            </a:xfrm>
            <a:prstGeom prst="rect">
              <a:avLst/>
            </a:prstGeom>
            <a:solidFill>
              <a:srgbClr val="00B05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막힌 원호 84"/>
            <p:cNvSpPr/>
            <p:nvPr/>
          </p:nvSpPr>
          <p:spPr>
            <a:xfrm>
              <a:off x="1223628" y="2689407"/>
              <a:ext cx="148653" cy="144016"/>
            </a:xfrm>
            <a:prstGeom prst="blockArc">
              <a:avLst>
                <a:gd name="adj1" fmla="val 10800000"/>
                <a:gd name="adj2" fmla="val 16187100"/>
                <a:gd name="adj3" fmla="val 23770"/>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86" name="그룹 85"/>
            <p:cNvGrpSpPr/>
            <p:nvPr/>
          </p:nvGrpSpPr>
          <p:grpSpPr>
            <a:xfrm>
              <a:off x="1224938" y="2649504"/>
              <a:ext cx="66504" cy="111911"/>
              <a:chOff x="288834" y="1214571"/>
              <a:chExt cx="66504" cy="111911"/>
            </a:xfrm>
          </p:grpSpPr>
          <p:cxnSp>
            <p:nvCxnSpPr>
              <p:cNvPr id="205" name="직선 연결선 204"/>
              <p:cNvCxnSpPr/>
              <p:nvPr/>
            </p:nvCxnSpPr>
            <p:spPr>
              <a:xfrm>
                <a:off x="288834" y="1214571"/>
                <a:ext cx="0" cy="111911"/>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206" name="직사각형 205"/>
              <p:cNvSpPr/>
              <p:nvPr/>
            </p:nvSpPr>
            <p:spPr>
              <a:xfrm>
                <a:off x="296020" y="1225055"/>
                <a:ext cx="18000" cy="36000"/>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7" name="직사각형 206"/>
              <p:cNvSpPr/>
              <p:nvPr/>
            </p:nvSpPr>
            <p:spPr>
              <a:xfrm>
                <a:off x="296036" y="1279834"/>
                <a:ext cx="18000" cy="36000"/>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8" name="직사각형 207"/>
              <p:cNvSpPr/>
              <p:nvPr/>
            </p:nvSpPr>
            <p:spPr>
              <a:xfrm rot="16200000">
                <a:off x="319338" y="1239897"/>
                <a:ext cx="18000" cy="54000"/>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9" name="직사각형 208"/>
              <p:cNvSpPr/>
              <p:nvPr/>
            </p:nvSpPr>
            <p:spPr>
              <a:xfrm rot="16200000">
                <a:off x="316973" y="1247056"/>
                <a:ext cx="18000" cy="54000"/>
              </a:xfrm>
              <a:prstGeom prst="rect">
                <a:avLst/>
              </a:prstGeom>
              <a:solidFill>
                <a:schemeClr val="bg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87" name="모서리가 둥근 직사각형 86"/>
            <p:cNvSpPr/>
            <p:nvPr/>
          </p:nvSpPr>
          <p:spPr>
            <a:xfrm flipH="1" flipV="1">
              <a:off x="971600" y="2811705"/>
              <a:ext cx="127603" cy="124581"/>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막힌 원호 87"/>
            <p:cNvSpPr/>
            <p:nvPr/>
          </p:nvSpPr>
          <p:spPr>
            <a:xfrm rot="16200000" flipV="1">
              <a:off x="1108111" y="2737378"/>
              <a:ext cx="148653" cy="144016"/>
            </a:xfrm>
            <a:prstGeom prst="blockArc">
              <a:avLst>
                <a:gd name="adj1" fmla="val 10800000"/>
                <a:gd name="adj2" fmla="val 16187100"/>
                <a:gd name="adj3" fmla="val 23770"/>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89" name="직사각형 88"/>
            <p:cNvSpPr/>
            <p:nvPr/>
          </p:nvSpPr>
          <p:spPr>
            <a:xfrm rot="5400000">
              <a:off x="1121016" y="2858878"/>
              <a:ext cx="25200" cy="36000"/>
            </a:xfrm>
            <a:prstGeom prst="rect">
              <a:avLst/>
            </a:prstGeom>
            <a:solidFill>
              <a:srgbClr val="00B05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모서리가 둥근 직사각형 89"/>
            <p:cNvSpPr/>
            <p:nvPr/>
          </p:nvSpPr>
          <p:spPr>
            <a:xfrm>
              <a:off x="2414721" y="2667689"/>
              <a:ext cx="357079" cy="72650"/>
            </a:xfrm>
            <a:prstGeom prst="round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1" name="직사각형 90"/>
            <p:cNvSpPr/>
            <p:nvPr/>
          </p:nvSpPr>
          <p:spPr>
            <a:xfrm>
              <a:off x="1416890" y="2684645"/>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직사각형 91"/>
            <p:cNvSpPr/>
            <p:nvPr/>
          </p:nvSpPr>
          <p:spPr>
            <a:xfrm>
              <a:off x="1470894" y="2684645"/>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3" name="직사각형 92"/>
            <p:cNvSpPr/>
            <p:nvPr/>
          </p:nvSpPr>
          <p:spPr>
            <a:xfrm>
              <a:off x="1524898" y="2684645"/>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94" name="그룹 93"/>
            <p:cNvGrpSpPr/>
            <p:nvPr/>
          </p:nvGrpSpPr>
          <p:grpSpPr>
            <a:xfrm>
              <a:off x="1572979" y="2687548"/>
              <a:ext cx="54004" cy="36571"/>
              <a:chOff x="1754072" y="988541"/>
              <a:chExt cx="54004" cy="36571"/>
            </a:xfrm>
          </p:grpSpPr>
          <p:sp>
            <p:nvSpPr>
              <p:cNvPr id="202" name="직사각형 201"/>
              <p:cNvSpPr/>
              <p:nvPr/>
            </p:nvSpPr>
            <p:spPr>
              <a:xfrm>
                <a:off x="1772072" y="988541"/>
                <a:ext cx="252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3" name="직사각형 202"/>
              <p:cNvSpPr/>
              <p:nvPr/>
            </p:nvSpPr>
            <p:spPr>
              <a:xfrm>
                <a:off x="1790076" y="989112"/>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4" name="직사각형 203"/>
              <p:cNvSpPr/>
              <p:nvPr/>
            </p:nvSpPr>
            <p:spPr>
              <a:xfrm>
                <a:off x="1754072" y="989112"/>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5" name="그룹 94"/>
            <p:cNvGrpSpPr/>
            <p:nvPr/>
          </p:nvGrpSpPr>
          <p:grpSpPr>
            <a:xfrm>
              <a:off x="1654298" y="2654979"/>
              <a:ext cx="18016" cy="100303"/>
              <a:chOff x="1654298" y="1220046"/>
              <a:chExt cx="18016" cy="100303"/>
            </a:xfrm>
          </p:grpSpPr>
          <p:sp>
            <p:nvSpPr>
              <p:cNvPr id="200" name="직사각형 199"/>
              <p:cNvSpPr/>
              <p:nvPr/>
            </p:nvSpPr>
            <p:spPr>
              <a:xfrm>
                <a:off x="1654298" y="1220046"/>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1" name="직사각형 200"/>
              <p:cNvSpPr/>
              <p:nvPr/>
            </p:nvSpPr>
            <p:spPr>
              <a:xfrm>
                <a:off x="1654314" y="1284349"/>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6" name="그룹 95"/>
            <p:cNvGrpSpPr/>
            <p:nvPr/>
          </p:nvGrpSpPr>
          <p:grpSpPr>
            <a:xfrm>
              <a:off x="1696807" y="2687564"/>
              <a:ext cx="54004" cy="36571"/>
              <a:chOff x="1754072" y="988541"/>
              <a:chExt cx="54004" cy="36571"/>
            </a:xfrm>
          </p:grpSpPr>
          <p:sp>
            <p:nvSpPr>
              <p:cNvPr id="197" name="직사각형 196"/>
              <p:cNvSpPr/>
              <p:nvPr/>
            </p:nvSpPr>
            <p:spPr>
              <a:xfrm>
                <a:off x="1772072" y="988541"/>
                <a:ext cx="252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8" name="직사각형 197"/>
              <p:cNvSpPr/>
              <p:nvPr/>
            </p:nvSpPr>
            <p:spPr>
              <a:xfrm>
                <a:off x="1790076" y="989112"/>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9" name="직사각형 198"/>
              <p:cNvSpPr/>
              <p:nvPr/>
            </p:nvSpPr>
            <p:spPr>
              <a:xfrm>
                <a:off x="1754072" y="989112"/>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97" name="직사각형 96"/>
            <p:cNvSpPr/>
            <p:nvPr/>
          </p:nvSpPr>
          <p:spPr>
            <a:xfrm>
              <a:off x="1779573" y="2689134"/>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8" name="직사각형 97"/>
            <p:cNvSpPr/>
            <p:nvPr/>
          </p:nvSpPr>
          <p:spPr>
            <a:xfrm>
              <a:off x="1828819" y="2689423"/>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9" name="직사각형 98"/>
            <p:cNvSpPr/>
            <p:nvPr/>
          </p:nvSpPr>
          <p:spPr>
            <a:xfrm>
              <a:off x="1882823" y="2689423"/>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0" name="직사각형 99"/>
            <p:cNvSpPr/>
            <p:nvPr/>
          </p:nvSpPr>
          <p:spPr>
            <a:xfrm>
              <a:off x="1936827" y="2689423"/>
              <a:ext cx="18000" cy="36000"/>
            </a:xfrm>
            <a:prstGeom prst="rect">
              <a:avLst/>
            </a:prstGeom>
            <a:solidFill>
              <a:srgbClr val="FFFF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01" name="그룹 100"/>
            <p:cNvGrpSpPr/>
            <p:nvPr/>
          </p:nvGrpSpPr>
          <p:grpSpPr>
            <a:xfrm>
              <a:off x="3701554" y="3373990"/>
              <a:ext cx="954104" cy="115441"/>
              <a:chOff x="2951820" y="1225327"/>
              <a:chExt cx="954104" cy="115441"/>
            </a:xfrm>
          </p:grpSpPr>
          <p:cxnSp>
            <p:nvCxnSpPr>
              <p:cNvPr id="170" name="직선 연결선 169"/>
              <p:cNvCxnSpPr/>
              <p:nvPr/>
            </p:nvCxnSpPr>
            <p:spPr>
              <a:xfrm flipV="1">
                <a:off x="2951820" y="1232756"/>
                <a:ext cx="0" cy="72008"/>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71" name="직사각형 170"/>
              <p:cNvSpPr/>
              <p:nvPr/>
            </p:nvSpPr>
            <p:spPr>
              <a:xfrm>
                <a:off x="2988966" y="1252126"/>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2" name="그룹 171"/>
              <p:cNvGrpSpPr/>
              <p:nvPr/>
            </p:nvGrpSpPr>
            <p:grpSpPr>
              <a:xfrm>
                <a:off x="3022766" y="1225327"/>
                <a:ext cx="18016" cy="100303"/>
                <a:chOff x="1654298" y="1220046"/>
                <a:chExt cx="18016" cy="100303"/>
              </a:xfrm>
            </p:grpSpPr>
            <p:sp>
              <p:nvSpPr>
                <p:cNvPr id="195" name="직사각형 194"/>
                <p:cNvSpPr/>
                <p:nvPr/>
              </p:nvSpPr>
              <p:spPr>
                <a:xfrm>
                  <a:off x="1654298" y="1220046"/>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6" name="직사각형 195"/>
                <p:cNvSpPr/>
                <p:nvPr/>
              </p:nvSpPr>
              <p:spPr>
                <a:xfrm>
                  <a:off x="1654314" y="1284349"/>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73" name="직사각형 172"/>
              <p:cNvSpPr/>
              <p:nvPr/>
            </p:nvSpPr>
            <p:spPr>
              <a:xfrm>
                <a:off x="3055641" y="1252889"/>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4" name="이등변 삼각형 173"/>
              <p:cNvSpPr/>
              <p:nvPr/>
            </p:nvSpPr>
            <p:spPr>
              <a:xfrm>
                <a:off x="3095836" y="1250764"/>
                <a:ext cx="18000" cy="54000"/>
              </a:xfrm>
              <a:prstGeom prst="triangle">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5" name="직사각형 174"/>
              <p:cNvSpPr/>
              <p:nvPr/>
            </p:nvSpPr>
            <p:spPr>
              <a:xfrm>
                <a:off x="3149844"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6" name="직사각형 175"/>
              <p:cNvSpPr/>
              <p:nvPr/>
            </p:nvSpPr>
            <p:spPr>
              <a:xfrm>
                <a:off x="3185848"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7" name="직사각형 176"/>
              <p:cNvSpPr/>
              <p:nvPr/>
            </p:nvSpPr>
            <p:spPr>
              <a:xfrm>
                <a:off x="3221852"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8" name="직사각형 177"/>
              <p:cNvSpPr/>
              <p:nvPr/>
            </p:nvSpPr>
            <p:spPr>
              <a:xfrm>
                <a:off x="3257856"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9" name="이등변 삼각형 178"/>
              <p:cNvSpPr/>
              <p:nvPr/>
            </p:nvSpPr>
            <p:spPr>
              <a:xfrm flipV="1">
                <a:off x="3311860" y="1250764"/>
                <a:ext cx="18000" cy="54000"/>
              </a:xfrm>
              <a:prstGeom prst="triangle">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0" name="직사각형 179"/>
              <p:cNvSpPr/>
              <p:nvPr/>
            </p:nvSpPr>
            <p:spPr>
              <a:xfrm>
                <a:off x="3365868" y="1256060"/>
                <a:ext cx="18000" cy="36000"/>
              </a:xfrm>
              <a:prstGeom prst="rect">
                <a:avLst/>
              </a:prstGeom>
              <a:solidFill>
                <a:schemeClr val="accent6"/>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1" name="직사각형 180"/>
              <p:cNvSpPr/>
              <p:nvPr/>
            </p:nvSpPr>
            <p:spPr>
              <a:xfrm>
                <a:off x="3401872" y="1256060"/>
                <a:ext cx="18000" cy="36000"/>
              </a:xfrm>
              <a:prstGeom prst="rect">
                <a:avLst/>
              </a:prstGeom>
              <a:solidFill>
                <a:schemeClr val="accent6"/>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82" name="그룹 181"/>
              <p:cNvGrpSpPr/>
              <p:nvPr/>
            </p:nvGrpSpPr>
            <p:grpSpPr>
              <a:xfrm>
                <a:off x="3455876" y="1240465"/>
                <a:ext cx="18016" cy="100303"/>
                <a:chOff x="1654298" y="1220046"/>
                <a:chExt cx="18016" cy="100303"/>
              </a:xfrm>
            </p:grpSpPr>
            <p:sp>
              <p:nvSpPr>
                <p:cNvPr id="193" name="직사각형 192"/>
                <p:cNvSpPr/>
                <p:nvPr/>
              </p:nvSpPr>
              <p:spPr>
                <a:xfrm>
                  <a:off x="1654298" y="1220046"/>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4" name="직사각형 193"/>
                <p:cNvSpPr/>
                <p:nvPr/>
              </p:nvSpPr>
              <p:spPr>
                <a:xfrm>
                  <a:off x="1654314" y="1284349"/>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83" name="직사각형 182"/>
              <p:cNvSpPr/>
              <p:nvPr/>
            </p:nvSpPr>
            <p:spPr>
              <a:xfrm>
                <a:off x="3491880" y="1256060"/>
                <a:ext cx="18000" cy="36000"/>
              </a:xfrm>
              <a:prstGeom prst="rect">
                <a:avLst/>
              </a:prstGeom>
              <a:solidFill>
                <a:schemeClr val="accent6"/>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4" name="직사각형 183"/>
              <p:cNvSpPr/>
              <p:nvPr/>
            </p:nvSpPr>
            <p:spPr>
              <a:xfrm>
                <a:off x="3527884" y="1256060"/>
                <a:ext cx="18000" cy="36000"/>
              </a:xfrm>
              <a:prstGeom prst="rect">
                <a:avLst/>
              </a:prstGeom>
              <a:solidFill>
                <a:schemeClr val="accent6"/>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5" name="이등변 삼각형 184"/>
              <p:cNvSpPr/>
              <p:nvPr/>
            </p:nvSpPr>
            <p:spPr>
              <a:xfrm flipV="1">
                <a:off x="3581888" y="1250764"/>
                <a:ext cx="18000" cy="54000"/>
              </a:xfrm>
              <a:prstGeom prst="triangle">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6" name="직사각형 185"/>
              <p:cNvSpPr/>
              <p:nvPr/>
            </p:nvSpPr>
            <p:spPr>
              <a:xfrm>
                <a:off x="3635896"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7" name="직사각형 186"/>
              <p:cNvSpPr/>
              <p:nvPr/>
            </p:nvSpPr>
            <p:spPr>
              <a:xfrm>
                <a:off x="3671900"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8" name="직사각형 187"/>
              <p:cNvSpPr/>
              <p:nvPr/>
            </p:nvSpPr>
            <p:spPr>
              <a:xfrm>
                <a:off x="3707904"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9" name="직사각형 188"/>
              <p:cNvSpPr/>
              <p:nvPr/>
            </p:nvSpPr>
            <p:spPr>
              <a:xfrm>
                <a:off x="3743908"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0" name="이등변 삼각형 189"/>
              <p:cNvSpPr/>
              <p:nvPr/>
            </p:nvSpPr>
            <p:spPr>
              <a:xfrm>
                <a:off x="3797916" y="1250764"/>
                <a:ext cx="18000" cy="54000"/>
              </a:xfrm>
              <a:prstGeom prst="triangle">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1" name="직사각형 190"/>
              <p:cNvSpPr/>
              <p:nvPr/>
            </p:nvSpPr>
            <p:spPr>
              <a:xfrm>
                <a:off x="3851920"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2" name="직사각형 191"/>
              <p:cNvSpPr/>
              <p:nvPr/>
            </p:nvSpPr>
            <p:spPr>
              <a:xfrm>
                <a:off x="3887924" y="1256060"/>
                <a:ext cx="18000" cy="36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02" name="직사각형 101"/>
            <p:cNvSpPr/>
            <p:nvPr/>
          </p:nvSpPr>
          <p:spPr>
            <a:xfrm>
              <a:off x="4499992" y="4847270"/>
              <a:ext cx="18000" cy="36000"/>
            </a:xfrm>
            <a:prstGeom prst="rect">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03" name="직선 화살표 연결선 102"/>
            <p:cNvCxnSpPr/>
            <p:nvPr/>
          </p:nvCxnSpPr>
          <p:spPr>
            <a:xfrm flipV="1">
              <a:off x="431540" y="3422264"/>
              <a:ext cx="428878" cy="5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직선 화살표 연결선 103"/>
            <p:cNvCxnSpPr/>
            <p:nvPr/>
          </p:nvCxnSpPr>
          <p:spPr>
            <a:xfrm flipV="1">
              <a:off x="431540" y="4143350"/>
              <a:ext cx="428878" cy="5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직선 화살표 연결선 104"/>
            <p:cNvCxnSpPr/>
            <p:nvPr/>
          </p:nvCxnSpPr>
          <p:spPr>
            <a:xfrm flipV="1">
              <a:off x="431540" y="4863430"/>
              <a:ext cx="428878" cy="5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06" name="그룹 105"/>
            <p:cNvGrpSpPr/>
            <p:nvPr/>
          </p:nvGrpSpPr>
          <p:grpSpPr>
            <a:xfrm>
              <a:off x="5111580" y="2672990"/>
              <a:ext cx="396524" cy="71934"/>
              <a:chOff x="3129822" y="5517306"/>
              <a:chExt cx="396524" cy="71934"/>
            </a:xfrm>
          </p:grpSpPr>
          <p:sp>
            <p:nvSpPr>
              <p:cNvPr id="153" name="모서리가 둥근 직사각형 152"/>
              <p:cNvSpPr/>
              <p:nvPr/>
            </p:nvSpPr>
            <p:spPr>
              <a:xfrm>
                <a:off x="3129822" y="5517306"/>
                <a:ext cx="395759" cy="71934"/>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4" name="타원 153"/>
              <p:cNvSpPr/>
              <p:nvPr/>
            </p:nvSpPr>
            <p:spPr>
              <a:xfrm>
                <a:off x="3134584" y="5536114"/>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5" name="직선 연결선 154"/>
              <p:cNvCxnSpPr/>
              <p:nvPr/>
            </p:nvCxnSpPr>
            <p:spPr>
              <a:xfrm>
                <a:off x="3160701" y="5556479"/>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56" name="타원 155"/>
              <p:cNvSpPr/>
              <p:nvPr/>
            </p:nvSpPr>
            <p:spPr>
              <a:xfrm>
                <a:off x="3184601"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7" name="직선 연결선 156"/>
              <p:cNvCxnSpPr/>
              <p:nvPr/>
            </p:nvCxnSpPr>
            <p:spPr>
              <a:xfrm>
                <a:off x="3210718"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58" name="타원 157"/>
              <p:cNvSpPr/>
              <p:nvPr/>
            </p:nvSpPr>
            <p:spPr>
              <a:xfrm>
                <a:off x="3234602"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9" name="직선 연결선 158"/>
              <p:cNvCxnSpPr/>
              <p:nvPr/>
            </p:nvCxnSpPr>
            <p:spPr>
              <a:xfrm>
                <a:off x="3260719"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60" name="타원 159"/>
              <p:cNvSpPr/>
              <p:nvPr/>
            </p:nvSpPr>
            <p:spPr>
              <a:xfrm>
                <a:off x="3284619"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1" name="직선 연결선 160"/>
              <p:cNvCxnSpPr/>
              <p:nvPr/>
            </p:nvCxnSpPr>
            <p:spPr>
              <a:xfrm>
                <a:off x="3310736"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62" name="타원 161"/>
              <p:cNvSpPr/>
              <p:nvPr/>
            </p:nvSpPr>
            <p:spPr>
              <a:xfrm>
                <a:off x="3334620"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3" name="직선 연결선 162"/>
              <p:cNvCxnSpPr/>
              <p:nvPr/>
            </p:nvCxnSpPr>
            <p:spPr>
              <a:xfrm>
                <a:off x="3360737"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64" name="타원 163"/>
              <p:cNvSpPr/>
              <p:nvPr/>
            </p:nvSpPr>
            <p:spPr>
              <a:xfrm>
                <a:off x="3384637"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5" name="직선 연결선 164"/>
              <p:cNvCxnSpPr/>
              <p:nvPr/>
            </p:nvCxnSpPr>
            <p:spPr>
              <a:xfrm>
                <a:off x="3410754"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66" name="타원 165"/>
              <p:cNvSpPr/>
              <p:nvPr/>
            </p:nvSpPr>
            <p:spPr>
              <a:xfrm>
                <a:off x="3432241"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7" name="직선 연결선 166"/>
              <p:cNvCxnSpPr/>
              <p:nvPr/>
            </p:nvCxnSpPr>
            <p:spPr>
              <a:xfrm>
                <a:off x="3458358"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68" name="타원 167"/>
              <p:cNvSpPr/>
              <p:nvPr/>
            </p:nvSpPr>
            <p:spPr>
              <a:xfrm>
                <a:off x="3482258"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9" name="직선 연결선 168"/>
              <p:cNvCxnSpPr/>
              <p:nvPr/>
            </p:nvCxnSpPr>
            <p:spPr>
              <a:xfrm>
                <a:off x="3508375"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07" name="그룹 106"/>
            <p:cNvGrpSpPr/>
            <p:nvPr/>
          </p:nvGrpSpPr>
          <p:grpSpPr>
            <a:xfrm>
              <a:off x="4690219" y="2672916"/>
              <a:ext cx="396524" cy="71934"/>
              <a:chOff x="3129822" y="5517306"/>
              <a:chExt cx="396524" cy="71934"/>
            </a:xfrm>
          </p:grpSpPr>
          <p:sp>
            <p:nvSpPr>
              <p:cNvPr id="136" name="모서리가 둥근 직사각형 135"/>
              <p:cNvSpPr/>
              <p:nvPr/>
            </p:nvSpPr>
            <p:spPr>
              <a:xfrm>
                <a:off x="3129822" y="5517306"/>
                <a:ext cx="395759" cy="71934"/>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7" name="타원 136"/>
              <p:cNvSpPr/>
              <p:nvPr/>
            </p:nvSpPr>
            <p:spPr>
              <a:xfrm>
                <a:off x="3134584" y="5536114"/>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8" name="직선 연결선 137"/>
              <p:cNvCxnSpPr/>
              <p:nvPr/>
            </p:nvCxnSpPr>
            <p:spPr>
              <a:xfrm>
                <a:off x="3160701" y="5556479"/>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39" name="타원 138"/>
              <p:cNvSpPr/>
              <p:nvPr/>
            </p:nvSpPr>
            <p:spPr>
              <a:xfrm>
                <a:off x="3184601"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0" name="직선 연결선 139"/>
              <p:cNvCxnSpPr/>
              <p:nvPr/>
            </p:nvCxnSpPr>
            <p:spPr>
              <a:xfrm>
                <a:off x="3210718"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1" name="타원 140"/>
              <p:cNvSpPr/>
              <p:nvPr/>
            </p:nvSpPr>
            <p:spPr>
              <a:xfrm>
                <a:off x="3234602"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2" name="직선 연결선 141"/>
              <p:cNvCxnSpPr/>
              <p:nvPr/>
            </p:nvCxnSpPr>
            <p:spPr>
              <a:xfrm>
                <a:off x="3260719"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3" name="타원 142"/>
              <p:cNvSpPr/>
              <p:nvPr/>
            </p:nvSpPr>
            <p:spPr>
              <a:xfrm>
                <a:off x="3284619"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4" name="직선 연결선 143"/>
              <p:cNvCxnSpPr/>
              <p:nvPr/>
            </p:nvCxnSpPr>
            <p:spPr>
              <a:xfrm>
                <a:off x="3310736"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5" name="타원 144"/>
              <p:cNvSpPr/>
              <p:nvPr/>
            </p:nvSpPr>
            <p:spPr>
              <a:xfrm>
                <a:off x="3334620"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6" name="직선 연결선 145"/>
              <p:cNvCxnSpPr/>
              <p:nvPr/>
            </p:nvCxnSpPr>
            <p:spPr>
              <a:xfrm>
                <a:off x="3360737"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7" name="타원 146"/>
              <p:cNvSpPr/>
              <p:nvPr/>
            </p:nvSpPr>
            <p:spPr>
              <a:xfrm>
                <a:off x="3384637"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8" name="직선 연결선 147"/>
              <p:cNvCxnSpPr/>
              <p:nvPr/>
            </p:nvCxnSpPr>
            <p:spPr>
              <a:xfrm>
                <a:off x="3410754"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9" name="타원 148"/>
              <p:cNvSpPr/>
              <p:nvPr/>
            </p:nvSpPr>
            <p:spPr>
              <a:xfrm>
                <a:off x="3432241"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0" name="직선 연결선 149"/>
              <p:cNvCxnSpPr/>
              <p:nvPr/>
            </p:nvCxnSpPr>
            <p:spPr>
              <a:xfrm>
                <a:off x="3458358"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51" name="타원 150"/>
              <p:cNvSpPr/>
              <p:nvPr/>
            </p:nvSpPr>
            <p:spPr>
              <a:xfrm>
                <a:off x="3482258"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52" name="직선 연결선 151"/>
              <p:cNvCxnSpPr/>
              <p:nvPr/>
            </p:nvCxnSpPr>
            <p:spPr>
              <a:xfrm>
                <a:off x="3508375"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08" name="그룹 107"/>
            <p:cNvGrpSpPr/>
            <p:nvPr/>
          </p:nvGrpSpPr>
          <p:grpSpPr>
            <a:xfrm>
              <a:off x="4258651" y="2672916"/>
              <a:ext cx="396524" cy="71934"/>
              <a:chOff x="3129822" y="5517306"/>
              <a:chExt cx="396524" cy="71934"/>
            </a:xfrm>
          </p:grpSpPr>
          <p:sp>
            <p:nvSpPr>
              <p:cNvPr id="119" name="모서리가 둥근 직사각형 118"/>
              <p:cNvSpPr/>
              <p:nvPr/>
            </p:nvSpPr>
            <p:spPr>
              <a:xfrm>
                <a:off x="3129822" y="5517306"/>
                <a:ext cx="395759" cy="71934"/>
              </a:xfrm>
              <a:prstGeom prst="round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0" name="타원 119"/>
              <p:cNvSpPr/>
              <p:nvPr/>
            </p:nvSpPr>
            <p:spPr>
              <a:xfrm>
                <a:off x="3134584" y="5536114"/>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1" name="직선 연결선 120"/>
              <p:cNvCxnSpPr/>
              <p:nvPr/>
            </p:nvCxnSpPr>
            <p:spPr>
              <a:xfrm>
                <a:off x="3160701" y="5556479"/>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2" name="타원 121"/>
              <p:cNvSpPr/>
              <p:nvPr/>
            </p:nvSpPr>
            <p:spPr>
              <a:xfrm>
                <a:off x="3184601"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3" name="직선 연결선 122"/>
              <p:cNvCxnSpPr/>
              <p:nvPr/>
            </p:nvCxnSpPr>
            <p:spPr>
              <a:xfrm>
                <a:off x="3210718"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4" name="타원 123"/>
              <p:cNvSpPr/>
              <p:nvPr/>
            </p:nvSpPr>
            <p:spPr>
              <a:xfrm>
                <a:off x="3234602" y="5536130"/>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5" name="직선 연결선 124"/>
              <p:cNvCxnSpPr/>
              <p:nvPr/>
            </p:nvCxnSpPr>
            <p:spPr>
              <a:xfrm>
                <a:off x="3260719" y="5556495"/>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6" name="타원 125"/>
              <p:cNvSpPr/>
              <p:nvPr/>
            </p:nvSpPr>
            <p:spPr>
              <a:xfrm>
                <a:off x="3284619"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7" name="직선 연결선 126"/>
              <p:cNvCxnSpPr/>
              <p:nvPr/>
            </p:nvCxnSpPr>
            <p:spPr>
              <a:xfrm>
                <a:off x="3310736"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8" name="타원 127"/>
              <p:cNvSpPr/>
              <p:nvPr/>
            </p:nvSpPr>
            <p:spPr>
              <a:xfrm>
                <a:off x="3334620"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9" name="직선 연결선 128"/>
              <p:cNvCxnSpPr/>
              <p:nvPr/>
            </p:nvCxnSpPr>
            <p:spPr>
              <a:xfrm>
                <a:off x="3360737"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30" name="타원 129"/>
              <p:cNvSpPr/>
              <p:nvPr/>
            </p:nvSpPr>
            <p:spPr>
              <a:xfrm>
                <a:off x="3384637"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1" name="직선 연결선 130"/>
              <p:cNvCxnSpPr/>
              <p:nvPr/>
            </p:nvCxnSpPr>
            <p:spPr>
              <a:xfrm>
                <a:off x="3410754"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32" name="타원 131"/>
              <p:cNvSpPr/>
              <p:nvPr/>
            </p:nvSpPr>
            <p:spPr>
              <a:xfrm>
                <a:off x="3432241" y="5536146"/>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3" name="직선 연결선 132"/>
              <p:cNvCxnSpPr/>
              <p:nvPr/>
            </p:nvCxnSpPr>
            <p:spPr>
              <a:xfrm>
                <a:off x="3458358" y="5556511"/>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34" name="타원 133"/>
              <p:cNvSpPr/>
              <p:nvPr/>
            </p:nvSpPr>
            <p:spPr>
              <a:xfrm>
                <a:off x="3482258" y="5536162"/>
                <a:ext cx="22843" cy="35967"/>
              </a:xfrm>
              <a:prstGeom prst="ellipse">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5" name="직선 연결선 134"/>
              <p:cNvCxnSpPr/>
              <p:nvPr/>
            </p:nvCxnSpPr>
            <p:spPr>
              <a:xfrm>
                <a:off x="3508375" y="5556527"/>
                <a:ext cx="17971" cy="1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sp>
          <p:nvSpPr>
            <p:cNvPr id="109" name="TextBox 108"/>
            <p:cNvSpPr txBox="1"/>
            <p:nvPr/>
          </p:nvSpPr>
          <p:spPr>
            <a:xfrm>
              <a:off x="1487999" y="2407597"/>
              <a:ext cx="401072" cy="215444"/>
            </a:xfrm>
            <a:prstGeom prst="rect">
              <a:avLst/>
            </a:prstGeom>
            <a:noFill/>
          </p:spPr>
          <p:txBody>
            <a:bodyPr wrap="none" rtlCol="0">
              <a:spAutoFit/>
            </a:bodyPr>
            <a:lstStyle/>
            <a:p>
              <a:r>
                <a:rPr lang="en-US" altLang="ko-KR" sz="800" dirty="0" smtClean="0"/>
                <a:t>LEBT</a:t>
              </a:r>
              <a:endParaRPr lang="ko-KR" altLang="en-US" sz="800" dirty="0"/>
            </a:p>
          </p:txBody>
        </p:sp>
        <p:sp>
          <p:nvSpPr>
            <p:cNvPr id="110" name="TextBox 109"/>
            <p:cNvSpPr txBox="1"/>
            <p:nvPr/>
          </p:nvSpPr>
          <p:spPr>
            <a:xfrm>
              <a:off x="4602722" y="2384884"/>
              <a:ext cx="449162" cy="215444"/>
            </a:xfrm>
            <a:prstGeom prst="rect">
              <a:avLst/>
            </a:prstGeom>
            <a:noFill/>
          </p:spPr>
          <p:txBody>
            <a:bodyPr wrap="none" rtlCol="0">
              <a:spAutoFit/>
            </a:bodyPr>
            <a:lstStyle/>
            <a:p>
              <a:r>
                <a:rPr lang="en-US" altLang="ko-KR" sz="800" dirty="0" smtClean="0"/>
                <a:t>SCL 1</a:t>
              </a:r>
              <a:endParaRPr lang="ko-KR" altLang="en-US" sz="800" dirty="0"/>
            </a:p>
          </p:txBody>
        </p:sp>
        <p:sp>
          <p:nvSpPr>
            <p:cNvPr id="111" name="TextBox 110"/>
            <p:cNvSpPr txBox="1"/>
            <p:nvPr/>
          </p:nvSpPr>
          <p:spPr>
            <a:xfrm>
              <a:off x="6546938" y="2384884"/>
              <a:ext cx="449162" cy="215444"/>
            </a:xfrm>
            <a:prstGeom prst="rect">
              <a:avLst/>
            </a:prstGeom>
            <a:noFill/>
          </p:spPr>
          <p:txBody>
            <a:bodyPr wrap="none" rtlCol="0">
              <a:spAutoFit/>
            </a:bodyPr>
            <a:lstStyle/>
            <a:p>
              <a:r>
                <a:rPr lang="en-US" altLang="ko-KR" sz="800" dirty="0" smtClean="0"/>
                <a:t>SCL 1</a:t>
              </a:r>
              <a:endParaRPr lang="ko-KR" altLang="en-US" sz="800" dirty="0"/>
            </a:p>
          </p:txBody>
        </p:sp>
        <p:sp>
          <p:nvSpPr>
            <p:cNvPr id="112" name="TextBox 111"/>
            <p:cNvSpPr txBox="1"/>
            <p:nvPr/>
          </p:nvSpPr>
          <p:spPr>
            <a:xfrm>
              <a:off x="2015716" y="3105544"/>
              <a:ext cx="449162" cy="215444"/>
            </a:xfrm>
            <a:prstGeom prst="rect">
              <a:avLst/>
            </a:prstGeom>
            <a:noFill/>
          </p:spPr>
          <p:txBody>
            <a:bodyPr wrap="none" rtlCol="0">
              <a:spAutoFit/>
            </a:bodyPr>
            <a:lstStyle/>
            <a:p>
              <a:r>
                <a:rPr lang="en-US" altLang="ko-KR" sz="800" dirty="0" smtClean="0"/>
                <a:t>SCL 1</a:t>
              </a:r>
              <a:endParaRPr lang="ko-KR" altLang="en-US" sz="800" dirty="0"/>
            </a:p>
          </p:txBody>
        </p:sp>
        <p:sp>
          <p:nvSpPr>
            <p:cNvPr id="113" name="TextBox 112"/>
            <p:cNvSpPr txBox="1"/>
            <p:nvPr/>
          </p:nvSpPr>
          <p:spPr>
            <a:xfrm>
              <a:off x="2406732" y="2421468"/>
              <a:ext cx="378630" cy="215444"/>
            </a:xfrm>
            <a:prstGeom prst="rect">
              <a:avLst/>
            </a:prstGeom>
            <a:noFill/>
          </p:spPr>
          <p:txBody>
            <a:bodyPr wrap="none" rtlCol="0">
              <a:spAutoFit/>
            </a:bodyPr>
            <a:lstStyle/>
            <a:p>
              <a:r>
                <a:rPr lang="en-US" altLang="ko-KR" sz="800" dirty="0" smtClean="0"/>
                <a:t>RFQ</a:t>
              </a:r>
              <a:endParaRPr lang="ko-KR" altLang="en-US" sz="800" dirty="0"/>
            </a:p>
          </p:txBody>
        </p:sp>
        <p:sp>
          <p:nvSpPr>
            <p:cNvPr id="114" name="TextBox 113"/>
            <p:cNvSpPr txBox="1"/>
            <p:nvPr/>
          </p:nvSpPr>
          <p:spPr>
            <a:xfrm>
              <a:off x="6283078" y="3141548"/>
              <a:ext cx="449162" cy="215444"/>
            </a:xfrm>
            <a:prstGeom prst="rect">
              <a:avLst/>
            </a:prstGeom>
            <a:noFill/>
          </p:spPr>
          <p:txBody>
            <a:bodyPr wrap="none" rtlCol="0">
              <a:spAutoFit/>
            </a:bodyPr>
            <a:lstStyle/>
            <a:p>
              <a:r>
                <a:rPr lang="en-US" altLang="ko-KR" sz="800" dirty="0" smtClean="0"/>
                <a:t>SCL 2</a:t>
              </a:r>
              <a:endParaRPr lang="ko-KR" altLang="en-US" sz="800" dirty="0"/>
            </a:p>
          </p:txBody>
        </p:sp>
        <p:sp>
          <p:nvSpPr>
            <p:cNvPr id="115" name="TextBox 114"/>
            <p:cNvSpPr txBox="1"/>
            <p:nvPr/>
          </p:nvSpPr>
          <p:spPr>
            <a:xfrm>
              <a:off x="4860032" y="3861048"/>
              <a:ext cx="449162" cy="215444"/>
            </a:xfrm>
            <a:prstGeom prst="rect">
              <a:avLst/>
            </a:prstGeom>
            <a:noFill/>
          </p:spPr>
          <p:txBody>
            <a:bodyPr wrap="none" rtlCol="0">
              <a:spAutoFit/>
            </a:bodyPr>
            <a:lstStyle/>
            <a:p>
              <a:r>
                <a:rPr lang="en-US" altLang="ko-KR" sz="800" dirty="0" smtClean="0"/>
                <a:t>SCL 2</a:t>
              </a:r>
              <a:endParaRPr lang="ko-KR" altLang="en-US" sz="800" dirty="0"/>
            </a:p>
          </p:txBody>
        </p:sp>
        <p:sp>
          <p:nvSpPr>
            <p:cNvPr id="116" name="TextBox 115"/>
            <p:cNvSpPr txBox="1"/>
            <p:nvPr/>
          </p:nvSpPr>
          <p:spPr>
            <a:xfrm>
              <a:off x="3671900" y="3141548"/>
              <a:ext cx="958917" cy="215444"/>
            </a:xfrm>
            <a:prstGeom prst="rect">
              <a:avLst/>
            </a:prstGeom>
            <a:noFill/>
          </p:spPr>
          <p:txBody>
            <a:bodyPr wrap="none" rtlCol="0">
              <a:spAutoFit/>
            </a:bodyPr>
            <a:lstStyle/>
            <a:p>
              <a:r>
                <a:rPr lang="en-US" altLang="ko-KR" sz="800" dirty="0" smtClean="0"/>
                <a:t>Stripping station</a:t>
              </a:r>
              <a:endParaRPr lang="ko-KR" altLang="en-US" sz="800" dirty="0"/>
            </a:p>
          </p:txBody>
        </p:sp>
        <p:sp>
          <p:nvSpPr>
            <p:cNvPr id="117" name="TextBox 116"/>
            <p:cNvSpPr txBox="1"/>
            <p:nvPr/>
          </p:nvSpPr>
          <p:spPr>
            <a:xfrm>
              <a:off x="894564" y="2240868"/>
              <a:ext cx="365806" cy="215444"/>
            </a:xfrm>
            <a:prstGeom prst="rect">
              <a:avLst/>
            </a:prstGeom>
            <a:noFill/>
          </p:spPr>
          <p:txBody>
            <a:bodyPr wrap="none" rtlCol="0">
              <a:spAutoFit/>
            </a:bodyPr>
            <a:lstStyle/>
            <a:p>
              <a:r>
                <a:rPr lang="en-US" altLang="ko-KR" sz="800" dirty="0" smtClean="0"/>
                <a:t>ECR</a:t>
              </a:r>
              <a:endParaRPr lang="ko-KR" altLang="en-US" sz="800" dirty="0"/>
            </a:p>
          </p:txBody>
        </p:sp>
      </p:grpSp>
      <p:cxnSp>
        <p:nvCxnSpPr>
          <p:cNvPr id="659" name="직선 화살표 연결선 658"/>
          <p:cNvCxnSpPr/>
          <p:nvPr/>
        </p:nvCxnSpPr>
        <p:spPr>
          <a:xfrm flipV="1">
            <a:off x="2941960" y="2478908"/>
            <a:ext cx="3152102" cy="563117"/>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0" name="직선 화살표 연결선 659"/>
          <p:cNvCxnSpPr/>
          <p:nvPr/>
        </p:nvCxnSpPr>
        <p:spPr>
          <a:xfrm flipV="1">
            <a:off x="2022400" y="1187918"/>
            <a:ext cx="3144610" cy="13990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67122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a:bodyPr>
          <a:lstStyle/>
          <a:p>
            <a:r>
              <a:rPr lang="en-US" altLang="ko-KR" sz="3200" b="1" dirty="0" smtClean="0">
                <a:effectLst>
                  <a:outerShdw blurRad="38100" dist="38100" dir="2700000" algn="tl">
                    <a:srgbClr val="000000">
                      <a:alpha val="43137"/>
                    </a:srgbClr>
                  </a:outerShdw>
                </a:effectLst>
              </a:rPr>
              <a:t>Research </a:t>
            </a:r>
            <a:r>
              <a:rPr lang="en-US" altLang="ko-KR" sz="3200" b="1" dirty="0" smtClean="0">
                <a:effectLst>
                  <a:outerShdw blurRad="38100" dist="38100" dir="2700000" algn="tl">
                    <a:srgbClr val="000000">
                      <a:alpha val="43137"/>
                    </a:srgbClr>
                  </a:outerShdw>
                </a:effectLst>
              </a:rPr>
              <a:t>Topics</a:t>
            </a:r>
            <a:r>
              <a:rPr lang="ko-KR" altLang="en-US" sz="3200" b="1" dirty="0" smtClean="0">
                <a:effectLst>
                  <a:outerShdw blurRad="38100" dist="38100" dir="2700000" algn="tl">
                    <a:srgbClr val="000000">
                      <a:alpha val="43137"/>
                    </a:srgbClr>
                  </a:outerShdw>
                </a:effectLst>
              </a:rPr>
              <a:t> </a:t>
            </a:r>
            <a:r>
              <a:rPr lang="en-US" altLang="ko-KR" sz="3200" b="1" dirty="0" smtClean="0">
                <a:effectLst>
                  <a:outerShdw blurRad="38100" dist="38100" dir="2700000" algn="tl">
                    <a:srgbClr val="000000">
                      <a:alpha val="43137"/>
                    </a:srgbClr>
                  </a:outerShdw>
                </a:effectLst>
              </a:rPr>
              <a:t>with Rare Isotopes</a:t>
            </a:r>
            <a:endParaRPr lang="ko-KR" altLang="en-US" sz="3200" b="1" dirty="0">
              <a:effectLst>
                <a:outerShdw blurRad="38100" dist="38100" dir="2700000" algn="tl">
                  <a:srgbClr val="000000">
                    <a:alpha val="43137"/>
                  </a:srgbClr>
                </a:outerShdw>
              </a:effectLst>
            </a:endParaRPr>
          </a:p>
        </p:txBody>
      </p:sp>
      <p:sp>
        <p:nvSpPr>
          <p:cNvPr id="6" name="슬라이드 번호 개체 틀 5"/>
          <p:cNvSpPr>
            <a:spLocks noGrp="1"/>
          </p:cNvSpPr>
          <p:nvPr>
            <p:ph type="sldNum" sz="quarter" idx="12"/>
          </p:nvPr>
        </p:nvSpPr>
        <p:spPr>
          <a:xfrm>
            <a:off x="6553200" y="6140326"/>
            <a:ext cx="2133600" cy="365125"/>
          </a:xfrm>
        </p:spPr>
        <p:txBody>
          <a:bodyPr/>
          <a:lstStyle/>
          <a:p>
            <a:fld id="{1095F8A5-E559-4528-A6CD-D29E9ADCFBCA}" type="slidenum">
              <a:rPr lang="ko-KR" altLang="en-US" smtClean="0"/>
              <a:pPr/>
              <a:t>12</a:t>
            </a:fld>
            <a:endParaRPr lang="ko-KR" altLang="en-US" dirty="0"/>
          </a:p>
        </p:txBody>
      </p:sp>
      <p:sp>
        <p:nvSpPr>
          <p:cNvPr id="11" name="내용 개체 틀 4"/>
          <p:cNvSpPr txBox="1">
            <a:spLocks/>
          </p:cNvSpPr>
          <p:nvPr/>
        </p:nvSpPr>
        <p:spPr>
          <a:xfrm>
            <a:off x="539552" y="1124744"/>
            <a:ext cx="5184576" cy="1440160"/>
          </a:xfrm>
          <a:prstGeom prst="rect">
            <a:avLst/>
          </a:prstGeom>
          <a:solidFill>
            <a:schemeClr val="bg1"/>
          </a:solidFill>
          <a:ln>
            <a:solidFill>
              <a:srgbClr val="C00000"/>
            </a:solidFill>
          </a:ln>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buFont typeface="Wingdings" pitchFamily="2" charset="2"/>
              <a:buChar char="Ø"/>
              <a:tabLst/>
              <a:defRPr/>
            </a:pPr>
            <a:r>
              <a:rPr kumimoji="0" lang="en-US" altLang="ko-KR" sz="2000" b="1" i="0" u="none" strike="noStrike" kern="1200" cap="none" spc="0" normalizeH="0" baseline="0" noProof="0" dirty="0" smtClean="0">
                <a:ln>
                  <a:noFill/>
                </a:ln>
                <a:solidFill>
                  <a:srgbClr val="C00000"/>
                </a:solidFill>
                <a:effectLst/>
                <a:uLnTx/>
                <a:uFillTx/>
                <a:latin typeface="맑은 고딕" pitchFamily="50" charset="-127"/>
                <a:ea typeface="맑은 고딕" pitchFamily="50" charset="-127"/>
                <a:cs typeface="+mn-cs"/>
              </a:rPr>
              <a:t>Nuclear Physics</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lang="en-US" altLang="ko-KR" sz="1600" b="1" dirty="0" smtClean="0">
                <a:solidFill>
                  <a:srgbClr val="C00000"/>
                </a:solidFill>
                <a:latin typeface="맑은 고딕" pitchFamily="50" charset="-127"/>
                <a:ea typeface="맑은 고딕" pitchFamily="50" charset="-127"/>
              </a:rPr>
              <a:t>E</a:t>
            </a:r>
            <a:r>
              <a:rPr kumimoji="0" lang="en-US" altLang="ko-KR" sz="1600" b="1" i="0" u="none" strike="noStrike" kern="1200" cap="none" spc="0" normalizeH="0" baseline="0" noProof="0" dirty="0" err="1" smtClean="0">
                <a:ln>
                  <a:noFill/>
                </a:ln>
                <a:solidFill>
                  <a:srgbClr val="C00000"/>
                </a:solidFill>
                <a:effectLst/>
                <a:uLnTx/>
                <a:uFillTx/>
                <a:latin typeface="맑은 고딕" pitchFamily="50" charset="-127"/>
                <a:ea typeface="맑은 고딕" pitchFamily="50" charset="-127"/>
              </a:rPr>
              <a:t>xotic</a:t>
            </a:r>
            <a:r>
              <a:rPr kumimoji="0" lang="en-US" altLang="ko-KR" sz="1600" b="1" i="0" u="none" strike="noStrike" kern="1200" cap="none" spc="0" normalizeH="0" baseline="0" noProof="0" dirty="0" smtClean="0">
                <a:ln>
                  <a:noFill/>
                </a:ln>
                <a:solidFill>
                  <a:srgbClr val="C00000"/>
                </a:solidFill>
                <a:effectLst/>
                <a:uLnTx/>
                <a:uFillTx/>
                <a:latin typeface="맑은 고딕" pitchFamily="50" charset="-127"/>
                <a:ea typeface="맑은 고딕" pitchFamily="50" charset="-127"/>
              </a:rPr>
              <a:t> nuclei near the neutron drip line</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lang="en-US" altLang="ko-KR" sz="1600" b="1" dirty="0" smtClean="0">
                <a:solidFill>
                  <a:srgbClr val="C00000"/>
                </a:solidFill>
                <a:latin typeface="맑은 고딕" pitchFamily="50" charset="-127"/>
                <a:ea typeface="맑은 고딕" pitchFamily="50" charset="-127"/>
              </a:rPr>
              <a:t>S</a:t>
            </a:r>
            <a:r>
              <a:rPr kumimoji="0" lang="en-US" altLang="ko-KR" sz="1600" b="1" i="0" u="none" strike="noStrike" kern="1200" cap="none" spc="0" normalizeH="0" baseline="0" noProof="0" dirty="0" err="1" smtClean="0">
                <a:ln>
                  <a:noFill/>
                </a:ln>
                <a:solidFill>
                  <a:srgbClr val="C00000"/>
                </a:solidFill>
                <a:effectLst/>
                <a:uLnTx/>
                <a:uFillTx/>
                <a:latin typeface="맑은 고딕" pitchFamily="50" charset="-127"/>
                <a:ea typeface="맑은 고딕" pitchFamily="50" charset="-127"/>
              </a:rPr>
              <a:t>uper</a:t>
            </a:r>
            <a:r>
              <a:rPr lang="en-US" altLang="ko-KR" sz="1600" b="1" noProof="0" dirty="0" err="1">
                <a:solidFill>
                  <a:srgbClr val="C00000"/>
                </a:solidFill>
                <a:latin typeface="맑은 고딕" pitchFamily="50" charset="-127"/>
                <a:ea typeface="맑은 고딕" pitchFamily="50" charset="-127"/>
              </a:rPr>
              <a:t>h</a:t>
            </a:r>
            <a:r>
              <a:rPr kumimoji="0" lang="en-US" altLang="ko-KR" sz="1600" b="1" i="0" u="none" strike="noStrike" kern="1200" cap="none" spc="0" normalizeH="0" baseline="0" noProof="0" dirty="0" err="1" smtClean="0">
                <a:ln>
                  <a:noFill/>
                </a:ln>
                <a:solidFill>
                  <a:srgbClr val="C00000"/>
                </a:solidFill>
                <a:effectLst/>
                <a:uLnTx/>
                <a:uFillTx/>
                <a:latin typeface="맑은 고딕" pitchFamily="50" charset="-127"/>
                <a:ea typeface="맑은 고딕" pitchFamily="50" charset="-127"/>
              </a:rPr>
              <a:t>eavy</a:t>
            </a:r>
            <a:r>
              <a:rPr kumimoji="0" lang="en-US" altLang="ko-KR" sz="1600" b="1" i="0" u="none" strike="noStrike" kern="1200" cap="none" spc="0" normalizeH="0" baseline="0" noProof="0" dirty="0" smtClean="0">
                <a:ln>
                  <a:noFill/>
                </a:ln>
                <a:solidFill>
                  <a:srgbClr val="C00000"/>
                </a:solidFill>
                <a:effectLst/>
                <a:uLnTx/>
                <a:uFillTx/>
                <a:latin typeface="맑은 고딕" pitchFamily="50" charset="-127"/>
                <a:ea typeface="맑은 고딕" pitchFamily="50" charset="-127"/>
              </a:rPr>
              <a:t> Elements (SHE)</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C00000"/>
                </a:solidFill>
                <a:effectLst/>
                <a:uLnTx/>
                <a:uFillTx/>
                <a:latin typeface="맑은 고딕" pitchFamily="50" charset="-127"/>
                <a:ea typeface="맑은 고딕" pitchFamily="50" charset="-127"/>
              </a:rPr>
              <a:t>Equation-of-state (</a:t>
            </a:r>
            <a:r>
              <a:rPr kumimoji="0" lang="en-US" altLang="ko-KR" sz="1600" b="1" i="0" u="none" strike="noStrike" kern="1200" cap="none" spc="0" normalizeH="0" baseline="0" noProof="0" dirty="0" err="1" smtClean="0">
                <a:ln>
                  <a:noFill/>
                </a:ln>
                <a:solidFill>
                  <a:srgbClr val="C00000"/>
                </a:solidFill>
                <a:effectLst/>
                <a:uLnTx/>
                <a:uFillTx/>
                <a:latin typeface="맑은 고딕" pitchFamily="50" charset="-127"/>
                <a:ea typeface="맑은 고딕" pitchFamily="50" charset="-127"/>
              </a:rPr>
              <a:t>EoS</a:t>
            </a:r>
            <a:r>
              <a:rPr kumimoji="0" lang="en-US" altLang="ko-KR" sz="1600" b="1" i="0" u="none" strike="noStrike" kern="1200" cap="none" spc="0" normalizeH="0" baseline="0" noProof="0" dirty="0" smtClean="0">
                <a:ln>
                  <a:noFill/>
                </a:ln>
                <a:solidFill>
                  <a:srgbClr val="C00000"/>
                </a:solidFill>
                <a:effectLst/>
                <a:uLnTx/>
                <a:uFillTx/>
                <a:latin typeface="맑은 고딕" pitchFamily="50" charset="-127"/>
                <a:ea typeface="맑은 고딕" pitchFamily="50" charset="-127"/>
              </a:rPr>
              <a:t>) of nuclear matter</a:t>
            </a:r>
          </a:p>
        </p:txBody>
      </p:sp>
      <p:sp>
        <p:nvSpPr>
          <p:cNvPr id="9" name="내용 개체 틀 4"/>
          <p:cNvSpPr txBox="1">
            <a:spLocks/>
          </p:cNvSpPr>
          <p:nvPr/>
        </p:nvSpPr>
        <p:spPr>
          <a:xfrm>
            <a:off x="5148064" y="2060848"/>
            <a:ext cx="3600400" cy="1368152"/>
          </a:xfrm>
          <a:prstGeom prst="rect">
            <a:avLst/>
          </a:prstGeom>
          <a:solidFill>
            <a:schemeClr val="bg1"/>
          </a:solidFill>
          <a:ln>
            <a:solidFill>
              <a:srgbClr val="FF0000"/>
            </a:solidFill>
          </a:ln>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buFont typeface="Wingdings" pitchFamily="2" charset="2"/>
              <a:buChar char="Ø"/>
              <a:tabLst/>
              <a:defRPr/>
            </a:pPr>
            <a:r>
              <a:rPr kumimoji="0" lang="en-US" altLang="ko-KR" sz="2000" b="1" i="0" u="none" strike="noStrike" kern="1200" cap="none" spc="0" normalizeH="0" baseline="0" noProof="0" dirty="0" smtClean="0">
                <a:ln>
                  <a:noFill/>
                </a:ln>
                <a:solidFill>
                  <a:srgbClr val="FF0000"/>
                </a:solidFill>
                <a:effectLst/>
                <a:uLnTx/>
                <a:uFillTx/>
                <a:latin typeface="맑은 고딕" pitchFamily="50" charset="-127"/>
                <a:ea typeface="맑은 고딕" pitchFamily="50" charset="-127"/>
                <a:cs typeface="+mn-cs"/>
              </a:rPr>
              <a:t>Nuclear Astrophysics</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FF0000"/>
                </a:solidFill>
                <a:effectLst/>
                <a:uLnTx/>
                <a:uFillTx/>
                <a:latin typeface="맑은 고딕" pitchFamily="50" charset="-127"/>
                <a:ea typeface="맑은 고딕" pitchFamily="50" charset="-127"/>
                <a:cs typeface="+mn-cs"/>
              </a:rPr>
              <a:t>Origin of nuclei</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FF0000"/>
                </a:solidFill>
                <a:effectLst/>
                <a:uLnTx/>
                <a:uFillTx/>
                <a:latin typeface="맑은 고딕" pitchFamily="50" charset="-127"/>
                <a:ea typeface="맑은 고딕" pitchFamily="50" charset="-127"/>
                <a:cs typeface="+mn-cs"/>
              </a:rPr>
              <a:t>Paths of nucleosynthesis </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FF0000"/>
                </a:solidFill>
                <a:effectLst/>
                <a:uLnTx/>
                <a:uFillTx/>
                <a:latin typeface="맑은 고딕" pitchFamily="50" charset="-127"/>
                <a:ea typeface="맑은 고딕" pitchFamily="50" charset="-127"/>
                <a:cs typeface="+mn-cs"/>
              </a:rPr>
              <a:t>Neutron stars and supernovae</a:t>
            </a:r>
          </a:p>
        </p:txBody>
      </p:sp>
      <p:sp>
        <p:nvSpPr>
          <p:cNvPr id="8" name="내용 개체 틀 4"/>
          <p:cNvSpPr txBox="1">
            <a:spLocks/>
          </p:cNvSpPr>
          <p:nvPr/>
        </p:nvSpPr>
        <p:spPr>
          <a:xfrm>
            <a:off x="539552" y="2996952"/>
            <a:ext cx="4752528" cy="1296144"/>
          </a:xfrm>
          <a:prstGeom prst="rect">
            <a:avLst/>
          </a:prstGeom>
          <a:solidFill>
            <a:schemeClr val="bg1"/>
          </a:solidFill>
          <a:ln w="6350">
            <a:solidFill>
              <a:srgbClr val="00CC00"/>
            </a:solidFill>
          </a:ln>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buFont typeface="Wingdings" pitchFamily="2" charset="2"/>
              <a:buChar char="Ø"/>
              <a:tabLst/>
              <a:defRPr/>
            </a:pPr>
            <a:r>
              <a:rPr kumimoji="0" lang="en-US" altLang="ko-KR" sz="2000" b="1" i="0" u="none" strike="noStrike" kern="1200" cap="none" spc="0" normalizeH="0" baseline="0" noProof="0" dirty="0" smtClean="0">
                <a:ln>
                  <a:noFill/>
                </a:ln>
                <a:solidFill>
                  <a:srgbClr val="00CC00"/>
                </a:solidFill>
                <a:effectLst/>
                <a:uLnTx/>
                <a:uFillTx/>
                <a:ea typeface="맑은 고딕" pitchFamily="50" charset="-127"/>
                <a:cs typeface="+mn-cs"/>
              </a:rPr>
              <a:t>Nuclear data with fast neutrons</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00CC00"/>
                </a:solidFill>
                <a:effectLst/>
                <a:uLnTx/>
                <a:uFillTx/>
              </a:rPr>
              <a:t>Basic nuclear reaction data for future nuclear energy</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lang="en-US" altLang="ko-KR" sz="1600" b="1" dirty="0" smtClean="0">
                <a:solidFill>
                  <a:srgbClr val="00CC00"/>
                </a:solidFill>
              </a:rPr>
              <a:t>Nuclear</a:t>
            </a:r>
            <a:r>
              <a:rPr kumimoji="0" lang="en-US" altLang="ko-KR" sz="1600" b="1" i="0" u="none" strike="noStrike" kern="1200" cap="none" spc="0" normalizeH="0" baseline="0" noProof="0" dirty="0" smtClean="0">
                <a:ln>
                  <a:noFill/>
                </a:ln>
                <a:solidFill>
                  <a:srgbClr val="00CC00"/>
                </a:solidFill>
                <a:effectLst/>
                <a:uLnTx/>
                <a:uFillTx/>
              </a:rPr>
              <a:t> waste transmutation</a:t>
            </a:r>
            <a:r>
              <a:rPr kumimoji="0" lang="en-US" altLang="ko-KR" sz="1600" b="1" i="0" u="none" strike="noStrike" kern="1200" cap="none" spc="0" normalizeH="0" baseline="0" noProof="0" dirty="0" smtClean="0">
                <a:ln>
                  <a:noFill/>
                </a:ln>
                <a:solidFill>
                  <a:srgbClr val="00CC00"/>
                </a:solidFill>
                <a:effectLst/>
                <a:uLnTx/>
                <a:uFillTx/>
                <a:ea typeface="맑은 고딕" pitchFamily="50" charset="-127"/>
              </a:rPr>
              <a:t> </a:t>
            </a:r>
          </a:p>
        </p:txBody>
      </p:sp>
      <p:sp>
        <p:nvSpPr>
          <p:cNvPr id="12" name="내용 개체 틀 4"/>
          <p:cNvSpPr txBox="1">
            <a:spLocks/>
          </p:cNvSpPr>
          <p:nvPr/>
        </p:nvSpPr>
        <p:spPr>
          <a:xfrm>
            <a:off x="5148064" y="3717032"/>
            <a:ext cx="3600400" cy="1152128"/>
          </a:xfrm>
          <a:prstGeom prst="rect">
            <a:avLst/>
          </a:prstGeom>
          <a:solidFill>
            <a:schemeClr val="bg1"/>
          </a:solidFill>
          <a:ln>
            <a:solidFill>
              <a:srgbClr val="F96F07"/>
            </a:solidFill>
          </a:ln>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buFont typeface="Wingdings" pitchFamily="2" charset="2"/>
              <a:buChar char="Ø"/>
              <a:tabLst/>
              <a:defRPr/>
            </a:pPr>
            <a:r>
              <a:rPr kumimoji="0" lang="en-US" altLang="ko-KR" sz="2000" b="1" i="0" u="none" strike="noStrike" kern="1200" cap="none" spc="0" normalizeH="0" baseline="0" noProof="0" dirty="0" smtClean="0">
                <a:ln>
                  <a:noFill/>
                </a:ln>
                <a:solidFill>
                  <a:srgbClr val="F96F07"/>
                </a:solidFill>
                <a:effectLst/>
                <a:uLnTx/>
                <a:uFillTx/>
                <a:latin typeface="맑은 고딕" pitchFamily="50" charset="-127"/>
                <a:ea typeface="맑은 고딕" pitchFamily="50" charset="-127"/>
                <a:cs typeface="+mn-cs"/>
              </a:rPr>
              <a:t>Atomic/</a:t>
            </a:r>
            <a:r>
              <a:rPr lang="en-US" altLang="ko-KR" sz="2000" b="1" dirty="0" smtClean="0">
                <a:solidFill>
                  <a:srgbClr val="F96F07"/>
                </a:solidFill>
                <a:latin typeface="맑은 고딕" pitchFamily="50" charset="-127"/>
                <a:ea typeface="맑은 고딕" pitchFamily="50" charset="-127"/>
              </a:rPr>
              <a:t>Particle</a:t>
            </a:r>
            <a:r>
              <a:rPr kumimoji="0" lang="en-US" altLang="ko-KR" sz="2000" b="1" i="0" u="none" strike="noStrike" kern="1200" cap="none" spc="0" normalizeH="0" baseline="0" noProof="0" dirty="0" smtClean="0">
                <a:ln>
                  <a:noFill/>
                </a:ln>
                <a:solidFill>
                  <a:srgbClr val="F96F07"/>
                </a:solidFill>
                <a:effectLst/>
                <a:uLnTx/>
                <a:uFillTx/>
                <a:latin typeface="맑은 고딕" pitchFamily="50" charset="-127"/>
                <a:ea typeface="맑은 고딕" pitchFamily="50" charset="-127"/>
                <a:cs typeface="+mn-cs"/>
              </a:rPr>
              <a:t> physics</a:t>
            </a:r>
          </a:p>
          <a:p>
            <a:pPr marL="365125" lvl="0" indent="-184150">
              <a:spcBef>
                <a:spcPct val="20000"/>
              </a:spcBef>
              <a:buFont typeface="Wingdings" pitchFamily="2" charset="2"/>
              <a:buChar char="§"/>
              <a:defRPr/>
            </a:pPr>
            <a:r>
              <a:rPr lang="en-US" altLang="ko-KR" sz="1600" b="1" dirty="0" smtClean="0">
                <a:solidFill>
                  <a:srgbClr val="F96F07"/>
                </a:solidFill>
                <a:latin typeface="맑은 고딕" pitchFamily="50" charset="-127"/>
                <a:ea typeface="맑은 고딕" pitchFamily="50" charset="-127"/>
                <a:cs typeface="Arial" pitchFamily="34" charset="0"/>
              </a:rPr>
              <a:t>Atomic trap</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F96F07"/>
                </a:solidFill>
                <a:effectLst/>
                <a:uLnTx/>
                <a:uFillTx/>
                <a:latin typeface="맑은 고딕" pitchFamily="50" charset="-127"/>
                <a:ea typeface="맑은 고딕" pitchFamily="50" charset="-127"/>
                <a:cs typeface="Arial" pitchFamily="34" charset="0"/>
              </a:rPr>
              <a:t>Fundamental </a:t>
            </a:r>
            <a:r>
              <a:rPr lang="en-US" altLang="ko-KR" sz="1600" b="1" dirty="0" smtClean="0">
                <a:solidFill>
                  <a:srgbClr val="F96F07"/>
                </a:solidFill>
                <a:latin typeface="맑은 고딕" pitchFamily="50" charset="-127"/>
                <a:ea typeface="맑은 고딕" pitchFamily="50" charset="-127"/>
                <a:cs typeface="Arial" pitchFamily="34" charset="0"/>
              </a:rPr>
              <a:t>symmetries</a:t>
            </a:r>
            <a:endParaRPr kumimoji="0" lang="en-US" altLang="ko-KR" sz="1600" b="1" i="0" u="none" strike="noStrike" kern="1200" cap="none" spc="0" normalizeH="0" baseline="0" noProof="0" dirty="0" smtClean="0">
              <a:ln>
                <a:noFill/>
              </a:ln>
              <a:solidFill>
                <a:srgbClr val="F96F07"/>
              </a:solidFill>
              <a:effectLst/>
              <a:uLnTx/>
              <a:uFillTx/>
              <a:latin typeface="맑은 고딕" pitchFamily="50" charset="-127"/>
              <a:ea typeface="맑은 고딕" pitchFamily="50" charset="-127"/>
              <a:cs typeface="Arial" pitchFamily="34" charset="0"/>
            </a:endParaRPr>
          </a:p>
        </p:txBody>
      </p:sp>
      <p:sp>
        <p:nvSpPr>
          <p:cNvPr id="17" name="Rectangle 16"/>
          <p:cNvSpPr/>
          <p:nvPr/>
        </p:nvSpPr>
        <p:spPr>
          <a:xfrm>
            <a:off x="6228184" y="1124744"/>
            <a:ext cx="2236798"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en-US" b="1" dirty="0" smtClean="0"/>
              <a:t>Origin </a:t>
            </a:r>
            <a:r>
              <a:rPr lang="en-US" b="1" dirty="0"/>
              <a:t>of </a:t>
            </a:r>
            <a:r>
              <a:rPr lang="en-US" b="1" dirty="0" smtClean="0"/>
              <a:t>Elements</a:t>
            </a:r>
            <a:endParaRPr lang="en-US" b="1" dirty="0"/>
          </a:p>
        </p:txBody>
      </p:sp>
      <p:sp>
        <p:nvSpPr>
          <p:cNvPr id="32" name="Rectangle 31"/>
          <p:cNvSpPr/>
          <p:nvPr/>
        </p:nvSpPr>
        <p:spPr>
          <a:xfrm>
            <a:off x="6444208" y="1556792"/>
            <a:ext cx="2005965"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en-US" b="1" dirty="0" smtClean="0"/>
              <a:t>Stellar Evolution</a:t>
            </a:r>
            <a:endParaRPr lang="en-US" b="1" dirty="0"/>
          </a:p>
        </p:txBody>
      </p:sp>
      <p:sp>
        <p:nvSpPr>
          <p:cNvPr id="33" name="Rectangle 32"/>
          <p:cNvSpPr/>
          <p:nvPr/>
        </p:nvSpPr>
        <p:spPr>
          <a:xfrm>
            <a:off x="827584" y="6093296"/>
            <a:ext cx="3314091" cy="36933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r>
              <a:rPr lang="en-US" b="1" dirty="0" smtClean="0"/>
              <a:t>Application of Rare Isotopes</a:t>
            </a:r>
            <a:endParaRPr lang="en-US" b="1" dirty="0"/>
          </a:p>
        </p:txBody>
      </p:sp>
      <p:sp>
        <p:nvSpPr>
          <p:cNvPr id="10" name="내용 개체 틀 4"/>
          <p:cNvSpPr txBox="1">
            <a:spLocks/>
          </p:cNvSpPr>
          <p:nvPr/>
        </p:nvSpPr>
        <p:spPr>
          <a:xfrm>
            <a:off x="539552" y="4725144"/>
            <a:ext cx="5400600" cy="1080120"/>
          </a:xfrm>
          <a:prstGeom prst="rect">
            <a:avLst/>
          </a:prstGeom>
          <a:solidFill>
            <a:schemeClr val="bg1"/>
          </a:solidFill>
          <a:ln>
            <a:solidFill>
              <a:srgbClr val="0000FF"/>
            </a:solidFill>
          </a:ln>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buFont typeface="Wingdings" pitchFamily="2" charset="2"/>
              <a:buChar char="Ø"/>
              <a:tabLst/>
              <a:defRPr/>
            </a:pPr>
            <a:r>
              <a:rPr kumimoji="0" lang="en-US" altLang="ko-KR" sz="2000" b="1" i="0" u="none" strike="noStrike" kern="1200" cap="none" spc="0" normalizeH="0" baseline="0" noProof="0" dirty="0" smtClean="0">
                <a:ln>
                  <a:noFill/>
                </a:ln>
                <a:solidFill>
                  <a:srgbClr val="0000FF"/>
                </a:solidFill>
                <a:effectLst/>
                <a:uLnTx/>
                <a:uFillTx/>
                <a:ea typeface="맑은 고딕" pitchFamily="50" charset="-127"/>
                <a:cs typeface="+mn-cs"/>
              </a:rPr>
              <a:t>Material science</a:t>
            </a:r>
          </a:p>
          <a:p>
            <a:pPr marL="365125" marR="0" lvl="0" indent="-184150" algn="l" defTabSz="914400" rtl="0" eaLnBrk="1" fontAlgn="auto" latinLnBrk="1" hangingPunct="1">
              <a:lnSpc>
                <a:spcPct val="100000"/>
              </a:lnSpc>
              <a:spcBef>
                <a:spcPct val="20000"/>
              </a:spcBef>
              <a:spcAft>
                <a:spcPts val="0"/>
              </a:spcAft>
              <a:buClrTx/>
              <a:buSzTx/>
              <a:buFont typeface="Wingdings" pitchFamily="2" charset="2"/>
              <a:buChar char="§"/>
              <a:tabLst/>
              <a:defRPr/>
            </a:pPr>
            <a:r>
              <a:rPr kumimoji="0" lang="en-US" altLang="ko-KR" sz="1600" b="1" i="0" u="none" strike="noStrike" kern="1200" cap="none" spc="0" normalizeH="0" baseline="0" noProof="0" dirty="0" smtClean="0">
                <a:ln>
                  <a:noFill/>
                </a:ln>
                <a:solidFill>
                  <a:srgbClr val="0000FF"/>
                </a:solidFill>
                <a:effectLst/>
                <a:uLnTx/>
                <a:uFillTx/>
              </a:rPr>
              <a:t>Production &amp; Characterization</a:t>
            </a:r>
            <a:r>
              <a:rPr kumimoji="0" lang="en-US" altLang="ko-KR" sz="1600" b="1" i="0" u="none" strike="noStrike" kern="1200" cap="none" spc="0" normalizeH="0" noProof="0" dirty="0" smtClean="0">
                <a:ln>
                  <a:noFill/>
                </a:ln>
                <a:solidFill>
                  <a:srgbClr val="0000FF"/>
                </a:solidFill>
                <a:effectLst/>
                <a:uLnTx/>
                <a:uFillTx/>
              </a:rPr>
              <a:t> </a:t>
            </a:r>
            <a:r>
              <a:rPr kumimoji="0" lang="en-US" altLang="ko-KR" sz="1600" b="1" i="0" u="none" strike="noStrike" kern="1200" cap="none" spc="0" normalizeH="0" baseline="0" noProof="0" dirty="0" smtClean="0">
                <a:ln>
                  <a:noFill/>
                </a:ln>
                <a:solidFill>
                  <a:srgbClr val="0000FF"/>
                </a:solidFill>
                <a:effectLst/>
                <a:uLnTx/>
                <a:uFillTx/>
              </a:rPr>
              <a:t> of new materials</a:t>
            </a:r>
          </a:p>
          <a:p>
            <a:pPr marL="365125" lvl="0" indent="-184150">
              <a:spcBef>
                <a:spcPct val="20000"/>
              </a:spcBef>
              <a:buFont typeface="Wingdings" pitchFamily="2" charset="2"/>
              <a:buChar char="§"/>
              <a:defRPr/>
            </a:pPr>
            <a:r>
              <a:rPr lang="en-US" altLang="ko-KR" sz="1600" b="1" dirty="0" smtClean="0">
                <a:solidFill>
                  <a:srgbClr val="0000FF"/>
                </a:solidFill>
                <a:sym typeface="Symbol"/>
              </a:rPr>
              <a:t></a:t>
            </a:r>
            <a:r>
              <a:rPr lang="en-US" altLang="ko-KR" sz="1600" b="1" dirty="0">
                <a:solidFill>
                  <a:srgbClr val="0000FF"/>
                </a:solidFill>
              </a:rPr>
              <a:t>-NMR </a:t>
            </a:r>
            <a:r>
              <a:rPr lang="en-US" altLang="ko-KR" sz="1600" b="1" dirty="0" smtClean="0">
                <a:solidFill>
                  <a:srgbClr val="0000FF"/>
                </a:solidFill>
              </a:rPr>
              <a:t>/ </a:t>
            </a:r>
            <a:r>
              <a:rPr lang="en-US" altLang="ko-KR" sz="1600" b="1" dirty="0" smtClean="0">
                <a:solidFill>
                  <a:srgbClr val="0000FF"/>
                </a:solidFill>
                <a:sym typeface="Symbol"/>
              </a:rPr>
              <a:t></a:t>
            </a:r>
            <a:r>
              <a:rPr lang="en-US" altLang="ko-KR" sz="1600" b="1" dirty="0">
                <a:solidFill>
                  <a:srgbClr val="0000FF"/>
                </a:solidFill>
              </a:rPr>
              <a:t>SR</a:t>
            </a:r>
            <a:endParaRPr kumimoji="0" lang="en-US" altLang="ko-KR" sz="1600" b="1" i="0" u="none" strike="noStrike" kern="1200" cap="none" spc="0" normalizeH="0" baseline="0" noProof="0" dirty="0" smtClean="0">
              <a:ln>
                <a:noFill/>
              </a:ln>
              <a:solidFill>
                <a:srgbClr val="0000FF"/>
              </a:solidFill>
              <a:effectLst/>
              <a:uLnTx/>
              <a:uFillTx/>
            </a:endParaRPr>
          </a:p>
        </p:txBody>
      </p:sp>
      <p:sp>
        <p:nvSpPr>
          <p:cNvPr id="13" name="내용 개체 틀 4"/>
          <p:cNvSpPr txBox="1">
            <a:spLocks/>
          </p:cNvSpPr>
          <p:nvPr/>
        </p:nvSpPr>
        <p:spPr>
          <a:xfrm>
            <a:off x="4788024" y="5445224"/>
            <a:ext cx="3960440" cy="1224136"/>
          </a:xfrm>
          <a:prstGeom prst="rect">
            <a:avLst/>
          </a:prstGeom>
          <a:solidFill>
            <a:schemeClr val="bg1"/>
          </a:solidFill>
          <a:ln>
            <a:solidFill>
              <a:srgbClr val="CC00FF"/>
            </a:solidFill>
          </a:ln>
        </p:spPr>
        <p:txBody>
          <a:bodyPr vert="horz" lIns="91440" tIns="45720" rIns="91440" bIns="45720" rtlCol="0">
            <a:noAutofit/>
          </a:bodyPr>
          <a:lstStyle/>
          <a:p>
            <a:pPr marL="342900" indent="-342900">
              <a:spcBef>
                <a:spcPct val="20000"/>
              </a:spcBef>
              <a:buFont typeface="Wingdings" pitchFamily="2" charset="2"/>
              <a:buChar char="Ø"/>
              <a:defRPr/>
            </a:pPr>
            <a:r>
              <a:rPr lang="en-US" altLang="ko-KR" sz="2000" b="1" dirty="0" smtClean="0">
                <a:solidFill>
                  <a:srgbClr val="CC00FF"/>
                </a:solidFill>
                <a:latin typeface="맑은 고딕" pitchFamily="50" charset="-127"/>
                <a:ea typeface="맑은 고딕" pitchFamily="50" charset="-127"/>
              </a:rPr>
              <a:t>Medical and Bio sciences</a:t>
            </a:r>
            <a:endParaRPr kumimoji="0" lang="en-US" altLang="ko-KR" sz="2000" b="1" i="0" u="none" strike="noStrike" kern="1200" cap="none" spc="0" normalizeH="0" baseline="0" noProof="0" dirty="0" smtClean="0">
              <a:ln>
                <a:noFill/>
              </a:ln>
              <a:solidFill>
                <a:srgbClr val="CC00FF"/>
              </a:solidFill>
              <a:effectLst/>
              <a:uLnTx/>
              <a:uFillTx/>
              <a:latin typeface="맑은 고딕" pitchFamily="50" charset="-127"/>
              <a:ea typeface="맑은 고딕" pitchFamily="50" charset="-127"/>
            </a:endParaRPr>
          </a:p>
          <a:p>
            <a:pPr marL="365125" indent="-184150">
              <a:spcBef>
                <a:spcPct val="20000"/>
              </a:spcBef>
              <a:buFont typeface="Wingdings" pitchFamily="2" charset="2"/>
              <a:buChar char="§"/>
              <a:defRPr/>
            </a:pPr>
            <a:r>
              <a:rPr lang="en-US" altLang="ko-KR" sz="1600" b="1" dirty="0" smtClean="0">
                <a:solidFill>
                  <a:srgbClr val="CC00FF"/>
                </a:solidFill>
              </a:rPr>
              <a:t>Advanced therapy technology</a:t>
            </a:r>
          </a:p>
          <a:p>
            <a:pPr marL="365125" indent="-184150">
              <a:spcBef>
                <a:spcPct val="20000"/>
              </a:spcBef>
              <a:buFont typeface="Wingdings" pitchFamily="2" charset="2"/>
              <a:buChar char="§"/>
              <a:defRPr/>
            </a:pPr>
            <a:r>
              <a:rPr lang="en-US" altLang="ko-KR" sz="1600" b="1" dirty="0" smtClean="0">
                <a:solidFill>
                  <a:srgbClr val="CC00FF"/>
                </a:solidFill>
              </a:rPr>
              <a:t>Mutation of DNA</a:t>
            </a:r>
          </a:p>
          <a:p>
            <a:pPr marL="365125" indent="-184150">
              <a:spcBef>
                <a:spcPct val="20000"/>
              </a:spcBef>
              <a:buFont typeface="Wingdings" pitchFamily="2" charset="2"/>
              <a:buChar char="§"/>
              <a:defRPr/>
            </a:pPr>
            <a:r>
              <a:rPr lang="en-US" altLang="ko-KR" sz="1600" b="1" dirty="0" smtClean="0">
                <a:solidFill>
                  <a:srgbClr val="CC00FF"/>
                </a:solidFill>
              </a:rPr>
              <a:t>New isotopes for medical imaging</a:t>
            </a:r>
          </a:p>
        </p:txBody>
      </p:sp>
    </p:spTree>
    <p:extLst>
      <p:ext uri="{BB962C8B-B14F-4D97-AF65-F5344CB8AC3E}">
        <p14:creationId xmlns:p14="http://schemas.microsoft.com/office/powerpoint/2010/main" val="36294855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1138" y="404664"/>
            <a:ext cx="9102862" cy="6121874"/>
          </a:xfrm>
          <a:prstGeom prst="rect">
            <a:avLst/>
          </a:prstGeom>
        </p:spPr>
      </p:pic>
      <p:pic>
        <p:nvPicPr>
          <p:cNvPr id="2" name="Picture 1"/>
          <p:cNvPicPr>
            <a:picLocks noChangeAspect="1"/>
          </p:cNvPicPr>
          <p:nvPr/>
        </p:nvPicPr>
        <p:blipFill>
          <a:blip r:embed="rId3"/>
          <a:stretch>
            <a:fillRect/>
          </a:stretch>
        </p:blipFill>
        <p:spPr>
          <a:xfrm>
            <a:off x="0" y="3429000"/>
            <a:ext cx="2195736" cy="521487"/>
          </a:xfrm>
          <a:prstGeom prst="rect">
            <a:avLst/>
          </a:prstGeom>
        </p:spPr>
      </p:pic>
      <p:pic>
        <p:nvPicPr>
          <p:cNvPr id="3" name="Picture 2"/>
          <p:cNvPicPr>
            <a:picLocks noChangeAspect="1"/>
          </p:cNvPicPr>
          <p:nvPr/>
        </p:nvPicPr>
        <p:blipFill>
          <a:blip r:embed="rId4"/>
          <a:stretch>
            <a:fillRect/>
          </a:stretch>
        </p:blipFill>
        <p:spPr>
          <a:xfrm>
            <a:off x="4499992" y="251047"/>
            <a:ext cx="3888432" cy="561662"/>
          </a:xfrm>
          <a:prstGeom prst="rect">
            <a:avLst/>
          </a:prstGeom>
        </p:spPr>
      </p:pic>
      <p:pic>
        <p:nvPicPr>
          <p:cNvPr id="5" name="Picture 4"/>
          <p:cNvPicPr>
            <a:picLocks noChangeAspect="1"/>
          </p:cNvPicPr>
          <p:nvPr/>
        </p:nvPicPr>
        <p:blipFill>
          <a:blip r:embed="rId5"/>
          <a:stretch>
            <a:fillRect/>
          </a:stretch>
        </p:blipFill>
        <p:spPr>
          <a:xfrm>
            <a:off x="5868144" y="3924775"/>
            <a:ext cx="3275856" cy="1097292"/>
          </a:xfrm>
          <a:prstGeom prst="rect">
            <a:avLst/>
          </a:prstGeom>
        </p:spPr>
      </p:pic>
      <p:pic>
        <p:nvPicPr>
          <p:cNvPr id="6" name="Picture 5"/>
          <p:cNvPicPr>
            <a:picLocks noChangeAspect="1"/>
          </p:cNvPicPr>
          <p:nvPr/>
        </p:nvPicPr>
        <p:blipFill>
          <a:blip r:embed="rId6"/>
          <a:stretch>
            <a:fillRect/>
          </a:stretch>
        </p:blipFill>
        <p:spPr>
          <a:xfrm>
            <a:off x="1475656" y="5949280"/>
            <a:ext cx="2400796" cy="577785"/>
          </a:xfrm>
          <a:prstGeom prst="rect">
            <a:avLst/>
          </a:prstGeom>
        </p:spPr>
      </p:pic>
    </p:spTree>
    <p:extLst>
      <p:ext uri="{BB962C8B-B14F-4D97-AF65-F5344CB8AC3E}">
        <p14:creationId xmlns:p14="http://schemas.microsoft.com/office/powerpoint/2010/main" val="42124769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a:stretch>
            <a:fillRect/>
          </a:stretch>
        </p:blipFill>
        <p:spPr>
          <a:xfrm>
            <a:off x="38100" y="0"/>
            <a:ext cx="9056594" cy="6858000"/>
          </a:xfrm>
          <a:prstGeom prst="rect">
            <a:avLst/>
          </a:prstGeom>
        </p:spPr>
      </p:pic>
    </p:spTree>
    <p:extLst>
      <p:ext uri="{BB962C8B-B14F-4D97-AF65-F5344CB8AC3E}">
        <p14:creationId xmlns:p14="http://schemas.microsoft.com/office/powerpoint/2010/main" val="10461991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89138"/>
            <a:ext cx="4192587"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8" name="TextBox 140"/>
          <p:cNvSpPr txBox="1">
            <a:spLocks noChangeArrowheads="1"/>
          </p:cNvSpPr>
          <p:nvPr/>
        </p:nvSpPr>
        <p:spPr bwMode="auto">
          <a:xfrm>
            <a:off x="323850" y="900113"/>
            <a:ext cx="85058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a:solidFill>
                  <a:srgbClr val="FF0000"/>
                </a:solidFill>
                <a:cs typeface="Times New Roman" charset="0"/>
              </a:rPr>
              <a:t>Breakout reaction from hot-CNO to rp-process </a:t>
            </a:r>
            <a:r>
              <a:rPr kumimoji="0" lang="en-US" altLang="ko-KR" sz="2000">
                <a:solidFill>
                  <a:srgbClr val="000000"/>
                </a:solidFill>
                <a:cs typeface="Times New Roman" charset="0"/>
              </a:rPr>
              <a:t>in stellar explosion such as in binary system (novae and X-ray bursts) </a:t>
            </a:r>
            <a:endParaRPr kumimoji="0" lang="ko-KR" altLang="en-US" sz="2000">
              <a:solidFill>
                <a:srgbClr val="000000"/>
              </a:solidFill>
              <a:cs typeface="Times New Roman" charset="0"/>
            </a:endParaRPr>
          </a:p>
        </p:txBody>
      </p:sp>
      <p:sp>
        <p:nvSpPr>
          <p:cNvPr id="50179" name="TextBox 141"/>
          <p:cNvSpPr txBox="1">
            <a:spLocks noChangeArrowheads="1"/>
          </p:cNvSpPr>
          <p:nvPr/>
        </p:nvSpPr>
        <p:spPr bwMode="auto">
          <a:xfrm>
            <a:off x="4779963" y="5013325"/>
            <a:ext cx="2168301" cy="34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dirty="0">
                <a:solidFill>
                  <a:srgbClr val="FF0000"/>
                </a:solidFill>
                <a:cs typeface="Times New Roman" charset="0"/>
              </a:rPr>
              <a:t>Challenges</a:t>
            </a:r>
            <a:endParaRPr kumimoji="0" lang="ko-KR" altLang="en-US" sz="2000" dirty="0">
              <a:solidFill>
                <a:srgbClr val="000000"/>
              </a:solidFill>
              <a:cs typeface="Times New Roman" charset="0"/>
            </a:endParaRPr>
          </a:p>
        </p:txBody>
      </p:sp>
      <p:sp>
        <p:nvSpPr>
          <p:cNvPr id="50180" name="TextBox 142"/>
          <p:cNvSpPr txBox="1">
            <a:spLocks noChangeArrowheads="1"/>
          </p:cNvSpPr>
          <p:nvPr/>
        </p:nvSpPr>
        <p:spPr bwMode="auto">
          <a:xfrm>
            <a:off x="5106988" y="5335588"/>
            <a:ext cx="385762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buFontTx/>
              <a:buChar char="-"/>
            </a:pPr>
            <a:r>
              <a:rPr kumimoji="0" lang="en-US" altLang="ko-KR">
                <a:solidFill>
                  <a:srgbClr val="000000"/>
                </a:solidFill>
                <a:cs typeface="Times New Roman" charset="0"/>
              </a:rPr>
              <a:t> for direct measurement we need </a:t>
            </a:r>
          </a:p>
          <a:p>
            <a:r>
              <a:rPr kumimoji="0" lang="en-US" altLang="ko-KR">
                <a:solidFill>
                  <a:srgbClr val="000000"/>
                </a:solidFill>
                <a:cs typeface="Times New Roman" charset="0"/>
              </a:rPr>
              <a:t>  beam intensity &gt; 10</a:t>
            </a:r>
            <a:r>
              <a:rPr kumimoji="0" lang="en-US" altLang="ko-KR" baseline="30000">
                <a:solidFill>
                  <a:srgbClr val="000000"/>
                </a:solidFill>
                <a:cs typeface="Times New Roman" charset="0"/>
              </a:rPr>
              <a:t>11</a:t>
            </a:r>
            <a:r>
              <a:rPr kumimoji="0" lang="en-US" altLang="ko-KR">
                <a:solidFill>
                  <a:srgbClr val="000000"/>
                </a:solidFill>
                <a:cs typeface="Times New Roman" charset="0"/>
              </a:rPr>
              <a:t> pps,</a:t>
            </a:r>
          </a:p>
          <a:p>
            <a:r>
              <a:rPr kumimoji="0" lang="en-US" altLang="ko-KR">
                <a:solidFill>
                  <a:srgbClr val="000000"/>
                </a:solidFill>
                <a:cs typeface="Times New Roman" charset="0"/>
              </a:rPr>
              <a:t>  target density &gt; 10</a:t>
            </a:r>
            <a:r>
              <a:rPr kumimoji="0" lang="en-US" altLang="ko-KR" baseline="30000">
                <a:solidFill>
                  <a:srgbClr val="000000"/>
                </a:solidFill>
                <a:cs typeface="Times New Roman" charset="0"/>
              </a:rPr>
              <a:t>18</a:t>
            </a:r>
            <a:r>
              <a:rPr kumimoji="0" lang="en-US" altLang="ko-KR">
                <a:solidFill>
                  <a:srgbClr val="000000"/>
                </a:solidFill>
                <a:cs typeface="Times New Roman" charset="0"/>
              </a:rPr>
              <a:t> atoms/cm</a:t>
            </a:r>
            <a:r>
              <a:rPr kumimoji="0" lang="en-US" altLang="ko-KR" baseline="30000">
                <a:solidFill>
                  <a:srgbClr val="000000"/>
                </a:solidFill>
                <a:cs typeface="Times New Roman" charset="0"/>
              </a:rPr>
              <a:t>2</a:t>
            </a:r>
            <a:r>
              <a:rPr kumimoji="0" lang="en-US" altLang="ko-KR">
                <a:solidFill>
                  <a:srgbClr val="000000"/>
                </a:solidFill>
                <a:cs typeface="Times New Roman" charset="0"/>
              </a:rPr>
              <a:t>,</a:t>
            </a:r>
          </a:p>
          <a:p>
            <a:r>
              <a:rPr kumimoji="0" lang="en-US" altLang="ko-KR">
                <a:solidFill>
                  <a:srgbClr val="000000"/>
                </a:solidFill>
                <a:cs typeface="Times New Roman" charset="0"/>
              </a:rPr>
              <a:t>  recoil detection efficiency &gt; 40%</a:t>
            </a:r>
          </a:p>
          <a:p>
            <a:r>
              <a:rPr kumimoji="0" lang="en-US" altLang="ko-KR">
                <a:solidFill>
                  <a:srgbClr val="000000"/>
                </a:solidFill>
                <a:cs typeface="Times New Roman" charset="0"/>
              </a:rPr>
              <a:t>  </a:t>
            </a:r>
            <a:r>
              <a:rPr kumimoji="0" lang="en-US" altLang="ko-KR">
                <a:solidFill>
                  <a:srgbClr val="000000"/>
                </a:solidFill>
                <a:cs typeface="Times New Roman" charset="0"/>
                <a:sym typeface="Wingdings" charset="0"/>
              </a:rPr>
              <a:t> then </a:t>
            </a:r>
            <a:r>
              <a:rPr kumimoji="0" lang="en-US" altLang="ko-KR" b="1">
                <a:solidFill>
                  <a:srgbClr val="000000"/>
                </a:solidFill>
                <a:cs typeface="Times New Roman" charset="0"/>
                <a:sym typeface="Wingdings" charset="0"/>
              </a:rPr>
              <a:t>~1counts/hr</a:t>
            </a:r>
            <a:endParaRPr kumimoji="0" lang="en-US" altLang="ko-KR" b="1">
              <a:solidFill>
                <a:srgbClr val="000000"/>
              </a:solidFill>
              <a:cs typeface="Times New Roman" charset="0"/>
            </a:endParaRPr>
          </a:p>
        </p:txBody>
      </p:sp>
      <p:sp>
        <p:nvSpPr>
          <p:cNvPr id="11" name="직사각형 10"/>
          <p:cNvSpPr>
            <a:spLocks noChangeArrowheads="1"/>
          </p:cNvSpPr>
          <p:nvPr/>
        </p:nvSpPr>
        <p:spPr bwMode="auto">
          <a:xfrm>
            <a:off x="325438" y="692150"/>
            <a:ext cx="8423275" cy="36513"/>
          </a:xfrm>
          <a:prstGeom prst="rect">
            <a:avLst/>
          </a:prstGeom>
          <a:solidFill>
            <a:srgbClr val="002060"/>
          </a:solidFill>
          <a:ln>
            <a:noFill/>
          </a:ln>
          <a:effectLst>
            <a:outerShdw blurRad="63500" dist="38100" dir="5400000" algn="t" rotWithShape="0">
              <a:srgbClr val="00000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endParaRPr kumimoji="0" lang="ko-KR" altLang="en-US">
              <a:solidFill>
                <a:srgbClr val="FFFFFF"/>
              </a:solidFill>
              <a:latin typeface="맑은 고딕" charset="0"/>
              <a:ea typeface="ＭＳ Ｐゴシック" charset="0"/>
              <a:cs typeface="맑은 고딕" charset="0"/>
            </a:endParaRPr>
          </a:p>
        </p:txBody>
      </p:sp>
      <p:pic>
        <p:nvPicPr>
          <p:cNvPr id="5018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989138"/>
            <a:ext cx="2608263"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Text Box 8"/>
          <p:cNvSpPr txBox="1">
            <a:spLocks noChangeArrowheads="1"/>
          </p:cNvSpPr>
          <p:nvPr/>
        </p:nvSpPr>
        <p:spPr bwMode="auto">
          <a:xfrm>
            <a:off x="5292725" y="1479550"/>
            <a:ext cx="36718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r>
              <a:rPr kumimoji="0" lang="en-GB" altLang="ko-KR" sz="1600" i="1">
                <a:latin typeface="Times New Roman" charset="0"/>
                <a:cs typeface="Times New Roman" charset="0"/>
              </a:rPr>
              <a:t>Reaction rate of </a:t>
            </a:r>
            <a:r>
              <a:rPr kumimoji="0" lang="en-GB" altLang="ko-KR" sz="1600" i="1" baseline="30000">
                <a:latin typeface="Times New Roman" charset="0"/>
                <a:cs typeface="Times New Roman" charset="0"/>
              </a:rPr>
              <a:t>15</a:t>
            </a:r>
            <a:r>
              <a:rPr kumimoji="0" lang="en-GB" altLang="ko-KR" sz="1600" i="1">
                <a:latin typeface="Times New Roman" charset="0"/>
                <a:cs typeface="Times New Roman" charset="0"/>
              </a:rPr>
              <a:t>O(</a:t>
            </a:r>
            <a:r>
              <a:rPr kumimoji="0" lang="en-GB" altLang="ko-KR" sz="1600" i="1">
                <a:latin typeface="Symbol" charset="0"/>
                <a:cs typeface="Times New Roman" charset="0"/>
              </a:rPr>
              <a:t>a,g</a:t>
            </a:r>
            <a:r>
              <a:rPr kumimoji="0" lang="en-GB" altLang="ko-KR" sz="1600" i="1">
                <a:latin typeface="Times New Roman" charset="0"/>
                <a:cs typeface="Times New Roman" charset="0"/>
              </a:rPr>
              <a:t>)</a:t>
            </a:r>
            <a:r>
              <a:rPr kumimoji="0" lang="en-GB" altLang="ko-KR" sz="1600" i="1" baseline="30000">
                <a:latin typeface="Times New Roman" charset="0"/>
                <a:cs typeface="Times New Roman" charset="0"/>
              </a:rPr>
              <a:t>19</a:t>
            </a:r>
            <a:r>
              <a:rPr kumimoji="0" lang="en-GB" altLang="ko-KR" sz="1600" i="1">
                <a:latin typeface="Times New Roman" charset="0"/>
                <a:cs typeface="Times New Roman" charset="0"/>
              </a:rPr>
              <a:t>Ne </a:t>
            </a:r>
          </a:p>
          <a:p>
            <a:r>
              <a:rPr kumimoji="0" lang="en-GB" altLang="ko-KR" sz="1600" i="1">
                <a:latin typeface="Times New Roman" charset="0"/>
                <a:cs typeface="Times New Roman" charset="0"/>
              </a:rPr>
              <a:t>by indirect methods</a:t>
            </a:r>
          </a:p>
        </p:txBody>
      </p:sp>
      <p:sp>
        <p:nvSpPr>
          <p:cNvPr id="50184" name="Text Box 4"/>
          <p:cNvSpPr txBox="1">
            <a:spLocks noChangeArrowheads="1"/>
          </p:cNvSpPr>
          <p:nvPr/>
        </p:nvSpPr>
        <p:spPr bwMode="auto">
          <a:xfrm>
            <a:off x="6211888" y="3933825"/>
            <a:ext cx="23209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ＭＳ Ｐゴシック" charset="0"/>
                <a:cs typeface="맑은 고딕" charset="0"/>
              </a:defRPr>
            </a:lvl1pPr>
            <a:lvl2pPr marL="742950" indent="-28575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2pPr>
            <a:lvl3pPr marL="11430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3pPr>
            <a:lvl4pPr marL="16002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4pPr>
            <a:lvl5pPr marL="20574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5pPr>
            <a:lvl6pPr marL="25146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6pPr>
            <a:lvl7pPr marL="29718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7pPr>
            <a:lvl8pPr marL="34290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8pPr>
            <a:lvl9pPr marL="38862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9pPr>
          </a:lstStyle>
          <a:p>
            <a:r>
              <a:rPr kumimoji="0" lang="en-GB" altLang="ko-KR" sz="1400" i="1"/>
              <a:t>PRL</a:t>
            </a:r>
            <a:r>
              <a:rPr kumimoji="0" lang="en-GB" altLang="ko-KR" sz="1400"/>
              <a:t> </a:t>
            </a:r>
            <a:r>
              <a:rPr kumimoji="0" lang="en-GB" altLang="ko-KR" sz="1400" b="1"/>
              <a:t>98</a:t>
            </a:r>
            <a:r>
              <a:rPr kumimoji="0" lang="en-GB" altLang="ko-KR" sz="1400"/>
              <a:t>, 242503 (2007)</a:t>
            </a:r>
          </a:p>
        </p:txBody>
      </p:sp>
      <p:sp>
        <p:nvSpPr>
          <p:cNvPr id="50185" name="TextBox 13"/>
          <p:cNvSpPr txBox="1">
            <a:spLocks noChangeArrowheads="1"/>
          </p:cNvSpPr>
          <p:nvPr/>
        </p:nvSpPr>
        <p:spPr bwMode="auto">
          <a:xfrm>
            <a:off x="6092825" y="2420938"/>
            <a:ext cx="127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r>
              <a:rPr kumimoji="0" lang="en-US" altLang="ko-KR" b="1">
                <a:solidFill>
                  <a:srgbClr val="FF0000"/>
                </a:solidFill>
                <a:latin typeface="Times New Roman" charset="0"/>
                <a:cs typeface="Times New Roman" charset="0"/>
              </a:rPr>
              <a:t>uncertain!!</a:t>
            </a:r>
            <a:endParaRPr kumimoji="0" lang="ko-KR" altLang="en-US" b="1">
              <a:solidFill>
                <a:srgbClr val="FF0000"/>
              </a:solidFill>
              <a:latin typeface="Times New Roman" charset="0"/>
              <a:cs typeface="Times New Roman" charset="0"/>
            </a:endParaRPr>
          </a:p>
        </p:txBody>
      </p:sp>
      <p:sp>
        <p:nvSpPr>
          <p:cNvPr id="50186" name="직사각형 17"/>
          <p:cNvSpPr>
            <a:spLocks noChangeArrowheads="1"/>
          </p:cNvSpPr>
          <p:nvPr/>
        </p:nvSpPr>
        <p:spPr bwMode="auto">
          <a:xfrm>
            <a:off x="2051050" y="115888"/>
            <a:ext cx="20644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0" lang="en-US" altLang="ko-KR" sz="2800" b="1" baseline="30000" dirty="0">
                <a:solidFill>
                  <a:srgbClr val="000000"/>
                </a:solidFill>
                <a:latin typeface="Times New Roman" charset="0"/>
                <a:ea typeface="ＭＳ Ｐゴシック" charset="0"/>
                <a:cs typeface="Times New Roman" charset="0"/>
              </a:rPr>
              <a:t>15</a:t>
            </a:r>
            <a:r>
              <a:rPr kumimoji="0" lang="en-US" altLang="ko-KR" sz="2800" b="1" dirty="0">
                <a:solidFill>
                  <a:srgbClr val="000000"/>
                </a:solidFill>
                <a:latin typeface="Times New Roman" charset="0"/>
                <a:ea typeface="ＭＳ Ｐゴシック" charset="0"/>
                <a:cs typeface="Times New Roman" charset="0"/>
              </a:rPr>
              <a:t>O(</a:t>
            </a:r>
            <a:r>
              <a:rPr kumimoji="0" lang="en-US" altLang="ko-KR" sz="2800" b="1" dirty="0" err="1">
                <a:solidFill>
                  <a:srgbClr val="000000"/>
                </a:solidFill>
                <a:latin typeface="Symbol" charset="0"/>
                <a:ea typeface="ＭＳ Ｐゴシック" charset="0"/>
                <a:cs typeface="Times New Roman" charset="0"/>
              </a:rPr>
              <a:t>a</a:t>
            </a:r>
            <a:r>
              <a:rPr kumimoji="0" lang="en-US" altLang="ko-KR" sz="2800" b="1" dirty="0" err="1">
                <a:solidFill>
                  <a:srgbClr val="000000"/>
                </a:solidFill>
                <a:latin typeface="Times New Roman" charset="0"/>
                <a:ea typeface="ＭＳ Ｐゴシック" charset="0"/>
                <a:cs typeface="Times New Roman" charset="0"/>
              </a:rPr>
              <a:t>,</a:t>
            </a:r>
            <a:r>
              <a:rPr kumimoji="0" lang="en-US" altLang="ko-KR" sz="2800" b="1" dirty="0" err="1">
                <a:solidFill>
                  <a:srgbClr val="000000"/>
                </a:solidFill>
                <a:latin typeface="Symbol" charset="0"/>
                <a:ea typeface="ＭＳ Ｐゴシック" charset="0"/>
                <a:cs typeface="Times New Roman" charset="0"/>
              </a:rPr>
              <a:t>g</a:t>
            </a:r>
            <a:r>
              <a:rPr kumimoji="0" lang="en-US" altLang="ko-KR" sz="2800" b="1" dirty="0">
                <a:solidFill>
                  <a:srgbClr val="000000"/>
                </a:solidFill>
                <a:latin typeface="Times New Roman" charset="0"/>
                <a:ea typeface="ＭＳ Ｐゴシック" charset="0"/>
                <a:cs typeface="Times New Roman" charset="0"/>
              </a:rPr>
              <a:t>)</a:t>
            </a:r>
            <a:r>
              <a:rPr kumimoji="0" lang="en-US" altLang="ko-KR" sz="2800" b="1" baseline="30000" dirty="0" smtClean="0">
                <a:solidFill>
                  <a:srgbClr val="000000"/>
                </a:solidFill>
                <a:latin typeface="Times New Roman" charset="0"/>
                <a:ea typeface="ＭＳ Ｐゴシック" charset="0"/>
                <a:cs typeface="Times New Roman" charset="0"/>
              </a:rPr>
              <a:t>19</a:t>
            </a:r>
            <a:r>
              <a:rPr kumimoji="0" lang="en-US" altLang="ko-KR" sz="2800" b="1" dirty="0" smtClean="0">
                <a:solidFill>
                  <a:srgbClr val="000000"/>
                </a:solidFill>
                <a:latin typeface="Times New Roman" charset="0"/>
                <a:ea typeface="ＭＳ Ｐゴシック" charset="0"/>
                <a:cs typeface="Times New Roman" charset="0"/>
              </a:rPr>
              <a:t>Ne</a:t>
            </a:r>
            <a:endParaRPr kumimoji="0" lang="ko-KR" altLang="en-US" sz="2800" dirty="0">
              <a:solidFill>
                <a:srgbClr val="000000"/>
              </a:solidFill>
              <a:latin typeface="맑은 고딕" charset="0"/>
              <a:ea typeface="ＭＳ Ｐゴシック" charset="0"/>
              <a:cs typeface="맑은 고딕" charset="0"/>
            </a:endParaRPr>
          </a:p>
        </p:txBody>
      </p:sp>
      <p:sp>
        <p:nvSpPr>
          <p:cNvPr id="50187" name="TextBox 141"/>
          <p:cNvSpPr txBox="1">
            <a:spLocks noChangeArrowheads="1"/>
          </p:cNvSpPr>
          <p:nvPr/>
        </p:nvSpPr>
        <p:spPr bwMode="auto">
          <a:xfrm>
            <a:off x="4776788" y="4365625"/>
            <a:ext cx="41163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a:solidFill>
                  <a:srgbClr val="FF0000"/>
                </a:solidFill>
                <a:cs typeface="Times New Roman" charset="0"/>
              </a:rPr>
              <a:t>No</a:t>
            </a:r>
            <a:r>
              <a:rPr kumimoji="0" lang="ko-KR" altLang="en-US" sz="2000" b="1">
                <a:solidFill>
                  <a:srgbClr val="FF0000"/>
                </a:solidFill>
                <a:cs typeface="Times New Roman" charset="0"/>
              </a:rPr>
              <a:t> </a:t>
            </a:r>
            <a:r>
              <a:rPr kumimoji="0" lang="en-US" altLang="ko-KR" sz="2000" b="1">
                <a:solidFill>
                  <a:srgbClr val="FF0000"/>
                </a:solidFill>
                <a:cs typeface="Times New Roman" charset="0"/>
              </a:rPr>
              <a:t>direct measurement has been made before!!</a:t>
            </a:r>
            <a:endParaRPr kumimoji="0" lang="ko-KR" altLang="en-US" sz="2000" b="1">
              <a:solidFill>
                <a:srgbClr val="FF0000"/>
              </a:solidFill>
              <a:cs typeface="Times New Roman" charset="0"/>
            </a:endParaRPr>
          </a:p>
        </p:txBody>
      </p:sp>
    </p:spTree>
    <p:extLst>
      <p:ext uri="{BB962C8B-B14F-4D97-AF65-F5344CB8AC3E}">
        <p14:creationId xmlns:p14="http://schemas.microsoft.com/office/powerpoint/2010/main" val="607243769"/>
      </p:ext>
    </p:extLst>
  </p:cSld>
  <p:clrMapOvr>
    <a:masterClrMapping/>
  </p:clrMapOvr>
  <p:transition xmlns:p14="http://schemas.microsoft.com/office/powerpoint/2010/main" advTm="62"/>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p:txBody>
          <a:bodyPr/>
          <a:lstStyle/>
          <a:p>
            <a:fld id="{1095F8A5-E559-4528-A6CD-D29E9ADCFBCA}" type="slidenum">
              <a:rPr lang="ko-KR" altLang="en-US" smtClean="0"/>
              <a:pPr/>
              <a:t>16</a:t>
            </a:fld>
            <a:endParaRPr lang="ko-KR" altLang="en-US"/>
          </a:p>
        </p:txBody>
      </p:sp>
      <p:sp>
        <p:nvSpPr>
          <p:cNvPr id="12" name="Text Box 4"/>
          <p:cNvSpPr txBox="1">
            <a:spLocks noChangeArrowheads="1"/>
          </p:cNvSpPr>
          <p:nvPr/>
        </p:nvSpPr>
        <p:spPr bwMode="auto">
          <a:xfrm>
            <a:off x="2914650" y="2914650"/>
            <a:ext cx="298450" cy="214313"/>
          </a:xfrm>
          <a:prstGeom prst="rect">
            <a:avLst/>
          </a:prstGeom>
          <a:noFill/>
          <a:ln w="9525">
            <a:noFill/>
            <a:miter lim="800000"/>
            <a:headEnd/>
            <a:tailEnd/>
          </a:ln>
        </p:spPr>
        <p:txBody>
          <a:bodyPr>
            <a:spAutoFit/>
          </a:bodyPr>
          <a:lstStyle/>
          <a:p>
            <a:r>
              <a:rPr lang="en-US" altLang="zh-CN" sz="800">
                <a:solidFill>
                  <a:schemeClr val="bg1"/>
                </a:solidFill>
                <a:ea typeface="宋体" pitchFamily="2" charset="-122"/>
              </a:rPr>
              <a:t>18</a:t>
            </a:r>
          </a:p>
        </p:txBody>
      </p:sp>
      <p:sp>
        <p:nvSpPr>
          <p:cNvPr id="31" name="Rectangle 6"/>
          <p:cNvSpPr>
            <a:spLocks noChangeArrowheads="1"/>
          </p:cNvSpPr>
          <p:nvPr/>
        </p:nvSpPr>
        <p:spPr bwMode="auto">
          <a:xfrm>
            <a:off x="6429388" y="1129336"/>
            <a:ext cx="2214578" cy="1077218"/>
          </a:xfrm>
          <a:prstGeom prst="rect">
            <a:avLst/>
          </a:prstGeom>
          <a:noFill/>
          <a:ln w="9525">
            <a:solidFill>
              <a:schemeClr val="accent1"/>
            </a:solidFill>
            <a:miter lim="800000"/>
            <a:headEnd/>
            <a:tailEnd/>
          </a:ln>
        </p:spPr>
        <p:txBody>
          <a:bodyPr wrap="square">
            <a:spAutoFit/>
          </a:bodyPr>
          <a:lstStyle/>
          <a:p>
            <a:r>
              <a:rPr lang="en-US" altLang="zh-CN" sz="1600" dirty="0" smtClean="0">
                <a:solidFill>
                  <a:schemeClr val="tx2">
                    <a:lumMod val="75000"/>
                  </a:schemeClr>
                </a:solidFill>
                <a:ea typeface="宋体" pitchFamily="2" charset="-122"/>
              </a:rPr>
              <a:t>B.-A. </a:t>
            </a:r>
            <a:r>
              <a:rPr lang="en-US" altLang="zh-CN" sz="1600" dirty="0">
                <a:solidFill>
                  <a:schemeClr val="tx2">
                    <a:lumMod val="75000"/>
                  </a:schemeClr>
                </a:solidFill>
                <a:ea typeface="宋体" pitchFamily="2" charset="-122"/>
              </a:rPr>
              <a:t>Li, </a:t>
            </a:r>
            <a:r>
              <a:rPr lang="en-US" altLang="zh-CN" sz="1600" dirty="0" smtClean="0">
                <a:solidFill>
                  <a:schemeClr val="tx2">
                    <a:lumMod val="75000"/>
                  </a:schemeClr>
                </a:solidFill>
                <a:ea typeface="宋体" pitchFamily="2" charset="-122"/>
              </a:rPr>
              <a:t>L.-W. </a:t>
            </a:r>
            <a:r>
              <a:rPr lang="en-US" altLang="zh-CN" sz="1600" dirty="0">
                <a:solidFill>
                  <a:schemeClr val="tx2">
                    <a:lumMod val="75000"/>
                  </a:schemeClr>
                </a:solidFill>
                <a:ea typeface="宋体" pitchFamily="2" charset="-122"/>
              </a:rPr>
              <a:t>Chen </a:t>
            </a:r>
            <a:endParaRPr lang="en-US" altLang="zh-CN" sz="1600" dirty="0" smtClean="0">
              <a:solidFill>
                <a:schemeClr val="tx2">
                  <a:lumMod val="75000"/>
                </a:schemeClr>
              </a:solidFill>
              <a:ea typeface="宋体" pitchFamily="2" charset="-122"/>
            </a:endParaRPr>
          </a:p>
          <a:p>
            <a:r>
              <a:rPr lang="en-US" altLang="zh-CN" sz="1600" dirty="0" smtClean="0">
                <a:solidFill>
                  <a:schemeClr val="tx2">
                    <a:lumMod val="75000"/>
                  </a:schemeClr>
                </a:solidFill>
                <a:ea typeface="宋体" pitchFamily="2" charset="-122"/>
              </a:rPr>
              <a:t>&amp; C.M. </a:t>
            </a:r>
            <a:r>
              <a:rPr lang="en-US" altLang="zh-CN" sz="1600" dirty="0" err="1">
                <a:solidFill>
                  <a:schemeClr val="tx2">
                    <a:lumMod val="75000"/>
                  </a:schemeClr>
                </a:solidFill>
                <a:ea typeface="宋体" pitchFamily="2" charset="-122"/>
              </a:rPr>
              <a:t>Ko</a:t>
            </a:r>
            <a:r>
              <a:rPr lang="en-US" altLang="zh-CN" sz="1600" dirty="0">
                <a:solidFill>
                  <a:schemeClr val="tx2">
                    <a:lumMod val="75000"/>
                  </a:schemeClr>
                </a:solidFill>
                <a:ea typeface="宋体" pitchFamily="2" charset="-122"/>
              </a:rPr>
              <a:t> </a:t>
            </a:r>
          </a:p>
          <a:p>
            <a:r>
              <a:rPr lang="en-US" altLang="zh-CN" sz="1600" dirty="0" smtClean="0">
                <a:solidFill>
                  <a:schemeClr val="tx2">
                    <a:lumMod val="75000"/>
                  </a:schemeClr>
                </a:solidFill>
                <a:ea typeface="宋体" pitchFamily="2" charset="-122"/>
              </a:rPr>
              <a:t>Physics Report, </a:t>
            </a:r>
          </a:p>
          <a:p>
            <a:r>
              <a:rPr lang="en-US" altLang="zh-CN" sz="1600" b="1" dirty="0" smtClean="0">
                <a:solidFill>
                  <a:schemeClr val="tx2">
                    <a:lumMod val="75000"/>
                  </a:schemeClr>
                </a:solidFill>
                <a:ea typeface="宋体" pitchFamily="2" charset="-122"/>
              </a:rPr>
              <a:t>464</a:t>
            </a:r>
            <a:r>
              <a:rPr lang="en-US" altLang="zh-CN" sz="1600" b="1" dirty="0">
                <a:solidFill>
                  <a:schemeClr val="tx2">
                    <a:lumMod val="75000"/>
                  </a:schemeClr>
                </a:solidFill>
                <a:ea typeface="宋体" pitchFamily="2" charset="-122"/>
              </a:rPr>
              <a:t>,</a:t>
            </a:r>
            <a:r>
              <a:rPr lang="en-US" altLang="zh-CN" sz="1600" dirty="0">
                <a:solidFill>
                  <a:schemeClr val="tx2">
                    <a:lumMod val="75000"/>
                  </a:schemeClr>
                </a:solidFill>
                <a:ea typeface="宋体" pitchFamily="2" charset="-122"/>
              </a:rPr>
              <a:t> 113 (2008</a:t>
            </a:r>
            <a:r>
              <a:rPr lang="en-US" altLang="zh-CN" sz="1600" dirty="0" smtClean="0">
                <a:solidFill>
                  <a:schemeClr val="tx2">
                    <a:lumMod val="75000"/>
                  </a:schemeClr>
                </a:solidFill>
                <a:ea typeface="宋体" pitchFamily="2" charset="-122"/>
              </a:rPr>
              <a:t>)</a:t>
            </a:r>
            <a:endParaRPr lang="en-US" altLang="zh-CN" sz="1600" dirty="0">
              <a:solidFill>
                <a:schemeClr val="tx2">
                  <a:lumMod val="75000"/>
                </a:schemeClr>
              </a:solidFill>
              <a:ea typeface="宋体" pitchFamily="2" charset="-122"/>
            </a:endParaRPr>
          </a:p>
        </p:txBody>
      </p:sp>
      <p:sp>
        <p:nvSpPr>
          <p:cNvPr id="30" name="제목 29"/>
          <p:cNvSpPr>
            <a:spLocks noGrp="1"/>
          </p:cNvSpPr>
          <p:nvPr>
            <p:ph type="title"/>
          </p:nvPr>
        </p:nvSpPr>
        <p:spPr>
          <a:xfrm>
            <a:off x="460595" y="116632"/>
            <a:ext cx="8229600" cy="1143000"/>
          </a:xfrm>
        </p:spPr>
        <p:txBody>
          <a:bodyPr>
            <a:noAutofit/>
          </a:bodyPr>
          <a:lstStyle/>
          <a:p>
            <a:r>
              <a:rPr lang="en-US" altLang="ko-KR" dirty="0" smtClean="0"/>
              <a:t>Nuclear Equation of State</a:t>
            </a:r>
            <a:endParaRPr lang="ko-KR" altLang="en-US" dirty="0"/>
          </a:p>
        </p:txBody>
      </p:sp>
      <p:graphicFrame>
        <p:nvGraphicFramePr>
          <p:cNvPr id="8" name="개체 7"/>
          <p:cNvGraphicFramePr>
            <a:graphicFrameLocks noChangeAspect="1"/>
          </p:cNvGraphicFramePr>
          <p:nvPr/>
        </p:nvGraphicFramePr>
        <p:xfrm>
          <a:off x="619125" y="1098550"/>
          <a:ext cx="5403850" cy="1736725"/>
        </p:xfrm>
        <a:graphic>
          <a:graphicData uri="http://schemas.openxmlformats.org/presentationml/2006/ole">
            <mc:AlternateContent xmlns:mc="http://schemas.openxmlformats.org/markup-compatibility/2006">
              <mc:Choice xmlns:v="urn:schemas-microsoft-com:vml" Requires="v">
                <p:oleObj spid="_x0000_s11274" name="수식" r:id="rId3" imgW="3009600" imgH="965160" progId="Equation.3">
                  <p:embed/>
                </p:oleObj>
              </mc:Choice>
              <mc:Fallback>
                <p:oleObj name="수식" r:id="rId3" imgW="3009600" imgH="965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1098550"/>
                        <a:ext cx="5403850" cy="1736725"/>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99"/>
                            </a:solidFill>
                          </a14:hiddenFill>
                        </a:ext>
                      </a:extLst>
                    </p:spPr>
                  </p:pic>
                </p:oleObj>
              </mc:Fallback>
            </mc:AlternateContent>
          </a:graphicData>
        </a:graphic>
      </p:graphicFrame>
      <p:grpSp>
        <p:nvGrpSpPr>
          <p:cNvPr id="44" name="그룹 43"/>
          <p:cNvGrpSpPr/>
          <p:nvPr/>
        </p:nvGrpSpPr>
        <p:grpSpPr>
          <a:xfrm>
            <a:off x="5316004" y="2714620"/>
            <a:ext cx="3256523" cy="2640732"/>
            <a:chOff x="5064912" y="3071810"/>
            <a:chExt cx="3677788" cy="2997922"/>
          </a:xfrm>
        </p:grpSpPr>
        <p:grpSp>
          <p:nvGrpSpPr>
            <p:cNvPr id="32" name="그룹 31"/>
            <p:cNvGrpSpPr/>
            <p:nvPr/>
          </p:nvGrpSpPr>
          <p:grpSpPr>
            <a:xfrm>
              <a:off x="5064912" y="3310583"/>
              <a:ext cx="3516429" cy="2759149"/>
              <a:chOff x="4435151" y="2797881"/>
              <a:chExt cx="4345735" cy="3430510"/>
            </a:xfrm>
          </p:grpSpPr>
          <p:sp>
            <p:nvSpPr>
              <p:cNvPr id="14" name="Text Box 13"/>
              <p:cNvSpPr txBox="1">
                <a:spLocks noChangeArrowheads="1"/>
              </p:cNvSpPr>
              <p:nvPr/>
            </p:nvSpPr>
            <p:spPr bwMode="auto">
              <a:xfrm>
                <a:off x="5775325" y="3694113"/>
                <a:ext cx="184150" cy="366712"/>
              </a:xfrm>
              <a:prstGeom prst="rect">
                <a:avLst/>
              </a:prstGeom>
              <a:noFill/>
              <a:ln w="9525">
                <a:noFill/>
                <a:miter lim="800000"/>
                <a:headEnd/>
                <a:tailEnd/>
              </a:ln>
            </p:spPr>
            <p:txBody>
              <a:bodyPr wrap="none">
                <a:spAutoFit/>
              </a:bodyPr>
              <a:lstStyle/>
              <a:p>
                <a:endParaRPr lang="zh-CN" altLang="zh-CN">
                  <a:cs typeface="华文楷体"/>
                </a:endParaRPr>
              </a:p>
            </p:txBody>
          </p:sp>
          <p:sp>
            <p:nvSpPr>
              <p:cNvPr id="18" name="Text Box 20"/>
              <p:cNvSpPr txBox="1">
                <a:spLocks noChangeArrowheads="1"/>
              </p:cNvSpPr>
              <p:nvPr/>
            </p:nvSpPr>
            <p:spPr bwMode="auto">
              <a:xfrm>
                <a:off x="8297567" y="4899158"/>
                <a:ext cx="417875" cy="459198"/>
              </a:xfrm>
              <a:prstGeom prst="rect">
                <a:avLst/>
              </a:prstGeom>
              <a:noFill/>
              <a:ln w="9525">
                <a:noFill/>
                <a:miter lim="800000"/>
                <a:headEnd/>
                <a:tailEnd/>
              </a:ln>
            </p:spPr>
            <p:txBody>
              <a:bodyPr wrap="square">
                <a:spAutoFit/>
              </a:bodyPr>
              <a:lstStyle/>
              <a:p>
                <a:r>
                  <a:rPr lang="el-GR" altLang="zh-CN" i="1" dirty="0" smtClean="0">
                    <a:solidFill>
                      <a:schemeClr val="accent1">
                        <a:lumMod val="75000"/>
                      </a:schemeClr>
                    </a:solidFill>
                    <a:cs typeface="Arial" pitchFamily="34" charset="0"/>
                  </a:rPr>
                  <a:t>ρ</a:t>
                </a:r>
                <a:endParaRPr lang="el-GR" altLang="zh-CN" dirty="0">
                  <a:solidFill>
                    <a:schemeClr val="accent1">
                      <a:lumMod val="75000"/>
                    </a:schemeClr>
                  </a:solidFill>
                  <a:cs typeface="华文楷体"/>
                </a:endParaRPr>
              </a:p>
            </p:txBody>
          </p:sp>
          <p:sp>
            <p:nvSpPr>
              <p:cNvPr id="19" name="Text Box 21"/>
              <p:cNvSpPr txBox="1">
                <a:spLocks noChangeArrowheads="1"/>
              </p:cNvSpPr>
              <p:nvPr/>
            </p:nvSpPr>
            <p:spPr bwMode="auto">
              <a:xfrm>
                <a:off x="6156325" y="4913313"/>
                <a:ext cx="311150" cy="366712"/>
              </a:xfrm>
              <a:prstGeom prst="rect">
                <a:avLst/>
              </a:prstGeom>
              <a:noFill/>
              <a:ln w="9525">
                <a:noFill/>
                <a:miter lim="800000"/>
                <a:headEnd/>
                <a:tailEnd/>
              </a:ln>
            </p:spPr>
            <p:txBody>
              <a:bodyPr wrap="none">
                <a:spAutoFit/>
              </a:bodyPr>
              <a:lstStyle/>
              <a:p>
                <a:r>
                  <a:rPr lang="en-US" altLang="zh-CN">
                    <a:ea typeface="宋体" pitchFamily="2" charset="-122"/>
                  </a:rPr>
                  <a:t>0</a:t>
                </a:r>
              </a:p>
            </p:txBody>
          </p:sp>
          <p:sp>
            <p:nvSpPr>
              <p:cNvPr id="21" name="Text Box 23"/>
              <p:cNvSpPr txBox="1">
                <a:spLocks noChangeArrowheads="1"/>
              </p:cNvSpPr>
              <p:nvPr/>
            </p:nvSpPr>
            <p:spPr bwMode="auto">
              <a:xfrm>
                <a:off x="7315200" y="4495800"/>
                <a:ext cx="184150" cy="366713"/>
              </a:xfrm>
              <a:prstGeom prst="rect">
                <a:avLst/>
              </a:prstGeom>
              <a:noFill/>
              <a:ln w="9525">
                <a:noFill/>
                <a:miter lim="800000"/>
                <a:headEnd/>
                <a:tailEnd/>
              </a:ln>
            </p:spPr>
            <p:txBody>
              <a:bodyPr wrap="none">
                <a:spAutoFit/>
              </a:bodyPr>
              <a:lstStyle/>
              <a:p>
                <a:endParaRPr lang="zh-CN" altLang="zh-CN">
                  <a:cs typeface="华文楷体"/>
                </a:endParaRPr>
              </a:p>
            </p:txBody>
          </p:sp>
          <p:sp>
            <p:nvSpPr>
              <p:cNvPr id="22" name="Text Box 24"/>
              <p:cNvSpPr txBox="1">
                <a:spLocks noChangeArrowheads="1"/>
              </p:cNvSpPr>
              <p:nvPr/>
            </p:nvSpPr>
            <p:spPr bwMode="auto">
              <a:xfrm>
                <a:off x="7584409" y="5323959"/>
                <a:ext cx="1192989" cy="803598"/>
              </a:xfrm>
              <a:prstGeom prst="rect">
                <a:avLst/>
              </a:prstGeom>
              <a:noFill/>
              <a:ln w="9525">
                <a:noFill/>
                <a:miter lim="800000"/>
                <a:headEnd/>
                <a:tailEnd/>
              </a:ln>
            </p:spPr>
            <p:txBody>
              <a:bodyPr wrap="none">
                <a:spAutoFit/>
              </a:bodyPr>
              <a:lstStyle/>
              <a:p>
                <a:pPr algn="r"/>
                <a:r>
                  <a:rPr lang="en-US" altLang="zh-CN" dirty="0" smtClean="0">
                    <a:solidFill>
                      <a:schemeClr val="accent1">
                        <a:lumMod val="75000"/>
                      </a:schemeClr>
                    </a:solidFill>
                    <a:latin typeface="Calibri" pitchFamily="34" charset="0"/>
                    <a:ea typeface="宋体" pitchFamily="2" charset="-122"/>
                  </a:rPr>
                  <a:t>Nucleon</a:t>
                </a:r>
              </a:p>
              <a:p>
                <a:pPr algn="r"/>
                <a:r>
                  <a:rPr lang="en-US" altLang="zh-CN" dirty="0" smtClean="0">
                    <a:solidFill>
                      <a:schemeClr val="accent1">
                        <a:lumMod val="75000"/>
                      </a:schemeClr>
                    </a:solidFill>
                    <a:latin typeface="Calibri" pitchFamily="34" charset="0"/>
                    <a:ea typeface="宋体" pitchFamily="2" charset="-122"/>
                  </a:rPr>
                  <a:t>density</a:t>
                </a:r>
                <a:endParaRPr lang="en-US" altLang="zh-CN" dirty="0">
                  <a:solidFill>
                    <a:schemeClr val="accent1">
                      <a:lumMod val="75000"/>
                    </a:schemeClr>
                  </a:solidFill>
                  <a:latin typeface="Calibri" pitchFamily="34" charset="0"/>
                  <a:ea typeface="宋体" pitchFamily="2" charset="-122"/>
                </a:endParaRPr>
              </a:p>
            </p:txBody>
          </p:sp>
          <p:sp>
            <p:nvSpPr>
              <p:cNvPr id="23" name="Text Box 25"/>
              <p:cNvSpPr txBox="1">
                <a:spLocks noChangeArrowheads="1"/>
              </p:cNvSpPr>
              <p:nvPr/>
            </p:nvSpPr>
            <p:spPr bwMode="auto">
              <a:xfrm rot="19740000">
                <a:off x="4435151" y="4553580"/>
                <a:ext cx="1788000" cy="912293"/>
              </a:xfrm>
              <a:prstGeom prst="rect">
                <a:avLst/>
              </a:prstGeom>
              <a:noFill/>
              <a:ln w="9525">
                <a:noFill/>
                <a:miter lim="800000"/>
                <a:headEnd/>
                <a:tailEnd/>
              </a:ln>
            </p:spPr>
            <p:txBody>
              <a:bodyPr wrap="square">
                <a:spAutoFit/>
              </a:bodyPr>
              <a:lstStyle/>
              <a:p>
                <a:pPr algn="ctr"/>
                <a:r>
                  <a:rPr lang="en-US" altLang="zh-CN" dirty="0" err="1">
                    <a:solidFill>
                      <a:srgbClr val="FF0000"/>
                    </a:solidFill>
                    <a:latin typeface="Calibri" pitchFamily="34" charset="0"/>
                    <a:ea typeface="宋体" pitchFamily="2" charset="-122"/>
                  </a:rPr>
                  <a:t>Isospin</a:t>
                </a:r>
                <a:r>
                  <a:rPr lang="en-US" altLang="zh-CN" dirty="0">
                    <a:solidFill>
                      <a:srgbClr val="FF0000"/>
                    </a:solidFill>
                    <a:latin typeface="Calibri" pitchFamily="34" charset="0"/>
                    <a:ea typeface="宋体" pitchFamily="2" charset="-122"/>
                  </a:rPr>
                  <a:t> </a:t>
                </a:r>
                <a:endParaRPr lang="en-US" altLang="zh-CN" dirty="0" smtClean="0">
                  <a:solidFill>
                    <a:srgbClr val="FF0000"/>
                  </a:solidFill>
                  <a:latin typeface="Calibri" pitchFamily="34" charset="0"/>
                  <a:ea typeface="宋体" pitchFamily="2" charset="-122"/>
                </a:endParaRPr>
              </a:p>
              <a:p>
                <a:pPr algn="ctr"/>
                <a:r>
                  <a:rPr lang="en-US" altLang="zh-CN" dirty="0" smtClean="0">
                    <a:solidFill>
                      <a:srgbClr val="FF0000"/>
                    </a:solidFill>
                    <a:latin typeface="Calibri" pitchFamily="34" charset="0"/>
                    <a:ea typeface="宋体" pitchFamily="2" charset="-122"/>
                  </a:rPr>
                  <a:t>asymmetry</a:t>
                </a:r>
                <a:endParaRPr lang="en-US" altLang="zh-CN" dirty="0">
                  <a:solidFill>
                    <a:srgbClr val="FF0000"/>
                  </a:solidFill>
                  <a:latin typeface="Calibri" pitchFamily="34" charset="0"/>
                  <a:ea typeface="宋体" pitchFamily="2" charset="-122"/>
                </a:endParaRPr>
              </a:p>
            </p:txBody>
          </p:sp>
          <p:sp>
            <p:nvSpPr>
              <p:cNvPr id="24" name="Text Box 26"/>
              <p:cNvSpPr txBox="1">
                <a:spLocks noChangeArrowheads="1"/>
              </p:cNvSpPr>
              <p:nvPr/>
            </p:nvSpPr>
            <p:spPr bwMode="auto">
              <a:xfrm>
                <a:off x="6596451" y="3218239"/>
                <a:ext cx="2184435" cy="1303275"/>
              </a:xfrm>
              <a:prstGeom prst="rect">
                <a:avLst/>
              </a:prstGeom>
              <a:noFill/>
              <a:ln w="9525">
                <a:noFill/>
                <a:miter lim="800000"/>
                <a:headEnd/>
                <a:tailEnd/>
              </a:ln>
            </p:spPr>
            <p:txBody>
              <a:bodyPr wrap="square">
                <a:spAutoFit/>
              </a:bodyPr>
              <a:lstStyle/>
              <a:p>
                <a:pPr algn="ctr"/>
                <a:r>
                  <a:rPr lang="en-US" altLang="zh-CN" dirty="0" smtClean="0">
                    <a:solidFill>
                      <a:schemeClr val="accent1">
                        <a:lumMod val="75000"/>
                      </a:schemeClr>
                    </a:solidFill>
                    <a:latin typeface="Calibri" pitchFamily="34" charset="0"/>
                    <a:ea typeface="宋体" pitchFamily="2" charset="-122"/>
                    <a:cs typeface="Times New Roman" pitchFamily="18" charset="0"/>
                  </a:rPr>
                  <a:t>Symmetric</a:t>
                </a:r>
              </a:p>
              <a:p>
                <a:pPr algn="ctr"/>
                <a:r>
                  <a:rPr lang="en-US" altLang="zh-CN" dirty="0" smtClean="0">
                    <a:solidFill>
                      <a:schemeClr val="accent1">
                        <a:lumMod val="75000"/>
                      </a:schemeClr>
                    </a:solidFill>
                    <a:latin typeface="Calibri" pitchFamily="34" charset="0"/>
                    <a:ea typeface="宋体" pitchFamily="2" charset="-122"/>
                    <a:cs typeface="Times New Roman" pitchFamily="18" charset="0"/>
                  </a:rPr>
                  <a:t>nuclear matter</a:t>
                </a:r>
              </a:p>
              <a:p>
                <a:pPr algn="ctr"/>
                <a:r>
                  <a:rPr lang="en-US" altLang="zh-CN" dirty="0" smtClean="0">
                    <a:solidFill>
                      <a:schemeClr val="accent1">
                        <a:lumMod val="75000"/>
                      </a:schemeClr>
                    </a:solidFill>
                    <a:latin typeface="Calibri" pitchFamily="34" charset="0"/>
                    <a:ea typeface="宋体" pitchFamily="2" charset="-122"/>
                    <a:cs typeface="Times New Roman" pitchFamily="18" charset="0"/>
                  </a:rPr>
                  <a:t>(</a:t>
                </a:r>
                <a:r>
                  <a:rPr lang="el-GR" altLang="zh-CN" i="1" dirty="0" smtClean="0">
                    <a:solidFill>
                      <a:schemeClr val="accent1">
                        <a:lumMod val="75000"/>
                      </a:schemeClr>
                    </a:solidFill>
                    <a:latin typeface="Calibri" pitchFamily="34" charset="0"/>
                    <a:cs typeface="Arial" pitchFamily="34" charset="0"/>
                  </a:rPr>
                  <a:t>ρ</a:t>
                </a:r>
                <a:r>
                  <a:rPr lang="en-US" altLang="zh-CN" baseline="-25000" dirty="0" smtClean="0">
                    <a:solidFill>
                      <a:schemeClr val="accent1">
                        <a:lumMod val="75000"/>
                      </a:schemeClr>
                    </a:solidFill>
                    <a:latin typeface="Calibri" pitchFamily="34" charset="0"/>
                    <a:ea typeface="宋体" pitchFamily="2" charset="-122"/>
                    <a:cs typeface="Arial" pitchFamily="34" charset="0"/>
                  </a:rPr>
                  <a:t>n</a:t>
                </a:r>
                <a:r>
                  <a:rPr lang="en-US" altLang="zh-CN" dirty="0" smtClean="0">
                    <a:solidFill>
                      <a:schemeClr val="accent1">
                        <a:lumMod val="75000"/>
                      </a:schemeClr>
                    </a:solidFill>
                    <a:latin typeface="Calibri" pitchFamily="34" charset="0"/>
                    <a:ea typeface="宋体" pitchFamily="2" charset="-122"/>
                    <a:cs typeface="Arial" pitchFamily="34" charset="0"/>
                  </a:rPr>
                  <a:t>=</a:t>
                </a:r>
                <a:r>
                  <a:rPr lang="el-GR" altLang="zh-CN" i="1" dirty="0" smtClean="0">
                    <a:solidFill>
                      <a:schemeClr val="accent1">
                        <a:lumMod val="75000"/>
                      </a:schemeClr>
                    </a:solidFill>
                    <a:latin typeface="Calibri" pitchFamily="34" charset="0"/>
                    <a:cs typeface="Arial" pitchFamily="34" charset="0"/>
                  </a:rPr>
                  <a:t>ρ</a:t>
                </a:r>
                <a:r>
                  <a:rPr lang="en-US" altLang="zh-CN" baseline="-25000" dirty="0" smtClean="0">
                    <a:solidFill>
                      <a:schemeClr val="accent1">
                        <a:lumMod val="75000"/>
                      </a:schemeClr>
                    </a:solidFill>
                    <a:latin typeface="Calibri" pitchFamily="34" charset="0"/>
                    <a:ea typeface="宋体" pitchFamily="2" charset="-122"/>
                  </a:rPr>
                  <a:t>p</a:t>
                </a:r>
                <a:r>
                  <a:rPr lang="en-US" altLang="zh-CN" dirty="0" smtClean="0">
                    <a:solidFill>
                      <a:schemeClr val="accent1">
                        <a:lumMod val="75000"/>
                      </a:schemeClr>
                    </a:solidFill>
                    <a:latin typeface="Calibri" pitchFamily="34" charset="0"/>
                    <a:ea typeface="宋体" pitchFamily="2" charset="-122"/>
                  </a:rPr>
                  <a:t>)</a:t>
                </a:r>
                <a:endParaRPr lang="en-US" altLang="zh-CN" dirty="0">
                  <a:solidFill>
                    <a:schemeClr val="accent1">
                      <a:lumMod val="75000"/>
                    </a:schemeClr>
                  </a:solidFill>
                  <a:latin typeface="Calibri" pitchFamily="34" charset="0"/>
                  <a:ea typeface="宋体" pitchFamily="2" charset="-122"/>
                </a:endParaRPr>
              </a:p>
            </p:txBody>
          </p:sp>
          <p:sp>
            <p:nvSpPr>
              <p:cNvPr id="26" name="Text Box 33"/>
              <p:cNvSpPr txBox="1">
                <a:spLocks noChangeArrowheads="1"/>
              </p:cNvSpPr>
              <p:nvPr/>
            </p:nvSpPr>
            <p:spPr bwMode="auto">
              <a:xfrm rot="19505290">
                <a:off x="4875884" y="5769193"/>
                <a:ext cx="388938" cy="459198"/>
              </a:xfrm>
              <a:prstGeom prst="rect">
                <a:avLst/>
              </a:prstGeom>
              <a:noFill/>
              <a:ln w="9525">
                <a:noFill/>
                <a:miter lim="800000"/>
                <a:headEnd/>
                <a:tailEnd/>
              </a:ln>
            </p:spPr>
            <p:txBody>
              <a:bodyPr>
                <a:spAutoFit/>
              </a:bodyPr>
              <a:lstStyle/>
              <a:p>
                <a:r>
                  <a:rPr lang="el-GR" altLang="zh-CN" i="1" dirty="0">
                    <a:solidFill>
                      <a:srgbClr val="FF0000"/>
                    </a:solidFill>
                    <a:cs typeface="Arial" pitchFamily="34" charset="0"/>
                  </a:rPr>
                  <a:t>δ</a:t>
                </a:r>
              </a:p>
            </p:txBody>
          </p:sp>
          <p:graphicFrame>
            <p:nvGraphicFramePr>
              <p:cNvPr id="29" name="개체 28"/>
              <p:cNvGraphicFramePr>
                <a:graphicFrameLocks noChangeAspect="1"/>
              </p:cNvGraphicFramePr>
              <p:nvPr>
                <p:extLst>
                  <p:ext uri="{D42A27DB-BD31-4B8C-83A1-F6EECF244321}">
                    <p14:modId xmlns:p14="http://schemas.microsoft.com/office/powerpoint/2010/main" val="1599833513"/>
                  </p:ext>
                </p:extLst>
              </p:nvPr>
            </p:nvGraphicFramePr>
            <p:xfrm>
              <a:off x="4628003" y="2797881"/>
              <a:ext cx="1482291" cy="504168"/>
            </p:xfrm>
            <a:graphic>
              <a:graphicData uri="http://schemas.openxmlformats.org/presentationml/2006/ole">
                <mc:AlternateContent xmlns:mc="http://schemas.openxmlformats.org/markup-compatibility/2006">
                  <mc:Choice xmlns:v="urn:schemas-microsoft-com:vml" Requires="v">
                    <p:oleObj spid="_x0000_s11275" name="수식" r:id="rId5" imgW="749160" imgH="253800" progId="Equation.3">
                      <p:embed/>
                    </p:oleObj>
                  </mc:Choice>
                  <mc:Fallback>
                    <p:oleObj name="수식" r:id="rId5" imgW="749160" imgH="253800" progId="Equation.3">
                      <p:embed/>
                      <p:pic>
                        <p:nvPicPr>
                          <p:cNvPr id="0" name=""/>
                          <p:cNvPicPr>
                            <a:picLocks noChangeAspect="1" noChangeArrowheads="1"/>
                          </p:cNvPicPr>
                          <p:nvPr/>
                        </p:nvPicPr>
                        <p:blipFill>
                          <a:blip r:embed="rId6"/>
                          <a:srcRect/>
                          <a:stretch>
                            <a:fillRect/>
                          </a:stretch>
                        </p:blipFill>
                        <p:spPr bwMode="auto">
                          <a:xfrm>
                            <a:off x="4628003" y="2797881"/>
                            <a:ext cx="1482291" cy="5041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41" name="직선 화살표 연결선 40"/>
            <p:cNvCxnSpPr/>
            <p:nvPr/>
          </p:nvCxnSpPr>
          <p:spPr>
            <a:xfrm rot="5400000" flipH="1" flipV="1">
              <a:off x="5582264" y="4061016"/>
              <a:ext cx="1980000" cy="158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2" name="직선 화살표 연결선 41"/>
            <p:cNvCxnSpPr/>
            <p:nvPr/>
          </p:nvCxnSpPr>
          <p:spPr>
            <a:xfrm rot="10800000" flipH="1" flipV="1">
              <a:off x="6582700" y="5041580"/>
              <a:ext cx="2160000" cy="158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3" name="직선 화살표 연결선 42"/>
            <p:cNvCxnSpPr/>
            <p:nvPr/>
          </p:nvCxnSpPr>
          <p:spPr>
            <a:xfrm rot="-1920000" flipH="1" flipV="1">
              <a:off x="5074924" y="5457046"/>
              <a:ext cx="1620000" cy="1588"/>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5" name="그룹 44"/>
          <p:cNvGrpSpPr/>
          <p:nvPr/>
        </p:nvGrpSpPr>
        <p:grpSpPr>
          <a:xfrm>
            <a:off x="460596" y="2857496"/>
            <a:ext cx="3941232" cy="3495758"/>
            <a:chOff x="559330" y="2857496"/>
            <a:chExt cx="3941232" cy="3495758"/>
          </a:xfrm>
        </p:grpSpPr>
        <p:grpSp>
          <p:nvGrpSpPr>
            <p:cNvPr id="39" name="그룹 38"/>
            <p:cNvGrpSpPr/>
            <p:nvPr/>
          </p:nvGrpSpPr>
          <p:grpSpPr>
            <a:xfrm>
              <a:off x="559330" y="2857496"/>
              <a:ext cx="3685974" cy="3495758"/>
              <a:chOff x="559330" y="2857496"/>
              <a:chExt cx="3685974" cy="3495758"/>
            </a:xfrm>
          </p:grpSpPr>
          <p:grpSp>
            <p:nvGrpSpPr>
              <p:cNvPr id="34" name="그룹 33"/>
              <p:cNvGrpSpPr/>
              <p:nvPr/>
            </p:nvGrpSpPr>
            <p:grpSpPr>
              <a:xfrm>
                <a:off x="642910" y="2857496"/>
                <a:ext cx="3571900" cy="3470328"/>
                <a:chOff x="656558" y="2758402"/>
                <a:chExt cx="3571900" cy="3470328"/>
              </a:xfrm>
            </p:grpSpPr>
            <p:pic>
              <p:nvPicPr>
                <p:cNvPr id="33" name="그림 32" descr="EOS-HFB.png"/>
                <p:cNvPicPr>
                  <a:picLocks noChangeAspect="1"/>
                </p:cNvPicPr>
                <p:nvPr/>
              </p:nvPicPr>
              <p:blipFill>
                <a:blip r:embed="rId7" cstate="print"/>
                <a:stretch>
                  <a:fillRect/>
                </a:stretch>
              </p:blipFill>
              <p:spPr>
                <a:xfrm>
                  <a:off x="656558" y="2758402"/>
                  <a:ext cx="3571900" cy="3470328"/>
                </a:xfrm>
                <a:prstGeom prst="rect">
                  <a:avLst/>
                </a:prstGeom>
              </p:spPr>
            </p:pic>
            <p:cxnSp>
              <p:nvCxnSpPr>
                <p:cNvPr id="35" name="직선 화살표 연결선 34"/>
                <p:cNvCxnSpPr/>
                <p:nvPr/>
              </p:nvCxnSpPr>
              <p:spPr>
                <a:xfrm rot="5400000" flipH="1" flipV="1">
                  <a:off x="1786712" y="4714884"/>
                  <a:ext cx="1427966" cy="794"/>
                </a:xfrm>
                <a:prstGeom prst="straightConnector1">
                  <a:avLst/>
                </a:prstGeom>
                <a:ln w="31750">
                  <a:solidFill>
                    <a:srgbClr val="FF0000"/>
                  </a:solidFill>
                  <a:headEnd type="stealth" w="lg" len="med"/>
                  <a:tailEnd type="stealth" w="lg" len="med"/>
                </a:ln>
              </p:spPr>
              <p:style>
                <a:lnRef idx="1">
                  <a:schemeClr val="accent1"/>
                </a:lnRef>
                <a:fillRef idx="0">
                  <a:schemeClr val="accent1"/>
                </a:fillRef>
                <a:effectRef idx="0">
                  <a:schemeClr val="accent1"/>
                </a:effectRef>
                <a:fontRef idx="minor">
                  <a:schemeClr val="tx1"/>
                </a:fontRef>
              </p:style>
            </p:cxnSp>
            <p:graphicFrame>
              <p:nvGraphicFramePr>
                <p:cNvPr id="37" name="개체 36"/>
                <p:cNvGraphicFramePr>
                  <a:graphicFrameLocks noChangeAspect="1"/>
                </p:cNvGraphicFramePr>
                <p:nvPr/>
              </p:nvGraphicFramePr>
              <p:xfrm>
                <a:off x="2656822" y="3758534"/>
                <a:ext cx="1120775" cy="447675"/>
              </p:xfrm>
              <a:graphic>
                <a:graphicData uri="http://schemas.openxmlformats.org/presentationml/2006/ole">
                  <mc:AlternateContent xmlns:mc="http://schemas.openxmlformats.org/markup-compatibility/2006">
                    <mc:Choice xmlns:v="urn:schemas-microsoft-com:vml" Requires="v">
                      <p:oleObj spid="_x0000_s11276" name="Equation" r:id="rId8" imgW="634680" imgH="253800" progId="Equation.3">
                        <p:embed/>
                      </p:oleObj>
                    </mc:Choice>
                    <mc:Fallback>
                      <p:oleObj name="Equation" r:id="rId8" imgW="634680" imgH="253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56822" y="3758534"/>
                              <a:ext cx="1120775" cy="447675"/>
                            </a:xfrm>
                            <a:prstGeom prst="rect">
                              <a:avLst/>
                            </a:prstGeom>
                            <a:solidFill>
                              <a:srgbClr val="FF9900"/>
                            </a:solidFill>
                          </p:spPr>
                        </p:pic>
                      </p:oleObj>
                    </mc:Fallback>
                  </mc:AlternateContent>
                </a:graphicData>
              </a:graphic>
            </p:graphicFrame>
          </p:grpSp>
          <p:sp>
            <p:nvSpPr>
              <p:cNvPr id="36" name="TextBox 35"/>
              <p:cNvSpPr txBox="1"/>
              <p:nvPr/>
            </p:nvSpPr>
            <p:spPr bwMode="auto">
              <a:xfrm rot="16200000">
                <a:off x="238088" y="3278776"/>
                <a:ext cx="1011815" cy="369332"/>
              </a:xfrm>
              <a:prstGeom prst="rect">
                <a:avLst/>
              </a:prstGeom>
              <a:solidFill>
                <a:schemeClr val="bg1"/>
              </a:solidFill>
              <a:ln w="9525">
                <a:noFill/>
                <a:miter lim="800000"/>
                <a:headEnd/>
                <a:tailEnd/>
              </a:ln>
              <a:effectLst/>
            </p:spPr>
            <p:txBody>
              <a:bodyPr wrap="none" rtlCol="0">
                <a:spAutoFit/>
              </a:bodyPr>
              <a:lstStyle/>
              <a:p>
                <a:pPr>
                  <a:spcBef>
                    <a:spcPct val="10000"/>
                  </a:spcBef>
                </a:pPr>
                <a:r>
                  <a:rPr lang="en-US" altLang="ko-KR" i="1" dirty="0" smtClean="0">
                    <a:latin typeface="Times New Roman" pitchFamily="18" charset="0"/>
                    <a:ea typeface="굴림" pitchFamily="50" charset="-127"/>
                    <a:cs typeface="Times New Roman" pitchFamily="18" charset="0"/>
                  </a:rPr>
                  <a:t>E</a:t>
                </a:r>
                <a:r>
                  <a:rPr lang="en-US" altLang="ko-KR" dirty="0" smtClean="0">
                    <a:latin typeface="Times New Roman" pitchFamily="18" charset="0"/>
                    <a:ea typeface="굴림" pitchFamily="50" charset="-127"/>
                    <a:cs typeface="Times New Roman" pitchFamily="18" charset="0"/>
                  </a:rPr>
                  <a:t> (MeV)</a:t>
                </a:r>
                <a:endParaRPr lang="ko-KR" altLang="en-US" dirty="0" smtClean="0">
                  <a:latin typeface="Times New Roman" pitchFamily="18" charset="0"/>
                  <a:ea typeface="굴림" pitchFamily="50" charset="-127"/>
                  <a:cs typeface="Times New Roman" pitchFamily="18" charset="0"/>
                </a:endParaRPr>
              </a:p>
            </p:txBody>
          </p:sp>
          <p:sp>
            <p:nvSpPr>
              <p:cNvPr id="38" name="TextBox 37"/>
              <p:cNvSpPr txBox="1"/>
              <p:nvPr/>
            </p:nvSpPr>
            <p:spPr bwMode="auto">
              <a:xfrm>
                <a:off x="3286387" y="5983922"/>
                <a:ext cx="958917" cy="369332"/>
              </a:xfrm>
              <a:prstGeom prst="rect">
                <a:avLst/>
              </a:prstGeom>
              <a:solidFill>
                <a:schemeClr val="bg1"/>
              </a:solidFill>
              <a:ln w="9525">
                <a:noFill/>
                <a:miter lim="800000"/>
                <a:headEnd/>
                <a:tailEnd/>
              </a:ln>
              <a:effectLst/>
            </p:spPr>
            <p:txBody>
              <a:bodyPr wrap="none" rtlCol="0">
                <a:spAutoFit/>
              </a:bodyPr>
              <a:lstStyle/>
              <a:p>
                <a:pPr>
                  <a:spcBef>
                    <a:spcPct val="10000"/>
                  </a:spcBef>
                </a:pPr>
                <a:r>
                  <a:rPr lang="en-US" altLang="ko-KR" i="1" dirty="0" smtClean="0">
                    <a:latin typeface="Symbol" pitchFamily="18" charset="2"/>
                    <a:ea typeface="굴림" pitchFamily="50" charset="-127"/>
                  </a:rPr>
                  <a:t>r</a:t>
                </a:r>
                <a:r>
                  <a:rPr lang="en-US" altLang="ko-KR" dirty="0" smtClean="0">
                    <a:ea typeface="굴림" pitchFamily="50" charset="-127"/>
                  </a:rPr>
                  <a:t> </a:t>
                </a:r>
                <a:r>
                  <a:rPr lang="en-US" altLang="ko-KR" dirty="0" smtClean="0">
                    <a:latin typeface="Times New Roman" pitchFamily="18" charset="0"/>
                    <a:ea typeface="굴림" pitchFamily="50" charset="-127"/>
                    <a:cs typeface="Times New Roman" pitchFamily="18" charset="0"/>
                  </a:rPr>
                  <a:t>(fm</a:t>
                </a:r>
                <a:r>
                  <a:rPr lang="en-US" altLang="ko-KR" baseline="30000" dirty="0" smtClean="0">
                    <a:latin typeface="Times New Roman" pitchFamily="18" charset="0"/>
                    <a:ea typeface="굴림" pitchFamily="50" charset="-127"/>
                    <a:cs typeface="Times New Roman" pitchFamily="18" charset="0"/>
                  </a:rPr>
                  <a:t>-3</a:t>
                </a:r>
                <a:r>
                  <a:rPr lang="en-US" altLang="ko-KR" dirty="0" smtClean="0">
                    <a:latin typeface="Times New Roman" pitchFamily="18" charset="0"/>
                    <a:ea typeface="굴림" pitchFamily="50" charset="-127"/>
                    <a:cs typeface="Times New Roman" pitchFamily="18" charset="0"/>
                  </a:rPr>
                  <a:t>)</a:t>
                </a:r>
                <a:endParaRPr lang="ko-KR" altLang="en-US" dirty="0" smtClean="0">
                  <a:latin typeface="Times New Roman" pitchFamily="18" charset="0"/>
                  <a:ea typeface="굴림" pitchFamily="50" charset="-127"/>
                  <a:cs typeface="Times New Roman" pitchFamily="18" charset="0"/>
                </a:endParaRPr>
              </a:p>
            </p:txBody>
          </p:sp>
        </p:grpSp>
        <p:sp>
          <p:nvSpPr>
            <p:cNvPr id="40" name="TextBox 39"/>
            <p:cNvSpPr txBox="1"/>
            <p:nvPr/>
          </p:nvSpPr>
          <p:spPr bwMode="auto">
            <a:xfrm rot="5400000">
              <a:off x="3338801" y="3655055"/>
              <a:ext cx="1954189" cy="369332"/>
            </a:xfrm>
            <a:prstGeom prst="rect">
              <a:avLst/>
            </a:prstGeom>
            <a:noFill/>
            <a:ln w="9525">
              <a:noFill/>
              <a:miter lim="800000"/>
              <a:headEnd/>
              <a:tailEnd/>
            </a:ln>
            <a:effectLst/>
          </p:spPr>
          <p:txBody>
            <a:bodyPr wrap="none" rtlCol="0">
              <a:spAutoFit/>
            </a:bodyPr>
            <a:lstStyle/>
            <a:p>
              <a:pPr>
                <a:spcBef>
                  <a:spcPct val="10000"/>
                </a:spcBef>
              </a:pPr>
              <a:r>
                <a:rPr lang="en-US" altLang="ko-KR" dirty="0" smtClean="0">
                  <a:ea typeface="굴림" pitchFamily="50" charset="-127"/>
                </a:rPr>
                <a:t>CDR, FAIR (2001)</a:t>
              </a:r>
            </a:p>
          </p:txBody>
        </p:sp>
      </p:grpSp>
      <p:sp>
        <p:nvSpPr>
          <p:cNvPr id="46" name="TextBox 45"/>
          <p:cNvSpPr txBox="1"/>
          <p:nvPr/>
        </p:nvSpPr>
        <p:spPr bwMode="auto">
          <a:xfrm>
            <a:off x="4286248" y="5670317"/>
            <a:ext cx="4749874" cy="544765"/>
          </a:xfrm>
          <a:prstGeom prst="rect">
            <a:avLst/>
          </a:prstGeom>
          <a:noFill/>
          <a:ln w="9525">
            <a:noFill/>
            <a:miter lim="800000"/>
            <a:headEnd/>
            <a:tailEnd/>
          </a:ln>
          <a:effectLst/>
        </p:spPr>
        <p:txBody>
          <a:bodyPr wrap="square" rtlCol="0">
            <a:spAutoFit/>
          </a:bodyPr>
          <a:lstStyle/>
          <a:p>
            <a:pPr>
              <a:spcBef>
                <a:spcPct val="10000"/>
              </a:spcBef>
            </a:pPr>
            <a:r>
              <a:rPr lang="en-US" altLang="ko-KR" sz="1400" dirty="0" smtClean="0">
                <a:ea typeface="굴림" pitchFamily="50" charset="-127"/>
              </a:rPr>
              <a:t>F. de </a:t>
            </a:r>
            <a:r>
              <a:rPr lang="en-US" altLang="ko-KR" sz="1400" dirty="0" err="1" smtClean="0">
                <a:ea typeface="굴림" pitchFamily="50" charset="-127"/>
              </a:rPr>
              <a:t>Jong</a:t>
            </a:r>
            <a:r>
              <a:rPr lang="en-US" altLang="ko-KR" sz="1400" dirty="0" smtClean="0">
                <a:ea typeface="굴림" pitchFamily="50" charset="-127"/>
              </a:rPr>
              <a:t> &amp; H. </a:t>
            </a:r>
            <a:r>
              <a:rPr lang="en-US" altLang="ko-KR" sz="1400" dirty="0" err="1" smtClean="0">
                <a:ea typeface="굴림" pitchFamily="50" charset="-127"/>
              </a:rPr>
              <a:t>Lenske</a:t>
            </a:r>
            <a:r>
              <a:rPr lang="en-US" altLang="ko-KR" sz="1400" dirty="0" smtClean="0">
                <a:ea typeface="굴림" pitchFamily="50" charset="-127"/>
              </a:rPr>
              <a:t>, RPC 57, 3099 (1998)</a:t>
            </a:r>
          </a:p>
          <a:p>
            <a:pPr>
              <a:spcBef>
                <a:spcPct val="10000"/>
              </a:spcBef>
            </a:pPr>
            <a:r>
              <a:rPr lang="en-US" altLang="ko-KR" sz="1400" dirty="0" smtClean="0">
                <a:ea typeface="굴림" pitchFamily="50" charset="-127"/>
              </a:rPr>
              <a:t>F. </a:t>
            </a:r>
            <a:r>
              <a:rPr lang="en-US" altLang="ko-KR" sz="1400" dirty="0" err="1" smtClean="0">
                <a:ea typeface="굴림" pitchFamily="50" charset="-127"/>
              </a:rPr>
              <a:t>Hofman</a:t>
            </a:r>
            <a:r>
              <a:rPr lang="en-US" altLang="ko-KR" sz="1400" dirty="0" smtClean="0">
                <a:ea typeface="굴림" pitchFamily="50" charset="-127"/>
              </a:rPr>
              <a:t>, C.M. </a:t>
            </a:r>
            <a:r>
              <a:rPr lang="en-US" altLang="ko-KR" sz="1400" dirty="0" err="1" smtClean="0">
                <a:ea typeface="굴림" pitchFamily="50" charset="-127"/>
              </a:rPr>
              <a:t>Keil</a:t>
            </a:r>
            <a:r>
              <a:rPr lang="en-US" altLang="ko-KR" sz="1400" dirty="0" smtClean="0">
                <a:ea typeface="굴림" pitchFamily="50" charset="-127"/>
              </a:rPr>
              <a:t> &amp; H. </a:t>
            </a:r>
            <a:r>
              <a:rPr lang="en-US" altLang="ko-KR" sz="1400" dirty="0" err="1" smtClean="0">
                <a:ea typeface="굴림" pitchFamily="50" charset="-127"/>
              </a:rPr>
              <a:t>Lenske</a:t>
            </a:r>
            <a:r>
              <a:rPr lang="en-US" altLang="ko-KR" sz="1400" dirty="0" smtClean="0">
                <a:ea typeface="굴림" pitchFamily="50" charset="-127"/>
              </a:rPr>
              <a:t>, PRC 64, 034314 (2001) </a:t>
            </a:r>
            <a:endParaRPr lang="ko-KR" altLang="en-US" sz="1400" dirty="0" smtClean="0">
              <a:ea typeface="굴림" pitchFamily="50" charset="-127"/>
            </a:endParaRPr>
          </a:p>
        </p:txBody>
      </p:sp>
      <p:sp>
        <p:nvSpPr>
          <p:cNvPr id="47" name="오각형 46"/>
          <p:cNvSpPr/>
          <p:nvPr/>
        </p:nvSpPr>
        <p:spPr>
          <a:xfrm flipH="1">
            <a:off x="4075132" y="5660424"/>
            <a:ext cx="5000628" cy="571504"/>
          </a:xfrm>
          <a:prstGeom prst="homePlat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57981041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dirty="0" smtClean="0"/>
              <a:t>Importance of Symmetry Energy</a:t>
            </a:r>
            <a:endParaRPr lang="ko-KR" altLang="en-US" dirty="0"/>
          </a:p>
        </p:txBody>
      </p:sp>
      <p:sp>
        <p:nvSpPr>
          <p:cNvPr id="4" name="날짜 개체 틀 3"/>
          <p:cNvSpPr>
            <a:spLocks noGrp="1"/>
          </p:cNvSpPr>
          <p:nvPr>
            <p:ph type="dt" sz="half" idx="10"/>
          </p:nvPr>
        </p:nvSpPr>
        <p:spPr/>
        <p:txBody>
          <a:bodyPr/>
          <a:lstStyle/>
          <a:p>
            <a:r>
              <a:rPr lang="en-US" altLang="ko-KR" smtClean="0"/>
              <a:t>November 10-12, 2011</a:t>
            </a:r>
            <a:endParaRPr lang="ko-KR" altLang="en-US" dirty="0"/>
          </a:p>
        </p:txBody>
      </p:sp>
      <p:sp>
        <p:nvSpPr>
          <p:cNvPr id="5" name="바닥글 개체 틀 4"/>
          <p:cNvSpPr>
            <a:spLocks noGrp="1"/>
          </p:cNvSpPr>
          <p:nvPr>
            <p:ph type="ftr" sz="quarter" idx="11"/>
          </p:nvPr>
        </p:nvSpPr>
        <p:spPr/>
        <p:txBody>
          <a:bodyPr/>
          <a:lstStyle/>
          <a:p>
            <a:r>
              <a:rPr lang="en-US" altLang="ko-KR" smtClean="0"/>
              <a:t>YITP-KoRIA Workshop</a:t>
            </a:r>
            <a:endParaRPr lang="ko-KR" altLang="en-US" dirty="0"/>
          </a:p>
        </p:txBody>
      </p:sp>
      <p:sp>
        <p:nvSpPr>
          <p:cNvPr id="6" name="슬라이드 번호 개체 틀 5"/>
          <p:cNvSpPr>
            <a:spLocks noGrp="1"/>
          </p:cNvSpPr>
          <p:nvPr>
            <p:ph type="sldNum" sz="quarter" idx="12"/>
          </p:nvPr>
        </p:nvSpPr>
        <p:spPr/>
        <p:txBody>
          <a:bodyPr/>
          <a:lstStyle/>
          <a:p>
            <a:fld id="{1095F8A5-E559-4528-A6CD-D29E9ADCFBCA}" type="slidenum">
              <a:rPr lang="ko-KR" altLang="en-US" smtClean="0"/>
              <a:pPr/>
              <a:t>17</a:t>
            </a:fld>
            <a:endParaRPr lang="ko-KR" altLang="en-US" dirty="0"/>
          </a:p>
        </p:txBody>
      </p:sp>
      <p:sp>
        <p:nvSpPr>
          <p:cNvPr id="26" name="직사각형 25"/>
          <p:cNvSpPr/>
          <p:nvPr/>
        </p:nvSpPr>
        <p:spPr>
          <a:xfrm>
            <a:off x="0" y="6286520"/>
            <a:ext cx="7500958" cy="571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3" name="그룹 22"/>
          <p:cNvGrpSpPr/>
          <p:nvPr/>
        </p:nvGrpSpPr>
        <p:grpSpPr>
          <a:xfrm>
            <a:off x="255833" y="1556458"/>
            <a:ext cx="7519767" cy="5030722"/>
            <a:chOff x="255833" y="1556458"/>
            <a:chExt cx="7519767" cy="5030722"/>
          </a:xfrm>
        </p:grpSpPr>
        <p:sp>
          <p:nvSpPr>
            <p:cNvPr id="9" name="TextBox 8"/>
            <p:cNvSpPr txBox="1"/>
            <p:nvPr/>
          </p:nvSpPr>
          <p:spPr bwMode="auto">
            <a:xfrm>
              <a:off x="255833" y="6248626"/>
              <a:ext cx="7245125" cy="338554"/>
            </a:xfrm>
            <a:prstGeom prst="rect">
              <a:avLst/>
            </a:prstGeom>
            <a:solidFill>
              <a:schemeClr val="bg1"/>
            </a:solidFill>
            <a:ln w="9525">
              <a:noFill/>
              <a:miter lim="800000"/>
              <a:headEnd/>
              <a:tailEnd/>
            </a:ln>
            <a:effectLst/>
          </p:spPr>
          <p:txBody>
            <a:bodyPr wrap="none" rtlCol="0">
              <a:spAutoFit/>
            </a:bodyPr>
            <a:lstStyle/>
            <a:p>
              <a:pPr indent="177800">
                <a:spcBef>
                  <a:spcPct val="10000"/>
                </a:spcBef>
                <a:buFont typeface="Wingdings" pitchFamily="2" charset="2"/>
                <a:buChar char="§"/>
              </a:pPr>
              <a:r>
                <a:rPr lang="en-US" altLang="zh-CN" sz="1600" dirty="0" smtClean="0">
                  <a:latin typeface="Calibri" pitchFamily="34" charset="0"/>
                  <a:ea typeface="SimSun" pitchFamily="2" charset="-122"/>
                </a:rPr>
                <a:t>A.W. Steiner, M. </a:t>
              </a:r>
              <a:r>
                <a:rPr lang="en-US" altLang="zh-CN" sz="1600" dirty="0" err="1" smtClean="0">
                  <a:latin typeface="Calibri" pitchFamily="34" charset="0"/>
                  <a:ea typeface="SimSun" pitchFamily="2" charset="-122"/>
                </a:rPr>
                <a:t>Prakash</a:t>
              </a:r>
              <a:r>
                <a:rPr lang="en-US" altLang="zh-CN" sz="1600" dirty="0" smtClean="0">
                  <a:latin typeface="Calibri" pitchFamily="34" charset="0"/>
                  <a:ea typeface="SimSun" pitchFamily="2" charset="-122"/>
                </a:rPr>
                <a:t>, J.M. </a:t>
              </a:r>
              <a:r>
                <a:rPr lang="en-US" altLang="zh-CN" sz="1600" dirty="0" err="1" smtClean="0">
                  <a:latin typeface="Calibri" pitchFamily="34" charset="0"/>
                  <a:ea typeface="SimSun" pitchFamily="2" charset="-122"/>
                </a:rPr>
                <a:t>Lattimer</a:t>
              </a:r>
              <a:r>
                <a:rPr lang="en-US" altLang="zh-CN" sz="1600" dirty="0" smtClean="0">
                  <a:latin typeface="Calibri" pitchFamily="34" charset="0"/>
                  <a:ea typeface="SimSun" pitchFamily="2" charset="-122"/>
                </a:rPr>
                <a:t> and P.J. Ellis, Physics Report 411, 325 (2005)</a:t>
              </a:r>
            </a:p>
          </p:txBody>
        </p:sp>
        <p:pic>
          <p:nvPicPr>
            <p:cNvPr id="7" name="그림 6" descr="Correlations-Esym.png"/>
            <p:cNvPicPr>
              <a:picLocks noChangeAspect="1"/>
            </p:cNvPicPr>
            <p:nvPr/>
          </p:nvPicPr>
          <p:blipFill>
            <a:blip r:embed="rId2" cstate="print"/>
            <a:srcRect b="3418"/>
            <a:stretch>
              <a:fillRect/>
            </a:stretch>
          </p:blipFill>
          <p:spPr>
            <a:xfrm>
              <a:off x="646091" y="1556458"/>
              <a:ext cx="7129509" cy="4672235"/>
            </a:xfrm>
            <a:prstGeom prst="rect">
              <a:avLst/>
            </a:prstGeom>
          </p:spPr>
        </p:pic>
      </p:grpSp>
      <p:grpSp>
        <p:nvGrpSpPr>
          <p:cNvPr id="25" name="그룹 24"/>
          <p:cNvGrpSpPr/>
          <p:nvPr/>
        </p:nvGrpSpPr>
        <p:grpSpPr>
          <a:xfrm>
            <a:off x="390218" y="1142984"/>
            <a:ext cx="8358246" cy="2357454"/>
            <a:chOff x="401300" y="1142984"/>
            <a:chExt cx="8358246" cy="2357454"/>
          </a:xfrm>
        </p:grpSpPr>
        <p:sp>
          <p:nvSpPr>
            <p:cNvPr id="19" name="직사각형 18"/>
            <p:cNvSpPr/>
            <p:nvPr/>
          </p:nvSpPr>
          <p:spPr>
            <a:xfrm>
              <a:off x="401300" y="1142984"/>
              <a:ext cx="8358246" cy="235745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Box 19"/>
            <p:cNvSpPr txBox="1"/>
            <p:nvPr/>
          </p:nvSpPr>
          <p:spPr bwMode="auto">
            <a:xfrm>
              <a:off x="584790" y="1200774"/>
              <a:ext cx="3446200" cy="369332"/>
            </a:xfrm>
            <a:prstGeom prst="rect">
              <a:avLst/>
            </a:prstGeom>
            <a:solidFill>
              <a:srgbClr val="FFFF00">
                <a:alpha val="47000"/>
              </a:srgbClr>
            </a:solidFill>
            <a:ln w="9525">
              <a:solidFill>
                <a:srgbClr val="00B050"/>
              </a:solidFill>
              <a:miter lim="800000"/>
              <a:headEnd/>
              <a:tailEnd/>
            </a:ln>
            <a:effectLst/>
          </p:spPr>
          <p:txBody>
            <a:bodyPr wrap="none" rtlCol="0">
              <a:spAutoFit/>
            </a:bodyPr>
            <a:lstStyle/>
            <a:p>
              <a:pPr>
                <a:spcBef>
                  <a:spcPct val="10000"/>
                </a:spcBef>
              </a:pPr>
              <a:r>
                <a:rPr lang="en-US" altLang="ko-KR" b="1" dirty="0" smtClean="0">
                  <a:solidFill>
                    <a:srgbClr val="FF0000"/>
                  </a:solidFill>
                  <a:ea typeface="굴림" pitchFamily="50" charset="-127"/>
                </a:rPr>
                <a:t>RIB can provide crucial input.</a:t>
              </a:r>
              <a:endParaRPr lang="ko-KR" altLang="en-US" b="1" dirty="0" smtClean="0">
                <a:solidFill>
                  <a:srgbClr val="FF0000"/>
                </a:solidFill>
                <a:ea typeface="굴림" pitchFamily="50" charset="-127"/>
              </a:endParaRPr>
            </a:p>
          </p:txBody>
        </p:sp>
      </p:grpSp>
      <p:grpSp>
        <p:nvGrpSpPr>
          <p:cNvPr id="24" name="그룹 23"/>
          <p:cNvGrpSpPr/>
          <p:nvPr/>
        </p:nvGrpSpPr>
        <p:grpSpPr>
          <a:xfrm>
            <a:off x="259642" y="1241718"/>
            <a:ext cx="8285590" cy="5628164"/>
            <a:chOff x="259642" y="1241718"/>
            <a:chExt cx="8285590" cy="5628164"/>
          </a:xfrm>
        </p:grpSpPr>
        <p:sp>
          <p:nvSpPr>
            <p:cNvPr id="10" name="TextBox 9"/>
            <p:cNvSpPr txBox="1"/>
            <p:nvPr/>
          </p:nvSpPr>
          <p:spPr bwMode="auto">
            <a:xfrm>
              <a:off x="5902026" y="1241718"/>
              <a:ext cx="2639697" cy="369332"/>
            </a:xfrm>
            <a:prstGeom prst="rect">
              <a:avLst/>
            </a:prstGeom>
            <a:noFill/>
            <a:ln w="19050">
              <a:solidFill>
                <a:srgbClr val="FF0000"/>
              </a:solidFill>
              <a:miter lim="800000"/>
              <a:headEnd/>
              <a:tailEnd/>
            </a:ln>
            <a:effectLst/>
          </p:spPr>
          <p:txBody>
            <a:bodyPr wrap="none" rtlCol="0">
              <a:spAutoFit/>
            </a:bodyPr>
            <a:lstStyle/>
            <a:p>
              <a:pPr>
                <a:spcBef>
                  <a:spcPct val="10000"/>
                </a:spcBef>
              </a:pPr>
              <a:r>
                <a:rPr lang="en-US" altLang="ko-KR" dirty="0" smtClean="0">
                  <a:latin typeface="Calibri" pitchFamily="34" charset="0"/>
                  <a:ea typeface="굴림" pitchFamily="50" charset="-127"/>
                </a:rPr>
                <a:t>Effective field theory, QCD</a:t>
              </a:r>
              <a:endParaRPr lang="ko-KR" altLang="en-US" dirty="0" smtClean="0">
                <a:latin typeface="Calibri" pitchFamily="34" charset="0"/>
                <a:ea typeface="굴림" pitchFamily="50" charset="-127"/>
              </a:endParaRPr>
            </a:p>
          </p:txBody>
        </p:sp>
        <p:sp>
          <p:nvSpPr>
            <p:cNvPr id="14" name="Text Box 12"/>
            <p:cNvSpPr txBox="1">
              <a:spLocks noChangeArrowheads="1"/>
            </p:cNvSpPr>
            <p:nvPr/>
          </p:nvSpPr>
          <p:spPr bwMode="auto">
            <a:xfrm>
              <a:off x="7023137" y="1771525"/>
              <a:ext cx="1522095" cy="1169551"/>
            </a:xfrm>
            <a:prstGeom prst="rect">
              <a:avLst/>
            </a:prstGeom>
            <a:noFill/>
            <a:ln w="19050">
              <a:solidFill>
                <a:srgbClr val="FF0000"/>
              </a:solidFill>
              <a:miter lim="800000"/>
              <a:headEnd/>
              <a:tailEnd/>
            </a:ln>
            <a:effectLst/>
          </p:spPr>
          <p:txBody>
            <a:bodyPr wrap="square">
              <a:spAutoFit/>
            </a:bodyPr>
            <a:lstStyle/>
            <a:p>
              <a:pPr>
                <a:defRPr/>
              </a:pPr>
              <a:r>
                <a:rPr lang="en-US" altLang="zh-CN" sz="1400" b="1" dirty="0" smtClean="0">
                  <a:latin typeface="Calibri" pitchFamily="34" charset="0"/>
                  <a:ea typeface="宋体" pitchFamily="2" charset="-122"/>
                </a:rPr>
                <a:t>    </a:t>
              </a:r>
              <a:r>
                <a:rPr lang="en-US" altLang="zh-CN" sz="1400" b="1" dirty="0" err="1" smtClean="0">
                  <a:latin typeface="Calibri" pitchFamily="34" charset="0"/>
                  <a:ea typeface="宋体" pitchFamily="2" charset="-122"/>
                </a:rPr>
                <a:t>isodiffusion</a:t>
              </a:r>
              <a:endParaRPr lang="en-US" altLang="zh-CN" sz="1400" b="1" dirty="0" smtClean="0">
                <a:latin typeface="Calibri" pitchFamily="34" charset="0"/>
                <a:ea typeface="宋体" pitchFamily="2" charset="-122"/>
              </a:endParaRPr>
            </a:p>
            <a:p>
              <a:pPr>
                <a:defRPr/>
              </a:pPr>
              <a:r>
                <a:rPr lang="en-US" altLang="zh-CN" sz="1400" b="1" dirty="0" smtClean="0">
                  <a:latin typeface="Calibri" pitchFamily="34" charset="0"/>
                  <a:ea typeface="宋体" pitchFamily="2" charset="-122"/>
                </a:rPr>
                <a:t>    </a:t>
              </a:r>
              <a:r>
                <a:rPr lang="en-US" altLang="zh-CN" sz="1400" b="1" dirty="0" err="1" smtClean="0">
                  <a:latin typeface="Calibri" pitchFamily="34" charset="0"/>
                  <a:ea typeface="宋体" pitchFamily="2" charset="-122"/>
                </a:rPr>
                <a:t>isotransport</a:t>
              </a:r>
              <a:endParaRPr lang="en-US" altLang="zh-CN" sz="1400" b="1" dirty="0" smtClean="0">
                <a:latin typeface="Calibri" pitchFamily="34" charset="0"/>
                <a:ea typeface="宋体" pitchFamily="2" charset="-122"/>
              </a:endParaRPr>
            </a:p>
            <a:p>
              <a:pPr>
                <a:defRPr/>
              </a:pPr>
              <a:r>
                <a:rPr lang="en-US" altLang="zh-CN" sz="1400" b="1" dirty="0" smtClean="0">
                  <a:latin typeface="Calibri" pitchFamily="34" charset="0"/>
                  <a:ea typeface="宋体" pitchFamily="2" charset="-122"/>
                </a:rPr>
                <a:t>+  </a:t>
              </a:r>
              <a:r>
                <a:rPr lang="en-US" altLang="zh-CN" sz="1400" b="1" dirty="0" err="1" smtClean="0">
                  <a:latin typeface="Calibri" pitchFamily="34" charset="0"/>
                  <a:ea typeface="宋体" pitchFamily="2" charset="-122"/>
                </a:rPr>
                <a:t>isocorrelation</a:t>
              </a:r>
              <a:endParaRPr lang="en-US" altLang="zh-CN" sz="1400" b="1" dirty="0" smtClean="0">
                <a:latin typeface="Calibri" pitchFamily="34" charset="0"/>
                <a:ea typeface="宋体" pitchFamily="2" charset="-122"/>
              </a:endParaRPr>
            </a:p>
            <a:p>
              <a:pPr>
                <a:defRPr/>
              </a:pPr>
              <a:r>
                <a:rPr lang="en-US" altLang="zh-CN" sz="1400" b="1" dirty="0" smtClean="0">
                  <a:latin typeface="Calibri" pitchFamily="34" charset="0"/>
                  <a:ea typeface="宋体" pitchFamily="2" charset="-122"/>
                </a:rPr>
                <a:t>    </a:t>
              </a:r>
              <a:r>
                <a:rPr lang="en-US" altLang="zh-CN" sz="1400" b="1" dirty="0" err="1" smtClean="0">
                  <a:latin typeface="Calibri" pitchFamily="34" charset="0"/>
                  <a:ea typeface="宋体" pitchFamily="2" charset="-122"/>
                </a:rPr>
                <a:t>isofractionation</a:t>
              </a:r>
              <a:r>
                <a:rPr lang="en-US" altLang="zh-CN" sz="1400" b="1" dirty="0" smtClean="0">
                  <a:latin typeface="Calibri" pitchFamily="34" charset="0"/>
                  <a:ea typeface="宋体" pitchFamily="2" charset="-122"/>
                </a:rPr>
                <a:t> </a:t>
              </a:r>
            </a:p>
            <a:p>
              <a:pPr>
                <a:defRPr/>
              </a:pPr>
              <a:r>
                <a:rPr lang="en-US" altLang="zh-CN" sz="1400" b="1" dirty="0" smtClean="0">
                  <a:latin typeface="Calibri" pitchFamily="34" charset="0"/>
                  <a:ea typeface="宋体" pitchFamily="2" charset="-122"/>
                </a:rPr>
                <a:t>    </a:t>
              </a:r>
              <a:r>
                <a:rPr lang="en-US" altLang="zh-CN" sz="1400" b="1" dirty="0" err="1" smtClean="0">
                  <a:latin typeface="Calibri" pitchFamily="34" charset="0"/>
                  <a:ea typeface="宋体" pitchFamily="2" charset="-122"/>
                </a:rPr>
                <a:t>isoscaling</a:t>
              </a:r>
              <a:r>
                <a:rPr lang="en-US" altLang="zh-CN" sz="1400" b="1" dirty="0" smtClean="0">
                  <a:latin typeface="Calibri" pitchFamily="34" charset="0"/>
                  <a:ea typeface="宋体" pitchFamily="2" charset="-122"/>
                </a:rPr>
                <a:t>  </a:t>
              </a:r>
              <a:endParaRPr lang="en-US" altLang="zh-CN" sz="1400" b="1" dirty="0">
                <a:latin typeface="Calibri" pitchFamily="34" charset="0"/>
                <a:ea typeface="宋体" pitchFamily="2" charset="-122"/>
              </a:endParaRPr>
            </a:p>
          </p:txBody>
        </p:sp>
        <p:sp>
          <p:nvSpPr>
            <p:cNvPr id="17" name="TextBox 16"/>
            <p:cNvSpPr txBox="1"/>
            <p:nvPr/>
          </p:nvSpPr>
          <p:spPr bwMode="auto">
            <a:xfrm>
              <a:off x="651161" y="1715842"/>
              <a:ext cx="766555" cy="1255728"/>
            </a:xfrm>
            <a:prstGeom prst="rect">
              <a:avLst/>
            </a:prstGeom>
            <a:noFill/>
            <a:ln w="19050">
              <a:solidFill>
                <a:srgbClr val="FF0000"/>
              </a:solidFill>
              <a:miter lim="800000"/>
              <a:headEnd/>
              <a:tailEnd/>
            </a:ln>
            <a:effectLst/>
          </p:spPr>
          <p:txBody>
            <a:bodyPr wrap="none" rtlCol="0">
              <a:spAutoFit/>
            </a:bodyPr>
            <a:lstStyle/>
            <a:p>
              <a:pPr algn="ctr">
                <a:spcBef>
                  <a:spcPct val="10000"/>
                </a:spcBef>
              </a:pPr>
              <a:r>
                <a:rPr lang="en-US" altLang="ko-KR" sz="1400" b="1" dirty="0" smtClean="0">
                  <a:latin typeface="Symbol" pitchFamily="18" charset="2"/>
                  <a:ea typeface="굴림" pitchFamily="50" charset="-127"/>
                </a:rPr>
                <a:t>p</a:t>
              </a:r>
              <a:r>
                <a:rPr lang="en-US" altLang="ko-KR" sz="1400" b="1" baseline="30000" dirty="0" smtClean="0">
                  <a:latin typeface="Calibri" pitchFamily="34" charset="0"/>
                  <a:ea typeface="굴림" pitchFamily="50" charset="-127"/>
                </a:rPr>
                <a:t>-</a:t>
              </a:r>
              <a:r>
                <a:rPr lang="en-US" altLang="ko-KR" sz="1400" b="1" dirty="0" smtClean="0">
                  <a:latin typeface="Calibri" pitchFamily="34" charset="0"/>
                  <a:ea typeface="굴림" pitchFamily="50" charset="-127"/>
                </a:rPr>
                <a:t>/</a:t>
              </a:r>
              <a:r>
                <a:rPr lang="en-US" altLang="ko-KR" sz="1400" b="1" dirty="0" smtClean="0">
                  <a:latin typeface="Symbol" pitchFamily="18" charset="2"/>
                  <a:ea typeface="굴림" pitchFamily="50" charset="-127"/>
                </a:rPr>
                <a:t>p</a:t>
              </a:r>
              <a:r>
                <a:rPr lang="en-US" altLang="ko-KR" sz="1400" b="1" baseline="30000" dirty="0" smtClean="0">
                  <a:latin typeface="Calibri" pitchFamily="34" charset="0"/>
                  <a:ea typeface="굴림" pitchFamily="50" charset="-127"/>
                </a:rPr>
                <a:t>+</a:t>
              </a:r>
              <a:r>
                <a:rPr lang="en-US" altLang="ko-KR" sz="1400" b="1" dirty="0" smtClean="0">
                  <a:latin typeface="Calibri" pitchFamily="34" charset="0"/>
                  <a:ea typeface="굴림" pitchFamily="50" charset="-127"/>
                </a:rPr>
                <a:t> </a:t>
              </a:r>
            </a:p>
            <a:p>
              <a:pPr algn="ctr">
                <a:spcBef>
                  <a:spcPct val="10000"/>
                </a:spcBef>
              </a:pPr>
              <a:r>
                <a:rPr lang="en-US" altLang="ko-KR" sz="1400" b="1" dirty="0" smtClean="0">
                  <a:latin typeface="Calibri" pitchFamily="34" charset="0"/>
                  <a:ea typeface="굴림" pitchFamily="50" charset="-127"/>
                </a:rPr>
                <a:t>K</a:t>
              </a:r>
              <a:r>
                <a:rPr lang="en-US" altLang="ko-KR" sz="1400" b="1" baseline="30000" dirty="0" smtClean="0">
                  <a:latin typeface="Calibri" pitchFamily="34" charset="0"/>
                  <a:ea typeface="굴림" pitchFamily="50" charset="-127"/>
                </a:rPr>
                <a:t>+</a:t>
              </a:r>
              <a:r>
                <a:rPr lang="en-US" altLang="ko-KR" sz="1400" b="1" dirty="0" smtClean="0">
                  <a:latin typeface="Calibri" pitchFamily="34" charset="0"/>
                  <a:ea typeface="굴림" pitchFamily="50" charset="-127"/>
                </a:rPr>
                <a:t>/K</a:t>
              </a:r>
              <a:r>
                <a:rPr lang="en-US" altLang="ko-KR" sz="1400" b="1" baseline="30000" dirty="0" smtClean="0">
                  <a:latin typeface="Calibri" pitchFamily="34" charset="0"/>
                  <a:ea typeface="굴림" pitchFamily="50" charset="-127"/>
                </a:rPr>
                <a:t>0 </a:t>
              </a:r>
            </a:p>
            <a:p>
              <a:pPr algn="ctr">
                <a:spcBef>
                  <a:spcPct val="10000"/>
                </a:spcBef>
              </a:pPr>
              <a:r>
                <a:rPr lang="en-US" altLang="ko-KR" sz="1400" b="1" dirty="0" smtClean="0">
                  <a:latin typeface="Calibri" pitchFamily="34" charset="0"/>
                  <a:ea typeface="굴림" pitchFamily="50" charset="-127"/>
                  <a:cs typeface="Calibri" pitchFamily="34" charset="0"/>
                </a:rPr>
                <a:t>n/p</a:t>
              </a:r>
              <a:endParaRPr lang="en-US" altLang="ko-KR" sz="1400" b="1" dirty="0" smtClean="0">
                <a:latin typeface="Calibri" pitchFamily="34" charset="0"/>
                <a:ea typeface="굴림" pitchFamily="50" charset="-127"/>
              </a:endParaRPr>
            </a:p>
            <a:p>
              <a:pPr algn="ctr">
                <a:spcBef>
                  <a:spcPct val="10000"/>
                </a:spcBef>
              </a:pPr>
              <a:r>
                <a:rPr lang="en-US" altLang="ko-KR" sz="1400" b="1" baseline="30000" dirty="0" smtClean="0">
                  <a:latin typeface="Calibri" pitchFamily="34" charset="0"/>
                  <a:ea typeface="굴림" pitchFamily="50" charset="-127"/>
                </a:rPr>
                <a:t>3</a:t>
              </a:r>
              <a:r>
                <a:rPr lang="en-US" altLang="ko-KR" sz="1400" b="1" dirty="0" smtClean="0">
                  <a:latin typeface="Calibri" pitchFamily="34" charset="0"/>
                  <a:ea typeface="굴림" pitchFamily="50" charset="-127"/>
                </a:rPr>
                <a:t>H/</a:t>
              </a:r>
              <a:r>
                <a:rPr lang="en-US" altLang="ko-KR" sz="1400" b="1" baseline="30000" dirty="0" smtClean="0">
                  <a:latin typeface="Calibri" pitchFamily="34" charset="0"/>
                  <a:ea typeface="굴림" pitchFamily="50" charset="-127"/>
                </a:rPr>
                <a:t>3</a:t>
              </a:r>
              <a:r>
                <a:rPr lang="en-US" altLang="ko-KR" sz="1400" b="1" dirty="0" smtClean="0">
                  <a:latin typeface="Calibri" pitchFamily="34" charset="0"/>
                  <a:ea typeface="굴림" pitchFamily="50" charset="-127"/>
                </a:rPr>
                <a:t>He </a:t>
              </a:r>
            </a:p>
            <a:p>
              <a:pPr algn="ctr">
                <a:spcBef>
                  <a:spcPct val="10000"/>
                </a:spcBef>
              </a:pPr>
              <a:r>
                <a:rPr lang="en-US" altLang="ko-KR" sz="1400" b="1" dirty="0" smtClean="0">
                  <a:latin typeface="Symbol" pitchFamily="18" charset="2"/>
                  <a:ea typeface="굴림" pitchFamily="50" charset="-127"/>
                </a:rPr>
                <a:t>g</a:t>
              </a:r>
              <a:endParaRPr lang="ko-KR" altLang="en-US" sz="1400" b="1" dirty="0" smtClean="0">
                <a:latin typeface="Symbol" pitchFamily="18" charset="2"/>
                <a:ea typeface="굴림" pitchFamily="50" charset="-127"/>
              </a:endParaRPr>
            </a:p>
          </p:txBody>
        </p:sp>
        <p:sp>
          <p:nvSpPr>
            <p:cNvPr id="22" name="TextBox 21"/>
            <p:cNvSpPr txBox="1"/>
            <p:nvPr/>
          </p:nvSpPr>
          <p:spPr bwMode="auto">
            <a:xfrm>
              <a:off x="259642" y="6531328"/>
              <a:ext cx="7209025" cy="338554"/>
            </a:xfrm>
            <a:prstGeom prst="rect">
              <a:avLst/>
            </a:prstGeom>
            <a:solidFill>
              <a:schemeClr val="bg1"/>
            </a:solidFill>
            <a:ln w="9525">
              <a:noFill/>
              <a:miter lim="800000"/>
              <a:headEnd/>
              <a:tailEnd/>
            </a:ln>
            <a:effectLst/>
          </p:spPr>
          <p:txBody>
            <a:bodyPr wrap="none" rtlCol="0">
              <a:spAutoFit/>
            </a:bodyPr>
            <a:lstStyle/>
            <a:p>
              <a:pPr indent="177800">
                <a:spcBef>
                  <a:spcPct val="10000"/>
                </a:spcBef>
                <a:buFont typeface="Wingdings" pitchFamily="2" charset="2"/>
                <a:buChar char="§"/>
              </a:pPr>
              <a:r>
                <a:rPr lang="en-US" altLang="ko-KR" sz="1600" dirty="0" smtClean="0">
                  <a:solidFill>
                    <a:srgbClr val="FF0000"/>
                  </a:solidFill>
                  <a:latin typeface="Calibri" pitchFamily="34" charset="0"/>
                  <a:ea typeface="SimSun" pitchFamily="2" charset="-122"/>
                </a:rPr>
                <a:t>Red boxes: added by B.-A. Li                                                                                                  </a:t>
              </a:r>
              <a:endParaRPr lang="ko-KR" altLang="en-US" sz="1600" dirty="0" smtClean="0">
                <a:solidFill>
                  <a:srgbClr val="FF0000"/>
                </a:solidFill>
                <a:latin typeface="Calibri" pitchFamily="34" charset="0"/>
                <a:ea typeface="굴림" pitchFamily="50" charset="-127"/>
              </a:endParaRPr>
            </a:p>
          </p:txBody>
        </p:sp>
      </p:grpSp>
    </p:spTree>
    <p:extLst>
      <p:ext uri="{BB962C8B-B14F-4D97-AF65-F5344CB8AC3E}">
        <p14:creationId xmlns:p14="http://schemas.microsoft.com/office/powerpoint/2010/main" val="192946913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76672"/>
            <a:ext cx="3717925" cy="320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2" name="Slide Number Placeholder 3"/>
          <p:cNvSpPr>
            <a:spLocks noGrp="1"/>
          </p:cNvSpPr>
          <p:nvPr>
            <p:ph type="sldNum" sz="quarter" idx="10"/>
          </p:nvPr>
        </p:nvSpPr>
        <p:spPr>
          <a:xfrm>
            <a:off x="-209178" y="5229671"/>
            <a:ext cx="2133600" cy="365125"/>
          </a:xfrm>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fld id="{2A4EC055-4777-AA48-AAE3-F91CFFD99E62}" type="slidenum">
              <a:rPr lang="en-US" sz="900">
                <a:solidFill>
                  <a:srgbClr val="000000"/>
                </a:solidFill>
              </a:rPr>
              <a:pPr eaLnBrk="1" hangingPunct="1"/>
              <a:t>18</a:t>
            </a:fld>
            <a:endParaRPr lang="en-US" sz="900">
              <a:solidFill>
                <a:srgbClr val="000000"/>
              </a:solidFill>
            </a:endParaRPr>
          </a:p>
        </p:txBody>
      </p:sp>
      <p:pic>
        <p:nvPicPr>
          <p:cNvPr id="2048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989" y="432222"/>
            <a:ext cx="1165225" cy="1165225"/>
          </a:xfrm>
          <a:prstGeom prst="rect">
            <a:avLst/>
          </a:prstGeom>
          <a:noFill/>
          <a:ln>
            <a:noFill/>
          </a:ln>
          <a:extLst>
            <a:ext uri="{909E8E84-426E-40dd-AFC4-6F175D3DCCD1}">
              <a14:hiddenFill xmlns:a14="http://schemas.microsoft.com/office/drawing/2010/main">
                <a:solidFill>
                  <a:srgbClr val="66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4"/>
          <p:cNvSpPr txBox="1">
            <a:spLocks noChangeArrowheads="1"/>
          </p:cNvSpPr>
          <p:nvPr/>
        </p:nvSpPr>
        <p:spPr bwMode="auto">
          <a:xfrm>
            <a:off x="1442839" y="637009"/>
            <a:ext cx="3505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algn="ctr"/>
            <a:r>
              <a:rPr lang="en-US" sz="1800" b="1" dirty="0">
                <a:solidFill>
                  <a:srgbClr val="000000"/>
                </a:solidFill>
                <a:latin typeface="Arial" charset="0"/>
              </a:rPr>
              <a:t>TRIUMF E929 Spokesperson</a:t>
            </a:r>
          </a:p>
          <a:p>
            <a:pPr algn="ctr"/>
            <a:r>
              <a:rPr lang="en-US" sz="1800" dirty="0">
                <a:solidFill>
                  <a:srgbClr val="000000"/>
                </a:solidFill>
                <a:latin typeface="Arial" charset="0"/>
              </a:rPr>
              <a:t>T. </a:t>
            </a:r>
            <a:r>
              <a:rPr lang="en-US" sz="1800" dirty="0" err="1">
                <a:solidFill>
                  <a:srgbClr val="000000"/>
                </a:solidFill>
                <a:latin typeface="Arial" charset="0"/>
              </a:rPr>
              <a:t>Chupp</a:t>
            </a:r>
            <a:r>
              <a:rPr lang="en-US" sz="1800" dirty="0">
                <a:solidFill>
                  <a:srgbClr val="000000"/>
                </a:solidFill>
                <a:latin typeface="Arial" charset="0"/>
              </a:rPr>
              <a:t> (</a:t>
            </a:r>
            <a:r>
              <a:rPr lang="en-US" sz="1800" dirty="0" err="1">
                <a:solidFill>
                  <a:srgbClr val="000000"/>
                </a:solidFill>
                <a:latin typeface="Arial" charset="0"/>
              </a:rPr>
              <a:t>Univ</a:t>
            </a:r>
            <a:r>
              <a:rPr lang="en-US" sz="1800" dirty="0">
                <a:solidFill>
                  <a:srgbClr val="000000"/>
                </a:solidFill>
                <a:latin typeface="Arial" charset="0"/>
              </a:rPr>
              <a:t> of Michigan) </a:t>
            </a:r>
          </a:p>
          <a:p>
            <a:pPr algn="ctr"/>
            <a:r>
              <a:rPr lang="en-US" sz="1800" dirty="0">
                <a:solidFill>
                  <a:srgbClr val="000000"/>
                </a:solidFill>
                <a:latin typeface="Arial" charset="0"/>
              </a:rPr>
              <a:t>C. </a:t>
            </a:r>
            <a:r>
              <a:rPr lang="en-US" sz="1800" dirty="0" err="1">
                <a:solidFill>
                  <a:srgbClr val="000000"/>
                </a:solidFill>
                <a:latin typeface="Arial" charset="0"/>
              </a:rPr>
              <a:t>Svensson</a:t>
            </a:r>
            <a:r>
              <a:rPr lang="en-US" sz="1800" dirty="0">
                <a:solidFill>
                  <a:srgbClr val="000000"/>
                </a:solidFill>
                <a:latin typeface="Arial" charset="0"/>
              </a:rPr>
              <a:t> (Guelph)</a:t>
            </a:r>
            <a:endParaRPr lang="en-US" sz="1800" i="1" dirty="0">
              <a:solidFill>
                <a:srgbClr val="000000"/>
              </a:solidFill>
              <a:latin typeface="Arial" charset="0"/>
            </a:endParaRPr>
          </a:p>
        </p:txBody>
      </p:sp>
      <p:sp>
        <p:nvSpPr>
          <p:cNvPr id="20487" name="Rectangle 5"/>
          <p:cNvSpPr>
            <a:spLocks noChangeArrowheads="1"/>
          </p:cNvSpPr>
          <p:nvPr/>
        </p:nvSpPr>
        <p:spPr bwMode="auto">
          <a:xfrm>
            <a:off x="1897063" y="19050"/>
            <a:ext cx="53371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2800" b="1" i="1">
                <a:solidFill>
                  <a:srgbClr val="000000"/>
                </a:solidFill>
                <a:latin typeface="Arial" charset="0"/>
              </a:rPr>
              <a:t>Radon-EDM Experiment</a:t>
            </a:r>
          </a:p>
        </p:txBody>
      </p:sp>
      <p:sp>
        <p:nvSpPr>
          <p:cNvPr id="20488" name="Text Box 6"/>
          <p:cNvSpPr txBox="1">
            <a:spLocks noChangeArrowheads="1"/>
          </p:cNvSpPr>
          <p:nvPr/>
        </p:nvSpPr>
        <p:spPr bwMode="auto">
          <a:xfrm>
            <a:off x="646286" y="2877418"/>
            <a:ext cx="604524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r>
              <a:rPr lang="en-US" b="1" baseline="30000">
                <a:solidFill>
                  <a:srgbClr val="000000"/>
                </a:solidFill>
                <a:latin typeface="Arial" charset="0"/>
              </a:rPr>
              <a:t>223</a:t>
            </a:r>
            <a:r>
              <a:rPr lang="en-US" b="1">
                <a:solidFill>
                  <a:srgbClr val="000000"/>
                </a:solidFill>
                <a:latin typeface="Arial" charset="0"/>
              </a:rPr>
              <a:t>Rn (23 min) EDM projected sensitivity</a:t>
            </a:r>
            <a:endParaRPr lang="en-US" sz="1800" b="1" baseline="30000">
              <a:solidFill>
                <a:srgbClr val="000000"/>
              </a:solidFill>
              <a:latin typeface="Arial" charset="0"/>
            </a:endParaRPr>
          </a:p>
        </p:txBody>
      </p:sp>
      <p:graphicFrame>
        <p:nvGraphicFramePr>
          <p:cNvPr id="56328" name="Group 8"/>
          <p:cNvGraphicFramePr>
            <a:graphicFrameLocks noGrp="1"/>
          </p:cNvGraphicFramePr>
          <p:nvPr>
            <p:extLst>
              <p:ext uri="{D42A27DB-BD31-4B8C-83A1-F6EECF244321}">
                <p14:modId xmlns:p14="http://schemas.microsoft.com/office/powerpoint/2010/main" val="3480321242"/>
              </p:ext>
            </p:extLst>
          </p:nvPr>
        </p:nvGraphicFramePr>
        <p:xfrm>
          <a:off x="539552" y="3356992"/>
          <a:ext cx="6096000" cy="914399"/>
        </p:xfrm>
        <a:graphic>
          <a:graphicData uri="http://schemas.openxmlformats.org/drawingml/2006/table">
            <a:tbl>
              <a:tblPr/>
              <a:tblGrid>
                <a:gridCol w="2032000"/>
                <a:gridCol w="2032000"/>
                <a:gridCol w="2032000"/>
              </a:tblGrid>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ＭＳ Ｐゴシック" charset="0"/>
                          <a:cs typeface="Arial" charset="0"/>
                        </a:rPr>
                        <a:t>Facility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30000" dirty="0">
                          <a:ln>
                            <a:noFill/>
                          </a:ln>
                          <a:solidFill>
                            <a:srgbClr val="000000"/>
                          </a:solidFill>
                          <a:effectLst/>
                          <a:latin typeface="Arial" charset="0"/>
                          <a:ea typeface="ＭＳ Ｐゴシック" charset="0"/>
                          <a:cs typeface="Arial" charset="0"/>
                        </a:rPr>
                        <a:t>223</a:t>
                      </a:r>
                      <a:r>
                        <a:rPr kumimoji="0" lang="en-US" sz="1400" b="0" i="0" u="none" strike="noStrike" cap="none" normalizeH="0" baseline="0" dirty="0">
                          <a:ln>
                            <a:noFill/>
                          </a:ln>
                          <a:solidFill>
                            <a:srgbClr val="000000"/>
                          </a:solidFill>
                          <a:effectLst/>
                          <a:latin typeface="Arial" charset="0"/>
                          <a:ea typeface="ＭＳ Ｐゴシック" charset="0"/>
                          <a:cs typeface="Arial" charset="0"/>
                        </a:rPr>
                        <a:t>Rn Yield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err="1">
                          <a:ln>
                            <a:noFill/>
                          </a:ln>
                          <a:solidFill>
                            <a:srgbClr val="000000"/>
                          </a:solidFill>
                          <a:effectLst/>
                          <a:latin typeface="Arial" charset="0"/>
                          <a:ea typeface="ＭＳ Ｐゴシック" charset="0"/>
                          <a:cs typeface="Arial" charset="0"/>
                        </a:rPr>
                        <a:t>S</a:t>
                      </a:r>
                      <a:r>
                        <a:rPr kumimoji="0" lang="en-US" sz="1400" b="0" i="0" u="none" strike="noStrike" cap="none" normalizeH="0" baseline="-25000" dirty="0" err="1">
                          <a:ln>
                            <a:noFill/>
                          </a:ln>
                          <a:solidFill>
                            <a:srgbClr val="000000"/>
                          </a:solidFill>
                          <a:effectLst/>
                          <a:latin typeface="Arial" charset="0"/>
                          <a:ea typeface="ＭＳ Ｐゴシック" charset="0"/>
                          <a:cs typeface="Arial" charset="0"/>
                        </a:rPr>
                        <a:t>d</a:t>
                      </a:r>
                      <a:r>
                        <a:rPr kumimoji="0" lang="en-US" sz="1400" b="0" i="0" u="none" strike="noStrike" cap="none" normalizeH="0" baseline="0" dirty="0">
                          <a:ln>
                            <a:noFill/>
                          </a:ln>
                          <a:solidFill>
                            <a:srgbClr val="000000"/>
                          </a:solidFill>
                          <a:effectLst/>
                          <a:latin typeface="Arial" charset="0"/>
                          <a:ea typeface="ＭＳ Ｐゴシック" charset="0"/>
                          <a:cs typeface="Arial" charset="0"/>
                        </a:rPr>
                        <a:t> (100 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Arial" charset="0"/>
                        </a:rPr>
                        <a:t>ISAC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Arial" charset="0"/>
                        </a:rPr>
                        <a:t>10</a:t>
                      </a:r>
                      <a:r>
                        <a:rPr kumimoji="0" lang="en-US" sz="1400" b="0" i="0" u="none" strike="noStrike" cap="none" normalizeH="0" baseline="30000">
                          <a:ln>
                            <a:noFill/>
                          </a:ln>
                          <a:solidFill>
                            <a:srgbClr val="000000"/>
                          </a:solidFill>
                          <a:effectLst/>
                          <a:latin typeface="Arial" charset="0"/>
                          <a:ea typeface="ＭＳ Ｐゴシック" charset="0"/>
                          <a:cs typeface="Arial" charset="0"/>
                        </a:rPr>
                        <a:t>7</a:t>
                      </a:r>
                      <a:r>
                        <a:rPr kumimoji="0" lang="en-US" sz="1400" b="0" i="0" u="none" strike="noStrike" cap="none" normalizeH="0" baseline="0">
                          <a:ln>
                            <a:noFill/>
                          </a:ln>
                          <a:solidFill>
                            <a:srgbClr val="000000"/>
                          </a:solidFill>
                          <a:effectLst/>
                          <a:latin typeface="Arial" charset="0"/>
                          <a:ea typeface="ＭＳ Ｐゴシック" charset="0"/>
                          <a:cs typeface="Arial" charset="0"/>
                        </a:rPr>
                        <a:t> – 10</a:t>
                      </a:r>
                      <a:r>
                        <a:rPr kumimoji="0" lang="en-US" sz="1400" b="0" i="0" u="none" strike="noStrike" cap="none" normalizeH="0" baseline="30000">
                          <a:ln>
                            <a:noFill/>
                          </a:ln>
                          <a:solidFill>
                            <a:srgbClr val="000000"/>
                          </a:solidFill>
                          <a:effectLst/>
                          <a:latin typeface="Arial" charset="0"/>
                          <a:ea typeface="ＭＳ Ｐゴシック" charset="0"/>
                          <a:cs typeface="Arial" charset="0"/>
                        </a:rPr>
                        <a:t>8</a:t>
                      </a:r>
                      <a:r>
                        <a:rPr kumimoji="0" lang="en-US" sz="1400" b="0" i="0" u="none" strike="noStrike" cap="none" normalizeH="0" baseline="0">
                          <a:ln>
                            <a:noFill/>
                          </a:ln>
                          <a:solidFill>
                            <a:srgbClr val="000000"/>
                          </a:solidFill>
                          <a:effectLst/>
                          <a:latin typeface="Arial" charset="0"/>
                          <a:ea typeface="ＭＳ Ｐゴシック" charset="0"/>
                          <a:cs typeface="Arial" charset="0"/>
                        </a:rPr>
                        <a:t> s</a:t>
                      </a:r>
                      <a:r>
                        <a:rPr kumimoji="0" lang="en-US" sz="1400" b="0" i="0" u="none" strike="noStrike" cap="none" normalizeH="0" baseline="30000">
                          <a:ln>
                            <a:noFill/>
                          </a:ln>
                          <a:solidFill>
                            <a:srgbClr val="000000"/>
                          </a:solidFill>
                          <a:effectLst/>
                          <a:latin typeface="Arial" charset="0"/>
                          <a:ea typeface="ＭＳ Ｐゴシック"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ＭＳ Ｐゴシック" charset="0"/>
                          <a:cs typeface="Arial" charset="0"/>
                        </a:rPr>
                        <a:t>10</a:t>
                      </a:r>
                      <a:r>
                        <a:rPr kumimoji="0" lang="en-US" sz="1400" b="0" i="0" u="none" strike="noStrike" cap="none" normalizeH="0" baseline="30000" dirty="0">
                          <a:ln>
                            <a:noFill/>
                          </a:ln>
                          <a:solidFill>
                            <a:srgbClr val="000000"/>
                          </a:solidFill>
                          <a:effectLst/>
                          <a:latin typeface="Arial" charset="0"/>
                          <a:ea typeface="ＭＳ Ｐゴシック" charset="0"/>
                          <a:cs typeface="Arial" charset="0"/>
                        </a:rPr>
                        <a:t>-26</a:t>
                      </a:r>
                      <a:r>
                        <a:rPr kumimoji="0" lang="en-US" sz="1400" b="0" i="0" u="none" strike="noStrike" cap="none" normalizeH="0" baseline="0" dirty="0">
                          <a:ln>
                            <a:noFill/>
                          </a:ln>
                          <a:solidFill>
                            <a:srgbClr val="000000"/>
                          </a:solidFill>
                          <a:effectLst/>
                          <a:latin typeface="Arial" charset="0"/>
                          <a:ea typeface="ＭＳ Ｐゴシック" charset="0"/>
                          <a:cs typeface="Arial" charset="0"/>
                        </a:rPr>
                        <a:t> - 10</a:t>
                      </a:r>
                      <a:r>
                        <a:rPr kumimoji="0" lang="en-US" sz="1400" b="0" i="0" u="none" strike="noStrike" cap="none" normalizeH="0" baseline="30000" dirty="0">
                          <a:ln>
                            <a:noFill/>
                          </a:ln>
                          <a:solidFill>
                            <a:srgbClr val="000000"/>
                          </a:solidFill>
                          <a:effectLst/>
                          <a:latin typeface="Arial" charset="0"/>
                          <a:ea typeface="ＭＳ Ｐゴシック" charset="0"/>
                          <a:cs typeface="Arial" charset="0"/>
                        </a:rPr>
                        <a:t>-27</a:t>
                      </a:r>
                      <a:r>
                        <a:rPr kumimoji="0" lang="en-US" sz="1400" b="0" i="0" u="none" strike="noStrike" cap="none" normalizeH="0" baseline="0" dirty="0">
                          <a:ln>
                            <a:noFill/>
                          </a:ln>
                          <a:solidFill>
                            <a:srgbClr val="000000"/>
                          </a:solidFill>
                          <a:effectLst/>
                          <a:latin typeface="Arial" charset="0"/>
                          <a:ea typeface="ＭＳ Ｐゴシック" charset="0"/>
                          <a:cs typeface="Arial" charset="0"/>
                        </a:rPr>
                        <a:t> e-cm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Arial" charset="0"/>
                        </a:rPr>
                        <a:t>Project 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rgbClr val="000000"/>
                          </a:solidFill>
                          <a:effectLst/>
                          <a:latin typeface="Arial" charset="0"/>
                          <a:ea typeface="ＭＳ Ｐゴシック" charset="0"/>
                          <a:cs typeface="Arial" charset="0"/>
                        </a:rPr>
                        <a:t>10</a:t>
                      </a:r>
                      <a:r>
                        <a:rPr kumimoji="0" lang="en-US" sz="1400" b="0" i="0" u="none" strike="noStrike" cap="none" normalizeH="0" baseline="30000">
                          <a:ln>
                            <a:noFill/>
                          </a:ln>
                          <a:solidFill>
                            <a:srgbClr val="000000"/>
                          </a:solidFill>
                          <a:effectLst/>
                          <a:latin typeface="Arial" charset="0"/>
                          <a:ea typeface="ＭＳ Ｐゴシック" charset="0"/>
                          <a:cs typeface="Arial" charset="0"/>
                        </a:rPr>
                        <a:t>11</a:t>
                      </a:r>
                      <a:r>
                        <a:rPr kumimoji="0" lang="en-US" sz="1400" b="0" i="0" u="none" strike="noStrike" cap="none" normalizeH="0" baseline="0">
                          <a:ln>
                            <a:noFill/>
                          </a:ln>
                          <a:solidFill>
                            <a:srgbClr val="000000"/>
                          </a:solidFill>
                          <a:effectLst/>
                          <a:latin typeface="Arial" charset="0"/>
                          <a:ea typeface="ＭＳ Ｐゴシック" charset="0"/>
                          <a:cs typeface="Arial" charset="0"/>
                        </a:rPr>
                        <a:t> s</a:t>
                      </a:r>
                      <a:r>
                        <a:rPr kumimoji="0" lang="en-US" sz="1400" b="0" i="0" u="none" strike="noStrike" cap="none" normalizeH="0" baseline="30000">
                          <a:ln>
                            <a:noFill/>
                          </a:ln>
                          <a:solidFill>
                            <a:srgbClr val="000000"/>
                          </a:solidFill>
                          <a:effectLst/>
                          <a:latin typeface="Arial" charset="0"/>
                          <a:ea typeface="ＭＳ Ｐゴシック" charset="0"/>
                          <a:cs typeface="Arial" charset="0"/>
                        </a:rPr>
                        <a:t>-1</a:t>
                      </a:r>
                      <a:endParaRPr kumimoji="0" lang="en-US" sz="1400" b="0" i="0" u="none" strike="noStrike" cap="none" normalizeH="0" baseline="0">
                        <a:ln>
                          <a:noFill/>
                        </a:ln>
                        <a:solidFill>
                          <a:srgbClr val="000000"/>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rgbClr val="000000"/>
                          </a:solidFill>
                          <a:effectLst/>
                          <a:latin typeface="Arial" charset="0"/>
                          <a:ea typeface="ＭＳ Ｐゴシック" charset="0"/>
                          <a:cs typeface="Arial" charset="0"/>
                        </a:rPr>
                        <a:t>10</a:t>
                      </a:r>
                      <a:r>
                        <a:rPr kumimoji="0" lang="en-US" sz="1400" b="0" i="0" u="none" strike="noStrike" cap="none" normalizeH="0" baseline="30000" dirty="0">
                          <a:ln>
                            <a:noFill/>
                          </a:ln>
                          <a:solidFill>
                            <a:srgbClr val="000000"/>
                          </a:solidFill>
                          <a:effectLst/>
                          <a:latin typeface="Arial" charset="0"/>
                          <a:ea typeface="ＭＳ Ｐゴシック" charset="0"/>
                          <a:cs typeface="Arial" charset="0"/>
                        </a:rPr>
                        <a:t>-28</a:t>
                      </a:r>
                      <a:r>
                        <a:rPr kumimoji="0" lang="en-US" sz="1400" b="0" i="0" u="none" strike="noStrike" cap="none" normalizeH="0" baseline="0" dirty="0">
                          <a:ln>
                            <a:noFill/>
                          </a:ln>
                          <a:solidFill>
                            <a:srgbClr val="000000"/>
                          </a:solidFill>
                          <a:effectLst/>
                          <a:latin typeface="Arial" charset="0"/>
                          <a:ea typeface="ＭＳ Ｐゴシック" charset="0"/>
                          <a:cs typeface="Arial" charset="0"/>
                        </a:rPr>
                        <a:t> e-cm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8" name="Text Box 26"/>
          <p:cNvSpPr txBox="1">
            <a:spLocks noChangeArrowheads="1"/>
          </p:cNvSpPr>
          <p:nvPr/>
        </p:nvSpPr>
        <p:spPr bwMode="auto">
          <a:xfrm>
            <a:off x="502270" y="1509266"/>
            <a:ext cx="4460875" cy="1403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lnSpc>
                <a:spcPct val="80000"/>
              </a:lnSpc>
              <a:spcBef>
                <a:spcPct val="50000"/>
              </a:spcBef>
              <a:buFontTx/>
              <a:buChar char="•"/>
            </a:pPr>
            <a:r>
              <a:rPr lang="en-US" sz="1800" dirty="0">
                <a:solidFill>
                  <a:srgbClr val="000000"/>
                </a:solidFill>
                <a:latin typeface="Arial" charset="0"/>
              </a:rPr>
              <a:t> Produce rare ion radon beam</a:t>
            </a:r>
          </a:p>
          <a:p>
            <a:pPr eaLnBrk="1" hangingPunct="1">
              <a:lnSpc>
                <a:spcPct val="80000"/>
              </a:lnSpc>
              <a:spcBef>
                <a:spcPct val="50000"/>
              </a:spcBef>
              <a:buFontTx/>
              <a:buChar char="•"/>
            </a:pPr>
            <a:r>
              <a:rPr lang="en-US" sz="1800" dirty="0">
                <a:solidFill>
                  <a:srgbClr val="000000"/>
                </a:solidFill>
                <a:latin typeface="Arial" charset="0"/>
              </a:rPr>
              <a:t> Collect in cell with co-magnetometer</a:t>
            </a:r>
          </a:p>
          <a:p>
            <a:pPr eaLnBrk="1" hangingPunct="1">
              <a:lnSpc>
                <a:spcPct val="80000"/>
              </a:lnSpc>
              <a:spcBef>
                <a:spcPct val="50000"/>
              </a:spcBef>
              <a:buFontTx/>
              <a:buChar char="•"/>
            </a:pPr>
            <a:r>
              <a:rPr lang="en-US" sz="1800" dirty="0">
                <a:solidFill>
                  <a:srgbClr val="000000"/>
                </a:solidFill>
                <a:latin typeface="Arial" charset="0"/>
              </a:rPr>
              <a:t> Measure free precession</a:t>
            </a:r>
          </a:p>
          <a:p>
            <a:pPr eaLnBrk="1" hangingPunct="1">
              <a:lnSpc>
                <a:spcPct val="80000"/>
              </a:lnSpc>
              <a:spcBef>
                <a:spcPct val="50000"/>
              </a:spcBef>
            </a:pPr>
            <a:r>
              <a:rPr lang="en-US" sz="1800" dirty="0">
                <a:solidFill>
                  <a:srgbClr val="000000"/>
                </a:solidFill>
                <a:latin typeface="Arial" charset="0"/>
              </a:rPr>
              <a:t>     (</a:t>
            </a:r>
            <a:r>
              <a:rPr lang="en-US" sz="1800" dirty="0">
                <a:solidFill>
                  <a:srgbClr val="000000"/>
                </a:solidFill>
                <a:latin typeface="Symbol" charset="0"/>
                <a:sym typeface="Symbol" charset="0"/>
              </a:rPr>
              <a:t></a:t>
            </a:r>
            <a:r>
              <a:rPr lang="en-US" sz="1800" dirty="0">
                <a:solidFill>
                  <a:srgbClr val="000000"/>
                </a:solidFill>
                <a:latin typeface="Arial" charset="0"/>
              </a:rPr>
              <a:t> anisotropy or </a:t>
            </a:r>
            <a:r>
              <a:rPr lang="en-US" sz="1800" dirty="0">
                <a:solidFill>
                  <a:srgbClr val="000000"/>
                </a:solidFill>
                <a:latin typeface="Symbol" charset="0"/>
                <a:sym typeface="Symbol" charset="0"/>
              </a:rPr>
              <a:t></a:t>
            </a:r>
            <a:r>
              <a:rPr lang="en-US" sz="1800" dirty="0">
                <a:solidFill>
                  <a:srgbClr val="000000"/>
                </a:solidFill>
                <a:latin typeface="Arial" charset="0"/>
              </a:rPr>
              <a:t> asymmetry)</a:t>
            </a:r>
          </a:p>
        </p:txBody>
      </p:sp>
      <p:grpSp>
        <p:nvGrpSpPr>
          <p:cNvPr id="56347" name="Group 27"/>
          <p:cNvGrpSpPr>
            <a:grpSpLocks/>
          </p:cNvGrpSpPr>
          <p:nvPr/>
        </p:nvGrpSpPr>
        <p:grpSpPr bwMode="auto">
          <a:xfrm>
            <a:off x="6768901" y="1022772"/>
            <a:ext cx="538163" cy="2028825"/>
            <a:chOff x="4242" y="901"/>
            <a:chExt cx="339" cy="1278"/>
          </a:xfrm>
        </p:grpSpPr>
        <p:sp>
          <p:nvSpPr>
            <p:cNvPr id="56348" name="AutoShape 28"/>
            <p:cNvSpPr>
              <a:spLocks noChangeArrowheads="1"/>
            </p:cNvSpPr>
            <p:nvPr/>
          </p:nvSpPr>
          <p:spPr bwMode="auto">
            <a:xfrm>
              <a:off x="4244" y="1554"/>
              <a:ext cx="337" cy="625"/>
            </a:xfrm>
            <a:prstGeom prst="flowChartExtract">
              <a:avLst/>
            </a:prstGeom>
            <a:gradFill rotWithShape="1">
              <a:gsLst>
                <a:gs pos="0">
                  <a:srgbClr val="66FFFF">
                    <a:gamma/>
                    <a:shade val="46275"/>
                    <a:invGamma/>
                    <a:alpha val="52000"/>
                  </a:srgbClr>
                </a:gs>
                <a:gs pos="50000">
                  <a:srgbClr val="66FFFF">
                    <a:alpha val="50999"/>
                  </a:srgbClr>
                </a:gs>
                <a:gs pos="100000">
                  <a:srgbClr val="66FFFF">
                    <a:gamma/>
                    <a:shade val="46275"/>
                    <a:invGamma/>
                    <a:alpha val="5200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solidFill>
                  <a:srgbClr val="000000"/>
                </a:solidFill>
                <a:latin typeface="Calibri" pitchFamily="34" charset="0"/>
                <a:ea typeface="+mn-ea"/>
                <a:cs typeface="+mn-cs"/>
              </a:endParaRPr>
            </a:p>
          </p:txBody>
        </p:sp>
        <p:sp>
          <p:nvSpPr>
            <p:cNvPr id="56349" name="AutoShape 29"/>
            <p:cNvSpPr>
              <a:spLocks noChangeArrowheads="1"/>
            </p:cNvSpPr>
            <p:nvPr/>
          </p:nvSpPr>
          <p:spPr bwMode="auto">
            <a:xfrm flipV="1">
              <a:off x="4242" y="901"/>
              <a:ext cx="337" cy="625"/>
            </a:xfrm>
            <a:prstGeom prst="flowChartExtract">
              <a:avLst/>
            </a:prstGeom>
            <a:gradFill rotWithShape="1">
              <a:gsLst>
                <a:gs pos="0">
                  <a:srgbClr val="66FFFF">
                    <a:gamma/>
                    <a:shade val="46275"/>
                    <a:invGamma/>
                    <a:alpha val="52000"/>
                  </a:srgbClr>
                </a:gs>
                <a:gs pos="50000">
                  <a:srgbClr val="66FFFF">
                    <a:alpha val="50999"/>
                  </a:srgbClr>
                </a:gs>
                <a:gs pos="100000">
                  <a:srgbClr val="66FFFF">
                    <a:gamma/>
                    <a:shade val="46275"/>
                    <a:invGamma/>
                    <a:alpha val="5200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solidFill>
                  <a:srgbClr val="000000"/>
                </a:solidFill>
                <a:latin typeface="Calibri" pitchFamily="34" charset="0"/>
                <a:ea typeface="+mn-ea"/>
                <a:cs typeface="+mn-cs"/>
              </a:endParaRPr>
            </a:p>
          </p:txBody>
        </p:sp>
        <p:sp>
          <p:nvSpPr>
            <p:cNvPr id="20517" name="Line 30"/>
            <p:cNvSpPr>
              <a:spLocks noChangeShapeType="1"/>
            </p:cNvSpPr>
            <p:nvPr/>
          </p:nvSpPr>
          <p:spPr bwMode="auto">
            <a:xfrm flipV="1">
              <a:off x="4416" y="1433"/>
              <a:ext cx="0" cy="274"/>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000000"/>
                </a:solidFill>
              </a:endParaRPr>
            </a:p>
          </p:txBody>
        </p:sp>
      </p:grpSp>
      <p:sp>
        <p:nvSpPr>
          <p:cNvPr id="20510" name="Text Box 31"/>
          <p:cNvSpPr txBox="1">
            <a:spLocks noChangeArrowheads="1"/>
          </p:cNvSpPr>
          <p:nvPr/>
        </p:nvSpPr>
        <p:spPr bwMode="auto">
          <a:xfrm>
            <a:off x="6732240" y="3717032"/>
            <a:ext cx="143985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r>
              <a:rPr lang="en-US" sz="1800" dirty="0">
                <a:solidFill>
                  <a:srgbClr val="000000"/>
                </a:solidFill>
                <a:latin typeface="Arial" charset="0"/>
              </a:rPr>
              <a:t>~ 10</a:t>
            </a:r>
            <a:r>
              <a:rPr lang="en-US" sz="1800" baseline="30000" dirty="0">
                <a:solidFill>
                  <a:srgbClr val="000000"/>
                </a:solidFill>
                <a:latin typeface="Arial" charset="0"/>
              </a:rPr>
              <a:t>-30</a:t>
            </a:r>
            <a:r>
              <a:rPr lang="en-US" sz="1800" dirty="0">
                <a:solidFill>
                  <a:srgbClr val="000000"/>
                </a:solidFill>
                <a:latin typeface="Arial" charset="0"/>
              </a:rPr>
              <a:t> e-cm</a:t>
            </a:r>
          </a:p>
          <a:p>
            <a:pPr eaLnBrk="1" hangingPunct="1"/>
            <a:r>
              <a:rPr lang="en-US" sz="1800" dirty="0">
                <a:solidFill>
                  <a:srgbClr val="000000"/>
                </a:solidFill>
                <a:latin typeface="Arial" charset="0"/>
              </a:rPr>
              <a:t>for </a:t>
            </a:r>
            <a:r>
              <a:rPr lang="en-US" sz="1800" baseline="30000" dirty="0">
                <a:solidFill>
                  <a:srgbClr val="000000"/>
                </a:solidFill>
                <a:latin typeface="Arial" charset="0"/>
              </a:rPr>
              <a:t>199</a:t>
            </a:r>
            <a:r>
              <a:rPr lang="en-US" sz="1800" dirty="0">
                <a:solidFill>
                  <a:srgbClr val="000000"/>
                </a:solidFill>
                <a:latin typeface="Arial" charset="0"/>
              </a:rPr>
              <a:t>Hg</a:t>
            </a:r>
          </a:p>
        </p:txBody>
      </p:sp>
      <p:pic>
        <p:nvPicPr>
          <p:cNvPr id="2" name="Picture 1"/>
          <p:cNvPicPr>
            <a:picLocks noChangeAspect="1"/>
          </p:cNvPicPr>
          <p:nvPr/>
        </p:nvPicPr>
        <p:blipFill>
          <a:blip r:embed="rId5"/>
          <a:stretch>
            <a:fillRect/>
          </a:stretch>
        </p:blipFill>
        <p:spPr>
          <a:xfrm>
            <a:off x="1619672" y="4353260"/>
            <a:ext cx="6228184" cy="2504740"/>
          </a:xfrm>
          <a:prstGeom prst="rect">
            <a:avLst/>
          </a:prstGeom>
        </p:spPr>
      </p:pic>
    </p:spTree>
    <p:extLst>
      <p:ext uri="{BB962C8B-B14F-4D97-AF65-F5344CB8AC3E}">
        <p14:creationId xmlns:p14="http://schemas.microsoft.com/office/powerpoint/2010/main" val="14805201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mph" presetSubtype="0" fill="hold" nodeType="clickEffect">
                                  <p:stCondLst>
                                    <p:cond delay="0"/>
                                  </p:stCondLst>
                                  <p:childTnLst>
                                    <p:animRot by="21600000">
                                      <p:cBhvr>
                                        <p:cTn id="10" dur="5000" fill="hold"/>
                                        <p:tgtEl>
                                          <p:spTgt spid="563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4823520" y="3952382"/>
            <a:ext cx="4320480" cy="2905618"/>
          </a:xfrm>
          <a:prstGeom prst="rect">
            <a:avLst/>
          </a:prstGeom>
        </p:spPr>
      </p:pic>
      <p:sp>
        <p:nvSpPr>
          <p:cNvPr id="4" name="슬라이드 번호 개체 틀 5"/>
          <p:cNvSpPr txBox="1">
            <a:spLocks/>
          </p:cNvSpPr>
          <p:nvPr/>
        </p:nvSpPr>
        <p:spPr bwMode="auto">
          <a:xfrm>
            <a:off x="6923534" y="183556"/>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맑은 고딕" pitchFamily="50" charset="-127"/>
                <a:ea typeface="맑은 고딕" pitchFamily="50" charset="-127"/>
              </a:rPr>
              <a:pPr algn="r"/>
              <a:t>19</a:t>
            </a:fld>
            <a:endParaRPr lang="en-US" altLang="ko-KR" sz="1200" dirty="0">
              <a:solidFill>
                <a:srgbClr val="898989"/>
              </a:solidFill>
              <a:latin typeface="맑은 고딕" pitchFamily="50" charset="-127"/>
              <a:ea typeface="맑은 고딕" pitchFamily="50" charset="-127"/>
            </a:endParaRPr>
          </a:p>
        </p:txBody>
      </p:sp>
      <p:sp>
        <p:nvSpPr>
          <p:cNvPr id="6" name="제목 3"/>
          <p:cNvSpPr txBox="1">
            <a:spLocks/>
          </p:cNvSpPr>
          <p:nvPr/>
        </p:nvSpPr>
        <p:spPr>
          <a:xfrm>
            <a:off x="0" y="0"/>
            <a:ext cx="9144000" cy="1008112"/>
          </a:xfrm>
          <a:prstGeom prst="rect">
            <a:avLst/>
          </a:prstGeom>
          <a:noFill/>
        </p:spPr>
        <p:txBody>
          <a:bodyPr vert="horz" lIns="91424" tIns="45712" rIns="91424" bIns="45712" rtlCol="0" anchor="ctr">
            <a:noAutofit/>
          </a:bodyPr>
          <a:lstStyle/>
          <a:p>
            <a:pPr lvl="0" algn="ctr">
              <a:spcBef>
                <a:spcPct val="0"/>
              </a:spcBef>
              <a:defRPr/>
            </a:pPr>
            <a:r>
              <a:rPr lang="en-US" altLang="ko-KR" sz="3600" b="1" dirty="0" smtClean="0">
                <a:effectLst>
                  <a:outerShdw blurRad="38100" dist="38100" dir="2700000" algn="tl">
                    <a:srgbClr val="000000">
                      <a:alpha val="43137"/>
                    </a:srgbClr>
                  </a:outerShdw>
                </a:effectLst>
                <a:latin typeface="+mj-lt"/>
                <a:ea typeface="+mj-ea"/>
                <a:cs typeface="+mj-cs"/>
              </a:rPr>
              <a:t>Rare Isotope Factory</a:t>
            </a:r>
            <a:endParaRPr lang="ko-KR" altLang="en-US" sz="3600" b="1" dirty="0">
              <a:effectLst>
                <a:outerShdw blurRad="38100" dist="38100" dir="2700000" algn="tl">
                  <a:srgbClr val="000000">
                    <a:alpha val="43137"/>
                  </a:srgbClr>
                </a:outerShdw>
              </a:effectLst>
              <a:latin typeface="+mj-lt"/>
              <a:ea typeface="+mj-ea"/>
              <a:cs typeface="+mj-cs"/>
            </a:endParaRPr>
          </a:p>
        </p:txBody>
      </p:sp>
      <p:sp>
        <p:nvSpPr>
          <p:cNvPr id="2" name="Rectangle 1"/>
          <p:cNvSpPr/>
          <p:nvPr/>
        </p:nvSpPr>
        <p:spPr>
          <a:xfrm>
            <a:off x="395536" y="908719"/>
            <a:ext cx="8712968" cy="1200329"/>
          </a:xfrm>
          <a:prstGeom prst="rect">
            <a:avLst/>
          </a:prstGeom>
        </p:spPr>
        <p:txBody>
          <a:bodyPr wrap="square">
            <a:spAutoFit/>
          </a:bodyPr>
          <a:lstStyle/>
          <a:p>
            <a:pPr marL="342900" indent="-342900">
              <a:lnSpc>
                <a:spcPct val="120000"/>
              </a:lnSpc>
              <a:buFont typeface="Wingdings" charset="2"/>
              <a:buChar char="q"/>
            </a:pPr>
            <a:r>
              <a:rPr lang="en-US" altLang="ko-KR" sz="2000" b="1" dirty="0">
                <a:latin typeface="+mj-ea"/>
              </a:rPr>
              <a:t>High intensity </a:t>
            </a:r>
            <a:r>
              <a:rPr lang="en-US" altLang="ko-KR" sz="2000" b="1" dirty="0">
                <a:solidFill>
                  <a:srgbClr val="FF0000"/>
                </a:solidFill>
                <a:latin typeface="+mj-ea"/>
              </a:rPr>
              <a:t>RI</a:t>
            </a:r>
            <a:r>
              <a:rPr lang="en-US" altLang="ko-KR" sz="2000" b="1" dirty="0">
                <a:latin typeface="+mj-ea"/>
              </a:rPr>
              <a:t> beams by </a:t>
            </a:r>
            <a:r>
              <a:rPr lang="en-US" altLang="ko-KR" sz="2000" b="1" dirty="0">
                <a:solidFill>
                  <a:schemeClr val="accent6"/>
                </a:solidFill>
                <a:latin typeface="+mj-ea"/>
              </a:rPr>
              <a:t>ISOL</a:t>
            </a:r>
            <a:r>
              <a:rPr lang="en-US" altLang="ko-KR" sz="2000" b="1" dirty="0">
                <a:latin typeface="+mj-ea"/>
              </a:rPr>
              <a:t> &amp; </a:t>
            </a:r>
            <a:r>
              <a:rPr lang="en-US" altLang="ko-KR" sz="2000" b="1" dirty="0">
                <a:solidFill>
                  <a:srgbClr val="7030A0"/>
                </a:solidFill>
                <a:latin typeface="+mj-ea"/>
              </a:rPr>
              <a:t>IFF</a:t>
            </a:r>
          </a:p>
          <a:p>
            <a:pPr lvl="1">
              <a:lnSpc>
                <a:spcPct val="120000"/>
              </a:lnSpc>
            </a:pPr>
            <a:r>
              <a:rPr lang="en-US" altLang="ko-KR" sz="2000" b="1" dirty="0">
                <a:solidFill>
                  <a:srgbClr val="FF0000"/>
                </a:solidFill>
                <a:latin typeface="+mj-ea"/>
              </a:rPr>
              <a:t>70kW</a:t>
            </a:r>
            <a:r>
              <a:rPr lang="en-US" altLang="ko-KR" sz="2000" b="1" dirty="0">
                <a:latin typeface="+mj-ea"/>
              </a:rPr>
              <a:t> </a:t>
            </a:r>
            <a:r>
              <a:rPr lang="en-US" altLang="ko-KR" sz="2000" b="1" dirty="0">
                <a:solidFill>
                  <a:schemeClr val="accent6"/>
                </a:solidFill>
                <a:latin typeface="+mj-ea"/>
              </a:rPr>
              <a:t>ISOL</a:t>
            </a:r>
            <a:r>
              <a:rPr lang="en-US" altLang="ko-KR" sz="2000" b="1" dirty="0">
                <a:latin typeface="+mj-ea"/>
              </a:rPr>
              <a:t> from direct fission of </a:t>
            </a:r>
            <a:r>
              <a:rPr lang="en-US" altLang="ko-KR" sz="2000" b="1" baseline="30000" dirty="0">
                <a:latin typeface="+mj-ea"/>
              </a:rPr>
              <a:t>238</a:t>
            </a:r>
            <a:r>
              <a:rPr lang="en-US" altLang="ko-KR" sz="2000" b="1" dirty="0">
                <a:latin typeface="+mj-ea"/>
              </a:rPr>
              <a:t>U induced by 70MeV, 1mA </a:t>
            </a:r>
            <a:r>
              <a:rPr lang="en-US" altLang="ko-KR" sz="2000" b="1" dirty="0" smtClean="0">
                <a:latin typeface="+mj-ea"/>
              </a:rPr>
              <a:t>p</a:t>
            </a:r>
            <a:endParaRPr lang="en-US" altLang="ko-KR" sz="2000" b="1" dirty="0">
              <a:latin typeface="+mj-ea"/>
            </a:endParaRPr>
          </a:p>
          <a:p>
            <a:pPr lvl="1">
              <a:lnSpc>
                <a:spcPct val="120000"/>
              </a:lnSpc>
            </a:pPr>
            <a:r>
              <a:rPr lang="en-US" altLang="ko-KR" sz="2000" b="1" dirty="0">
                <a:solidFill>
                  <a:srgbClr val="FF0000"/>
                </a:solidFill>
                <a:latin typeface="+mj-ea"/>
              </a:rPr>
              <a:t>400kW</a:t>
            </a:r>
            <a:r>
              <a:rPr lang="en-US" altLang="ko-KR" sz="2000" b="1" dirty="0">
                <a:latin typeface="+mj-ea"/>
              </a:rPr>
              <a:t> </a:t>
            </a:r>
            <a:r>
              <a:rPr lang="en-US" altLang="ko-KR" sz="2000" b="1" dirty="0">
                <a:solidFill>
                  <a:srgbClr val="7030A0"/>
                </a:solidFill>
                <a:latin typeface="+mj-ea"/>
              </a:rPr>
              <a:t>IFF</a:t>
            </a:r>
            <a:r>
              <a:rPr lang="en-US" altLang="ko-KR" sz="2000" b="1" dirty="0">
                <a:latin typeface="+mj-ea"/>
              </a:rPr>
              <a:t> by 200MeV/u, 8p</a:t>
            </a:r>
            <a:r>
              <a:rPr lang="el-GR" altLang="ko-KR" sz="2000" b="1" dirty="0">
                <a:latin typeface="+mj-ea"/>
              </a:rPr>
              <a:t>μ</a:t>
            </a:r>
            <a:r>
              <a:rPr lang="en-US" altLang="ko-KR" sz="2000" b="1" dirty="0">
                <a:latin typeface="+mj-ea"/>
              </a:rPr>
              <a:t>A </a:t>
            </a:r>
            <a:r>
              <a:rPr lang="en-US" altLang="ko-KR" sz="2000" b="1" baseline="30000" dirty="0">
                <a:latin typeface="+mj-ea"/>
              </a:rPr>
              <a:t>238</a:t>
            </a:r>
            <a:r>
              <a:rPr lang="en-US" altLang="ko-KR" sz="2000" b="1" dirty="0">
                <a:latin typeface="+mj-ea"/>
              </a:rPr>
              <a:t>U</a:t>
            </a:r>
          </a:p>
        </p:txBody>
      </p:sp>
      <p:sp>
        <p:nvSpPr>
          <p:cNvPr id="5" name="Rectangle 4"/>
          <p:cNvSpPr/>
          <p:nvPr/>
        </p:nvSpPr>
        <p:spPr>
          <a:xfrm>
            <a:off x="395536" y="2132856"/>
            <a:ext cx="8496944" cy="882293"/>
          </a:xfrm>
          <a:prstGeom prst="rect">
            <a:avLst/>
          </a:prstGeom>
        </p:spPr>
        <p:txBody>
          <a:bodyPr wrap="square">
            <a:spAutoFit/>
          </a:bodyPr>
          <a:lstStyle/>
          <a:p>
            <a:pPr marL="342900" indent="-342900">
              <a:lnSpc>
                <a:spcPct val="120000"/>
              </a:lnSpc>
              <a:spcBef>
                <a:spcPct val="20000"/>
              </a:spcBef>
              <a:buFont typeface="Wingdings" charset="2"/>
              <a:buChar char="q"/>
              <a:defRPr/>
            </a:pPr>
            <a:r>
              <a:rPr lang="en-US" altLang="ko-KR" sz="2000" b="1" dirty="0">
                <a:latin typeface="+mj-ea"/>
              </a:rPr>
              <a:t>High energy, high intensity &amp; high quality </a:t>
            </a:r>
            <a:r>
              <a:rPr lang="en-US" altLang="ko-KR" sz="2000" b="1" dirty="0">
                <a:solidFill>
                  <a:srgbClr val="0000FF"/>
                </a:solidFill>
                <a:latin typeface="+mj-ea"/>
              </a:rPr>
              <a:t>neutron-rich</a:t>
            </a:r>
            <a:r>
              <a:rPr lang="en-US" altLang="ko-KR" sz="2000" b="1" dirty="0">
                <a:latin typeface="+mj-ea"/>
              </a:rPr>
              <a:t> </a:t>
            </a:r>
            <a:r>
              <a:rPr lang="en-US" altLang="ko-KR" sz="2000" b="1" dirty="0">
                <a:solidFill>
                  <a:srgbClr val="FF0000"/>
                </a:solidFill>
                <a:latin typeface="+mj-ea"/>
              </a:rPr>
              <a:t>RI</a:t>
            </a:r>
            <a:r>
              <a:rPr lang="en-US" altLang="ko-KR" sz="2000" b="1" dirty="0">
                <a:latin typeface="+mj-ea"/>
              </a:rPr>
              <a:t> beams</a:t>
            </a:r>
          </a:p>
          <a:p>
            <a:pPr marL="457119" lvl="1">
              <a:lnSpc>
                <a:spcPct val="120000"/>
              </a:lnSpc>
              <a:spcBef>
                <a:spcPct val="20000"/>
              </a:spcBef>
              <a:defRPr/>
            </a:pPr>
            <a:r>
              <a:rPr lang="en-US" altLang="ko-KR" sz="2000" b="1" baseline="30000" dirty="0" smtClean="0">
                <a:latin typeface="+mj-ea"/>
              </a:rPr>
              <a:t>132</a:t>
            </a:r>
            <a:r>
              <a:rPr lang="en-US" altLang="ko-KR" sz="2000" b="1" dirty="0" smtClean="0">
                <a:latin typeface="+mj-ea"/>
              </a:rPr>
              <a:t>Sn </a:t>
            </a:r>
            <a:r>
              <a:rPr lang="en-US" altLang="ko-KR" sz="2000" b="1" dirty="0">
                <a:latin typeface="+mj-ea"/>
              </a:rPr>
              <a:t>with </a:t>
            </a:r>
            <a:r>
              <a:rPr lang="en-US" altLang="ko-KR" sz="2000" b="1" dirty="0" smtClean="0">
                <a:latin typeface="+mj-ea"/>
              </a:rPr>
              <a:t>up to ~</a:t>
            </a:r>
            <a:r>
              <a:rPr lang="en-US" altLang="ko-KR" sz="2000" b="1" dirty="0">
                <a:latin typeface="+mj-ea"/>
              </a:rPr>
              <a:t>250MeV/u, up to 9x10</a:t>
            </a:r>
            <a:r>
              <a:rPr lang="en-US" altLang="ko-KR" sz="2000" b="1" baseline="30000" dirty="0">
                <a:latin typeface="+mj-ea"/>
              </a:rPr>
              <a:t>8</a:t>
            </a:r>
            <a:r>
              <a:rPr lang="en-US" altLang="ko-KR" sz="2000" b="1" dirty="0">
                <a:latin typeface="+mj-ea"/>
              </a:rPr>
              <a:t> </a:t>
            </a:r>
            <a:r>
              <a:rPr lang="en-US" altLang="ko-KR" sz="2000" b="1" dirty="0" err="1">
                <a:latin typeface="+mj-ea"/>
              </a:rPr>
              <a:t>pps</a:t>
            </a:r>
            <a:endParaRPr lang="en-US" altLang="ko-KR" sz="2000" b="1" dirty="0">
              <a:latin typeface="+mj-ea"/>
            </a:endParaRPr>
          </a:p>
        </p:txBody>
      </p:sp>
      <p:sp>
        <p:nvSpPr>
          <p:cNvPr id="11" name="Rectangle 10"/>
          <p:cNvSpPr/>
          <p:nvPr/>
        </p:nvSpPr>
        <p:spPr>
          <a:xfrm>
            <a:off x="395536" y="2996952"/>
            <a:ext cx="6840760" cy="415498"/>
          </a:xfrm>
          <a:prstGeom prst="rect">
            <a:avLst/>
          </a:prstGeom>
        </p:spPr>
        <p:txBody>
          <a:bodyPr wrap="square">
            <a:spAutoFit/>
          </a:bodyPr>
          <a:lstStyle/>
          <a:p>
            <a:pPr marL="285750" indent="-285750">
              <a:lnSpc>
                <a:spcPct val="120000"/>
              </a:lnSpc>
              <a:spcBef>
                <a:spcPct val="20000"/>
              </a:spcBef>
              <a:buFont typeface="Wingdings" charset="2"/>
              <a:buChar char="q"/>
              <a:defRPr/>
            </a:pPr>
            <a:r>
              <a:rPr lang="en-US" altLang="ko-KR" b="1" dirty="0">
                <a:solidFill>
                  <a:srgbClr val="FF0000"/>
                </a:solidFill>
                <a:latin typeface="+mj-ea"/>
              </a:rPr>
              <a:t>More exotic RI </a:t>
            </a:r>
            <a:r>
              <a:rPr lang="en-US" altLang="ko-KR" b="1" dirty="0">
                <a:latin typeface="+mj-ea"/>
              </a:rPr>
              <a:t>beams by </a:t>
            </a:r>
            <a:r>
              <a:rPr lang="en-US" altLang="ko-KR" b="1" dirty="0">
                <a:solidFill>
                  <a:schemeClr val="accent6">
                    <a:lumMod val="75000"/>
                  </a:schemeClr>
                </a:solidFill>
              </a:rPr>
              <a:t>ISOL</a:t>
            </a:r>
            <a:r>
              <a:rPr lang="en-US" altLang="ko-KR" b="1" dirty="0"/>
              <a:t>+</a:t>
            </a:r>
            <a:r>
              <a:rPr lang="en-US" altLang="ko-KR" b="1" dirty="0">
                <a:solidFill>
                  <a:srgbClr val="7030A0"/>
                </a:solidFill>
              </a:rPr>
              <a:t>IFF</a:t>
            </a:r>
            <a:r>
              <a:rPr lang="en-US" altLang="ko-KR" b="1" dirty="0"/>
              <a:t>+</a:t>
            </a:r>
            <a:r>
              <a:rPr lang="en-US" altLang="ko-KR" b="1" dirty="0">
                <a:solidFill>
                  <a:srgbClr val="0070C0"/>
                </a:solidFill>
              </a:rPr>
              <a:t>ISOL(trap)</a:t>
            </a:r>
            <a:endParaRPr lang="en-US" altLang="ko-KR" b="1" dirty="0">
              <a:solidFill>
                <a:srgbClr val="FF0000"/>
              </a:solidFill>
              <a:latin typeface="+mj-ea"/>
            </a:endParaRPr>
          </a:p>
        </p:txBody>
      </p:sp>
      <p:sp>
        <p:nvSpPr>
          <p:cNvPr id="12" name="Rectangle 11"/>
          <p:cNvSpPr/>
          <p:nvPr/>
        </p:nvSpPr>
        <p:spPr>
          <a:xfrm>
            <a:off x="395536" y="3501008"/>
            <a:ext cx="8136904" cy="415498"/>
          </a:xfrm>
          <a:prstGeom prst="rect">
            <a:avLst/>
          </a:prstGeom>
        </p:spPr>
        <p:txBody>
          <a:bodyPr wrap="square">
            <a:spAutoFit/>
          </a:bodyPr>
          <a:lstStyle/>
          <a:p>
            <a:pPr marL="285750" indent="-285750">
              <a:lnSpc>
                <a:spcPct val="120000"/>
              </a:lnSpc>
              <a:spcBef>
                <a:spcPct val="20000"/>
              </a:spcBef>
              <a:buFont typeface="Wingdings" charset="2"/>
              <a:buChar char="q"/>
              <a:defRPr/>
            </a:pPr>
            <a:r>
              <a:rPr lang="en-US" altLang="ko-KR" b="1" dirty="0">
                <a:solidFill>
                  <a:srgbClr val="00B050"/>
                </a:solidFill>
                <a:latin typeface="+mj-ea"/>
              </a:rPr>
              <a:t>Simultaneous operation modes</a:t>
            </a:r>
            <a:r>
              <a:rPr lang="en-US" altLang="ko-KR" b="1" dirty="0">
                <a:latin typeface="+mj-ea"/>
              </a:rPr>
              <a:t> for the maximum use of the facility</a:t>
            </a:r>
            <a:endParaRPr lang="ko-KR" altLang="en-US" b="1" dirty="0">
              <a:latin typeface="+mj-ea"/>
            </a:endParaRPr>
          </a:p>
        </p:txBody>
      </p:sp>
      <p:sp>
        <p:nvSpPr>
          <p:cNvPr id="3" name="TextBox 2"/>
          <p:cNvSpPr txBox="1"/>
          <p:nvPr/>
        </p:nvSpPr>
        <p:spPr>
          <a:xfrm>
            <a:off x="295566" y="4251029"/>
            <a:ext cx="4499992"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1600" dirty="0" smtClean="0"/>
              <a:t>ISOL(Isotope Separator On-Line)</a:t>
            </a:r>
          </a:p>
          <a:p>
            <a:r>
              <a:rPr lang="en-US" sz="1600" dirty="0"/>
              <a:t> </a:t>
            </a:r>
            <a:r>
              <a:rPr lang="en-US" sz="1600" dirty="0" smtClean="0"/>
              <a:t>  p </a:t>
            </a:r>
            <a:r>
              <a:rPr lang="en-US" sz="1600" dirty="0" smtClean="0">
                <a:sym typeface="Wingdings"/>
              </a:rPr>
              <a:t> thick target (</a:t>
            </a:r>
            <a:r>
              <a:rPr lang="en-US" sz="1600" dirty="0" err="1" smtClean="0">
                <a:sym typeface="Wingdings"/>
              </a:rPr>
              <a:t>eg</a:t>
            </a:r>
            <a:r>
              <a:rPr lang="en-US" sz="1600" dirty="0" smtClean="0">
                <a:sym typeface="Wingdings"/>
              </a:rPr>
              <a:t>. Uranium Carbide)</a:t>
            </a:r>
          </a:p>
          <a:p>
            <a:r>
              <a:rPr lang="en-US" sz="1600" dirty="0">
                <a:sym typeface="Wingdings"/>
              </a:rPr>
              <a:t> </a:t>
            </a:r>
            <a:r>
              <a:rPr lang="en-US" sz="1600" dirty="0" smtClean="0">
                <a:sym typeface="Wingdings"/>
              </a:rPr>
              <a:t>  fission fragments  rare isotopes</a:t>
            </a:r>
          </a:p>
          <a:p>
            <a:endParaRPr lang="en-US" sz="1600" dirty="0" smtClean="0">
              <a:sym typeface="Wingdings"/>
            </a:endParaRPr>
          </a:p>
          <a:p>
            <a:r>
              <a:rPr lang="en-US" sz="1600" dirty="0" smtClean="0">
                <a:sym typeface="Wingdings"/>
              </a:rPr>
              <a:t>IF(In-Flight Fragmentation)</a:t>
            </a:r>
          </a:p>
          <a:p>
            <a:r>
              <a:rPr lang="en-US" sz="1600" dirty="0">
                <a:sym typeface="Wingdings"/>
              </a:rPr>
              <a:t> </a:t>
            </a:r>
            <a:r>
              <a:rPr lang="en-US" sz="1600" dirty="0" smtClean="0">
                <a:sym typeface="Wingdings"/>
              </a:rPr>
              <a:t>  Heavy ion beam  thin target</a:t>
            </a:r>
          </a:p>
          <a:p>
            <a:r>
              <a:rPr lang="en-US" sz="1600" dirty="0">
                <a:sym typeface="Wingdings"/>
              </a:rPr>
              <a:t> </a:t>
            </a:r>
            <a:r>
              <a:rPr lang="en-US" sz="1600" dirty="0" smtClean="0">
                <a:sym typeface="Wingdings"/>
              </a:rPr>
              <a:t>  projectile fragmentation </a:t>
            </a:r>
          </a:p>
          <a:p>
            <a:r>
              <a:rPr lang="en-US" sz="1600" dirty="0">
                <a:sym typeface="Wingdings"/>
              </a:rPr>
              <a:t> </a:t>
            </a:r>
            <a:r>
              <a:rPr lang="en-US" sz="1600" dirty="0" smtClean="0">
                <a:sym typeface="Wingdings"/>
              </a:rPr>
              <a:t>          high energy RI beam or</a:t>
            </a:r>
          </a:p>
          <a:p>
            <a:r>
              <a:rPr lang="en-US" sz="1600" dirty="0">
                <a:sym typeface="Wingdings"/>
              </a:rPr>
              <a:t>  </a:t>
            </a:r>
            <a:r>
              <a:rPr lang="en-US" sz="1600" dirty="0" smtClean="0">
                <a:sym typeface="Wingdings"/>
              </a:rPr>
              <a:t>         stopping and reacceleration</a:t>
            </a:r>
            <a:endParaRPr lang="en-US" sz="1600"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51520" y="1"/>
            <a:ext cx="8630187" cy="6857999"/>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71600" y="1988840"/>
            <a:ext cx="4032448" cy="1437352"/>
          </a:xfrm>
          <a:prstGeom prst="rect">
            <a:avLst/>
          </a:prstGeom>
        </p:spPr>
      </p:pic>
      <p:grpSp>
        <p:nvGrpSpPr>
          <p:cNvPr id="7" name="Group 6"/>
          <p:cNvGrpSpPr/>
          <p:nvPr/>
        </p:nvGrpSpPr>
        <p:grpSpPr>
          <a:xfrm>
            <a:off x="971600" y="4725144"/>
            <a:ext cx="7092280" cy="1325801"/>
            <a:chOff x="395536" y="3789040"/>
            <a:chExt cx="7092280" cy="1325801"/>
          </a:xfrm>
        </p:grpSpPr>
        <p:pic>
          <p:nvPicPr>
            <p:cNvPr id="5" name="Picture 4"/>
            <p:cNvPicPr>
              <a:picLocks noChangeAspect="1"/>
            </p:cNvPicPr>
            <p:nvPr/>
          </p:nvPicPr>
          <p:blipFill>
            <a:blip r:embed="rId3"/>
            <a:stretch>
              <a:fillRect/>
            </a:stretch>
          </p:blipFill>
          <p:spPr>
            <a:xfrm>
              <a:off x="395536" y="3836084"/>
              <a:ext cx="4248472" cy="1278757"/>
            </a:xfrm>
            <a:prstGeom prst="rect">
              <a:avLst/>
            </a:prstGeom>
          </p:spPr>
        </p:pic>
        <p:pic>
          <p:nvPicPr>
            <p:cNvPr id="6" name="Picture 5"/>
            <p:cNvPicPr>
              <a:picLocks noChangeAspect="1"/>
            </p:cNvPicPr>
            <p:nvPr/>
          </p:nvPicPr>
          <p:blipFill>
            <a:blip r:embed="rId4"/>
            <a:stretch>
              <a:fillRect/>
            </a:stretch>
          </p:blipFill>
          <p:spPr>
            <a:xfrm>
              <a:off x="3275856" y="3789040"/>
              <a:ext cx="4211960" cy="758912"/>
            </a:xfrm>
            <a:prstGeom prst="rect">
              <a:avLst/>
            </a:prstGeom>
          </p:spPr>
        </p:pic>
      </p:grpSp>
      <p:sp>
        <p:nvSpPr>
          <p:cNvPr id="8" name="TextBox 7"/>
          <p:cNvSpPr txBox="1"/>
          <p:nvPr/>
        </p:nvSpPr>
        <p:spPr>
          <a:xfrm>
            <a:off x="683568" y="1412776"/>
            <a:ext cx="6120680" cy="646331"/>
          </a:xfrm>
          <a:prstGeom prst="rect">
            <a:avLst/>
          </a:prstGeom>
          <a:noFill/>
        </p:spPr>
        <p:txBody>
          <a:bodyPr wrap="square" rtlCol="0">
            <a:spAutoFit/>
          </a:bodyPr>
          <a:lstStyle/>
          <a:p>
            <a:r>
              <a:rPr lang="en-US" dirty="0" smtClean="0"/>
              <a:t>Target spallation/fission by energetic light projectile</a:t>
            </a:r>
            <a:endParaRPr lang="en-US" dirty="0" smtClean="0">
              <a:sym typeface="Wingdings"/>
            </a:endParaRPr>
          </a:p>
          <a:p>
            <a:endParaRPr lang="en-US" dirty="0"/>
          </a:p>
        </p:txBody>
      </p:sp>
      <p:sp>
        <p:nvSpPr>
          <p:cNvPr id="10" name="TextBox 9"/>
          <p:cNvSpPr txBox="1"/>
          <p:nvPr/>
        </p:nvSpPr>
        <p:spPr>
          <a:xfrm>
            <a:off x="683568" y="3933056"/>
            <a:ext cx="2609646" cy="369332"/>
          </a:xfrm>
          <a:prstGeom prst="rect">
            <a:avLst/>
          </a:prstGeom>
          <a:noFill/>
        </p:spPr>
        <p:txBody>
          <a:bodyPr wrap="none" rtlCol="0">
            <a:spAutoFit/>
          </a:bodyPr>
          <a:lstStyle/>
          <a:p>
            <a:r>
              <a:rPr lang="en-US" dirty="0" smtClean="0"/>
              <a:t>Projectile fragmentation</a:t>
            </a:r>
            <a:endParaRPr lang="en-US" dirty="0"/>
          </a:p>
        </p:txBody>
      </p:sp>
      <p:sp>
        <p:nvSpPr>
          <p:cNvPr id="11" name="TextBox 10"/>
          <p:cNvSpPr txBox="1"/>
          <p:nvPr/>
        </p:nvSpPr>
        <p:spPr>
          <a:xfrm>
            <a:off x="755576" y="620688"/>
            <a:ext cx="4186146"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400" b="1" dirty="0" smtClean="0"/>
              <a:t>Making Rare Isotope Beam</a:t>
            </a:r>
            <a:endParaRPr lang="en-US" sz="2400" b="1" dirty="0"/>
          </a:p>
        </p:txBody>
      </p:sp>
    </p:spTree>
    <p:extLst>
      <p:ext uri="{BB962C8B-B14F-4D97-AF65-F5344CB8AC3E}">
        <p14:creationId xmlns:p14="http://schemas.microsoft.com/office/powerpoint/2010/main" val="30763789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50106"/>
          </a:xfrm>
        </p:spPr>
        <p:txBody>
          <a:bodyPr>
            <a:normAutofit/>
          </a:bodyPr>
          <a:lstStyle/>
          <a:p>
            <a:r>
              <a:rPr lang="en-US" altLang="ko-KR" sz="3200" dirty="0" smtClean="0"/>
              <a:t>Concept of the  Accelerator Complex</a:t>
            </a:r>
            <a:endParaRPr lang="ko-KR" altLang="en-US" sz="3200" dirty="0"/>
          </a:p>
        </p:txBody>
      </p:sp>
      <p:grpSp>
        <p:nvGrpSpPr>
          <p:cNvPr id="4" name="그룹 3"/>
          <p:cNvGrpSpPr/>
          <p:nvPr/>
        </p:nvGrpSpPr>
        <p:grpSpPr>
          <a:xfrm>
            <a:off x="323528" y="1196752"/>
            <a:ext cx="8505997" cy="4536504"/>
            <a:chOff x="386483" y="1196752"/>
            <a:chExt cx="8505997" cy="4536504"/>
          </a:xfrm>
        </p:grpSpPr>
        <p:sp>
          <p:nvSpPr>
            <p:cNvPr id="5" name="자유형 4"/>
            <p:cNvSpPr/>
            <p:nvPr/>
          </p:nvSpPr>
          <p:spPr>
            <a:xfrm rot="5400000" flipV="1">
              <a:off x="6696029" y="4427642"/>
              <a:ext cx="144016" cy="738187"/>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cxnSp>
          <p:nvCxnSpPr>
            <p:cNvPr id="6" name="직선 연결선 5"/>
            <p:cNvCxnSpPr/>
            <p:nvPr/>
          </p:nvCxnSpPr>
          <p:spPr>
            <a:xfrm>
              <a:off x="6257798" y="2325065"/>
              <a:ext cx="1185469" cy="311847"/>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직선 연결선 6"/>
            <p:cNvCxnSpPr>
              <a:endCxn id="81" idx="1"/>
            </p:cNvCxnSpPr>
            <p:nvPr/>
          </p:nvCxnSpPr>
          <p:spPr>
            <a:xfrm>
              <a:off x="6238183" y="2320302"/>
              <a:ext cx="1205084" cy="67665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자유형 7"/>
            <p:cNvSpPr/>
            <p:nvPr/>
          </p:nvSpPr>
          <p:spPr>
            <a:xfrm>
              <a:off x="1898652" y="2248297"/>
              <a:ext cx="441100" cy="2764879"/>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9" name="자유형 8"/>
            <p:cNvSpPr/>
            <p:nvPr/>
          </p:nvSpPr>
          <p:spPr>
            <a:xfrm flipH="1">
              <a:off x="2433041" y="4558268"/>
              <a:ext cx="211824" cy="526916"/>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10" name="자유형 9"/>
            <p:cNvSpPr/>
            <p:nvPr/>
          </p:nvSpPr>
          <p:spPr>
            <a:xfrm flipH="1">
              <a:off x="4572000" y="4566839"/>
              <a:ext cx="86770" cy="446338"/>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11" name="자유형 10"/>
            <p:cNvSpPr/>
            <p:nvPr/>
          </p:nvSpPr>
          <p:spPr>
            <a:xfrm flipH="1">
              <a:off x="3905346" y="4575348"/>
              <a:ext cx="86297" cy="505073"/>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cxnSp>
          <p:nvCxnSpPr>
            <p:cNvPr id="12" name="직선 연결선 11"/>
            <p:cNvCxnSpPr>
              <a:endCxn id="40" idx="0"/>
            </p:cNvCxnSpPr>
            <p:nvPr/>
          </p:nvCxnSpPr>
          <p:spPr>
            <a:xfrm flipH="1">
              <a:off x="6075921" y="2725817"/>
              <a:ext cx="2371" cy="560874"/>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3" name="직사각형 12"/>
            <p:cNvSpPr/>
            <p:nvPr/>
          </p:nvSpPr>
          <p:spPr>
            <a:xfrm>
              <a:off x="527053" y="2085815"/>
              <a:ext cx="130188" cy="129282"/>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4" name="직사각형 13"/>
            <p:cNvSpPr/>
            <p:nvPr/>
          </p:nvSpPr>
          <p:spPr>
            <a:xfrm>
              <a:off x="527053" y="2409019"/>
              <a:ext cx="130188" cy="129282"/>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5" name="꺾인 연결선 57"/>
            <p:cNvCxnSpPr>
              <a:stCxn id="13" idx="2"/>
            </p:cNvCxnSpPr>
            <p:nvPr/>
          </p:nvCxnSpPr>
          <p:spPr>
            <a:xfrm rot="16200000" flipH="1">
              <a:off x="861279" y="1945965"/>
              <a:ext cx="102895" cy="64115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hape 15"/>
            <p:cNvCxnSpPr>
              <a:stCxn id="14" idx="0"/>
            </p:cNvCxnSpPr>
            <p:nvPr/>
          </p:nvCxnSpPr>
          <p:spPr>
            <a:xfrm rot="5400000" flipH="1" flipV="1">
              <a:off x="867213" y="2042927"/>
              <a:ext cx="91027" cy="64115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꺾인 연결선 16"/>
            <p:cNvCxnSpPr>
              <a:endCxn id="31" idx="1"/>
            </p:cNvCxnSpPr>
            <p:nvPr/>
          </p:nvCxnSpPr>
          <p:spPr>
            <a:xfrm>
              <a:off x="2802409" y="2312058"/>
              <a:ext cx="65094" cy="1426"/>
            </a:xfrm>
            <a:prstGeom prst="bentConnector3">
              <a:avLst>
                <a:gd name="adj1" fmla="val 50000"/>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8" name="직사각형 17"/>
            <p:cNvSpPr/>
            <p:nvPr/>
          </p:nvSpPr>
          <p:spPr>
            <a:xfrm>
              <a:off x="6939211" y="2215096"/>
              <a:ext cx="1724535" cy="193922"/>
            </a:xfrm>
            <a:prstGeom prst="rect">
              <a:avLst/>
            </a:prstGeom>
            <a:solidFill>
              <a:srgbClr val="CDCEC8"/>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9" name="직선 연결선 18"/>
            <p:cNvCxnSpPr>
              <a:stCxn id="31" idx="3"/>
            </p:cNvCxnSpPr>
            <p:nvPr/>
          </p:nvCxnSpPr>
          <p:spPr>
            <a:xfrm>
              <a:off x="5926927" y="2312057"/>
              <a:ext cx="50822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70659" y="1340768"/>
              <a:ext cx="1021433" cy="369332"/>
            </a:xfrm>
            <a:prstGeom prst="rect">
              <a:avLst/>
            </a:prstGeom>
            <a:noFill/>
          </p:spPr>
          <p:txBody>
            <a:bodyPr wrap="none" rtlCol="0">
              <a:spAutoFit/>
            </a:bodyPr>
            <a:lstStyle/>
            <a:p>
              <a:r>
                <a:rPr lang="en-US" altLang="ko-KR" b="1" dirty="0" smtClean="0"/>
                <a:t>IF Linac</a:t>
              </a:r>
              <a:endParaRPr lang="ko-KR" altLang="en-US" b="1" dirty="0"/>
            </a:p>
          </p:txBody>
        </p:sp>
        <p:sp>
          <p:nvSpPr>
            <p:cNvPr id="21" name="TextBox 20"/>
            <p:cNvSpPr txBox="1"/>
            <p:nvPr/>
          </p:nvSpPr>
          <p:spPr>
            <a:xfrm>
              <a:off x="7155235" y="1955935"/>
              <a:ext cx="1348190" cy="276999"/>
            </a:xfrm>
            <a:prstGeom prst="rect">
              <a:avLst/>
            </a:prstGeom>
            <a:noFill/>
          </p:spPr>
          <p:txBody>
            <a:bodyPr wrap="none" rtlCol="0">
              <a:spAutoFit/>
            </a:bodyPr>
            <a:lstStyle/>
            <a:p>
              <a:r>
                <a:rPr lang="en-US" altLang="ko-KR" sz="1200" dirty="0" smtClean="0"/>
                <a:t>Future Extension</a:t>
              </a:r>
              <a:endParaRPr lang="ko-KR" altLang="en-US" sz="1200" dirty="0"/>
            </a:p>
          </p:txBody>
        </p:sp>
        <p:sp>
          <p:nvSpPr>
            <p:cNvPr id="22" name="TextBox 21"/>
            <p:cNvSpPr txBox="1"/>
            <p:nvPr/>
          </p:nvSpPr>
          <p:spPr>
            <a:xfrm>
              <a:off x="5715075" y="1743199"/>
              <a:ext cx="1368152" cy="461665"/>
            </a:xfrm>
            <a:prstGeom prst="rect">
              <a:avLst/>
            </a:prstGeom>
            <a:noFill/>
          </p:spPr>
          <p:txBody>
            <a:bodyPr wrap="square" rtlCol="0">
              <a:spAutoFit/>
            </a:bodyPr>
            <a:lstStyle/>
            <a:p>
              <a:r>
                <a:rPr lang="en-US" altLang="ko-KR" sz="1200" b="1" dirty="0" smtClean="0"/>
                <a:t>200 MeV/u (U), </a:t>
              </a:r>
            </a:p>
            <a:p>
              <a:r>
                <a:rPr lang="en-US" altLang="ko-KR" sz="1200" b="1" dirty="0" smtClean="0"/>
                <a:t>8 p</a:t>
              </a:r>
              <a:r>
                <a:rPr lang="el-GR" altLang="ko-KR" sz="1200" b="1" dirty="0" smtClean="0">
                  <a:latin typeface="맑은 고딕"/>
                  <a:ea typeface="맑은 고딕"/>
                </a:rPr>
                <a:t>μ</a:t>
              </a:r>
              <a:r>
                <a:rPr lang="en-US" altLang="ko-KR" sz="1200" b="1" dirty="0" smtClean="0">
                  <a:latin typeface="맑은 고딕"/>
                  <a:ea typeface="맑은 고딕"/>
                </a:rPr>
                <a:t>A</a:t>
              </a:r>
              <a:endParaRPr lang="ko-KR" altLang="en-US" sz="1200" b="1" dirty="0"/>
            </a:p>
          </p:txBody>
        </p:sp>
        <p:cxnSp>
          <p:nvCxnSpPr>
            <p:cNvPr id="23" name="꺾인 연결선 22"/>
            <p:cNvCxnSpPr>
              <a:stCxn id="47" idx="1"/>
              <a:endCxn id="30" idx="1"/>
            </p:cNvCxnSpPr>
            <p:nvPr/>
          </p:nvCxnSpPr>
          <p:spPr>
            <a:xfrm rot="10800000">
              <a:off x="2543341" y="2310916"/>
              <a:ext cx="3382" cy="2245021"/>
            </a:xfrm>
            <a:prstGeom prst="bentConnector3">
              <a:avLst>
                <a:gd name="adj1" fmla="val 3291899"/>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직선 연결선 23"/>
            <p:cNvCxnSpPr/>
            <p:nvPr/>
          </p:nvCxnSpPr>
          <p:spPr>
            <a:xfrm>
              <a:off x="2216562" y="2312058"/>
              <a:ext cx="325471"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476938" y="2409019"/>
              <a:ext cx="763351" cy="400110"/>
            </a:xfrm>
            <a:prstGeom prst="rect">
              <a:avLst/>
            </a:prstGeom>
            <a:noFill/>
          </p:spPr>
          <p:txBody>
            <a:bodyPr wrap="none" rtlCol="0">
              <a:spAutoFit/>
            </a:bodyPr>
            <a:lstStyle/>
            <a:p>
              <a:r>
                <a:rPr lang="en-US" altLang="ko-KR" sz="1000" dirty="0" smtClean="0"/>
                <a:t>Stripper</a:t>
              </a:r>
            </a:p>
            <a:p>
              <a:r>
                <a:rPr lang="en-US" altLang="ko-KR" sz="1000" dirty="0" smtClean="0"/>
                <a:t>18 MeV/u</a:t>
              </a:r>
              <a:endParaRPr lang="ko-KR" altLang="en-US" sz="1000" dirty="0"/>
            </a:p>
          </p:txBody>
        </p:sp>
        <p:sp>
          <p:nvSpPr>
            <p:cNvPr id="26" name="직사각형 25"/>
            <p:cNvSpPr/>
            <p:nvPr/>
          </p:nvSpPr>
          <p:spPr>
            <a:xfrm>
              <a:off x="771589" y="2215096"/>
              <a:ext cx="195282" cy="193922"/>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TextBox 26"/>
            <p:cNvSpPr txBox="1"/>
            <p:nvPr/>
          </p:nvSpPr>
          <p:spPr>
            <a:xfrm>
              <a:off x="3842867" y="1981790"/>
              <a:ext cx="1011815" cy="246221"/>
            </a:xfrm>
            <a:prstGeom prst="rect">
              <a:avLst/>
            </a:prstGeom>
            <a:noFill/>
          </p:spPr>
          <p:txBody>
            <a:bodyPr wrap="none" rtlCol="0">
              <a:spAutoFit/>
            </a:bodyPr>
            <a:lstStyle/>
            <a:p>
              <a:r>
                <a:rPr lang="en-US" altLang="ko-KR" sz="1000" dirty="0" smtClean="0"/>
                <a:t>280 MHz SCL </a:t>
              </a:r>
              <a:endParaRPr lang="ko-KR" altLang="en-US" sz="1000" dirty="0"/>
            </a:p>
          </p:txBody>
        </p:sp>
        <p:sp>
          <p:nvSpPr>
            <p:cNvPr id="28" name="TextBox 27"/>
            <p:cNvSpPr txBox="1"/>
            <p:nvPr/>
          </p:nvSpPr>
          <p:spPr>
            <a:xfrm>
              <a:off x="691721" y="1818081"/>
              <a:ext cx="639919" cy="400110"/>
            </a:xfrm>
            <a:prstGeom prst="rect">
              <a:avLst/>
            </a:prstGeom>
            <a:noFill/>
          </p:spPr>
          <p:txBody>
            <a:bodyPr wrap="none" rtlCol="0">
              <a:spAutoFit/>
            </a:bodyPr>
            <a:lstStyle/>
            <a:p>
              <a:r>
                <a:rPr lang="en-US" altLang="ko-KR" sz="1000" dirty="0" smtClean="0"/>
                <a:t>70 MHz</a:t>
              </a:r>
              <a:endParaRPr lang="ko-KR" altLang="en-US" sz="1000" dirty="0" smtClean="0"/>
            </a:p>
            <a:p>
              <a:r>
                <a:rPr lang="en-US" altLang="ko-KR" sz="1000" dirty="0" smtClean="0"/>
                <a:t>RFQ</a:t>
              </a:r>
            </a:p>
          </p:txBody>
        </p:sp>
        <p:sp>
          <p:nvSpPr>
            <p:cNvPr id="29" name="TextBox 28"/>
            <p:cNvSpPr txBox="1"/>
            <p:nvPr/>
          </p:nvSpPr>
          <p:spPr>
            <a:xfrm>
              <a:off x="1101384" y="1976333"/>
              <a:ext cx="941283" cy="246221"/>
            </a:xfrm>
            <a:prstGeom prst="rect">
              <a:avLst/>
            </a:prstGeom>
            <a:noFill/>
          </p:spPr>
          <p:txBody>
            <a:bodyPr wrap="none" rtlCol="0">
              <a:spAutoFit/>
            </a:bodyPr>
            <a:lstStyle/>
            <a:p>
              <a:r>
                <a:rPr lang="en-US" altLang="ko-KR" sz="1000" dirty="0" smtClean="0"/>
                <a:t>70 MHz SCL </a:t>
              </a:r>
              <a:endParaRPr lang="ko-KR" altLang="en-US" sz="1000" dirty="0"/>
            </a:p>
          </p:txBody>
        </p:sp>
        <p:sp>
          <p:nvSpPr>
            <p:cNvPr id="30" name="직사각형 29"/>
            <p:cNvSpPr/>
            <p:nvPr/>
          </p:nvSpPr>
          <p:spPr>
            <a:xfrm>
              <a:off x="2543341" y="2213954"/>
              <a:ext cx="260376" cy="193922"/>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직사각형 30"/>
            <p:cNvSpPr/>
            <p:nvPr/>
          </p:nvSpPr>
          <p:spPr>
            <a:xfrm>
              <a:off x="2867503" y="2215096"/>
              <a:ext cx="3059424" cy="193922"/>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TextBox 180"/>
            <p:cNvSpPr txBox="1">
              <a:spLocks noChangeArrowheads="1"/>
            </p:cNvSpPr>
            <p:nvPr/>
          </p:nvSpPr>
          <p:spPr bwMode="auto">
            <a:xfrm>
              <a:off x="425328" y="2564904"/>
              <a:ext cx="771765" cy="542596"/>
            </a:xfrm>
            <a:prstGeom prst="rect">
              <a:avLst/>
            </a:prstGeom>
            <a:noFill/>
            <a:ln w="9525">
              <a:noFill/>
              <a:miter lim="800000"/>
              <a:headEnd/>
              <a:tailEnd/>
            </a:ln>
          </p:spPr>
          <p:txBody>
            <a:bodyPr wrap="square" lIns="80147" tIns="40074" rIns="80147" bIns="40074">
              <a:spAutoFit/>
            </a:bodyPr>
            <a:lstStyle/>
            <a:p>
              <a:r>
                <a:rPr lang="en-US" altLang="ko-KR" sz="1000" dirty="0" smtClean="0">
                  <a:latin typeface="맑은 고딕" pitchFamily="50" charset="-127"/>
                  <a:ea typeface="맑은 고딕" pitchFamily="50" charset="-127"/>
                </a:rPr>
                <a:t>28 GHz SC ECR IS</a:t>
              </a:r>
            </a:p>
            <a:p>
              <a:r>
                <a:rPr lang="en-US" altLang="ko-KR" sz="1000" dirty="0" smtClean="0">
                  <a:latin typeface="맑은 고딕" pitchFamily="50" charset="-127"/>
                  <a:ea typeface="맑은 고딕" pitchFamily="50" charset="-127"/>
                </a:rPr>
                <a:t>H</a:t>
              </a:r>
              <a:r>
                <a:rPr lang="en-US" altLang="ko-KR" sz="1000" baseline="-25000" dirty="0" smtClean="0">
                  <a:latin typeface="맑은 고딕" pitchFamily="50" charset="-127"/>
                  <a:ea typeface="맑은 고딕" pitchFamily="50" charset="-127"/>
                </a:rPr>
                <a:t>2</a:t>
              </a:r>
              <a:r>
                <a:rPr lang="en-US" altLang="ko-KR" sz="1000" baseline="30000" dirty="0" smtClean="0">
                  <a:latin typeface="맑은 고딕" pitchFamily="50" charset="-127"/>
                  <a:ea typeface="맑은 고딕" pitchFamily="50" charset="-127"/>
                </a:rPr>
                <a:t>+</a:t>
              </a:r>
              <a:r>
                <a:rPr lang="en-US" altLang="ko-KR" sz="1000" dirty="0" smtClean="0">
                  <a:latin typeface="맑은 고딕" pitchFamily="50" charset="-127"/>
                  <a:ea typeface="맑은 고딕" pitchFamily="50" charset="-127"/>
                </a:rPr>
                <a:t>, D</a:t>
              </a:r>
              <a:r>
                <a:rPr lang="en-US" altLang="ko-KR" sz="1000" baseline="30000" dirty="0" smtClean="0">
                  <a:latin typeface="맑은 고딕" pitchFamily="50" charset="-127"/>
                  <a:ea typeface="맑은 고딕" pitchFamily="50" charset="-127"/>
                </a:rPr>
                <a:t>+</a:t>
              </a:r>
            </a:p>
          </p:txBody>
        </p:sp>
        <p:sp>
          <p:nvSpPr>
            <p:cNvPr id="33" name="직사각형 32"/>
            <p:cNvSpPr/>
            <p:nvPr/>
          </p:nvSpPr>
          <p:spPr>
            <a:xfrm>
              <a:off x="386483" y="1196752"/>
              <a:ext cx="8496944" cy="4536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34" name="직선 연결선 33"/>
            <p:cNvCxnSpPr>
              <a:endCxn id="18" idx="1"/>
            </p:cNvCxnSpPr>
            <p:nvPr/>
          </p:nvCxnSpPr>
          <p:spPr>
            <a:xfrm>
              <a:off x="6435155" y="2312057"/>
              <a:ext cx="504056" cy="0"/>
            </a:xfrm>
            <a:prstGeom prst="line">
              <a:avLst/>
            </a:prstGeom>
            <a:ln w="28575">
              <a:solidFill>
                <a:schemeClr val="accent3">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6078491" y="2300682"/>
              <a:ext cx="0" cy="27614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a:endCxn id="38" idx="0"/>
            </p:cNvCxnSpPr>
            <p:nvPr/>
          </p:nvCxnSpPr>
          <p:spPr>
            <a:xfrm>
              <a:off x="6219131" y="2304031"/>
              <a:ext cx="647119" cy="764929"/>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7" name="직사각형 36"/>
            <p:cNvSpPr/>
            <p:nvPr/>
          </p:nvSpPr>
          <p:spPr>
            <a:xfrm>
              <a:off x="5928324" y="2530427"/>
              <a:ext cx="300333" cy="420708"/>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b="1" dirty="0">
                <a:solidFill>
                  <a:schemeClr val="tx1"/>
                </a:solidFill>
              </a:endParaRPr>
            </a:p>
          </p:txBody>
        </p:sp>
        <p:sp>
          <p:nvSpPr>
            <p:cNvPr id="38" name="직사각형 37"/>
            <p:cNvSpPr/>
            <p:nvPr/>
          </p:nvSpPr>
          <p:spPr>
            <a:xfrm>
              <a:off x="6723187" y="3068960"/>
              <a:ext cx="286126" cy="28803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b="1" dirty="0">
                <a:solidFill>
                  <a:schemeClr val="tx1"/>
                </a:solidFill>
              </a:endParaRPr>
            </a:p>
          </p:txBody>
        </p:sp>
        <p:sp>
          <p:nvSpPr>
            <p:cNvPr id="39" name="TextBox 38"/>
            <p:cNvSpPr txBox="1"/>
            <p:nvPr/>
          </p:nvSpPr>
          <p:spPr>
            <a:xfrm>
              <a:off x="4932040" y="2524834"/>
              <a:ext cx="992579" cy="400110"/>
            </a:xfrm>
            <a:prstGeom prst="rect">
              <a:avLst/>
            </a:prstGeom>
            <a:noFill/>
          </p:spPr>
          <p:txBody>
            <a:bodyPr wrap="none" rtlCol="0">
              <a:spAutoFit/>
            </a:bodyPr>
            <a:lstStyle/>
            <a:p>
              <a:r>
                <a:rPr lang="en-US" altLang="ko-KR" sz="1000" dirty="0" smtClean="0"/>
                <a:t>Spallation, </a:t>
              </a:r>
            </a:p>
            <a:p>
              <a:r>
                <a:rPr lang="en-US" altLang="ko-KR" sz="1000" dirty="0" smtClean="0"/>
                <a:t>Fission Target</a:t>
              </a:r>
              <a:endParaRPr lang="ko-KR" altLang="en-US" sz="1000" dirty="0"/>
            </a:p>
          </p:txBody>
        </p:sp>
        <p:sp>
          <p:nvSpPr>
            <p:cNvPr id="40" name="타원 39"/>
            <p:cNvSpPr/>
            <p:nvPr/>
          </p:nvSpPr>
          <p:spPr>
            <a:xfrm>
              <a:off x="5945733" y="3286691"/>
              <a:ext cx="260376" cy="258563"/>
            </a:xfrm>
            <a:prstGeom prst="ellipse">
              <a:avLst/>
            </a:prstGeom>
            <a:solidFill>
              <a:srgbClr val="E0D220"/>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1" name="TextBox 40"/>
            <p:cNvSpPr txBox="1"/>
            <p:nvPr/>
          </p:nvSpPr>
          <p:spPr>
            <a:xfrm>
              <a:off x="5578679" y="3842380"/>
              <a:ext cx="753732" cy="246221"/>
            </a:xfrm>
            <a:prstGeom prst="rect">
              <a:avLst/>
            </a:prstGeom>
            <a:noFill/>
          </p:spPr>
          <p:txBody>
            <a:bodyPr wrap="none" rtlCol="0">
              <a:spAutoFit/>
            </a:bodyPr>
            <a:lstStyle/>
            <a:p>
              <a:r>
                <a:rPr lang="en-US" altLang="ko-KR" sz="1000" dirty="0" smtClean="0"/>
                <a:t>RF Cooler</a:t>
              </a:r>
              <a:endParaRPr lang="ko-KR" altLang="en-US" sz="1000" dirty="0"/>
            </a:p>
          </p:txBody>
        </p:sp>
        <p:cxnSp>
          <p:nvCxnSpPr>
            <p:cNvPr id="42" name="꺾인 연결선 136"/>
            <p:cNvCxnSpPr/>
            <p:nvPr/>
          </p:nvCxnSpPr>
          <p:spPr>
            <a:xfrm>
              <a:off x="6228184" y="2636912"/>
              <a:ext cx="159443" cy="1650514"/>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꺾인 연결선 136"/>
            <p:cNvCxnSpPr/>
            <p:nvPr/>
          </p:nvCxnSpPr>
          <p:spPr>
            <a:xfrm rot="16200000" flipH="1">
              <a:off x="5588062" y="3493059"/>
              <a:ext cx="1440160" cy="159916"/>
            </a:xfrm>
            <a:prstGeom prst="bentConnector3">
              <a:avLst>
                <a:gd name="adj1" fmla="val -265"/>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606605" y="4397042"/>
              <a:ext cx="745717" cy="400110"/>
            </a:xfrm>
            <a:prstGeom prst="rect">
              <a:avLst/>
            </a:prstGeom>
            <a:noFill/>
          </p:spPr>
          <p:txBody>
            <a:bodyPr wrap="none" rtlCol="0">
              <a:spAutoFit/>
            </a:bodyPr>
            <a:lstStyle/>
            <a:p>
              <a:pPr algn="just"/>
              <a:r>
                <a:rPr lang="en-US" altLang="ko-KR" sz="1000" dirty="0" smtClean="0"/>
                <a:t>Mass </a:t>
              </a:r>
            </a:p>
            <a:p>
              <a:pPr algn="just"/>
              <a:r>
                <a:rPr lang="en-US" altLang="ko-KR" sz="1000" dirty="0" smtClean="0"/>
                <a:t>Separator</a:t>
              </a:r>
              <a:endParaRPr lang="ko-KR" altLang="en-US" sz="1000" dirty="0"/>
            </a:p>
          </p:txBody>
        </p:sp>
        <p:cxnSp>
          <p:nvCxnSpPr>
            <p:cNvPr id="45" name="꺾인 연결선 136"/>
            <p:cNvCxnSpPr>
              <a:stCxn id="46" idx="3"/>
              <a:endCxn id="93" idx="3"/>
            </p:cNvCxnSpPr>
            <p:nvPr/>
          </p:nvCxnSpPr>
          <p:spPr>
            <a:xfrm flipV="1">
              <a:off x="6084168" y="4797152"/>
              <a:ext cx="303932" cy="312985"/>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6" name="직사각형 45"/>
            <p:cNvSpPr/>
            <p:nvPr/>
          </p:nvSpPr>
          <p:spPr>
            <a:xfrm>
              <a:off x="5508104" y="5013176"/>
              <a:ext cx="576064" cy="193922"/>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7" name="직사각형 46"/>
            <p:cNvSpPr/>
            <p:nvPr/>
          </p:nvSpPr>
          <p:spPr>
            <a:xfrm>
              <a:off x="2546723" y="4458736"/>
              <a:ext cx="1298130" cy="194400"/>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8" name="직선 연결선 47"/>
            <p:cNvCxnSpPr>
              <a:stCxn id="97" idx="3"/>
              <a:endCxn id="99" idx="1"/>
            </p:cNvCxnSpPr>
            <p:nvPr/>
          </p:nvCxnSpPr>
          <p:spPr>
            <a:xfrm>
              <a:off x="4504848" y="4555697"/>
              <a:ext cx="13018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직선 연결선 48"/>
            <p:cNvCxnSpPr>
              <a:stCxn id="47" idx="3"/>
              <a:endCxn id="97" idx="1"/>
            </p:cNvCxnSpPr>
            <p:nvPr/>
          </p:nvCxnSpPr>
          <p:spPr>
            <a:xfrm flipV="1">
              <a:off x="3844853" y="4555697"/>
              <a:ext cx="139242" cy="239"/>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직선 화살표 연결선 49"/>
            <p:cNvCxnSpPr/>
            <p:nvPr/>
          </p:nvCxnSpPr>
          <p:spPr>
            <a:xfrm>
              <a:off x="3050779" y="1556792"/>
              <a:ext cx="288032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직선 연결선 50"/>
            <p:cNvCxnSpPr/>
            <p:nvPr/>
          </p:nvCxnSpPr>
          <p:spPr>
            <a:xfrm>
              <a:off x="5931099" y="1412776"/>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직선 연결선 51"/>
            <p:cNvCxnSpPr/>
            <p:nvPr/>
          </p:nvCxnSpPr>
          <p:spPr>
            <a:xfrm>
              <a:off x="530499" y="1412776"/>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직선 화살표 연결선 52"/>
            <p:cNvCxnSpPr/>
            <p:nvPr/>
          </p:nvCxnSpPr>
          <p:spPr>
            <a:xfrm flipH="1">
              <a:off x="530499" y="1556792"/>
              <a:ext cx="144016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114566" y="3347700"/>
              <a:ext cx="1327608" cy="369332"/>
            </a:xfrm>
            <a:prstGeom prst="rect">
              <a:avLst/>
            </a:prstGeom>
            <a:noFill/>
          </p:spPr>
          <p:txBody>
            <a:bodyPr wrap="none" rtlCol="0">
              <a:spAutoFit/>
            </a:bodyPr>
            <a:lstStyle/>
            <a:p>
              <a:r>
                <a:rPr lang="en-US" altLang="ko-KR" b="1" dirty="0" smtClean="0"/>
                <a:t>ISOL Linac</a:t>
              </a:r>
              <a:endParaRPr lang="ko-KR" altLang="en-US" b="1" dirty="0"/>
            </a:p>
          </p:txBody>
        </p:sp>
        <p:cxnSp>
          <p:nvCxnSpPr>
            <p:cNvPr id="55" name="직선 화살표 연결선 54"/>
            <p:cNvCxnSpPr/>
            <p:nvPr/>
          </p:nvCxnSpPr>
          <p:spPr>
            <a:xfrm>
              <a:off x="4374914" y="3563724"/>
              <a:ext cx="836105"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직선 연결선 55"/>
            <p:cNvCxnSpPr/>
            <p:nvPr/>
          </p:nvCxnSpPr>
          <p:spPr>
            <a:xfrm>
              <a:off x="5211019" y="3419708"/>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직선 연결선 56"/>
            <p:cNvCxnSpPr/>
            <p:nvPr/>
          </p:nvCxnSpPr>
          <p:spPr>
            <a:xfrm>
              <a:off x="2575298" y="3419708"/>
              <a:ext cx="0" cy="28803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직선 화살표 연결선 57"/>
            <p:cNvCxnSpPr/>
            <p:nvPr/>
          </p:nvCxnSpPr>
          <p:spPr>
            <a:xfrm flipH="1">
              <a:off x="2565773" y="3563724"/>
              <a:ext cx="60405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직사각형 58"/>
            <p:cNvSpPr/>
            <p:nvPr/>
          </p:nvSpPr>
          <p:spPr>
            <a:xfrm>
              <a:off x="5137213" y="5304889"/>
              <a:ext cx="130188" cy="129282"/>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60" name="꺾인 연결선 136"/>
            <p:cNvCxnSpPr>
              <a:stCxn id="99" idx="3"/>
              <a:endCxn id="46" idx="1"/>
            </p:cNvCxnSpPr>
            <p:nvPr/>
          </p:nvCxnSpPr>
          <p:spPr>
            <a:xfrm>
              <a:off x="4895412" y="4555697"/>
              <a:ext cx="612692" cy="554440"/>
            </a:xfrm>
            <a:prstGeom prst="bentConnector3">
              <a:avLst>
                <a:gd name="adj1" fmla="val 50000"/>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꺾인 연결선 136"/>
            <p:cNvCxnSpPr>
              <a:stCxn id="99" idx="3"/>
              <a:endCxn id="59" idx="0"/>
            </p:cNvCxnSpPr>
            <p:nvPr/>
          </p:nvCxnSpPr>
          <p:spPr>
            <a:xfrm>
              <a:off x="4895412" y="4555697"/>
              <a:ext cx="306895" cy="749192"/>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4932456" y="5399959"/>
              <a:ext cx="559736" cy="246205"/>
            </a:xfrm>
            <a:prstGeom prst="rect">
              <a:avLst/>
            </a:prstGeom>
            <a:noFill/>
          </p:spPr>
          <p:txBody>
            <a:bodyPr wrap="none" lIns="91424" tIns="45712" rIns="91424" bIns="45712" rtlCol="0">
              <a:spAutoFit/>
            </a:bodyPr>
            <a:lstStyle/>
            <a:p>
              <a:r>
                <a:rPr lang="en-US" altLang="ko-KR" sz="1000" dirty="0" smtClean="0"/>
                <a:t>ECR IS</a:t>
              </a:r>
              <a:endParaRPr lang="ko-KR" altLang="en-US" sz="1000" dirty="0"/>
            </a:p>
          </p:txBody>
        </p:sp>
        <p:sp>
          <p:nvSpPr>
            <p:cNvPr id="63" name="TextBox 62"/>
            <p:cNvSpPr txBox="1"/>
            <p:nvPr/>
          </p:nvSpPr>
          <p:spPr>
            <a:xfrm>
              <a:off x="2555776" y="4217660"/>
              <a:ext cx="941283" cy="246221"/>
            </a:xfrm>
            <a:prstGeom prst="rect">
              <a:avLst/>
            </a:prstGeom>
            <a:noFill/>
          </p:spPr>
          <p:txBody>
            <a:bodyPr wrap="none" rtlCol="0">
              <a:spAutoFit/>
            </a:bodyPr>
            <a:lstStyle/>
            <a:p>
              <a:r>
                <a:rPr lang="en-US" altLang="ko-KR" sz="1000" dirty="0" smtClean="0"/>
                <a:t>70 MHz SCL </a:t>
              </a:r>
              <a:endParaRPr lang="ko-KR" altLang="en-US" sz="1000" dirty="0"/>
            </a:p>
          </p:txBody>
        </p:sp>
        <p:sp>
          <p:nvSpPr>
            <p:cNvPr id="64" name="TextBox 63"/>
            <p:cNvSpPr txBox="1"/>
            <p:nvPr/>
          </p:nvSpPr>
          <p:spPr>
            <a:xfrm>
              <a:off x="4581247" y="4236229"/>
              <a:ext cx="926857" cy="246221"/>
            </a:xfrm>
            <a:prstGeom prst="rect">
              <a:avLst/>
            </a:prstGeom>
            <a:noFill/>
          </p:spPr>
          <p:txBody>
            <a:bodyPr wrap="none" rtlCol="0">
              <a:spAutoFit/>
            </a:bodyPr>
            <a:lstStyle/>
            <a:p>
              <a:r>
                <a:rPr lang="en-US" altLang="ko-KR" sz="1000" dirty="0" smtClean="0"/>
                <a:t>70 MHz RFQ</a:t>
              </a:r>
            </a:p>
          </p:txBody>
        </p:sp>
        <p:sp>
          <p:nvSpPr>
            <p:cNvPr id="65" name="TextBox 64"/>
            <p:cNvSpPr txBox="1"/>
            <p:nvPr/>
          </p:nvSpPr>
          <p:spPr>
            <a:xfrm>
              <a:off x="5274390" y="5171844"/>
              <a:ext cx="1091966" cy="246221"/>
            </a:xfrm>
            <a:prstGeom prst="rect">
              <a:avLst/>
            </a:prstGeom>
            <a:noFill/>
          </p:spPr>
          <p:txBody>
            <a:bodyPr wrap="none" rtlCol="0">
              <a:spAutoFit/>
            </a:bodyPr>
            <a:lstStyle/>
            <a:p>
              <a:r>
                <a:rPr lang="en-US" altLang="ko-KR" sz="1000" dirty="0" smtClean="0"/>
                <a:t>Charge Breeder</a:t>
              </a:r>
              <a:endParaRPr lang="ko-KR" altLang="en-US" sz="1000" dirty="0"/>
            </a:p>
          </p:txBody>
        </p:sp>
        <p:sp>
          <p:nvSpPr>
            <p:cNvPr id="66" name="TextBox 65"/>
            <p:cNvSpPr txBox="1"/>
            <p:nvPr/>
          </p:nvSpPr>
          <p:spPr>
            <a:xfrm>
              <a:off x="5229701" y="4766955"/>
              <a:ext cx="710451" cy="246221"/>
            </a:xfrm>
            <a:prstGeom prst="rect">
              <a:avLst/>
            </a:prstGeom>
            <a:noFill/>
          </p:spPr>
          <p:txBody>
            <a:bodyPr wrap="none" rtlCol="0">
              <a:spAutoFit/>
            </a:bodyPr>
            <a:lstStyle/>
            <a:p>
              <a:pPr algn="just"/>
              <a:r>
                <a:rPr lang="en-US" altLang="ko-KR" sz="1000" dirty="0" smtClean="0"/>
                <a:t>10 </a:t>
              </a:r>
              <a:r>
                <a:rPr lang="en-US" altLang="ko-KR" sz="1000" dirty="0" err="1" smtClean="0"/>
                <a:t>keV</a:t>
              </a:r>
              <a:r>
                <a:rPr lang="en-US" altLang="ko-KR" sz="1000" dirty="0" smtClean="0"/>
                <a:t>/u</a:t>
              </a:r>
              <a:endParaRPr lang="ko-KR" altLang="en-US" sz="1000" dirty="0"/>
            </a:p>
          </p:txBody>
        </p:sp>
        <p:grpSp>
          <p:nvGrpSpPr>
            <p:cNvPr id="67" name="그룹 103"/>
            <p:cNvGrpSpPr/>
            <p:nvPr/>
          </p:nvGrpSpPr>
          <p:grpSpPr>
            <a:xfrm flipH="1" flipV="1">
              <a:off x="7020271" y="3140552"/>
              <a:ext cx="1725338" cy="1710502"/>
              <a:chOff x="382240" y="1556792"/>
              <a:chExt cx="8222208" cy="4752528"/>
            </a:xfrm>
          </p:grpSpPr>
          <p:pic>
            <p:nvPicPr>
              <p:cNvPr id="105" name="Picture 15" descr="D:\중이온개념설계-10\임병직\3D Beam Line-Model.tif"/>
              <p:cNvPicPr>
                <a:picLocks noChangeAspect="1" noChangeArrowheads="1"/>
              </p:cNvPicPr>
              <p:nvPr/>
            </p:nvPicPr>
            <p:blipFill>
              <a:blip r:embed="rId2" cstate="print"/>
              <a:srcRect/>
              <a:stretch>
                <a:fillRect/>
              </a:stretch>
            </p:blipFill>
            <p:spPr bwMode="auto">
              <a:xfrm>
                <a:off x="541762" y="1563932"/>
                <a:ext cx="8062686" cy="4745388"/>
              </a:xfrm>
              <a:prstGeom prst="rect">
                <a:avLst/>
              </a:prstGeom>
              <a:noFill/>
              <a:ln>
                <a:noFill/>
              </a:ln>
            </p:spPr>
          </p:pic>
          <p:sp>
            <p:nvSpPr>
              <p:cNvPr id="106" name="직사각형 105"/>
              <p:cNvSpPr/>
              <p:nvPr/>
            </p:nvSpPr>
            <p:spPr>
              <a:xfrm>
                <a:off x="2987824" y="1556792"/>
                <a:ext cx="2304256"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7" name="직사각형 106"/>
              <p:cNvSpPr/>
              <p:nvPr/>
            </p:nvSpPr>
            <p:spPr>
              <a:xfrm>
                <a:off x="1907704" y="2492896"/>
                <a:ext cx="201622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8" name="타원 107"/>
              <p:cNvSpPr/>
              <p:nvPr/>
            </p:nvSpPr>
            <p:spPr>
              <a:xfrm>
                <a:off x="1591096" y="227687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9" name="타원 108"/>
              <p:cNvSpPr/>
              <p:nvPr/>
            </p:nvSpPr>
            <p:spPr>
              <a:xfrm>
                <a:off x="2267744" y="3933056"/>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0" name="타원 109"/>
              <p:cNvSpPr/>
              <p:nvPr/>
            </p:nvSpPr>
            <p:spPr>
              <a:xfrm>
                <a:off x="382240" y="3384609"/>
                <a:ext cx="720081" cy="3502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
          <p:nvSpPr>
            <p:cNvPr id="68" name="자유형 67"/>
            <p:cNvSpPr/>
            <p:nvPr/>
          </p:nvSpPr>
          <p:spPr>
            <a:xfrm rot="5400000" flipH="1">
              <a:off x="5728654" y="2975380"/>
              <a:ext cx="144015" cy="459207"/>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69" name="직사각형 68"/>
            <p:cNvSpPr/>
            <p:nvPr/>
          </p:nvSpPr>
          <p:spPr>
            <a:xfrm>
              <a:off x="5273974" y="3007066"/>
              <a:ext cx="450154"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70" name="TextBox 69"/>
            <p:cNvSpPr txBox="1"/>
            <p:nvPr/>
          </p:nvSpPr>
          <p:spPr>
            <a:xfrm>
              <a:off x="4345987" y="2996952"/>
              <a:ext cx="946093" cy="246221"/>
            </a:xfrm>
            <a:prstGeom prst="rect">
              <a:avLst/>
            </a:prstGeom>
            <a:noFill/>
          </p:spPr>
          <p:txBody>
            <a:bodyPr wrap="none" rtlCol="0">
              <a:spAutoFit/>
            </a:bodyPr>
            <a:lstStyle/>
            <a:p>
              <a:r>
                <a:rPr lang="en-US" altLang="ko-KR" sz="1000" dirty="0" smtClean="0"/>
                <a:t>Nuclear Data</a:t>
              </a:r>
              <a:endParaRPr lang="ko-KR" altLang="en-US" sz="1000" dirty="0"/>
            </a:p>
          </p:txBody>
        </p:sp>
        <p:sp>
          <p:nvSpPr>
            <p:cNvPr id="71" name="직사각형 70"/>
            <p:cNvSpPr/>
            <p:nvPr/>
          </p:nvSpPr>
          <p:spPr>
            <a:xfrm>
              <a:off x="4308256" y="4959836"/>
              <a:ext cx="522162"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72" name="직사각형 71"/>
            <p:cNvSpPr/>
            <p:nvPr/>
          </p:nvSpPr>
          <p:spPr>
            <a:xfrm>
              <a:off x="3631370" y="4959836"/>
              <a:ext cx="600352"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73" name="직사각형 72"/>
            <p:cNvSpPr/>
            <p:nvPr/>
          </p:nvSpPr>
          <p:spPr>
            <a:xfrm>
              <a:off x="1970659" y="4959836"/>
              <a:ext cx="1584176"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74" name="TextBox 73"/>
            <p:cNvSpPr txBox="1"/>
            <p:nvPr/>
          </p:nvSpPr>
          <p:spPr>
            <a:xfrm>
              <a:off x="2618731" y="5237837"/>
              <a:ext cx="1603324" cy="246221"/>
            </a:xfrm>
            <a:prstGeom prst="rect">
              <a:avLst/>
            </a:prstGeom>
            <a:noFill/>
          </p:spPr>
          <p:txBody>
            <a:bodyPr wrap="none" rtlCol="0">
              <a:spAutoFit/>
            </a:bodyPr>
            <a:lstStyle/>
            <a:p>
              <a:r>
                <a:rPr lang="en-US" altLang="ko-KR" sz="1000" dirty="0" smtClean="0"/>
                <a:t>Low Energy Experiments</a:t>
              </a:r>
              <a:endParaRPr lang="ko-KR" altLang="en-US" sz="1000" dirty="0"/>
            </a:p>
          </p:txBody>
        </p:sp>
        <p:sp>
          <p:nvSpPr>
            <p:cNvPr id="75" name="TextBox 74"/>
            <p:cNvSpPr txBox="1"/>
            <p:nvPr/>
          </p:nvSpPr>
          <p:spPr>
            <a:xfrm>
              <a:off x="4293907" y="4653136"/>
              <a:ext cx="792205" cy="246221"/>
            </a:xfrm>
            <a:prstGeom prst="rect">
              <a:avLst/>
            </a:prstGeom>
            <a:noFill/>
          </p:spPr>
          <p:txBody>
            <a:bodyPr wrap="none" rtlCol="0">
              <a:spAutoFit/>
            </a:bodyPr>
            <a:lstStyle/>
            <a:p>
              <a:pPr algn="just"/>
              <a:r>
                <a:rPr lang="en-US" altLang="ko-KR" sz="1000" dirty="0" smtClean="0"/>
                <a:t>0.3 MeV/u</a:t>
              </a:r>
              <a:endParaRPr lang="ko-KR" altLang="en-US" sz="1000" dirty="0"/>
            </a:p>
          </p:txBody>
        </p:sp>
        <p:sp>
          <p:nvSpPr>
            <p:cNvPr id="76" name="TextBox 75"/>
            <p:cNvSpPr txBox="1"/>
            <p:nvPr/>
          </p:nvSpPr>
          <p:spPr>
            <a:xfrm>
              <a:off x="3131840" y="4653136"/>
              <a:ext cx="853119" cy="246221"/>
            </a:xfrm>
            <a:prstGeom prst="rect">
              <a:avLst/>
            </a:prstGeom>
            <a:noFill/>
          </p:spPr>
          <p:txBody>
            <a:bodyPr wrap="none" rtlCol="0">
              <a:spAutoFit/>
            </a:bodyPr>
            <a:lstStyle/>
            <a:p>
              <a:pPr algn="just"/>
              <a:r>
                <a:rPr lang="en-US" altLang="ko-KR" sz="1000" dirty="0" smtClean="0"/>
                <a:t>1~5 MeV/u</a:t>
              </a:r>
              <a:endParaRPr lang="ko-KR" altLang="en-US" sz="1000" dirty="0"/>
            </a:p>
          </p:txBody>
        </p:sp>
        <p:sp>
          <p:nvSpPr>
            <p:cNvPr id="77" name="TextBox 76"/>
            <p:cNvSpPr txBox="1"/>
            <p:nvPr/>
          </p:nvSpPr>
          <p:spPr>
            <a:xfrm>
              <a:off x="1619672" y="4653136"/>
              <a:ext cx="763351" cy="246221"/>
            </a:xfrm>
            <a:prstGeom prst="rect">
              <a:avLst/>
            </a:prstGeom>
            <a:noFill/>
          </p:spPr>
          <p:txBody>
            <a:bodyPr wrap="none" rtlCol="0">
              <a:spAutoFit/>
            </a:bodyPr>
            <a:lstStyle/>
            <a:p>
              <a:pPr algn="just"/>
              <a:r>
                <a:rPr lang="en-US" altLang="ko-KR" sz="1000" dirty="0" smtClean="0"/>
                <a:t>18 MeV/u</a:t>
              </a:r>
              <a:endParaRPr lang="ko-KR" altLang="en-US" sz="1000" dirty="0"/>
            </a:p>
          </p:txBody>
        </p:sp>
        <p:sp>
          <p:nvSpPr>
            <p:cNvPr id="78" name="직사각형 77"/>
            <p:cNvSpPr/>
            <p:nvPr/>
          </p:nvSpPr>
          <p:spPr>
            <a:xfrm>
              <a:off x="8056487" y="4581128"/>
              <a:ext cx="638075"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79" name="TextBox 78"/>
            <p:cNvSpPr txBox="1"/>
            <p:nvPr/>
          </p:nvSpPr>
          <p:spPr>
            <a:xfrm>
              <a:off x="7940540" y="4878685"/>
              <a:ext cx="942887" cy="400110"/>
            </a:xfrm>
            <a:prstGeom prst="rect">
              <a:avLst/>
            </a:prstGeom>
            <a:noFill/>
          </p:spPr>
          <p:txBody>
            <a:bodyPr wrap="none" rtlCol="0">
              <a:spAutoFit/>
            </a:bodyPr>
            <a:lstStyle/>
            <a:p>
              <a:r>
                <a:rPr lang="en-US" altLang="ko-KR" sz="1000" dirty="0" smtClean="0"/>
                <a:t>High Energy </a:t>
              </a:r>
            </a:p>
            <a:p>
              <a:r>
                <a:rPr lang="en-US" altLang="ko-KR" sz="1000" dirty="0" smtClean="0"/>
                <a:t>Experiments</a:t>
              </a:r>
              <a:endParaRPr lang="ko-KR" altLang="en-US" sz="1000" dirty="0"/>
            </a:p>
          </p:txBody>
        </p:sp>
        <p:sp>
          <p:nvSpPr>
            <p:cNvPr id="80" name="직사각형 79"/>
            <p:cNvSpPr/>
            <p:nvPr/>
          </p:nvSpPr>
          <p:spPr>
            <a:xfrm>
              <a:off x="7443267" y="2492896"/>
              <a:ext cx="450154"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81" name="직사각형 80"/>
            <p:cNvSpPr/>
            <p:nvPr/>
          </p:nvSpPr>
          <p:spPr>
            <a:xfrm>
              <a:off x="7443267" y="2852936"/>
              <a:ext cx="450154"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82" name="TextBox 81"/>
            <p:cNvSpPr txBox="1"/>
            <p:nvPr/>
          </p:nvSpPr>
          <p:spPr>
            <a:xfrm>
              <a:off x="7856273" y="2492896"/>
              <a:ext cx="407484" cy="246221"/>
            </a:xfrm>
            <a:prstGeom prst="rect">
              <a:avLst/>
            </a:prstGeom>
            <a:noFill/>
          </p:spPr>
          <p:txBody>
            <a:bodyPr wrap="none" rtlCol="0">
              <a:spAutoFit/>
            </a:bodyPr>
            <a:lstStyle/>
            <a:p>
              <a:r>
                <a:rPr lang="el-GR" altLang="ko-KR" sz="1000" dirty="0" smtClean="0"/>
                <a:t>μ</a:t>
              </a:r>
              <a:r>
                <a:rPr lang="en-US" altLang="ko-KR" sz="1000" dirty="0" smtClean="0"/>
                <a:t>SR</a:t>
              </a:r>
              <a:endParaRPr lang="ko-KR" altLang="en-US" sz="1000" dirty="0"/>
            </a:p>
          </p:txBody>
        </p:sp>
        <p:sp>
          <p:nvSpPr>
            <p:cNvPr id="83" name="TextBox 82"/>
            <p:cNvSpPr txBox="1"/>
            <p:nvPr/>
          </p:nvSpPr>
          <p:spPr>
            <a:xfrm>
              <a:off x="7857625" y="2786111"/>
              <a:ext cx="704039" cy="400110"/>
            </a:xfrm>
            <a:prstGeom prst="rect">
              <a:avLst/>
            </a:prstGeom>
            <a:noFill/>
          </p:spPr>
          <p:txBody>
            <a:bodyPr wrap="none" rtlCol="0">
              <a:spAutoFit/>
            </a:bodyPr>
            <a:lstStyle/>
            <a:p>
              <a:r>
                <a:rPr lang="en-US" altLang="ko-KR" sz="1000" dirty="0" smtClean="0"/>
                <a:t>Medical</a:t>
              </a:r>
            </a:p>
            <a:p>
              <a:r>
                <a:rPr lang="en-US" altLang="ko-KR" sz="1000" dirty="0" smtClean="0"/>
                <a:t>Research</a:t>
              </a:r>
              <a:endParaRPr lang="ko-KR" altLang="en-US" sz="1000" dirty="0"/>
            </a:p>
          </p:txBody>
        </p:sp>
        <p:sp>
          <p:nvSpPr>
            <p:cNvPr id="84" name="TextBox 83"/>
            <p:cNvSpPr txBox="1"/>
            <p:nvPr/>
          </p:nvSpPr>
          <p:spPr>
            <a:xfrm>
              <a:off x="6564352" y="3356576"/>
              <a:ext cx="627095" cy="400110"/>
            </a:xfrm>
            <a:prstGeom prst="rect">
              <a:avLst/>
            </a:prstGeom>
            <a:noFill/>
          </p:spPr>
          <p:txBody>
            <a:bodyPr wrap="none" rtlCol="0">
              <a:spAutoFit/>
            </a:bodyPr>
            <a:lstStyle/>
            <a:p>
              <a:r>
                <a:rPr lang="en-US" altLang="ko-KR" sz="1000" dirty="0" smtClean="0"/>
                <a:t>400 kW</a:t>
              </a:r>
            </a:p>
            <a:p>
              <a:r>
                <a:rPr lang="en-US" altLang="ko-KR" sz="1000" dirty="0" smtClean="0"/>
                <a:t>Target</a:t>
              </a:r>
              <a:endParaRPr lang="ko-KR" altLang="en-US" sz="1000" dirty="0"/>
            </a:p>
          </p:txBody>
        </p:sp>
        <p:sp>
          <p:nvSpPr>
            <p:cNvPr id="85" name="TextBox 84"/>
            <p:cNvSpPr txBox="1"/>
            <p:nvPr/>
          </p:nvSpPr>
          <p:spPr>
            <a:xfrm>
              <a:off x="8146763" y="3258241"/>
              <a:ext cx="745717" cy="400110"/>
            </a:xfrm>
            <a:prstGeom prst="rect">
              <a:avLst/>
            </a:prstGeom>
            <a:noFill/>
          </p:spPr>
          <p:txBody>
            <a:bodyPr wrap="none" rtlCol="0">
              <a:spAutoFit/>
            </a:bodyPr>
            <a:lstStyle/>
            <a:p>
              <a:r>
                <a:rPr lang="en-US" altLang="ko-KR" sz="1000" dirty="0" smtClean="0"/>
                <a:t>Fragment</a:t>
              </a:r>
            </a:p>
            <a:p>
              <a:r>
                <a:rPr lang="en-US" altLang="ko-KR" sz="1000" dirty="0" smtClean="0"/>
                <a:t>Separator</a:t>
              </a:r>
              <a:endParaRPr lang="ko-KR" altLang="en-US" sz="1000" dirty="0"/>
            </a:p>
          </p:txBody>
        </p:sp>
        <p:cxnSp>
          <p:nvCxnSpPr>
            <p:cNvPr id="86" name="직선 연결선 85"/>
            <p:cNvCxnSpPr/>
            <p:nvPr/>
          </p:nvCxnSpPr>
          <p:spPr>
            <a:xfrm>
              <a:off x="7308304" y="4149080"/>
              <a:ext cx="0" cy="72008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6858402" y="4986017"/>
              <a:ext cx="944489" cy="400110"/>
            </a:xfrm>
            <a:prstGeom prst="rect">
              <a:avLst/>
            </a:prstGeom>
            <a:noFill/>
          </p:spPr>
          <p:txBody>
            <a:bodyPr wrap="none" rtlCol="0">
              <a:spAutoFit/>
            </a:bodyPr>
            <a:lstStyle/>
            <a:p>
              <a:r>
                <a:rPr lang="en-US" altLang="ko-KR" sz="1000" dirty="0" smtClean="0"/>
                <a:t>Atomic Trap </a:t>
              </a:r>
            </a:p>
            <a:p>
              <a:r>
                <a:rPr lang="en-US" altLang="ko-KR" sz="1000" dirty="0" smtClean="0"/>
                <a:t>Experiments</a:t>
              </a:r>
              <a:endParaRPr lang="ko-KR" altLang="en-US" sz="1000" dirty="0"/>
            </a:p>
          </p:txBody>
        </p:sp>
        <p:sp>
          <p:nvSpPr>
            <p:cNvPr id="88" name="직사각형 87"/>
            <p:cNvSpPr/>
            <p:nvPr/>
          </p:nvSpPr>
          <p:spPr>
            <a:xfrm rot="5400000">
              <a:off x="6280088" y="3872099"/>
              <a:ext cx="216024" cy="193922"/>
            </a:xfrm>
            <a:prstGeom prst="rect">
              <a:avLst/>
            </a:prstGeom>
            <a:solidFill>
              <a:schemeClr val="accent4">
                <a:lumMod val="7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9" name="TextBox 88"/>
            <p:cNvSpPr txBox="1"/>
            <p:nvPr/>
          </p:nvSpPr>
          <p:spPr>
            <a:xfrm>
              <a:off x="5436096" y="3356992"/>
              <a:ext cx="739305" cy="400110"/>
            </a:xfrm>
            <a:prstGeom prst="rect">
              <a:avLst/>
            </a:prstGeom>
            <a:noFill/>
          </p:spPr>
          <p:txBody>
            <a:bodyPr wrap="none" rtlCol="0">
              <a:spAutoFit/>
            </a:bodyPr>
            <a:lstStyle/>
            <a:p>
              <a:r>
                <a:rPr lang="en-US" altLang="ko-KR" sz="1000" dirty="0" smtClean="0"/>
                <a:t>70 kW </a:t>
              </a:r>
            </a:p>
            <a:p>
              <a:r>
                <a:rPr lang="en-US" altLang="ko-KR" sz="1000" dirty="0" smtClean="0"/>
                <a:t>Cyclotron</a:t>
              </a:r>
              <a:endParaRPr lang="ko-KR" altLang="en-US" sz="1000" dirty="0"/>
            </a:p>
          </p:txBody>
        </p:sp>
        <p:sp>
          <p:nvSpPr>
            <p:cNvPr id="90" name="직사각형 89"/>
            <p:cNvSpPr/>
            <p:nvPr/>
          </p:nvSpPr>
          <p:spPr>
            <a:xfrm>
              <a:off x="6992697" y="4725560"/>
              <a:ext cx="594170"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91" name="TextBox 90"/>
            <p:cNvSpPr txBox="1"/>
            <p:nvPr/>
          </p:nvSpPr>
          <p:spPr>
            <a:xfrm>
              <a:off x="7290198" y="3869685"/>
              <a:ext cx="655949" cy="553998"/>
            </a:xfrm>
            <a:prstGeom prst="rect">
              <a:avLst/>
            </a:prstGeom>
            <a:noFill/>
          </p:spPr>
          <p:txBody>
            <a:bodyPr wrap="none" rtlCol="0">
              <a:spAutoFit/>
            </a:bodyPr>
            <a:lstStyle/>
            <a:p>
              <a:r>
                <a:rPr lang="en-US" altLang="ko-KR" sz="1000" dirty="0" smtClean="0"/>
                <a:t>Gas</a:t>
              </a:r>
            </a:p>
            <a:p>
              <a:r>
                <a:rPr lang="en-US" altLang="ko-KR" sz="1000" dirty="0" smtClean="0"/>
                <a:t>Catcher,</a:t>
              </a:r>
              <a:endParaRPr lang="ko-KR" altLang="en-US" sz="1000" dirty="0" smtClean="0"/>
            </a:p>
            <a:p>
              <a:r>
                <a:rPr lang="en-US" altLang="ko-KR" sz="1000" dirty="0" smtClean="0"/>
                <a:t>Gas cell</a:t>
              </a:r>
              <a:endParaRPr lang="ko-KR" altLang="en-US" sz="1000" dirty="0"/>
            </a:p>
          </p:txBody>
        </p:sp>
        <p:cxnSp>
          <p:nvCxnSpPr>
            <p:cNvPr id="92" name="꺾인 연결선 136"/>
            <p:cNvCxnSpPr/>
            <p:nvPr/>
          </p:nvCxnSpPr>
          <p:spPr>
            <a:xfrm rot="5400000" flipH="1" flipV="1">
              <a:off x="6303839" y="3441700"/>
              <a:ext cx="1080120" cy="910704"/>
            </a:xfrm>
            <a:prstGeom prst="bentConnector3">
              <a:avLst>
                <a:gd name="adj1" fmla="val 23016"/>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93" name="직사각형 92"/>
            <p:cNvSpPr/>
            <p:nvPr/>
          </p:nvSpPr>
          <p:spPr>
            <a:xfrm rot="5400000">
              <a:off x="6208080" y="4520171"/>
              <a:ext cx="360040" cy="193922"/>
            </a:xfrm>
            <a:prstGeom prst="rect">
              <a:avLst/>
            </a:prstGeom>
            <a:solidFill>
              <a:schemeClr val="accent2">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4" name="직사각형 93"/>
            <p:cNvSpPr/>
            <p:nvPr/>
          </p:nvSpPr>
          <p:spPr>
            <a:xfrm>
              <a:off x="1106563" y="2215096"/>
              <a:ext cx="1109999" cy="205792"/>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95" name="직선 연결선 94"/>
            <p:cNvCxnSpPr/>
            <p:nvPr/>
          </p:nvCxnSpPr>
          <p:spPr>
            <a:xfrm>
              <a:off x="5931499" y="2740781"/>
              <a:ext cx="2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자유형 95"/>
            <p:cNvSpPr/>
            <p:nvPr/>
          </p:nvSpPr>
          <p:spPr>
            <a:xfrm flipH="1" flipV="1">
              <a:off x="3909635" y="4149080"/>
              <a:ext cx="86299" cy="383850"/>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97" name="직사각형 96"/>
            <p:cNvSpPr/>
            <p:nvPr/>
          </p:nvSpPr>
          <p:spPr>
            <a:xfrm>
              <a:off x="3984095" y="4458736"/>
              <a:ext cx="520753" cy="193922"/>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8" name="자유형 97"/>
            <p:cNvSpPr/>
            <p:nvPr/>
          </p:nvSpPr>
          <p:spPr>
            <a:xfrm flipH="1" flipV="1">
              <a:off x="4571999" y="4043731"/>
              <a:ext cx="84708" cy="494775"/>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dirty="0"/>
            </a:p>
          </p:txBody>
        </p:sp>
        <p:sp>
          <p:nvSpPr>
            <p:cNvPr id="99" name="직사각형 98"/>
            <p:cNvSpPr/>
            <p:nvPr/>
          </p:nvSpPr>
          <p:spPr>
            <a:xfrm>
              <a:off x="4635036" y="4458736"/>
              <a:ext cx="260376" cy="193922"/>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00" name="직사각형 99"/>
            <p:cNvSpPr/>
            <p:nvPr/>
          </p:nvSpPr>
          <p:spPr>
            <a:xfrm>
              <a:off x="4309607" y="3962772"/>
              <a:ext cx="522162"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101" name="직사각형 100"/>
            <p:cNvSpPr/>
            <p:nvPr/>
          </p:nvSpPr>
          <p:spPr>
            <a:xfrm>
              <a:off x="3632721" y="3962772"/>
              <a:ext cx="600352" cy="288032"/>
            </a:xfrm>
            <a:prstGeom prst="rect">
              <a:avLst/>
            </a:prstGeom>
            <a:solidFill>
              <a:schemeClr val="accent1">
                <a:lumMod val="60000"/>
                <a:lumOff val="4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102" name="TextBox 101"/>
            <p:cNvSpPr txBox="1"/>
            <p:nvPr/>
          </p:nvSpPr>
          <p:spPr>
            <a:xfrm>
              <a:off x="3562449" y="3591967"/>
              <a:ext cx="659155" cy="400110"/>
            </a:xfrm>
            <a:prstGeom prst="rect">
              <a:avLst/>
            </a:prstGeom>
            <a:noFill/>
          </p:spPr>
          <p:txBody>
            <a:bodyPr wrap="none" rtlCol="0">
              <a:spAutoFit/>
            </a:bodyPr>
            <a:lstStyle/>
            <a:p>
              <a:pPr algn="just"/>
              <a:r>
                <a:rPr lang="en-US" altLang="ko-KR" sz="1000" dirty="0" smtClean="0"/>
                <a:t>Material</a:t>
              </a:r>
            </a:p>
            <a:p>
              <a:pPr algn="just"/>
              <a:r>
                <a:rPr lang="en-US" altLang="ko-KR" sz="1000" dirty="0" smtClean="0"/>
                <a:t>Science</a:t>
              </a:r>
              <a:endParaRPr lang="ko-KR" altLang="en-US" sz="1000" dirty="0"/>
            </a:p>
          </p:txBody>
        </p:sp>
        <p:sp>
          <p:nvSpPr>
            <p:cNvPr id="103" name="TextBox 102"/>
            <p:cNvSpPr txBox="1"/>
            <p:nvPr/>
          </p:nvSpPr>
          <p:spPr>
            <a:xfrm>
              <a:off x="4158620" y="3728363"/>
              <a:ext cx="787395" cy="246221"/>
            </a:xfrm>
            <a:prstGeom prst="rect">
              <a:avLst/>
            </a:prstGeom>
            <a:noFill/>
          </p:spPr>
          <p:txBody>
            <a:bodyPr wrap="none" rtlCol="0">
              <a:spAutoFit/>
            </a:bodyPr>
            <a:lstStyle/>
            <a:p>
              <a:pPr algn="just"/>
              <a:r>
                <a:rPr lang="en-US" altLang="ko-KR" sz="1000" dirty="0" smtClean="0"/>
                <a:t>Beta-NMR</a:t>
              </a:r>
              <a:endParaRPr lang="ko-KR" altLang="en-US" sz="1000" dirty="0"/>
            </a:p>
          </p:txBody>
        </p:sp>
        <p:sp>
          <p:nvSpPr>
            <p:cNvPr id="104" name="직사각형 103"/>
            <p:cNvSpPr/>
            <p:nvPr/>
          </p:nvSpPr>
          <p:spPr>
            <a:xfrm>
              <a:off x="395536" y="1871246"/>
              <a:ext cx="452368" cy="261610"/>
            </a:xfrm>
            <a:prstGeom prst="rect">
              <a:avLst/>
            </a:prstGeom>
          </p:spPr>
          <p:txBody>
            <a:bodyPr wrap="none">
              <a:spAutoFit/>
            </a:bodyPr>
            <a:lstStyle/>
            <a:p>
              <a:r>
                <a:rPr lang="en-US" altLang="ko-KR" sz="1100" dirty="0">
                  <a:latin typeface="맑은 고딕" pitchFamily="50" charset="-127"/>
                  <a:ea typeface="맑은 고딕" pitchFamily="50" charset="-127"/>
                </a:rPr>
                <a:t>U</a:t>
              </a:r>
              <a:r>
                <a:rPr lang="en-US" altLang="ko-KR" sz="1100" baseline="30000" dirty="0">
                  <a:latin typeface="맑은 고딕" pitchFamily="50" charset="-127"/>
                  <a:ea typeface="맑은 고딕" pitchFamily="50" charset="-127"/>
                </a:rPr>
                <a:t>33+</a:t>
              </a:r>
              <a:endParaRPr lang="ko-KR" altLang="en-US" sz="1100" dirty="0">
                <a:latin typeface="맑은 고딕" pitchFamily="50" charset="-127"/>
                <a:ea typeface="맑은 고딕" pitchFamily="50" charset="-127"/>
              </a:endParaRPr>
            </a:p>
          </p:txBody>
        </p:sp>
      </p:grpSp>
      <p:sp>
        <p:nvSpPr>
          <p:cNvPr id="111" name="내용 개체 틀 4"/>
          <p:cNvSpPr txBox="1">
            <a:spLocks/>
          </p:cNvSpPr>
          <p:nvPr/>
        </p:nvSpPr>
        <p:spPr>
          <a:xfrm>
            <a:off x="2267744" y="5517232"/>
            <a:ext cx="2160240" cy="1152128"/>
          </a:xfrm>
          <a:prstGeom prst="rect">
            <a:avLst/>
          </a:prstGeom>
          <a:solidFill>
            <a:schemeClr val="accent6">
              <a:lumMod val="50000"/>
            </a:schemeClr>
          </a:solidFill>
          <a:ln>
            <a:solidFill>
              <a:schemeClr val="accent2">
                <a:lumMod val="60000"/>
                <a:lumOff val="40000"/>
              </a:schemeClr>
            </a:solidFill>
          </a:ln>
        </p:spPr>
        <p:txBody>
          <a:bodyPr vert="horz" lIns="91424" tIns="45712" rIns="91424" bIns="45712" rtlCol="0">
            <a:noAutofit/>
          </a:bodyPr>
          <a:lstStyle/>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Nuclear Astrophysics</a:t>
            </a:r>
          </a:p>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Material science</a:t>
            </a:r>
          </a:p>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Bio science</a:t>
            </a:r>
          </a:p>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Medical science</a:t>
            </a:r>
          </a:p>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Nuclear data</a:t>
            </a:r>
            <a:endParaRPr lang="en-US" altLang="ko-KR" sz="1000" b="1" dirty="0" smtClean="0">
              <a:solidFill>
                <a:schemeClr val="bg1"/>
              </a:solidFill>
              <a:latin typeface="맑은 고딕" pitchFamily="50" charset="-127"/>
              <a:ea typeface="맑은 고딕" pitchFamily="50" charset="-127"/>
            </a:endParaRPr>
          </a:p>
        </p:txBody>
      </p:sp>
      <p:sp>
        <p:nvSpPr>
          <p:cNvPr id="112" name="내용 개체 틀 4"/>
          <p:cNvSpPr txBox="1">
            <a:spLocks/>
          </p:cNvSpPr>
          <p:nvPr/>
        </p:nvSpPr>
        <p:spPr>
          <a:xfrm>
            <a:off x="6156176" y="5517232"/>
            <a:ext cx="1440000" cy="504056"/>
          </a:xfrm>
          <a:prstGeom prst="rect">
            <a:avLst/>
          </a:prstGeom>
          <a:solidFill>
            <a:srgbClr val="002060"/>
          </a:solidFill>
          <a:ln>
            <a:solidFill>
              <a:srgbClr val="00B0F0"/>
            </a:solidFill>
          </a:ln>
        </p:spPr>
        <p:txBody>
          <a:bodyPr vert="horz" lIns="91424" tIns="45712" rIns="91424" bIns="45712" rtlCol="0" anchor="ctr">
            <a:noAutofit/>
          </a:bodyPr>
          <a:lstStyle/>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Atomic / Nuclear physics</a:t>
            </a:r>
            <a:endParaRPr lang="en-US" altLang="ko-KR" sz="1100" b="1" dirty="0" smtClean="0">
              <a:solidFill>
                <a:schemeClr val="bg1"/>
              </a:solidFill>
              <a:latin typeface="맑은 고딕" pitchFamily="50" charset="-127"/>
              <a:ea typeface="맑은 고딕" pitchFamily="50" charset="-127"/>
            </a:endParaRPr>
          </a:p>
        </p:txBody>
      </p:sp>
      <p:sp>
        <p:nvSpPr>
          <p:cNvPr id="113" name="내용 개체 틀 4"/>
          <p:cNvSpPr txBox="1">
            <a:spLocks/>
          </p:cNvSpPr>
          <p:nvPr/>
        </p:nvSpPr>
        <p:spPr>
          <a:xfrm>
            <a:off x="7596336" y="5517232"/>
            <a:ext cx="1368152" cy="504056"/>
          </a:xfrm>
          <a:prstGeom prst="rect">
            <a:avLst/>
          </a:prstGeom>
          <a:solidFill>
            <a:srgbClr val="002060"/>
          </a:solidFill>
          <a:ln>
            <a:solidFill>
              <a:srgbClr val="00B0F0"/>
            </a:solidFill>
          </a:ln>
        </p:spPr>
        <p:txBody>
          <a:bodyPr vert="horz" lIns="91424" tIns="45712" rIns="91424" bIns="45712" rtlCol="0" anchor="ctr">
            <a:noAutofit/>
          </a:bodyPr>
          <a:lstStyle/>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Nuclear Physics</a:t>
            </a:r>
          </a:p>
        </p:txBody>
      </p:sp>
      <p:sp>
        <p:nvSpPr>
          <p:cNvPr id="114" name="내용 개체 틀 4"/>
          <p:cNvSpPr txBox="1">
            <a:spLocks/>
          </p:cNvSpPr>
          <p:nvPr/>
        </p:nvSpPr>
        <p:spPr>
          <a:xfrm>
            <a:off x="7092280" y="1844824"/>
            <a:ext cx="1466488" cy="480816"/>
          </a:xfrm>
          <a:prstGeom prst="rect">
            <a:avLst/>
          </a:prstGeom>
          <a:solidFill>
            <a:srgbClr val="002060"/>
          </a:solidFill>
          <a:ln>
            <a:solidFill>
              <a:srgbClr val="00B0F0"/>
            </a:solidFill>
          </a:ln>
        </p:spPr>
        <p:txBody>
          <a:bodyPr vert="horz" lIns="91424" tIns="45712" rIns="91424" bIns="45712" rtlCol="0">
            <a:noAutofit/>
          </a:bodyPr>
          <a:lstStyle/>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Medical science</a:t>
            </a:r>
          </a:p>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Material science</a:t>
            </a:r>
          </a:p>
        </p:txBody>
      </p:sp>
      <p:sp>
        <p:nvSpPr>
          <p:cNvPr id="115" name="내용 개체 틀 4"/>
          <p:cNvSpPr txBox="1">
            <a:spLocks/>
          </p:cNvSpPr>
          <p:nvPr/>
        </p:nvSpPr>
        <p:spPr>
          <a:xfrm>
            <a:off x="3491880" y="3284984"/>
            <a:ext cx="1466488" cy="480816"/>
          </a:xfrm>
          <a:prstGeom prst="rect">
            <a:avLst/>
          </a:prstGeom>
          <a:solidFill>
            <a:srgbClr val="002060"/>
          </a:solidFill>
          <a:ln>
            <a:solidFill>
              <a:srgbClr val="00B0F0"/>
            </a:solidFill>
          </a:ln>
        </p:spPr>
        <p:txBody>
          <a:bodyPr vert="horz" lIns="91424" tIns="45712" rIns="91424" bIns="45712" rtlCol="0" anchor="ctr">
            <a:noAutofit/>
          </a:bodyPr>
          <a:lstStyle/>
          <a:p>
            <a:pPr marL="342839" indent="-342839">
              <a:spcBef>
                <a:spcPct val="20000"/>
              </a:spcBef>
              <a:defRPr/>
            </a:pPr>
            <a:r>
              <a:rPr lang="en-US" altLang="ko-KR" sz="1200" b="1" dirty="0" smtClean="0">
                <a:solidFill>
                  <a:srgbClr val="FFFF00"/>
                </a:solidFill>
                <a:latin typeface="맑은 고딕" pitchFamily="50" charset="-127"/>
                <a:ea typeface="맑은 고딕" pitchFamily="50" charset="-127"/>
              </a:rPr>
              <a:t>Material science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500" fill="hold"/>
                                        <p:tgtEl>
                                          <p:spTgt spid="111"/>
                                        </p:tgtEl>
                                        <p:attrNameLst>
                                          <p:attrName>ppt_x</p:attrName>
                                        </p:attrNameLst>
                                      </p:cBhvr>
                                      <p:tavLst>
                                        <p:tav tm="0">
                                          <p:val>
                                            <p:strVal val="#ppt_x"/>
                                          </p:val>
                                        </p:tav>
                                        <p:tav tm="100000">
                                          <p:val>
                                            <p:strVal val="#ppt_x"/>
                                          </p:val>
                                        </p:tav>
                                      </p:tavLst>
                                    </p:anim>
                                    <p:anim calcmode="lin" valueType="num">
                                      <p:cBhvr additive="base">
                                        <p:cTn id="8" dur="500" fill="hold"/>
                                        <p:tgtEl>
                                          <p:spTgt spid="1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ppt_x"/>
                                          </p:val>
                                        </p:tav>
                                        <p:tav tm="100000">
                                          <p:val>
                                            <p:strVal val="#ppt_x"/>
                                          </p:val>
                                        </p:tav>
                                      </p:tavLst>
                                    </p:anim>
                                    <p:anim calcmode="lin" valueType="num">
                                      <p:cBhvr additive="base">
                                        <p:cTn id="12" dur="500" fill="hold"/>
                                        <p:tgtEl>
                                          <p:spTgt spid="1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3"/>
                                        </p:tgtEl>
                                        <p:attrNameLst>
                                          <p:attrName>style.visibility</p:attrName>
                                        </p:attrNameLst>
                                      </p:cBhvr>
                                      <p:to>
                                        <p:strVal val="visible"/>
                                      </p:to>
                                    </p:set>
                                    <p:anim calcmode="lin" valueType="num">
                                      <p:cBhvr additive="base">
                                        <p:cTn id="15" dur="500" fill="hold"/>
                                        <p:tgtEl>
                                          <p:spTgt spid="113"/>
                                        </p:tgtEl>
                                        <p:attrNameLst>
                                          <p:attrName>ppt_x</p:attrName>
                                        </p:attrNameLst>
                                      </p:cBhvr>
                                      <p:tavLst>
                                        <p:tav tm="0">
                                          <p:val>
                                            <p:strVal val="#ppt_x"/>
                                          </p:val>
                                        </p:tav>
                                        <p:tav tm="100000">
                                          <p:val>
                                            <p:strVal val="#ppt_x"/>
                                          </p:val>
                                        </p:tav>
                                      </p:tavLst>
                                    </p:anim>
                                    <p:anim calcmode="lin" valueType="num">
                                      <p:cBhvr additive="base">
                                        <p:cTn id="16" dur="500" fill="hold"/>
                                        <p:tgtEl>
                                          <p:spTgt spid="1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500" fill="hold"/>
                                        <p:tgtEl>
                                          <p:spTgt spid="114"/>
                                        </p:tgtEl>
                                        <p:attrNameLst>
                                          <p:attrName>ppt_x</p:attrName>
                                        </p:attrNameLst>
                                      </p:cBhvr>
                                      <p:tavLst>
                                        <p:tav tm="0">
                                          <p:val>
                                            <p:strVal val="#ppt_x"/>
                                          </p:val>
                                        </p:tav>
                                        <p:tav tm="100000">
                                          <p:val>
                                            <p:strVal val="#ppt_x"/>
                                          </p:val>
                                        </p:tav>
                                      </p:tavLst>
                                    </p:anim>
                                    <p:anim calcmode="lin" valueType="num">
                                      <p:cBhvr additive="base">
                                        <p:cTn id="20" dur="500" fill="hold"/>
                                        <p:tgtEl>
                                          <p:spTgt spid="1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5"/>
                                        </p:tgtEl>
                                        <p:attrNameLst>
                                          <p:attrName>style.visibility</p:attrName>
                                        </p:attrNameLst>
                                      </p:cBhvr>
                                      <p:to>
                                        <p:strVal val="visible"/>
                                      </p:to>
                                    </p:set>
                                    <p:anim calcmode="lin" valueType="num">
                                      <p:cBhvr additive="base">
                                        <p:cTn id="23" dur="500" fill="hold"/>
                                        <p:tgtEl>
                                          <p:spTgt spid="115"/>
                                        </p:tgtEl>
                                        <p:attrNameLst>
                                          <p:attrName>ppt_x</p:attrName>
                                        </p:attrNameLst>
                                      </p:cBhvr>
                                      <p:tavLst>
                                        <p:tav tm="0">
                                          <p:val>
                                            <p:strVal val="#ppt_x"/>
                                          </p:val>
                                        </p:tav>
                                        <p:tav tm="100000">
                                          <p:val>
                                            <p:strVal val="#ppt_x"/>
                                          </p:val>
                                        </p:tav>
                                      </p:tavLst>
                                    </p:anim>
                                    <p:anim calcmode="lin" valueType="num">
                                      <p:cBhvr additive="base">
                                        <p:cTn id="24"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13" grpId="0" animBg="1"/>
      <p:bldP spid="114" grpId="0" animBg="1"/>
      <p:bldP spid="1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p:txBody>
          <a:bodyPr/>
          <a:lstStyle/>
          <a:p>
            <a:fld id="{1095F8A5-E559-4528-A6CD-D29E9ADCFBCA}" type="slidenum">
              <a:rPr lang="ko-KR" altLang="en-US" smtClean="0"/>
              <a:pPr/>
              <a:t>22</a:t>
            </a:fld>
            <a:endParaRPr lang="ko-KR" altLang="en-US" dirty="0"/>
          </a:p>
        </p:txBody>
      </p:sp>
      <p:graphicFrame>
        <p:nvGraphicFramePr>
          <p:cNvPr id="7" name="Group 772"/>
          <p:cNvGraphicFramePr>
            <a:graphicFrameLocks noGrp="1"/>
          </p:cNvGraphicFramePr>
          <p:nvPr>
            <p:extLst>
              <p:ext uri="{D42A27DB-BD31-4B8C-83A1-F6EECF244321}">
                <p14:modId xmlns:p14="http://schemas.microsoft.com/office/powerpoint/2010/main" val="3597505701"/>
              </p:ext>
            </p:extLst>
          </p:nvPr>
        </p:nvGraphicFramePr>
        <p:xfrm>
          <a:off x="683568" y="1700808"/>
          <a:ext cx="7704856" cy="4464495"/>
        </p:xfrm>
        <a:graphic>
          <a:graphicData uri="http://schemas.openxmlformats.org/drawingml/2006/table">
            <a:tbl>
              <a:tblPr/>
              <a:tblGrid>
                <a:gridCol w="1017178"/>
                <a:gridCol w="943361"/>
                <a:gridCol w="847773"/>
                <a:gridCol w="1047807"/>
                <a:gridCol w="871022"/>
                <a:gridCol w="944837"/>
                <a:gridCol w="1015700"/>
                <a:gridCol w="1017178"/>
              </a:tblGrid>
              <a:tr h="584380">
                <a:tc rowSpan="2">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Ion Species</a:t>
                      </a: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rowSpan="2">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Z/ A</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gridSpan="2">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Ion source output</a:t>
                      </a:r>
                    </a:p>
                  </a:txBody>
                  <a:tcPr marL="72000" marR="72000" marT="36000" marB="360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latinLnBrk="1"/>
                      <a:endParaRPr lang="ko-KR" altLang="en-US"/>
                    </a:p>
                  </a:txBody>
                  <a:tcPr/>
                </a:tc>
                <a:tc gridSpan="4">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SC </a:t>
                      </a:r>
                      <a:r>
                        <a:rPr kumimoji="1" lang="en-US" altLang="ko-KR" sz="1400" b="1" i="0" u="none" strike="noStrike" cap="none" normalizeH="0" baseline="0" dirty="0" err="1" smtClean="0">
                          <a:ln>
                            <a:noFill/>
                          </a:ln>
                          <a:solidFill>
                            <a:schemeClr val="tx1"/>
                          </a:solidFill>
                          <a:effectLst/>
                          <a:latin typeface="+mn-lt"/>
                          <a:ea typeface="굴림" pitchFamily="50" charset="-127"/>
                        </a:rPr>
                        <a:t>linac</a:t>
                      </a:r>
                      <a:r>
                        <a:rPr kumimoji="1" lang="en-US" altLang="ko-KR" sz="1400" b="1" i="0" u="none" strike="noStrike" cap="none" normalizeH="0" baseline="0" dirty="0" smtClean="0">
                          <a:ln>
                            <a:noFill/>
                          </a:ln>
                          <a:solidFill>
                            <a:schemeClr val="tx1"/>
                          </a:solidFill>
                          <a:effectLst/>
                          <a:latin typeface="+mn-lt"/>
                          <a:ea typeface="굴림" pitchFamily="50" charset="-127"/>
                        </a:rPr>
                        <a:t> output</a:t>
                      </a:r>
                    </a:p>
                  </a:txBody>
                  <a:tcPr marL="72000" marR="72000" marT="36000" marB="36000"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r>
              <a:tr h="958215">
                <a:tc vMerge="1">
                  <a:txBody>
                    <a:bodyPr/>
                    <a:lstStyle/>
                    <a:p>
                      <a:pPr latinLnBrk="1"/>
                      <a:endParaRPr lang="ko-KR" altLang="en-US"/>
                    </a:p>
                  </a:txBody>
                  <a:tcPr/>
                </a:tc>
                <a:tc vMerge="1">
                  <a:txBody>
                    <a:bodyPr/>
                    <a:lstStyle/>
                    <a:p>
                      <a:pPr latinLnBrk="1"/>
                      <a:endParaRPr lang="ko-KR" altLang="en-US"/>
                    </a:p>
                  </a:txBody>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Charge</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Current (</a:t>
                      </a:r>
                      <a:r>
                        <a:rPr kumimoji="1" lang="en-US" altLang="ko-KR" sz="1400" b="1" i="0" u="none" strike="noStrike" cap="none" normalizeH="0" baseline="0" dirty="0" err="1" smtClean="0">
                          <a:ln>
                            <a:noFill/>
                          </a:ln>
                          <a:solidFill>
                            <a:schemeClr val="tx1"/>
                          </a:solidFill>
                          <a:effectLst/>
                          <a:latin typeface="+mn-lt"/>
                          <a:ea typeface="굴림" pitchFamily="50" charset="-127"/>
                        </a:rPr>
                        <a:t>p</a:t>
                      </a:r>
                      <a:r>
                        <a:rPr kumimoji="1" lang="en-US" altLang="ko-KR" sz="1400" b="1" i="0" u="none" strike="noStrike" cap="none" normalizeH="0" baseline="0" dirty="0" err="1" smtClean="0">
                          <a:ln>
                            <a:noFill/>
                          </a:ln>
                          <a:solidFill>
                            <a:schemeClr val="tx1"/>
                          </a:solidFill>
                          <a:effectLst/>
                          <a:latin typeface="+mn-lt"/>
                          <a:ea typeface="굴림" pitchFamily="50" charset="-127"/>
                          <a:cs typeface="Times New Roman" pitchFamily="18" charset="0"/>
                        </a:rPr>
                        <a:t>µ</a:t>
                      </a:r>
                      <a:r>
                        <a:rPr kumimoji="1" lang="en-US" altLang="ko-KR" sz="1400" b="1" i="0" u="none" strike="noStrike" cap="none" normalizeH="0" baseline="0" dirty="0" err="1" smtClean="0">
                          <a:ln>
                            <a:noFill/>
                          </a:ln>
                          <a:solidFill>
                            <a:schemeClr val="tx1"/>
                          </a:solidFill>
                          <a:effectLst/>
                          <a:latin typeface="+mn-lt"/>
                          <a:ea typeface="굴림" pitchFamily="50" charset="-127"/>
                        </a:rPr>
                        <a:t>A</a:t>
                      </a:r>
                      <a:r>
                        <a:rPr kumimoji="1" lang="en-US" altLang="ko-KR" sz="1400" b="1" i="0" u="none" strike="noStrike" cap="none" normalizeH="0" baseline="0" dirty="0" smtClean="0">
                          <a:ln>
                            <a:noFill/>
                          </a:ln>
                          <a:solidFill>
                            <a:schemeClr val="tx1"/>
                          </a:solidFill>
                          <a:effectLst/>
                          <a:latin typeface="+mn-lt"/>
                          <a:ea typeface="굴림" pitchFamily="50" charset="-127"/>
                        </a:rPr>
                        <a:t>)</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Charge</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Current (</a:t>
                      </a:r>
                      <a:r>
                        <a:rPr kumimoji="1" lang="en-US" altLang="ko-KR" sz="1400" b="1" i="0" u="none" strike="noStrike" cap="none" normalizeH="0" baseline="0" dirty="0" err="1" smtClean="0">
                          <a:ln>
                            <a:noFill/>
                          </a:ln>
                          <a:solidFill>
                            <a:schemeClr val="tx1"/>
                          </a:solidFill>
                          <a:effectLst/>
                          <a:latin typeface="+mn-lt"/>
                          <a:ea typeface="굴림" pitchFamily="50" charset="-127"/>
                        </a:rPr>
                        <a:t>p</a:t>
                      </a:r>
                      <a:r>
                        <a:rPr kumimoji="1" lang="en-US" altLang="ko-KR" sz="1400" b="1" i="0" u="none" strike="noStrike" cap="none" normalizeH="0" baseline="0" dirty="0" err="1" smtClean="0">
                          <a:ln>
                            <a:noFill/>
                          </a:ln>
                          <a:solidFill>
                            <a:schemeClr val="tx1"/>
                          </a:solidFill>
                          <a:effectLst/>
                          <a:latin typeface="+mn-lt"/>
                          <a:ea typeface="굴림" pitchFamily="50" charset="-127"/>
                          <a:cs typeface="Times New Roman" pitchFamily="18" charset="0"/>
                        </a:rPr>
                        <a:t>µ</a:t>
                      </a:r>
                      <a:r>
                        <a:rPr kumimoji="1" lang="en-US" altLang="ko-KR" sz="1400" b="1" i="0" u="none" strike="noStrike" cap="none" normalizeH="0" baseline="0" dirty="0" err="1" smtClean="0">
                          <a:ln>
                            <a:noFill/>
                          </a:ln>
                          <a:solidFill>
                            <a:schemeClr val="tx1"/>
                          </a:solidFill>
                          <a:effectLst/>
                          <a:latin typeface="+mn-lt"/>
                          <a:ea typeface="굴림" pitchFamily="50" charset="-127"/>
                        </a:rPr>
                        <a:t>A</a:t>
                      </a:r>
                      <a:r>
                        <a:rPr kumimoji="1" lang="en-US" altLang="ko-KR" sz="1400" b="1" i="0" u="none" strike="noStrike" cap="none" normalizeH="0" baseline="0" dirty="0" smtClean="0">
                          <a:ln>
                            <a:noFill/>
                          </a:ln>
                          <a:solidFill>
                            <a:schemeClr val="tx1"/>
                          </a:solidFill>
                          <a:effectLst/>
                          <a:latin typeface="+mn-lt"/>
                          <a:ea typeface="굴림" pitchFamily="50" charset="-127"/>
                        </a:rPr>
                        <a:t>)</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Energy (</a:t>
                      </a:r>
                      <a:r>
                        <a:rPr kumimoji="1" lang="en-US" altLang="ko-KR" sz="1400" b="1" i="0" u="none" strike="noStrike" cap="none" normalizeH="0" baseline="0" dirty="0" err="1" smtClean="0">
                          <a:ln>
                            <a:noFill/>
                          </a:ln>
                          <a:solidFill>
                            <a:schemeClr val="tx1"/>
                          </a:solidFill>
                          <a:effectLst/>
                          <a:latin typeface="+mn-lt"/>
                          <a:ea typeface="굴림" pitchFamily="50" charset="-127"/>
                        </a:rPr>
                        <a:t>MeV</a:t>
                      </a:r>
                      <a:r>
                        <a:rPr kumimoji="1" lang="en-US" altLang="ko-KR" sz="1400" b="1" i="0" u="none" strike="noStrike" cap="none" normalizeH="0" baseline="0" dirty="0" smtClean="0">
                          <a:ln>
                            <a:noFill/>
                          </a:ln>
                          <a:solidFill>
                            <a:schemeClr val="tx1"/>
                          </a:solidFill>
                          <a:effectLst/>
                          <a:latin typeface="+mn-lt"/>
                          <a:ea typeface="굴림" pitchFamily="50" charset="-127"/>
                        </a:rPr>
                        <a:t>/u)</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Power (kW)</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584380">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Proton</a:t>
                      </a: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 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660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660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610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400</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380">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Ar</a:t>
                      </a: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18/ 40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8</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42.1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18</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33.7</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300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400</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380">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Kr</a:t>
                      </a: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smtClean="0">
                          <a:ln>
                            <a:noFill/>
                          </a:ln>
                          <a:solidFill>
                            <a:schemeClr val="tx1"/>
                          </a:solidFill>
                          <a:effectLst/>
                          <a:latin typeface="+mn-lt"/>
                          <a:ea typeface="굴림" pitchFamily="50" charset="-127"/>
                        </a:rPr>
                        <a:t>36/ 86</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14</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22.1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34-36</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17.5</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265</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400</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380">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err="1" smtClean="0">
                          <a:ln>
                            <a:noFill/>
                          </a:ln>
                          <a:solidFill>
                            <a:schemeClr val="tx1"/>
                          </a:solidFill>
                          <a:effectLst/>
                          <a:latin typeface="+mn-lt"/>
                          <a:ea typeface="굴림" pitchFamily="50" charset="-127"/>
                        </a:rPr>
                        <a:t>Xe</a:t>
                      </a:r>
                      <a:endParaRPr kumimoji="1" lang="en-US" altLang="ko-KR" sz="1400" b="1" i="0" u="none" strike="noStrike" cap="none" normalizeH="0" baseline="0" dirty="0" smtClean="0">
                        <a:ln>
                          <a:noFill/>
                        </a:ln>
                        <a:solidFill>
                          <a:schemeClr val="tx1"/>
                        </a:solidFill>
                        <a:effectLst/>
                        <a:latin typeface="+mn-lt"/>
                        <a:ea typeface="굴림" pitchFamily="50" charset="-127"/>
                      </a:endParaRP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54/ 136</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18</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18.6</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47-51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12.5</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235</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400</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r>
              <a:tr h="584380">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U</a:t>
                      </a:r>
                      <a:endParaRPr kumimoji="1" lang="en-US" altLang="ko-KR" sz="1400" b="1" i="0" u="none" strike="noStrike" cap="none" normalizeH="0" baseline="30000" dirty="0" smtClean="0">
                        <a:ln>
                          <a:noFill/>
                        </a:ln>
                        <a:solidFill>
                          <a:schemeClr val="tx1"/>
                        </a:solidFill>
                        <a:effectLst/>
                        <a:latin typeface="+mn-lt"/>
                        <a:ea typeface="굴림" pitchFamily="50" charset="-127"/>
                      </a:endParaRPr>
                    </a:p>
                  </a:txBody>
                  <a:tcPr marL="72000" marR="72000" marT="36000" marB="36000"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92/ 238</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33-34</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11.7</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77-81</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8.4</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200</a:t>
                      </a:r>
                    </a:p>
                  </a:txBody>
                  <a:tcPr marL="72000" marR="72000" marT="36000" marB="36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1" hangingPunct="1">
                        <a:lnSpc>
                          <a:spcPct val="100000"/>
                        </a:lnSpc>
                        <a:spcBef>
                          <a:spcPct val="20000"/>
                        </a:spcBef>
                        <a:spcAft>
                          <a:spcPct val="0"/>
                        </a:spcAft>
                        <a:buClrTx/>
                        <a:buSzTx/>
                        <a:buFontTx/>
                        <a:buNone/>
                        <a:tabLst/>
                      </a:pPr>
                      <a:r>
                        <a:rPr kumimoji="1" lang="en-US" altLang="ko-KR" sz="1400" b="1" i="0" u="none" strike="noStrike" cap="none" normalizeH="0" baseline="0" dirty="0" smtClean="0">
                          <a:ln>
                            <a:noFill/>
                          </a:ln>
                          <a:solidFill>
                            <a:schemeClr val="tx1"/>
                          </a:solidFill>
                          <a:effectLst/>
                          <a:latin typeface="+mn-lt"/>
                          <a:ea typeface="굴림" pitchFamily="50" charset="-127"/>
                        </a:rPr>
                        <a:t>400</a:t>
                      </a:r>
                    </a:p>
                  </a:txBody>
                  <a:tcPr marL="72000" marR="72000" marT="36000" marB="36000"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92D050"/>
                    </a:solidFill>
                  </a:tcPr>
                </a:tc>
              </a:tr>
            </a:tbl>
          </a:graphicData>
        </a:graphic>
      </p:graphicFrame>
      <p:sp>
        <p:nvSpPr>
          <p:cNvPr id="8" name="직사각형 7"/>
          <p:cNvSpPr/>
          <p:nvPr/>
        </p:nvSpPr>
        <p:spPr>
          <a:xfrm>
            <a:off x="2627784" y="764704"/>
            <a:ext cx="3663182" cy="400110"/>
          </a:xfrm>
          <a:prstGeom prst="rect">
            <a:avLst/>
          </a:prstGeom>
        </p:spPr>
        <p:txBody>
          <a:bodyPr wrap="none">
            <a:spAutoFit/>
          </a:bodyPr>
          <a:lstStyle/>
          <a:p>
            <a:pPr algn="ctr"/>
            <a:r>
              <a:rPr lang="en-US" altLang="ko-KR" sz="2000" b="1" dirty="0" smtClean="0"/>
              <a:t>IF </a:t>
            </a:r>
            <a:r>
              <a:rPr lang="en-US" altLang="ko-KR" sz="2000" b="1" dirty="0" err="1" smtClean="0"/>
              <a:t>Linac</a:t>
            </a:r>
            <a:r>
              <a:rPr lang="en-US" altLang="ko-KR" sz="2000" b="1" dirty="0" smtClean="0"/>
              <a:t> Beam Specification</a:t>
            </a:r>
            <a:endParaRPr lang="ko-KR" altLang="en-US" sz="2000" dirty="0"/>
          </a:p>
        </p:txBody>
      </p:sp>
    </p:spTree>
    <p:extLst>
      <p:ext uri="{BB962C8B-B14F-4D97-AF65-F5344CB8AC3E}">
        <p14:creationId xmlns:p14="http://schemas.microsoft.com/office/powerpoint/2010/main" val="13108417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200060" y="1775243"/>
            <a:ext cx="4176464" cy="1046424"/>
          </a:xfrm>
          <a:prstGeom prst="rect">
            <a:avLst/>
          </a:prstGeom>
          <a:noFill/>
          <a:ln w="19050">
            <a:solidFill>
              <a:srgbClr val="C00000"/>
            </a:solidFill>
          </a:ln>
        </p:spPr>
        <p:txBody>
          <a:bodyPr wrap="square" lIns="91424" tIns="45712" rIns="91424" bIns="45712" rtlCol="0">
            <a:spAutoFit/>
          </a:bodyPr>
          <a:lstStyle/>
          <a:p>
            <a:r>
              <a:rPr lang="en-US" altLang="ko-KR" sz="2000" b="1" dirty="0" smtClean="0"/>
              <a:t>Simulation of </a:t>
            </a:r>
            <a:r>
              <a:rPr lang="en-US" altLang="ko-KR" sz="2000" b="1" baseline="30000" dirty="0" smtClean="0">
                <a:solidFill>
                  <a:srgbClr val="0000FF"/>
                </a:solidFill>
              </a:rPr>
              <a:t>238</a:t>
            </a:r>
            <a:r>
              <a:rPr lang="en-US" altLang="ko-KR" sz="2000" b="1" dirty="0" smtClean="0">
                <a:solidFill>
                  <a:srgbClr val="0000FF"/>
                </a:solidFill>
              </a:rPr>
              <a:t>U(p, f)</a:t>
            </a:r>
            <a:r>
              <a:rPr lang="en-US" altLang="ko-KR" sz="2000" b="1" dirty="0" smtClean="0"/>
              <a:t> </a:t>
            </a:r>
          </a:p>
          <a:p>
            <a:pPr>
              <a:buFontTx/>
              <a:buChar char="-"/>
            </a:pPr>
            <a:r>
              <a:rPr lang="en-US" altLang="ko-KR" sz="1400" b="1" dirty="0" smtClean="0"/>
              <a:t> Model: </a:t>
            </a:r>
            <a:r>
              <a:rPr lang="en-US" altLang="ko-KR" sz="1400" b="1" dirty="0" smtClean="0">
                <a:solidFill>
                  <a:srgbClr val="7030A0"/>
                </a:solidFill>
              </a:rPr>
              <a:t>MCNPX</a:t>
            </a:r>
            <a:r>
              <a:rPr lang="en-US" altLang="ko-KR" sz="1400" b="1" dirty="0" smtClean="0"/>
              <a:t> and </a:t>
            </a:r>
            <a:r>
              <a:rPr lang="en-US" altLang="ko-KR" sz="1400" b="1" dirty="0" smtClean="0">
                <a:solidFill>
                  <a:srgbClr val="7030A0"/>
                </a:solidFill>
              </a:rPr>
              <a:t>ETFSI</a:t>
            </a:r>
            <a:r>
              <a:rPr lang="en-US" altLang="ko-KR" sz="1400" b="1" dirty="0" smtClean="0"/>
              <a:t> fission model</a:t>
            </a:r>
          </a:p>
          <a:p>
            <a:r>
              <a:rPr lang="en-US" altLang="ko-KR" sz="1400" b="1" dirty="0" smtClean="0">
                <a:solidFill>
                  <a:srgbClr val="C00000"/>
                </a:solidFill>
              </a:rPr>
              <a:t>- Beam: 70 MeV, 1mA proton</a:t>
            </a:r>
          </a:p>
          <a:p>
            <a:r>
              <a:rPr lang="en-US" altLang="ko-KR" sz="1400" b="1" dirty="0" smtClean="0">
                <a:solidFill>
                  <a:srgbClr val="00B050"/>
                </a:solidFill>
              </a:rPr>
              <a:t>- Target: UC</a:t>
            </a:r>
            <a:r>
              <a:rPr lang="en-US" altLang="ko-KR" sz="1400" b="1" baseline="-25000" dirty="0" smtClean="0">
                <a:solidFill>
                  <a:srgbClr val="00B050"/>
                </a:solidFill>
              </a:rPr>
              <a:t>2</a:t>
            </a:r>
            <a:r>
              <a:rPr lang="en-US" altLang="ko-KR" sz="1400" b="1" dirty="0" smtClean="0">
                <a:solidFill>
                  <a:srgbClr val="00B050"/>
                </a:solidFill>
              </a:rPr>
              <a:t> of 2.5 g/cm</a:t>
            </a:r>
            <a:r>
              <a:rPr lang="en-US" altLang="ko-KR" sz="1400" b="1" baseline="30000" dirty="0" smtClean="0">
                <a:solidFill>
                  <a:srgbClr val="00B050"/>
                </a:solidFill>
              </a:rPr>
              <a:t>3</a:t>
            </a:r>
            <a:r>
              <a:rPr lang="en-US" altLang="ko-KR" sz="1400" b="1" dirty="0" smtClean="0">
                <a:solidFill>
                  <a:srgbClr val="00B050"/>
                </a:solidFill>
              </a:rPr>
              <a:t> and 3 cm thickness</a:t>
            </a:r>
            <a:endParaRPr lang="ko-KR" altLang="en-US" sz="1400" b="1" dirty="0" smtClean="0">
              <a:solidFill>
                <a:srgbClr val="00B050"/>
              </a:solidFill>
            </a:endParaRPr>
          </a:p>
        </p:txBody>
      </p:sp>
      <p:sp>
        <p:nvSpPr>
          <p:cNvPr id="17" name="제목 3"/>
          <p:cNvSpPr txBox="1">
            <a:spLocks/>
          </p:cNvSpPr>
          <p:nvPr/>
        </p:nvSpPr>
        <p:spPr>
          <a:xfrm>
            <a:off x="0" y="116632"/>
            <a:ext cx="4860032" cy="922114"/>
          </a:xfrm>
          <a:prstGeom prst="rect">
            <a:avLst/>
          </a:prstGeom>
        </p:spPr>
        <p:txBody>
          <a:bodyPr lIns="91424" tIns="45712" rIns="91424" bIns="45712" anchor="ctr">
            <a:noAutofit/>
          </a:bodyPr>
          <a:lstStyle/>
          <a:p>
            <a:pPr marL="342839" indent="-342839" algn="ctr">
              <a:spcBef>
                <a:spcPct val="20000"/>
              </a:spcBef>
              <a:defRPr/>
            </a:pPr>
            <a:r>
              <a:rPr lang="en-US" altLang="ko-KR" sz="4000" b="1" dirty="0" smtClean="0">
                <a:latin typeface="+mj-lt"/>
                <a:ea typeface="+mj-ea"/>
                <a:cs typeface="+mj-cs"/>
              </a:rPr>
              <a:t>Merit of </a:t>
            </a:r>
            <a:r>
              <a:rPr lang="en-US" altLang="ko-KR" sz="4000" b="1" dirty="0" smtClean="0">
                <a:solidFill>
                  <a:schemeClr val="accent6">
                    <a:lumMod val="75000"/>
                  </a:schemeClr>
                </a:solidFill>
                <a:latin typeface="+mj-lt"/>
                <a:ea typeface="+mj-ea"/>
                <a:cs typeface="+mj-cs"/>
              </a:rPr>
              <a:t>ISOL</a:t>
            </a:r>
            <a:endParaRPr lang="ko-KR" altLang="en-US" sz="4000" b="1" dirty="0">
              <a:solidFill>
                <a:schemeClr val="accent6">
                  <a:lumMod val="75000"/>
                </a:schemeClr>
              </a:solidFill>
              <a:latin typeface="+mj-lt"/>
              <a:ea typeface="+mj-ea"/>
              <a:cs typeface="+mj-cs"/>
            </a:endParaRPr>
          </a:p>
        </p:txBody>
      </p:sp>
      <p:grpSp>
        <p:nvGrpSpPr>
          <p:cNvPr id="2" name="그룹 23"/>
          <p:cNvGrpSpPr/>
          <p:nvPr/>
        </p:nvGrpSpPr>
        <p:grpSpPr>
          <a:xfrm>
            <a:off x="189874" y="3012029"/>
            <a:ext cx="4176466" cy="3116890"/>
            <a:chOff x="251518" y="1916832"/>
            <a:chExt cx="4176466" cy="3116890"/>
          </a:xfrm>
        </p:grpSpPr>
        <p:grpSp>
          <p:nvGrpSpPr>
            <p:cNvPr id="4" name="그룹 21"/>
            <p:cNvGrpSpPr/>
            <p:nvPr/>
          </p:nvGrpSpPr>
          <p:grpSpPr>
            <a:xfrm>
              <a:off x="251518" y="1968291"/>
              <a:ext cx="4174716" cy="3065431"/>
              <a:chOff x="326635" y="1018014"/>
              <a:chExt cx="4646591" cy="3647345"/>
            </a:xfrm>
          </p:grpSpPr>
          <p:pic>
            <p:nvPicPr>
              <p:cNvPr id="3" name="그림 2" descr="fission crosssection  4.jpg"/>
              <p:cNvPicPr>
                <a:picLocks noChangeAspect="1"/>
              </p:cNvPicPr>
              <p:nvPr/>
            </p:nvPicPr>
            <p:blipFill>
              <a:blip r:embed="rId2" cstate="print"/>
              <a:stretch>
                <a:fillRect/>
              </a:stretch>
            </p:blipFill>
            <p:spPr>
              <a:xfrm>
                <a:off x="428596" y="1357298"/>
                <a:ext cx="4400816" cy="3071834"/>
              </a:xfrm>
              <a:prstGeom prst="rect">
                <a:avLst/>
              </a:prstGeom>
            </p:spPr>
          </p:pic>
          <p:sp>
            <p:nvSpPr>
              <p:cNvPr id="38" name="TextBox 37"/>
              <p:cNvSpPr txBox="1"/>
              <p:nvPr/>
            </p:nvSpPr>
            <p:spPr>
              <a:xfrm>
                <a:off x="421801" y="1018014"/>
                <a:ext cx="4345389" cy="366203"/>
              </a:xfrm>
              <a:prstGeom prst="rect">
                <a:avLst/>
              </a:prstGeom>
              <a:noFill/>
              <a:ln>
                <a:solidFill>
                  <a:srgbClr val="C00000"/>
                </a:solidFill>
              </a:ln>
            </p:spPr>
            <p:txBody>
              <a:bodyPr wrap="square" rtlCol="0">
                <a:spAutoFit/>
              </a:bodyPr>
              <a:lstStyle/>
              <a:p>
                <a:pPr algn="ctr"/>
                <a:r>
                  <a:rPr lang="en-US" altLang="ko-KR" sz="1400" b="1" baseline="30000" dirty="0" smtClean="0">
                    <a:solidFill>
                      <a:srgbClr val="7030A0"/>
                    </a:solidFill>
                  </a:rPr>
                  <a:t>132</a:t>
                </a:r>
                <a:r>
                  <a:rPr lang="en-US" altLang="ko-KR" sz="1400" b="1" dirty="0" smtClean="0">
                    <a:solidFill>
                      <a:srgbClr val="7030A0"/>
                    </a:solidFill>
                  </a:rPr>
                  <a:t>Sn cross-section from fission production</a:t>
                </a:r>
                <a:endParaRPr lang="ko-KR" altLang="en-US" sz="1400" b="1" dirty="0" smtClean="0">
                  <a:solidFill>
                    <a:srgbClr val="7030A0"/>
                  </a:solidFill>
                </a:endParaRPr>
              </a:p>
            </p:txBody>
          </p:sp>
          <p:sp>
            <p:nvSpPr>
              <p:cNvPr id="16" name="TextBox 15"/>
              <p:cNvSpPr txBox="1"/>
              <p:nvPr/>
            </p:nvSpPr>
            <p:spPr>
              <a:xfrm>
                <a:off x="2740540" y="1528719"/>
                <a:ext cx="1477054" cy="639772"/>
              </a:xfrm>
              <a:prstGeom prst="rect">
                <a:avLst/>
              </a:prstGeom>
              <a:solidFill>
                <a:schemeClr val="bg1"/>
              </a:solidFill>
            </p:spPr>
            <p:txBody>
              <a:bodyPr wrap="square" rtlCol="0" anchor="b">
                <a:noAutofit/>
              </a:bodyPr>
              <a:lstStyle/>
              <a:p>
                <a:pPr algn="ctr"/>
                <a:r>
                  <a:rPr lang="en-US" altLang="ko-KR" sz="1000" b="1" dirty="0" smtClean="0">
                    <a:solidFill>
                      <a:srgbClr val="0000FF"/>
                    </a:solidFill>
                  </a:rPr>
                  <a:t>-</a:t>
                </a:r>
                <a:r>
                  <a:rPr lang="en-US" altLang="ko-KR" sz="800" b="1" dirty="0" smtClean="0">
                    <a:solidFill>
                      <a:srgbClr val="0000FF"/>
                    </a:solidFill>
                  </a:rPr>
                  <a:t>●</a:t>
                </a:r>
                <a:r>
                  <a:rPr lang="en-US" altLang="ko-KR" sz="1000" b="1" dirty="0" smtClean="0">
                    <a:solidFill>
                      <a:srgbClr val="0000FF"/>
                    </a:solidFill>
                  </a:rPr>
                  <a:t>-  </a:t>
                </a:r>
                <a:r>
                  <a:rPr lang="en-US" altLang="ko-KR" sz="1000" b="1" baseline="30000" dirty="0" smtClean="0">
                    <a:solidFill>
                      <a:srgbClr val="0000FF"/>
                    </a:solidFill>
                  </a:rPr>
                  <a:t>238</a:t>
                </a:r>
                <a:r>
                  <a:rPr lang="en-US" altLang="ko-KR" sz="1000" b="1" dirty="0" smtClean="0">
                    <a:solidFill>
                      <a:srgbClr val="0000FF"/>
                    </a:solidFill>
                  </a:rPr>
                  <a:t>U(</a:t>
                </a:r>
                <a:r>
                  <a:rPr lang="en-US" altLang="ko-KR" sz="1000" b="1" dirty="0" err="1" smtClean="0">
                    <a:solidFill>
                      <a:srgbClr val="0000FF"/>
                    </a:solidFill>
                  </a:rPr>
                  <a:t>p,f</a:t>
                </a:r>
                <a:r>
                  <a:rPr lang="en-US" altLang="ko-KR" sz="1000" b="1" dirty="0" smtClean="0">
                    <a:solidFill>
                      <a:srgbClr val="0000FF"/>
                    </a:solidFill>
                  </a:rPr>
                  <a:t>)     </a:t>
                </a:r>
                <a:endParaRPr lang="ko-KR" altLang="en-US" sz="1000" b="1" dirty="0" smtClean="0">
                  <a:solidFill>
                    <a:srgbClr val="0000FF"/>
                  </a:solidFill>
                </a:endParaRPr>
              </a:p>
            </p:txBody>
          </p:sp>
          <p:sp>
            <p:nvSpPr>
              <p:cNvPr id="15" name="TextBox 14"/>
              <p:cNvSpPr txBox="1"/>
              <p:nvPr/>
            </p:nvSpPr>
            <p:spPr>
              <a:xfrm>
                <a:off x="2774962" y="3050564"/>
                <a:ext cx="1474100" cy="292961"/>
              </a:xfrm>
              <a:prstGeom prst="rect">
                <a:avLst/>
              </a:prstGeom>
              <a:noFill/>
            </p:spPr>
            <p:txBody>
              <a:bodyPr wrap="none" rtlCol="0" anchor="t">
                <a:spAutoFit/>
              </a:bodyPr>
              <a:lstStyle/>
              <a:p>
                <a:pPr algn="ctr"/>
                <a:r>
                  <a:rPr lang="en-US" altLang="ko-KR" sz="1000" b="1" dirty="0" smtClean="0"/>
                  <a:t>-</a:t>
                </a:r>
                <a:r>
                  <a:rPr lang="en-US" altLang="ko-KR" sz="800" b="1" dirty="0" smtClean="0"/>
                  <a:t>■</a:t>
                </a:r>
                <a:r>
                  <a:rPr lang="en-US" altLang="ko-KR" sz="1000" b="1" dirty="0" smtClean="0">
                    <a:solidFill>
                      <a:prstClr val="black"/>
                    </a:solidFill>
                  </a:rPr>
                  <a:t>-</a:t>
                </a:r>
                <a:r>
                  <a:rPr lang="en-US" altLang="ko-KR" sz="1000" b="1" dirty="0" smtClean="0"/>
                  <a:t>  </a:t>
                </a:r>
                <a:r>
                  <a:rPr lang="en-US" altLang="ko-KR" sz="1000" b="1" baseline="30000" dirty="0" smtClean="0"/>
                  <a:t>238</a:t>
                </a:r>
                <a:r>
                  <a:rPr lang="en-US" altLang="ko-KR" sz="1000" b="1" dirty="0" smtClean="0"/>
                  <a:t>U(</a:t>
                </a:r>
                <a:r>
                  <a:rPr lang="en-US" altLang="ko-KR" sz="1000" b="1" dirty="0" err="1" smtClean="0"/>
                  <a:t>p,f</a:t>
                </a:r>
                <a:r>
                  <a:rPr lang="en-US" altLang="ko-KR" sz="1000" b="1" dirty="0" smtClean="0"/>
                  <a:t>) </a:t>
                </a:r>
                <a:r>
                  <a:rPr lang="en-US" altLang="ko-KR" sz="1000" b="1" baseline="30000" dirty="0" smtClean="0"/>
                  <a:t>132</a:t>
                </a:r>
                <a:r>
                  <a:rPr lang="en-US" altLang="ko-KR" sz="1000" b="1" dirty="0" smtClean="0"/>
                  <a:t>Sn</a:t>
                </a:r>
                <a:endParaRPr lang="ko-KR" altLang="en-US" sz="1000" b="1" dirty="0" smtClean="0"/>
              </a:p>
            </p:txBody>
          </p:sp>
          <p:sp>
            <p:nvSpPr>
              <p:cNvPr id="19" name="TextBox 18"/>
              <p:cNvSpPr txBox="1"/>
              <p:nvPr/>
            </p:nvSpPr>
            <p:spPr>
              <a:xfrm>
                <a:off x="1068884" y="4233312"/>
                <a:ext cx="2958061" cy="432047"/>
              </a:xfrm>
              <a:prstGeom prst="rect">
                <a:avLst/>
              </a:prstGeom>
              <a:solidFill>
                <a:schemeClr val="bg1"/>
              </a:solidFill>
              <a:ln>
                <a:noFill/>
              </a:ln>
            </p:spPr>
            <p:txBody>
              <a:bodyPr vert="horz" wrap="square" lIns="54000" tIns="54000" rIns="54000" bIns="54000" rtlCol="0" anchor="ctr">
                <a:noAutofit/>
              </a:bodyPr>
              <a:lstStyle/>
              <a:p>
                <a:pPr algn="ctr"/>
                <a:r>
                  <a:rPr lang="en-US" altLang="ko-KR" b="1" baseline="30000" dirty="0" smtClean="0">
                    <a:solidFill>
                      <a:srgbClr val="7030A0"/>
                    </a:solidFill>
                  </a:rPr>
                  <a:t>Proton energy (MeV)</a:t>
                </a:r>
                <a:endParaRPr lang="ko-KR" altLang="en-US" b="1" dirty="0" smtClean="0">
                  <a:solidFill>
                    <a:srgbClr val="7030A0"/>
                  </a:solidFill>
                </a:endParaRPr>
              </a:p>
            </p:txBody>
          </p:sp>
          <p:sp>
            <p:nvSpPr>
              <p:cNvPr id="20" name="직사각형 19"/>
              <p:cNvSpPr/>
              <p:nvPr/>
            </p:nvSpPr>
            <p:spPr>
              <a:xfrm rot="16200000">
                <a:off x="-569752" y="2585228"/>
                <a:ext cx="2135340" cy="342566"/>
              </a:xfrm>
              <a:prstGeom prst="rect">
                <a:avLst/>
              </a:prstGeom>
              <a:solidFill>
                <a:schemeClr val="bg1"/>
              </a:solidFill>
            </p:spPr>
            <p:txBody>
              <a:bodyPr wrap="none">
                <a:spAutoFit/>
              </a:bodyPr>
              <a:lstStyle/>
              <a:p>
                <a:r>
                  <a:rPr lang="el-GR" altLang="ko-KR" sz="1400" b="1" dirty="0" smtClean="0"/>
                  <a:t>σ</a:t>
                </a:r>
                <a:r>
                  <a:rPr lang="en-US" altLang="ko-KR" sz="1400" b="1" dirty="0" smtClean="0"/>
                  <a:t> </a:t>
                </a:r>
                <a:r>
                  <a:rPr lang="en-US" altLang="ko-KR" sz="1400" b="1" baseline="30000" dirty="0" smtClean="0"/>
                  <a:t>238</a:t>
                </a:r>
                <a:r>
                  <a:rPr lang="en-US" altLang="ko-KR" sz="1400" b="1" baseline="-25000" dirty="0" smtClean="0"/>
                  <a:t>U(p, f) </a:t>
                </a:r>
                <a:r>
                  <a:rPr lang="en-US" altLang="ko-KR" sz="1400" b="1" baseline="30000" dirty="0" smtClean="0"/>
                  <a:t>132</a:t>
                </a:r>
                <a:r>
                  <a:rPr lang="en-US" altLang="ko-KR" sz="1400" b="1" baseline="-25000" dirty="0" smtClean="0"/>
                  <a:t>Sn</a:t>
                </a:r>
                <a:r>
                  <a:rPr lang="en-US" altLang="ko-KR" sz="1400" b="1" dirty="0" smtClean="0"/>
                  <a:t> (</a:t>
                </a:r>
                <a:r>
                  <a:rPr lang="en-US" altLang="ko-KR" sz="1400" b="1" dirty="0" err="1" smtClean="0"/>
                  <a:t>mb</a:t>
                </a:r>
                <a:r>
                  <a:rPr lang="en-US" altLang="ko-KR" sz="1400" b="1" dirty="0" smtClean="0"/>
                  <a:t>)</a:t>
                </a:r>
                <a:endParaRPr lang="ko-KR" altLang="en-US" sz="1400" b="1" dirty="0" smtClean="0"/>
              </a:p>
            </p:txBody>
          </p:sp>
          <p:sp>
            <p:nvSpPr>
              <p:cNvPr id="21" name="직사각형 20"/>
              <p:cNvSpPr/>
              <p:nvPr/>
            </p:nvSpPr>
            <p:spPr>
              <a:xfrm rot="5400000">
                <a:off x="3965056" y="2562279"/>
                <a:ext cx="1673773" cy="342566"/>
              </a:xfrm>
              <a:prstGeom prst="rect">
                <a:avLst/>
              </a:prstGeom>
              <a:solidFill>
                <a:schemeClr val="bg1"/>
              </a:solidFill>
            </p:spPr>
            <p:txBody>
              <a:bodyPr wrap="none">
                <a:spAutoFit/>
              </a:bodyPr>
              <a:lstStyle/>
              <a:p>
                <a:r>
                  <a:rPr lang="el-GR" altLang="ko-KR" sz="1400" b="1" dirty="0" smtClean="0">
                    <a:solidFill>
                      <a:srgbClr val="0000FF"/>
                    </a:solidFill>
                  </a:rPr>
                  <a:t>σ</a:t>
                </a:r>
                <a:r>
                  <a:rPr lang="en-US" altLang="ko-KR" sz="1400" b="1" dirty="0" smtClean="0">
                    <a:solidFill>
                      <a:srgbClr val="0000FF"/>
                    </a:solidFill>
                  </a:rPr>
                  <a:t> </a:t>
                </a:r>
                <a:r>
                  <a:rPr lang="en-US" altLang="ko-KR" sz="1400" b="1" baseline="30000" dirty="0" smtClean="0">
                    <a:solidFill>
                      <a:srgbClr val="0000FF"/>
                    </a:solidFill>
                  </a:rPr>
                  <a:t>238</a:t>
                </a:r>
                <a:r>
                  <a:rPr lang="en-US" altLang="ko-KR" sz="1400" b="1" baseline="-25000" dirty="0" smtClean="0">
                    <a:solidFill>
                      <a:srgbClr val="0000FF"/>
                    </a:solidFill>
                  </a:rPr>
                  <a:t>U(p, f)</a:t>
                </a:r>
                <a:r>
                  <a:rPr lang="en-US" altLang="ko-KR" sz="1400" b="1" dirty="0" smtClean="0">
                    <a:solidFill>
                      <a:srgbClr val="0000FF"/>
                    </a:solidFill>
                  </a:rPr>
                  <a:t> (</a:t>
                </a:r>
                <a:r>
                  <a:rPr lang="en-US" altLang="ko-KR" sz="1400" b="1" dirty="0" err="1" smtClean="0">
                    <a:solidFill>
                      <a:srgbClr val="0000FF"/>
                    </a:solidFill>
                  </a:rPr>
                  <a:t>mb</a:t>
                </a:r>
                <a:r>
                  <a:rPr lang="en-US" altLang="ko-KR" sz="1400" b="1" dirty="0" smtClean="0">
                    <a:solidFill>
                      <a:srgbClr val="0000FF"/>
                    </a:solidFill>
                  </a:rPr>
                  <a:t>)</a:t>
                </a:r>
                <a:endParaRPr lang="ko-KR" altLang="en-US" sz="1400" b="1" dirty="0" smtClean="0">
                  <a:solidFill>
                    <a:srgbClr val="0000FF"/>
                  </a:solidFill>
                </a:endParaRPr>
              </a:p>
            </p:txBody>
          </p:sp>
        </p:grpSp>
        <p:sp>
          <p:nvSpPr>
            <p:cNvPr id="23" name="직사각형 22"/>
            <p:cNvSpPr/>
            <p:nvPr/>
          </p:nvSpPr>
          <p:spPr>
            <a:xfrm>
              <a:off x="251520" y="1916832"/>
              <a:ext cx="4176464" cy="309634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5" name="그룹 39"/>
          <p:cNvGrpSpPr/>
          <p:nvPr/>
        </p:nvGrpSpPr>
        <p:grpSpPr>
          <a:xfrm>
            <a:off x="4860032" y="3680650"/>
            <a:ext cx="3600400" cy="2756121"/>
            <a:chOff x="4932040" y="1052736"/>
            <a:chExt cx="3816424" cy="3118770"/>
          </a:xfrm>
        </p:grpSpPr>
        <p:grpSp>
          <p:nvGrpSpPr>
            <p:cNvPr id="6" name="그룹 33"/>
            <p:cNvGrpSpPr/>
            <p:nvPr/>
          </p:nvGrpSpPr>
          <p:grpSpPr>
            <a:xfrm>
              <a:off x="4939822" y="1087614"/>
              <a:ext cx="3736633" cy="3083892"/>
              <a:chOff x="4939418" y="1085475"/>
              <a:chExt cx="3847321" cy="3261447"/>
            </a:xfrm>
          </p:grpSpPr>
          <p:sp>
            <p:nvSpPr>
              <p:cNvPr id="26" name="TextBox 25"/>
              <p:cNvSpPr txBox="1"/>
              <p:nvPr/>
            </p:nvSpPr>
            <p:spPr>
              <a:xfrm>
                <a:off x="5009994" y="1085475"/>
                <a:ext cx="3772296" cy="368326"/>
              </a:xfrm>
              <a:prstGeom prst="rect">
                <a:avLst/>
              </a:prstGeom>
              <a:noFill/>
              <a:ln>
                <a:solidFill>
                  <a:srgbClr val="0000FF"/>
                </a:solidFill>
              </a:ln>
            </p:spPr>
            <p:txBody>
              <a:bodyPr wrap="square" rtlCol="0">
                <a:spAutoFit/>
              </a:bodyPr>
              <a:lstStyle/>
              <a:p>
                <a:r>
                  <a:rPr lang="en-US" altLang="ko-KR" sz="1400" b="1" dirty="0" smtClean="0"/>
                  <a:t>Mass Distribution from fission of </a:t>
                </a:r>
                <a:r>
                  <a:rPr lang="en-US" altLang="ko-KR" sz="1400" b="1" baseline="30000" dirty="0" smtClean="0"/>
                  <a:t>238</a:t>
                </a:r>
                <a:r>
                  <a:rPr lang="en-US" altLang="ko-KR" sz="1400" b="1" dirty="0" smtClean="0"/>
                  <a:t>U</a:t>
                </a:r>
                <a:endParaRPr lang="ko-KR" altLang="en-US" sz="1400" b="1" dirty="0" smtClean="0"/>
              </a:p>
            </p:txBody>
          </p:sp>
          <p:grpSp>
            <p:nvGrpSpPr>
              <p:cNvPr id="7" name="그룹 27"/>
              <p:cNvGrpSpPr/>
              <p:nvPr/>
            </p:nvGrpSpPr>
            <p:grpSpPr>
              <a:xfrm>
                <a:off x="5029551" y="1504164"/>
                <a:ext cx="3757188" cy="2716924"/>
                <a:chOff x="5029551" y="1504164"/>
                <a:chExt cx="3757188" cy="2716924"/>
              </a:xfrm>
            </p:grpSpPr>
            <p:pic>
              <p:nvPicPr>
                <p:cNvPr id="25" name="그림 24" descr="fission mass yields.jpg"/>
                <p:cNvPicPr>
                  <a:picLocks noChangeAspect="1"/>
                </p:cNvPicPr>
                <p:nvPr/>
              </p:nvPicPr>
              <p:blipFill>
                <a:blip r:embed="rId3" cstate="print"/>
                <a:stretch>
                  <a:fillRect/>
                </a:stretch>
              </p:blipFill>
              <p:spPr>
                <a:xfrm>
                  <a:off x="5029551" y="1504164"/>
                  <a:ext cx="3757188" cy="2716924"/>
                </a:xfrm>
                <a:prstGeom prst="rect">
                  <a:avLst/>
                </a:prstGeom>
              </p:spPr>
            </p:pic>
            <p:sp>
              <p:nvSpPr>
                <p:cNvPr id="27" name="TextBox 26"/>
                <p:cNvSpPr txBox="1"/>
                <p:nvPr/>
              </p:nvSpPr>
              <p:spPr>
                <a:xfrm>
                  <a:off x="6117662" y="2602057"/>
                  <a:ext cx="2150090" cy="847148"/>
                </a:xfrm>
                <a:prstGeom prst="rect">
                  <a:avLst/>
                </a:prstGeom>
                <a:noFill/>
              </p:spPr>
              <p:txBody>
                <a:bodyPr wrap="square" rtlCol="0">
                  <a:spAutoFit/>
                </a:bodyPr>
                <a:lstStyle/>
                <a:p>
                  <a:pPr algn="ctr"/>
                  <a:r>
                    <a:rPr lang="en-US" altLang="ko-KR" sz="1600" b="1" dirty="0" smtClean="0">
                      <a:solidFill>
                        <a:srgbClr val="FF0000"/>
                      </a:solidFill>
                    </a:rPr>
                    <a:t>~ 1.2 x 10</a:t>
                  </a:r>
                  <a:r>
                    <a:rPr lang="en-US" altLang="ko-KR" sz="1600" b="1" baseline="30000" dirty="0" smtClean="0">
                      <a:solidFill>
                        <a:srgbClr val="FF0000"/>
                      </a:solidFill>
                    </a:rPr>
                    <a:t>14</a:t>
                  </a:r>
                  <a:r>
                    <a:rPr lang="en-US" altLang="ko-KR" sz="1600" b="1" dirty="0" smtClean="0">
                      <a:solidFill>
                        <a:srgbClr val="FF0000"/>
                      </a:solidFill>
                    </a:rPr>
                    <a:t> </a:t>
                  </a:r>
                  <a:r>
                    <a:rPr lang="en-US" altLang="ko-KR" sz="1600" b="1" dirty="0" err="1" smtClean="0">
                      <a:solidFill>
                        <a:srgbClr val="FF0000"/>
                      </a:solidFill>
                    </a:rPr>
                    <a:t>pps</a:t>
                  </a:r>
                  <a:endParaRPr lang="en-US" altLang="ko-KR" sz="1600" b="1" dirty="0" smtClean="0">
                    <a:solidFill>
                      <a:srgbClr val="FF0000"/>
                    </a:solidFill>
                  </a:endParaRPr>
                </a:p>
                <a:p>
                  <a:pPr algn="ctr"/>
                  <a:r>
                    <a:rPr lang="en-US" altLang="ko-KR" sz="1200" b="1" dirty="0" smtClean="0">
                      <a:solidFill>
                        <a:srgbClr val="00B050"/>
                      </a:solidFill>
                    </a:rPr>
                    <a:t>Highest production rate in the world</a:t>
                  </a:r>
                </a:p>
              </p:txBody>
            </p:sp>
          </p:grpSp>
          <p:sp>
            <p:nvSpPr>
              <p:cNvPr id="29" name="직사각형 28"/>
              <p:cNvSpPr/>
              <p:nvPr/>
            </p:nvSpPr>
            <p:spPr>
              <a:xfrm rot="16200000">
                <a:off x="3944021" y="2474857"/>
                <a:ext cx="2326701" cy="335908"/>
              </a:xfrm>
              <a:prstGeom prst="rect">
                <a:avLst/>
              </a:prstGeom>
              <a:solidFill>
                <a:schemeClr val="bg1"/>
              </a:solidFill>
            </p:spPr>
            <p:txBody>
              <a:bodyPr wrap="square">
                <a:spAutoFit/>
              </a:bodyPr>
              <a:lstStyle/>
              <a:p>
                <a:r>
                  <a:rPr lang="en-US" altLang="ko-KR" sz="1400" b="1" dirty="0" smtClean="0"/>
                  <a:t>Fission products/sec</a:t>
                </a:r>
                <a:endParaRPr lang="ko-KR" altLang="en-US" sz="1400" b="1" dirty="0" smtClean="0"/>
              </a:p>
            </p:txBody>
          </p:sp>
          <p:sp>
            <p:nvSpPr>
              <p:cNvPr id="30" name="직사각형 29"/>
              <p:cNvSpPr/>
              <p:nvPr/>
            </p:nvSpPr>
            <p:spPr>
              <a:xfrm>
                <a:off x="6327277" y="4015429"/>
                <a:ext cx="1622152" cy="331493"/>
              </a:xfrm>
              <a:prstGeom prst="rect">
                <a:avLst/>
              </a:prstGeom>
              <a:solidFill>
                <a:schemeClr val="bg1"/>
              </a:solidFill>
              <a:ln>
                <a:noFill/>
              </a:ln>
            </p:spPr>
            <p:txBody>
              <a:bodyPr wrap="none">
                <a:spAutoFit/>
              </a:bodyPr>
              <a:lstStyle/>
              <a:p>
                <a:r>
                  <a:rPr lang="en-US" altLang="ko-KR" sz="1200" b="1" dirty="0" smtClean="0"/>
                  <a:t>Mass Number (A)</a:t>
                </a:r>
                <a:endParaRPr lang="ko-KR" altLang="en-US" sz="1200" b="1" dirty="0" smtClean="0"/>
              </a:p>
            </p:txBody>
          </p:sp>
          <p:sp>
            <p:nvSpPr>
              <p:cNvPr id="31" name="직사각형 30"/>
              <p:cNvSpPr/>
              <p:nvPr/>
            </p:nvSpPr>
            <p:spPr>
              <a:xfrm>
                <a:off x="5322779" y="1484784"/>
                <a:ext cx="1372882" cy="331493"/>
              </a:xfrm>
              <a:prstGeom prst="rect">
                <a:avLst/>
              </a:prstGeom>
              <a:solidFill>
                <a:schemeClr val="accent3">
                  <a:lumMod val="20000"/>
                  <a:lumOff val="80000"/>
                </a:schemeClr>
              </a:solidFill>
            </p:spPr>
            <p:txBody>
              <a:bodyPr wrap="none">
                <a:spAutoFit/>
              </a:bodyPr>
              <a:lstStyle/>
              <a:p>
                <a:pPr algn="ctr"/>
                <a:r>
                  <a:rPr lang="en-US" altLang="ko-KR" sz="1200" b="1" dirty="0" smtClean="0">
                    <a:solidFill>
                      <a:srgbClr val="00B050"/>
                    </a:solidFill>
                  </a:rPr>
                  <a:t>on ISOL target</a:t>
                </a:r>
              </a:p>
            </p:txBody>
          </p:sp>
        </p:grpSp>
        <p:sp>
          <p:nvSpPr>
            <p:cNvPr id="39" name="직사각형 38"/>
            <p:cNvSpPr/>
            <p:nvPr/>
          </p:nvSpPr>
          <p:spPr>
            <a:xfrm>
              <a:off x="4932040" y="1052736"/>
              <a:ext cx="3816424" cy="30963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8" name="그룹 55"/>
          <p:cNvGrpSpPr/>
          <p:nvPr/>
        </p:nvGrpSpPr>
        <p:grpSpPr>
          <a:xfrm>
            <a:off x="4860032" y="296273"/>
            <a:ext cx="4104456" cy="3187366"/>
            <a:chOff x="4860032" y="260648"/>
            <a:chExt cx="4104456" cy="3187366"/>
          </a:xfrm>
        </p:grpSpPr>
        <p:grpSp>
          <p:nvGrpSpPr>
            <p:cNvPr id="9" name="그룹 52"/>
            <p:cNvGrpSpPr/>
            <p:nvPr/>
          </p:nvGrpSpPr>
          <p:grpSpPr>
            <a:xfrm>
              <a:off x="4860032" y="260648"/>
              <a:ext cx="4104456" cy="3187366"/>
              <a:chOff x="4860032" y="3079234"/>
              <a:chExt cx="4104456" cy="3187366"/>
            </a:xfrm>
          </p:grpSpPr>
          <p:grpSp>
            <p:nvGrpSpPr>
              <p:cNvPr id="10" name="그룹 50"/>
              <p:cNvGrpSpPr/>
              <p:nvPr/>
            </p:nvGrpSpPr>
            <p:grpSpPr>
              <a:xfrm>
                <a:off x="4867693" y="3140968"/>
                <a:ext cx="4096795" cy="3125632"/>
                <a:chOff x="4716016" y="3193231"/>
                <a:chExt cx="4096795" cy="3125632"/>
              </a:xfrm>
            </p:grpSpPr>
            <p:grpSp>
              <p:nvGrpSpPr>
                <p:cNvPr id="11" name="그룹 46"/>
                <p:cNvGrpSpPr/>
                <p:nvPr/>
              </p:nvGrpSpPr>
              <p:grpSpPr>
                <a:xfrm>
                  <a:off x="4716016" y="3439274"/>
                  <a:ext cx="4096795" cy="2879589"/>
                  <a:chOff x="4867693" y="3933056"/>
                  <a:chExt cx="4096795" cy="2879589"/>
                </a:xfrm>
              </p:grpSpPr>
              <p:grpSp>
                <p:nvGrpSpPr>
                  <p:cNvPr id="12" name="그룹 42"/>
                  <p:cNvGrpSpPr/>
                  <p:nvPr/>
                </p:nvGrpSpPr>
                <p:grpSpPr>
                  <a:xfrm>
                    <a:off x="5004048" y="3933056"/>
                    <a:ext cx="3960440" cy="2736304"/>
                    <a:chOff x="5004048" y="3933056"/>
                    <a:chExt cx="3960440" cy="2736304"/>
                  </a:xfrm>
                </p:grpSpPr>
                <p:grpSp>
                  <p:nvGrpSpPr>
                    <p:cNvPr id="13" name="그룹 34"/>
                    <p:cNvGrpSpPr/>
                    <p:nvPr/>
                  </p:nvGrpSpPr>
                  <p:grpSpPr>
                    <a:xfrm>
                      <a:off x="5004048" y="3933056"/>
                      <a:ext cx="3960440" cy="2708920"/>
                      <a:chOff x="2123728" y="3501008"/>
                      <a:chExt cx="4127903" cy="3000396"/>
                    </a:xfrm>
                  </p:grpSpPr>
                  <p:pic>
                    <p:nvPicPr>
                      <p:cNvPr id="32" name="그림 31" descr="SN yield comparison.jpg"/>
                      <p:cNvPicPr>
                        <a:picLocks noChangeAspect="1"/>
                      </p:cNvPicPr>
                      <p:nvPr/>
                    </p:nvPicPr>
                    <p:blipFill>
                      <a:blip r:embed="rId4" cstate="print"/>
                      <a:stretch>
                        <a:fillRect/>
                      </a:stretch>
                    </p:blipFill>
                    <p:spPr>
                      <a:xfrm>
                        <a:off x="2123728" y="3501008"/>
                        <a:ext cx="4127903" cy="3000396"/>
                      </a:xfrm>
                      <a:prstGeom prst="rect">
                        <a:avLst/>
                      </a:prstGeom>
                    </p:spPr>
                  </p:pic>
                  <p:sp>
                    <p:nvSpPr>
                      <p:cNvPr id="33" name="타원 32"/>
                      <p:cNvSpPr/>
                      <p:nvPr/>
                    </p:nvSpPr>
                    <p:spPr>
                      <a:xfrm>
                        <a:off x="4502627" y="3865549"/>
                        <a:ext cx="344418" cy="1276096"/>
                      </a:xfrm>
                      <a:prstGeom prst="ellipse">
                        <a:avLst/>
                      </a:prstGeom>
                      <a:solidFill>
                        <a:schemeClr val="tx2">
                          <a:lumMod val="60000"/>
                          <a:lumOff val="40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2" name="직사각형 41"/>
                    <p:cNvSpPr/>
                    <p:nvPr/>
                  </p:nvSpPr>
                  <p:spPr>
                    <a:xfrm>
                      <a:off x="7020272" y="6453336"/>
                      <a:ext cx="14401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1" name="직사각형 40"/>
                  <p:cNvSpPr/>
                  <p:nvPr/>
                </p:nvSpPr>
                <p:spPr>
                  <a:xfrm>
                    <a:off x="6372200" y="6535646"/>
                    <a:ext cx="1486304" cy="276999"/>
                  </a:xfrm>
                  <a:prstGeom prst="rect">
                    <a:avLst/>
                  </a:prstGeom>
                  <a:solidFill>
                    <a:schemeClr val="bg1"/>
                  </a:solidFill>
                  <a:ln>
                    <a:noFill/>
                  </a:ln>
                </p:spPr>
                <p:txBody>
                  <a:bodyPr wrap="none">
                    <a:spAutoFit/>
                  </a:bodyPr>
                  <a:lstStyle/>
                  <a:p>
                    <a:r>
                      <a:rPr lang="en-US" altLang="ko-KR" sz="1200" b="1" dirty="0" smtClean="0"/>
                      <a:t>Mass Number (A)</a:t>
                    </a:r>
                    <a:endParaRPr lang="ko-KR" altLang="en-US" sz="1200" b="1" dirty="0" smtClean="0"/>
                  </a:p>
                </p:txBody>
              </p:sp>
              <p:sp>
                <p:nvSpPr>
                  <p:cNvPr id="44" name="직사각형 43"/>
                  <p:cNvSpPr/>
                  <p:nvPr/>
                </p:nvSpPr>
                <p:spPr>
                  <a:xfrm rot="16200000">
                    <a:off x="4034762" y="4982011"/>
                    <a:ext cx="1973639" cy="307777"/>
                  </a:xfrm>
                  <a:prstGeom prst="rect">
                    <a:avLst/>
                  </a:prstGeom>
                  <a:solidFill>
                    <a:schemeClr val="bg1"/>
                  </a:solidFill>
                </p:spPr>
                <p:txBody>
                  <a:bodyPr wrap="square">
                    <a:spAutoFit/>
                  </a:bodyPr>
                  <a:lstStyle/>
                  <a:p>
                    <a:r>
                      <a:rPr lang="en-US" altLang="ko-KR" sz="1400" b="1" dirty="0" smtClean="0"/>
                      <a:t>Fission products/sec</a:t>
                    </a:r>
                    <a:endParaRPr lang="ko-KR" altLang="en-US" sz="1400" b="1" dirty="0" smtClean="0"/>
                  </a:p>
                </p:txBody>
              </p:sp>
              <p:sp>
                <p:nvSpPr>
                  <p:cNvPr id="46" name="TextBox 45"/>
                  <p:cNvSpPr txBox="1"/>
                  <p:nvPr/>
                </p:nvSpPr>
                <p:spPr>
                  <a:xfrm>
                    <a:off x="7146566" y="5991269"/>
                    <a:ext cx="601447" cy="307777"/>
                  </a:xfrm>
                  <a:prstGeom prst="rect">
                    <a:avLst/>
                  </a:prstGeom>
                  <a:solidFill>
                    <a:schemeClr val="accent6">
                      <a:lumMod val="40000"/>
                      <a:lumOff val="60000"/>
                    </a:schemeClr>
                  </a:solidFill>
                </p:spPr>
                <p:txBody>
                  <a:bodyPr wrap="none" rtlCol="0" anchor="t">
                    <a:spAutoFit/>
                  </a:bodyPr>
                  <a:lstStyle/>
                  <a:p>
                    <a:pPr algn="ctr"/>
                    <a:r>
                      <a:rPr lang="en-US" altLang="ko-KR" sz="1400" b="1" baseline="30000" dirty="0" smtClean="0">
                        <a:solidFill>
                          <a:srgbClr val="7030A0"/>
                        </a:solidFill>
                      </a:rPr>
                      <a:t>132</a:t>
                    </a:r>
                    <a:r>
                      <a:rPr lang="en-US" altLang="ko-KR" sz="1400" b="1" dirty="0" smtClean="0">
                        <a:solidFill>
                          <a:srgbClr val="7030A0"/>
                        </a:solidFill>
                      </a:rPr>
                      <a:t>Sn</a:t>
                    </a:r>
                    <a:endParaRPr lang="ko-KR" altLang="en-US" sz="1400" b="1" dirty="0" smtClean="0">
                      <a:solidFill>
                        <a:srgbClr val="7030A0"/>
                      </a:solidFill>
                    </a:endParaRPr>
                  </a:p>
                </p:txBody>
              </p:sp>
            </p:grpSp>
            <p:sp>
              <p:nvSpPr>
                <p:cNvPr id="48" name="TextBox 47"/>
                <p:cNvSpPr txBox="1"/>
                <p:nvPr/>
              </p:nvSpPr>
              <p:spPr>
                <a:xfrm>
                  <a:off x="4731505" y="3193231"/>
                  <a:ext cx="2232158" cy="307777"/>
                </a:xfrm>
                <a:prstGeom prst="rect">
                  <a:avLst/>
                </a:prstGeom>
                <a:noFill/>
                <a:ln>
                  <a:solidFill>
                    <a:schemeClr val="tx1"/>
                  </a:solidFill>
                </a:ln>
              </p:spPr>
              <p:txBody>
                <a:bodyPr wrap="square" rtlCol="0">
                  <a:spAutoFit/>
                </a:bodyPr>
                <a:lstStyle/>
                <a:p>
                  <a:r>
                    <a:rPr lang="en-US" altLang="ko-KR" sz="1400" b="1" dirty="0" smtClean="0"/>
                    <a:t>Intensity of </a:t>
                  </a:r>
                  <a:r>
                    <a:rPr lang="en-US" altLang="ko-KR" sz="1400" b="1" dirty="0" err="1" smtClean="0">
                      <a:solidFill>
                        <a:srgbClr val="7030A0"/>
                      </a:solidFill>
                    </a:rPr>
                    <a:t>Sn</a:t>
                  </a:r>
                  <a:r>
                    <a:rPr lang="en-US" altLang="ko-KR" sz="1400" b="1" dirty="0" smtClean="0">
                      <a:solidFill>
                        <a:srgbClr val="7030A0"/>
                      </a:solidFill>
                    </a:rPr>
                    <a:t> </a:t>
                  </a:r>
                  <a:r>
                    <a:rPr lang="en-US" altLang="ko-KR" sz="1400" b="1" dirty="0" smtClean="0"/>
                    <a:t>isotopes</a:t>
                  </a:r>
                  <a:endParaRPr lang="ko-KR" altLang="en-US" sz="1400" b="1" dirty="0" smtClean="0">
                    <a:solidFill>
                      <a:srgbClr val="7030A0"/>
                    </a:solidFill>
                  </a:endParaRPr>
                </a:p>
              </p:txBody>
            </p:sp>
            <p:sp>
              <p:nvSpPr>
                <p:cNvPr id="49" name="위쪽 화살표 48"/>
                <p:cNvSpPr/>
                <p:nvPr/>
              </p:nvSpPr>
              <p:spPr>
                <a:xfrm>
                  <a:off x="7236296" y="4941168"/>
                  <a:ext cx="144016" cy="504056"/>
                </a:xfrm>
                <a:prstGeom prst="upArrow">
                  <a:avLst/>
                </a:prstGeom>
                <a:solidFill>
                  <a:schemeClr val="accent1">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 name="직사각형 49"/>
                <p:cNvSpPr/>
                <p:nvPr/>
              </p:nvSpPr>
              <p:spPr>
                <a:xfrm>
                  <a:off x="8172400" y="3717032"/>
                  <a:ext cx="288032"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2" name="직사각형 51"/>
              <p:cNvSpPr/>
              <p:nvPr/>
            </p:nvSpPr>
            <p:spPr>
              <a:xfrm>
                <a:off x="4860032" y="3079234"/>
                <a:ext cx="4104456" cy="316835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5" name="직사각형 54"/>
            <p:cNvSpPr/>
            <p:nvPr/>
          </p:nvSpPr>
          <p:spPr>
            <a:xfrm>
              <a:off x="7147369" y="342930"/>
              <a:ext cx="1676100" cy="276999"/>
            </a:xfrm>
            <a:prstGeom prst="rect">
              <a:avLst/>
            </a:prstGeom>
            <a:solidFill>
              <a:schemeClr val="accent3">
                <a:lumMod val="20000"/>
                <a:lumOff val="80000"/>
              </a:schemeClr>
            </a:solidFill>
          </p:spPr>
          <p:txBody>
            <a:bodyPr wrap="none">
              <a:spAutoFit/>
            </a:bodyPr>
            <a:lstStyle/>
            <a:p>
              <a:pPr algn="ctr"/>
              <a:r>
                <a:rPr lang="en-US" altLang="ko-KR" sz="1200" b="1" dirty="0" smtClean="0">
                  <a:solidFill>
                    <a:srgbClr val="00B050"/>
                  </a:solidFill>
                </a:rPr>
                <a:t>At experimental hall</a:t>
              </a:r>
            </a:p>
          </p:txBody>
        </p:sp>
      </p:grpSp>
      <p:sp>
        <p:nvSpPr>
          <p:cNvPr id="58" name="위로 굽은 화살표 57"/>
          <p:cNvSpPr/>
          <p:nvPr/>
        </p:nvSpPr>
        <p:spPr>
          <a:xfrm>
            <a:off x="8312758" y="3536063"/>
            <a:ext cx="754560" cy="1584176"/>
          </a:xfrm>
          <a:prstGeom prst="bentUpArrow">
            <a:avLst>
              <a:gd name="adj1" fmla="val 39107"/>
              <a:gd name="adj2" fmla="val 35554"/>
              <a:gd name="adj3" fmla="val 29085"/>
            </a:avLst>
          </a:prstGeom>
          <a:solidFill>
            <a:schemeClr val="accent3">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59" name="직사각형 58"/>
          <p:cNvSpPr/>
          <p:nvPr/>
        </p:nvSpPr>
        <p:spPr>
          <a:xfrm>
            <a:off x="8326870" y="4780657"/>
            <a:ext cx="455542" cy="369316"/>
          </a:xfrm>
          <a:prstGeom prst="rect">
            <a:avLst/>
          </a:prstGeom>
        </p:spPr>
        <p:txBody>
          <a:bodyPr wrap="none" lIns="91424" tIns="45712" rIns="91424" bIns="45712">
            <a:spAutoFit/>
          </a:bodyPr>
          <a:lstStyle/>
          <a:p>
            <a:r>
              <a:rPr lang="en-US" altLang="ko-KR" b="1" dirty="0" err="1" smtClean="0">
                <a:solidFill>
                  <a:srgbClr val="7030A0"/>
                </a:solidFill>
              </a:rPr>
              <a:t>Sn</a:t>
            </a:r>
            <a:endParaRPr lang="ko-KR" altLang="en-US" b="1" dirty="0" smtClean="0">
              <a:solidFill>
                <a:srgbClr val="7030A0"/>
              </a:solidFill>
            </a:endParaRPr>
          </a:p>
        </p:txBody>
      </p:sp>
      <p:grpSp>
        <p:nvGrpSpPr>
          <p:cNvPr id="18" name="그룹 61"/>
          <p:cNvGrpSpPr/>
          <p:nvPr/>
        </p:nvGrpSpPr>
        <p:grpSpPr>
          <a:xfrm rot="20452642">
            <a:off x="3256835" y="5875491"/>
            <a:ext cx="1525061" cy="753525"/>
            <a:chOff x="3040034" y="5800186"/>
            <a:chExt cx="1603974" cy="869174"/>
          </a:xfrm>
        </p:grpSpPr>
        <p:sp>
          <p:nvSpPr>
            <p:cNvPr id="60" name="자유형 59"/>
            <p:cNvSpPr/>
            <p:nvPr/>
          </p:nvSpPr>
          <p:spPr>
            <a:xfrm rot="5400000">
              <a:off x="3407434" y="5432786"/>
              <a:ext cx="869174" cy="1603974"/>
            </a:xfrm>
            <a:custGeom>
              <a:avLst/>
              <a:gdLst>
                <a:gd name="connsiteX0" fmla="*/ 0 w 754560"/>
                <a:gd name="connsiteY0" fmla="*/ 1289090 h 1584176"/>
                <a:gd name="connsiteX1" fmla="*/ 338741 w 754560"/>
                <a:gd name="connsiteY1" fmla="*/ 1289090 h 1584176"/>
                <a:gd name="connsiteX2" fmla="*/ 338741 w 754560"/>
                <a:gd name="connsiteY2" fmla="*/ 219464 h 1584176"/>
                <a:gd name="connsiteX3" fmla="*/ 218007 w 754560"/>
                <a:gd name="connsiteY3" fmla="*/ 219464 h 1584176"/>
                <a:gd name="connsiteX4" fmla="*/ 486284 w 754560"/>
                <a:gd name="connsiteY4" fmla="*/ 0 h 1584176"/>
                <a:gd name="connsiteX5" fmla="*/ 754560 w 754560"/>
                <a:gd name="connsiteY5" fmla="*/ 219464 h 1584176"/>
                <a:gd name="connsiteX6" fmla="*/ 633827 w 754560"/>
                <a:gd name="connsiteY6" fmla="*/ 219464 h 1584176"/>
                <a:gd name="connsiteX7" fmla="*/ 633827 w 754560"/>
                <a:gd name="connsiteY7" fmla="*/ 1584176 h 1584176"/>
                <a:gd name="connsiteX8" fmla="*/ 0 w 754560"/>
                <a:gd name="connsiteY8" fmla="*/ 1584176 h 1584176"/>
                <a:gd name="connsiteX9" fmla="*/ 0 w 754560"/>
                <a:gd name="connsiteY9" fmla="*/ 1289090 h 1584176"/>
                <a:gd name="connsiteX0" fmla="*/ 114614 w 869174"/>
                <a:gd name="connsiteY0" fmla="*/ 1289090 h 1603974"/>
                <a:gd name="connsiteX1" fmla="*/ 453355 w 869174"/>
                <a:gd name="connsiteY1" fmla="*/ 1289090 h 1603974"/>
                <a:gd name="connsiteX2" fmla="*/ 453355 w 869174"/>
                <a:gd name="connsiteY2" fmla="*/ 219464 h 1603974"/>
                <a:gd name="connsiteX3" fmla="*/ 332621 w 869174"/>
                <a:gd name="connsiteY3" fmla="*/ 219464 h 1603974"/>
                <a:gd name="connsiteX4" fmla="*/ 600898 w 869174"/>
                <a:gd name="connsiteY4" fmla="*/ 0 h 1603974"/>
                <a:gd name="connsiteX5" fmla="*/ 869174 w 869174"/>
                <a:gd name="connsiteY5" fmla="*/ 219464 h 1603974"/>
                <a:gd name="connsiteX6" fmla="*/ 748441 w 869174"/>
                <a:gd name="connsiteY6" fmla="*/ 219464 h 1603974"/>
                <a:gd name="connsiteX7" fmla="*/ 748441 w 869174"/>
                <a:gd name="connsiteY7" fmla="*/ 1584176 h 1603974"/>
                <a:gd name="connsiteX8" fmla="*/ 0 w 869174"/>
                <a:gd name="connsiteY8" fmla="*/ 1603974 h 1603974"/>
                <a:gd name="connsiteX9" fmla="*/ 114614 w 869174"/>
                <a:gd name="connsiteY9" fmla="*/ 1289090 h 1603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9174" h="1603974">
                  <a:moveTo>
                    <a:pt x="114614" y="1289090"/>
                  </a:moveTo>
                  <a:lnTo>
                    <a:pt x="453355" y="1289090"/>
                  </a:lnTo>
                  <a:lnTo>
                    <a:pt x="453355" y="219464"/>
                  </a:lnTo>
                  <a:lnTo>
                    <a:pt x="332621" y="219464"/>
                  </a:lnTo>
                  <a:lnTo>
                    <a:pt x="600898" y="0"/>
                  </a:lnTo>
                  <a:lnTo>
                    <a:pt x="869174" y="219464"/>
                  </a:lnTo>
                  <a:lnTo>
                    <a:pt x="748441" y="219464"/>
                  </a:lnTo>
                  <a:lnTo>
                    <a:pt x="748441" y="1584176"/>
                  </a:lnTo>
                  <a:lnTo>
                    <a:pt x="0" y="1603974"/>
                  </a:lnTo>
                  <a:lnTo>
                    <a:pt x="114614" y="1289090"/>
                  </a:lnTo>
                  <a:close/>
                </a:path>
              </a:pathLst>
            </a:custGeom>
            <a:solidFill>
              <a:schemeClr val="accent3">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직사각형 60"/>
            <p:cNvSpPr/>
            <p:nvPr/>
          </p:nvSpPr>
          <p:spPr>
            <a:xfrm>
              <a:off x="3102794" y="6169967"/>
              <a:ext cx="1154134" cy="390514"/>
            </a:xfrm>
            <a:prstGeom prst="rect">
              <a:avLst/>
            </a:prstGeom>
          </p:spPr>
          <p:txBody>
            <a:bodyPr wrap="none">
              <a:spAutoFit/>
            </a:bodyPr>
            <a:lstStyle/>
            <a:p>
              <a:r>
                <a:rPr lang="en-US" altLang="ko-KR" sz="1600" b="1" dirty="0" smtClean="0">
                  <a:solidFill>
                    <a:srgbClr val="7030A0"/>
                  </a:solidFill>
                </a:rPr>
                <a:t>on target</a:t>
              </a:r>
              <a:endParaRPr lang="ko-KR" altLang="en-US" sz="1600" b="1" dirty="0" smtClean="0">
                <a:solidFill>
                  <a:srgbClr val="7030A0"/>
                </a:solidFill>
              </a:endParaRPr>
            </a:p>
          </p:txBody>
        </p:sp>
      </p:grpSp>
      <p:sp>
        <p:nvSpPr>
          <p:cNvPr id="64" name="TextBox 63"/>
          <p:cNvSpPr txBox="1"/>
          <p:nvPr/>
        </p:nvSpPr>
        <p:spPr>
          <a:xfrm>
            <a:off x="179512" y="1016354"/>
            <a:ext cx="4248472" cy="492426"/>
          </a:xfrm>
          <a:prstGeom prst="rect">
            <a:avLst/>
          </a:prstGeom>
          <a:solidFill>
            <a:schemeClr val="accent3">
              <a:lumMod val="20000"/>
              <a:lumOff val="80000"/>
            </a:schemeClr>
          </a:solidFill>
          <a:ln w="19050">
            <a:solidFill>
              <a:srgbClr val="FFC000"/>
            </a:solidFill>
          </a:ln>
        </p:spPr>
        <p:txBody>
          <a:bodyPr wrap="square" lIns="91424" tIns="45712" rIns="91424" bIns="45712" rtlCol="0">
            <a:spAutoFit/>
          </a:bodyPr>
          <a:lstStyle/>
          <a:p>
            <a:r>
              <a:rPr lang="en-US" altLang="ko-KR" sz="1300" b="1" dirty="0" smtClean="0">
                <a:solidFill>
                  <a:srgbClr val="FF0000"/>
                </a:solidFill>
              </a:rPr>
              <a:t>GOAL: </a:t>
            </a:r>
            <a:r>
              <a:rPr lang="en-US" altLang="ko-KR" sz="1300" b="1" dirty="0" smtClean="0">
                <a:solidFill>
                  <a:srgbClr val="7030A0"/>
                </a:solidFill>
              </a:rPr>
              <a:t>High intensity-high quality RI beam </a:t>
            </a:r>
            <a:r>
              <a:rPr lang="en-US" altLang="ko-KR" sz="1300" b="1" dirty="0" smtClean="0"/>
              <a:t>using relatively low beam power and direct fission target</a:t>
            </a:r>
            <a:endParaRPr lang="ko-KR" altLang="en-US" sz="1300" b="1" dirty="0" smtClean="0"/>
          </a:p>
        </p:txBody>
      </p:sp>
      <p:sp>
        <p:nvSpPr>
          <p:cNvPr id="51" name="슬라이드 번호 개체 틀 5"/>
          <p:cNvSpPr txBox="1">
            <a:spLocks/>
          </p:cNvSpPr>
          <p:nvPr/>
        </p:nvSpPr>
        <p:spPr bwMode="auto">
          <a:xfrm>
            <a:off x="6923534" y="219181"/>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맑은 고딕" pitchFamily="50" charset="-127"/>
                <a:ea typeface="맑은 고딕" pitchFamily="50" charset="-127"/>
              </a:rPr>
              <a:pPr algn="r"/>
              <a:t>23</a:t>
            </a:fld>
            <a:endParaRPr lang="en-US" altLang="ko-KR" sz="1200" dirty="0">
              <a:solidFill>
                <a:srgbClr val="898989"/>
              </a:solidFill>
              <a:latin typeface="맑은 고딕" pitchFamily="50" charset="-127"/>
              <a:ea typeface="맑은 고딕" pitchFamily="50" charset="-127"/>
            </a:endParaRPr>
          </a:p>
        </p:txBody>
      </p:sp>
      <p:sp>
        <p:nvSpPr>
          <p:cNvPr id="53" name="TextBox 52"/>
          <p:cNvSpPr txBox="1"/>
          <p:nvPr/>
        </p:nvSpPr>
        <p:spPr>
          <a:xfrm>
            <a:off x="2029668" y="4510478"/>
            <a:ext cx="1624130" cy="276983"/>
          </a:xfrm>
          <a:prstGeom prst="rect">
            <a:avLst/>
          </a:prstGeom>
          <a:solidFill>
            <a:srgbClr val="FFFF00"/>
          </a:solidFill>
        </p:spPr>
        <p:txBody>
          <a:bodyPr wrap="none" lIns="91424" tIns="45712" rIns="91424" bIns="45712" rtlCol="0">
            <a:spAutoFit/>
          </a:bodyPr>
          <a:lstStyle/>
          <a:p>
            <a:r>
              <a:rPr lang="en-US" altLang="ko-KR" sz="1200" b="1" baseline="30000" dirty="0" smtClean="0"/>
              <a:t>132</a:t>
            </a:r>
            <a:r>
              <a:rPr lang="en-US" altLang="ko-KR" sz="1200" b="1" dirty="0" smtClean="0"/>
              <a:t>Sn 4.7 x 10</a:t>
            </a:r>
            <a:r>
              <a:rPr lang="en-US" altLang="ko-KR" sz="1200" b="1" baseline="30000" dirty="0" smtClean="0"/>
              <a:t>11</a:t>
            </a:r>
            <a:r>
              <a:rPr lang="en-US" altLang="ko-KR" sz="1200" b="1" dirty="0" smtClean="0"/>
              <a:t> </a:t>
            </a:r>
            <a:r>
              <a:rPr lang="en-US" altLang="ko-KR" sz="1200" b="1" dirty="0" err="1" smtClean="0"/>
              <a:t>pps</a:t>
            </a:r>
            <a:endParaRPr lang="ko-KR" altLang="en-US" sz="1200" b="1" dirty="0"/>
          </a:p>
        </p:txBody>
      </p:sp>
      <p:sp>
        <p:nvSpPr>
          <p:cNvPr id="54" name="TextBox 53"/>
          <p:cNvSpPr txBox="1"/>
          <p:nvPr/>
        </p:nvSpPr>
        <p:spPr>
          <a:xfrm>
            <a:off x="7507742" y="973049"/>
            <a:ext cx="1564820" cy="276983"/>
          </a:xfrm>
          <a:prstGeom prst="rect">
            <a:avLst/>
          </a:prstGeom>
          <a:solidFill>
            <a:srgbClr val="FFFF00"/>
          </a:solidFill>
        </p:spPr>
        <p:txBody>
          <a:bodyPr wrap="none" lIns="91424" tIns="45712" rIns="91424" bIns="45712" rtlCol="0">
            <a:spAutoFit/>
          </a:bodyPr>
          <a:lstStyle/>
          <a:p>
            <a:r>
              <a:rPr lang="en-US" altLang="ko-KR" sz="1200" b="1" baseline="30000" dirty="0" smtClean="0"/>
              <a:t>132</a:t>
            </a:r>
            <a:r>
              <a:rPr lang="en-US" altLang="ko-KR" sz="1200" b="1" dirty="0" smtClean="0"/>
              <a:t>Sn 9.0 x 10</a:t>
            </a:r>
            <a:r>
              <a:rPr lang="en-US" altLang="ko-KR" sz="1200" b="1" baseline="30000" dirty="0" smtClean="0"/>
              <a:t>8</a:t>
            </a:r>
            <a:r>
              <a:rPr lang="en-US" altLang="ko-KR" sz="1200" b="1" dirty="0" smtClean="0"/>
              <a:t> </a:t>
            </a:r>
            <a:r>
              <a:rPr lang="en-US" altLang="ko-KR" sz="1200" b="1" dirty="0" err="1" smtClean="0"/>
              <a:t>pps</a:t>
            </a:r>
            <a:endParaRPr lang="ko-KR" altLang="en-US" sz="1200" b="1" dirty="0"/>
          </a:p>
        </p:txBody>
      </p:sp>
    </p:spTree>
    <p:extLst>
      <p:ext uri="{BB962C8B-B14F-4D97-AF65-F5344CB8AC3E}">
        <p14:creationId xmlns:p14="http://schemas.microsoft.com/office/powerpoint/2010/main" val="95662822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p:cNvSpPr>
            <a:spLocks noGrp="1"/>
          </p:cNvSpPr>
          <p:nvPr>
            <p:ph type="title"/>
          </p:nvPr>
        </p:nvSpPr>
        <p:spPr/>
        <p:txBody>
          <a:bodyPr>
            <a:normAutofit/>
          </a:bodyPr>
          <a:lstStyle/>
          <a:p>
            <a:r>
              <a:rPr lang="en-US" altLang="ko-KR" sz="3200" dirty="0" smtClean="0"/>
              <a:t>p + </a:t>
            </a:r>
            <a:r>
              <a:rPr lang="en-US" altLang="ko-KR" sz="3200" baseline="30000" dirty="0" smtClean="0"/>
              <a:t>238</a:t>
            </a:r>
            <a:r>
              <a:rPr lang="en-US" altLang="ko-KR" sz="3200" dirty="0" smtClean="0"/>
              <a:t>U fission product (70kW</a:t>
            </a:r>
            <a:r>
              <a:rPr lang="ko-KR" altLang="en-US" sz="3200" dirty="0" smtClean="0"/>
              <a:t>급</a:t>
            </a:r>
            <a:r>
              <a:rPr lang="en-US" altLang="ko-KR" sz="3200" dirty="0" smtClean="0"/>
              <a:t>)</a:t>
            </a:r>
            <a:endParaRPr lang="ko-KR" altLang="en-US" sz="3200" dirty="0"/>
          </a:p>
        </p:txBody>
      </p:sp>
      <p:pic>
        <p:nvPicPr>
          <p:cNvPr id="59394" name="Picture 2"/>
          <p:cNvPicPr>
            <a:picLocks noChangeAspect="1" noChangeArrowheads="1"/>
          </p:cNvPicPr>
          <p:nvPr/>
        </p:nvPicPr>
        <p:blipFill>
          <a:blip r:embed="rId2" cstate="print"/>
          <a:srcRect/>
          <a:stretch>
            <a:fillRect/>
          </a:stretch>
        </p:blipFill>
        <p:spPr bwMode="auto">
          <a:xfrm>
            <a:off x="3661133" y="2976325"/>
            <a:ext cx="5482867" cy="3881675"/>
          </a:xfrm>
          <a:prstGeom prst="rect">
            <a:avLst/>
          </a:prstGeom>
          <a:noFill/>
          <a:ln w="9525">
            <a:noFill/>
            <a:miter lim="800000"/>
            <a:headEnd/>
            <a:tailEnd/>
          </a:ln>
          <a:effectLst/>
        </p:spPr>
      </p:pic>
      <p:graphicFrame>
        <p:nvGraphicFramePr>
          <p:cNvPr id="5" name="표 4"/>
          <p:cNvGraphicFramePr>
            <a:graphicFrameLocks noGrp="1"/>
          </p:cNvGraphicFramePr>
          <p:nvPr/>
        </p:nvGraphicFramePr>
        <p:xfrm>
          <a:off x="1571604" y="1071546"/>
          <a:ext cx="6096000" cy="1854200"/>
        </p:xfrm>
        <a:graphic>
          <a:graphicData uri="http://schemas.openxmlformats.org/drawingml/2006/table">
            <a:tbl>
              <a:tblPr firstRow="1" bandRow="1">
                <a:tableStyleId>{5C22544A-7EE6-4342-B048-85BDC9FD1C3A}</a:tableStyleId>
              </a:tblPr>
              <a:tblGrid>
                <a:gridCol w="3286148"/>
                <a:gridCol w="2809852"/>
              </a:tblGrid>
              <a:tr h="370840">
                <a:tc>
                  <a:txBody>
                    <a:bodyPr/>
                    <a:lstStyle/>
                    <a:p>
                      <a:pPr algn="ctr" latinLnBrk="1"/>
                      <a:endParaRPr lang="ko-KR" altLang="en-US" dirty="0"/>
                    </a:p>
                  </a:txBody>
                  <a:tcPr/>
                </a:tc>
                <a:tc>
                  <a:txBody>
                    <a:bodyPr/>
                    <a:lstStyle/>
                    <a:p>
                      <a:pPr algn="ctr" latinLnBrk="1"/>
                      <a:r>
                        <a:rPr lang="en-US" altLang="ko-KR" dirty="0" smtClean="0"/>
                        <a:t>Fission rate (s</a:t>
                      </a:r>
                      <a:r>
                        <a:rPr lang="en-US" altLang="ko-KR" baseline="30000" dirty="0" smtClean="0"/>
                        <a:t>-1</a:t>
                      </a:r>
                      <a:r>
                        <a:rPr lang="en-US" altLang="ko-KR" dirty="0" smtClean="0"/>
                        <a:t>)</a:t>
                      </a:r>
                      <a:endParaRPr lang="ko-KR" altLang="en-US" dirty="0"/>
                    </a:p>
                  </a:txBody>
                  <a:tcPr/>
                </a:tc>
              </a:tr>
              <a:tr h="370840">
                <a:tc>
                  <a:txBody>
                    <a:bodyPr/>
                    <a:lstStyle/>
                    <a:p>
                      <a:pPr algn="ctr" latinLnBrk="1"/>
                      <a:r>
                        <a:rPr lang="nn-NO" altLang="ko-KR" dirty="0" smtClean="0"/>
                        <a:t>p </a:t>
                      </a:r>
                      <a:r>
                        <a:rPr lang="nn-NO" altLang="ko-KR" dirty="0" smtClean="0">
                          <a:solidFill>
                            <a:srgbClr val="FF0000"/>
                          </a:solidFill>
                        </a:rPr>
                        <a:t>50 MeV</a:t>
                      </a:r>
                      <a:r>
                        <a:rPr lang="nn-NO" altLang="ko-KR" dirty="0" smtClean="0"/>
                        <a:t>, 1.4 mA, </a:t>
                      </a:r>
                      <a:r>
                        <a:rPr lang="nn-NO" altLang="ko-KR" dirty="0" smtClean="0">
                          <a:solidFill>
                            <a:srgbClr val="00B050"/>
                          </a:solidFill>
                        </a:rPr>
                        <a:t>17 disks</a:t>
                      </a:r>
                      <a:endParaRPr lang="ko-KR" altLang="en-US" dirty="0">
                        <a:solidFill>
                          <a:srgbClr val="00B050"/>
                        </a:solidFill>
                      </a:endParaRPr>
                    </a:p>
                  </a:txBody>
                  <a:tcPr/>
                </a:tc>
                <a:tc>
                  <a:txBody>
                    <a:bodyPr/>
                    <a:lstStyle/>
                    <a:p>
                      <a:pPr algn="ctr" latinLnBrk="1"/>
                      <a:r>
                        <a:rPr lang="en-US" altLang="ko-KR" dirty="0" smtClean="0"/>
                        <a:t>1.02 x 10</a:t>
                      </a:r>
                      <a:r>
                        <a:rPr lang="en-US" altLang="ko-KR" baseline="30000" dirty="0" smtClean="0"/>
                        <a:t>14</a:t>
                      </a:r>
                      <a:endParaRPr lang="ko-KR" altLang="en-US" baseline="30000" dirty="0"/>
                    </a:p>
                  </a:txBody>
                  <a:tcPr/>
                </a:tc>
              </a:tr>
              <a:tr h="370840">
                <a:tc>
                  <a:txBody>
                    <a:bodyPr/>
                    <a:lstStyle/>
                    <a:p>
                      <a:pPr algn="ctr" latinLnBrk="1"/>
                      <a:r>
                        <a:rPr lang="nn-NO" altLang="ko-KR" dirty="0" smtClean="0"/>
                        <a:t>p </a:t>
                      </a:r>
                      <a:r>
                        <a:rPr lang="nn-NO" altLang="ko-KR" dirty="0" smtClean="0">
                          <a:solidFill>
                            <a:srgbClr val="FF0000"/>
                          </a:solidFill>
                        </a:rPr>
                        <a:t>70 MeV</a:t>
                      </a:r>
                      <a:r>
                        <a:rPr lang="nn-NO" altLang="ko-KR" dirty="0" smtClean="0"/>
                        <a:t>, 1.0 mA, </a:t>
                      </a:r>
                      <a:r>
                        <a:rPr lang="nn-NO" altLang="ko-KR" dirty="0" smtClean="0">
                          <a:solidFill>
                            <a:srgbClr val="00B050"/>
                          </a:solidFill>
                        </a:rPr>
                        <a:t>30 disks</a:t>
                      </a:r>
                      <a:endParaRPr lang="ko-KR" altLang="en-US" dirty="0">
                        <a:solidFill>
                          <a:srgbClr val="00B050"/>
                        </a:solidFill>
                      </a:endParaRPr>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dirty="0" smtClean="0"/>
                        <a:t>1.22 x 10</a:t>
                      </a:r>
                      <a:r>
                        <a:rPr lang="en-US" altLang="ko-KR" baseline="30000" dirty="0" smtClean="0"/>
                        <a:t>14</a:t>
                      </a:r>
                      <a:endParaRPr lang="ko-KR" altLang="en-US" baseline="30000" dirty="0" smtClean="0"/>
                    </a:p>
                  </a:txBody>
                  <a:tcPr/>
                </a:tc>
              </a:tr>
              <a:tr h="370840">
                <a:tc>
                  <a:txBody>
                    <a:bodyPr/>
                    <a:lstStyle/>
                    <a:p>
                      <a:pPr algn="ctr" latinLnBrk="1"/>
                      <a:r>
                        <a:rPr lang="nn-NO" altLang="ko-KR" dirty="0" smtClean="0"/>
                        <a:t>p </a:t>
                      </a:r>
                      <a:r>
                        <a:rPr lang="nn-NO" altLang="ko-KR" dirty="0" smtClean="0">
                          <a:solidFill>
                            <a:srgbClr val="FF0000"/>
                          </a:solidFill>
                        </a:rPr>
                        <a:t>100 MeV</a:t>
                      </a:r>
                      <a:r>
                        <a:rPr lang="nn-NO" altLang="ko-KR" dirty="0" smtClean="0"/>
                        <a:t>, 0.7 mA, </a:t>
                      </a:r>
                      <a:r>
                        <a:rPr lang="nn-NO" altLang="ko-KR" dirty="0" smtClean="0">
                          <a:solidFill>
                            <a:srgbClr val="00B050"/>
                          </a:solidFill>
                        </a:rPr>
                        <a:t>40 disks</a:t>
                      </a:r>
                      <a:endParaRPr lang="ko-KR" altLang="en-US" dirty="0">
                        <a:solidFill>
                          <a:srgbClr val="00B050"/>
                        </a:solidFill>
                      </a:endParaRPr>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dirty="0" smtClean="0"/>
                        <a:t>1.02 x 10</a:t>
                      </a:r>
                      <a:r>
                        <a:rPr lang="en-US" altLang="ko-KR" baseline="30000" dirty="0" smtClean="0"/>
                        <a:t>14</a:t>
                      </a:r>
                      <a:endParaRPr lang="ko-KR" altLang="en-US" baseline="30000" dirty="0" smtClean="0"/>
                    </a:p>
                  </a:txBody>
                  <a:tcPr/>
                </a:tc>
              </a:tr>
              <a:tr h="370840">
                <a:tc>
                  <a:txBody>
                    <a:bodyPr/>
                    <a:lstStyle/>
                    <a:p>
                      <a:pPr algn="ctr" latinLnBrk="1"/>
                      <a:r>
                        <a:rPr lang="nn-NO" altLang="ko-KR" dirty="0" smtClean="0"/>
                        <a:t>p </a:t>
                      </a:r>
                      <a:r>
                        <a:rPr lang="nn-NO" altLang="ko-KR" dirty="0" smtClean="0">
                          <a:solidFill>
                            <a:srgbClr val="FF0000"/>
                          </a:solidFill>
                        </a:rPr>
                        <a:t>100 MeV</a:t>
                      </a:r>
                      <a:r>
                        <a:rPr lang="nn-NO" altLang="ko-KR" dirty="0" smtClean="0"/>
                        <a:t>, 0.7 mA, </a:t>
                      </a:r>
                      <a:r>
                        <a:rPr lang="nn-NO" altLang="ko-KR" dirty="0" smtClean="0">
                          <a:solidFill>
                            <a:srgbClr val="00B050"/>
                          </a:solidFill>
                        </a:rPr>
                        <a:t>60 disks</a:t>
                      </a:r>
                      <a:endParaRPr lang="ko-KR" altLang="en-US" dirty="0">
                        <a:solidFill>
                          <a:srgbClr val="00B050"/>
                        </a:solidFill>
                      </a:endParaRPr>
                    </a:p>
                  </a:txBody>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dirty="0" smtClean="0"/>
                        <a:t>1.18 x 10</a:t>
                      </a:r>
                      <a:r>
                        <a:rPr lang="en-US" altLang="ko-KR" baseline="30000" dirty="0" smtClean="0"/>
                        <a:t>14</a:t>
                      </a:r>
                      <a:endParaRPr lang="ko-KR" altLang="en-US" baseline="30000" dirty="0" smtClean="0"/>
                    </a:p>
                  </a:txBody>
                  <a:tcPr/>
                </a:tc>
              </a:tr>
            </a:tbl>
          </a:graphicData>
        </a:graphic>
      </p:graphicFrame>
      <p:sp>
        <p:nvSpPr>
          <p:cNvPr id="6" name="TextBox 5"/>
          <p:cNvSpPr txBox="1"/>
          <p:nvPr/>
        </p:nvSpPr>
        <p:spPr>
          <a:xfrm>
            <a:off x="7286644" y="1500174"/>
            <a:ext cx="1556836" cy="276999"/>
          </a:xfrm>
          <a:prstGeom prst="rect">
            <a:avLst/>
          </a:prstGeom>
          <a:noFill/>
        </p:spPr>
        <p:txBody>
          <a:bodyPr wrap="none" rtlCol="0">
            <a:spAutoFit/>
          </a:bodyPr>
          <a:lstStyle/>
          <a:p>
            <a:r>
              <a:rPr lang="en-US" altLang="ko-KR" sz="1200" dirty="0" smtClean="0"/>
              <a:t>15 MeV </a:t>
            </a:r>
            <a:r>
              <a:rPr lang="ko-KR" altLang="en-US" sz="1200" dirty="0" smtClean="0"/>
              <a:t>이하</a:t>
            </a:r>
            <a:r>
              <a:rPr lang="en-US" altLang="ko-KR" sz="1200" dirty="0" smtClean="0"/>
              <a:t> dump</a:t>
            </a:r>
            <a:endParaRPr lang="ko-KR" altLang="en-US" sz="1200" dirty="0"/>
          </a:p>
        </p:txBody>
      </p:sp>
      <p:sp>
        <p:nvSpPr>
          <p:cNvPr id="7" name="TextBox 6"/>
          <p:cNvSpPr txBox="1"/>
          <p:nvPr/>
        </p:nvSpPr>
        <p:spPr>
          <a:xfrm>
            <a:off x="7286644" y="1857364"/>
            <a:ext cx="1556836" cy="276999"/>
          </a:xfrm>
          <a:prstGeom prst="rect">
            <a:avLst/>
          </a:prstGeom>
          <a:noFill/>
        </p:spPr>
        <p:txBody>
          <a:bodyPr wrap="none" rtlCol="0">
            <a:spAutoFit/>
          </a:bodyPr>
          <a:lstStyle/>
          <a:p>
            <a:r>
              <a:rPr lang="en-US" altLang="ko-KR" sz="1200" dirty="0" smtClean="0"/>
              <a:t>20 MeV </a:t>
            </a:r>
            <a:r>
              <a:rPr lang="ko-KR" altLang="en-US" sz="1200" dirty="0" smtClean="0"/>
              <a:t>이하</a:t>
            </a:r>
            <a:r>
              <a:rPr lang="en-US" altLang="ko-KR" sz="1200" dirty="0" smtClean="0"/>
              <a:t> dump</a:t>
            </a:r>
            <a:endParaRPr lang="ko-KR" altLang="en-US" sz="1200" dirty="0"/>
          </a:p>
        </p:txBody>
      </p:sp>
      <p:sp>
        <p:nvSpPr>
          <p:cNvPr id="10" name="타원 9"/>
          <p:cNvSpPr/>
          <p:nvPr/>
        </p:nvSpPr>
        <p:spPr>
          <a:xfrm>
            <a:off x="1500166" y="2500306"/>
            <a:ext cx="3357586" cy="500066"/>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2" name="직선 화살표 연결선 11"/>
          <p:cNvCxnSpPr/>
          <p:nvPr/>
        </p:nvCxnSpPr>
        <p:spPr>
          <a:xfrm rot="5400000" flipH="1" flipV="1">
            <a:off x="750067" y="3393281"/>
            <a:ext cx="92869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7504" y="3068960"/>
            <a:ext cx="3361818" cy="1600438"/>
          </a:xfrm>
          <a:prstGeom prst="rect">
            <a:avLst/>
          </a:prstGeom>
          <a:noFill/>
        </p:spPr>
        <p:txBody>
          <a:bodyPr wrap="none" rtlCol="0">
            <a:spAutoFit/>
          </a:bodyPr>
          <a:lstStyle/>
          <a:p>
            <a:r>
              <a:rPr lang="ko-KR" altLang="en-US" sz="1400" dirty="0" smtClean="0"/>
              <a:t>너무 </a:t>
            </a:r>
            <a:r>
              <a:rPr lang="en-US" altLang="ko-KR" sz="1400" dirty="0" smtClean="0"/>
              <a:t>direct fission </a:t>
            </a:r>
            <a:r>
              <a:rPr lang="ko-KR" altLang="en-US" sz="1400" dirty="0" err="1" smtClean="0"/>
              <a:t>타겟이</a:t>
            </a:r>
            <a:r>
              <a:rPr lang="ko-KR" altLang="en-US" sz="1400" dirty="0" smtClean="0"/>
              <a:t> 길어 </a:t>
            </a:r>
            <a:r>
              <a:rPr lang="en-US" altLang="ko-KR" sz="1400" dirty="0" smtClean="0"/>
              <a:t>cost</a:t>
            </a:r>
            <a:r>
              <a:rPr lang="ko-KR" altLang="en-US" sz="1400" dirty="0" smtClean="0"/>
              <a:t>및 </a:t>
            </a:r>
            <a:endParaRPr lang="en-US" altLang="ko-KR" sz="1400" dirty="0" smtClean="0"/>
          </a:p>
          <a:p>
            <a:r>
              <a:rPr lang="en-US" altLang="ko-KR" sz="1400" dirty="0" smtClean="0"/>
              <a:t>handling </a:t>
            </a:r>
            <a:r>
              <a:rPr lang="ko-KR" altLang="en-US" sz="1400" dirty="0" smtClean="0"/>
              <a:t>정도가 지수적으로 증가 하며 </a:t>
            </a:r>
            <a:endParaRPr lang="en-US" altLang="ko-KR" sz="1400" dirty="0" smtClean="0"/>
          </a:p>
          <a:p>
            <a:r>
              <a:rPr lang="ko-KR" altLang="en-US" sz="1400" dirty="0" smtClean="0"/>
              <a:t>현 기술은 없음</a:t>
            </a:r>
            <a:endParaRPr lang="en-US" altLang="ko-KR" sz="1400" dirty="0" smtClean="0"/>
          </a:p>
          <a:p>
            <a:r>
              <a:rPr lang="ko-KR" altLang="en-US" sz="1400" dirty="0" err="1" smtClean="0"/>
              <a:t>타겟이</a:t>
            </a:r>
            <a:r>
              <a:rPr lang="ko-KR" altLang="en-US" sz="1400" dirty="0" smtClean="0"/>
              <a:t> 커짐으로 </a:t>
            </a:r>
            <a:r>
              <a:rPr lang="en-US" altLang="ko-KR" sz="1400" dirty="0" smtClean="0"/>
              <a:t>release efficiency</a:t>
            </a:r>
            <a:r>
              <a:rPr lang="ko-KR" altLang="en-US" sz="1400" dirty="0" smtClean="0"/>
              <a:t>가 </a:t>
            </a:r>
            <a:endParaRPr lang="en-US" altLang="ko-KR" sz="1400" dirty="0" smtClean="0"/>
          </a:p>
          <a:p>
            <a:r>
              <a:rPr lang="ko-KR" altLang="en-US" sz="1400" dirty="0" smtClean="0"/>
              <a:t>떨어져 결국 실험실에 제공되는</a:t>
            </a:r>
            <a:endParaRPr lang="en-US" altLang="ko-KR" sz="1400" dirty="0" smtClean="0"/>
          </a:p>
          <a:p>
            <a:r>
              <a:rPr lang="en-US" altLang="ko-KR" sz="1400" dirty="0" smtClean="0"/>
              <a:t>yield</a:t>
            </a:r>
            <a:r>
              <a:rPr lang="ko-KR" altLang="en-US" sz="1400" dirty="0" smtClean="0"/>
              <a:t>가 떨어짐</a:t>
            </a:r>
            <a:endParaRPr lang="en-US" altLang="ko-KR" sz="1400" dirty="0" smtClean="0"/>
          </a:p>
          <a:p>
            <a:r>
              <a:rPr lang="en-US" altLang="ko-KR" sz="1400" dirty="0" smtClean="0"/>
              <a:t>isotope </a:t>
            </a:r>
            <a:r>
              <a:rPr lang="ko-KR" altLang="en-US" sz="1400" dirty="0" smtClean="0"/>
              <a:t>종류가 그리 많아지지 않음</a:t>
            </a:r>
            <a:endParaRPr lang="ko-KR" altLang="en-US" sz="1400" dirty="0"/>
          </a:p>
        </p:txBody>
      </p:sp>
      <p:pic>
        <p:nvPicPr>
          <p:cNvPr id="11" name="_x133169184" descr="EMB000017247678"/>
          <p:cNvPicPr/>
          <p:nvPr/>
        </p:nvPicPr>
        <p:blipFill>
          <a:blip r:embed="rId3" cstate="print"/>
          <a:srcRect/>
          <a:stretch>
            <a:fillRect/>
          </a:stretch>
        </p:blipFill>
        <p:spPr bwMode="auto">
          <a:xfrm>
            <a:off x="251520" y="4797152"/>
            <a:ext cx="2520280" cy="1709952"/>
          </a:xfrm>
          <a:prstGeom prst="rect">
            <a:avLst/>
          </a:prstGeom>
          <a:noFill/>
          <a:ln w="9525">
            <a:noFill/>
            <a:miter lim="800000"/>
            <a:headEnd/>
            <a:tailEnd/>
          </a:ln>
        </p:spPr>
      </p:pic>
    </p:spTree>
    <p:extLst>
      <p:ext uri="{BB962C8B-B14F-4D97-AF65-F5344CB8AC3E}">
        <p14:creationId xmlns:p14="http://schemas.microsoft.com/office/powerpoint/2010/main" val="262060803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p:txBody>
          <a:bodyPr/>
          <a:lstStyle/>
          <a:p>
            <a:fld id="{1095F8A5-E559-4528-A6CD-D29E9ADCFBCA}" type="slidenum">
              <a:rPr lang="ko-KR" altLang="en-US" smtClean="0"/>
              <a:pPr/>
              <a:t>25</a:t>
            </a:fld>
            <a:endParaRPr lang="ko-KR" altLang="en-US" dirty="0"/>
          </a:p>
        </p:txBody>
      </p:sp>
      <p:graphicFrame>
        <p:nvGraphicFramePr>
          <p:cNvPr id="9" name="표 8"/>
          <p:cNvGraphicFramePr>
            <a:graphicFrameLocks noGrp="1"/>
          </p:cNvGraphicFramePr>
          <p:nvPr>
            <p:extLst>
              <p:ext uri="{D42A27DB-BD31-4B8C-83A1-F6EECF244321}">
                <p14:modId xmlns:p14="http://schemas.microsoft.com/office/powerpoint/2010/main" val="206931543"/>
              </p:ext>
            </p:extLst>
          </p:nvPr>
        </p:nvGraphicFramePr>
        <p:xfrm>
          <a:off x="467544" y="1052736"/>
          <a:ext cx="8424935" cy="4598833"/>
        </p:xfrm>
        <a:graphic>
          <a:graphicData uri="http://schemas.openxmlformats.org/drawingml/2006/table">
            <a:tbl>
              <a:tblPr/>
              <a:tblGrid>
                <a:gridCol w="1135702"/>
                <a:gridCol w="1237493"/>
                <a:gridCol w="2233705"/>
                <a:gridCol w="1507044"/>
                <a:gridCol w="2310991"/>
              </a:tblGrid>
              <a:tr h="645450">
                <a:tc>
                  <a:txBody>
                    <a:bodyPr/>
                    <a:lstStyle/>
                    <a:p>
                      <a:pPr algn="ctr" latinLnBrk="1">
                        <a:spcAft>
                          <a:spcPts val="0"/>
                        </a:spcAft>
                      </a:pPr>
                      <a:r>
                        <a:rPr lang="en-US" sz="1400" b="1" kern="100" dirty="0">
                          <a:latin typeface="+mn-ea"/>
                          <a:ea typeface="+mn-ea"/>
                          <a:cs typeface="Times New Roman"/>
                        </a:rPr>
                        <a:t>Isotope</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latinLnBrk="1">
                        <a:spcAft>
                          <a:spcPts val="0"/>
                        </a:spcAft>
                      </a:pPr>
                      <a:r>
                        <a:rPr lang="en-US" sz="1400" b="1" kern="100" dirty="0">
                          <a:latin typeface="+mn-ea"/>
                          <a:ea typeface="+mn-ea"/>
                          <a:cs typeface="Times New Roman"/>
                        </a:rPr>
                        <a:t>Half-life</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latinLnBrk="1">
                        <a:spcAft>
                          <a:spcPts val="0"/>
                        </a:spcAft>
                      </a:pPr>
                      <a:r>
                        <a:rPr lang="en-US" sz="1400" b="1" kern="100" dirty="0">
                          <a:latin typeface="+mn-ea"/>
                          <a:ea typeface="+mn-ea"/>
                          <a:cs typeface="Times New Roman"/>
                        </a:rPr>
                        <a:t>Yield </a:t>
                      </a:r>
                      <a:r>
                        <a:rPr lang="en-US" sz="1400" b="1" kern="100" dirty="0" smtClean="0">
                          <a:latin typeface="+mn-ea"/>
                          <a:ea typeface="+mn-ea"/>
                          <a:cs typeface="Times New Roman"/>
                        </a:rPr>
                        <a:t>at target  (</a:t>
                      </a:r>
                      <a:r>
                        <a:rPr lang="en-US" sz="1400" b="1" kern="100" dirty="0" err="1">
                          <a:latin typeface="+mn-ea"/>
                          <a:ea typeface="+mn-ea"/>
                          <a:cs typeface="Times New Roman"/>
                        </a:rPr>
                        <a:t>pps</a:t>
                      </a:r>
                      <a:r>
                        <a:rPr lang="en-US" sz="1400" b="1" kern="100" dirty="0">
                          <a:latin typeface="+mn-ea"/>
                          <a:ea typeface="+mn-ea"/>
                          <a:cs typeface="Times New Roman"/>
                        </a:rPr>
                        <a:t>)</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latinLnBrk="1">
                        <a:spcAft>
                          <a:spcPts val="0"/>
                        </a:spcAft>
                      </a:pPr>
                      <a:r>
                        <a:rPr lang="en-US" sz="1400" b="1" kern="100" dirty="0">
                          <a:latin typeface="+mn-ea"/>
                          <a:ea typeface="+mn-ea"/>
                          <a:cs typeface="Times New Roman"/>
                        </a:rPr>
                        <a:t>Overall eff. </a:t>
                      </a:r>
                      <a:r>
                        <a:rPr lang="en-US" sz="1400" b="1" kern="100" dirty="0" smtClean="0">
                          <a:latin typeface="+mn-ea"/>
                          <a:ea typeface="+mn-ea"/>
                          <a:cs typeface="Times New Roman"/>
                        </a:rPr>
                        <a:t>(%)</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latinLnBrk="1">
                        <a:spcAft>
                          <a:spcPts val="0"/>
                        </a:spcAft>
                      </a:pPr>
                      <a:r>
                        <a:rPr lang="en-US" sz="1400" b="1" kern="100" dirty="0">
                          <a:latin typeface="+mn-ea"/>
                          <a:ea typeface="+mn-ea"/>
                          <a:cs typeface="Times New Roman"/>
                        </a:rPr>
                        <a:t>Expected </a:t>
                      </a:r>
                      <a:r>
                        <a:rPr lang="en-US" sz="1400" b="1" kern="100" dirty="0" smtClean="0">
                          <a:latin typeface="+mn-ea"/>
                          <a:ea typeface="+mn-ea"/>
                          <a:cs typeface="Times New Roman"/>
                        </a:rPr>
                        <a:t>Intensity </a:t>
                      </a:r>
                      <a:r>
                        <a:rPr lang="en-US" sz="1400" b="1" kern="100" dirty="0">
                          <a:latin typeface="+mn-ea"/>
                          <a:ea typeface="+mn-ea"/>
                          <a:cs typeface="Times New Roman"/>
                        </a:rPr>
                        <a:t>(</a:t>
                      </a:r>
                      <a:r>
                        <a:rPr lang="en-US" sz="1400" b="1" kern="100" dirty="0" err="1">
                          <a:latin typeface="+mn-ea"/>
                          <a:ea typeface="+mn-ea"/>
                          <a:cs typeface="Times New Roman"/>
                        </a:rPr>
                        <a:t>pps</a:t>
                      </a:r>
                      <a:r>
                        <a:rPr lang="en-US" sz="1400" b="1" kern="100" dirty="0">
                          <a:latin typeface="+mn-ea"/>
                          <a:ea typeface="+mn-ea"/>
                          <a:cs typeface="Times New Roman"/>
                        </a:rPr>
                        <a:t>)</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85000"/>
                      </a:schemeClr>
                    </a:solidFill>
                  </a:tcPr>
                </a:tc>
              </a:tr>
              <a:tr h="564769">
                <a:tc>
                  <a:txBody>
                    <a:bodyPr/>
                    <a:lstStyle/>
                    <a:p>
                      <a:pPr algn="ctr" latinLnBrk="1">
                        <a:spcAft>
                          <a:spcPts val="0"/>
                        </a:spcAft>
                      </a:pPr>
                      <a:r>
                        <a:rPr lang="en-US" sz="1400" b="1" kern="100" baseline="30000" dirty="0">
                          <a:latin typeface="+mn-ea"/>
                          <a:ea typeface="+mn-ea"/>
                          <a:cs typeface="Times New Roman"/>
                        </a:rPr>
                        <a:t>78</a:t>
                      </a:r>
                      <a:r>
                        <a:rPr lang="en-US" sz="1400" b="1" kern="100" dirty="0">
                          <a:latin typeface="+mn-ea"/>
                          <a:ea typeface="+mn-ea"/>
                          <a:cs typeface="Times New Roman"/>
                        </a:rPr>
                        <a:t>Zn</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1.5 s</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2.75 x 10</a:t>
                      </a:r>
                      <a:r>
                        <a:rPr lang="en-US" sz="1400" b="1" kern="100" baseline="30000" dirty="0">
                          <a:latin typeface="+mn-ea"/>
                          <a:ea typeface="+mn-ea"/>
                          <a:cs typeface="Times New Roman"/>
                        </a:rPr>
                        <a:t>10</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0.0384</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1.1 x 10</a:t>
                      </a:r>
                      <a:r>
                        <a:rPr lang="en-US" sz="1400" b="1" kern="100" baseline="30000">
                          <a:latin typeface="+mn-ea"/>
                          <a:ea typeface="+mn-ea"/>
                          <a:cs typeface="Times New Roman"/>
                        </a:rPr>
                        <a:t>7</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4769">
                <a:tc>
                  <a:txBody>
                    <a:bodyPr/>
                    <a:lstStyle/>
                    <a:p>
                      <a:pPr algn="ctr" latinLnBrk="1">
                        <a:spcAft>
                          <a:spcPts val="0"/>
                        </a:spcAft>
                      </a:pPr>
                      <a:r>
                        <a:rPr lang="en-US" sz="1400" b="1" kern="100" baseline="30000" dirty="0">
                          <a:latin typeface="+mn-ea"/>
                          <a:ea typeface="+mn-ea"/>
                          <a:cs typeface="Times New Roman"/>
                        </a:rPr>
                        <a:t>94</a:t>
                      </a:r>
                      <a:r>
                        <a:rPr lang="en-US" sz="1400" b="1" kern="100" dirty="0">
                          <a:latin typeface="+mn-ea"/>
                          <a:ea typeface="+mn-ea"/>
                          <a:cs typeface="Times New Roman"/>
                        </a:rPr>
                        <a:t>Kr</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0.2 s</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7.44 x 10</a:t>
                      </a:r>
                      <a:r>
                        <a:rPr lang="en-US" sz="1400" b="1" kern="100" baseline="30000" dirty="0">
                          <a:latin typeface="+mn-ea"/>
                          <a:ea typeface="+mn-ea"/>
                          <a:cs typeface="Times New Roman"/>
                        </a:rPr>
                        <a:t>11</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0.512</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3.8 x 10</a:t>
                      </a:r>
                      <a:r>
                        <a:rPr lang="en-US" sz="1400" b="1" kern="100" baseline="30000">
                          <a:latin typeface="+mn-ea"/>
                          <a:ea typeface="+mn-ea"/>
                          <a:cs typeface="Times New Roman"/>
                        </a:rPr>
                        <a:t>9</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4769">
                <a:tc>
                  <a:txBody>
                    <a:bodyPr/>
                    <a:lstStyle/>
                    <a:p>
                      <a:pPr algn="ctr" latinLnBrk="1">
                        <a:spcAft>
                          <a:spcPts val="0"/>
                        </a:spcAft>
                      </a:pPr>
                      <a:r>
                        <a:rPr lang="en-US" sz="1400" b="1" kern="100" baseline="30000">
                          <a:latin typeface="+mn-ea"/>
                          <a:ea typeface="+mn-ea"/>
                          <a:cs typeface="Times New Roman"/>
                        </a:rPr>
                        <a:t>97</a:t>
                      </a:r>
                      <a:r>
                        <a:rPr lang="en-US" sz="1400" b="1" kern="100">
                          <a:latin typeface="+mn-ea"/>
                          <a:ea typeface="+mn-ea"/>
                          <a:cs typeface="Times New Roman"/>
                        </a:rPr>
                        <a:t>Rb</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170 ms</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7.00 x 10</a:t>
                      </a:r>
                      <a:r>
                        <a:rPr lang="en-US" sz="1400" b="1" kern="100" baseline="30000" dirty="0">
                          <a:latin typeface="+mn-ea"/>
                          <a:ea typeface="+mn-ea"/>
                          <a:cs typeface="Times New Roman"/>
                        </a:rPr>
                        <a:t>11</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0.88</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6.2 x 10</a:t>
                      </a:r>
                      <a:r>
                        <a:rPr lang="en-US" sz="1400" b="1" kern="100" baseline="30000">
                          <a:latin typeface="+mn-ea"/>
                          <a:ea typeface="+mn-ea"/>
                          <a:cs typeface="Times New Roman"/>
                        </a:rPr>
                        <a:t>9</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4769">
                <a:tc>
                  <a:txBody>
                    <a:bodyPr/>
                    <a:lstStyle/>
                    <a:p>
                      <a:pPr algn="ctr" latinLnBrk="1">
                        <a:spcAft>
                          <a:spcPts val="0"/>
                        </a:spcAft>
                      </a:pPr>
                      <a:r>
                        <a:rPr lang="en-US" sz="1400" b="1" kern="100" baseline="30000">
                          <a:latin typeface="+mn-ea"/>
                          <a:ea typeface="+mn-ea"/>
                          <a:cs typeface="Times New Roman"/>
                        </a:rPr>
                        <a:t>124</a:t>
                      </a:r>
                      <a:r>
                        <a:rPr lang="en-US" sz="1400" b="1" kern="100">
                          <a:latin typeface="+mn-ea"/>
                          <a:ea typeface="+mn-ea"/>
                          <a:cs typeface="Times New Roman"/>
                        </a:rPr>
                        <a:t>Cd</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1.24 s</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1.40 x 10</a:t>
                      </a:r>
                      <a:r>
                        <a:rPr lang="en-US" sz="1400" b="1" kern="100" baseline="30000" dirty="0">
                          <a:latin typeface="+mn-ea"/>
                          <a:ea typeface="+mn-ea"/>
                          <a:cs typeface="Times New Roman"/>
                        </a:rPr>
                        <a:t>12</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0.02</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2.8 x 10</a:t>
                      </a:r>
                      <a:r>
                        <a:rPr lang="en-US" sz="1400" b="1" kern="100" baseline="30000" dirty="0">
                          <a:latin typeface="+mn-ea"/>
                          <a:ea typeface="+mn-ea"/>
                          <a:cs typeface="Times New Roman"/>
                        </a:rPr>
                        <a:t>8</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4769">
                <a:tc>
                  <a:txBody>
                    <a:bodyPr/>
                    <a:lstStyle/>
                    <a:p>
                      <a:pPr algn="ctr" latinLnBrk="1">
                        <a:spcAft>
                          <a:spcPts val="0"/>
                        </a:spcAft>
                      </a:pPr>
                      <a:r>
                        <a:rPr lang="en-US" sz="1400" b="1" kern="100" baseline="30000" dirty="0">
                          <a:latin typeface="+mn-ea"/>
                          <a:ea typeface="+mn-ea"/>
                          <a:cs typeface="Times New Roman"/>
                        </a:rPr>
                        <a:t>132</a:t>
                      </a:r>
                      <a:r>
                        <a:rPr lang="en-US" sz="1400" b="1" kern="100" dirty="0">
                          <a:latin typeface="+mn-ea"/>
                          <a:ea typeface="+mn-ea"/>
                          <a:cs typeface="Times New Roman"/>
                        </a:rPr>
                        <a:t>Sn</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latinLnBrk="1">
                        <a:spcAft>
                          <a:spcPts val="0"/>
                        </a:spcAft>
                      </a:pPr>
                      <a:r>
                        <a:rPr lang="en-US" sz="1400" b="1" kern="100" dirty="0">
                          <a:latin typeface="+mn-ea"/>
                          <a:ea typeface="+mn-ea"/>
                          <a:cs typeface="Times New Roman"/>
                        </a:rPr>
                        <a:t>40 s</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latinLnBrk="1">
                        <a:spcAft>
                          <a:spcPts val="0"/>
                        </a:spcAft>
                      </a:pPr>
                      <a:r>
                        <a:rPr lang="en-US" sz="1400" b="1" kern="100" dirty="0">
                          <a:latin typeface="+mn-ea"/>
                          <a:ea typeface="+mn-ea"/>
                          <a:cs typeface="Times New Roman"/>
                        </a:rPr>
                        <a:t>4.68 x 10</a:t>
                      </a:r>
                      <a:r>
                        <a:rPr lang="en-US" sz="1400" b="1" kern="100" baseline="30000" dirty="0">
                          <a:latin typeface="+mn-ea"/>
                          <a:ea typeface="+mn-ea"/>
                          <a:cs typeface="Times New Roman"/>
                        </a:rPr>
                        <a:t>11</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latinLnBrk="1">
                        <a:spcAft>
                          <a:spcPts val="0"/>
                        </a:spcAft>
                      </a:pPr>
                      <a:r>
                        <a:rPr lang="en-US" sz="1400" b="1" kern="100" dirty="0">
                          <a:latin typeface="+mn-ea"/>
                          <a:ea typeface="+mn-ea"/>
                          <a:cs typeface="Times New Roman"/>
                        </a:rPr>
                        <a:t>0.192</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latinLnBrk="1">
                        <a:spcAft>
                          <a:spcPts val="0"/>
                        </a:spcAft>
                      </a:pPr>
                      <a:r>
                        <a:rPr lang="en-US" sz="1400" b="1" kern="100" dirty="0">
                          <a:latin typeface="+mn-ea"/>
                          <a:ea typeface="+mn-ea"/>
                          <a:cs typeface="Times New Roman"/>
                        </a:rPr>
                        <a:t>9.0 x 10</a:t>
                      </a:r>
                      <a:r>
                        <a:rPr lang="en-US" sz="1400" b="1" kern="100" baseline="30000" dirty="0">
                          <a:latin typeface="+mn-ea"/>
                          <a:ea typeface="+mn-ea"/>
                          <a:cs typeface="Times New Roman"/>
                        </a:rPr>
                        <a:t>8</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64769">
                <a:tc>
                  <a:txBody>
                    <a:bodyPr/>
                    <a:lstStyle/>
                    <a:p>
                      <a:pPr algn="ctr" latinLnBrk="1">
                        <a:spcAft>
                          <a:spcPts val="0"/>
                        </a:spcAft>
                      </a:pPr>
                      <a:r>
                        <a:rPr lang="en-US" sz="1400" b="1" kern="100" baseline="30000">
                          <a:latin typeface="+mn-ea"/>
                          <a:ea typeface="+mn-ea"/>
                          <a:cs typeface="Times New Roman"/>
                        </a:rPr>
                        <a:t>133</a:t>
                      </a:r>
                      <a:r>
                        <a:rPr lang="en-US" sz="1400" b="1" kern="100">
                          <a:latin typeface="+mn-ea"/>
                          <a:ea typeface="+mn-ea"/>
                          <a:cs typeface="Times New Roman"/>
                        </a:rPr>
                        <a:t>In</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180 ms</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a:latin typeface="+mn-ea"/>
                          <a:ea typeface="+mn-ea"/>
                          <a:cs typeface="Times New Roman"/>
                        </a:rPr>
                        <a:t>1.15 x 10</a:t>
                      </a:r>
                      <a:r>
                        <a:rPr lang="en-US" sz="1400" b="1" kern="100" baseline="30000">
                          <a:latin typeface="+mn-ea"/>
                          <a:ea typeface="+mn-ea"/>
                          <a:cs typeface="Times New Roman"/>
                        </a:rPr>
                        <a:t>10</a:t>
                      </a:r>
                      <a:endParaRPr lang="ko-KR" sz="1400" b="1" kern="10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0.184</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latinLnBrk="1">
                        <a:spcAft>
                          <a:spcPts val="0"/>
                        </a:spcAft>
                      </a:pPr>
                      <a:r>
                        <a:rPr lang="en-US" sz="1400" b="1" kern="100" dirty="0">
                          <a:latin typeface="+mn-ea"/>
                          <a:ea typeface="+mn-ea"/>
                          <a:cs typeface="Times New Roman"/>
                        </a:rPr>
                        <a:t>2.1 x 10</a:t>
                      </a:r>
                      <a:r>
                        <a:rPr lang="en-US" sz="1400" b="1" kern="100" baseline="30000" dirty="0">
                          <a:latin typeface="+mn-ea"/>
                          <a:ea typeface="+mn-ea"/>
                          <a:cs typeface="Times New Roman"/>
                        </a:rPr>
                        <a:t>7</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4769">
                <a:tc>
                  <a:txBody>
                    <a:bodyPr/>
                    <a:lstStyle/>
                    <a:p>
                      <a:pPr algn="ctr" latinLnBrk="1">
                        <a:spcAft>
                          <a:spcPts val="0"/>
                        </a:spcAft>
                      </a:pPr>
                      <a:r>
                        <a:rPr lang="en-US" sz="1400" b="1" kern="100" baseline="30000" dirty="0">
                          <a:latin typeface="+mn-ea"/>
                          <a:ea typeface="+mn-ea"/>
                          <a:cs typeface="Times New Roman"/>
                        </a:rPr>
                        <a:t>142</a:t>
                      </a:r>
                      <a:r>
                        <a:rPr lang="en-US" sz="1400" b="1" kern="100" dirty="0">
                          <a:latin typeface="+mn-ea"/>
                          <a:ea typeface="+mn-ea"/>
                          <a:cs typeface="Times New Roman"/>
                        </a:rPr>
                        <a:t>Xe</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latinLnBrk="1">
                        <a:spcAft>
                          <a:spcPts val="0"/>
                        </a:spcAft>
                      </a:pPr>
                      <a:r>
                        <a:rPr lang="en-US" sz="1400" b="1" kern="100" dirty="0">
                          <a:latin typeface="+mn-ea"/>
                          <a:ea typeface="+mn-ea"/>
                          <a:cs typeface="Times New Roman"/>
                        </a:rPr>
                        <a:t>1.22 s</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latinLnBrk="1">
                        <a:spcAft>
                          <a:spcPts val="0"/>
                        </a:spcAft>
                      </a:pPr>
                      <a:r>
                        <a:rPr lang="en-US" sz="1400" b="1" kern="100" dirty="0">
                          <a:latin typeface="+mn-ea"/>
                          <a:ea typeface="+mn-ea"/>
                          <a:cs typeface="Times New Roman"/>
                        </a:rPr>
                        <a:t>5.11 x 10</a:t>
                      </a:r>
                      <a:r>
                        <a:rPr lang="en-US" sz="1400" b="1" kern="100" baseline="30000" dirty="0">
                          <a:latin typeface="+mn-ea"/>
                          <a:ea typeface="+mn-ea"/>
                          <a:cs typeface="Times New Roman"/>
                        </a:rPr>
                        <a:t>11</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latinLnBrk="1">
                        <a:spcAft>
                          <a:spcPts val="0"/>
                        </a:spcAft>
                      </a:pPr>
                      <a:r>
                        <a:rPr lang="en-US" sz="1400" b="1" kern="100" dirty="0">
                          <a:latin typeface="+mn-ea"/>
                          <a:ea typeface="+mn-ea"/>
                          <a:cs typeface="Times New Roman"/>
                        </a:rPr>
                        <a:t>2.08</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latinLnBrk="1">
                        <a:spcAft>
                          <a:spcPts val="0"/>
                        </a:spcAft>
                      </a:pPr>
                      <a:r>
                        <a:rPr lang="en-US" sz="1400" b="1" kern="100" dirty="0">
                          <a:latin typeface="+mn-ea"/>
                          <a:ea typeface="+mn-ea"/>
                          <a:cs typeface="Times New Roman"/>
                        </a:rPr>
                        <a:t>1.1 x 10</a:t>
                      </a:r>
                      <a:r>
                        <a:rPr lang="en-US" sz="1400" b="1" kern="100" baseline="30000" dirty="0">
                          <a:latin typeface="+mn-ea"/>
                          <a:ea typeface="+mn-ea"/>
                          <a:cs typeface="Times New Roman"/>
                        </a:rPr>
                        <a:t>10</a:t>
                      </a:r>
                      <a:endParaRPr lang="ko-KR" sz="1400" b="1" kern="100" dirty="0">
                        <a:latin typeface="+mn-ea"/>
                        <a:ea typeface="+mn-ea"/>
                        <a:cs typeface="Times New Roman"/>
                      </a:endParaRPr>
                    </a:p>
                  </a:txBody>
                  <a:tcPr marL="68580" marR="68580" marT="36000" marB="36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bl>
          </a:graphicData>
        </a:graphic>
      </p:graphicFrame>
      <p:sp>
        <p:nvSpPr>
          <p:cNvPr id="10" name="직사각형 9"/>
          <p:cNvSpPr/>
          <p:nvPr/>
        </p:nvSpPr>
        <p:spPr>
          <a:xfrm>
            <a:off x="2699792" y="476672"/>
            <a:ext cx="3989105" cy="400110"/>
          </a:xfrm>
          <a:prstGeom prst="rect">
            <a:avLst/>
          </a:prstGeom>
        </p:spPr>
        <p:txBody>
          <a:bodyPr wrap="none">
            <a:spAutoFit/>
          </a:bodyPr>
          <a:lstStyle/>
          <a:p>
            <a:pPr algn="ctr"/>
            <a:r>
              <a:rPr lang="en-US" altLang="ko-KR" sz="2000" b="1" dirty="0" smtClean="0"/>
              <a:t>Estimated RIBs based on ISOL</a:t>
            </a:r>
            <a:endParaRPr lang="ko-KR" altLang="en-US" sz="2000" b="1" dirty="0"/>
          </a:p>
        </p:txBody>
      </p:sp>
      <p:sp>
        <p:nvSpPr>
          <p:cNvPr id="11" name="직사각형 10"/>
          <p:cNvSpPr/>
          <p:nvPr/>
        </p:nvSpPr>
        <p:spPr>
          <a:xfrm>
            <a:off x="467544" y="6093296"/>
            <a:ext cx="8496943" cy="246205"/>
          </a:xfrm>
          <a:prstGeom prst="rect">
            <a:avLst/>
          </a:prstGeom>
          <a:noFill/>
          <a:ln>
            <a:noFill/>
          </a:ln>
        </p:spPr>
        <p:txBody>
          <a:bodyPr wrap="square" lIns="91424" tIns="45712" rIns="91424" bIns="45712">
            <a:spAutoFit/>
          </a:bodyPr>
          <a:lstStyle/>
          <a:p>
            <a:r>
              <a:rPr lang="en-US" altLang="ko-KR" sz="1000" b="1" dirty="0" smtClean="0">
                <a:solidFill>
                  <a:schemeClr val="tx2">
                    <a:lumMod val="50000"/>
                  </a:schemeClr>
                </a:solidFill>
              </a:rPr>
              <a:t>* Calculated by Dr. B. H. Kang (</a:t>
            </a:r>
            <a:r>
              <a:rPr lang="en-US" altLang="ko-KR" sz="1000" b="1" dirty="0" err="1" smtClean="0">
                <a:solidFill>
                  <a:schemeClr val="tx2">
                    <a:lumMod val="50000"/>
                  </a:schemeClr>
                </a:solidFill>
              </a:rPr>
              <a:t>Hanyang</a:t>
            </a:r>
            <a:r>
              <a:rPr lang="en-US" altLang="ko-KR" sz="1000" b="1" dirty="0" smtClean="0">
                <a:solidFill>
                  <a:schemeClr val="tx2">
                    <a:lumMod val="50000"/>
                  </a:schemeClr>
                </a:solidFill>
              </a:rPr>
              <a:t> Univ.) for </a:t>
            </a:r>
            <a:r>
              <a:rPr lang="en-US" altLang="ko-KR" sz="1000" b="1" dirty="0" smtClean="0">
                <a:solidFill>
                  <a:srgbClr val="FF0000"/>
                </a:solidFill>
              </a:rPr>
              <a:t>proton beams of 70 MeV and 1 mA </a:t>
            </a:r>
            <a:r>
              <a:rPr lang="en-US" altLang="ko-KR" sz="1000" b="1" dirty="0" smtClean="0">
                <a:solidFill>
                  <a:schemeClr val="tx2">
                    <a:lumMod val="50000"/>
                  </a:schemeClr>
                </a:solidFill>
              </a:rPr>
              <a:t>with 3 cm thick</a:t>
            </a:r>
            <a:r>
              <a:rPr lang="ko-KR" altLang="en-US" sz="1000" b="1" dirty="0" smtClean="0">
                <a:solidFill>
                  <a:schemeClr val="tx2">
                    <a:lumMod val="50000"/>
                  </a:schemeClr>
                </a:solidFill>
              </a:rPr>
              <a:t> </a:t>
            </a:r>
            <a:r>
              <a:rPr lang="en-US" altLang="ko-KR" sz="1000" b="1" dirty="0" smtClean="0">
                <a:solidFill>
                  <a:schemeClr val="tx2">
                    <a:lumMod val="50000"/>
                  </a:schemeClr>
                </a:solidFill>
              </a:rPr>
              <a:t>UC</a:t>
            </a:r>
            <a:r>
              <a:rPr lang="en-US" altLang="ko-KR" sz="1000" b="1" baseline="-25000" dirty="0" smtClean="0">
                <a:solidFill>
                  <a:schemeClr val="tx2">
                    <a:lumMod val="50000"/>
                  </a:schemeClr>
                </a:solidFill>
              </a:rPr>
              <a:t>2</a:t>
            </a:r>
            <a:r>
              <a:rPr lang="en-US" altLang="ko-KR" sz="1000" b="1" dirty="0" smtClean="0">
                <a:solidFill>
                  <a:schemeClr val="tx2">
                    <a:lumMod val="50000"/>
                  </a:schemeClr>
                </a:solidFill>
              </a:rPr>
              <a:t> target of 2.5 g/cm</a:t>
            </a:r>
            <a:r>
              <a:rPr lang="en-US" altLang="ko-KR" sz="1000" b="1" baseline="30000" dirty="0" smtClean="0">
                <a:solidFill>
                  <a:schemeClr val="tx2">
                    <a:lumMod val="50000"/>
                  </a:schemeClr>
                </a:solidFill>
              </a:rPr>
              <a:t>3</a:t>
            </a:r>
            <a:endParaRPr lang="ko-KR" altLang="en-US" sz="1000" b="1" dirty="0">
              <a:solidFill>
                <a:schemeClr val="tx2">
                  <a:lumMod val="50000"/>
                </a:schemeClr>
              </a:solidFill>
            </a:endParaRPr>
          </a:p>
        </p:txBody>
      </p:sp>
    </p:spTree>
    <p:extLst>
      <p:ext uri="{BB962C8B-B14F-4D97-AF65-F5344CB8AC3E}">
        <p14:creationId xmlns:p14="http://schemas.microsoft.com/office/powerpoint/2010/main" val="17844489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solidFill>
                  <a:srgbClr val="FF0000"/>
                </a:solidFill>
              </a:rPr>
              <a:t>RI</a:t>
            </a:r>
            <a:r>
              <a:rPr lang="en-US" altLang="ko-KR" dirty="0" smtClean="0">
                <a:solidFill>
                  <a:schemeClr val="tx1"/>
                </a:solidFill>
              </a:rPr>
              <a:t> </a:t>
            </a:r>
            <a:r>
              <a:rPr lang="en-US" altLang="ko-KR" dirty="0" smtClean="0"/>
              <a:t>from</a:t>
            </a:r>
            <a:r>
              <a:rPr lang="en-US" altLang="ko-KR" dirty="0" smtClean="0">
                <a:solidFill>
                  <a:schemeClr val="tx1"/>
                </a:solidFill>
              </a:rPr>
              <a:t> </a:t>
            </a:r>
            <a:r>
              <a:rPr lang="en-US" altLang="ko-KR" dirty="0" smtClean="0">
                <a:solidFill>
                  <a:schemeClr val="accent6">
                    <a:lumMod val="75000"/>
                  </a:schemeClr>
                </a:solidFill>
              </a:rPr>
              <a:t>ISOL</a:t>
            </a:r>
            <a:r>
              <a:rPr lang="en-US" altLang="ko-KR" dirty="0" smtClean="0"/>
              <a:t> by Cyclotron</a:t>
            </a:r>
            <a:endParaRPr lang="ko-KR" altLang="en-US" dirty="0"/>
          </a:p>
        </p:txBody>
      </p:sp>
      <p:sp>
        <p:nvSpPr>
          <p:cNvPr id="4" name="날짜 개체 틀 3"/>
          <p:cNvSpPr>
            <a:spLocks noGrp="1"/>
          </p:cNvSpPr>
          <p:nvPr>
            <p:ph type="dt" sz="half" idx="10"/>
          </p:nvPr>
        </p:nvSpPr>
        <p:spPr/>
        <p:txBody>
          <a:bodyPr/>
          <a:lstStyle/>
          <a:p>
            <a:r>
              <a:rPr lang="en-US" altLang="ko-KR" smtClean="0"/>
              <a:t>November 10-12, 2011</a:t>
            </a:r>
            <a:endParaRPr lang="ko-KR" altLang="en-US" dirty="0"/>
          </a:p>
        </p:txBody>
      </p:sp>
      <p:sp>
        <p:nvSpPr>
          <p:cNvPr id="5" name="바닥글 개체 틀 4"/>
          <p:cNvSpPr>
            <a:spLocks noGrp="1"/>
          </p:cNvSpPr>
          <p:nvPr>
            <p:ph type="ftr" sz="quarter" idx="11"/>
          </p:nvPr>
        </p:nvSpPr>
        <p:spPr/>
        <p:txBody>
          <a:bodyPr/>
          <a:lstStyle/>
          <a:p>
            <a:r>
              <a:rPr lang="en-US" altLang="ko-KR" smtClean="0"/>
              <a:t>YITP-KoRIA Workshop</a:t>
            </a:r>
            <a:endParaRPr lang="ko-KR" altLang="en-US" dirty="0"/>
          </a:p>
        </p:txBody>
      </p:sp>
      <p:sp>
        <p:nvSpPr>
          <p:cNvPr id="6" name="슬라이드 번호 개체 틀 5"/>
          <p:cNvSpPr>
            <a:spLocks noGrp="1"/>
          </p:cNvSpPr>
          <p:nvPr>
            <p:ph type="sldNum" sz="quarter" idx="12"/>
          </p:nvPr>
        </p:nvSpPr>
        <p:spPr/>
        <p:txBody>
          <a:bodyPr/>
          <a:lstStyle/>
          <a:p>
            <a:fld id="{1095F8A5-E559-4528-A6CD-D29E9ADCFBCA}" type="slidenum">
              <a:rPr lang="ko-KR" altLang="en-US" smtClean="0"/>
              <a:pPr/>
              <a:t>26</a:t>
            </a:fld>
            <a:endParaRPr lang="ko-KR" altLang="en-US" dirty="0"/>
          </a:p>
        </p:txBody>
      </p:sp>
      <p:grpSp>
        <p:nvGrpSpPr>
          <p:cNvPr id="7" name="그룹 108"/>
          <p:cNvGrpSpPr/>
          <p:nvPr/>
        </p:nvGrpSpPr>
        <p:grpSpPr>
          <a:xfrm>
            <a:off x="107504" y="4858758"/>
            <a:ext cx="2544788" cy="1422098"/>
            <a:chOff x="-1448" y="123192"/>
            <a:chExt cx="2815079" cy="1584176"/>
          </a:xfrm>
        </p:grpSpPr>
        <p:sp>
          <p:nvSpPr>
            <p:cNvPr id="8" name="직사각형 7"/>
            <p:cNvSpPr/>
            <p:nvPr/>
          </p:nvSpPr>
          <p:spPr>
            <a:xfrm>
              <a:off x="107504" y="216348"/>
              <a:ext cx="432048" cy="144016"/>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6200000" scaled="1"/>
              <a:tileRect/>
            </a:gra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611560" y="216348"/>
              <a:ext cx="432048" cy="144016"/>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Box 9"/>
            <p:cNvSpPr txBox="1"/>
            <p:nvPr/>
          </p:nvSpPr>
          <p:spPr>
            <a:xfrm>
              <a:off x="1115615" y="144340"/>
              <a:ext cx="742140" cy="308569"/>
            </a:xfrm>
            <a:prstGeom prst="rect">
              <a:avLst/>
            </a:prstGeom>
            <a:noFill/>
          </p:spPr>
          <p:txBody>
            <a:bodyPr wrap="square" rtlCol="0">
              <a:spAutoFit/>
            </a:bodyPr>
            <a:lstStyle/>
            <a:p>
              <a:r>
                <a:rPr lang="en-US" altLang="ko-KR" sz="1200" dirty="0" smtClean="0"/>
                <a:t>LINAC</a:t>
              </a:r>
              <a:endParaRPr lang="ko-KR" altLang="en-US" sz="1200" dirty="0"/>
            </a:p>
          </p:txBody>
        </p:sp>
        <p:sp>
          <p:nvSpPr>
            <p:cNvPr id="11" name="직사각형 10"/>
            <p:cNvSpPr/>
            <p:nvPr/>
          </p:nvSpPr>
          <p:spPr>
            <a:xfrm>
              <a:off x="107504" y="1268760"/>
              <a:ext cx="360040" cy="288032"/>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solidFill>
                <a:srgbClr val="A5A5A5"/>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12" name="TextBox 11"/>
            <p:cNvSpPr txBox="1"/>
            <p:nvPr/>
          </p:nvSpPr>
          <p:spPr>
            <a:xfrm>
              <a:off x="539552" y="1279793"/>
              <a:ext cx="1875797" cy="308569"/>
            </a:xfrm>
            <a:prstGeom prst="rect">
              <a:avLst/>
            </a:prstGeom>
            <a:noFill/>
          </p:spPr>
          <p:txBody>
            <a:bodyPr wrap="square" rtlCol="0">
              <a:spAutoFit/>
            </a:bodyPr>
            <a:lstStyle/>
            <a:p>
              <a:r>
                <a:rPr lang="en-US" altLang="ko-KR" sz="1200" dirty="0" smtClean="0"/>
                <a:t>Experimental Hall</a:t>
              </a:r>
              <a:endParaRPr lang="ko-KR" altLang="en-US" sz="1200" dirty="0"/>
            </a:p>
          </p:txBody>
        </p:sp>
        <p:sp>
          <p:nvSpPr>
            <p:cNvPr id="13" name="직사각형 12"/>
            <p:cNvSpPr/>
            <p:nvPr/>
          </p:nvSpPr>
          <p:spPr>
            <a:xfrm>
              <a:off x="107504" y="908720"/>
              <a:ext cx="360040" cy="28803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sz="1400" b="1" dirty="0" smtClean="0">
                <a:solidFill>
                  <a:schemeClr val="tx1"/>
                </a:solidFill>
              </a:endParaRPr>
            </a:p>
          </p:txBody>
        </p:sp>
        <p:cxnSp>
          <p:nvCxnSpPr>
            <p:cNvPr id="14" name="직선 연결선 13"/>
            <p:cNvCxnSpPr/>
            <p:nvPr/>
          </p:nvCxnSpPr>
          <p:spPr>
            <a:xfrm>
              <a:off x="107504" y="548680"/>
              <a:ext cx="3240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2050" y="415697"/>
              <a:ext cx="2271581" cy="308569"/>
            </a:xfrm>
            <a:prstGeom prst="rect">
              <a:avLst/>
            </a:prstGeom>
            <a:noFill/>
          </p:spPr>
          <p:txBody>
            <a:bodyPr wrap="square" rtlCol="0">
              <a:spAutoFit/>
            </a:bodyPr>
            <a:lstStyle/>
            <a:p>
              <a:r>
                <a:rPr lang="en-US" altLang="ko-KR" sz="1200" dirty="0" smtClean="0"/>
                <a:t>Beam line [for acceleration]</a:t>
              </a:r>
              <a:endParaRPr lang="ko-KR" altLang="en-US" sz="1200" dirty="0"/>
            </a:p>
          </p:txBody>
        </p:sp>
        <p:cxnSp>
          <p:nvCxnSpPr>
            <p:cNvPr id="16" name="직선 연결선 15"/>
            <p:cNvCxnSpPr/>
            <p:nvPr/>
          </p:nvCxnSpPr>
          <p:spPr>
            <a:xfrm>
              <a:off x="107504" y="764704"/>
              <a:ext cx="32400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42050" y="631721"/>
              <a:ext cx="2271581" cy="308569"/>
            </a:xfrm>
            <a:prstGeom prst="rect">
              <a:avLst/>
            </a:prstGeom>
            <a:noFill/>
          </p:spPr>
          <p:txBody>
            <a:bodyPr wrap="square" rtlCol="0">
              <a:spAutoFit/>
            </a:bodyPr>
            <a:lstStyle/>
            <a:p>
              <a:r>
                <a:rPr lang="en-US" altLang="ko-KR" sz="1200" dirty="0" smtClean="0"/>
                <a:t>Beam line [for experiment]</a:t>
              </a:r>
              <a:endParaRPr lang="ko-KR" altLang="en-US" sz="1200" dirty="0"/>
            </a:p>
          </p:txBody>
        </p:sp>
        <p:sp>
          <p:nvSpPr>
            <p:cNvPr id="18" name="TextBox 17"/>
            <p:cNvSpPr txBox="1"/>
            <p:nvPr/>
          </p:nvSpPr>
          <p:spPr>
            <a:xfrm>
              <a:off x="539552" y="919753"/>
              <a:ext cx="1477516" cy="308569"/>
            </a:xfrm>
            <a:prstGeom prst="rect">
              <a:avLst/>
            </a:prstGeom>
            <a:noFill/>
          </p:spPr>
          <p:txBody>
            <a:bodyPr wrap="square" rtlCol="0">
              <a:spAutoFit/>
            </a:bodyPr>
            <a:lstStyle/>
            <a:p>
              <a:r>
                <a:rPr lang="en-US" altLang="ko-KR" sz="1200" dirty="0" smtClean="0"/>
                <a:t>Target building</a:t>
              </a:r>
              <a:endParaRPr lang="ko-KR" altLang="en-US" sz="1200" dirty="0"/>
            </a:p>
          </p:txBody>
        </p:sp>
        <p:sp>
          <p:nvSpPr>
            <p:cNvPr id="19" name="직사각형 18"/>
            <p:cNvSpPr/>
            <p:nvPr/>
          </p:nvSpPr>
          <p:spPr>
            <a:xfrm>
              <a:off x="-1448" y="123192"/>
              <a:ext cx="2815079" cy="1584176"/>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0" name="그룹 103"/>
          <p:cNvGrpSpPr/>
          <p:nvPr/>
        </p:nvGrpSpPr>
        <p:grpSpPr>
          <a:xfrm>
            <a:off x="362878" y="1052736"/>
            <a:ext cx="8146342" cy="4487194"/>
            <a:chOff x="-48554" y="1095359"/>
            <a:chExt cx="9011594" cy="4998603"/>
          </a:xfrm>
        </p:grpSpPr>
        <p:sp>
          <p:nvSpPr>
            <p:cNvPr id="21" name="직사각형 20"/>
            <p:cNvSpPr/>
            <p:nvPr/>
          </p:nvSpPr>
          <p:spPr>
            <a:xfrm>
              <a:off x="682120" y="1845490"/>
              <a:ext cx="1728192"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p:cNvSpPr/>
            <p:nvPr/>
          </p:nvSpPr>
          <p:spPr>
            <a:xfrm>
              <a:off x="178064" y="170147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p:cNvSpPr/>
            <p:nvPr/>
          </p:nvSpPr>
          <p:spPr>
            <a:xfrm>
              <a:off x="178064" y="206151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4" name="꺾인 연결선 57"/>
            <p:cNvCxnSpPr>
              <a:stCxn id="22" idx="2"/>
              <a:endCxn id="21" idx="1"/>
            </p:cNvCxnSpPr>
            <p:nvPr/>
          </p:nvCxnSpPr>
          <p:spPr>
            <a:xfrm rot="16200000" flipH="1">
              <a:off x="412090" y="1683472"/>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hape 24"/>
            <p:cNvCxnSpPr>
              <a:stCxn id="23" idx="0"/>
              <a:endCxn id="21" idx="1"/>
            </p:cNvCxnSpPr>
            <p:nvPr/>
          </p:nvCxnSpPr>
          <p:spPr>
            <a:xfrm rot="5400000" flipH="1" flipV="1">
              <a:off x="412090" y="1791484"/>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꺾인 연결선 25"/>
            <p:cNvCxnSpPr>
              <a:endCxn id="82" idx="1"/>
            </p:cNvCxnSpPr>
            <p:nvPr/>
          </p:nvCxnSpPr>
          <p:spPr>
            <a:xfrm>
              <a:off x="3058384" y="1953502"/>
              <a:ext cx="72008" cy="1588"/>
            </a:xfrm>
            <a:prstGeom prst="bentConnector3">
              <a:avLst>
                <a:gd name="adj1" fmla="val 50000"/>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직선 연결선 26"/>
            <p:cNvCxnSpPr/>
            <p:nvPr/>
          </p:nvCxnSpPr>
          <p:spPr>
            <a:xfrm rot="5400000">
              <a:off x="4030492" y="3379374"/>
              <a:ext cx="360040" cy="1"/>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직선 연결선 27"/>
            <p:cNvCxnSpPr/>
            <p:nvPr/>
          </p:nvCxnSpPr>
          <p:spPr>
            <a:xfrm rot="5400000">
              <a:off x="4750572" y="3379374"/>
              <a:ext cx="36004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직사각형 28"/>
            <p:cNvSpPr/>
            <p:nvPr/>
          </p:nvSpPr>
          <p:spPr>
            <a:xfrm>
              <a:off x="7055336" y="1845490"/>
              <a:ext cx="1907704" cy="216024"/>
            </a:xfrm>
            <a:prstGeom prst="rect">
              <a:avLst/>
            </a:prstGeom>
            <a:solidFill>
              <a:srgbClr val="CDCEC8"/>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0" name="직선 연결선 29"/>
            <p:cNvCxnSpPr>
              <a:stCxn id="82" idx="3"/>
              <a:endCxn id="29" idx="1"/>
            </p:cNvCxnSpPr>
            <p:nvPr/>
          </p:nvCxnSpPr>
          <p:spPr>
            <a:xfrm>
              <a:off x="6514768" y="1953502"/>
              <a:ext cx="5405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1" name="자유형 30"/>
            <p:cNvSpPr/>
            <p:nvPr/>
          </p:nvSpPr>
          <p:spPr>
            <a:xfrm>
              <a:off x="7090831" y="3069627"/>
              <a:ext cx="1008113" cy="1013842"/>
            </a:xfrm>
            <a:custGeom>
              <a:avLst/>
              <a:gdLst>
                <a:gd name="connsiteX0" fmla="*/ 0 w 1400175"/>
                <a:gd name="connsiteY0" fmla="*/ 0 h 885825"/>
                <a:gd name="connsiteX1" fmla="*/ 228600 w 1400175"/>
                <a:gd name="connsiteY1" fmla="*/ 242888 h 885825"/>
                <a:gd name="connsiteX2" fmla="*/ 1185863 w 1400175"/>
                <a:gd name="connsiteY2" fmla="*/ 657225 h 885825"/>
                <a:gd name="connsiteX3" fmla="*/ 1400175 w 1400175"/>
                <a:gd name="connsiteY3" fmla="*/ 885825 h 885825"/>
              </a:gdLst>
              <a:ahLst/>
              <a:cxnLst>
                <a:cxn ang="0">
                  <a:pos x="connsiteX0" y="connsiteY0"/>
                </a:cxn>
                <a:cxn ang="0">
                  <a:pos x="connsiteX1" y="connsiteY1"/>
                </a:cxn>
                <a:cxn ang="0">
                  <a:pos x="connsiteX2" y="connsiteY2"/>
                </a:cxn>
                <a:cxn ang="0">
                  <a:pos x="connsiteX3" y="connsiteY3"/>
                </a:cxn>
              </a:cxnLst>
              <a:rect l="l" t="t" r="r" b="b"/>
              <a:pathLst>
                <a:path w="1400175" h="885825">
                  <a:moveTo>
                    <a:pt x="0" y="0"/>
                  </a:moveTo>
                  <a:cubicBezTo>
                    <a:pt x="15478" y="66675"/>
                    <a:pt x="30956" y="133351"/>
                    <a:pt x="228600" y="242888"/>
                  </a:cubicBezTo>
                  <a:cubicBezTo>
                    <a:pt x="426244" y="352426"/>
                    <a:pt x="990601" y="550069"/>
                    <a:pt x="1185863" y="657225"/>
                  </a:cubicBezTo>
                  <a:cubicBezTo>
                    <a:pt x="1381125" y="764381"/>
                    <a:pt x="1390650" y="825103"/>
                    <a:pt x="1400175" y="885825"/>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32" name="직사각형 31"/>
            <p:cNvSpPr/>
            <p:nvPr/>
          </p:nvSpPr>
          <p:spPr>
            <a:xfrm>
              <a:off x="2770352" y="3069626"/>
              <a:ext cx="136815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TextBox 32"/>
            <p:cNvSpPr txBox="1"/>
            <p:nvPr/>
          </p:nvSpPr>
          <p:spPr>
            <a:xfrm>
              <a:off x="2229352" y="1095359"/>
              <a:ext cx="1397119" cy="411425"/>
            </a:xfrm>
            <a:prstGeom prst="rect">
              <a:avLst/>
            </a:prstGeom>
            <a:noFill/>
          </p:spPr>
          <p:txBody>
            <a:bodyPr wrap="none" rtlCol="0">
              <a:spAutoFit/>
            </a:bodyPr>
            <a:lstStyle/>
            <a:p>
              <a:r>
                <a:rPr lang="en-US" altLang="ko-KR" b="1" dirty="0" smtClean="0"/>
                <a:t>IFF LINAC</a:t>
              </a:r>
              <a:endParaRPr lang="ko-KR" altLang="en-US" b="1" dirty="0"/>
            </a:p>
          </p:txBody>
        </p:sp>
        <p:sp>
          <p:nvSpPr>
            <p:cNvPr id="34" name="TextBox 33"/>
            <p:cNvSpPr txBox="1"/>
            <p:nvPr/>
          </p:nvSpPr>
          <p:spPr>
            <a:xfrm>
              <a:off x="3346417" y="2378796"/>
              <a:ext cx="1601044" cy="411425"/>
            </a:xfrm>
            <a:prstGeom prst="rect">
              <a:avLst/>
            </a:prstGeom>
            <a:noFill/>
          </p:spPr>
          <p:txBody>
            <a:bodyPr wrap="none" rtlCol="0">
              <a:spAutoFit/>
            </a:bodyPr>
            <a:lstStyle/>
            <a:p>
              <a:r>
                <a:rPr lang="en-US" altLang="ko-KR" b="1" dirty="0" smtClean="0"/>
                <a:t>ISOL LINAC</a:t>
              </a:r>
              <a:endParaRPr lang="ko-KR" altLang="en-US" b="1" dirty="0"/>
            </a:p>
          </p:txBody>
        </p:sp>
        <p:sp>
          <p:nvSpPr>
            <p:cNvPr id="35" name="TextBox 34"/>
            <p:cNvSpPr txBox="1"/>
            <p:nvPr/>
          </p:nvSpPr>
          <p:spPr>
            <a:xfrm>
              <a:off x="7515092" y="1556792"/>
              <a:ext cx="983987" cy="276999"/>
            </a:xfrm>
            <a:prstGeom prst="rect">
              <a:avLst/>
            </a:prstGeom>
            <a:noFill/>
          </p:spPr>
          <p:txBody>
            <a:bodyPr wrap="none" rtlCol="0">
              <a:spAutoFit/>
            </a:bodyPr>
            <a:lstStyle/>
            <a:p>
              <a:r>
                <a:rPr lang="en-US" altLang="ko-KR" sz="1200" dirty="0" smtClean="0"/>
                <a:t>Future plan</a:t>
              </a:r>
              <a:endParaRPr lang="ko-KR" altLang="en-US" sz="1200" dirty="0"/>
            </a:p>
          </p:txBody>
        </p:sp>
        <p:cxnSp>
          <p:nvCxnSpPr>
            <p:cNvPr id="36" name="직선 화살표 연결선 35"/>
            <p:cNvCxnSpPr/>
            <p:nvPr/>
          </p:nvCxnSpPr>
          <p:spPr>
            <a:xfrm rot="16200000" flipH="1">
              <a:off x="6205534" y="1570196"/>
              <a:ext cx="566657" cy="98269"/>
            </a:xfrm>
            <a:prstGeom prst="straightConnector1">
              <a:avLst/>
            </a:prstGeom>
            <a:ln>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005319" y="1095359"/>
              <a:ext cx="1513468" cy="308569"/>
            </a:xfrm>
            <a:prstGeom prst="rect">
              <a:avLst/>
            </a:prstGeom>
            <a:noFill/>
          </p:spPr>
          <p:txBody>
            <a:bodyPr wrap="square" rtlCol="0">
              <a:spAutoFit/>
            </a:bodyPr>
            <a:lstStyle/>
            <a:p>
              <a:r>
                <a:rPr lang="en-US" altLang="ko-KR" sz="1200" b="1" dirty="0" smtClean="0"/>
                <a:t>200 MeV/u (U)</a:t>
              </a:r>
              <a:endParaRPr lang="ko-KR" altLang="en-US" sz="1200" b="1" dirty="0"/>
            </a:p>
          </p:txBody>
        </p:sp>
        <p:cxnSp>
          <p:nvCxnSpPr>
            <p:cNvPr id="38" name="꺾인 연결선 37"/>
            <p:cNvCxnSpPr>
              <a:stCxn id="32" idx="1"/>
            </p:cNvCxnSpPr>
            <p:nvPr/>
          </p:nvCxnSpPr>
          <p:spPr>
            <a:xfrm rot="10800000">
              <a:off x="2770352" y="1953502"/>
              <a:ext cx="1588" cy="1224136"/>
            </a:xfrm>
            <a:prstGeom prst="bentConnector3">
              <a:avLst>
                <a:gd name="adj1" fmla="val 7096035"/>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2410312" y="1953502"/>
              <a:ext cx="36004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a:stCxn id="32" idx="3"/>
              <a:endCxn id="41" idx="3"/>
            </p:cNvCxnSpPr>
            <p:nvPr/>
          </p:nvCxnSpPr>
          <p:spPr>
            <a:xfrm>
              <a:off x="4138504" y="3177638"/>
              <a:ext cx="115212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1" name="직사각형 40"/>
            <p:cNvSpPr/>
            <p:nvPr/>
          </p:nvSpPr>
          <p:spPr>
            <a:xfrm>
              <a:off x="5002600" y="3069626"/>
              <a:ext cx="28803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TextBox 41"/>
            <p:cNvSpPr txBox="1"/>
            <p:nvPr/>
          </p:nvSpPr>
          <p:spPr>
            <a:xfrm>
              <a:off x="2698344" y="2061514"/>
              <a:ext cx="643125" cy="246221"/>
            </a:xfrm>
            <a:prstGeom prst="rect">
              <a:avLst/>
            </a:prstGeom>
            <a:noFill/>
          </p:spPr>
          <p:txBody>
            <a:bodyPr wrap="none" rtlCol="0">
              <a:spAutoFit/>
            </a:bodyPr>
            <a:lstStyle/>
            <a:p>
              <a:r>
                <a:rPr lang="en-US" altLang="ko-KR" sz="1000" dirty="0" smtClean="0"/>
                <a:t>Stripper</a:t>
              </a:r>
              <a:endParaRPr lang="ko-KR" altLang="en-US" sz="1000" dirty="0"/>
            </a:p>
          </p:txBody>
        </p:sp>
        <p:sp>
          <p:nvSpPr>
            <p:cNvPr id="43" name="직사각형 42"/>
            <p:cNvSpPr/>
            <p:nvPr/>
          </p:nvSpPr>
          <p:spPr>
            <a:xfrm>
              <a:off x="394088" y="1845490"/>
              <a:ext cx="216024"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TextBox 43"/>
            <p:cNvSpPr txBox="1"/>
            <p:nvPr/>
          </p:nvSpPr>
          <p:spPr>
            <a:xfrm>
              <a:off x="-48554" y="1382579"/>
              <a:ext cx="755335" cy="246221"/>
            </a:xfrm>
            <a:prstGeom prst="rect">
              <a:avLst/>
            </a:prstGeom>
            <a:noFill/>
          </p:spPr>
          <p:txBody>
            <a:bodyPr wrap="none" rtlCol="0">
              <a:spAutoFit/>
            </a:bodyPr>
            <a:lstStyle/>
            <a:p>
              <a:r>
                <a:rPr lang="en-US" altLang="ko-KR" sz="1000" dirty="0" smtClean="0"/>
                <a:t>SC ECR IS</a:t>
              </a:r>
              <a:endParaRPr lang="ko-KR" altLang="en-US" sz="1000" dirty="0"/>
            </a:p>
          </p:txBody>
        </p:sp>
        <p:sp>
          <p:nvSpPr>
            <p:cNvPr id="45" name="TextBox 44"/>
            <p:cNvSpPr txBox="1"/>
            <p:nvPr/>
          </p:nvSpPr>
          <p:spPr>
            <a:xfrm>
              <a:off x="4721815" y="2093515"/>
              <a:ext cx="817829" cy="445711"/>
            </a:xfrm>
            <a:prstGeom prst="rect">
              <a:avLst/>
            </a:prstGeom>
            <a:noFill/>
          </p:spPr>
          <p:txBody>
            <a:bodyPr wrap="none" rtlCol="0">
              <a:spAutoFit/>
            </a:bodyPr>
            <a:lstStyle/>
            <a:p>
              <a:r>
                <a:rPr lang="en-US" altLang="ko-KR" sz="1000" dirty="0" smtClean="0"/>
                <a:t>Cyclotron</a:t>
              </a:r>
            </a:p>
            <a:p>
              <a:r>
                <a:rPr lang="en-US" altLang="ko-KR" sz="1000" dirty="0" smtClean="0"/>
                <a:t>K~100</a:t>
              </a:r>
            </a:p>
          </p:txBody>
        </p:sp>
        <p:sp>
          <p:nvSpPr>
            <p:cNvPr id="46" name="타원 45"/>
            <p:cNvSpPr/>
            <p:nvPr/>
          </p:nvSpPr>
          <p:spPr>
            <a:xfrm>
              <a:off x="3850472" y="2559098"/>
              <a:ext cx="144016" cy="144016"/>
            </a:xfrm>
            <a:prstGeom prst="ellipse">
              <a:avLst/>
            </a:prstGeom>
            <a:solidFill>
              <a:srgbClr val="EBF1DE">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p:cNvSpPr/>
            <p:nvPr/>
          </p:nvSpPr>
          <p:spPr>
            <a:xfrm>
              <a:off x="4282520" y="3069626"/>
              <a:ext cx="576064"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자유형 47"/>
            <p:cNvSpPr/>
            <p:nvPr/>
          </p:nvSpPr>
          <p:spPr>
            <a:xfrm>
              <a:off x="2403615" y="1948157"/>
              <a:ext cx="162719" cy="1643062"/>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49" name="자유형 48"/>
            <p:cNvSpPr/>
            <p:nvPr/>
          </p:nvSpPr>
          <p:spPr>
            <a:xfrm>
              <a:off x="2636183" y="3176882"/>
              <a:ext cx="124619" cy="433387"/>
            </a:xfrm>
            <a:custGeom>
              <a:avLst/>
              <a:gdLst>
                <a:gd name="connsiteX0" fmla="*/ 124619 w 124619"/>
                <a:gd name="connsiteY0" fmla="*/ 0 h 433387"/>
                <a:gd name="connsiteX1" fmla="*/ 48419 w 124619"/>
                <a:gd name="connsiteY1" fmla="*/ 33337 h 433387"/>
                <a:gd name="connsiteX2" fmla="*/ 15082 w 124619"/>
                <a:gd name="connsiteY2" fmla="*/ 61912 h 433387"/>
                <a:gd name="connsiteX3" fmla="*/ 5557 w 124619"/>
                <a:gd name="connsiteY3" fmla="*/ 104775 h 433387"/>
                <a:gd name="connsiteX4" fmla="*/ 794 w 124619"/>
                <a:gd name="connsiteY4" fmla="*/ 157162 h 433387"/>
                <a:gd name="connsiteX5" fmla="*/ 794 w 124619"/>
                <a:gd name="connsiteY5" fmla="*/ 228600 h 433387"/>
                <a:gd name="connsiteX6" fmla="*/ 794 w 124619"/>
                <a:gd name="connsiteY6" fmla="*/ 433387 h 4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619" h="433387">
                  <a:moveTo>
                    <a:pt x="124619" y="0"/>
                  </a:moveTo>
                  <a:cubicBezTo>
                    <a:pt x="95647" y="11509"/>
                    <a:pt x="66675" y="23018"/>
                    <a:pt x="48419" y="33337"/>
                  </a:cubicBezTo>
                  <a:cubicBezTo>
                    <a:pt x="30163" y="43656"/>
                    <a:pt x="22226" y="50006"/>
                    <a:pt x="15082" y="61912"/>
                  </a:cubicBezTo>
                  <a:cubicBezTo>
                    <a:pt x="7938" y="73818"/>
                    <a:pt x="7938" y="88900"/>
                    <a:pt x="5557" y="104775"/>
                  </a:cubicBezTo>
                  <a:cubicBezTo>
                    <a:pt x="3176" y="120650"/>
                    <a:pt x="1588" y="136525"/>
                    <a:pt x="794" y="157162"/>
                  </a:cubicBezTo>
                  <a:cubicBezTo>
                    <a:pt x="0" y="177799"/>
                    <a:pt x="794" y="228600"/>
                    <a:pt x="794" y="228600"/>
                  </a:cubicBezTo>
                  <a:lnTo>
                    <a:pt x="794" y="433387"/>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50" name="직사각형 49"/>
            <p:cNvSpPr/>
            <p:nvPr/>
          </p:nvSpPr>
          <p:spPr>
            <a:xfrm>
              <a:off x="2194288" y="3573682"/>
              <a:ext cx="136815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grpSp>
          <p:nvGrpSpPr>
            <p:cNvPr id="51" name="그룹 103"/>
            <p:cNvGrpSpPr/>
            <p:nvPr/>
          </p:nvGrpSpPr>
          <p:grpSpPr>
            <a:xfrm flipH="1" flipV="1">
              <a:off x="7018823" y="3191889"/>
              <a:ext cx="1872208" cy="1463196"/>
              <a:chOff x="538984" y="1556792"/>
              <a:chExt cx="8065464" cy="4752528"/>
            </a:xfrm>
          </p:grpSpPr>
          <p:pic>
            <p:nvPicPr>
              <p:cNvPr id="87" name="Picture 15" descr="D:\중이온개념설계-10\임병직\3D Beam Line-Model.tif"/>
              <p:cNvPicPr>
                <a:picLocks noChangeAspect="1" noChangeArrowheads="1"/>
              </p:cNvPicPr>
              <p:nvPr/>
            </p:nvPicPr>
            <p:blipFill>
              <a:blip r:embed="rId2" cstate="print"/>
              <a:srcRect/>
              <a:stretch>
                <a:fillRect/>
              </a:stretch>
            </p:blipFill>
            <p:spPr bwMode="auto">
              <a:xfrm>
                <a:off x="541762" y="1563932"/>
                <a:ext cx="8062686" cy="4745388"/>
              </a:xfrm>
              <a:prstGeom prst="rect">
                <a:avLst/>
              </a:prstGeom>
              <a:noFill/>
              <a:ln>
                <a:noFill/>
              </a:ln>
            </p:spPr>
          </p:pic>
          <p:sp>
            <p:nvSpPr>
              <p:cNvPr id="88" name="직사각형 87"/>
              <p:cNvSpPr/>
              <p:nvPr/>
            </p:nvSpPr>
            <p:spPr>
              <a:xfrm>
                <a:off x="2987824" y="1556792"/>
                <a:ext cx="2304256"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직사각형 88"/>
              <p:cNvSpPr/>
              <p:nvPr/>
            </p:nvSpPr>
            <p:spPr>
              <a:xfrm>
                <a:off x="1907704" y="2492896"/>
                <a:ext cx="201622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타원 89"/>
              <p:cNvSpPr/>
              <p:nvPr/>
            </p:nvSpPr>
            <p:spPr>
              <a:xfrm>
                <a:off x="1591096" y="227687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1" name="타원 90"/>
              <p:cNvSpPr/>
              <p:nvPr/>
            </p:nvSpPr>
            <p:spPr>
              <a:xfrm>
                <a:off x="2267744" y="3933056"/>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타원 91"/>
              <p:cNvSpPr/>
              <p:nvPr/>
            </p:nvSpPr>
            <p:spPr>
              <a:xfrm>
                <a:off x="538984" y="335699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2" name="직사각형 51"/>
            <p:cNvSpPr/>
            <p:nvPr/>
          </p:nvSpPr>
          <p:spPr>
            <a:xfrm>
              <a:off x="7306856" y="4437778"/>
              <a:ext cx="1656184" cy="1656184"/>
            </a:xfrm>
            <a:prstGeom prst="rect">
              <a:avLst/>
            </a:prstGeom>
            <a:solidFill>
              <a:srgbClr val="A5A5A5"/>
            </a:solidFill>
            <a:ln>
              <a:noFill/>
            </a:ln>
            <a:scene3d>
              <a:camera prst="obliqueTopLef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cxnSp>
          <p:nvCxnSpPr>
            <p:cNvPr id="53" name="꺾인 연결선 132"/>
            <p:cNvCxnSpPr>
              <a:stCxn id="41" idx="3"/>
              <a:endCxn id="79" idx="2"/>
            </p:cNvCxnSpPr>
            <p:nvPr/>
          </p:nvCxnSpPr>
          <p:spPr>
            <a:xfrm>
              <a:off x="5290632" y="3177638"/>
              <a:ext cx="792088" cy="108012"/>
            </a:xfrm>
            <a:prstGeom prst="bentConnector4">
              <a:avLst>
                <a:gd name="adj1" fmla="val 22727"/>
                <a:gd name="adj2" fmla="val 311643"/>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직선 연결선 53"/>
            <p:cNvCxnSpPr/>
            <p:nvPr/>
          </p:nvCxnSpPr>
          <p:spPr>
            <a:xfrm rot="5400000" flipH="1" flipV="1">
              <a:off x="5391784" y="3587970"/>
              <a:ext cx="144016"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55" name="직사각형 54"/>
            <p:cNvSpPr/>
            <p:nvPr/>
          </p:nvSpPr>
          <p:spPr>
            <a:xfrm>
              <a:off x="5406072" y="3645690"/>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TextBox 55"/>
            <p:cNvSpPr txBox="1"/>
            <p:nvPr/>
          </p:nvSpPr>
          <p:spPr>
            <a:xfrm>
              <a:off x="7885855" y="3726934"/>
              <a:ext cx="790601" cy="400110"/>
            </a:xfrm>
            <a:prstGeom prst="rect">
              <a:avLst/>
            </a:prstGeom>
            <a:noFill/>
          </p:spPr>
          <p:txBody>
            <a:bodyPr wrap="none" rtlCol="0">
              <a:spAutoFit/>
            </a:bodyPr>
            <a:lstStyle/>
            <a:p>
              <a:r>
                <a:rPr lang="en-US" altLang="ko-KR" sz="1000" dirty="0" smtClean="0"/>
                <a:t>Fragment </a:t>
              </a:r>
            </a:p>
            <a:p>
              <a:r>
                <a:rPr lang="en-US" altLang="ko-KR" sz="1000" dirty="0" smtClean="0"/>
                <a:t>Separator</a:t>
              </a:r>
              <a:endParaRPr lang="ko-KR" altLang="en-US" sz="1000" dirty="0"/>
            </a:p>
          </p:txBody>
        </p:sp>
        <p:sp>
          <p:nvSpPr>
            <p:cNvPr id="57" name="TextBox 56"/>
            <p:cNvSpPr txBox="1"/>
            <p:nvPr/>
          </p:nvSpPr>
          <p:spPr>
            <a:xfrm>
              <a:off x="5497988" y="3600522"/>
              <a:ext cx="633507" cy="400110"/>
            </a:xfrm>
            <a:prstGeom prst="rect">
              <a:avLst/>
            </a:prstGeom>
            <a:noFill/>
          </p:spPr>
          <p:txBody>
            <a:bodyPr wrap="none" rtlCol="0">
              <a:spAutoFit/>
            </a:bodyPr>
            <a:lstStyle/>
            <a:p>
              <a:r>
                <a:rPr lang="en-US" altLang="ko-KR" sz="1000" dirty="0" smtClean="0"/>
                <a:t>Charge</a:t>
              </a:r>
            </a:p>
            <a:p>
              <a:r>
                <a:rPr lang="en-US" altLang="ko-KR" sz="1000" dirty="0" smtClean="0"/>
                <a:t>Breeder</a:t>
              </a:r>
              <a:endParaRPr lang="ko-KR" altLang="en-US" sz="1000" dirty="0"/>
            </a:p>
          </p:txBody>
        </p:sp>
        <p:sp>
          <p:nvSpPr>
            <p:cNvPr id="58" name="TextBox 57"/>
            <p:cNvSpPr txBox="1"/>
            <p:nvPr/>
          </p:nvSpPr>
          <p:spPr>
            <a:xfrm>
              <a:off x="4679794"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59" name="TextBox 58"/>
            <p:cNvSpPr txBox="1"/>
            <p:nvPr/>
          </p:nvSpPr>
          <p:spPr>
            <a:xfrm>
              <a:off x="327408" y="1599269"/>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0" name="TextBox 59"/>
            <p:cNvSpPr txBox="1"/>
            <p:nvPr/>
          </p:nvSpPr>
          <p:spPr>
            <a:xfrm>
              <a:off x="4933908" y="3242218"/>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1" name="TextBox 60"/>
            <p:cNvSpPr txBox="1"/>
            <p:nvPr/>
          </p:nvSpPr>
          <p:spPr>
            <a:xfrm>
              <a:off x="1259632"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62" name="TextBox 61"/>
            <p:cNvSpPr txBox="1"/>
            <p:nvPr/>
          </p:nvSpPr>
          <p:spPr>
            <a:xfrm>
              <a:off x="3329392" y="3242218"/>
              <a:ext cx="396262" cy="246221"/>
            </a:xfrm>
            <a:prstGeom prst="rect">
              <a:avLst/>
            </a:prstGeom>
            <a:noFill/>
          </p:spPr>
          <p:txBody>
            <a:bodyPr wrap="none" rtlCol="0">
              <a:spAutoFit/>
            </a:bodyPr>
            <a:lstStyle/>
            <a:p>
              <a:r>
                <a:rPr lang="en-US" altLang="ko-KR" sz="1000" dirty="0" smtClean="0"/>
                <a:t>SCL</a:t>
              </a:r>
              <a:endParaRPr lang="ko-KR" altLang="en-US" sz="1000" dirty="0"/>
            </a:p>
          </p:txBody>
        </p:sp>
        <p:sp>
          <p:nvSpPr>
            <p:cNvPr id="63" name="직사각형 62"/>
            <p:cNvSpPr/>
            <p:nvPr/>
          </p:nvSpPr>
          <p:spPr>
            <a:xfrm>
              <a:off x="3634448" y="3573682"/>
              <a:ext cx="936104"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4" name="직사각형 63"/>
            <p:cNvSpPr/>
            <p:nvPr/>
          </p:nvSpPr>
          <p:spPr>
            <a:xfrm>
              <a:off x="4642560" y="3573682"/>
              <a:ext cx="64807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5" name="TextBox 64"/>
            <p:cNvSpPr txBox="1"/>
            <p:nvPr/>
          </p:nvSpPr>
          <p:spPr>
            <a:xfrm>
              <a:off x="2510886" y="3861714"/>
              <a:ext cx="2537611" cy="342855"/>
            </a:xfrm>
            <a:prstGeom prst="rect">
              <a:avLst/>
            </a:prstGeom>
            <a:noFill/>
          </p:spPr>
          <p:txBody>
            <a:bodyPr wrap="none" rtlCol="0">
              <a:spAutoFit/>
            </a:bodyPr>
            <a:lstStyle/>
            <a:p>
              <a:r>
                <a:rPr lang="en-US" altLang="ko-KR" sz="1400" b="1" dirty="0" smtClean="0"/>
                <a:t>Low energy experiments</a:t>
              </a:r>
              <a:endParaRPr lang="ko-KR" altLang="en-US" sz="1400" b="1" dirty="0"/>
            </a:p>
          </p:txBody>
        </p:sp>
        <p:sp>
          <p:nvSpPr>
            <p:cNvPr id="66" name="타원 65"/>
            <p:cNvSpPr/>
            <p:nvPr/>
          </p:nvSpPr>
          <p:spPr>
            <a:xfrm>
              <a:off x="7882920" y="340109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7" name="타원 66"/>
            <p:cNvSpPr/>
            <p:nvPr/>
          </p:nvSpPr>
          <p:spPr>
            <a:xfrm>
              <a:off x="7882920" y="3617114"/>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타원 67"/>
            <p:cNvSpPr/>
            <p:nvPr/>
          </p:nvSpPr>
          <p:spPr>
            <a:xfrm>
              <a:off x="7508592" y="3314226"/>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타원 68"/>
            <p:cNvSpPr/>
            <p:nvPr/>
          </p:nvSpPr>
          <p:spPr>
            <a:xfrm>
              <a:off x="7306856" y="345881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70" name="직선 연결선 69"/>
            <p:cNvCxnSpPr/>
            <p:nvPr/>
          </p:nvCxnSpPr>
          <p:spPr>
            <a:xfrm>
              <a:off x="5765544" y="3530250"/>
              <a:ext cx="15121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직선 연결선 70"/>
            <p:cNvCxnSpPr/>
            <p:nvPr/>
          </p:nvCxnSpPr>
          <p:spPr>
            <a:xfrm rot="5400000">
              <a:off x="5758684" y="3825710"/>
              <a:ext cx="648072"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2" name="직사각형 71"/>
            <p:cNvSpPr/>
            <p:nvPr/>
          </p:nvSpPr>
          <p:spPr>
            <a:xfrm>
              <a:off x="2771800" y="1844217"/>
              <a:ext cx="288032"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직사각형 72"/>
            <p:cNvSpPr/>
            <p:nvPr/>
          </p:nvSpPr>
          <p:spPr>
            <a:xfrm>
              <a:off x="5580112" y="3402565"/>
              <a:ext cx="360040"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4" name="자유형 73"/>
            <p:cNvSpPr/>
            <p:nvPr/>
          </p:nvSpPr>
          <p:spPr>
            <a:xfrm>
              <a:off x="6356909" y="1916832"/>
              <a:ext cx="651053" cy="768096"/>
            </a:xfrm>
            <a:custGeom>
              <a:avLst/>
              <a:gdLst>
                <a:gd name="connsiteX0" fmla="*/ 0 w 651053"/>
                <a:gd name="connsiteY0" fmla="*/ 0 h 768096"/>
                <a:gd name="connsiteX1" fmla="*/ 453542 w 651053"/>
                <a:gd name="connsiteY1" fmla="*/ 204825 h 768096"/>
                <a:gd name="connsiteX2" fmla="*/ 651053 w 651053"/>
                <a:gd name="connsiteY2" fmla="*/ 768096 h 768096"/>
              </a:gdLst>
              <a:ahLst/>
              <a:cxnLst>
                <a:cxn ang="0">
                  <a:pos x="connsiteX0" y="connsiteY0"/>
                </a:cxn>
                <a:cxn ang="0">
                  <a:pos x="connsiteX1" y="connsiteY1"/>
                </a:cxn>
                <a:cxn ang="0">
                  <a:pos x="connsiteX2" y="connsiteY2"/>
                </a:cxn>
              </a:cxnLst>
              <a:rect l="l" t="t" r="r" b="b"/>
              <a:pathLst>
                <a:path w="651053" h="768096">
                  <a:moveTo>
                    <a:pt x="0" y="0"/>
                  </a:moveTo>
                  <a:cubicBezTo>
                    <a:pt x="172516" y="38404"/>
                    <a:pt x="345033" y="76809"/>
                    <a:pt x="453542" y="204825"/>
                  </a:cubicBezTo>
                  <a:cubicBezTo>
                    <a:pt x="562051" y="332841"/>
                    <a:pt x="618135" y="654710"/>
                    <a:pt x="651053" y="768096"/>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5" name="자유형 74"/>
            <p:cNvSpPr/>
            <p:nvPr/>
          </p:nvSpPr>
          <p:spPr>
            <a:xfrm>
              <a:off x="6305596" y="1976533"/>
              <a:ext cx="354636" cy="732387"/>
            </a:xfrm>
            <a:custGeom>
              <a:avLst/>
              <a:gdLst>
                <a:gd name="connsiteX0" fmla="*/ 143010 w 354636"/>
                <a:gd name="connsiteY0" fmla="*/ 0 h 732387"/>
                <a:gd name="connsiteX1" fmla="*/ 307689 w 354636"/>
                <a:gd name="connsiteY1" fmla="*/ 39003 h 732387"/>
                <a:gd name="connsiteX2" fmla="*/ 303355 w 354636"/>
                <a:gd name="connsiteY2" fmla="*/ 234017 h 732387"/>
                <a:gd name="connsiteX3" fmla="*/ 0 w 354636"/>
                <a:gd name="connsiteY3" fmla="*/ 732387 h 732387"/>
              </a:gdLst>
              <a:ahLst/>
              <a:cxnLst>
                <a:cxn ang="0">
                  <a:pos x="connsiteX0" y="connsiteY0"/>
                </a:cxn>
                <a:cxn ang="0">
                  <a:pos x="connsiteX1" y="connsiteY1"/>
                </a:cxn>
                <a:cxn ang="0">
                  <a:pos x="connsiteX2" y="connsiteY2"/>
                </a:cxn>
                <a:cxn ang="0">
                  <a:pos x="connsiteX3" y="connsiteY3"/>
                </a:cxn>
              </a:cxnLst>
              <a:rect l="l" t="t" r="r" b="b"/>
              <a:pathLst>
                <a:path w="354636" h="732387">
                  <a:moveTo>
                    <a:pt x="143010" y="0"/>
                  </a:moveTo>
                  <a:cubicBezTo>
                    <a:pt x="211987" y="0"/>
                    <a:pt x="280965" y="0"/>
                    <a:pt x="307689" y="39003"/>
                  </a:cubicBezTo>
                  <a:cubicBezTo>
                    <a:pt x="334413" y="78006"/>
                    <a:pt x="354636" y="118453"/>
                    <a:pt x="303355" y="234017"/>
                  </a:cubicBezTo>
                  <a:cubicBezTo>
                    <a:pt x="252074" y="349581"/>
                    <a:pt x="50559" y="650048"/>
                    <a:pt x="0" y="732387"/>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6" name="자유형 75"/>
            <p:cNvSpPr/>
            <p:nvPr/>
          </p:nvSpPr>
          <p:spPr>
            <a:xfrm>
              <a:off x="5689140" y="2334812"/>
              <a:ext cx="482716" cy="811650"/>
            </a:xfrm>
            <a:custGeom>
              <a:avLst/>
              <a:gdLst>
                <a:gd name="connsiteX0" fmla="*/ 463407 w 482716"/>
                <a:gd name="connsiteY0" fmla="*/ 811650 h 811650"/>
                <a:gd name="connsiteX1" fmla="*/ 405481 w 482716"/>
                <a:gd name="connsiteY1" fmla="*/ 133091 h 811650"/>
                <a:gd name="connsiteX2" fmla="*/ 0 w 482716"/>
                <a:gd name="connsiteY2" fmla="*/ 13102 h 811650"/>
              </a:gdLst>
              <a:ahLst/>
              <a:cxnLst>
                <a:cxn ang="0">
                  <a:pos x="connsiteX0" y="connsiteY0"/>
                </a:cxn>
                <a:cxn ang="0">
                  <a:pos x="connsiteX1" y="connsiteY1"/>
                </a:cxn>
                <a:cxn ang="0">
                  <a:pos x="connsiteX2" y="connsiteY2"/>
                </a:cxn>
              </a:cxnLst>
              <a:rect l="l" t="t" r="r" b="b"/>
              <a:pathLst>
                <a:path w="482716" h="811650">
                  <a:moveTo>
                    <a:pt x="463407" y="811650"/>
                  </a:moveTo>
                  <a:cubicBezTo>
                    <a:pt x="473061" y="538916"/>
                    <a:pt x="482716" y="266182"/>
                    <a:pt x="405481" y="133091"/>
                  </a:cubicBezTo>
                  <a:cubicBezTo>
                    <a:pt x="328247" y="0"/>
                    <a:pt x="164123" y="6551"/>
                    <a:pt x="0" y="13102"/>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7" name="자유형 76"/>
            <p:cNvSpPr/>
            <p:nvPr/>
          </p:nvSpPr>
          <p:spPr>
            <a:xfrm>
              <a:off x="6616360" y="3356992"/>
              <a:ext cx="718453" cy="820447"/>
            </a:xfrm>
            <a:custGeom>
              <a:avLst/>
              <a:gdLst>
                <a:gd name="connsiteX0" fmla="*/ 0 w 738835"/>
                <a:gd name="connsiteY0" fmla="*/ 892455 h 892455"/>
                <a:gd name="connsiteX1" fmla="*/ 117043 w 738835"/>
                <a:gd name="connsiteY1" fmla="*/ 534010 h 892455"/>
                <a:gd name="connsiteX2" fmla="*/ 534010 w 738835"/>
                <a:gd name="connsiteY2" fmla="*/ 460858 h 892455"/>
                <a:gd name="connsiteX3" fmla="*/ 738835 w 738835"/>
                <a:gd name="connsiteY3" fmla="*/ 0 h 892455"/>
              </a:gdLst>
              <a:ahLst/>
              <a:cxnLst>
                <a:cxn ang="0">
                  <a:pos x="connsiteX0" y="connsiteY0"/>
                </a:cxn>
                <a:cxn ang="0">
                  <a:pos x="connsiteX1" y="connsiteY1"/>
                </a:cxn>
                <a:cxn ang="0">
                  <a:pos x="connsiteX2" y="connsiteY2"/>
                </a:cxn>
                <a:cxn ang="0">
                  <a:pos x="connsiteX3" y="connsiteY3"/>
                </a:cxn>
              </a:cxnLst>
              <a:rect l="l" t="t" r="r" b="b"/>
              <a:pathLst>
                <a:path w="738835" h="892455">
                  <a:moveTo>
                    <a:pt x="0" y="892455"/>
                  </a:moveTo>
                  <a:cubicBezTo>
                    <a:pt x="14020" y="749199"/>
                    <a:pt x="28041" y="605943"/>
                    <a:pt x="117043" y="534010"/>
                  </a:cubicBezTo>
                  <a:cubicBezTo>
                    <a:pt x="206045" y="462077"/>
                    <a:pt x="430378" y="549860"/>
                    <a:pt x="534010" y="460858"/>
                  </a:cubicBezTo>
                  <a:cubicBezTo>
                    <a:pt x="637642" y="371856"/>
                    <a:pt x="688238" y="185928"/>
                    <a:pt x="738835"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8" name="자유형 77"/>
            <p:cNvSpPr/>
            <p:nvPr/>
          </p:nvSpPr>
          <p:spPr>
            <a:xfrm>
              <a:off x="6839712" y="3573016"/>
              <a:ext cx="925373" cy="672998"/>
            </a:xfrm>
            <a:custGeom>
              <a:avLst/>
              <a:gdLst>
                <a:gd name="connsiteX0" fmla="*/ 0 w 925373"/>
                <a:gd name="connsiteY0" fmla="*/ 672998 h 672998"/>
                <a:gd name="connsiteX1" fmla="*/ 775411 w 925373"/>
                <a:gd name="connsiteY1" fmla="*/ 468173 h 672998"/>
                <a:gd name="connsiteX2" fmla="*/ 899770 w 925373"/>
                <a:gd name="connsiteY2" fmla="*/ 0 h 672998"/>
              </a:gdLst>
              <a:ahLst/>
              <a:cxnLst>
                <a:cxn ang="0">
                  <a:pos x="connsiteX0" y="connsiteY0"/>
                </a:cxn>
                <a:cxn ang="0">
                  <a:pos x="connsiteX1" y="connsiteY1"/>
                </a:cxn>
                <a:cxn ang="0">
                  <a:pos x="connsiteX2" y="connsiteY2"/>
                </a:cxn>
              </a:cxnLst>
              <a:rect l="l" t="t" r="r" b="b"/>
              <a:pathLst>
                <a:path w="925373" h="672998">
                  <a:moveTo>
                    <a:pt x="0" y="672998"/>
                  </a:moveTo>
                  <a:cubicBezTo>
                    <a:pt x="312724" y="626668"/>
                    <a:pt x="625449" y="580339"/>
                    <a:pt x="775411" y="468173"/>
                  </a:cubicBezTo>
                  <a:cubicBezTo>
                    <a:pt x="925373" y="356007"/>
                    <a:pt x="899770" y="99974"/>
                    <a:pt x="899770"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9" name="직사각형 78"/>
            <p:cNvSpPr/>
            <p:nvPr/>
          </p:nvSpPr>
          <p:spPr>
            <a:xfrm>
              <a:off x="5650672" y="2637578"/>
              <a:ext cx="864096"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ISOL</a:t>
              </a:r>
            </a:p>
            <a:p>
              <a:pPr algn="ctr"/>
              <a:r>
                <a:rPr lang="en-US" altLang="ko-KR" sz="1200" b="1" dirty="0" smtClean="0">
                  <a:solidFill>
                    <a:schemeClr val="tx1"/>
                  </a:solidFill>
                </a:rPr>
                <a:t>target</a:t>
              </a:r>
              <a:endParaRPr lang="ko-KR" altLang="en-US" sz="1200" b="1" dirty="0">
                <a:solidFill>
                  <a:schemeClr val="tx1"/>
                </a:solidFill>
              </a:endParaRPr>
            </a:p>
          </p:txBody>
        </p:sp>
        <p:sp>
          <p:nvSpPr>
            <p:cNvPr id="80" name="직사각형 79"/>
            <p:cNvSpPr/>
            <p:nvPr/>
          </p:nvSpPr>
          <p:spPr>
            <a:xfrm>
              <a:off x="6533240" y="2637578"/>
              <a:ext cx="1080120"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In-flight</a:t>
              </a:r>
            </a:p>
            <a:p>
              <a:pPr algn="ctr"/>
              <a:r>
                <a:rPr lang="en-US" altLang="ko-KR" sz="1200" b="1" dirty="0" smtClean="0">
                  <a:solidFill>
                    <a:schemeClr val="tx1"/>
                  </a:solidFill>
                </a:rPr>
                <a:t>target</a:t>
              </a:r>
              <a:endParaRPr lang="ko-KR" altLang="en-US" sz="1200" b="1" dirty="0">
                <a:solidFill>
                  <a:schemeClr val="tx1"/>
                </a:solidFill>
              </a:endParaRPr>
            </a:p>
          </p:txBody>
        </p:sp>
        <p:sp>
          <p:nvSpPr>
            <p:cNvPr id="81" name="직사각형 80"/>
            <p:cNvSpPr/>
            <p:nvPr/>
          </p:nvSpPr>
          <p:spPr>
            <a:xfrm>
              <a:off x="7810912" y="2204864"/>
              <a:ext cx="1152128" cy="720080"/>
            </a:xfrm>
            <a:prstGeom prst="rect">
              <a:avLst/>
            </a:prstGeom>
            <a:solidFill>
              <a:srgbClr val="CBCBCB"/>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ko-KR" sz="1200" b="1" dirty="0" smtClean="0">
                  <a:solidFill>
                    <a:schemeClr val="tx1"/>
                  </a:solidFill>
                </a:rPr>
                <a:t>μ</a:t>
              </a:r>
              <a:r>
                <a:rPr lang="en-US" altLang="ko-KR" sz="1200" b="1" dirty="0" smtClean="0">
                  <a:solidFill>
                    <a:schemeClr val="tx1"/>
                  </a:solidFill>
                </a:rPr>
                <a:t>, Medical</a:t>
              </a:r>
            </a:p>
            <a:p>
              <a:pPr algn="ctr"/>
              <a:r>
                <a:rPr lang="en-US" altLang="ko-KR" sz="1200" b="1" dirty="0" smtClean="0">
                  <a:solidFill>
                    <a:schemeClr val="tx1"/>
                  </a:solidFill>
                </a:rPr>
                <a:t>research</a:t>
              </a:r>
              <a:endParaRPr lang="ko-KR" altLang="en-US" sz="1200" b="1" dirty="0">
                <a:solidFill>
                  <a:schemeClr val="tx1"/>
                </a:solidFill>
              </a:endParaRPr>
            </a:p>
          </p:txBody>
        </p:sp>
        <p:sp>
          <p:nvSpPr>
            <p:cNvPr id="82" name="직사각형 81"/>
            <p:cNvSpPr/>
            <p:nvPr/>
          </p:nvSpPr>
          <p:spPr>
            <a:xfrm>
              <a:off x="3130392" y="1845490"/>
              <a:ext cx="3384376"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3" name="직사각형 82"/>
            <p:cNvSpPr/>
            <p:nvPr/>
          </p:nvSpPr>
          <p:spPr>
            <a:xfrm>
              <a:off x="5866696" y="4077738"/>
              <a:ext cx="1152128"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Atom trap</a:t>
              </a:r>
            </a:p>
            <a:p>
              <a:pPr algn="ctr"/>
              <a:r>
                <a:rPr lang="en-US" altLang="ko-KR" sz="1200" b="1" dirty="0" smtClean="0">
                  <a:solidFill>
                    <a:schemeClr val="tx1"/>
                  </a:solidFill>
                </a:rPr>
                <a:t>experiment</a:t>
              </a:r>
              <a:endParaRPr lang="ko-KR" altLang="en-US" sz="1200" b="1" dirty="0">
                <a:solidFill>
                  <a:schemeClr val="tx1"/>
                </a:solidFill>
              </a:endParaRPr>
            </a:p>
          </p:txBody>
        </p:sp>
        <p:sp>
          <p:nvSpPr>
            <p:cNvPr id="84" name="타원 83"/>
            <p:cNvSpPr/>
            <p:nvPr/>
          </p:nvSpPr>
          <p:spPr>
            <a:xfrm>
              <a:off x="5506656" y="2205530"/>
              <a:ext cx="288032" cy="288032"/>
            </a:xfrm>
            <a:prstGeom prst="ellipse">
              <a:avLst/>
            </a:prstGeom>
            <a:solidFill>
              <a:srgbClr val="E0D220"/>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TextBox 180"/>
            <p:cNvSpPr txBox="1">
              <a:spLocks noChangeArrowheads="1"/>
            </p:cNvSpPr>
            <p:nvPr/>
          </p:nvSpPr>
          <p:spPr bwMode="auto">
            <a:xfrm>
              <a:off x="89711" y="2218366"/>
              <a:ext cx="571289" cy="433008"/>
            </a:xfrm>
            <a:prstGeom prst="rect">
              <a:avLst/>
            </a:prstGeom>
            <a:noFill/>
            <a:ln w="9525">
              <a:noFill/>
              <a:miter lim="800000"/>
              <a:headEnd/>
              <a:tailEnd/>
            </a:ln>
          </p:spPr>
          <p:txBody>
            <a:bodyPr wrap="square" lIns="80147" tIns="40074" rIns="80147" bIns="40074">
              <a:spAutoFit/>
            </a:bodyPr>
            <a:lstStyle/>
            <a:p>
              <a:r>
                <a:rPr lang="en-US" altLang="ko-KR" sz="1000" b="1" dirty="0">
                  <a:latin typeface="맑은 고딕" pitchFamily="50" charset="-127"/>
                  <a:ea typeface="맑은 고딕" pitchFamily="50" charset="-127"/>
                </a:rPr>
                <a:t>H</a:t>
              </a:r>
              <a:r>
                <a:rPr lang="en-US" altLang="ko-KR" sz="1000" b="1" baseline="-25000" dirty="0">
                  <a:latin typeface="맑은 고딕" pitchFamily="50" charset="-127"/>
                  <a:ea typeface="맑은 고딕" pitchFamily="50" charset="-127"/>
                </a:rPr>
                <a:t>2</a:t>
              </a:r>
              <a:r>
                <a:rPr lang="en-US" altLang="ko-KR" sz="1000" b="1" dirty="0">
                  <a:latin typeface="맑은 고딕" pitchFamily="50" charset="-127"/>
                  <a:ea typeface="맑은 고딕" pitchFamily="50" charset="-127"/>
                </a:rPr>
                <a:t>+</a:t>
              </a:r>
            </a:p>
            <a:p>
              <a:r>
                <a:rPr lang="en-US" altLang="ko-KR" sz="1000" b="1" dirty="0">
                  <a:latin typeface="맑은 고딕" pitchFamily="50" charset="-127"/>
                  <a:ea typeface="맑은 고딕" pitchFamily="50" charset="-127"/>
                </a:rPr>
                <a:t>D+</a:t>
              </a:r>
              <a:endParaRPr lang="ko-KR" altLang="en-US" sz="1000" b="1" dirty="0">
                <a:latin typeface="맑은 고딕" pitchFamily="50" charset="-127"/>
                <a:ea typeface="맑은 고딕" pitchFamily="50" charset="-127"/>
              </a:endParaRPr>
            </a:p>
          </p:txBody>
        </p:sp>
        <p:sp>
          <p:nvSpPr>
            <p:cNvPr id="86" name="자유형 85"/>
            <p:cNvSpPr/>
            <p:nvPr/>
          </p:nvSpPr>
          <p:spPr>
            <a:xfrm>
              <a:off x="6588224" y="1944000"/>
              <a:ext cx="1224136" cy="548896"/>
            </a:xfrm>
            <a:custGeom>
              <a:avLst/>
              <a:gdLst>
                <a:gd name="connsiteX0" fmla="*/ 0 w 968992"/>
                <a:gd name="connsiteY0" fmla="*/ 0 h 518615"/>
                <a:gd name="connsiteX1" fmla="*/ 313899 w 968992"/>
                <a:gd name="connsiteY1" fmla="*/ 81887 h 518615"/>
                <a:gd name="connsiteX2" fmla="*/ 477672 w 968992"/>
                <a:gd name="connsiteY2" fmla="*/ 436728 h 518615"/>
                <a:gd name="connsiteX3" fmla="*/ 968992 w 968992"/>
                <a:gd name="connsiteY3" fmla="*/ 518615 h 518615"/>
                <a:gd name="connsiteX4" fmla="*/ 968992 w 968992"/>
                <a:gd name="connsiteY4" fmla="*/ 518615 h 518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8992" h="518615">
                  <a:moveTo>
                    <a:pt x="0" y="0"/>
                  </a:moveTo>
                  <a:cubicBezTo>
                    <a:pt x="117143" y="4549"/>
                    <a:pt x="234287" y="9099"/>
                    <a:pt x="313899" y="81887"/>
                  </a:cubicBezTo>
                  <a:cubicBezTo>
                    <a:pt x="393511" y="154675"/>
                    <a:pt x="368490" y="363940"/>
                    <a:pt x="477672" y="436728"/>
                  </a:cubicBezTo>
                  <a:cubicBezTo>
                    <a:pt x="586854" y="509516"/>
                    <a:pt x="968992" y="518615"/>
                    <a:pt x="968992" y="518615"/>
                  </a:cubicBezTo>
                  <a:lnTo>
                    <a:pt x="968992" y="518615"/>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pSp>
      <p:sp>
        <p:nvSpPr>
          <p:cNvPr id="93" name="내용 개체 틀 4"/>
          <p:cNvSpPr txBox="1">
            <a:spLocks/>
          </p:cNvSpPr>
          <p:nvPr/>
        </p:nvSpPr>
        <p:spPr>
          <a:xfrm>
            <a:off x="2739142" y="3861048"/>
            <a:ext cx="2160240" cy="936104"/>
          </a:xfrm>
          <a:prstGeom prst="rect">
            <a:avLst/>
          </a:prstGeom>
          <a:solidFill>
            <a:schemeClr val="accent6">
              <a:lumMod val="50000"/>
            </a:schemeClr>
          </a:solidFill>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Astrophysics</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Material science</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Bio science</a:t>
            </a:r>
          </a:p>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data</a:t>
            </a:r>
            <a:endParaRPr kumimoji="0" lang="en-US" altLang="ko-KR" sz="100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4" name="내용 개체 틀 4"/>
          <p:cNvSpPr txBox="1">
            <a:spLocks/>
          </p:cNvSpPr>
          <p:nvPr/>
        </p:nvSpPr>
        <p:spPr>
          <a:xfrm>
            <a:off x="5512298" y="4365104"/>
            <a:ext cx="1440000"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Atomic / Nuclear physics</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5" name="내용 개체 틀 4"/>
          <p:cNvSpPr txBox="1">
            <a:spLocks/>
          </p:cNvSpPr>
          <p:nvPr/>
        </p:nvSpPr>
        <p:spPr>
          <a:xfrm>
            <a:off x="7393334" y="2708920"/>
            <a:ext cx="146648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Medical science</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6" name="내용 개체 틀 4"/>
          <p:cNvSpPr txBox="1">
            <a:spLocks/>
          </p:cNvSpPr>
          <p:nvPr/>
        </p:nvSpPr>
        <p:spPr>
          <a:xfrm>
            <a:off x="7059622" y="5085184"/>
            <a:ext cx="1368152"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Physics</a:t>
            </a:r>
          </a:p>
        </p:txBody>
      </p:sp>
      <p:sp>
        <p:nvSpPr>
          <p:cNvPr id="97" name="내용 개체 틀 4"/>
          <p:cNvSpPr txBox="1">
            <a:spLocks/>
          </p:cNvSpPr>
          <p:nvPr/>
        </p:nvSpPr>
        <p:spPr>
          <a:xfrm>
            <a:off x="7281976" y="1211832"/>
            <a:ext cx="182652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Future extension area</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8" name="TextBox 97"/>
          <p:cNvSpPr txBox="1"/>
          <p:nvPr/>
        </p:nvSpPr>
        <p:spPr>
          <a:xfrm>
            <a:off x="2771802" y="5857527"/>
            <a:ext cx="2808000" cy="307777"/>
          </a:xfrm>
          <a:prstGeom prst="rect">
            <a:avLst/>
          </a:prstGeom>
          <a:solidFill>
            <a:srgbClr val="FF0000"/>
          </a:solidFill>
          <a:ln w="19050">
            <a:solidFill>
              <a:schemeClr val="accent1">
                <a:lumMod val="60000"/>
                <a:lumOff val="40000"/>
              </a:schemeClr>
            </a:solidFill>
          </a:ln>
        </p:spPr>
        <p:txBody>
          <a:bodyPr wrap="square" rtlCol="0">
            <a:spAutoFit/>
          </a:bodyPr>
          <a:lstStyle/>
          <a:p>
            <a:r>
              <a:rPr lang="en-US" altLang="ko-KR" sz="1400" b="1" dirty="0" smtClean="0">
                <a:solidFill>
                  <a:srgbClr val="FFFF00"/>
                </a:solidFill>
              </a:rPr>
              <a:t>3. ISOL </a:t>
            </a:r>
            <a:r>
              <a:rPr lang="en-US" altLang="ko-KR" sz="1400" b="1" dirty="0" smtClean="0">
                <a:solidFill>
                  <a:srgbClr val="FFFF00"/>
                </a:solidFill>
                <a:sym typeface="Wingdings" pitchFamily="2" charset="2"/>
              </a:rPr>
              <a:t> </a:t>
            </a:r>
            <a:r>
              <a:rPr lang="en-US" altLang="ko-KR" sz="1400" b="1" dirty="0" smtClean="0">
                <a:solidFill>
                  <a:srgbClr val="FFFF00"/>
                </a:solidFill>
              </a:rPr>
              <a:t>IFF </a:t>
            </a:r>
            <a:r>
              <a:rPr lang="en-US" altLang="ko-KR" sz="1400" b="1" dirty="0" smtClean="0">
                <a:solidFill>
                  <a:srgbClr val="FFFF00"/>
                </a:solidFill>
                <a:sym typeface="Wingdings" pitchFamily="2" charset="2"/>
              </a:rPr>
              <a:t> </a:t>
            </a:r>
            <a:r>
              <a:rPr lang="en-US" altLang="ko-KR" sz="1400" b="1" dirty="0" smtClean="0">
                <a:solidFill>
                  <a:srgbClr val="FFFF00"/>
                </a:solidFill>
              </a:rPr>
              <a:t>ISOL (trap)</a:t>
            </a:r>
            <a:endParaRPr lang="ko-KR" altLang="en-US" sz="1400" b="1" dirty="0" smtClean="0">
              <a:solidFill>
                <a:srgbClr val="FFFF00"/>
              </a:solidFill>
            </a:endParaRPr>
          </a:p>
        </p:txBody>
      </p:sp>
      <p:sp>
        <p:nvSpPr>
          <p:cNvPr id="99" name="직사각형 98"/>
          <p:cNvSpPr/>
          <p:nvPr/>
        </p:nvSpPr>
        <p:spPr>
          <a:xfrm>
            <a:off x="2771798" y="4943195"/>
            <a:ext cx="2808000" cy="307777"/>
          </a:xfrm>
          <a:prstGeom prst="rect">
            <a:avLst/>
          </a:prstGeom>
          <a:solidFill>
            <a:srgbClr val="00B0F0"/>
          </a:solidFill>
          <a:ln w="19050">
            <a:solidFill>
              <a:schemeClr val="accent1">
                <a:lumMod val="75000"/>
              </a:schemeClr>
            </a:solidFill>
          </a:ln>
        </p:spPr>
        <p:txBody>
          <a:bodyPr wrap="square">
            <a:spAutoFit/>
          </a:bodyPr>
          <a:lstStyle/>
          <a:p>
            <a:r>
              <a:rPr lang="en-US" altLang="ko-KR" sz="1400" b="1" dirty="0" smtClean="0">
                <a:solidFill>
                  <a:srgbClr val="FFFF00"/>
                </a:solidFill>
              </a:rPr>
              <a:t>1. ISOL </a:t>
            </a:r>
            <a:r>
              <a:rPr lang="en-US" altLang="ko-KR" sz="1400" b="1" dirty="0" smtClean="0">
                <a:solidFill>
                  <a:srgbClr val="FFFF00"/>
                </a:solidFill>
                <a:sym typeface="Wingdings" pitchFamily="2" charset="2"/>
              </a:rPr>
              <a:t></a:t>
            </a:r>
            <a:r>
              <a:rPr lang="en-US" altLang="ko-KR" sz="1400" b="1" dirty="0" smtClean="0">
                <a:solidFill>
                  <a:srgbClr val="FFFF00"/>
                </a:solidFill>
              </a:rPr>
              <a:t> low E RI</a:t>
            </a:r>
            <a:endParaRPr lang="ko-KR" altLang="en-US" sz="1400" b="1" dirty="0" smtClean="0">
              <a:solidFill>
                <a:srgbClr val="FFFF00"/>
              </a:solidFill>
            </a:endParaRPr>
          </a:p>
        </p:txBody>
      </p:sp>
      <p:sp>
        <p:nvSpPr>
          <p:cNvPr id="100" name="TextBox 99"/>
          <p:cNvSpPr txBox="1"/>
          <p:nvPr/>
        </p:nvSpPr>
        <p:spPr>
          <a:xfrm>
            <a:off x="2771800" y="5400455"/>
            <a:ext cx="2808000" cy="307777"/>
          </a:xfrm>
          <a:prstGeom prst="rect">
            <a:avLst/>
          </a:prstGeom>
          <a:solidFill>
            <a:srgbClr val="008000"/>
          </a:solidFill>
          <a:ln w="19050">
            <a:solidFill>
              <a:schemeClr val="accent1">
                <a:lumMod val="60000"/>
                <a:lumOff val="40000"/>
              </a:schemeClr>
            </a:solidFill>
          </a:ln>
        </p:spPr>
        <p:txBody>
          <a:bodyPr wrap="square" rtlCol="0">
            <a:spAutoFit/>
          </a:bodyPr>
          <a:lstStyle/>
          <a:p>
            <a:r>
              <a:rPr lang="en-US" altLang="ko-KR" sz="1400" b="1" dirty="0" smtClean="0">
                <a:solidFill>
                  <a:srgbClr val="FFFF00"/>
                </a:solidFill>
              </a:rPr>
              <a:t>2. ISOL </a:t>
            </a:r>
            <a:r>
              <a:rPr lang="en-US" altLang="ko-KR" sz="1400" b="1" dirty="0" smtClean="0">
                <a:solidFill>
                  <a:srgbClr val="FFFF00"/>
                </a:solidFill>
                <a:sym typeface="Wingdings" pitchFamily="2" charset="2"/>
              </a:rPr>
              <a:t></a:t>
            </a:r>
            <a:r>
              <a:rPr lang="en-US" altLang="ko-KR" sz="1400" b="1" dirty="0" smtClean="0">
                <a:solidFill>
                  <a:srgbClr val="FFFF00"/>
                </a:solidFill>
              </a:rPr>
              <a:t> high E RI</a:t>
            </a:r>
            <a:endParaRPr lang="ko-KR" altLang="en-US" sz="1400" b="1" dirty="0" smtClean="0">
              <a:solidFill>
                <a:srgbClr val="FFFF00"/>
              </a:solidFill>
            </a:endParaRPr>
          </a:p>
        </p:txBody>
      </p:sp>
      <p:grpSp>
        <p:nvGrpSpPr>
          <p:cNvPr id="101" name="그룹 146"/>
          <p:cNvGrpSpPr/>
          <p:nvPr/>
        </p:nvGrpSpPr>
        <p:grpSpPr>
          <a:xfrm>
            <a:off x="2771800" y="2204864"/>
            <a:ext cx="3528392" cy="1872208"/>
            <a:chOff x="2771800" y="2708920"/>
            <a:chExt cx="3528392" cy="1872208"/>
          </a:xfrm>
        </p:grpSpPr>
        <p:grpSp>
          <p:nvGrpSpPr>
            <p:cNvPr id="102" name="그룹 173"/>
            <p:cNvGrpSpPr/>
            <p:nvPr/>
          </p:nvGrpSpPr>
          <p:grpSpPr>
            <a:xfrm>
              <a:off x="2771800" y="2924944"/>
              <a:ext cx="3528392" cy="1656184"/>
              <a:chOff x="2771800" y="2924944"/>
              <a:chExt cx="3528392" cy="1656184"/>
            </a:xfrm>
          </p:grpSpPr>
          <p:sp>
            <p:nvSpPr>
              <p:cNvPr id="104" name="타원 103"/>
              <p:cNvSpPr/>
              <p:nvPr/>
            </p:nvSpPr>
            <p:spPr>
              <a:xfrm>
                <a:off x="5292080" y="4221088"/>
                <a:ext cx="360040" cy="36004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1</a:t>
                </a:r>
                <a:endParaRPr lang="ko-KR" altLang="en-US" b="1" dirty="0">
                  <a:solidFill>
                    <a:srgbClr val="FFFF00"/>
                  </a:solidFill>
                </a:endParaRPr>
              </a:p>
            </p:txBody>
          </p:sp>
          <p:sp>
            <p:nvSpPr>
              <p:cNvPr id="105" name="타원 104"/>
              <p:cNvSpPr/>
              <p:nvPr/>
            </p:nvSpPr>
            <p:spPr>
              <a:xfrm>
                <a:off x="5508104" y="2924944"/>
                <a:ext cx="792088" cy="59864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6" name="굽은 화살표 105"/>
              <p:cNvSpPr/>
              <p:nvPr/>
            </p:nvSpPr>
            <p:spPr>
              <a:xfrm rot="10800000">
                <a:off x="5393583" y="3456764"/>
                <a:ext cx="576065" cy="360039"/>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7" name="오른쪽 화살표 106"/>
              <p:cNvSpPr/>
              <p:nvPr/>
            </p:nvSpPr>
            <p:spPr>
              <a:xfrm rot="5400000">
                <a:off x="4680032" y="3537032"/>
                <a:ext cx="360000" cy="144016"/>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8" name="오른쪽 화살표 107"/>
              <p:cNvSpPr/>
              <p:nvPr/>
            </p:nvSpPr>
            <p:spPr>
              <a:xfrm rot="5400000">
                <a:off x="4031960" y="3536992"/>
                <a:ext cx="360000" cy="144016"/>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9" name="오른쪽 화살표 108"/>
              <p:cNvSpPr/>
              <p:nvPr/>
            </p:nvSpPr>
            <p:spPr>
              <a:xfrm rot="5400000">
                <a:off x="2663808" y="3536992"/>
                <a:ext cx="360000" cy="144016"/>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0" name="굽은 화살표 109"/>
              <p:cNvSpPr/>
              <p:nvPr/>
            </p:nvSpPr>
            <p:spPr>
              <a:xfrm rot="10800000" flipV="1">
                <a:off x="2843808" y="3323124"/>
                <a:ext cx="2592288" cy="360040"/>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03" name="굽은 화살표 102"/>
            <p:cNvSpPr/>
            <p:nvPr/>
          </p:nvSpPr>
          <p:spPr>
            <a:xfrm rot="5400000">
              <a:off x="5580111" y="2708919"/>
              <a:ext cx="288031" cy="288034"/>
            </a:xfrm>
            <a:prstGeom prst="ben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111" name="그룹 153"/>
          <p:cNvGrpSpPr/>
          <p:nvPr/>
        </p:nvGrpSpPr>
        <p:grpSpPr>
          <a:xfrm>
            <a:off x="2727556" y="1673504"/>
            <a:ext cx="5748439" cy="2907624"/>
            <a:chOff x="2727556" y="2177560"/>
            <a:chExt cx="5748439" cy="2907624"/>
          </a:xfrm>
        </p:grpSpPr>
        <p:grpSp>
          <p:nvGrpSpPr>
            <p:cNvPr id="112" name="그룹 182"/>
            <p:cNvGrpSpPr/>
            <p:nvPr/>
          </p:nvGrpSpPr>
          <p:grpSpPr>
            <a:xfrm>
              <a:off x="2727556" y="2177560"/>
              <a:ext cx="5748439" cy="2907624"/>
              <a:chOff x="2727556" y="2177560"/>
              <a:chExt cx="5748439" cy="2907624"/>
            </a:xfrm>
          </p:grpSpPr>
          <p:sp>
            <p:nvSpPr>
              <p:cNvPr id="114" name="타원 113"/>
              <p:cNvSpPr/>
              <p:nvPr/>
            </p:nvSpPr>
            <p:spPr>
              <a:xfrm>
                <a:off x="5550616" y="2931862"/>
                <a:ext cx="792088" cy="59864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5" name="굽은 화살표 114"/>
              <p:cNvSpPr/>
              <p:nvPr/>
            </p:nvSpPr>
            <p:spPr>
              <a:xfrm rot="10800000">
                <a:off x="5514750" y="3435532"/>
                <a:ext cx="324000" cy="243785"/>
              </a:xfrm>
              <a:prstGeom prst="bentArrow">
                <a:avLst>
                  <a:gd name="adj1" fmla="val 33512"/>
                  <a:gd name="adj2" fmla="val 37250"/>
                  <a:gd name="adj3" fmla="val 25000"/>
                  <a:gd name="adj4" fmla="val 43750"/>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16" name="굽은 화살표 115"/>
              <p:cNvSpPr/>
              <p:nvPr/>
            </p:nvSpPr>
            <p:spPr>
              <a:xfrm rot="10800000" flipV="1">
                <a:off x="2843808" y="3140968"/>
                <a:ext cx="2680776" cy="398180"/>
              </a:xfrm>
              <a:prstGeom prst="ben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17" name="오른쪽 화살표 116"/>
              <p:cNvSpPr/>
              <p:nvPr/>
            </p:nvSpPr>
            <p:spPr>
              <a:xfrm rot="16200000">
                <a:off x="2439556" y="2708888"/>
                <a:ext cx="756000"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8" name="오른쪽 화살표 117"/>
              <p:cNvSpPr/>
              <p:nvPr/>
            </p:nvSpPr>
            <p:spPr>
              <a:xfrm>
                <a:off x="2777351" y="2232155"/>
                <a:ext cx="3564000"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9" name="타원 118"/>
              <p:cNvSpPr/>
              <p:nvPr/>
            </p:nvSpPr>
            <p:spPr>
              <a:xfrm>
                <a:off x="8115955" y="4725144"/>
                <a:ext cx="360040" cy="36004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2</a:t>
                </a:r>
                <a:endParaRPr lang="ko-KR" altLang="en-US" b="1" dirty="0">
                  <a:solidFill>
                    <a:srgbClr val="FFFF00"/>
                  </a:solidFill>
                </a:endParaRPr>
              </a:p>
            </p:txBody>
          </p:sp>
          <p:sp>
            <p:nvSpPr>
              <p:cNvPr id="120" name="오른쪽 화살표 119"/>
              <p:cNvSpPr/>
              <p:nvPr/>
            </p:nvSpPr>
            <p:spPr>
              <a:xfrm rot="3115907">
                <a:off x="6100380" y="2807560"/>
                <a:ext cx="1440000"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1" name="오른쪽 화살표 120"/>
              <p:cNvSpPr/>
              <p:nvPr/>
            </p:nvSpPr>
            <p:spPr>
              <a:xfrm rot="2361750">
                <a:off x="7218431" y="3555676"/>
                <a:ext cx="581737"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2" name="오른쪽 화살표 121"/>
              <p:cNvSpPr/>
              <p:nvPr/>
            </p:nvSpPr>
            <p:spPr>
              <a:xfrm rot="952906">
                <a:off x="7721455" y="3793193"/>
                <a:ext cx="581737"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3" name="오른쪽 화살표 122"/>
              <p:cNvSpPr/>
              <p:nvPr/>
            </p:nvSpPr>
            <p:spPr>
              <a:xfrm rot="5400000">
                <a:off x="8003809" y="4268521"/>
                <a:ext cx="733244" cy="18000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3" name="굽은 화살표 112"/>
            <p:cNvSpPr/>
            <p:nvPr/>
          </p:nvSpPr>
          <p:spPr>
            <a:xfrm rot="5400000">
              <a:off x="5658629" y="2573143"/>
              <a:ext cx="288031" cy="360041"/>
            </a:xfrm>
            <a:prstGeom prst="ben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24" name="직사각형 123"/>
          <p:cNvSpPr/>
          <p:nvPr/>
        </p:nvSpPr>
        <p:spPr>
          <a:xfrm>
            <a:off x="7360" y="4273351"/>
            <a:ext cx="2448272" cy="523220"/>
          </a:xfrm>
          <a:prstGeom prst="rect">
            <a:avLst/>
          </a:prstGeom>
        </p:spPr>
        <p:txBody>
          <a:bodyPr wrap="square">
            <a:spAutoFit/>
          </a:bodyPr>
          <a:lstStyle/>
          <a:p>
            <a:r>
              <a:rPr lang="en-US" altLang="ko-KR" sz="1400" b="1" dirty="0" smtClean="0">
                <a:solidFill>
                  <a:srgbClr val="0000FF"/>
                </a:solidFill>
              </a:rPr>
              <a:t>ISOL with cyclotron driver (70 kW)</a:t>
            </a:r>
            <a:endParaRPr lang="ko-KR" altLang="en-US" sz="1400" dirty="0" smtClean="0"/>
          </a:p>
        </p:txBody>
      </p:sp>
      <p:grpSp>
        <p:nvGrpSpPr>
          <p:cNvPr id="125" name="그룹 183"/>
          <p:cNvGrpSpPr/>
          <p:nvPr/>
        </p:nvGrpSpPr>
        <p:grpSpPr>
          <a:xfrm>
            <a:off x="2843808" y="1556792"/>
            <a:ext cx="4619435" cy="2592288"/>
            <a:chOff x="2843808" y="2060848"/>
            <a:chExt cx="4619435" cy="2592288"/>
          </a:xfrm>
        </p:grpSpPr>
        <p:grpSp>
          <p:nvGrpSpPr>
            <p:cNvPr id="126" name="그룹 152"/>
            <p:cNvGrpSpPr/>
            <p:nvPr/>
          </p:nvGrpSpPr>
          <p:grpSpPr>
            <a:xfrm>
              <a:off x="2843808" y="2060848"/>
              <a:ext cx="4308279" cy="2592288"/>
              <a:chOff x="2843808" y="2056451"/>
              <a:chExt cx="4308279" cy="2592288"/>
            </a:xfrm>
          </p:grpSpPr>
          <p:grpSp>
            <p:nvGrpSpPr>
              <p:cNvPr id="130" name="그룹 207"/>
              <p:cNvGrpSpPr/>
              <p:nvPr/>
            </p:nvGrpSpPr>
            <p:grpSpPr>
              <a:xfrm>
                <a:off x="2843808" y="2056451"/>
                <a:ext cx="4308279" cy="2592288"/>
                <a:chOff x="2843808" y="2056451"/>
                <a:chExt cx="4308279" cy="2592288"/>
              </a:xfrm>
            </p:grpSpPr>
            <p:sp>
              <p:nvSpPr>
                <p:cNvPr id="132" name="오른쪽 화살표 131"/>
                <p:cNvSpPr/>
                <p:nvPr/>
              </p:nvSpPr>
              <p:spPr>
                <a:xfrm flipH="1">
                  <a:off x="2952216" y="3032976"/>
                  <a:ext cx="2520000" cy="1800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33" name="그룹 206"/>
                <p:cNvGrpSpPr/>
                <p:nvPr/>
              </p:nvGrpSpPr>
              <p:grpSpPr>
                <a:xfrm>
                  <a:off x="2843808" y="2056451"/>
                  <a:ext cx="4308279" cy="2592288"/>
                  <a:chOff x="2856009" y="2056451"/>
                  <a:chExt cx="4308279" cy="2592288"/>
                </a:xfrm>
              </p:grpSpPr>
              <p:grpSp>
                <p:nvGrpSpPr>
                  <p:cNvPr id="134" name="그룹 183"/>
                  <p:cNvGrpSpPr/>
                  <p:nvPr/>
                </p:nvGrpSpPr>
                <p:grpSpPr>
                  <a:xfrm>
                    <a:off x="2856009" y="2056451"/>
                    <a:ext cx="3545687" cy="1459305"/>
                    <a:chOff x="2727556" y="2187911"/>
                    <a:chExt cx="3545687" cy="1459305"/>
                  </a:xfrm>
                  <a:solidFill>
                    <a:srgbClr val="FF0000"/>
                  </a:solidFill>
                </p:grpSpPr>
                <p:sp>
                  <p:nvSpPr>
                    <p:cNvPr id="139" name="타원 138"/>
                    <p:cNvSpPr/>
                    <p:nvPr/>
                  </p:nvSpPr>
                  <p:spPr>
                    <a:xfrm>
                      <a:off x="5481155" y="3048574"/>
                      <a:ext cx="792088" cy="5986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0" name="오른쪽 화살표 139"/>
                    <p:cNvSpPr/>
                    <p:nvPr/>
                  </p:nvSpPr>
                  <p:spPr>
                    <a:xfrm rot="16200000">
                      <a:off x="2439556" y="2708888"/>
                      <a:ext cx="756000" cy="18000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1" name="오른쪽 화살표 140"/>
                    <p:cNvSpPr/>
                    <p:nvPr/>
                  </p:nvSpPr>
                  <p:spPr>
                    <a:xfrm>
                      <a:off x="2777351" y="2187911"/>
                      <a:ext cx="3456000" cy="18000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35" name="타원 134"/>
                  <p:cNvSpPr/>
                  <p:nvPr/>
                </p:nvSpPr>
                <p:spPr>
                  <a:xfrm>
                    <a:off x="6312393" y="4288699"/>
                    <a:ext cx="360040" cy="3600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3</a:t>
                    </a:r>
                    <a:endParaRPr lang="ko-KR" altLang="en-US" b="1" dirty="0">
                      <a:solidFill>
                        <a:srgbClr val="FFFF00"/>
                      </a:solidFill>
                    </a:endParaRPr>
                  </a:p>
                </p:txBody>
              </p:sp>
              <p:grpSp>
                <p:nvGrpSpPr>
                  <p:cNvPr id="136" name="그룹 180"/>
                  <p:cNvGrpSpPr/>
                  <p:nvPr/>
                </p:nvGrpSpPr>
                <p:grpSpPr>
                  <a:xfrm>
                    <a:off x="6372200" y="2227268"/>
                    <a:ext cx="792088" cy="1317162"/>
                    <a:chOff x="6513311" y="2483167"/>
                    <a:chExt cx="792088" cy="1317162"/>
                  </a:xfrm>
                  <a:solidFill>
                    <a:srgbClr val="FF0000"/>
                  </a:solidFill>
                </p:grpSpPr>
                <p:sp>
                  <p:nvSpPr>
                    <p:cNvPr id="137" name="오른쪽 화살표 136"/>
                    <p:cNvSpPr/>
                    <p:nvPr/>
                  </p:nvSpPr>
                  <p:spPr>
                    <a:xfrm rot="4053010">
                      <a:off x="6303218" y="2735167"/>
                      <a:ext cx="684000" cy="180000"/>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8" name="타원 137"/>
                    <p:cNvSpPr/>
                    <p:nvPr/>
                  </p:nvSpPr>
                  <p:spPr>
                    <a:xfrm>
                      <a:off x="6513311" y="3152257"/>
                      <a:ext cx="792088"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grpSp>
          <p:sp>
            <p:nvSpPr>
              <p:cNvPr id="131" name="굽은 화살표 130"/>
              <p:cNvSpPr/>
              <p:nvPr/>
            </p:nvSpPr>
            <p:spPr>
              <a:xfrm rot="5400000">
                <a:off x="5720403" y="2423491"/>
                <a:ext cx="324000" cy="460566"/>
              </a:xfrm>
              <a:prstGeom prst="bentArrow">
                <a:avLst>
                  <a:gd name="adj1" fmla="val 20933"/>
                  <a:gd name="adj2" fmla="val 20776"/>
                  <a:gd name="adj3" fmla="val 17491"/>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27" name="굽은 화살표 126"/>
            <p:cNvSpPr/>
            <p:nvPr/>
          </p:nvSpPr>
          <p:spPr>
            <a:xfrm rot="10800000">
              <a:off x="6516213" y="3573016"/>
              <a:ext cx="576067" cy="432048"/>
            </a:xfrm>
            <a:prstGeom prst="bentArrow">
              <a:avLst>
                <a:gd name="adj1" fmla="val 17867"/>
                <a:gd name="adj2" fmla="val 21434"/>
                <a:gd name="adj3" fmla="val 25000"/>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28" name="오른쪽 화살표 127"/>
            <p:cNvSpPr/>
            <p:nvPr/>
          </p:nvSpPr>
          <p:spPr>
            <a:xfrm rot="6120000">
              <a:off x="6336217" y="3996804"/>
              <a:ext cx="360000"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9" name="굽은 화살표 128"/>
            <p:cNvSpPr/>
            <p:nvPr/>
          </p:nvSpPr>
          <p:spPr>
            <a:xfrm rot="8806727">
              <a:off x="6424172" y="3640704"/>
              <a:ext cx="1039071" cy="770453"/>
            </a:xfrm>
            <a:prstGeom prst="bentArrow">
              <a:avLst>
                <a:gd name="adj1" fmla="val 9832"/>
                <a:gd name="adj2" fmla="val 12566"/>
                <a:gd name="adj3" fmla="val 13735"/>
                <a:gd name="adj4" fmla="val 437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42" name="직사각형 152"/>
          <p:cNvSpPr/>
          <p:nvPr/>
        </p:nvSpPr>
        <p:spPr>
          <a:xfrm>
            <a:off x="7078492" y="4436381"/>
            <a:ext cx="1304268" cy="523220"/>
          </a:xfrm>
          <a:prstGeom prst="rect">
            <a:avLst/>
          </a:prstGeom>
        </p:spPr>
        <p:txBody>
          <a:bodyPr wrap="none">
            <a:spAutoFit/>
          </a:bodyPr>
          <a:lstStyle/>
          <a:p>
            <a:pPr algn="ctr"/>
            <a:r>
              <a:rPr lang="en-US" altLang="ko-KR" sz="1400" b="1" dirty="0" smtClean="0"/>
              <a:t>High energy </a:t>
            </a:r>
          </a:p>
          <a:p>
            <a:pPr algn="ctr"/>
            <a:r>
              <a:rPr lang="en-US" altLang="ko-KR" sz="1400" b="1" dirty="0" smtClean="0"/>
              <a:t>experiments</a:t>
            </a:r>
            <a:endParaRPr lang="ko-KR" altLang="en-US" sz="1400" b="1" dirty="0"/>
          </a:p>
        </p:txBody>
      </p:sp>
    </p:spTree>
    <p:extLst>
      <p:ext uri="{BB962C8B-B14F-4D97-AF65-F5344CB8AC3E}">
        <p14:creationId xmlns:p14="http://schemas.microsoft.com/office/powerpoint/2010/main" val="17285537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blinds(horizontal)">
                                      <p:cBhvr>
                                        <p:cTn id="7" dur="500"/>
                                        <p:tgtEl>
                                          <p:spTgt spid="99"/>
                                        </p:tgtEl>
                                      </p:cBhvr>
                                    </p:animEffect>
                                  </p:childTnLst>
                                </p:cTn>
                              </p:par>
                              <p:par>
                                <p:cTn id="8" presetID="3" presetClass="entr" presetSubtype="10" fill="hold"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blinds(horizontal)">
                                      <p:cBhvr>
                                        <p:cTn id="10" dur="500"/>
                                        <p:tgtEl>
                                          <p:spTgt spid="10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linds(horizontal)">
                                      <p:cBhvr>
                                        <p:cTn id="15" dur="500"/>
                                        <p:tgtEl>
                                          <p:spTgt spid="100"/>
                                        </p:tgtEl>
                                      </p:cBhvr>
                                    </p:animEffect>
                                  </p:childTnLst>
                                </p:cTn>
                              </p:par>
                              <p:par>
                                <p:cTn id="16" presetID="3" presetClass="entr" presetSubtype="10" fill="hold" nodeType="withEffect">
                                  <p:stCondLst>
                                    <p:cond delay="0"/>
                                  </p:stCondLst>
                                  <p:childTnLst>
                                    <p:set>
                                      <p:cBhvr>
                                        <p:cTn id="17" dur="1" fill="hold">
                                          <p:stCondLst>
                                            <p:cond delay="0"/>
                                          </p:stCondLst>
                                        </p:cTn>
                                        <p:tgtEl>
                                          <p:spTgt spid="111"/>
                                        </p:tgtEl>
                                        <p:attrNameLst>
                                          <p:attrName>style.visibility</p:attrName>
                                        </p:attrNameLst>
                                      </p:cBhvr>
                                      <p:to>
                                        <p:strVal val="visible"/>
                                      </p:to>
                                    </p:set>
                                    <p:animEffect transition="in" filter="blinds(horizontal)">
                                      <p:cBhvr>
                                        <p:cTn id="18" dur="500"/>
                                        <p:tgtEl>
                                          <p:spTgt spid="111"/>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blinds(horizontal)">
                                      <p:cBhvr>
                                        <p:cTn id="23" dur="500"/>
                                        <p:tgtEl>
                                          <p:spTgt spid="98"/>
                                        </p:tgtEl>
                                      </p:cBhvr>
                                    </p:animEffect>
                                  </p:childTnLst>
                                </p:cTn>
                              </p:par>
                              <p:par>
                                <p:cTn id="24" presetID="3" presetClass="entr" presetSubtype="10" fill="hold" nodeType="withEffect">
                                  <p:stCondLst>
                                    <p:cond delay="0"/>
                                  </p:stCondLst>
                                  <p:childTnLst>
                                    <p:set>
                                      <p:cBhvr>
                                        <p:cTn id="25" dur="1" fill="hold">
                                          <p:stCondLst>
                                            <p:cond delay="0"/>
                                          </p:stCondLst>
                                        </p:cTn>
                                        <p:tgtEl>
                                          <p:spTgt spid="125"/>
                                        </p:tgtEl>
                                        <p:attrNameLst>
                                          <p:attrName>style.visibility</p:attrName>
                                        </p:attrNameLst>
                                      </p:cBhvr>
                                      <p:to>
                                        <p:strVal val="visible"/>
                                      </p:to>
                                    </p:set>
                                    <p:animEffect transition="in" filter="blinds(horizontal)">
                                      <p:cBhvr>
                                        <p:cTn id="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0"/>
            <a:ext cx="8229600" cy="1000108"/>
          </a:xfrm>
        </p:spPr>
        <p:txBody>
          <a:bodyPr>
            <a:noAutofit/>
          </a:bodyPr>
          <a:lstStyle/>
          <a:p>
            <a:r>
              <a:rPr lang="en-US" altLang="ko-KR" sz="3200" dirty="0" smtClean="0">
                <a:solidFill>
                  <a:srgbClr val="FF0000"/>
                </a:solidFill>
              </a:rPr>
              <a:t>RI</a:t>
            </a:r>
            <a:r>
              <a:rPr lang="en-US" altLang="ko-KR" sz="3200" dirty="0" smtClean="0"/>
              <a:t> from </a:t>
            </a:r>
            <a:r>
              <a:rPr lang="en-US" altLang="ko-KR" sz="3200" dirty="0" smtClean="0">
                <a:solidFill>
                  <a:srgbClr val="F96F07"/>
                </a:solidFill>
              </a:rPr>
              <a:t>IFF</a:t>
            </a:r>
            <a:r>
              <a:rPr lang="en-US" altLang="ko-KR" sz="3200" dirty="0" smtClean="0"/>
              <a:t> by High-Power SC LINAC</a:t>
            </a:r>
            <a:br>
              <a:rPr lang="en-US" altLang="ko-KR" sz="3200" dirty="0" smtClean="0"/>
            </a:br>
            <a:r>
              <a:rPr lang="en-US" altLang="ko-KR" sz="3200" dirty="0" smtClean="0"/>
              <a:t>and High-Intensity Stable HI beams</a:t>
            </a:r>
            <a:endParaRPr lang="ko-KR" altLang="en-US" sz="3200" dirty="0"/>
          </a:p>
        </p:txBody>
      </p:sp>
      <p:sp>
        <p:nvSpPr>
          <p:cNvPr id="4" name="날짜 개체 틀 3"/>
          <p:cNvSpPr>
            <a:spLocks noGrp="1"/>
          </p:cNvSpPr>
          <p:nvPr>
            <p:ph type="dt" sz="half" idx="10"/>
          </p:nvPr>
        </p:nvSpPr>
        <p:spPr/>
        <p:txBody>
          <a:bodyPr/>
          <a:lstStyle/>
          <a:p>
            <a:r>
              <a:rPr lang="en-US" altLang="ko-KR" smtClean="0"/>
              <a:t>November 10-12, 2011</a:t>
            </a:r>
            <a:endParaRPr lang="ko-KR" altLang="en-US" dirty="0"/>
          </a:p>
        </p:txBody>
      </p:sp>
      <p:sp>
        <p:nvSpPr>
          <p:cNvPr id="5" name="바닥글 개체 틀 4"/>
          <p:cNvSpPr>
            <a:spLocks noGrp="1"/>
          </p:cNvSpPr>
          <p:nvPr>
            <p:ph type="ftr" sz="quarter" idx="11"/>
          </p:nvPr>
        </p:nvSpPr>
        <p:spPr/>
        <p:txBody>
          <a:bodyPr/>
          <a:lstStyle/>
          <a:p>
            <a:r>
              <a:rPr lang="en-US" altLang="ko-KR" smtClean="0"/>
              <a:t>YITP-KoRIA Workshop</a:t>
            </a:r>
            <a:endParaRPr lang="ko-KR" altLang="en-US" dirty="0"/>
          </a:p>
        </p:txBody>
      </p:sp>
      <p:sp>
        <p:nvSpPr>
          <p:cNvPr id="6" name="슬라이드 번호 개체 틀 5"/>
          <p:cNvSpPr>
            <a:spLocks noGrp="1"/>
          </p:cNvSpPr>
          <p:nvPr>
            <p:ph type="sldNum" sz="quarter" idx="12"/>
          </p:nvPr>
        </p:nvSpPr>
        <p:spPr/>
        <p:txBody>
          <a:bodyPr/>
          <a:lstStyle/>
          <a:p>
            <a:fld id="{1095F8A5-E559-4528-A6CD-D29E9ADCFBCA}" type="slidenum">
              <a:rPr lang="ko-KR" altLang="en-US" smtClean="0"/>
              <a:pPr/>
              <a:t>27</a:t>
            </a:fld>
            <a:endParaRPr lang="ko-KR" altLang="en-US" dirty="0"/>
          </a:p>
        </p:txBody>
      </p:sp>
      <p:grpSp>
        <p:nvGrpSpPr>
          <p:cNvPr id="7" name="그룹 108"/>
          <p:cNvGrpSpPr/>
          <p:nvPr/>
        </p:nvGrpSpPr>
        <p:grpSpPr>
          <a:xfrm>
            <a:off x="107504" y="4858758"/>
            <a:ext cx="2544788" cy="1422098"/>
            <a:chOff x="-1448" y="123192"/>
            <a:chExt cx="2815079" cy="1584176"/>
          </a:xfrm>
        </p:grpSpPr>
        <p:sp>
          <p:nvSpPr>
            <p:cNvPr id="8" name="직사각형 7"/>
            <p:cNvSpPr/>
            <p:nvPr/>
          </p:nvSpPr>
          <p:spPr>
            <a:xfrm>
              <a:off x="107504" y="216348"/>
              <a:ext cx="432048" cy="144016"/>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6200000" scaled="1"/>
              <a:tileRect/>
            </a:gra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611560" y="216348"/>
              <a:ext cx="432048" cy="144016"/>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Box 9"/>
            <p:cNvSpPr txBox="1"/>
            <p:nvPr/>
          </p:nvSpPr>
          <p:spPr>
            <a:xfrm>
              <a:off x="1115615" y="144340"/>
              <a:ext cx="742140" cy="308569"/>
            </a:xfrm>
            <a:prstGeom prst="rect">
              <a:avLst/>
            </a:prstGeom>
            <a:noFill/>
          </p:spPr>
          <p:txBody>
            <a:bodyPr wrap="square" rtlCol="0">
              <a:spAutoFit/>
            </a:bodyPr>
            <a:lstStyle/>
            <a:p>
              <a:r>
                <a:rPr lang="en-US" altLang="ko-KR" sz="1200" dirty="0" smtClean="0"/>
                <a:t>LINAC</a:t>
              </a:r>
              <a:endParaRPr lang="ko-KR" altLang="en-US" sz="1200" dirty="0"/>
            </a:p>
          </p:txBody>
        </p:sp>
        <p:sp>
          <p:nvSpPr>
            <p:cNvPr id="11" name="직사각형 10"/>
            <p:cNvSpPr/>
            <p:nvPr/>
          </p:nvSpPr>
          <p:spPr>
            <a:xfrm>
              <a:off x="107504" y="1268760"/>
              <a:ext cx="360040" cy="288032"/>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solidFill>
                <a:srgbClr val="A5A5A5"/>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12" name="TextBox 11"/>
            <p:cNvSpPr txBox="1"/>
            <p:nvPr/>
          </p:nvSpPr>
          <p:spPr>
            <a:xfrm>
              <a:off x="539552" y="1279793"/>
              <a:ext cx="1875797" cy="308569"/>
            </a:xfrm>
            <a:prstGeom prst="rect">
              <a:avLst/>
            </a:prstGeom>
            <a:noFill/>
          </p:spPr>
          <p:txBody>
            <a:bodyPr wrap="square" rtlCol="0">
              <a:spAutoFit/>
            </a:bodyPr>
            <a:lstStyle/>
            <a:p>
              <a:r>
                <a:rPr lang="en-US" altLang="ko-KR" sz="1200" dirty="0" smtClean="0"/>
                <a:t>Experimental Hall </a:t>
              </a:r>
              <a:endParaRPr lang="ko-KR" altLang="en-US" sz="1200" dirty="0"/>
            </a:p>
          </p:txBody>
        </p:sp>
        <p:sp>
          <p:nvSpPr>
            <p:cNvPr id="13" name="직사각형 12"/>
            <p:cNvSpPr/>
            <p:nvPr/>
          </p:nvSpPr>
          <p:spPr>
            <a:xfrm>
              <a:off x="107504" y="908720"/>
              <a:ext cx="360040" cy="28803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sz="1400" b="1" dirty="0" smtClean="0">
                <a:solidFill>
                  <a:schemeClr val="tx1"/>
                </a:solidFill>
              </a:endParaRPr>
            </a:p>
          </p:txBody>
        </p:sp>
        <p:cxnSp>
          <p:nvCxnSpPr>
            <p:cNvPr id="14" name="직선 연결선 13"/>
            <p:cNvCxnSpPr/>
            <p:nvPr/>
          </p:nvCxnSpPr>
          <p:spPr>
            <a:xfrm>
              <a:off x="107504" y="548680"/>
              <a:ext cx="3240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2050" y="415697"/>
              <a:ext cx="2271581" cy="308569"/>
            </a:xfrm>
            <a:prstGeom prst="rect">
              <a:avLst/>
            </a:prstGeom>
            <a:noFill/>
          </p:spPr>
          <p:txBody>
            <a:bodyPr wrap="square" rtlCol="0">
              <a:spAutoFit/>
            </a:bodyPr>
            <a:lstStyle/>
            <a:p>
              <a:r>
                <a:rPr lang="en-US" altLang="ko-KR" sz="1200" dirty="0" smtClean="0"/>
                <a:t>Beam line [for acceleration]</a:t>
              </a:r>
              <a:endParaRPr lang="ko-KR" altLang="en-US" sz="1200" dirty="0"/>
            </a:p>
          </p:txBody>
        </p:sp>
        <p:cxnSp>
          <p:nvCxnSpPr>
            <p:cNvPr id="16" name="직선 연결선 15"/>
            <p:cNvCxnSpPr/>
            <p:nvPr/>
          </p:nvCxnSpPr>
          <p:spPr>
            <a:xfrm>
              <a:off x="107504" y="764704"/>
              <a:ext cx="32400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42050" y="631721"/>
              <a:ext cx="2271581" cy="308569"/>
            </a:xfrm>
            <a:prstGeom prst="rect">
              <a:avLst/>
            </a:prstGeom>
            <a:noFill/>
          </p:spPr>
          <p:txBody>
            <a:bodyPr wrap="square" rtlCol="0">
              <a:spAutoFit/>
            </a:bodyPr>
            <a:lstStyle/>
            <a:p>
              <a:r>
                <a:rPr lang="en-US" altLang="ko-KR" sz="1200" dirty="0" smtClean="0"/>
                <a:t>Beam line [for experiment]</a:t>
              </a:r>
              <a:endParaRPr lang="ko-KR" altLang="en-US" sz="1200" dirty="0"/>
            </a:p>
          </p:txBody>
        </p:sp>
        <p:sp>
          <p:nvSpPr>
            <p:cNvPr id="18" name="TextBox 17"/>
            <p:cNvSpPr txBox="1"/>
            <p:nvPr/>
          </p:nvSpPr>
          <p:spPr>
            <a:xfrm>
              <a:off x="539552" y="919753"/>
              <a:ext cx="1477516" cy="308569"/>
            </a:xfrm>
            <a:prstGeom prst="rect">
              <a:avLst/>
            </a:prstGeom>
            <a:noFill/>
          </p:spPr>
          <p:txBody>
            <a:bodyPr wrap="square" rtlCol="0">
              <a:spAutoFit/>
            </a:bodyPr>
            <a:lstStyle/>
            <a:p>
              <a:r>
                <a:rPr lang="en-US" altLang="ko-KR" sz="1200" dirty="0" smtClean="0"/>
                <a:t>Target building</a:t>
              </a:r>
              <a:endParaRPr lang="ko-KR" altLang="en-US" sz="1200" dirty="0"/>
            </a:p>
          </p:txBody>
        </p:sp>
        <p:sp>
          <p:nvSpPr>
            <p:cNvPr id="19" name="직사각형 18"/>
            <p:cNvSpPr/>
            <p:nvPr/>
          </p:nvSpPr>
          <p:spPr>
            <a:xfrm>
              <a:off x="-1448" y="123192"/>
              <a:ext cx="2815079" cy="1584176"/>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20" name="그룹 103"/>
          <p:cNvGrpSpPr/>
          <p:nvPr/>
        </p:nvGrpSpPr>
        <p:grpSpPr>
          <a:xfrm>
            <a:off x="362878" y="1052735"/>
            <a:ext cx="8146342" cy="4487195"/>
            <a:chOff x="-48554" y="1095358"/>
            <a:chExt cx="9011594" cy="4998604"/>
          </a:xfrm>
        </p:grpSpPr>
        <p:sp>
          <p:nvSpPr>
            <p:cNvPr id="21" name="직사각형 20"/>
            <p:cNvSpPr/>
            <p:nvPr/>
          </p:nvSpPr>
          <p:spPr>
            <a:xfrm>
              <a:off x="682120" y="1845490"/>
              <a:ext cx="1728192"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p:cNvSpPr/>
            <p:nvPr/>
          </p:nvSpPr>
          <p:spPr>
            <a:xfrm>
              <a:off x="178064" y="170147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p:cNvSpPr/>
            <p:nvPr/>
          </p:nvSpPr>
          <p:spPr>
            <a:xfrm>
              <a:off x="178064" y="206151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4" name="꺾인 연결선 57"/>
            <p:cNvCxnSpPr>
              <a:stCxn id="22" idx="2"/>
              <a:endCxn id="21" idx="1"/>
            </p:cNvCxnSpPr>
            <p:nvPr/>
          </p:nvCxnSpPr>
          <p:spPr>
            <a:xfrm rot="16200000" flipH="1">
              <a:off x="412090" y="1683472"/>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hape 24"/>
            <p:cNvCxnSpPr>
              <a:stCxn id="23" idx="0"/>
              <a:endCxn id="21" idx="1"/>
            </p:cNvCxnSpPr>
            <p:nvPr/>
          </p:nvCxnSpPr>
          <p:spPr>
            <a:xfrm rot="5400000" flipH="1" flipV="1">
              <a:off x="412090" y="1791484"/>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꺾인 연결선 25"/>
            <p:cNvCxnSpPr>
              <a:endCxn id="82" idx="1"/>
            </p:cNvCxnSpPr>
            <p:nvPr/>
          </p:nvCxnSpPr>
          <p:spPr>
            <a:xfrm>
              <a:off x="3058384" y="1953502"/>
              <a:ext cx="72008" cy="1588"/>
            </a:xfrm>
            <a:prstGeom prst="bentConnector3">
              <a:avLst>
                <a:gd name="adj1" fmla="val 50000"/>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직선 연결선 26"/>
            <p:cNvCxnSpPr/>
            <p:nvPr/>
          </p:nvCxnSpPr>
          <p:spPr>
            <a:xfrm rot="5400000">
              <a:off x="4030492" y="3379374"/>
              <a:ext cx="360040" cy="1"/>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직선 연결선 27"/>
            <p:cNvCxnSpPr/>
            <p:nvPr/>
          </p:nvCxnSpPr>
          <p:spPr>
            <a:xfrm rot="5400000">
              <a:off x="4750572" y="3379374"/>
              <a:ext cx="36004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직사각형 28"/>
            <p:cNvSpPr/>
            <p:nvPr/>
          </p:nvSpPr>
          <p:spPr>
            <a:xfrm>
              <a:off x="7055336" y="1845490"/>
              <a:ext cx="1907704" cy="216024"/>
            </a:xfrm>
            <a:prstGeom prst="rect">
              <a:avLst/>
            </a:prstGeom>
            <a:solidFill>
              <a:srgbClr val="CDCEC8"/>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0" name="직선 연결선 29"/>
            <p:cNvCxnSpPr>
              <a:stCxn id="82" idx="3"/>
              <a:endCxn id="29" idx="1"/>
            </p:cNvCxnSpPr>
            <p:nvPr/>
          </p:nvCxnSpPr>
          <p:spPr>
            <a:xfrm>
              <a:off x="6514768" y="1953502"/>
              <a:ext cx="5405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1" name="자유형 30"/>
            <p:cNvSpPr/>
            <p:nvPr/>
          </p:nvSpPr>
          <p:spPr>
            <a:xfrm>
              <a:off x="7090831" y="3069627"/>
              <a:ext cx="1008113" cy="1013842"/>
            </a:xfrm>
            <a:custGeom>
              <a:avLst/>
              <a:gdLst>
                <a:gd name="connsiteX0" fmla="*/ 0 w 1400175"/>
                <a:gd name="connsiteY0" fmla="*/ 0 h 885825"/>
                <a:gd name="connsiteX1" fmla="*/ 228600 w 1400175"/>
                <a:gd name="connsiteY1" fmla="*/ 242888 h 885825"/>
                <a:gd name="connsiteX2" fmla="*/ 1185863 w 1400175"/>
                <a:gd name="connsiteY2" fmla="*/ 657225 h 885825"/>
                <a:gd name="connsiteX3" fmla="*/ 1400175 w 1400175"/>
                <a:gd name="connsiteY3" fmla="*/ 885825 h 885825"/>
              </a:gdLst>
              <a:ahLst/>
              <a:cxnLst>
                <a:cxn ang="0">
                  <a:pos x="connsiteX0" y="connsiteY0"/>
                </a:cxn>
                <a:cxn ang="0">
                  <a:pos x="connsiteX1" y="connsiteY1"/>
                </a:cxn>
                <a:cxn ang="0">
                  <a:pos x="connsiteX2" y="connsiteY2"/>
                </a:cxn>
                <a:cxn ang="0">
                  <a:pos x="connsiteX3" y="connsiteY3"/>
                </a:cxn>
              </a:cxnLst>
              <a:rect l="l" t="t" r="r" b="b"/>
              <a:pathLst>
                <a:path w="1400175" h="885825">
                  <a:moveTo>
                    <a:pt x="0" y="0"/>
                  </a:moveTo>
                  <a:cubicBezTo>
                    <a:pt x="15478" y="66675"/>
                    <a:pt x="30956" y="133351"/>
                    <a:pt x="228600" y="242888"/>
                  </a:cubicBezTo>
                  <a:cubicBezTo>
                    <a:pt x="426244" y="352426"/>
                    <a:pt x="990601" y="550069"/>
                    <a:pt x="1185863" y="657225"/>
                  </a:cubicBezTo>
                  <a:cubicBezTo>
                    <a:pt x="1381125" y="764381"/>
                    <a:pt x="1390650" y="825103"/>
                    <a:pt x="1400175" y="885825"/>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32" name="직사각형 31"/>
            <p:cNvSpPr/>
            <p:nvPr/>
          </p:nvSpPr>
          <p:spPr>
            <a:xfrm>
              <a:off x="2770352" y="3069626"/>
              <a:ext cx="136815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TextBox 32"/>
            <p:cNvSpPr txBox="1"/>
            <p:nvPr/>
          </p:nvSpPr>
          <p:spPr>
            <a:xfrm>
              <a:off x="2229352" y="1095358"/>
              <a:ext cx="1397119" cy="411425"/>
            </a:xfrm>
            <a:prstGeom prst="rect">
              <a:avLst/>
            </a:prstGeom>
            <a:noFill/>
          </p:spPr>
          <p:txBody>
            <a:bodyPr wrap="none" rtlCol="0">
              <a:spAutoFit/>
            </a:bodyPr>
            <a:lstStyle/>
            <a:p>
              <a:r>
                <a:rPr lang="en-US" altLang="ko-KR" b="1" dirty="0" smtClean="0"/>
                <a:t>IFF LINAC</a:t>
              </a:r>
              <a:endParaRPr lang="ko-KR" altLang="en-US" b="1" dirty="0"/>
            </a:p>
          </p:txBody>
        </p:sp>
        <p:sp>
          <p:nvSpPr>
            <p:cNvPr id="34" name="TextBox 33"/>
            <p:cNvSpPr txBox="1"/>
            <p:nvPr/>
          </p:nvSpPr>
          <p:spPr>
            <a:xfrm>
              <a:off x="3346417" y="2700294"/>
              <a:ext cx="1601044" cy="411425"/>
            </a:xfrm>
            <a:prstGeom prst="rect">
              <a:avLst/>
            </a:prstGeom>
            <a:noFill/>
          </p:spPr>
          <p:txBody>
            <a:bodyPr wrap="none" rtlCol="0">
              <a:spAutoFit/>
            </a:bodyPr>
            <a:lstStyle/>
            <a:p>
              <a:r>
                <a:rPr lang="en-US" altLang="ko-KR" b="1" dirty="0" smtClean="0"/>
                <a:t>ISOL LINAC</a:t>
              </a:r>
              <a:endParaRPr lang="ko-KR" altLang="en-US" b="1" dirty="0"/>
            </a:p>
          </p:txBody>
        </p:sp>
        <p:sp>
          <p:nvSpPr>
            <p:cNvPr id="35" name="TextBox 34"/>
            <p:cNvSpPr txBox="1"/>
            <p:nvPr/>
          </p:nvSpPr>
          <p:spPr>
            <a:xfrm>
              <a:off x="7515092" y="1556792"/>
              <a:ext cx="983987" cy="276999"/>
            </a:xfrm>
            <a:prstGeom prst="rect">
              <a:avLst/>
            </a:prstGeom>
            <a:noFill/>
          </p:spPr>
          <p:txBody>
            <a:bodyPr wrap="none" rtlCol="0">
              <a:spAutoFit/>
            </a:bodyPr>
            <a:lstStyle/>
            <a:p>
              <a:r>
                <a:rPr lang="en-US" altLang="ko-KR" sz="1200" dirty="0" smtClean="0"/>
                <a:t>Future plan</a:t>
              </a:r>
              <a:endParaRPr lang="ko-KR" altLang="en-US" sz="1200" dirty="0"/>
            </a:p>
          </p:txBody>
        </p:sp>
        <p:sp>
          <p:nvSpPr>
            <p:cNvPr id="37" name="TextBox 36"/>
            <p:cNvSpPr txBox="1"/>
            <p:nvPr/>
          </p:nvSpPr>
          <p:spPr>
            <a:xfrm>
              <a:off x="6005319" y="1095359"/>
              <a:ext cx="1513468" cy="308569"/>
            </a:xfrm>
            <a:prstGeom prst="rect">
              <a:avLst/>
            </a:prstGeom>
            <a:noFill/>
          </p:spPr>
          <p:txBody>
            <a:bodyPr wrap="square" rtlCol="0">
              <a:spAutoFit/>
            </a:bodyPr>
            <a:lstStyle/>
            <a:p>
              <a:r>
                <a:rPr lang="en-US" altLang="ko-KR" sz="1200" b="1" dirty="0" smtClean="0"/>
                <a:t>200 MeV/u (U)</a:t>
              </a:r>
              <a:endParaRPr lang="ko-KR" altLang="en-US" sz="1200" b="1" dirty="0"/>
            </a:p>
          </p:txBody>
        </p:sp>
        <p:cxnSp>
          <p:nvCxnSpPr>
            <p:cNvPr id="38" name="꺾인 연결선 37"/>
            <p:cNvCxnSpPr>
              <a:stCxn id="32" idx="1"/>
            </p:cNvCxnSpPr>
            <p:nvPr/>
          </p:nvCxnSpPr>
          <p:spPr>
            <a:xfrm rot="10800000">
              <a:off x="2770352" y="1953502"/>
              <a:ext cx="1588" cy="1224136"/>
            </a:xfrm>
            <a:prstGeom prst="bentConnector3">
              <a:avLst>
                <a:gd name="adj1" fmla="val 7096035"/>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2410312" y="1953502"/>
              <a:ext cx="36004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a:stCxn id="32" idx="3"/>
              <a:endCxn id="41" idx="3"/>
            </p:cNvCxnSpPr>
            <p:nvPr/>
          </p:nvCxnSpPr>
          <p:spPr>
            <a:xfrm>
              <a:off x="4138504" y="3177638"/>
              <a:ext cx="115212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1" name="직사각형 40"/>
            <p:cNvSpPr/>
            <p:nvPr/>
          </p:nvSpPr>
          <p:spPr>
            <a:xfrm>
              <a:off x="5002600" y="3069626"/>
              <a:ext cx="28803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TextBox 41"/>
            <p:cNvSpPr txBox="1"/>
            <p:nvPr/>
          </p:nvSpPr>
          <p:spPr>
            <a:xfrm>
              <a:off x="2698344" y="2061514"/>
              <a:ext cx="643125" cy="246221"/>
            </a:xfrm>
            <a:prstGeom prst="rect">
              <a:avLst/>
            </a:prstGeom>
            <a:noFill/>
          </p:spPr>
          <p:txBody>
            <a:bodyPr wrap="none" rtlCol="0">
              <a:spAutoFit/>
            </a:bodyPr>
            <a:lstStyle/>
            <a:p>
              <a:r>
                <a:rPr lang="en-US" altLang="ko-KR" sz="1000" dirty="0" smtClean="0"/>
                <a:t>Stripper</a:t>
              </a:r>
              <a:endParaRPr lang="ko-KR" altLang="en-US" sz="1000" dirty="0"/>
            </a:p>
          </p:txBody>
        </p:sp>
        <p:sp>
          <p:nvSpPr>
            <p:cNvPr id="43" name="직사각형 42"/>
            <p:cNvSpPr/>
            <p:nvPr/>
          </p:nvSpPr>
          <p:spPr>
            <a:xfrm>
              <a:off x="394088" y="1845490"/>
              <a:ext cx="216024"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TextBox 43"/>
            <p:cNvSpPr txBox="1"/>
            <p:nvPr/>
          </p:nvSpPr>
          <p:spPr>
            <a:xfrm>
              <a:off x="-48554" y="1382579"/>
              <a:ext cx="755335" cy="246221"/>
            </a:xfrm>
            <a:prstGeom prst="rect">
              <a:avLst/>
            </a:prstGeom>
            <a:noFill/>
          </p:spPr>
          <p:txBody>
            <a:bodyPr wrap="none" rtlCol="0">
              <a:spAutoFit/>
            </a:bodyPr>
            <a:lstStyle/>
            <a:p>
              <a:r>
                <a:rPr lang="en-US" altLang="ko-KR" sz="1000" dirty="0" smtClean="0"/>
                <a:t>SC ECR IS</a:t>
              </a:r>
              <a:endParaRPr lang="ko-KR" altLang="en-US" sz="1000" dirty="0"/>
            </a:p>
          </p:txBody>
        </p:sp>
        <p:sp>
          <p:nvSpPr>
            <p:cNvPr id="45" name="TextBox 44"/>
            <p:cNvSpPr txBox="1"/>
            <p:nvPr/>
          </p:nvSpPr>
          <p:spPr>
            <a:xfrm>
              <a:off x="4721815" y="2093515"/>
              <a:ext cx="817829" cy="445711"/>
            </a:xfrm>
            <a:prstGeom prst="rect">
              <a:avLst/>
            </a:prstGeom>
            <a:noFill/>
          </p:spPr>
          <p:txBody>
            <a:bodyPr wrap="none" rtlCol="0">
              <a:spAutoFit/>
            </a:bodyPr>
            <a:lstStyle/>
            <a:p>
              <a:r>
                <a:rPr lang="en-US" altLang="ko-KR" sz="1000" dirty="0" smtClean="0"/>
                <a:t>Cyclotron</a:t>
              </a:r>
            </a:p>
            <a:p>
              <a:r>
                <a:rPr lang="en-US" altLang="ko-KR" sz="1000" dirty="0" smtClean="0"/>
                <a:t>K~100</a:t>
              </a:r>
            </a:p>
          </p:txBody>
        </p:sp>
        <p:sp>
          <p:nvSpPr>
            <p:cNvPr id="46" name="타원 45"/>
            <p:cNvSpPr/>
            <p:nvPr/>
          </p:nvSpPr>
          <p:spPr>
            <a:xfrm>
              <a:off x="3850472" y="2559098"/>
              <a:ext cx="144016" cy="144016"/>
            </a:xfrm>
            <a:prstGeom prst="ellipse">
              <a:avLst/>
            </a:prstGeom>
            <a:solidFill>
              <a:srgbClr val="EBF1DE">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p:cNvSpPr/>
            <p:nvPr/>
          </p:nvSpPr>
          <p:spPr>
            <a:xfrm>
              <a:off x="4282520" y="3069626"/>
              <a:ext cx="576064"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자유형 47"/>
            <p:cNvSpPr/>
            <p:nvPr/>
          </p:nvSpPr>
          <p:spPr>
            <a:xfrm>
              <a:off x="2403615" y="1948157"/>
              <a:ext cx="162719" cy="1643062"/>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49" name="자유형 48"/>
            <p:cNvSpPr/>
            <p:nvPr/>
          </p:nvSpPr>
          <p:spPr>
            <a:xfrm>
              <a:off x="2636183" y="3176882"/>
              <a:ext cx="124619" cy="433387"/>
            </a:xfrm>
            <a:custGeom>
              <a:avLst/>
              <a:gdLst>
                <a:gd name="connsiteX0" fmla="*/ 124619 w 124619"/>
                <a:gd name="connsiteY0" fmla="*/ 0 h 433387"/>
                <a:gd name="connsiteX1" fmla="*/ 48419 w 124619"/>
                <a:gd name="connsiteY1" fmla="*/ 33337 h 433387"/>
                <a:gd name="connsiteX2" fmla="*/ 15082 w 124619"/>
                <a:gd name="connsiteY2" fmla="*/ 61912 h 433387"/>
                <a:gd name="connsiteX3" fmla="*/ 5557 w 124619"/>
                <a:gd name="connsiteY3" fmla="*/ 104775 h 433387"/>
                <a:gd name="connsiteX4" fmla="*/ 794 w 124619"/>
                <a:gd name="connsiteY4" fmla="*/ 157162 h 433387"/>
                <a:gd name="connsiteX5" fmla="*/ 794 w 124619"/>
                <a:gd name="connsiteY5" fmla="*/ 228600 h 433387"/>
                <a:gd name="connsiteX6" fmla="*/ 794 w 124619"/>
                <a:gd name="connsiteY6" fmla="*/ 433387 h 4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619" h="433387">
                  <a:moveTo>
                    <a:pt x="124619" y="0"/>
                  </a:moveTo>
                  <a:cubicBezTo>
                    <a:pt x="95647" y="11509"/>
                    <a:pt x="66675" y="23018"/>
                    <a:pt x="48419" y="33337"/>
                  </a:cubicBezTo>
                  <a:cubicBezTo>
                    <a:pt x="30163" y="43656"/>
                    <a:pt x="22226" y="50006"/>
                    <a:pt x="15082" y="61912"/>
                  </a:cubicBezTo>
                  <a:cubicBezTo>
                    <a:pt x="7938" y="73818"/>
                    <a:pt x="7938" y="88900"/>
                    <a:pt x="5557" y="104775"/>
                  </a:cubicBezTo>
                  <a:cubicBezTo>
                    <a:pt x="3176" y="120650"/>
                    <a:pt x="1588" y="136525"/>
                    <a:pt x="794" y="157162"/>
                  </a:cubicBezTo>
                  <a:cubicBezTo>
                    <a:pt x="0" y="177799"/>
                    <a:pt x="794" y="228600"/>
                    <a:pt x="794" y="228600"/>
                  </a:cubicBezTo>
                  <a:lnTo>
                    <a:pt x="794" y="433387"/>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50" name="직사각형 49"/>
            <p:cNvSpPr/>
            <p:nvPr/>
          </p:nvSpPr>
          <p:spPr>
            <a:xfrm>
              <a:off x="2194288" y="3573682"/>
              <a:ext cx="136815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grpSp>
          <p:nvGrpSpPr>
            <p:cNvPr id="51" name="그룹 103"/>
            <p:cNvGrpSpPr/>
            <p:nvPr/>
          </p:nvGrpSpPr>
          <p:grpSpPr>
            <a:xfrm flipH="1" flipV="1">
              <a:off x="7018823" y="3191889"/>
              <a:ext cx="1872208" cy="1463196"/>
              <a:chOff x="538984" y="1556792"/>
              <a:chExt cx="8065464" cy="4752528"/>
            </a:xfrm>
          </p:grpSpPr>
          <p:pic>
            <p:nvPicPr>
              <p:cNvPr id="87" name="Picture 15" descr="D:\중이온개념설계-10\임병직\3D Beam Line-Model.tif"/>
              <p:cNvPicPr>
                <a:picLocks noChangeAspect="1" noChangeArrowheads="1"/>
              </p:cNvPicPr>
              <p:nvPr/>
            </p:nvPicPr>
            <p:blipFill>
              <a:blip r:embed="rId2" cstate="print"/>
              <a:srcRect/>
              <a:stretch>
                <a:fillRect/>
              </a:stretch>
            </p:blipFill>
            <p:spPr bwMode="auto">
              <a:xfrm>
                <a:off x="541762" y="1563932"/>
                <a:ext cx="8062686" cy="4745388"/>
              </a:xfrm>
              <a:prstGeom prst="rect">
                <a:avLst/>
              </a:prstGeom>
              <a:noFill/>
              <a:ln>
                <a:noFill/>
              </a:ln>
            </p:spPr>
          </p:pic>
          <p:sp>
            <p:nvSpPr>
              <p:cNvPr id="88" name="직사각형 87"/>
              <p:cNvSpPr/>
              <p:nvPr/>
            </p:nvSpPr>
            <p:spPr>
              <a:xfrm>
                <a:off x="2987824" y="1556792"/>
                <a:ext cx="2304256"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직사각형 88"/>
              <p:cNvSpPr/>
              <p:nvPr/>
            </p:nvSpPr>
            <p:spPr>
              <a:xfrm>
                <a:off x="1907704" y="2492896"/>
                <a:ext cx="201622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타원 89"/>
              <p:cNvSpPr/>
              <p:nvPr/>
            </p:nvSpPr>
            <p:spPr>
              <a:xfrm>
                <a:off x="1591096" y="227687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1" name="타원 90"/>
              <p:cNvSpPr/>
              <p:nvPr/>
            </p:nvSpPr>
            <p:spPr>
              <a:xfrm>
                <a:off x="2267744" y="3933056"/>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타원 91"/>
              <p:cNvSpPr/>
              <p:nvPr/>
            </p:nvSpPr>
            <p:spPr>
              <a:xfrm>
                <a:off x="538984" y="335699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2" name="직사각형 51"/>
            <p:cNvSpPr/>
            <p:nvPr/>
          </p:nvSpPr>
          <p:spPr>
            <a:xfrm>
              <a:off x="7306856" y="4437778"/>
              <a:ext cx="1656184" cy="1656184"/>
            </a:xfrm>
            <a:prstGeom prst="rect">
              <a:avLst/>
            </a:prstGeom>
            <a:solidFill>
              <a:srgbClr val="A5A5A5"/>
            </a:solidFill>
            <a:ln>
              <a:noFill/>
            </a:ln>
            <a:scene3d>
              <a:camera prst="obliqueTopLef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cxnSp>
          <p:nvCxnSpPr>
            <p:cNvPr id="53" name="꺾인 연결선 132"/>
            <p:cNvCxnSpPr>
              <a:stCxn id="41" idx="3"/>
              <a:endCxn id="79" idx="2"/>
            </p:cNvCxnSpPr>
            <p:nvPr/>
          </p:nvCxnSpPr>
          <p:spPr>
            <a:xfrm>
              <a:off x="5290632" y="3177638"/>
              <a:ext cx="792088" cy="108012"/>
            </a:xfrm>
            <a:prstGeom prst="bentConnector4">
              <a:avLst>
                <a:gd name="adj1" fmla="val 22727"/>
                <a:gd name="adj2" fmla="val 311643"/>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직선 연결선 53"/>
            <p:cNvCxnSpPr/>
            <p:nvPr/>
          </p:nvCxnSpPr>
          <p:spPr>
            <a:xfrm rot="5400000" flipH="1" flipV="1">
              <a:off x="5391784" y="3587970"/>
              <a:ext cx="144016"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55" name="직사각형 54"/>
            <p:cNvSpPr/>
            <p:nvPr/>
          </p:nvSpPr>
          <p:spPr>
            <a:xfrm>
              <a:off x="5406072" y="3645690"/>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TextBox 55"/>
            <p:cNvSpPr txBox="1"/>
            <p:nvPr/>
          </p:nvSpPr>
          <p:spPr>
            <a:xfrm>
              <a:off x="7885855" y="3726934"/>
              <a:ext cx="790601" cy="400110"/>
            </a:xfrm>
            <a:prstGeom prst="rect">
              <a:avLst/>
            </a:prstGeom>
            <a:noFill/>
          </p:spPr>
          <p:txBody>
            <a:bodyPr wrap="none" rtlCol="0">
              <a:spAutoFit/>
            </a:bodyPr>
            <a:lstStyle/>
            <a:p>
              <a:r>
                <a:rPr lang="en-US" altLang="ko-KR" sz="1000" dirty="0" smtClean="0"/>
                <a:t>Fragment </a:t>
              </a:r>
            </a:p>
            <a:p>
              <a:r>
                <a:rPr lang="en-US" altLang="ko-KR" sz="1000" dirty="0" smtClean="0"/>
                <a:t>Separator</a:t>
              </a:r>
              <a:endParaRPr lang="ko-KR" altLang="en-US" sz="1000" dirty="0"/>
            </a:p>
          </p:txBody>
        </p:sp>
        <p:sp>
          <p:nvSpPr>
            <p:cNvPr id="57" name="TextBox 56"/>
            <p:cNvSpPr txBox="1"/>
            <p:nvPr/>
          </p:nvSpPr>
          <p:spPr>
            <a:xfrm>
              <a:off x="5497988" y="3600522"/>
              <a:ext cx="633507" cy="400110"/>
            </a:xfrm>
            <a:prstGeom prst="rect">
              <a:avLst/>
            </a:prstGeom>
            <a:noFill/>
          </p:spPr>
          <p:txBody>
            <a:bodyPr wrap="none" rtlCol="0">
              <a:spAutoFit/>
            </a:bodyPr>
            <a:lstStyle/>
            <a:p>
              <a:r>
                <a:rPr lang="en-US" altLang="ko-KR" sz="1000" dirty="0" smtClean="0"/>
                <a:t>Charge</a:t>
              </a:r>
            </a:p>
            <a:p>
              <a:r>
                <a:rPr lang="en-US" altLang="ko-KR" sz="1000" dirty="0" smtClean="0"/>
                <a:t>Breeder</a:t>
              </a:r>
              <a:endParaRPr lang="ko-KR" altLang="en-US" sz="1000" dirty="0"/>
            </a:p>
          </p:txBody>
        </p:sp>
        <p:sp>
          <p:nvSpPr>
            <p:cNvPr id="58" name="TextBox 57"/>
            <p:cNvSpPr txBox="1"/>
            <p:nvPr/>
          </p:nvSpPr>
          <p:spPr>
            <a:xfrm>
              <a:off x="4679794"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59" name="TextBox 58"/>
            <p:cNvSpPr txBox="1"/>
            <p:nvPr/>
          </p:nvSpPr>
          <p:spPr>
            <a:xfrm>
              <a:off x="327408" y="1599269"/>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0" name="TextBox 59"/>
            <p:cNvSpPr txBox="1"/>
            <p:nvPr/>
          </p:nvSpPr>
          <p:spPr>
            <a:xfrm>
              <a:off x="4933908" y="3242218"/>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1" name="TextBox 60"/>
            <p:cNvSpPr txBox="1"/>
            <p:nvPr/>
          </p:nvSpPr>
          <p:spPr>
            <a:xfrm>
              <a:off x="1259632"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62" name="TextBox 61"/>
            <p:cNvSpPr txBox="1"/>
            <p:nvPr/>
          </p:nvSpPr>
          <p:spPr>
            <a:xfrm>
              <a:off x="3329392" y="3242218"/>
              <a:ext cx="396262" cy="246221"/>
            </a:xfrm>
            <a:prstGeom prst="rect">
              <a:avLst/>
            </a:prstGeom>
            <a:noFill/>
          </p:spPr>
          <p:txBody>
            <a:bodyPr wrap="none" rtlCol="0">
              <a:spAutoFit/>
            </a:bodyPr>
            <a:lstStyle/>
            <a:p>
              <a:r>
                <a:rPr lang="en-US" altLang="ko-KR" sz="1000" dirty="0" smtClean="0"/>
                <a:t>SCL</a:t>
              </a:r>
              <a:endParaRPr lang="ko-KR" altLang="en-US" sz="1000" dirty="0"/>
            </a:p>
          </p:txBody>
        </p:sp>
        <p:sp>
          <p:nvSpPr>
            <p:cNvPr id="63" name="직사각형 62"/>
            <p:cNvSpPr/>
            <p:nvPr/>
          </p:nvSpPr>
          <p:spPr>
            <a:xfrm>
              <a:off x="3634448" y="3573682"/>
              <a:ext cx="936104"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4" name="직사각형 63"/>
            <p:cNvSpPr/>
            <p:nvPr/>
          </p:nvSpPr>
          <p:spPr>
            <a:xfrm>
              <a:off x="4642560" y="3573682"/>
              <a:ext cx="64807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5" name="TextBox 64"/>
            <p:cNvSpPr txBox="1"/>
            <p:nvPr/>
          </p:nvSpPr>
          <p:spPr>
            <a:xfrm>
              <a:off x="2510886" y="3861714"/>
              <a:ext cx="2537611" cy="342855"/>
            </a:xfrm>
            <a:prstGeom prst="rect">
              <a:avLst/>
            </a:prstGeom>
            <a:noFill/>
          </p:spPr>
          <p:txBody>
            <a:bodyPr wrap="none" rtlCol="0">
              <a:spAutoFit/>
            </a:bodyPr>
            <a:lstStyle/>
            <a:p>
              <a:r>
                <a:rPr lang="en-US" altLang="ko-KR" sz="1400" b="1" dirty="0" smtClean="0"/>
                <a:t>Low energy experiments</a:t>
              </a:r>
              <a:endParaRPr lang="ko-KR" altLang="en-US" sz="1400" b="1" dirty="0"/>
            </a:p>
          </p:txBody>
        </p:sp>
        <p:sp>
          <p:nvSpPr>
            <p:cNvPr id="66" name="타원 65"/>
            <p:cNvSpPr/>
            <p:nvPr/>
          </p:nvSpPr>
          <p:spPr>
            <a:xfrm>
              <a:off x="7882920" y="340109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7" name="타원 66"/>
            <p:cNvSpPr/>
            <p:nvPr/>
          </p:nvSpPr>
          <p:spPr>
            <a:xfrm>
              <a:off x="7882920" y="3617114"/>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타원 67"/>
            <p:cNvSpPr/>
            <p:nvPr/>
          </p:nvSpPr>
          <p:spPr>
            <a:xfrm>
              <a:off x="7508592" y="3314226"/>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타원 68"/>
            <p:cNvSpPr/>
            <p:nvPr/>
          </p:nvSpPr>
          <p:spPr>
            <a:xfrm>
              <a:off x="7306856" y="345881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70" name="직선 연결선 69"/>
            <p:cNvCxnSpPr/>
            <p:nvPr/>
          </p:nvCxnSpPr>
          <p:spPr>
            <a:xfrm>
              <a:off x="5765544" y="3530250"/>
              <a:ext cx="15121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직선 연결선 70"/>
            <p:cNvCxnSpPr/>
            <p:nvPr/>
          </p:nvCxnSpPr>
          <p:spPr>
            <a:xfrm rot="5400000">
              <a:off x="5758684" y="3825710"/>
              <a:ext cx="648072"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2" name="직사각형 71"/>
            <p:cNvSpPr/>
            <p:nvPr/>
          </p:nvSpPr>
          <p:spPr>
            <a:xfrm>
              <a:off x="2771800" y="1844217"/>
              <a:ext cx="288032"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직사각형 72"/>
            <p:cNvSpPr/>
            <p:nvPr/>
          </p:nvSpPr>
          <p:spPr>
            <a:xfrm>
              <a:off x="5580112" y="3402565"/>
              <a:ext cx="360040"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4" name="자유형 73"/>
            <p:cNvSpPr/>
            <p:nvPr/>
          </p:nvSpPr>
          <p:spPr>
            <a:xfrm>
              <a:off x="6356909" y="1916832"/>
              <a:ext cx="651053" cy="768096"/>
            </a:xfrm>
            <a:custGeom>
              <a:avLst/>
              <a:gdLst>
                <a:gd name="connsiteX0" fmla="*/ 0 w 651053"/>
                <a:gd name="connsiteY0" fmla="*/ 0 h 768096"/>
                <a:gd name="connsiteX1" fmla="*/ 453542 w 651053"/>
                <a:gd name="connsiteY1" fmla="*/ 204825 h 768096"/>
                <a:gd name="connsiteX2" fmla="*/ 651053 w 651053"/>
                <a:gd name="connsiteY2" fmla="*/ 768096 h 768096"/>
              </a:gdLst>
              <a:ahLst/>
              <a:cxnLst>
                <a:cxn ang="0">
                  <a:pos x="connsiteX0" y="connsiteY0"/>
                </a:cxn>
                <a:cxn ang="0">
                  <a:pos x="connsiteX1" y="connsiteY1"/>
                </a:cxn>
                <a:cxn ang="0">
                  <a:pos x="connsiteX2" y="connsiteY2"/>
                </a:cxn>
              </a:cxnLst>
              <a:rect l="l" t="t" r="r" b="b"/>
              <a:pathLst>
                <a:path w="651053" h="768096">
                  <a:moveTo>
                    <a:pt x="0" y="0"/>
                  </a:moveTo>
                  <a:cubicBezTo>
                    <a:pt x="172516" y="38404"/>
                    <a:pt x="345033" y="76809"/>
                    <a:pt x="453542" y="204825"/>
                  </a:cubicBezTo>
                  <a:cubicBezTo>
                    <a:pt x="562051" y="332841"/>
                    <a:pt x="618135" y="654710"/>
                    <a:pt x="651053" y="768096"/>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5" name="자유형 74"/>
            <p:cNvSpPr/>
            <p:nvPr/>
          </p:nvSpPr>
          <p:spPr>
            <a:xfrm>
              <a:off x="6305596" y="1976533"/>
              <a:ext cx="354636" cy="732387"/>
            </a:xfrm>
            <a:custGeom>
              <a:avLst/>
              <a:gdLst>
                <a:gd name="connsiteX0" fmla="*/ 143010 w 354636"/>
                <a:gd name="connsiteY0" fmla="*/ 0 h 732387"/>
                <a:gd name="connsiteX1" fmla="*/ 307689 w 354636"/>
                <a:gd name="connsiteY1" fmla="*/ 39003 h 732387"/>
                <a:gd name="connsiteX2" fmla="*/ 303355 w 354636"/>
                <a:gd name="connsiteY2" fmla="*/ 234017 h 732387"/>
                <a:gd name="connsiteX3" fmla="*/ 0 w 354636"/>
                <a:gd name="connsiteY3" fmla="*/ 732387 h 732387"/>
              </a:gdLst>
              <a:ahLst/>
              <a:cxnLst>
                <a:cxn ang="0">
                  <a:pos x="connsiteX0" y="connsiteY0"/>
                </a:cxn>
                <a:cxn ang="0">
                  <a:pos x="connsiteX1" y="connsiteY1"/>
                </a:cxn>
                <a:cxn ang="0">
                  <a:pos x="connsiteX2" y="connsiteY2"/>
                </a:cxn>
                <a:cxn ang="0">
                  <a:pos x="connsiteX3" y="connsiteY3"/>
                </a:cxn>
              </a:cxnLst>
              <a:rect l="l" t="t" r="r" b="b"/>
              <a:pathLst>
                <a:path w="354636" h="732387">
                  <a:moveTo>
                    <a:pt x="143010" y="0"/>
                  </a:moveTo>
                  <a:cubicBezTo>
                    <a:pt x="211987" y="0"/>
                    <a:pt x="280965" y="0"/>
                    <a:pt x="307689" y="39003"/>
                  </a:cubicBezTo>
                  <a:cubicBezTo>
                    <a:pt x="334413" y="78006"/>
                    <a:pt x="354636" y="118453"/>
                    <a:pt x="303355" y="234017"/>
                  </a:cubicBezTo>
                  <a:cubicBezTo>
                    <a:pt x="252074" y="349581"/>
                    <a:pt x="50559" y="650048"/>
                    <a:pt x="0" y="732387"/>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6" name="자유형 75"/>
            <p:cNvSpPr/>
            <p:nvPr/>
          </p:nvSpPr>
          <p:spPr>
            <a:xfrm>
              <a:off x="5689140" y="2334812"/>
              <a:ext cx="482716" cy="811650"/>
            </a:xfrm>
            <a:custGeom>
              <a:avLst/>
              <a:gdLst>
                <a:gd name="connsiteX0" fmla="*/ 463407 w 482716"/>
                <a:gd name="connsiteY0" fmla="*/ 811650 h 811650"/>
                <a:gd name="connsiteX1" fmla="*/ 405481 w 482716"/>
                <a:gd name="connsiteY1" fmla="*/ 133091 h 811650"/>
                <a:gd name="connsiteX2" fmla="*/ 0 w 482716"/>
                <a:gd name="connsiteY2" fmla="*/ 13102 h 811650"/>
              </a:gdLst>
              <a:ahLst/>
              <a:cxnLst>
                <a:cxn ang="0">
                  <a:pos x="connsiteX0" y="connsiteY0"/>
                </a:cxn>
                <a:cxn ang="0">
                  <a:pos x="connsiteX1" y="connsiteY1"/>
                </a:cxn>
                <a:cxn ang="0">
                  <a:pos x="connsiteX2" y="connsiteY2"/>
                </a:cxn>
              </a:cxnLst>
              <a:rect l="l" t="t" r="r" b="b"/>
              <a:pathLst>
                <a:path w="482716" h="811650">
                  <a:moveTo>
                    <a:pt x="463407" y="811650"/>
                  </a:moveTo>
                  <a:cubicBezTo>
                    <a:pt x="473061" y="538916"/>
                    <a:pt x="482716" y="266182"/>
                    <a:pt x="405481" y="133091"/>
                  </a:cubicBezTo>
                  <a:cubicBezTo>
                    <a:pt x="328247" y="0"/>
                    <a:pt x="164123" y="6551"/>
                    <a:pt x="0" y="13102"/>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7" name="자유형 76"/>
            <p:cNvSpPr/>
            <p:nvPr/>
          </p:nvSpPr>
          <p:spPr>
            <a:xfrm>
              <a:off x="6616360" y="3356992"/>
              <a:ext cx="718453" cy="820447"/>
            </a:xfrm>
            <a:custGeom>
              <a:avLst/>
              <a:gdLst>
                <a:gd name="connsiteX0" fmla="*/ 0 w 738835"/>
                <a:gd name="connsiteY0" fmla="*/ 892455 h 892455"/>
                <a:gd name="connsiteX1" fmla="*/ 117043 w 738835"/>
                <a:gd name="connsiteY1" fmla="*/ 534010 h 892455"/>
                <a:gd name="connsiteX2" fmla="*/ 534010 w 738835"/>
                <a:gd name="connsiteY2" fmla="*/ 460858 h 892455"/>
                <a:gd name="connsiteX3" fmla="*/ 738835 w 738835"/>
                <a:gd name="connsiteY3" fmla="*/ 0 h 892455"/>
              </a:gdLst>
              <a:ahLst/>
              <a:cxnLst>
                <a:cxn ang="0">
                  <a:pos x="connsiteX0" y="connsiteY0"/>
                </a:cxn>
                <a:cxn ang="0">
                  <a:pos x="connsiteX1" y="connsiteY1"/>
                </a:cxn>
                <a:cxn ang="0">
                  <a:pos x="connsiteX2" y="connsiteY2"/>
                </a:cxn>
                <a:cxn ang="0">
                  <a:pos x="connsiteX3" y="connsiteY3"/>
                </a:cxn>
              </a:cxnLst>
              <a:rect l="l" t="t" r="r" b="b"/>
              <a:pathLst>
                <a:path w="738835" h="892455">
                  <a:moveTo>
                    <a:pt x="0" y="892455"/>
                  </a:moveTo>
                  <a:cubicBezTo>
                    <a:pt x="14020" y="749199"/>
                    <a:pt x="28041" y="605943"/>
                    <a:pt x="117043" y="534010"/>
                  </a:cubicBezTo>
                  <a:cubicBezTo>
                    <a:pt x="206045" y="462077"/>
                    <a:pt x="430378" y="549860"/>
                    <a:pt x="534010" y="460858"/>
                  </a:cubicBezTo>
                  <a:cubicBezTo>
                    <a:pt x="637642" y="371856"/>
                    <a:pt x="688238" y="185928"/>
                    <a:pt x="738835"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8" name="자유형 77"/>
            <p:cNvSpPr/>
            <p:nvPr/>
          </p:nvSpPr>
          <p:spPr>
            <a:xfrm>
              <a:off x="6839712" y="3573016"/>
              <a:ext cx="925373" cy="672998"/>
            </a:xfrm>
            <a:custGeom>
              <a:avLst/>
              <a:gdLst>
                <a:gd name="connsiteX0" fmla="*/ 0 w 925373"/>
                <a:gd name="connsiteY0" fmla="*/ 672998 h 672998"/>
                <a:gd name="connsiteX1" fmla="*/ 775411 w 925373"/>
                <a:gd name="connsiteY1" fmla="*/ 468173 h 672998"/>
                <a:gd name="connsiteX2" fmla="*/ 899770 w 925373"/>
                <a:gd name="connsiteY2" fmla="*/ 0 h 672998"/>
              </a:gdLst>
              <a:ahLst/>
              <a:cxnLst>
                <a:cxn ang="0">
                  <a:pos x="connsiteX0" y="connsiteY0"/>
                </a:cxn>
                <a:cxn ang="0">
                  <a:pos x="connsiteX1" y="connsiteY1"/>
                </a:cxn>
                <a:cxn ang="0">
                  <a:pos x="connsiteX2" y="connsiteY2"/>
                </a:cxn>
              </a:cxnLst>
              <a:rect l="l" t="t" r="r" b="b"/>
              <a:pathLst>
                <a:path w="925373" h="672998">
                  <a:moveTo>
                    <a:pt x="0" y="672998"/>
                  </a:moveTo>
                  <a:cubicBezTo>
                    <a:pt x="312724" y="626668"/>
                    <a:pt x="625449" y="580339"/>
                    <a:pt x="775411" y="468173"/>
                  </a:cubicBezTo>
                  <a:cubicBezTo>
                    <a:pt x="925373" y="356007"/>
                    <a:pt x="899770" y="99974"/>
                    <a:pt x="899770"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9" name="직사각형 78"/>
            <p:cNvSpPr/>
            <p:nvPr/>
          </p:nvSpPr>
          <p:spPr>
            <a:xfrm>
              <a:off x="5650672" y="2637578"/>
              <a:ext cx="864096"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ISOL</a:t>
              </a:r>
            </a:p>
            <a:p>
              <a:pPr algn="ctr"/>
              <a:r>
                <a:rPr lang="en-US" altLang="ko-KR" sz="1200" b="1" dirty="0" smtClean="0">
                  <a:solidFill>
                    <a:schemeClr val="tx1"/>
                  </a:solidFill>
                </a:rPr>
                <a:t>target</a:t>
              </a:r>
              <a:endParaRPr lang="ko-KR" altLang="en-US" sz="1200" b="1" dirty="0">
                <a:solidFill>
                  <a:schemeClr val="tx1"/>
                </a:solidFill>
              </a:endParaRPr>
            </a:p>
          </p:txBody>
        </p:sp>
        <p:sp>
          <p:nvSpPr>
            <p:cNvPr id="80" name="직사각형 79"/>
            <p:cNvSpPr/>
            <p:nvPr/>
          </p:nvSpPr>
          <p:spPr>
            <a:xfrm>
              <a:off x="6533240" y="2637578"/>
              <a:ext cx="1080120"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In-flight</a:t>
              </a:r>
            </a:p>
            <a:p>
              <a:pPr algn="ctr"/>
              <a:r>
                <a:rPr lang="en-US" altLang="ko-KR" sz="1200" b="1" dirty="0" smtClean="0">
                  <a:solidFill>
                    <a:schemeClr val="tx1"/>
                  </a:solidFill>
                </a:rPr>
                <a:t>target</a:t>
              </a:r>
              <a:endParaRPr lang="ko-KR" altLang="en-US" sz="1200" b="1" dirty="0">
                <a:solidFill>
                  <a:schemeClr val="tx1"/>
                </a:solidFill>
              </a:endParaRPr>
            </a:p>
          </p:txBody>
        </p:sp>
        <p:sp>
          <p:nvSpPr>
            <p:cNvPr id="81" name="직사각형 80"/>
            <p:cNvSpPr/>
            <p:nvPr/>
          </p:nvSpPr>
          <p:spPr>
            <a:xfrm>
              <a:off x="7810912" y="2204864"/>
              <a:ext cx="1152128" cy="720080"/>
            </a:xfrm>
            <a:prstGeom prst="rect">
              <a:avLst/>
            </a:prstGeom>
            <a:solidFill>
              <a:srgbClr val="CBCBCB"/>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ko-KR" sz="1200" b="1" dirty="0" smtClean="0">
                  <a:solidFill>
                    <a:schemeClr val="tx1"/>
                  </a:solidFill>
                </a:rPr>
                <a:t>μ</a:t>
              </a:r>
              <a:r>
                <a:rPr lang="en-US" altLang="ko-KR" sz="1200" b="1" dirty="0" smtClean="0">
                  <a:solidFill>
                    <a:schemeClr val="tx1"/>
                  </a:solidFill>
                </a:rPr>
                <a:t>, Medical</a:t>
              </a:r>
            </a:p>
            <a:p>
              <a:pPr algn="ctr"/>
              <a:r>
                <a:rPr lang="en-US" altLang="ko-KR" sz="1200" b="1" dirty="0" smtClean="0">
                  <a:solidFill>
                    <a:schemeClr val="tx1"/>
                  </a:solidFill>
                </a:rPr>
                <a:t>research</a:t>
              </a:r>
              <a:endParaRPr lang="ko-KR" altLang="en-US" sz="1200" b="1" dirty="0">
                <a:solidFill>
                  <a:schemeClr val="tx1"/>
                </a:solidFill>
              </a:endParaRPr>
            </a:p>
          </p:txBody>
        </p:sp>
        <p:sp>
          <p:nvSpPr>
            <p:cNvPr id="82" name="직사각형 81"/>
            <p:cNvSpPr/>
            <p:nvPr/>
          </p:nvSpPr>
          <p:spPr>
            <a:xfrm>
              <a:off x="3130392" y="1845490"/>
              <a:ext cx="3384376"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3" name="직사각형 82"/>
            <p:cNvSpPr/>
            <p:nvPr/>
          </p:nvSpPr>
          <p:spPr>
            <a:xfrm>
              <a:off x="5866696" y="4077738"/>
              <a:ext cx="1152128"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Atom trap</a:t>
              </a:r>
            </a:p>
            <a:p>
              <a:pPr algn="ctr"/>
              <a:r>
                <a:rPr lang="en-US" altLang="ko-KR" sz="1200" b="1" dirty="0" smtClean="0">
                  <a:solidFill>
                    <a:schemeClr val="tx1"/>
                  </a:solidFill>
                </a:rPr>
                <a:t>experiment</a:t>
              </a:r>
              <a:endParaRPr lang="ko-KR" altLang="en-US" sz="1200" b="1" dirty="0">
                <a:solidFill>
                  <a:schemeClr val="tx1"/>
                </a:solidFill>
              </a:endParaRPr>
            </a:p>
          </p:txBody>
        </p:sp>
        <p:sp>
          <p:nvSpPr>
            <p:cNvPr id="84" name="타원 83"/>
            <p:cNvSpPr/>
            <p:nvPr/>
          </p:nvSpPr>
          <p:spPr>
            <a:xfrm>
              <a:off x="5506656" y="2205530"/>
              <a:ext cx="288032" cy="288032"/>
            </a:xfrm>
            <a:prstGeom prst="ellipse">
              <a:avLst/>
            </a:prstGeom>
            <a:solidFill>
              <a:srgbClr val="E0D220"/>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TextBox 180"/>
            <p:cNvSpPr txBox="1">
              <a:spLocks noChangeArrowheads="1"/>
            </p:cNvSpPr>
            <p:nvPr/>
          </p:nvSpPr>
          <p:spPr bwMode="auto">
            <a:xfrm>
              <a:off x="89711" y="2218366"/>
              <a:ext cx="571289" cy="433008"/>
            </a:xfrm>
            <a:prstGeom prst="rect">
              <a:avLst/>
            </a:prstGeom>
            <a:noFill/>
            <a:ln w="9525">
              <a:noFill/>
              <a:miter lim="800000"/>
              <a:headEnd/>
              <a:tailEnd/>
            </a:ln>
          </p:spPr>
          <p:txBody>
            <a:bodyPr wrap="square" lIns="80147" tIns="40074" rIns="80147" bIns="40074">
              <a:spAutoFit/>
            </a:bodyPr>
            <a:lstStyle/>
            <a:p>
              <a:r>
                <a:rPr lang="en-US" altLang="ko-KR" sz="1000" b="1" dirty="0">
                  <a:latin typeface="맑은 고딕" pitchFamily="50" charset="-127"/>
                  <a:ea typeface="맑은 고딕" pitchFamily="50" charset="-127"/>
                </a:rPr>
                <a:t>H</a:t>
              </a:r>
              <a:r>
                <a:rPr lang="en-US" altLang="ko-KR" sz="1000" b="1" baseline="-25000" dirty="0">
                  <a:latin typeface="맑은 고딕" pitchFamily="50" charset="-127"/>
                  <a:ea typeface="맑은 고딕" pitchFamily="50" charset="-127"/>
                </a:rPr>
                <a:t>2</a:t>
              </a:r>
              <a:r>
                <a:rPr lang="en-US" altLang="ko-KR" sz="1000" b="1" dirty="0">
                  <a:latin typeface="맑은 고딕" pitchFamily="50" charset="-127"/>
                  <a:ea typeface="맑은 고딕" pitchFamily="50" charset="-127"/>
                </a:rPr>
                <a:t>+</a:t>
              </a:r>
            </a:p>
            <a:p>
              <a:r>
                <a:rPr lang="en-US" altLang="ko-KR" sz="1000" b="1" dirty="0">
                  <a:latin typeface="맑은 고딕" pitchFamily="50" charset="-127"/>
                  <a:ea typeface="맑은 고딕" pitchFamily="50" charset="-127"/>
                </a:rPr>
                <a:t>D+</a:t>
              </a:r>
              <a:endParaRPr lang="ko-KR" altLang="en-US" sz="1000" b="1" dirty="0">
                <a:latin typeface="맑은 고딕" pitchFamily="50" charset="-127"/>
                <a:ea typeface="맑은 고딕" pitchFamily="50" charset="-127"/>
              </a:endParaRPr>
            </a:p>
          </p:txBody>
        </p:sp>
        <p:sp>
          <p:nvSpPr>
            <p:cNvPr id="86" name="자유형 85"/>
            <p:cNvSpPr/>
            <p:nvPr/>
          </p:nvSpPr>
          <p:spPr>
            <a:xfrm>
              <a:off x="6588224" y="1944000"/>
              <a:ext cx="1224136" cy="548896"/>
            </a:xfrm>
            <a:custGeom>
              <a:avLst/>
              <a:gdLst>
                <a:gd name="connsiteX0" fmla="*/ 0 w 968992"/>
                <a:gd name="connsiteY0" fmla="*/ 0 h 518615"/>
                <a:gd name="connsiteX1" fmla="*/ 313899 w 968992"/>
                <a:gd name="connsiteY1" fmla="*/ 81887 h 518615"/>
                <a:gd name="connsiteX2" fmla="*/ 477672 w 968992"/>
                <a:gd name="connsiteY2" fmla="*/ 436728 h 518615"/>
                <a:gd name="connsiteX3" fmla="*/ 968992 w 968992"/>
                <a:gd name="connsiteY3" fmla="*/ 518615 h 518615"/>
                <a:gd name="connsiteX4" fmla="*/ 968992 w 968992"/>
                <a:gd name="connsiteY4" fmla="*/ 518615 h 518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8992" h="518615">
                  <a:moveTo>
                    <a:pt x="0" y="0"/>
                  </a:moveTo>
                  <a:cubicBezTo>
                    <a:pt x="117143" y="4549"/>
                    <a:pt x="234287" y="9099"/>
                    <a:pt x="313899" y="81887"/>
                  </a:cubicBezTo>
                  <a:cubicBezTo>
                    <a:pt x="393511" y="154675"/>
                    <a:pt x="368490" y="363940"/>
                    <a:pt x="477672" y="436728"/>
                  </a:cubicBezTo>
                  <a:cubicBezTo>
                    <a:pt x="586854" y="509516"/>
                    <a:pt x="968992" y="518615"/>
                    <a:pt x="968992" y="518615"/>
                  </a:cubicBezTo>
                  <a:lnTo>
                    <a:pt x="968992" y="518615"/>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pSp>
      <p:sp>
        <p:nvSpPr>
          <p:cNvPr id="93" name="내용 개체 틀 4"/>
          <p:cNvSpPr txBox="1">
            <a:spLocks/>
          </p:cNvSpPr>
          <p:nvPr/>
        </p:nvSpPr>
        <p:spPr>
          <a:xfrm>
            <a:off x="2739142" y="3861048"/>
            <a:ext cx="2160240" cy="936104"/>
          </a:xfrm>
          <a:prstGeom prst="rect">
            <a:avLst/>
          </a:prstGeom>
          <a:solidFill>
            <a:schemeClr val="accent6">
              <a:lumMod val="50000"/>
            </a:schemeClr>
          </a:solidFill>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Astrophysics</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Material science</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Bio science</a:t>
            </a:r>
          </a:p>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data</a:t>
            </a:r>
            <a:endParaRPr kumimoji="0" lang="en-US" altLang="ko-KR" sz="100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4" name="내용 개체 틀 4"/>
          <p:cNvSpPr txBox="1">
            <a:spLocks/>
          </p:cNvSpPr>
          <p:nvPr/>
        </p:nvSpPr>
        <p:spPr>
          <a:xfrm>
            <a:off x="5512298" y="4365104"/>
            <a:ext cx="1440000"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Atomic / Nuclear physics</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5" name="내용 개체 틀 4"/>
          <p:cNvSpPr txBox="1">
            <a:spLocks/>
          </p:cNvSpPr>
          <p:nvPr/>
        </p:nvSpPr>
        <p:spPr>
          <a:xfrm>
            <a:off x="7393334" y="2708920"/>
            <a:ext cx="146648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Medical science</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6" name="내용 개체 틀 4"/>
          <p:cNvSpPr txBox="1">
            <a:spLocks/>
          </p:cNvSpPr>
          <p:nvPr/>
        </p:nvSpPr>
        <p:spPr>
          <a:xfrm>
            <a:off x="7059622" y="5085184"/>
            <a:ext cx="1368152"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Physics</a:t>
            </a:r>
          </a:p>
        </p:txBody>
      </p:sp>
      <p:sp>
        <p:nvSpPr>
          <p:cNvPr id="97" name="내용 개체 틀 4"/>
          <p:cNvSpPr txBox="1">
            <a:spLocks/>
          </p:cNvSpPr>
          <p:nvPr/>
        </p:nvSpPr>
        <p:spPr>
          <a:xfrm>
            <a:off x="7281976" y="1211832"/>
            <a:ext cx="182652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Future extension area</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grpSp>
        <p:nvGrpSpPr>
          <p:cNvPr id="98" name="그룹 174"/>
          <p:cNvGrpSpPr/>
          <p:nvPr/>
        </p:nvGrpSpPr>
        <p:grpSpPr>
          <a:xfrm>
            <a:off x="694857" y="1859572"/>
            <a:ext cx="2076943" cy="1641436"/>
            <a:chOff x="694857" y="2291620"/>
            <a:chExt cx="2076943" cy="1641436"/>
          </a:xfrm>
        </p:grpSpPr>
        <p:sp>
          <p:nvSpPr>
            <p:cNvPr id="99" name="굽은 화살표 98"/>
            <p:cNvSpPr/>
            <p:nvPr/>
          </p:nvSpPr>
          <p:spPr>
            <a:xfrm rot="5400000">
              <a:off x="941241" y="2045236"/>
              <a:ext cx="1584176" cy="2076943"/>
            </a:xfrm>
            <a:prstGeom prst="bentArrow">
              <a:avLst>
                <a:gd name="adj1" fmla="val 4238"/>
                <a:gd name="adj2" fmla="val 5298"/>
                <a:gd name="adj3" fmla="val 8475"/>
                <a:gd name="adj4" fmla="val 8498"/>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0" name="타원 99"/>
            <p:cNvSpPr/>
            <p:nvPr/>
          </p:nvSpPr>
          <p:spPr>
            <a:xfrm>
              <a:off x="2195736" y="3573016"/>
              <a:ext cx="360040" cy="36004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4</a:t>
              </a:r>
              <a:endParaRPr lang="ko-KR" altLang="en-US" b="1" dirty="0">
                <a:solidFill>
                  <a:srgbClr val="FFFF00"/>
                </a:solidFill>
              </a:endParaRPr>
            </a:p>
          </p:txBody>
        </p:sp>
      </p:grpSp>
      <p:grpSp>
        <p:nvGrpSpPr>
          <p:cNvPr id="101" name="그룹 276"/>
          <p:cNvGrpSpPr/>
          <p:nvPr/>
        </p:nvGrpSpPr>
        <p:grpSpPr>
          <a:xfrm>
            <a:off x="683568" y="1700808"/>
            <a:ext cx="6779675" cy="2376264"/>
            <a:chOff x="683568" y="2204864"/>
            <a:chExt cx="6779675" cy="2376264"/>
          </a:xfrm>
        </p:grpSpPr>
        <p:grpSp>
          <p:nvGrpSpPr>
            <p:cNvPr id="102" name="그룹 173"/>
            <p:cNvGrpSpPr/>
            <p:nvPr/>
          </p:nvGrpSpPr>
          <p:grpSpPr>
            <a:xfrm>
              <a:off x="683568" y="2204864"/>
              <a:ext cx="6503298" cy="2376264"/>
              <a:chOff x="683568" y="2204864"/>
              <a:chExt cx="6503298" cy="2376264"/>
            </a:xfrm>
          </p:grpSpPr>
          <p:sp>
            <p:nvSpPr>
              <p:cNvPr id="106" name="타원 105"/>
              <p:cNvSpPr/>
              <p:nvPr/>
            </p:nvSpPr>
            <p:spPr>
              <a:xfrm>
                <a:off x="5292080" y="4221088"/>
                <a:ext cx="360040" cy="360040"/>
              </a:xfrm>
              <a:prstGeom prst="ellipse">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5</a:t>
                </a:r>
                <a:endParaRPr lang="ko-KR" altLang="en-US" b="1" dirty="0">
                  <a:solidFill>
                    <a:srgbClr val="FFFF00"/>
                  </a:solidFill>
                </a:endParaRPr>
              </a:p>
            </p:txBody>
          </p:sp>
          <p:sp>
            <p:nvSpPr>
              <p:cNvPr id="107" name="오른쪽 화살표 106"/>
              <p:cNvSpPr/>
              <p:nvPr/>
            </p:nvSpPr>
            <p:spPr>
              <a:xfrm>
                <a:off x="683568" y="2204864"/>
                <a:ext cx="5544616"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8" name="오른쪽 화살표 107"/>
              <p:cNvSpPr/>
              <p:nvPr/>
            </p:nvSpPr>
            <p:spPr>
              <a:xfrm rot="3391317">
                <a:off x="6147530" y="2524778"/>
                <a:ext cx="756000"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9" name="타원 108"/>
              <p:cNvSpPr/>
              <p:nvPr/>
            </p:nvSpPr>
            <p:spPr>
              <a:xfrm>
                <a:off x="6394778" y="2902366"/>
                <a:ext cx="792088" cy="648072"/>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0" name="굽은 화살표 109"/>
              <p:cNvSpPr/>
              <p:nvPr/>
            </p:nvSpPr>
            <p:spPr>
              <a:xfrm rot="10800000">
                <a:off x="5364087" y="3429001"/>
                <a:ext cx="1728192" cy="360040"/>
              </a:xfrm>
              <a:prstGeom prst="ben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11" name="오른쪽 화살표 110"/>
              <p:cNvSpPr/>
              <p:nvPr/>
            </p:nvSpPr>
            <p:spPr>
              <a:xfrm rot="5400000">
                <a:off x="4680032" y="3537032"/>
                <a:ext cx="360000"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2" name="오른쪽 화살표 111"/>
              <p:cNvSpPr/>
              <p:nvPr/>
            </p:nvSpPr>
            <p:spPr>
              <a:xfrm rot="5400000">
                <a:off x="4031960" y="3536992"/>
                <a:ext cx="360000"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3" name="오른쪽 화살표 112"/>
              <p:cNvSpPr/>
              <p:nvPr/>
            </p:nvSpPr>
            <p:spPr>
              <a:xfrm rot="5400000">
                <a:off x="2663808" y="3536992"/>
                <a:ext cx="360000"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4" name="굽은 화살표 113"/>
              <p:cNvSpPr/>
              <p:nvPr/>
            </p:nvSpPr>
            <p:spPr>
              <a:xfrm rot="10800000" flipV="1">
                <a:off x="2843808" y="3323124"/>
                <a:ext cx="2592288" cy="360040"/>
              </a:xfrm>
              <a:prstGeom prst="ben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03" name="굽은 화살표 102"/>
            <p:cNvSpPr/>
            <p:nvPr/>
          </p:nvSpPr>
          <p:spPr>
            <a:xfrm rot="10800000">
              <a:off x="6516213" y="3573016"/>
              <a:ext cx="576067" cy="432048"/>
            </a:xfrm>
            <a:prstGeom prst="bentArrow">
              <a:avLst>
                <a:gd name="adj1" fmla="val 17867"/>
                <a:gd name="adj2" fmla="val 21434"/>
                <a:gd name="adj3" fmla="val 25000"/>
                <a:gd name="adj4" fmla="val 43750"/>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4" name="오른쪽 화살표 103"/>
            <p:cNvSpPr/>
            <p:nvPr/>
          </p:nvSpPr>
          <p:spPr>
            <a:xfrm rot="6120000">
              <a:off x="6336217" y="3996804"/>
              <a:ext cx="360000" cy="144016"/>
            </a:xfrm>
            <a:prstGeom prst="right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5" name="굽은 화살표 104"/>
            <p:cNvSpPr/>
            <p:nvPr/>
          </p:nvSpPr>
          <p:spPr>
            <a:xfrm rot="8806727">
              <a:off x="6424172" y="3640704"/>
              <a:ext cx="1039071" cy="770453"/>
            </a:xfrm>
            <a:prstGeom prst="bentArrow">
              <a:avLst>
                <a:gd name="adj1" fmla="val 9832"/>
                <a:gd name="adj2" fmla="val 12566"/>
                <a:gd name="adj3" fmla="val 13735"/>
                <a:gd name="adj4" fmla="val 43750"/>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grpSp>
        <p:nvGrpSpPr>
          <p:cNvPr id="115" name="그룹 204"/>
          <p:cNvGrpSpPr/>
          <p:nvPr/>
        </p:nvGrpSpPr>
        <p:grpSpPr>
          <a:xfrm>
            <a:off x="680715" y="1558524"/>
            <a:ext cx="7548945" cy="2878588"/>
            <a:chOff x="683568" y="2062580"/>
            <a:chExt cx="7548945" cy="2878588"/>
          </a:xfrm>
        </p:grpSpPr>
        <p:sp>
          <p:nvSpPr>
            <p:cNvPr id="116" name="타원 115"/>
            <p:cNvSpPr/>
            <p:nvPr/>
          </p:nvSpPr>
          <p:spPr>
            <a:xfrm>
              <a:off x="7740352" y="4581128"/>
              <a:ext cx="360040" cy="36004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6</a:t>
              </a:r>
              <a:endParaRPr lang="ko-KR" altLang="en-US" b="1" dirty="0">
                <a:solidFill>
                  <a:srgbClr val="FFFF00"/>
                </a:solidFill>
              </a:endParaRPr>
            </a:p>
          </p:txBody>
        </p:sp>
        <p:grpSp>
          <p:nvGrpSpPr>
            <p:cNvPr id="117" name="그룹 180"/>
            <p:cNvGrpSpPr/>
            <p:nvPr/>
          </p:nvGrpSpPr>
          <p:grpSpPr>
            <a:xfrm>
              <a:off x="683568" y="2062580"/>
              <a:ext cx="6541439" cy="1499147"/>
              <a:chOff x="763960" y="2301182"/>
              <a:chExt cx="6541439" cy="1499147"/>
            </a:xfrm>
            <a:solidFill>
              <a:schemeClr val="accent6">
                <a:lumMod val="75000"/>
              </a:schemeClr>
            </a:solidFill>
          </p:grpSpPr>
          <p:sp>
            <p:nvSpPr>
              <p:cNvPr id="121" name="오른쪽 화살표 120"/>
              <p:cNvSpPr/>
              <p:nvPr/>
            </p:nvSpPr>
            <p:spPr>
              <a:xfrm>
                <a:off x="763960" y="2301182"/>
                <a:ext cx="5616624" cy="166594"/>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2" name="오른쪽 화살표 121"/>
              <p:cNvSpPr/>
              <p:nvPr/>
            </p:nvSpPr>
            <p:spPr>
              <a:xfrm rot="3391317">
                <a:off x="6264546" y="2676739"/>
                <a:ext cx="864000" cy="144016"/>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3" name="타원 122"/>
              <p:cNvSpPr/>
              <p:nvPr/>
            </p:nvSpPr>
            <p:spPr>
              <a:xfrm>
                <a:off x="6513311" y="3152257"/>
                <a:ext cx="792088" cy="64807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8" name="오른쪽 화살표 117"/>
            <p:cNvSpPr/>
            <p:nvPr/>
          </p:nvSpPr>
          <p:spPr>
            <a:xfrm rot="1710959">
              <a:off x="7082301" y="3572383"/>
              <a:ext cx="581737" cy="165869"/>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9" name="오른쪽 화살표 118"/>
            <p:cNvSpPr/>
            <p:nvPr/>
          </p:nvSpPr>
          <p:spPr>
            <a:xfrm rot="952906">
              <a:off x="7650776" y="3793464"/>
              <a:ext cx="581737" cy="165869"/>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0" name="오른쪽 화살표 119"/>
            <p:cNvSpPr/>
            <p:nvPr/>
          </p:nvSpPr>
          <p:spPr>
            <a:xfrm rot="6749345">
              <a:off x="7853395" y="4199836"/>
              <a:ext cx="581737" cy="165869"/>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24" name="그룹 214"/>
          <p:cNvGrpSpPr/>
          <p:nvPr/>
        </p:nvGrpSpPr>
        <p:grpSpPr>
          <a:xfrm>
            <a:off x="683568" y="1420113"/>
            <a:ext cx="7792427" cy="3089007"/>
            <a:chOff x="683568" y="1924169"/>
            <a:chExt cx="7792427" cy="3089007"/>
          </a:xfrm>
        </p:grpSpPr>
        <p:sp>
          <p:nvSpPr>
            <p:cNvPr id="125" name="타원 124"/>
            <p:cNvSpPr/>
            <p:nvPr/>
          </p:nvSpPr>
          <p:spPr>
            <a:xfrm>
              <a:off x="8115955" y="4653136"/>
              <a:ext cx="360040" cy="360040"/>
            </a:xfrm>
            <a:prstGeom prst="ellipse">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7</a:t>
              </a:r>
              <a:endParaRPr lang="ko-KR" altLang="en-US" b="1" dirty="0">
                <a:solidFill>
                  <a:srgbClr val="FFFF00"/>
                </a:solidFill>
              </a:endParaRPr>
            </a:p>
          </p:txBody>
        </p:sp>
        <p:grpSp>
          <p:nvGrpSpPr>
            <p:cNvPr id="126" name="그룹 205"/>
            <p:cNvGrpSpPr/>
            <p:nvPr/>
          </p:nvGrpSpPr>
          <p:grpSpPr>
            <a:xfrm>
              <a:off x="683568" y="1924169"/>
              <a:ext cx="7776863" cy="2728967"/>
              <a:chOff x="610954" y="1996179"/>
              <a:chExt cx="7776863" cy="2728967"/>
            </a:xfrm>
          </p:grpSpPr>
          <p:grpSp>
            <p:nvGrpSpPr>
              <p:cNvPr id="127" name="그룹 180"/>
              <p:cNvGrpSpPr/>
              <p:nvPr/>
            </p:nvGrpSpPr>
            <p:grpSpPr>
              <a:xfrm>
                <a:off x="610954" y="1996179"/>
                <a:ext cx="6282061" cy="1548438"/>
                <a:chOff x="691346" y="2234781"/>
                <a:chExt cx="6282061" cy="1548438"/>
              </a:xfrm>
              <a:solidFill>
                <a:schemeClr val="accent6">
                  <a:lumMod val="75000"/>
                </a:schemeClr>
              </a:solidFill>
            </p:grpSpPr>
            <p:sp>
              <p:nvSpPr>
                <p:cNvPr id="131" name="오른쪽 화살표 130"/>
                <p:cNvSpPr/>
                <p:nvPr/>
              </p:nvSpPr>
              <p:spPr>
                <a:xfrm>
                  <a:off x="691346" y="2256940"/>
                  <a:ext cx="5689238" cy="166592"/>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2" name="오른쪽 화살표 131"/>
                <p:cNvSpPr/>
                <p:nvPr/>
              </p:nvSpPr>
              <p:spPr>
                <a:xfrm rot="3391317">
                  <a:off x="6124504" y="2934315"/>
                  <a:ext cx="1548438" cy="149369"/>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8" name="오른쪽 화살표 127"/>
              <p:cNvSpPr/>
              <p:nvPr/>
            </p:nvSpPr>
            <p:spPr>
              <a:xfrm rot="2361750">
                <a:off x="7171393" y="3522657"/>
                <a:ext cx="581737" cy="165869"/>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9" name="오른쪽 화살표 128"/>
              <p:cNvSpPr/>
              <p:nvPr/>
            </p:nvSpPr>
            <p:spPr>
              <a:xfrm rot="952906">
                <a:off x="7650776" y="3793464"/>
                <a:ext cx="581737" cy="165869"/>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0" name="오른쪽 화살표 129"/>
              <p:cNvSpPr/>
              <p:nvPr/>
            </p:nvSpPr>
            <p:spPr>
              <a:xfrm rot="5400000">
                <a:off x="7930085" y="4267413"/>
                <a:ext cx="733244" cy="182221"/>
              </a:xfrm>
              <a:prstGeom prst="rightArrow">
                <a:avLst/>
              </a:prstGeom>
              <a:solidFill>
                <a:srgbClr val="FF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sp>
        <p:nvSpPr>
          <p:cNvPr id="133" name="TextBox 132"/>
          <p:cNvSpPr txBox="1"/>
          <p:nvPr/>
        </p:nvSpPr>
        <p:spPr>
          <a:xfrm>
            <a:off x="2771800" y="5633484"/>
            <a:ext cx="2808000" cy="307777"/>
          </a:xfrm>
          <a:prstGeom prst="rect">
            <a:avLst/>
          </a:prstGeom>
          <a:solidFill>
            <a:schemeClr val="accent6">
              <a:lumMod val="75000"/>
            </a:schemeClr>
          </a:solidFill>
          <a:ln w="19050">
            <a:solidFill>
              <a:schemeClr val="accent1">
                <a:lumMod val="75000"/>
              </a:schemeClr>
            </a:solidFill>
          </a:ln>
        </p:spPr>
        <p:txBody>
          <a:bodyPr wrap="square" rtlCol="0">
            <a:spAutoFit/>
          </a:bodyPr>
          <a:lstStyle/>
          <a:p>
            <a:r>
              <a:rPr lang="en-US" altLang="ko-KR" sz="1400" b="1" dirty="0" smtClean="0">
                <a:solidFill>
                  <a:srgbClr val="FFFF00"/>
                </a:solidFill>
              </a:rPr>
              <a:t>6. IFF </a:t>
            </a:r>
            <a:r>
              <a:rPr lang="en-US" altLang="ko-KR" sz="1400" b="1" dirty="0" smtClean="0">
                <a:solidFill>
                  <a:srgbClr val="FFFF00"/>
                </a:solidFill>
                <a:sym typeface="Wingdings" pitchFamily="2" charset="2"/>
              </a:rPr>
              <a:t></a:t>
            </a:r>
            <a:r>
              <a:rPr lang="en-US" altLang="ko-KR" sz="1400" b="1" dirty="0" smtClean="0">
                <a:solidFill>
                  <a:srgbClr val="FFFF00"/>
                </a:solidFill>
              </a:rPr>
              <a:t> high E RI</a:t>
            </a:r>
            <a:endParaRPr lang="ko-KR" altLang="en-US" sz="1400" b="1" dirty="0">
              <a:solidFill>
                <a:srgbClr val="FFFF00"/>
              </a:solidFill>
            </a:endParaRPr>
          </a:p>
        </p:txBody>
      </p:sp>
      <p:sp>
        <p:nvSpPr>
          <p:cNvPr id="134" name="TextBox 133"/>
          <p:cNvSpPr txBox="1"/>
          <p:nvPr/>
        </p:nvSpPr>
        <p:spPr>
          <a:xfrm>
            <a:off x="2771800" y="5993524"/>
            <a:ext cx="2808000" cy="307777"/>
          </a:xfrm>
          <a:prstGeom prst="rect">
            <a:avLst/>
          </a:prstGeom>
          <a:solidFill>
            <a:srgbClr val="FF00FF"/>
          </a:solidFill>
          <a:ln w="19050">
            <a:solidFill>
              <a:schemeClr val="accent1">
                <a:lumMod val="60000"/>
                <a:lumOff val="40000"/>
              </a:schemeClr>
            </a:solidFill>
          </a:ln>
        </p:spPr>
        <p:txBody>
          <a:bodyPr wrap="square" rtlCol="0">
            <a:spAutoFit/>
          </a:bodyPr>
          <a:lstStyle/>
          <a:p>
            <a:r>
              <a:rPr lang="en-US" altLang="ko-KR" sz="1400" b="1" dirty="0" smtClean="0">
                <a:solidFill>
                  <a:srgbClr val="FFFF00"/>
                </a:solidFill>
              </a:rPr>
              <a:t>7. High E stable heavy ions</a:t>
            </a:r>
            <a:endParaRPr lang="ko-KR" altLang="en-US" sz="1400" b="1" dirty="0">
              <a:solidFill>
                <a:srgbClr val="FFFF00"/>
              </a:solidFill>
            </a:endParaRPr>
          </a:p>
        </p:txBody>
      </p:sp>
      <p:sp>
        <p:nvSpPr>
          <p:cNvPr id="135" name="직사각형 134"/>
          <p:cNvSpPr/>
          <p:nvPr/>
        </p:nvSpPr>
        <p:spPr>
          <a:xfrm>
            <a:off x="2771800" y="4869160"/>
            <a:ext cx="2451312" cy="307777"/>
          </a:xfrm>
          <a:prstGeom prst="rect">
            <a:avLst/>
          </a:prstGeom>
          <a:solidFill>
            <a:srgbClr val="7030A0"/>
          </a:solidFill>
          <a:ln w="19050">
            <a:solidFill>
              <a:schemeClr val="accent1">
                <a:lumMod val="75000"/>
              </a:schemeClr>
            </a:solidFill>
          </a:ln>
        </p:spPr>
        <p:txBody>
          <a:bodyPr wrap="none">
            <a:spAutoFit/>
          </a:bodyPr>
          <a:lstStyle/>
          <a:p>
            <a:r>
              <a:rPr lang="en-US" altLang="ko-KR" sz="1400" b="1" dirty="0" smtClean="0">
                <a:solidFill>
                  <a:srgbClr val="FFFF00"/>
                </a:solidFill>
              </a:rPr>
              <a:t>4. Low E stable heavy ions</a:t>
            </a:r>
          </a:p>
        </p:txBody>
      </p:sp>
      <p:sp>
        <p:nvSpPr>
          <p:cNvPr id="136" name="직사각형 135"/>
          <p:cNvSpPr/>
          <p:nvPr/>
        </p:nvSpPr>
        <p:spPr>
          <a:xfrm>
            <a:off x="2771800" y="5243948"/>
            <a:ext cx="2808000" cy="307777"/>
          </a:xfrm>
          <a:prstGeom prst="rect">
            <a:avLst/>
          </a:prstGeom>
          <a:solidFill>
            <a:srgbClr val="0033CC"/>
          </a:solidFill>
          <a:ln w="19050">
            <a:solidFill>
              <a:schemeClr val="accent1">
                <a:lumMod val="75000"/>
              </a:schemeClr>
            </a:solidFill>
          </a:ln>
        </p:spPr>
        <p:txBody>
          <a:bodyPr wrap="square">
            <a:spAutoFit/>
          </a:bodyPr>
          <a:lstStyle/>
          <a:p>
            <a:r>
              <a:rPr lang="en-US" altLang="ko-KR" sz="1400" b="1" dirty="0" smtClean="0">
                <a:solidFill>
                  <a:srgbClr val="FFFF00"/>
                </a:solidFill>
              </a:rPr>
              <a:t>5. IFF </a:t>
            </a:r>
            <a:r>
              <a:rPr lang="en-US" altLang="ko-KR" sz="1400" b="1" dirty="0" smtClean="0">
                <a:solidFill>
                  <a:srgbClr val="FFFF00"/>
                </a:solidFill>
                <a:sym typeface="Wingdings" pitchFamily="2" charset="2"/>
              </a:rPr>
              <a:t> </a:t>
            </a:r>
            <a:r>
              <a:rPr lang="en-US" altLang="ko-KR" sz="1400" b="1" dirty="0" smtClean="0">
                <a:solidFill>
                  <a:srgbClr val="FFFF00"/>
                </a:solidFill>
              </a:rPr>
              <a:t>low E RI </a:t>
            </a:r>
            <a:r>
              <a:rPr lang="en-US" altLang="ko-KR" sz="1400" b="1" dirty="0" smtClean="0">
                <a:solidFill>
                  <a:srgbClr val="FFC000"/>
                </a:solidFill>
              </a:rPr>
              <a:t>or</a:t>
            </a:r>
            <a:r>
              <a:rPr lang="en-US" altLang="ko-KR" sz="1400" b="1" dirty="0" smtClean="0">
                <a:solidFill>
                  <a:srgbClr val="FFFF00"/>
                </a:solidFill>
              </a:rPr>
              <a:t> ISOL (trap)</a:t>
            </a:r>
          </a:p>
        </p:txBody>
      </p:sp>
      <p:sp>
        <p:nvSpPr>
          <p:cNvPr id="137" name="직사각형 136"/>
          <p:cNvSpPr/>
          <p:nvPr/>
        </p:nvSpPr>
        <p:spPr>
          <a:xfrm>
            <a:off x="12988" y="4273351"/>
            <a:ext cx="2412840" cy="523220"/>
          </a:xfrm>
          <a:prstGeom prst="rect">
            <a:avLst/>
          </a:prstGeom>
        </p:spPr>
        <p:txBody>
          <a:bodyPr wrap="none">
            <a:spAutoFit/>
          </a:bodyPr>
          <a:lstStyle/>
          <a:p>
            <a:r>
              <a:rPr lang="en-US" altLang="ko-KR" sz="1400" b="1" dirty="0" smtClean="0">
                <a:solidFill>
                  <a:srgbClr val="0000FF"/>
                </a:solidFill>
              </a:rPr>
              <a:t>Stable HI beams</a:t>
            </a:r>
          </a:p>
          <a:p>
            <a:r>
              <a:rPr lang="en-US" altLang="ko-KR" sz="1400" b="1" dirty="0" smtClean="0">
                <a:solidFill>
                  <a:srgbClr val="0000FF"/>
                </a:solidFill>
              </a:rPr>
              <a:t>IFF with stable heavy ions</a:t>
            </a:r>
            <a:endParaRPr lang="ko-KR" altLang="en-US" sz="1400" dirty="0"/>
          </a:p>
        </p:txBody>
      </p:sp>
      <p:sp>
        <p:nvSpPr>
          <p:cNvPr id="138" name="직사각형 137"/>
          <p:cNvSpPr/>
          <p:nvPr/>
        </p:nvSpPr>
        <p:spPr>
          <a:xfrm>
            <a:off x="7078492" y="4436381"/>
            <a:ext cx="1304268" cy="523220"/>
          </a:xfrm>
          <a:prstGeom prst="rect">
            <a:avLst/>
          </a:prstGeom>
        </p:spPr>
        <p:txBody>
          <a:bodyPr wrap="none">
            <a:spAutoFit/>
          </a:bodyPr>
          <a:lstStyle/>
          <a:p>
            <a:pPr algn="ctr"/>
            <a:r>
              <a:rPr lang="en-US" altLang="ko-KR" sz="1400" b="1" dirty="0" smtClean="0"/>
              <a:t>High energy </a:t>
            </a:r>
          </a:p>
          <a:p>
            <a:pPr algn="ctr"/>
            <a:r>
              <a:rPr lang="en-US" altLang="ko-KR" sz="1400" b="1" dirty="0" smtClean="0"/>
              <a:t>experiments</a:t>
            </a:r>
            <a:endParaRPr lang="ko-KR" altLang="en-US" sz="1400" b="1" dirty="0"/>
          </a:p>
        </p:txBody>
      </p:sp>
      <p:sp>
        <p:nvSpPr>
          <p:cNvPr id="139" name="TextBox 138"/>
          <p:cNvSpPr txBox="1"/>
          <p:nvPr/>
        </p:nvSpPr>
        <p:spPr>
          <a:xfrm>
            <a:off x="1331640" y="2708920"/>
            <a:ext cx="1335494" cy="461665"/>
          </a:xfrm>
          <a:prstGeom prst="rect">
            <a:avLst/>
          </a:prstGeom>
          <a:noFill/>
        </p:spPr>
        <p:txBody>
          <a:bodyPr wrap="square" rtlCol="0">
            <a:spAutoFit/>
          </a:bodyPr>
          <a:lstStyle/>
          <a:p>
            <a:r>
              <a:rPr lang="en-US" altLang="ko-KR" sz="1200" b="1" dirty="0" smtClean="0"/>
              <a:t>17.5 MeV/u (U)</a:t>
            </a:r>
          </a:p>
          <a:p>
            <a:r>
              <a:rPr lang="en-US" altLang="ko-KR" sz="1200" b="1" dirty="0" smtClean="0"/>
              <a:t> &gt; 11 p</a:t>
            </a:r>
            <a:r>
              <a:rPr lang="el-GR" altLang="ko-KR" sz="1200" b="1" dirty="0" smtClean="0">
                <a:latin typeface="맑은 고딕"/>
                <a:ea typeface="맑은 고딕"/>
              </a:rPr>
              <a:t>μ</a:t>
            </a:r>
            <a:r>
              <a:rPr lang="en-US" altLang="ko-KR" sz="1200" b="1" dirty="0" smtClean="0">
                <a:latin typeface="맑은 고딕"/>
                <a:ea typeface="맑은 고딕"/>
              </a:rPr>
              <a:t>A</a:t>
            </a:r>
            <a:endParaRPr lang="ko-KR" altLang="en-US" sz="1200" b="1" dirty="0"/>
          </a:p>
        </p:txBody>
      </p:sp>
      <p:cxnSp>
        <p:nvCxnSpPr>
          <p:cNvPr id="140" name="직선 화살표 연결선 139"/>
          <p:cNvCxnSpPr/>
          <p:nvPr/>
        </p:nvCxnSpPr>
        <p:spPr>
          <a:xfrm rot="16200000" flipH="1">
            <a:off x="6018261" y="1478684"/>
            <a:ext cx="508682" cy="88834"/>
          </a:xfrm>
          <a:prstGeom prst="straightConnector1">
            <a:avLst/>
          </a:prstGeom>
          <a:ln>
            <a:solidFill>
              <a:schemeClr val="accent3">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33082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5"/>
                                        </p:tgtEl>
                                        <p:attrNameLst>
                                          <p:attrName>style.visibility</p:attrName>
                                        </p:attrNameLst>
                                      </p:cBhvr>
                                      <p:to>
                                        <p:strVal val="visible"/>
                                      </p:to>
                                    </p:set>
                                    <p:animEffect transition="in" filter="blinds(horizontal)">
                                      <p:cBhvr>
                                        <p:cTn id="10" dur="500"/>
                                        <p:tgtEl>
                                          <p:spTgt spid="13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blinds(horizontal)">
                                      <p:cBhvr>
                                        <p:cTn id="15" dur="500"/>
                                        <p:tgtEl>
                                          <p:spTgt spid="101"/>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36"/>
                                        </p:tgtEl>
                                        <p:attrNameLst>
                                          <p:attrName>style.visibility</p:attrName>
                                        </p:attrNameLst>
                                      </p:cBhvr>
                                      <p:to>
                                        <p:strVal val="visible"/>
                                      </p:to>
                                    </p:set>
                                    <p:animEffect transition="in" filter="blinds(horizontal)">
                                      <p:cBhvr>
                                        <p:cTn id="18" dur="500"/>
                                        <p:tgtEl>
                                          <p:spTgt spid="136"/>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15"/>
                                        </p:tgtEl>
                                        <p:attrNameLst>
                                          <p:attrName>style.visibility</p:attrName>
                                        </p:attrNameLst>
                                      </p:cBhvr>
                                      <p:to>
                                        <p:strVal val="visible"/>
                                      </p:to>
                                    </p:set>
                                    <p:animEffect transition="in" filter="blinds(horizontal)">
                                      <p:cBhvr>
                                        <p:cTn id="23" dur="500"/>
                                        <p:tgtEl>
                                          <p:spTgt spid="115"/>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33"/>
                                        </p:tgtEl>
                                        <p:attrNameLst>
                                          <p:attrName>style.visibility</p:attrName>
                                        </p:attrNameLst>
                                      </p:cBhvr>
                                      <p:to>
                                        <p:strVal val="visible"/>
                                      </p:to>
                                    </p:set>
                                    <p:animEffect transition="in" filter="blinds(horizontal)">
                                      <p:cBhvr>
                                        <p:cTn id="26" dur="500"/>
                                        <p:tgtEl>
                                          <p:spTgt spid="133"/>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24"/>
                                        </p:tgtEl>
                                        <p:attrNameLst>
                                          <p:attrName>style.visibility</p:attrName>
                                        </p:attrNameLst>
                                      </p:cBhvr>
                                      <p:to>
                                        <p:strVal val="visible"/>
                                      </p:to>
                                    </p:set>
                                    <p:animEffect transition="in" filter="blinds(horizontal)">
                                      <p:cBhvr>
                                        <p:cTn id="31" dur="500"/>
                                        <p:tgtEl>
                                          <p:spTgt spid="12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34"/>
                                        </p:tgtEl>
                                        <p:attrNameLst>
                                          <p:attrName>style.visibility</p:attrName>
                                        </p:attrNameLst>
                                      </p:cBhvr>
                                      <p:to>
                                        <p:strVal val="visible"/>
                                      </p:to>
                                    </p:set>
                                    <p:animEffect transition="in" filter="blinds(horizontal)">
                                      <p:cBhvr>
                                        <p:cTn id="3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4" grpId="0" animBg="1"/>
      <p:bldP spid="135" grpId="0" animBg="1"/>
      <p:bldP spid="13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0"/>
            <a:ext cx="8229600" cy="1000108"/>
          </a:xfrm>
        </p:spPr>
        <p:txBody>
          <a:bodyPr>
            <a:normAutofit fontScale="90000"/>
          </a:bodyPr>
          <a:lstStyle/>
          <a:p>
            <a:r>
              <a:rPr lang="en-US" altLang="ko-KR" sz="3600" dirty="0" smtClean="0">
                <a:solidFill>
                  <a:srgbClr val="FF0000"/>
                </a:solidFill>
              </a:rPr>
              <a:t>RI</a:t>
            </a:r>
            <a:r>
              <a:rPr lang="en-US" altLang="ko-KR" sz="3600" dirty="0" smtClean="0">
                <a:solidFill>
                  <a:schemeClr val="tx1"/>
                </a:solidFill>
              </a:rPr>
              <a:t> </a:t>
            </a:r>
            <a:r>
              <a:rPr lang="en-US" altLang="ko-KR" sz="3600" dirty="0" smtClean="0"/>
              <a:t>from</a:t>
            </a:r>
            <a:r>
              <a:rPr lang="en-US" altLang="ko-KR" sz="3600" dirty="0" smtClean="0">
                <a:solidFill>
                  <a:schemeClr val="tx1"/>
                </a:solidFill>
              </a:rPr>
              <a:t> </a:t>
            </a:r>
            <a:r>
              <a:rPr lang="en-US" altLang="ko-KR" sz="3600" dirty="0" smtClean="0">
                <a:solidFill>
                  <a:schemeClr val="accent6">
                    <a:lumMod val="75000"/>
                  </a:schemeClr>
                </a:solidFill>
              </a:rPr>
              <a:t>ISOL</a:t>
            </a:r>
            <a:r>
              <a:rPr lang="en-US" altLang="ko-KR" sz="3600" dirty="0" smtClean="0"/>
              <a:t> by High-Power SC LINAC</a:t>
            </a:r>
            <a:br>
              <a:rPr lang="en-US" altLang="ko-KR" sz="3600" dirty="0" smtClean="0"/>
            </a:br>
            <a:r>
              <a:rPr lang="en-US" altLang="ko-KR" sz="3600" dirty="0" smtClean="0"/>
              <a:t>(Long term future upgrade option)</a:t>
            </a:r>
            <a:endParaRPr lang="ko-KR" altLang="en-US" sz="3600" dirty="0"/>
          </a:p>
        </p:txBody>
      </p:sp>
      <p:sp>
        <p:nvSpPr>
          <p:cNvPr id="4" name="날짜 개체 틀 3"/>
          <p:cNvSpPr>
            <a:spLocks noGrp="1"/>
          </p:cNvSpPr>
          <p:nvPr>
            <p:ph type="dt" sz="half" idx="10"/>
          </p:nvPr>
        </p:nvSpPr>
        <p:spPr/>
        <p:txBody>
          <a:bodyPr/>
          <a:lstStyle/>
          <a:p>
            <a:r>
              <a:rPr lang="en-US" altLang="ko-KR" smtClean="0"/>
              <a:t>November 10-12, 2011</a:t>
            </a:r>
            <a:endParaRPr lang="ko-KR" altLang="en-US" dirty="0"/>
          </a:p>
        </p:txBody>
      </p:sp>
      <p:sp>
        <p:nvSpPr>
          <p:cNvPr id="5" name="바닥글 개체 틀 4"/>
          <p:cNvSpPr>
            <a:spLocks noGrp="1"/>
          </p:cNvSpPr>
          <p:nvPr>
            <p:ph type="ftr" sz="quarter" idx="11"/>
          </p:nvPr>
        </p:nvSpPr>
        <p:spPr/>
        <p:txBody>
          <a:bodyPr/>
          <a:lstStyle/>
          <a:p>
            <a:r>
              <a:rPr lang="en-US" altLang="ko-KR" smtClean="0"/>
              <a:t>YITP-KoRIA Workshop</a:t>
            </a:r>
            <a:endParaRPr lang="ko-KR" altLang="en-US" dirty="0"/>
          </a:p>
        </p:txBody>
      </p:sp>
      <p:sp>
        <p:nvSpPr>
          <p:cNvPr id="6" name="슬라이드 번호 개체 틀 5"/>
          <p:cNvSpPr>
            <a:spLocks noGrp="1"/>
          </p:cNvSpPr>
          <p:nvPr>
            <p:ph type="sldNum" sz="quarter" idx="12"/>
          </p:nvPr>
        </p:nvSpPr>
        <p:spPr/>
        <p:txBody>
          <a:bodyPr/>
          <a:lstStyle/>
          <a:p>
            <a:fld id="{1095F8A5-E559-4528-A6CD-D29E9ADCFBCA}" type="slidenum">
              <a:rPr lang="ko-KR" altLang="en-US" smtClean="0"/>
              <a:pPr/>
              <a:t>28</a:t>
            </a:fld>
            <a:endParaRPr lang="ko-KR" altLang="en-US" dirty="0"/>
          </a:p>
        </p:txBody>
      </p:sp>
      <p:grpSp>
        <p:nvGrpSpPr>
          <p:cNvPr id="3" name="그룹 108"/>
          <p:cNvGrpSpPr/>
          <p:nvPr/>
        </p:nvGrpSpPr>
        <p:grpSpPr>
          <a:xfrm>
            <a:off x="107504" y="4858758"/>
            <a:ext cx="2544788" cy="1422098"/>
            <a:chOff x="-1448" y="123192"/>
            <a:chExt cx="2815079" cy="1584176"/>
          </a:xfrm>
        </p:grpSpPr>
        <p:sp>
          <p:nvSpPr>
            <p:cNvPr id="8" name="직사각형 7"/>
            <p:cNvSpPr/>
            <p:nvPr/>
          </p:nvSpPr>
          <p:spPr>
            <a:xfrm>
              <a:off x="107504" y="216348"/>
              <a:ext cx="432048" cy="144016"/>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6200000" scaled="1"/>
              <a:tileRect/>
            </a:gra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직사각형 8"/>
            <p:cNvSpPr/>
            <p:nvPr/>
          </p:nvSpPr>
          <p:spPr>
            <a:xfrm>
              <a:off x="611560" y="216348"/>
              <a:ext cx="432048" cy="144016"/>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Box 9"/>
            <p:cNvSpPr txBox="1"/>
            <p:nvPr/>
          </p:nvSpPr>
          <p:spPr>
            <a:xfrm>
              <a:off x="1115615" y="144340"/>
              <a:ext cx="742140" cy="308569"/>
            </a:xfrm>
            <a:prstGeom prst="rect">
              <a:avLst/>
            </a:prstGeom>
            <a:noFill/>
          </p:spPr>
          <p:txBody>
            <a:bodyPr wrap="square" rtlCol="0">
              <a:spAutoFit/>
            </a:bodyPr>
            <a:lstStyle/>
            <a:p>
              <a:r>
                <a:rPr lang="en-US" altLang="ko-KR" sz="1200" dirty="0" smtClean="0"/>
                <a:t>LINAC</a:t>
              </a:r>
              <a:endParaRPr lang="ko-KR" altLang="en-US" sz="1200" dirty="0"/>
            </a:p>
          </p:txBody>
        </p:sp>
        <p:sp>
          <p:nvSpPr>
            <p:cNvPr id="11" name="직사각형 10"/>
            <p:cNvSpPr/>
            <p:nvPr/>
          </p:nvSpPr>
          <p:spPr>
            <a:xfrm>
              <a:off x="107504" y="1268760"/>
              <a:ext cx="360040" cy="288032"/>
            </a:xfrm>
            <a:prstGeom prst="rect">
              <a:avLst/>
            </a:prstGeom>
            <a:gradFill flip="none" rotWithShape="1">
              <a:gsLst>
                <a:gs pos="0">
                  <a:schemeClr val="accent4">
                    <a:lumMod val="20000"/>
                    <a:lumOff val="80000"/>
                    <a:shade val="30000"/>
                    <a:satMod val="115000"/>
                  </a:schemeClr>
                </a:gs>
                <a:gs pos="50000">
                  <a:schemeClr val="accent4">
                    <a:lumMod val="20000"/>
                    <a:lumOff val="80000"/>
                    <a:shade val="67500"/>
                    <a:satMod val="115000"/>
                  </a:schemeClr>
                </a:gs>
                <a:gs pos="100000">
                  <a:schemeClr val="accent4">
                    <a:lumMod val="20000"/>
                    <a:lumOff val="80000"/>
                    <a:shade val="100000"/>
                    <a:satMod val="115000"/>
                  </a:schemeClr>
                </a:gs>
              </a:gsLst>
              <a:lin ang="13500000" scaled="1"/>
              <a:tileRect/>
            </a:gradFill>
            <a:ln>
              <a:solidFill>
                <a:srgbClr val="A5A5A5"/>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12" name="TextBox 11"/>
            <p:cNvSpPr txBox="1"/>
            <p:nvPr/>
          </p:nvSpPr>
          <p:spPr>
            <a:xfrm>
              <a:off x="539552" y="1279793"/>
              <a:ext cx="1875797" cy="308569"/>
            </a:xfrm>
            <a:prstGeom prst="rect">
              <a:avLst/>
            </a:prstGeom>
            <a:noFill/>
          </p:spPr>
          <p:txBody>
            <a:bodyPr wrap="square" rtlCol="0">
              <a:spAutoFit/>
            </a:bodyPr>
            <a:lstStyle/>
            <a:p>
              <a:r>
                <a:rPr lang="en-US" altLang="ko-KR" sz="1200" dirty="0" smtClean="0"/>
                <a:t>Experimental Hall</a:t>
              </a:r>
              <a:endParaRPr lang="ko-KR" altLang="en-US" sz="1200" dirty="0"/>
            </a:p>
          </p:txBody>
        </p:sp>
        <p:sp>
          <p:nvSpPr>
            <p:cNvPr id="13" name="직사각형 12"/>
            <p:cNvSpPr/>
            <p:nvPr/>
          </p:nvSpPr>
          <p:spPr>
            <a:xfrm>
              <a:off x="107504" y="908720"/>
              <a:ext cx="360040" cy="28803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sz="1400" b="1" dirty="0" smtClean="0">
                <a:solidFill>
                  <a:schemeClr val="tx1"/>
                </a:solidFill>
              </a:endParaRPr>
            </a:p>
          </p:txBody>
        </p:sp>
        <p:cxnSp>
          <p:nvCxnSpPr>
            <p:cNvPr id="14" name="직선 연결선 13"/>
            <p:cNvCxnSpPr/>
            <p:nvPr/>
          </p:nvCxnSpPr>
          <p:spPr>
            <a:xfrm>
              <a:off x="107504" y="548680"/>
              <a:ext cx="32400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42050" y="415697"/>
              <a:ext cx="2271581" cy="308569"/>
            </a:xfrm>
            <a:prstGeom prst="rect">
              <a:avLst/>
            </a:prstGeom>
            <a:noFill/>
          </p:spPr>
          <p:txBody>
            <a:bodyPr wrap="square" rtlCol="0">
              <a:spAutoFit/>
            </a:bodyPr>
            <a:lstStyle/>
            <a:p>
              <a:r>
                <a:rPr lang="en-US" altLang="ko-KR" sz="1200" dirty="0" smtClean="0"/>
                <a:t>Beam line [for acceleration]</a:t>
              </a:r>
              <a:endParaRPr lang="ko-KR" altLang="en-US" sz="1200" dirty="0"/>
            </a:p>
          </p:txBody>
        </p:sp>
        <p:cxnSp>
          <p:nvCxnSpPr>
            <p:cNvPr id="16" name="직선 연결선 15"/>
            <p:cNvCxnSpPr/>
            <p:nvPr/>
          </p:nvCxnSpPr>
          <p:spPr>
            <a:xfrm>
              <a:off x="107504" y="764704"/>
              <a:ext cx="32400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42050" y="631721"/>
              <a:ext cx="2271581" cy="308569"/>
            </a:xfrm>
            <a:prstGeom prst="rect">
              <a:avLst/>
            </a:prstGeom>
            <a:noFill/>
          </p:spPr>
          <p:txBody>
            <a:bodyPr wrap="square" rtlCol="0">
              <a:spAutoFit/>
            </a:bodyPr>
            <a:lstStyle/>
            <a:p>
              <a:r>
                <a:rPr lang="en-US" altLang="ko-KR" sz="1200" dirty="0" smtClean="0"/>
                <a:t>Beam line [for experiment]</a:t>
              </a:r>
              <a:endParaRPr lang="ko-KR" altLang="en-US" sz="1200" dirty="0"/>
            </a:p>
          </p:txBody>
        </p:sp>
        <p:sp>
          <p:nvSpPr>
            <p:cNvPr id="18" name="TextBox 17"/>
            <p:cNvSpPr txBox="1"/>
            <p:nvPr/>
          </p:nvSpPr>
          <p:spPr>
            <a:xfrm>
              <a:off x="539552" y="919753"/>
              <a:ext cx="1477516" cy="308569"/>
            </a:xfrm>
            <a:prstGeom prst="rect">
              <a:avLst/>
            </a:prstGeom>
            <a:noFill/>
          </p:spPr>
          <p:txBody>
            <a:bodyPr wrap="square" rtlCol="0">
              <a:spAutoFit/>
            </a:bodyPr>
            <a:lstStyle/>
            <a:p>
              <a:r>
                <a:rPr lang="en-US" altLang="ko-KR" sz="1200" dirty="0" smtClean="0"/>
                <a:t>Target building</a:t>
              </a:r>
              <a:endParaRPr lang="ko-KR" altLang="en-US" sz="1200" dirty="0"/>
            </a:p>
          </p:txBody>
        </p:sp>
        <p:sp>
          <p:nvSpPr>
            <p:cNvPr id="19" name="직사각형 18"/>
            <p:cNvSpPr/>
            <p:nvPr/>
          </p:nvSpPr>
          <p:spPr>
            <a:xfrm>
              <a:off x="-1448" y="123192"/>
              <a:ext cx="2815079" cy="1584176"/>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7" name="그룹 103"/>
          <p:cNvGrpSpPr/>
          <p:nvPr/>
        </p:nvGrpSpPr>
        <p:grpSpPr>
          <a:xfrm>
            <a:off x="362878" y="1052736"/>
            <a:ext cx="8146342" cy="4487194"/>
            <a:chOff x="-48554" y="1095359"/>
            <a:chExt cx="9011594" cy="4998603"/>
          </a:xfrm>
        </p:grpSpPr>
        <p:sp>
          <p:nvSpPr>
            <p:cNvPr id="21" name="직사각형 20"/>
            <p:cNvSpPr/>
            <p:nvPr/>
          </p:nvSpPr>
          <p:spPr>
            <a:xfrm>
              <a:off x="682120" y="1845490"/>
              <a:ext cx="1728192"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p:cNvSpPr/>
            <p:nvPr/>
          </p:nvSpPr>
          <p:spPr>
            <a:xfrm>
              <a:off x="178064" y="170147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 name="직사각형 22"/>
            <p:cNvSpPr/>
            <p:nvPr/>
          </p:nvSpPr>
          <p:spPr>
            <a:xfrm>
              <a:off x="178064" y="2061514"/>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4" name="꺾인 연결선 57"/>
            <p:cNvCxnSpPr>
              <a:stCxn id="22" idx="2"/>
              <a:endCxn id="21" idx="1"/>
            </p:cNvCxnSpPr>
            <p:nvPr/>
          </p:nvCxnSpPr>
          <p:spPr>
            <a:xfrm rot="16200000" flipH="1">
              <a:off x="412090" y="1683472"/>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hape 24"/>
            <p:cNvCxnSpPr>
              <a:stCxn id="23" idx="0"/>
              <a:endCxn id="21" idx="1"/>
            </p:cNvCxnSpPr>
            <p:nvPr/>
          </p:nvCxnSpPr>
          <p:spPr>
            <a:xfrm rot="5400000" flipH="1" flipV="1">
              <a:off x="412090" y="1791484"/>
              <a:ext cx="108012" cy="432048"/>
            </a:xfrm>
            <a:prstGeom prst="bentConnector2">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꺾인 연결선 25"/>
            <p:cNvCxnSpPr>
              <a:endCxn id="82" idx="1"/>
            </p:cNvCxnSpPr>
            <p:nvPr/>
          </p:nvCxnSpPr>
          <p:spPr>
            <a:xfrm>
              <a:off x="3058384" y="1953502"/>
              <a:ext cx="72008" cy="1588"/>
            </a:xfrm>
            <a:prstGeom prst="bentConnector3">
              <a:avLst>
                <a:gd name="adj1" fmla="val 50000"/>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직선 연결선 26"/>
            <p:cNvCxnSpPr/>
            <p:nvPr/>
          </p:nvCxnSpPr>
          <p:spPr>
            <a:xfrm rot="5400000">
              <a:off x="4030492" y="3379374"/>
              <a:ext cx="360040" cy="1"/>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직선 연결선 27"/>
            <p:cNvCxnSpPr/>
            <p:nvPr/>
          </p:nvCxnSpPr>
          <p:spPr>
            <a:xfrm rot="5400000">
              <a:off x="4750572" y="3379374"/>
              <a:ext cx="360040"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직사각형 28"/>
            <p:cNvSpPr/>
            <p:nvPr/>
          </p:nvSpPr>
          <p:spPr>
            <a:xfrm>
              <a:off x="7055336" y="1845490"/>
              <a:ext cx="1907704" cy="216024"/>
            </a:xfrm>
            <a:prstGeom prst="rect">
              <a:avLst/>
            </a:prstGeom>
            <a:solidFill>
              <a:srgbClr val="CDCEC8"/>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0" name="직선 연결선 29"/>
            <p:cNvCxnSpPr>
              <a:stCxn id="82" idx="3"/>
              <a:endCxn id="29" idx="1"/>
            </p:cNvCxnSpPr>
            <p:nvPr/>
          </p:nvCxnSpPr>
          <p:spPr>
            <a:xfrm>
              <a:off x="6514768" y="1953502"/>
              <a:ext cx="5405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1" name="자유형 30"/>
            <p:cNvSpPr/>
            <p:nvPr/>
          </p:nvSpPr>
          <p:spPr>
            <a:xfrm>
              <a:off x="7090831" y="3069627"/>
              <a:ext cx="1008113" cy="1013842"/>
            </a:xfrm>
            <a:custGeom>
              <a:avLst/>
              <a:gdLst>
                <a:gd name="connsiteX0" fmla="*/ 0 w 1400175"/>
                <a:gd name="connsiteY0" fmla="*/ 0 h 885825"/>
                <a:gd name="connsiteX1" fmla="*/ 228600 w 1400175"/>
                <a:gd name="connsiteY1" fmla="*/ 242888 h 885825"/>
                <a:gd name="connsiteX2" fmla="*/ 1185863 w 1400175"/>
                <a:gd name="connsiteY2" fmla="*/ 657225 h 885825"/>
                <a:gd name="connsiteX3" fmla="*/ 1400175 w 1400175"/>
                <a:gd name="connsiteY3" fmla="*/ 885825 h 885825"/>
              </a:gdLst>
              <a:ahLst/>
              <a:cxnLst>
                <a:cxn ang="0">
                  <a:pos x="connsiteX0" y="connsiteY0"/>
                </a:cxn>
                <a:cxn ang="0">
                  <a:pos x="connsiteX1" y="connsiteY1"/>
                </a:cxn>
                <a:cxn ang="0">
                  <a:pos x="connsiteX2" y="connsiteY2"/>
                </a:cxn>
                <a:cxn ang="0">
                  <a:pos x="connsiteX3" y="connsiteY3"/>
                </a:cxn>
              </a:cxnLst>
              <a:rect l="l" t="t" r="r" b="b"/>
              <a:pathLst>
                <a:path w="1400175" h="885825">
                  <a:moveTo>
                    <a:pt x="0" y="0"/>
                  </a:moveTo>
                  <a:cubicBezTo>
                    <a:pt x="15478" y="66675"/>
                    <a:pt x="30956" y="133351"/>
                    <a:pt x="228600" y="242888"/>
                  </a:cubicBezTo>
                  <a:cubicBezTo>
                    <a:pt x="426244" y="352426"/>
                    <a:pt x="990601" y="550069"/>
                    <a:pt x="1185863" y="657225"/>
                  </a:cubicBezTo>
                  <a:cubicBezTo>
                    <a:pt x="1381125" y="764381"/>
                    <a:pt x="1390650" y="825103"/>
                    <a:pt x="1400175" y="885825"/>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32" name="직사각형 31"/>
            <p:cNvSpPr/>
            <p:nvPr/>
          </p:nvSpPr>
          <p:spPr>
            <a:xfrm>
              <a:off x="2770352" y="3069626"/>
              <a:ext cx="136815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TextBox 32"/>
            <p:cNvSpPr txBox="1"/>
            <p:nvPr/>
          </p:nvSpPr>
          <p:spPr>
            <a:xfrm>
              <a:off x="2229352" y="1095359"/>
              <a:ext cx="1397119" cy="411425"/>
            </a:xfrm>
            <a:prstGeom prst="rect">
              <a:avLst/>
            </a:prstGeom>
            <a:noFill/>
          </p:spPr>
          <p:txBody>
            <a:bodyPr wrap="none" rtlCol="0">
              <a:spAutoFit/>
            </a:bodyPr>
            <a:lstStyle/>
            <a:p>
              <a:r>
                <a:rPr lang="en-US" altLang="ko-KR" b="1" dirty="0" smtClean="0"/>
                <a:t>IFF LINAC</a:t>
              </a:r>
              <a:endParaRPr lang="ko-KR" altLang="en-US" b="1" dirty="0"/>
            </a:p>
          </p:txBody>
        </p:sp>
        <p:sp>
          <p:nvSpPr>
            <p:cNvPr id="34" name="TextBox 33"/>
            <p:cNvSpPr txBox="1"/>
            <p:nvPr/>
          </p:nvSpPr>
          <p:spPr>
            <a:xfrm>
              <a:off x="3346417" y="2378796"/>
              <a:ext cx="1601044" cy="411425"/>
            </a:xfrm>
            <a:prstGeom prst="rect">
              <a:avLst/>
            </a:prstGeom>
            <a:noFill/>
          </p:spPr>
          <p:txBody>
            <a:bodyPr wrap="none" rtlCol="0">
              <a:spAutoFit/>
            </a:bodyPr>
            <a:lstStyle/>
            <a:p>
              <a:r>
                <a:rPr lang="en-US" altLang="ko-KR" b="1" dirty="0" smtClean="0"/>
                <a:t>ISOL LINAC</a:t>
              </a:r>
              <a:endParaRPr lang="ko-KR" altLang="en-US" b="1" dirty="0"/>
            </a:p>
          </p:txBody>
        </p:sp>
        <p:sp>
          <p:nvSpPr>
            <p:cNvPr id="35" name="TextBox 34"/>
            <p:cNvSpPr txBox="1"/>
            <p:nvPr/>
          </p:nvSpPr>
          <p:spPr>
            <a:xfrm>
              <a:off x="7515092" y="1556792"/>
              <a:ext cx="983987" cy="276999"/>
            </a:xfrm>
            <a:prstGeom prst="rect">
              <a:avLst/>
            </a:prstGeom>
            <a:noFill/>
          </p:spPr>
          <p:txBody>
            <a:bodyPr wrap="none" rtlCol="0">
              <a:spAutoFit/>
            </a:bodyPr>
            <a:lstStyle/>
            <a:p>
              <a:r>
                <a:rPr lang="en-US" altLang="ko-KR" sz="1200" dirty="0" smtClean="0"/>
                <a:t>Future plan</a:t>
              </a:r>
              <a:endParaRPr lang="ko-KR" altLang="en-US" sz="1200" dirty="0"/>
            </a:p>
          </p:txBody>
        </p:sp>
        <p:sp>
          <p:nvSpPr>
            <p:cNvPr id="37" name="TextBox 36"/>
            <p:cNvSpPr txBox="1"/>
            <p:nvPr/>
          </p:nvSpPr>
          <p:spPr>
            <a:xfrm>
              <a:off x="5802477" y="1095359"/>
              <a:ext cx="1716310" cy="514281"/>
            </a:xfrm>
            <a:prstGeom prst="rect">
              <a:avLst/>
            </a:prstGeom>
            <a:noFill/>
          </p:spPr>
          <p:txBody>
            <a:bodyPr wrap="square" rtlCol="0">
              <a:spAutoFit/>
            </a:bodyPr>
            <a:lstStyle/>
            <a:p>
              <a:r>
                <a:rPr lang="en-US" altLang="ko-KR" sz="1200" b="1" dirty="0" smtClean="0"/>
                <a:t>600 </a:t>
              </a:r>
              <a:r>
                <a:rPr lang="en-US" altLang="ko-KR" sz="1200" b="1" dirty="0" err="1" smtClean="0"/>
                <a:t>MeV</a:t>
              </a:r>
              <a:r>
                <a:rPr lang="en-US" altLang="ko-KR" sz="1200" b="1" dirty="0" smtClean="0"/>
                <a:t>, 660 </a:t>
              </a:r>
              <a:r>
                <a:rPr lang="en-US" altLang="ko-KR" sz="1200" b="1" dirty="0" err="1" smtClean="0">
                  <a:latin typeface="Symbol" pitchFamily="18" charset="2"/>
                </a:rPr>
                <a:t>m</a:t>
              </a:r>
              <a:r>
                <a:rPr lang="en-US" altLang="ko-KR" sz="1200" b="1" dirty="0" err="1" smtClean="0"/>
                <a:t>A</a:t>
              </a:r>
              <a:r>
                <a:rPr lang="en-US" altLang="ko-KR" sz="1200" b="1" dirty="0" smtClean="0"/>
                <a:t> </a:t>
              </a:r>
            </a:p>
            <a:p>
              <a:r>
                <a:rPr lang="en-US" altLang="ko-KR" sz="1200" b="1" dirty="0" smtClean="0"/>
                <a:t>protons</a:t>
              </a:r>
              <a:endParaRPr lang="ko-KR" altLang="en-US" sz="1200" b="1" dirty="0"/>
            </a:p>
          </p:txBody>
        </p:sp>
        <p:cxnSp>
          <p:nvCxnSpPr>
            <p:cNvPr id="38" name="꺾인 연결선 37"/>
            <p:cNvCxnSpPr>
              <a:stCxn id="32" idx="1"/>
            </p:cNvCxnSpPr>
            <p:nvPr/>
          </p:nvCxnSpPr>
          <p:spPr>
            <a:xfrm rot="10800000">
              <a:off x="2770352" y="1953502"/>
              <a:ext cx="1588" cy="1224136"/>
            </a:xfrm>
            <a:prstGeom prst="bentConnector3">
              <a:avLst>
                <a:gd name="adj1" fmla="val 7096035"/>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2410312" y="1953502"/>
              <a:ext cx="360040"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a:stCxn id="32" idx="3"/>
              <a:endCxn id="41" idx="3"/>
            </p:cNvCxnSpPr>
            <p:nvPr/>
          </p:nvCxnSpPr>
          <p:spPr>
            <a:xfrm>
              <a:off x="4138504" y="3177638"/>
              <a:ext cx="115212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41" name="직사각형 40"/>
            <p:cNvSpPr/>
            <p:nvPr/>
          </p:nvSpPr>
          <p:spPr>
            <a:xfrm>
              <a:off x="5002600" y="3069626"/>
              <a:ext cx="288032"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2" name="TextBox 41"/>
            <p:cNvSpPr txBox="1"/>
            <p:nvPr/>
          </p:nvSpPr>
          <p:spPr>
            <a:xfrm>
              <a:off x="2698344" y="2061514"/>
              <a:ext cx="643125" cy="246221"/>
            </a:xfrm>
            <a:prstGeom prst="rect">
              <a:avLst/>
            </a:prstGeom>
            <a:noFill/>
          </p:spPr>
          <p:txBody>
            <a:bodyPr wrap="none" rtlCol="0">
              <a:spAutoFit/>
            </a:bodyPr>
            <a:lstStyle/>
            <a:p>
              <a:r>
                <a:rPr lang="en-US" altLang="ko-KR" sz="1000" dirty="0" smtClean="0"/>
                <a:t>Stripper</a:t>
              </a:r>
              <a:endParaRPr lang="ko-KR" altLang="en-US" sz="1000" dirty="0"/>
            </a:p>
          </p:txBody>
        </p:sp>
        <p:sp>
          <p:nvSpPr>
            <p:cNvPr id="43" name="직사각형 42"/>
            <p:cNvSpPr/>
            <p:nvPr/>
          </p:nvSpPr>
          <p:spPr>
            <a:xfrm>
              <a:off x="394088" y="1845490"/>
              <a:ext cx="216024"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4" name="TextBox 43"/>
            <p:cNvSpPr txBox="1"/>
            <p:nvPr/>
          </p:nvSpPr>
          <p:spPr>
            <a:xfrm>
              <a:off x="-48554" y="1382579"/>
              <a:ext cx="755335" cy="246221"/>
            </a:xfrm>
            <a:prstGeom prst="rect">
              <a:avLst/>
            </a:prstGeom>
            <a:noFill/>
          </p:spPr>
          <p:txBody>
            <a:bodyPr wrap="none" rtlCol="0">
              <a:spAutoFit/>
            </a:bodyPr>
            <a:lstStyle/>
            <a:p>
              <a:r>
                <a:rPr lang="en-US" altLang="ko-KR" sz="1000" dirty="0" smtClean="0"/>
                <a:t>SC ECR IS</a:t>
              </a:r>
              <a:endParaRPr lang="ko-KR" altLang="en-US" sz="1000" dirty="0"/>
            </a:p>
          </p:txBody>
        </p:sp>
        <p:sp>
          <p:nvSpPr>
            <p:cNvPr id="45" name="TextBox 44"/>
            <p:cNvSpPr txBox="1"/>
            <p:nvPr/>
          </p:nvSpPr>
          <p:spPr>
            <a:xfrm>
              <a:off x="4721815" y="2093515"/>
              <a:ext cx="817829" cy="445711"/>
            </a:xfrm>
            <a:prstGeom prst="rect">
              <a:avLst/>
            </a:prstGeom>
            <a:noFill/>
          </p:spPr>
          <p:txBody>
            <a:bodyPr wrap="none" rtlCol="0">
              <a:spAutoFit/>
            </a:bodyPr>
            <a:lstStyle/>
            <a:p>
              <a:r>
                <a:rPr lang="en-US" altLang="ko-KR" sz="1000" dirty="0" smtClean="0"/>
                <a:t>Cyclotron</a:t>
              </a:r>
            </a:p>
            <a:p>
              <a:r>
                <a:rPr lang="en-US" altLang="ko-KR" sz="1000" dirty="0" smtClean="0"/>
                <a:t>K~100</a:t>
              </a:r>
            </a:p>
          </p:txBody>
        </p:sp>
        <p:sp>
          <p:nvSpPr>
            <p:cNvPr id="46" name="타원 45"/>
            <p:cNvSpPr/>
            <p:nvPr/>
          </p:nvSpPr>
          <p:spPr>
            <a:xfrm>
              <a:off x="3850472" y="2559098"/>
              <a:ext cx="144016" cy="144016"/>
            </a:xfrm>
            <a:prstGeom prst="ellipse">
              <a:avLst/>
            </a:prstGeom>
            <a:solidFill>
              <a:srgbClr val="EBF1DE">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p:cNvSpPr/>
            <p:nvPr/>
          </p:nvSpPr>
          <p:spPr>
            <a:xfrm>
              <a:off x="4282520" y="3069626"/>
              <a:ext cx="576064" cy="216024"/>
            </a:xfrm>
            <a:prstGeom prst="rect">
              <a:avLst/>
            </a:prstGeom>
            <a:solidFill>
              <a:srgbClr val="D98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자유형 47"/>
            <p:cNvSpPr/>
            <p:nvPr/>
          </p:nvSpPr>
          <p:spPr>
            <a:xfrm>
              <a:off x="2403615" y="1948157"/>
              <a:ext cx="162719" cy="1643062"/>
            </a:xfrm>
            <a:custGeom>
              <a:avLst/>
              <a:gdLst>
                <a:gd name="connsiteX0" fmla="*/ 0 w 162719"/>
                <a:gd name="connsiteY0" fmla="*/ 0 h 1643062"/>
                <a:gd name="connsiteX1" fmla="*/ 85725 w 162719"/>
                <a:gd name="connsiteY1" fmla="*/ 33337 h 1643062"/>
                <a:gd name="connsiteX2" fmla="*/ 123825 w 162719"/>
                <a:gd name="connsiteY2" fmla="*/ 52387 h 1643062"/>
                <a:gd name="connsiteX3" fmla="*/ 147637 w 162719"/>
                <a:gd name="connsiteY3" fmla="*/ 85725 h 1643062"/>
                <a:gd name="connsiteX4" fmla="*/ 157162 w 162719"/>
                <a:gd name="connsiteY4" fmla="*/ 119062 h 1643062"/>
                <a:gd name="connsiteX5" fmla="*/ 161925 w 162719"/>
                <a:gd name="connsiteY5" fmla="*/ 152400 h 1643062"/>
                <a:gd name="connsiteX6" fmla="*/ 161925 w 162719"/>
                <a:gd name="connsiteY6" fmla="*/ 214312 h 1643062"/>
                <a:gd name="connsiteX7" fmla="*/ 161925 w 162719"/>
                <a:gd name="connsiteY7" fmla="*/ 314325 h 1643062"/>
                <a:gd name="connsiteX8" fmla="*/ 161925 w 162719"/>
                <a:gd name="connsiteY8" fmla="*/ 419100 h 1643062"/>
                <a:gd name="connsiteX9" fmla="*/ 161925 w 162719"/>
                <a:gd name="connsiteY9" fmla="*/ 1643062 h 16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719" h="1643062">
                  <a:moveTo>
                    <a:pt x="0" y="0"/>
                  </a:moveTo>
                  <a:cubicBezTo>
                    <a:pt x="28575" y="11112"/>
                    <a:pt x="65088" y="24606"/>
                    <a:pt x="85725" y="33337"/>
                  </a:cubicBezTo>
                  <a:cubicBezTo>
                    <a:pt x="106362" y="42068"/>
                    <a:pt x="113506" y="43656"/>
                    <a:pt x="123825" y="52387"/>
                  </a:cubicBezTo>
                  <a:cubicBezTo>
                    <a:pt x="134144" y="61118"/>
                    <a:pt x="142081" y="74613"/>
                    <a:pt x="147637" y="85725"/>
                  </a:cubicBezTo>
                  <a:cubicBezTo>
                    <a:pt x="153193" y="96838"/>
                    <a:pt x="154781" y="107950"/>
                    <a:pt x="157162" y="119062"/>
                  </a:cubicBezTo>
                  <a:cubicBezTo>
                    <a:pt x="159543" y="130174"/>
                    <a:pt x="161131" y="136525"/>
                    <a:pt x="161925" y="152400"/>
                  </a:cubicBezTo>
                  <a:cubicBezTo>
                    <a:pt x="162719" y="168275"/>
                    <a:pt x="161925" y="214312"/>
                    <a:pt x="161925" y="214312"/>
                  </a:cubicBezTo>
                  <a:lnTo>
                    <a:pt x="161925" y="314325"/>
                  </a:lnTo>
                  <a:lnTo>
                    <a:pt x="161925" y="419100"/>
                  </a:lnTo>
                  <a:lnTo>
                    <a:pt x="161925" y="1643062"/>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49" name="자유형 48"/>
            <p:cNvSpPr/>
            <p:nvPr/>
          </p:nvSpPr>
          <p:spPr>
            <a:xfrm>
              <a:off x="2636183" y="3176882"/>
              <a:ext cx="124619" cy="433387"/>
            </a:xfrm>
            <a:custGeom>
              <a:avLst/>
              <a:gdLst>
                <a:gd name="connsiteX0" fmla="*/ 124619 w 124619"/>
                <a:gd name="connsiteY0" fmla="*/ 0 h 433387"/>
                <a:gd name="connsiteX1" fmla="*/ 48419 w 124619"/>
                <a:gd name="connsiteY1" fmla="*/ 33337 h 433387"/>
                <a:gd name="connsiteX2" fmla="*/ 15082 w 124619"/>
                <a:gd name="connsiteY2" fmla="*/ 61912 h 433387"/>
                <a:gd name="connsiteX3" fmla="*/ 5557 w 124619"/>
                <a:gd name="connsiteY3" fmla="*/ 104775 h 433387"/>
                <a:gd name="connsiteX4" fmla="*/ 794 w 124619"/>
                <a:gd name="connsiteY4" fmla="*/ 157162 h 433387"/>
                <a:gd name="connsiteX5" fmla="*/ 794 w 124619"/>
                <a:gd name="connsiteY5" fmla="*/ 228600 h 433387"/>
                <a:gd name="connsiteX6" fmla="*/ 794 w 124619"/>
                <a:gd name="connsiteY6" fmla="*/ 433387 h 433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619" h="433387">
                  <a:moveTo>
                    <a:pt x="124619" y="0"/>
                  </a:moveTo>
                  <a:cubicBezTo>
                    <a:pt x="95647" y="11509"/>
                    <a:pt x="66675" y="23018"/>
                    <a:pt x="48419" y="33337"/>
                  </a:cubicBezTo>
                  <a:cubicBezTo>
                    <a:pt x="30163" y="43656"/>
                    <a:pt x="22226" y="50006"/>
                    <a:pt x="15082" y="61912"/>
                  </a:cubicBezTo>
                  <a:cubicBezTo>
                    <a:pt x="7938" y="73818"/>
                    <a:pt x="7938" y="88900"/>
                    <a:pt x="5557" y="104775"/>
                  </a:cubicBezTo>
                  <a:cubicBezTo>
                    <a:pt x="3176" y="120650"/>
                    <a:pt x="1588" y="136525"/>
                    <a:pt x="794" y="157162"/>
                  </a:cubicBezTo>
                  <a:cubicBezTo>
                    <a:pt x="0" y="177799"/>
                    <a:pt x="794" y="228600"/>
                    <a:pt x="794" y="228600"/>
                  </a:cubicBezTo>
                  <a:lnTo>
                    <a:pt x="794" y="433387"/>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50" name="직사각형 49"/>
            <p:cNvSpPr/>
            <p:nvPr/>
          </p:nvSpPr>
          <p:spPr>
            <a:xfrm>
              <a:off x="2194288" y="3573682"/>
              <a:ext cx="136815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grpSp>
          <p:nvGrpSpPr>
            <p:cNvPr id="20" name="그룹 103"/>
            <p:cNvGrpSpPr/>
            <p:nvPr/>
          </p:nvGrpSpPr>
          <p:grpSpPr>
            <a:xfrm flipH="1" flipV="1">
              <a:off x="7018823" y="3191889"/>
              <a:ext cx="1872208" cy="1463196"/>
              <a:chOff x="538984" y="1556792"/>
              <a:chExt cx="8065464" cy="4752528"/>
            </a:xfrm>
          </p:grpSpPr>
          <p:pic>
            <p:nvPicPr>
              <p:cNvPr id="87" name="Picture 15" descr="D:\중이온개념설계-10\임병직\3D Beam Line-Model.tif"/>
              <p:cNvPicPr>
                <a:picLocks noChangeAspect="1" noChangeArrowheads="1"/>
              </p:cNvPicPr>
              <p:nvPr/>
            </p:nvPicPr>
            <p:blipFill>
              <a:blip r:embed="rId2" cstate="print"/>
              <a:srcRect/>
              <a:stretch>
                <a:fillRect/>
              </a:stretch>
            </p:blipFill>
            <p:spPr bwMode="auto">
              <a:xfrm>
                <a:off x="541762" y="1563932"/>
                <a:ext cx="8062686" cy="4745388"/>
              </a:xfrm>
              <a:prstGeom prst="rect">
                <a:avLst/>
              </a:prstGeom>
              <a:noFill/>
              <a:ln>
                <a:noFill/>
              </a:ln>
            </p:spPr>
          </p:pic>
          <p:sp>
            <p:nvSpPr>
              <p:cNvPr id="88" name="직사각형 87"/>
              <p:cNvSpPr/>
              <p:nvPr/>
            </p:nvSpPr>
            <p:spPr>
              <a:xfrm>
                <a:off x="2987824" y="1556792"/>
                <a:ext cx="2304256"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9" name="직사각형 88"/>
              <p:cNvSpPr/>
              <p:nvPr/>
            </p:nvSpPr>
            <p:spPr>
              <a:xfrm>
                <a:off x="1907704" y="2492896"/>
                <a:ext cx="201622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0" name="타원 89"/>
              <p:cNvSpPr/>
              <p:nvPr/>
            </p:nvSpPr>
            <p:spPr>
              <a:xfrm>
                <a:off x="1591096" y="227687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1" name="타원 90"/>
              <p:cNvSpPr/>
              <p:nvPr/>
            </p:nvSpPr>
            <p:spPr>
              <a:xfrm>
                <a:off x="2267744" y="3933056"/>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2" name="타원 91"/>
              <p:cNvSpPr/>
              <p:nvPr/>
            </p:nvSpPr>
            <p:spPr>
              <a:xfrm>
                <a:off x="538984" y="3356992"/>
                <a:ext cx="720080" cy="6480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2" name="직사각형 51"/>
            <p:cNvSpPr/>
            <p:nvPr/>
          </p:nvSpPr>
          <p:spPr>
            <a:xfrm>
              <a:off x="7306856" y="4437778"/>
              <a:ext cx="1656184" cy="1656184"/>
            </a:xfrm>
            <a:prstGeom prst="rect">
              <a:avLst/>
            </a:prstGeom>
            <a:solidFill>
              <a:srgbClr val="A5A5A5"/>
            </a:solidFill>
            <a:ln>
              <a:noFill/>
            </a:ln>
            <a:scene3d>
              <a:camera prst="obliqueTopLef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cxnSp>
          <p:nvCxnSpPr>
            <p:cNvPr id="53" name="꺾인 연결선 132"/>
            <p:cNvCxnSpPr>
              <a:stCxn id="41" idx="3"/>
              <a:endCxn id="79" idx="2"/>
            </p:cNvCxnSpPr>
            <p:nvPr/>
          </p:nvCxnSpPr>
          <p:spPr>
            <a:xfrm>
              <a:off x="5290632" y="3177638"/>
              <a:ext cx="792088" cy="108012"/>
            </a:xfrm>
            <a:prstGeom prst="bentConnector4">
              <a:avLst>
                <a:gd name="adj1" fmla="val 22727"/>
                <a:gd name="adj2" fmla="val 311643"/>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직선 연결선 53"/>
            <p:cNvCxnSpPr/>
            <p:nvPr/>
          </p:nvCxnSpPr>
          <p:spPr>
            <a:xfrm rot="5400000" flipH="1" flipV="1">
              <a:off x="5391784" y="3587970"/>
              <a:ext cx="144016"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55" name="직사각형 54"/>
            <p:cNvSpPr/>
            <p:nvPr/>
          </p:nvSpPr>
          <p:spPr>
            <a:xfrm>
              <a:off x="5406072" y="3645690"/>
              <a:ext cx="144016" cy="144016"/>
            </a:xfrm>
            <a:prstGeom prst="rect">
              <a:avLst/>
            </a:prstGeom>
            <a:solidFill>
              <a:schemeClr val="bg1">
                <a:lumMod val="65000"/>
              </a:schemeClr>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TextBox 55"/>
            <p:cNvSpPr txBox="1"/>
            <p:nvPr/>
          </p:nvSpPr>
          <p:spPr>
            <a:xfrm>
              <a:off x="7885855" y="3726934"/>
              <a:ext cx="790601" cy="400110"/>
            </a:xfrm>
            <a:prstGeom prst="rect">
              <a:avLst/>
            </a:prstGeom>
            <a:noFill/>
          </p:spPr>
          <p:txBody>
            <a:bodyPr wrap="none" rtlCol="0">
              <a:spAutoFit/>
            </a:bodyPr>
            <a:lstStyle/>
            <a:p>
              <a:r>
                <a:rPr lang="en-US" altLang="ko-KR" sz="1000" dirty="0" smtClean="0"/>
                <a:t>Fragment </a:t>
              </a:r>
            </a:p>
            <a:p>
              <a:r>
                <a:rPr lang="en-US" altLang="ko-KR" sz="1000" dirty="0" smtClean="0"/>
                <a:t>Separator</a:t>
              </a:r>
              <a:endParaRPr lang="ko-KR" altLang="en-US" sz="1000" dirty="0"/>
            </a:p>
          </p:txBody>
        </p:sp>
        <p:sp>
          <p:nvSpPr>
            <p:cNvPr id="57" name="TextBox 56"/>
            <p:cNvSpPr txBox="1"/>
            <p:nvPr/>
          </p:nvSpPr>
          <p:spPr>
            <a:xfrm>
              <a:off x="5497988" y="3600522"/>
              <a:ext cx="633507" cy="400110"/>
            </a:xfrm>
            <a:prstGeom prst="rect">
              <a:avLst/>
            </a:prstGeom>
            <a:noFill/>
          </p:spPr>
          <p:txBody>
            <a:bodyPr wrap="none" rtlCol="0">
              <a:spAutoFit/>
            </a:bodyPr>
            <a:lstStyle/>
            <a:p>
              <a:r>
                <a:rPr lang="en-US" altLang="ko-KR" sz="1000" dirty="0" smtClean="0"/>
                <a:t>Charge</a:t>
              </a:r>
            </a:p>
            <a:p>
              <a:r>
                <a:rPr lang="en-US" altLang="ko-KR" sz="1000" dirty="0" smtClean="0"/>
                <a:t>Breeder</a:t>
              </a:r>
              <a:endParaRPr lang="ko-KR" altLang="en-US" sz="1000" dirty="0"/>
            </a:p>
          </p:txBody>
        </p:sp>
        <p:sp>
          <p:nvSpPr>
            <p:cNvPr id="58" name="TextBox 57"/>
            <p:cNvSpPr txBox="1"/>
            <p:nvPr/>
          </p:nvSpPr>
          <p:spPr>
            <a:xfrm>
              <a:off x="4679794"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59" name="TextBox 58"/>
            <p:cNvSpPr txBox="1"/>
            <p:nvPr/>
          </p:nvSpPr>
          <p:spPr>
            <a:xfrm>
              <a:off x="327408" y="1599269"/>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0" name="TextBox 59"/>
            <p:cNvSpPr txBox="1"/>
            <p:nvPr/>
          </p:nvSpPr>
          <p:spPr>
            <a:xfrm>
              <a:off x="4933908" y="3242218"/>
              <a:ext cx="426720" cy="246221"/>
            </a:xfrm>
            <a:prstGeom prst="rect">
              <a:avLst/>
            </a:prstGeom>
            <a:noFill/>
          </p:spPr>
          <p:txBody>
            <a:bodyPr wrap="none" rtlCol="0">
              <a:spAutoFit/>
            </a:bodyPr>
            <a:lstStyle/>
            <a:p>
              <a:r>
                <a:rPr lang="en-US" altLang="ko-KR" sz="1000" dirty="0" smtClean="0"/>
                <a:t>RFQ</a:t>
              </a:r>
              <a:endParaRPr lang="ko-KR" altLang="en-US" sz="1000" dirty="0"/>
            </a:p>
          </p:txBody>
        </p:sp>
        <p:sp>
          <p:nvSpPr>
            <p:cNvPr id="61" name="TextBox 60"/>
            <p:cNvSpPr txBox="1"/>
            <p:nvPr/>
          </p:nvSpPr>
          <p:spPr>
            <a:xfrm>
              <a:off x="1259632" y="1585594"/>
              <a:ext cx="441146" cy="246221"/>
            </a:xfrm>
            <a:prstGeom prst="rect">
              <a:avLst/>
            </a:prstGeom>
            <a:noFill/>
          </p:spPr>
          <p:txBody>
            <a:bodyPr wrap="none" rtlCol="0">
              <a:spAutoFit/>
            </a:bodyPr>
            <a:lstStyle/>
            <a:p>
              <a:r>
                <a:rPr lang="en-US" altLang="ko-KR" sz="1000" dirty="0" smtClean="0"/>
                <a:t>SCL </a:t>
              </a:r>
              <a:endParaRPr lang="ko-KR" altLang="en-US" sz="1000" dirty="0"/>
            </a:p>
          </p:txBody>
        </p:sp>
        <p:sp>
          <p:nvSpPr>
            <p:cNvPr id="62" name="TextBox 61"/>
            <p:cNvSpPr txBox="1"/>
            <p:nvPr/>
          </p:nvSpPr>
          <p:spPr>
            <a:xfrm>
              <a:off x="3329392" y="3242218"/>
              <a:ext cx="396262" cy="246221"/>
            </a:xfrm>
            <a:prstGeom prst="rect">
              <a:avLst/>
            </a:prstGeom>
            <a:noFill/>
          </p:spPr>
          <p:txBody>
            <a:bodyPr wrap="none" rtlCol="0">
              <a:spAutoFit/>
            </a:bodyPr>
            <a:lstStyle/>
            <a:p>
              <a:r>
                <a:rPr lang="en-US" altLang="ko-KR" sz="1000" dirty="0" smtClean="0"/>
                <a:t>SCL</a:t>
              </a:r>
              <a:endParaRPr lang="ko-KR" altLang="en-US" sz="1000" dirty="0"/>
            </a:p>
          </p:txBody>
        </p:sp>
        <p:sp>
          <p:nvSpPr>
            <p:cNvPr id="63" name="직사각형 62"/>
            <p:cNvSpPr/>
            <p:nvPr/>
          </p:nvSpPr>
          <p:spPr>
            <a:xfrm>
              <a:off x="3634448" y="3573682"/>
              <a:ext cx="936104"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4" name="직사각형 63"/>
            <p:cNvSpPr/>
            <p:nvPr/>
          </p:nvSpPr>
          <p:spPr>
            <a:xfrm>
              <a:off x="4642560" y="3573682"/>
              <a:ext cx="648072"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b="1" dirty="0">
                <a:solidFill>
                  <a:schemeClr val="tx1"/>
                </a:solidFill>
              </a:endParaRPr>
            </a:p>
          </p:txBody>
        </p:sp>
        <p:sp>
          <p:nvSpPr>
            <p:cNvPr id="65" name="TextBox 64"/>
            <p:cNvSpPr txBox="1"/>
            <p:nvPr/>
          </p:nvSpPr>
          <p:spPr>
            <a:xfrm>
              <a:off x="2510886" y="3861714"/>
              <a:ext cx="2537611" cy="342855"/>
            </a:xfrm>
            <a:prstGeom prst="rect">
              <a:avLst/>
            </a:prstGeom>
            <a:noFill/>
          </p:spPr>
          <p:txBody>
            <a:bodyPr wrap="none" rtlCol="0">
              <a:spAutoFit/>
            </a:bodyPr>
            <a:lstStyle/>
            <a:p>
              <a:r>
                <a:rPr lang="en-US" altLang="ko-KR" sz="1400" b="1" dirty="0" smtClean="0"/>
                <a:t>Low energy experiments</a:t>
              </a:r>
              <a:endParaRPr lang="ko-KR" altLang="en-US" sz="1400" b="1" dirty="0"/>
            </a:p>
          </p:txBody>
        </p:sp>
        <p:sp>
          <p:nvSpPr>
            <p:cNvPr id="66" name="타원 65"/>
            <p:cNvSpPr/>
            <p:nvPr/>
          </p:nvSpPr>
          <p:spPr>
            <a:xfrm>
              <a:off x="7882920" y="340109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7" name="타원 66"/>
            <p:cNvSpPr/>
            <p:nvPr/>
          </p:nvSpPr>
          <p:spPr>
            <a:xfrm>
              <a:off x="7882920" y="3617114"/>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 name="타원 67"/>
            <p:cNvSpPr/>
            <p:nvPr/>
          </p:nvSpPr>
          <p:spPr>
            <a:xfrm>
              <a:off x="7508592" y="3314226"/>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타원 68"/>
            <p:cNvSpPr/>
            <p:nvPr/>
          </p:nvSpPr>
          <p:spPr>
            <a:xfrm>
              <a:off x="7306856" y="3458810"/>
              <a:ext cx="216024"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70" name="직선 연결선 69"/>
            <p:cNvCxnSpPr/>
            <p:nvPr/>
          </p:nvCxnSpPr>
          <p:spPr>
            <a:xfrm>
              <a:off x="5765544" y="3530250"/>
              <a:ext cx="1512168"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직선 연결선 70"/>
            <p:cNvCxnSpPr/>
            <p:nvPr/>
          </p:nvCxnSpPr>
          <p:spPr>
            <a:xfrm rot="5400000">
              <a:off x="5758684" y="3825710"/>
              <a:ext cx="648072"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2" name="직사각형 71"/>
            <p:cNvSpPr/>
            <p:nvPr/>
          </p:nvSpPr>
          <p:spPr>
            <a:xfrm>
              <a:off x="2771800" y="1844217"/>
              <a:ext cx="288032"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직사각형 72"/>
            <p:cNvSpPr/>
            <p:nvPr/>
          </p:nvSpPr>
          <p:spPr>
            <a:xfrm>
              <a:off x="5580112" y="3402565"/>
              <a:ext cx="360040" cy="216024"/>
            </a:xfrm>
            <a:prstGeom prst="rect">
              <a:avLst/>
            </a:prstGeom>
            <a:solidFill>
              <a:srgbClr val="7FC638"/>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4" name="자유형 73"/>
            <p:cNvSpPr/>
            <p:nvPr/>
          </p:nvSpPr>
          <p:spPr>
            <a:xfrm>
              <a:off x="6356909" y="1916832"/>
              <a:ext cx="651053" cy="768096"/>
            </a:xfrm>
            <a:custGeom>
              <a:avLst/>
              <a:gdLst>
                <a:gd name="connsiteX0" fmla="*/ 0 w 651053"/>
                <a:gd name="connsiteY0" fmla="*/ 0 h 768096"/>
                <a:gd name="connsiteX1" fmla="*/ 453542 w 651053"/>
                <a:gd name="connsiteY1" fmla="*/ 204825 h 768096"/>
                <a:gd name="connsiteX2" fmla="*/ 651053 w 651053"/>
                <a:gd name="connsiteY2" fmla="*/ 768096 h 768096"/>
              </a:gdLst>
              <a:ahLst/>
              <a:cxnLst>
                <a:cxn ang="0">
                  <a:pos x="connsiteX0" y="connsiteY0"/>
                </a:cxn>
                <a:cxn ang="0">
                  <a:pos x="connsiteX1" y="connsiteY1"/>
                </a:cxn>
                <a:cxn ang="0">
                  <a:pos x="connsiteX2" y="connsiteY2"/>
                </a:cxn>
              </a:cxnLst>
              <a:rect l="l" t="t" r="r" b="b"/>
              <a:pathLst>
                <a:path w="651053" h="768096">
                  <a:moveTo>
                    <a:pt x="0" y="0"/>
                  </a:moveTo>
                  <a:cubicBezTo>
                    <a:pt x="172516" y="38404"/>
                    <a:pt x="345033" y="76809"/>
                    <a:pt x="453542" y="204825"/>
                  </a:cubicBezTo>
                  <a:cubicBezTo>
                    <a:pt x="562051" y="332841"/>
                    <a:pt x="618135" y="654710"/>
                    <a:pt x="651053" y="768096"/>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5" name="자유형 74"/>
            <p:cNvSpPr/>
            <p:nvPr/>
          </p:nvSpPr>
          <p:spPr>
            <a:xfrm>
              <a:off x="6305596" y="1976533"/>
              <a:ext cx="354636" cy="732387"/>
            </a:xfrm>
            <a:custGeom>
              <a:avLst/>
              <a:gdLst>
                <a:gd name="connsiteX0" fmla="*/ 143010 w 354636"/>
                <a:gd name="connsiteY0" fmla="*/ 0 h 732387"/>
                <a:gd name="connsiteX1" fmla="*/ 307689 w 354636"/>
                <a:gd name="connsiteY1" fmla="*/ 39003 h 732387"/>
                <a:gd name="connsiteX2" fmla="*/ 303355 w 354636"/>
                <a:gd name="connsiteY2" fmla="*/ 234017 h 732387"/>
                <a:gd name="connsiteX3" fmla="*/ 0 w 354636"/>
                <a:gd name="connsiteY3" fmla="*/ 732387 h 732387"/>
              </a:gdLst>
              <a:ahLst/>
              <a:cxnLst>
                <a:cxn ang="0">
                  <a:pos x="connsiteX0" y="connsiteY0"/>
                </a:cxn>
                <a:cxn ang="0">
                  <a:pos x="connsiteX1" y="connsiteY1"/>
                </a:cxn>
                <a:cxn ang="0">
                  <a:pos x="connsiteX2" y="connsiteY2"/>
                </a:cxn>
                <a:cxn ang="0">
                  <a:pos x="connsiteX3" y="connsiteY3"/>
                </a:cxn>
              </a:cxnLst>
              <a:rect l="l" t="t" r="r" b="b"/>
              <a:pathLst>
                <a:path w="354636" h="732387">
                  <a:moveTo>
                    <a:pt x="143010" y="0"/>
                  </a:moveTo>
                  <a:cubicBezTo>
                    <a:pt x="211987" y="0"/>
                    <a:pt x="280965" y="0"/>
                    <a:pt x="307689" y="39003"/>
                  </a:cubicBezTo>
                  <a:cubicBezTo>
                    <a:pt x="334413" y="78006"/>
                    <a:pt x="354636" y="118453"/>
                    <a:pt x="303355" y="234017"/>
                  </a:cubicBezTo>
                  <a:cubicBezTo>
                    <a:pt x="252074" y="349581"/>
                    <a:pt x="50559" y="650048"/>
                    <a:pt x="0" y="732387"/>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6" name="자유형 75"/>
            <p:cNvSpPr/>
            <p:nvPr/>
          </p:nvSpPr>
          <p:spPr>
            <a:xfrm>
              <a:off x="5689140" y="2334812"/>
              <a:ext cx="482716" cy="811650"/>
            </a:xfrm>
            <a:custGeom>
              <a:avLst/>
              <a:gdLst>
                <a:gd name="connsiteX0" fmla="*/ 463407 w 482716"/>
                <a:gd name="connsiteY0" fmla="*/ 811650 h 811650"/>
                <a:gd name="connsiteX1" fmla="*/ 405481 w 482716"/>
                <a:gd name="connsiteY1" fmla="*/ 133091 h 811650"/>
                <a:gd name="connsiteX2" fmla="*/ 0 w 482716"/>
                <a:gd name="connsiteY2" fmla="*/ 13102 h 811650"/>
              </a:gdLst>
              <a:ahLst/>
              <a:cxnLst>
                <a:cxn ang="0">
                  <a:pos x="connsiteX0" y="connsiteY0"/>
                </a:cxn>
                <a:cxn ang="0">
                  <a:pos x="connsiteX1" y="connsiteY1"/>
                </a:cxn>
                <a:cxn ang="0">
                  <a:pos x="connsiteX2" y="connsiteY2"/>
                </a:cxn>
              </a:cxnLst>
              <a:rect l="l" t="t" r="r" b="b"/>
              <a:pathLst>
                <a:path w="482716" h="811650">
                  <a:moveTo>
                    <a:pt x="463407" y="811650"/>
                  </a:moveTo>
                  <a:cubicBezTo>
                    <a:pt x="473061" y="538916"/>
                    <a:pt x="482716" y="266182"/>
                    <a:pt x="405481" y="133091"/>
                  </a:cubicBezTo>
                  <a:cubicBezTo>
                    <a:pt x="328247" y="0"/>
                    <a:pt x="164123" y="6551"/>
                    <a:pt x="0" y="13102"/>
                  </a:cubicBezTo>
                </a:path>
              </a:pathLst>
            </a:cu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7" name="자유형 76"/>
            <p:cNvSpPr/>
            <p:nvPr/>
          </p:nvSpPr>
          <p:spPr>
            <a:xfrm>
              <a:off x="6616360" y="3356992"/>
              <a:ext cx="718453" cy="820447"/>
            </a:xfrm>
            <a:custGeom>
              <a:avLst/>
              <a:gdLst>
                <a:gd name="connsiteX0" fmla="*/ 0 w 738835"/>
                <a:gd name="connsiteY0" fmla="*/ 892455 h 892455"/>
                <a:gd name="connsiteX1" fmla="*/ 117043 w 738835"/>
                <a:gd name="connsiteY1" fmla="*/ 534010 h 892455"/>
                <a:gd name="connsiteX2" fmla="*/ 534010 w 738835"/>
                <a:gd name="connsiteY2" fmla="*/ 460858 h 892455"/>
                <a:gd name="connsiteX3" fmla="*/ 738835 w 738835"/>
                <a:gd name="connsiteY3" fmla="*/ 0 h 892455"/>
              </a:gdLst>
              <a:ahLst/>
              <a:cxnLst>
                <a:cxn ang="0">
                  <a:pos x="connsiteX0" y="connsiteY0"/>
                </a:cxn>
                <a:cxn ang="0">
                  <a:pos x="connsiteX1" y="connsiteY1"/>
                </a:cxn>
                <a:cxn ang="0">
                  <a:pos x="connsiteX2" y="connsiteY2"/>
                </a:cxn>
                <a:cxn ang="0">
                  <a:pos x="connsiteX3" y="connsiteY3"/>
                </a:cxn>
              </a:cxnLst>
              <a:rect l="l" t="t" r="r" b="b"/>
              <a:pathLst>
                <a:path w="738835" h="892455">
                  <a:moveTo>
                    <a:pt x="0" y="892455"/>
                  </a:moveTo>
                  <a:cubicBezTo>
                    <a:pt x="14020" y="749199"/>
                    <a:pt x="28041" y="605943"/>
                    <a:pt x="117043" y="534010"/>
                  </a:cubicBezTo>
                  <a:cubicBezTo>
                    <a:pt x="206045" y="462077"/>
                    <a:pt x="430378" y="549860"/>
                    <a:pt x="534010" y="460858"/>
                  </a:cubicBezTo>
                  <a:cubicBezTo>
                    <a:pt x="637642" y="371856"/>
                    <a:pt x="688238" y="185928"/>
                    <a:pt x="738835"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8" name="자유형 77"/>
            <p:cNvSpPr/>
            <p:nvPr/>
          </p:nvSpPr>
          <p:spPr>
            <a:xfrm>
              <a:off x="6839712" y="3573016"/>
              <a:ext cx="925373" cy="672998"/>
            </a:xfrm>
            <a:custGeom>
              <a:avLst/>
              <a:gdLst>
                <a:gd name="connsiteX0" fmla="*/ 0 w 925373"/>
                <a:gd name="connsiteY0" fmla="*/ 672998 h 672998"/>
                <a:gd name="connsiteX1" fmla="*/ 775411 w 925373"/>
                <a:gd name="connsiteY1" fmla="*/ 468173 h 672998"/>
                <a:gd name="connsiteX2" fmla="*/ 899770 w 925373"/>
                <a:gd name="connsiteY2" fmla="*/ 0 h 672998"/>
              </a:gdLst>
              <a:ahLst/>
              <a:cxnLst>
                <a:cxn ang="0">
                  <a:pos x="connsiteX0" y="connsiteY0"/>
                </a:cxn>
                <a:cxn ang="0">
                  <a:pos x="connsiteX1" y="connsiteY1"/>
                </a:cxn>
                <a:cxn ang="0">
                  <a:pos x="connsiteX2" y="connsiteY2"/>
                </a:cxn>
              </a:cxnLst>
              <a:rect l="l" t="t" r="r" b="b"/>
              <a:pathLst>
                <a:path w="925373" h="672998">
                  <a:moveTo>
                    <a:pt x="0" y="672998"/>
                  </a:moveTo>
                  <a:cubicBezTo>
                    <a:pt x="312724" y="626668"/>
                    <a:pt x="625449" y="580339"/>
                    <a:pt x="775411" y="468173"/>
                  </a:cubicBezTo>
                  <a:cubicBezTo>
                    <a:pt x="925373" y="356007"/>
                    <a:pt x="899770" y="99974"/>
                    <a:pt x="899770" y="0"/>
                  </a:cubicBez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sp>
          <p:nvSpPr>
            <p:cNvPr id="79" name="직사각형 78"/>
            <p:cNvSpPr/>
            <p:nvPr/>
          </p:nvSpPr>
          <p:spPr>
            <a:xfrm>
              <a:off x="5650672" y="2637578"/>
              <a:ext cx="864096"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ISOL</a:t>
              </a:r>
            </a:p>
            <a:p>
              <a:pPr algn="ctr"/>
              <a:r>
                <a:rPr lang="en-US" altLang="ko-KR" sz="1200" b="1" dirty="0" smtClean="0">
                  <a:solidFill>
                    <a:schemeClr val="tx1"/>
                  </a:solidFill>
                </a:rPr>
                <a:t>target</a:t>
              </a:r>
              <a:endParaRPr lang="ko-KR" altLang="en-US" sz="1200" b="1" dirty="0">
                <a:solidFill>
                  <a:schemeClr val="tx1"/>
                </a:solidFill>
              </a:endParaRPr>
            </a:p>
          </p:txBody>
        </p:sp>
        <p:sp>
          <p:nvSpPr>
            <p:cNvPr id="80" name="직사각형 79"/>
            <p:cNvSpPr/>
            <p:nvPr/>
          </p:nvSpPr>
          <p:spPr>
            <a:xfrm>
              <a:off x="6533240" y="2637578"/>
              <a:ext cx="1080120" cy="648072"/>
            </a:xfrm>
            <a:prstGeom prst="rect">
              <a:avLst/>
            </a:prstGeom>
            <a:solidFill>
              <a:srgbClr val="B3C181"/>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In-flight</a:t>
              </a:r>
            </a:p>
            <a:p>
              <a:pPr algn="ctr"/>
              <a:r>
                <a:rPr lang="en-US" altLang="ko-KR" sz="1200" b="1" dirty="0" smtClean="0">
                  <a:solidFill>
                    <a:schemeClr val="tx1"/>
                  </a:solidFill>
                </a:rPr>
                <a:t>target</a:t>
              </a:r>
              <a:endParaRPr lang="ko-KR" altLang="en-US" sz="1200" b="1" dirty="0">
                <a:solidFill>
                  <a:schemeClr val="tx1"/>
                </a:solidFill>
              </a:endParaRPr>
            </a:p>
          </p:txBody>
        </p:sp>
        <p:sp>
          <p:nvSpPr>
            <p:cNvPr id="81" name="직사각형 80"/>
            <p:cNvSpPr/>
            <p:nvPr/>
          </p:nvSpPr>
          <p:spPr>
            <a:xfrm>
              <a:off x="7810912" y="2204864"/>
              <a:ext cx="1152128" cy="720080"/>
            </a:xfrm>
            <a:prstGeom prst="rect">
              <a:avLst/>
            </a:prstGeom>
            <a:solidFill>
              <a:srgbClr val="CBCBCB"/>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altLang="ko-KR" sz="1200" b="1" dirty="0" smtClean="0">
                  <a:solidFill>
                    <a:schemeClr val="tx1"/>
                  </a:solidFill>
                </a:rPr>
                <a:t>μ</a:t>
              </a:r>
              <a:r>
                <a:rPr lang="en-US" altLang="ko-KR" sz="1200" b="1" dirty="0" smtClean="0">
                  <a:solidFill>
                    <a:schemeClr val="tx1"/>
                  </a:solidFill>
                </a:rPr>
                <a:t>, Medical</a:t>
              </a:r>
            </a:p>
            <a:p>
              <a:pPr algn="ctr"/>
              <a:r>
                <a:rPr lang="en-US" altLang="ko-KR" sz="1200" b="1" dirty="0" smtClean="0">
                  <a:solidFill>
                    <a:schemeClr val="tx1"/>
                  </a:solidFill>
                </a:rPr>
                <a:t>research</a:t>
              </a:r>
              <a:endParaRPr lang="ko-KR" altLang="en-US" sz="1200" b="1" dirty="0">
                <a:solidFill>
                  <a:schemeClr val="tx1"/>
                </a:solidFill>
              </a:endParaRPr>
            </a:p>
          </p:txBody>
        </p:sp>
        <p:sp>
          <p:nvSpPr>
            <p:cNvPr id="82" name="직사각형 81"/>
            <p:cNvSpPr/>
            <p:nvPr/>
          </p:nvSpPr>
          <p:spPr>
            <a:xfrm>
              <a:off x="3130392" y="1845490"/>
              <a:ext cx="3384376" cy="216024"/>
            </a:xfrm>
            <a:prstGeom prst="rect">
              <a:avLst/>
            </a:prstGeom>
            <a:solidFill>
              <a:srgbClr val="B5281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3" name="직사각형 82"/>
            <p:cNvSpPr/>
            <p:nvPr/>
          </p:nvSpPr>
          <p:spPr>
            <a:xfrm>
              <a:off x="5866696" y="4077738"/>
              <a:ext cx="1152128" cy="936104"/>
            </a:xfrm>
            <a:prstGeom prst="rect">
              <a:avLst/>
            </a:prstGeom>
            <a:solidFill>
              <a:srgbClr val="A5A5A5"/>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200" b="1" dirty="0" smtClean="0">
                  <a:solidFill>
                    <a:schemeClr val="tx1"/>
                  </a:solidFill>
                </a:rPr>
                <a:t>Atom trap</a:t>
              </a:r>
            </a:p>
            <a:p>
              <a:pPr algn="ctr"/>
              <a:r>
                <a:rPr lang="en-US" altLang="ko-KR" sz="1200" b="1" dirty="0" smtClean="0">
                  <a:solidFill>
                    <a:schemeClr val="tx1"/>
                  </a:solidFill>
                </a:rPr>
                <a:t>experiment</a:t>
              </a:r>
              <a:endParaRPr lang="ko-KR" altLang="en-US" sz="1200" b="1" dirty="0">
                <a:solidFill>
                  <a:schemeClr val="tx1"/>
                </a:solidFill>
              </a:endParaRPr>
            </a:p>
          </p:txBody>
        </p:sp>
        <p:sp>
          <p:nvSpPr>
            <p:cNvPr id="84" name="타원 83"/>
            <p:cNvSpPr/>
            <p:nvPr/>
          </p:nvSpPr>
          <p:spPr>
            <a:xfrm>
              <a:off x="5506656" y="2205530"/>
              <a:ext cx="288032" cy="288032"/>
            </a:xfrm>
            <a:prstGeom prst="ellipse">
              <a:avLst/>
            </a:prstGeom>
            <a:solidFill>
              <a:srgbClr val="E0D220"/>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TextBox 180"/>
            <p:cNvSpPr txBox="1">
              <a:spLocks noChangeArrowheads="1"/>
            </p:cNvSpPr>
            <p:nvPr/>
          </p:nvSpPr>
          <p:spPr bwMode="auto">
            <a:xfrm>
              <a:off x="89711" y="2218366"/>
              <a:ext cx="571289" cy="433008"/>
            </a:xfrm>
            <a:prstGeom prst="rect">
              <a:avLst/>
            </a:prstGeom>
            <a:noFill/>
            <a:ln w="9525">
              <a:noFill/>
              <a:miter lim="800000"/>
              <a:headEnd/>
              <a:tailEnd/>
            </a:ln>
          </p:spPr>
          <p:txBody>
            <a:bodyPr wrap="square" lIns="80147" tIns="40074" rIns="80147" bIns="40074">
              <a:spAutoFit/>
            </a:bodyPr>
            <a:lstStyle/>
            <a:p>
              <a:r>
                <a:rPr lang="en-US" altLang="ko-KR" sz="1000" b="1" dirty="0">
                  <a:latin typeface="맑은 고딕" pitchFamily="50" charset="-127"/>
                  <a:ea typeface="맑은 고딕" pitchFamily="50" charset="-127"/>
                </a:rPr>
                <a:t>H</a:t>
              </a:r>
              <a:r>
                <a:rPr lang="en-US" altLang="ko-KR" sz="1000" b="1" baseline="-25000" dirty="0">
                  <a:latin typeface="맑은 고딕" pitchFamily="50" charset="-127"/>
                  <a:ea typeface="맑은 고딕" pitchFamily="50" charset="-127"/>
                </a:rPr>
                <a:t>2</a:t>
              </a:r>
              <a:r>
                <a:rPr lang="en-US" altLang="ko-KR" sz="1000" b="1" dirty="0">
                  <a:latin typeface="맑은 고딕" pitchFamily="50" charset="-127"/>
                  <a:ea typeface="맑은 고딕" pitchFamily="50" charset="-127"/>
                </a:rPr>
                <a:t>+</a:t>
              </a:r>
            </a:p>
            <a:p>
              <a:r>
                <a:rPr lang="en-US" altLang="ko-KR" sz="1000" b="1" dirty="0">
                  <a:latin typeface="맑은 고딕" pitchFamily="50" charset="-127"/>
                  <a:ea typeface="맑은 고딕" pitchFamily="50" charset="-127"/>
                </a:rPr>
                <a:t>D+</a:t>
              </a:r>
              <a:endParaRPr lang="ko-KR" altLang="en-US" sz="1000" b="1" dirty="0">
                <a:latin typeface="맑은 고딕" pitchFamily="50" charset="-127"/>
                <a:ea typeface="맑은 고딕" pitchFamily="50" charset="-127"/>
              </a:endParaRPr>
            </a:p>
          </p:txBody>
        </p:sp>
        <p:sp>
          <p:nvSpPr>
            <p:cNvPr id="86" name="자유형 85"/>
            <p:cNvSpPr/>
            <p:nvPr/>
          </p:nvSpPr>
          <p:spPr>
            <a:xfrm>
              <a:off x="6588224" y="1944000"/>
              <a:ext cx="1224136" cy="548896"/>
            </a:xfrm>
            <a:custGeom>
              <a:avLst/>
              <a:gdLst>
                <a:gd name="connsiteX0" fmla="*/ 0 w 968992"/>
                <a:gd name="connsiteY0" fmla="*/ 0 h 518615"/>
                <a:gd name="connsiteX1" fmla="*/ 313899 w 968992"/>
                <a:gd name="connsiteY1" fmla="*/ 81887 h 518615"/>
                <a:gd name="connsiteX2" fmla="*/ 477672 w 968992"/>
                <a:gd name="connsiteY2" fmla="*/ 436728 h 518615"/>
                <a:gd name="connsiteX3" fmla="*/ 968992 w 968992"/>
                <a:gd name="connsiteY3" fmla="*/ 518615 h 518615"/>
                <a:gd name="connsiteX4" fmla="*/ 968992 w 968992"/>
                <a:gd name="connsiteY4" fmla="*/ 518615 h 5186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8992" h="518615">
                  <a:moveTo>
                    <a:pt x="0" y="0"/>
                  </a:moveTo>
                  <a:cubicBezTo>
                    <a:pt x="117143" y="4549"/>
                    <a:pt x="234287" y="9099"/>
                    <a:pt x="313899" y="81887"/>
                  </a:cubicBezTo>
                  <a:cubicBezTo>
                    <a:pt x="393511" y="154675"/>
                    <a:pt x="368490" y="363940"/>
                    <a:pt x="477672" y="436728"/>
                  </a:cubicBezTo>
                  <a:cubicBezTo>
                    <a:pt x="586854" y="509516"/>
                    <a:pt x="968992" y="518615"/>
                    <a:pt x="968992" y="518615"/>
                  </a:cubicBezTo>
                  <a:lnTo>
                    <a:pt x="968992" y="518615"/>
                  </a:lnTo>
                </a:path>
              </a:pathLst>
            </a:cu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grpSp>
      <p:sp>
        <p:nvSpPr>
          <p:cNvPr id="93" name="내용 개체 틀 4"/>
          <p:cNvSpPr txBox="1">
            <a:spLocks/>
          </p:cNvSpPr>
          <p:nvPr/>
        </p:nvSpPr>
        <p:spPr>
          <a:xfrm>
            <a:off x="2739142" y="3861048"/>
            <a:ext cx="2160240" cy="936104"/>
          </a:xfrm>
          <a:prstGeom prst="rect">
            <a:avLst/>
          </a:prstGeom>
          <a:solidFill>
            <a:schemeClr val="accent6">
              <a:lumMod val="50000"/>
            </a:schemeClr>
          </a:solidFill>
        </p:spPr>
        <p:txBody>
          <a:bodyPr vert="horz" lIns="91440" tIns="45720" rIns="91440" bIns="45720" rtlCol="0">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Astrophysics</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Material science</a:t>
            </a:r>
          </a:p>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Bio science</a:t>
            </a:r>
          </a:p>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data</a:t>
            </a:r>
            <a:endParaRPr kumimoji="0" lang="en-US" altLang="ko-KR" sz="100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4" name="내용 개체 틀 4"/>
          <p:cNvSpPr txBox="1">
            <a:spLocks/>
          </p:cNvSpPr>
          <p:nvPr/>
        </p:nvSpPr>
        <p:spPr>
          <a:xfrm>
            <a:off x="5512298" y="4365104"/>
            <a:ext cx="1440000"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lang="en-US" altLang="ko-KR" sz="1200" b="1" dirty="0" smtClean="0">
                <a:solidFill>
                  <a:srgbClr val="FFFF00"/>
                </a:solidFill>
                <a:latin typeface="맑은 고딕" pitchFamily="50" charset="-127"/>
                <a:ea typeface="맑은 고딕" pitchFamily="50" charset="-127"/>
              </a:rPr>
              <a:t>Atomic / Nuclear physics</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5" name="내용 개체 틀 4"/>
          <p:cNvSpPr txBox="1">
            <a:spLocks/>
          </p:cNvSpPr>
          <p:nvPr/>
        </p:nvSpPr>
        <p:spPr>
          <a:xfrm>
            <a:off x="7393334" y="2708920"/>
            <a:ext cx="146648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Medical science</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6" name="내용 개체 틀 4"/>
          <p:cNvSpPr txBox="1">
            <a:spLocks/>
          </p:cNvSpPr>
          <p:nvPr/>
        </p:nvSpPr>
        <p:spPr>
          <a:xfrm>
            <a:off x="7059622" y="5085184"/>
            <a:ext cx="1368152" cy="504056"/>
          </a:xfrm>
          <a:prstGeom prst="rect">
            <a:avLst/>
          </a:prstGeom>
          <a:solidFill>
            <a:srgbClr val="002060"/>
          </a:solidFill>
        </p:spPr>
        <p:txBody>
          <a:bodyPr vert="horz" lIns="91440" tIns="45720" rIns="91440" bIns="45720" rtlCol="0" anchor="ctr">
            <a:noAutofit/>
          </a:bodyPr>
          <a:lstStyle/>
          <a:p>
            <a:pPr marL="342900" marR="0" lvl="0" indent="-342900" algn="l"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Nuclear Physics</a:t>
            </a:r>
          </a:p>
        </p:txBody>
      </p:sp>
      <p:sp>
        <p:nvSpPr>
          <p:cNvPr id="97" name="내용 개체 틀 4"/>
          <p:cNvSpPr txBox="1">
            <a:spLocks/>
          </p:cNvSpPr>
          <p:nvPr/>
        </p:nvSpPr>
        <p:spPr>
          <a:xfrm>
            <a:off x="7281976" y="1211832"/>
            <a:ext cx="1826528" cy="288032"/>
          </a:xfrm>
          <a:prstGeom prst="rect">
            <a:avLst/>
          </a:prstGeom>
          <a:solidFill>
            <a:srgbClr val="002060"/>
          </a:solidFill>
        </p:spPr>
        <p:txBody>
          <a:bodyPr vert="horz" lIns="91440" tIns="45720" rIns="91440" bIns="45720" rtlCol="0">
            <a:noAutofit/>
          </a:bodyPr>
          <a:lstStyle/>
          <a:p>
            <a:pPr marL="342900" marR="0" lvl="0" indent="-342900" algn="ctr" defTabSz="914400" rtl="0" eaLnBrk="1" fontAlgn="auto" latinLnBrk="1" hangingPunct="1">
              <a:lnSpc>
                <a:spcPct val="100000"/>
              </a:lnSpc>
              <a:spcBef>
                <a:spcPct val="20000"/>
              </a:spcBef>
              <a:spcAft>
                <a:spcPts val="0"/>
              </a:spcAft>
              <a:buClrTx/>
              <a:buSzTx/>
              <a:tabLst/>
              <a:defRPr/>
            </a:pPr>
            <a:r>
              <a:rPr kumimoji="0" lang="en-US" altLang="ko-KR" sz="1200" b="1" i="0" u="none" strike="noStrike" kern="1200" cap="none" spc="0" normalizeH="0" baseline="0" noProof="0" dirty="0" smtClean="0">
                <a:ln>
                  <a:noFill/>
                </a:ln>
                <a:solidFill>
                  <a:srgbClr val="FFFF00"/>
                </a:solidFill>
                <a:effectLst/>
                <a:uLnTx/>
                <a:uFillTx/>
                <a:latin typeface="맑은 고딕" pitchFamily="50" charset="-127"/>
                <a:ea typeface="맑은 고딕" pitchFamily="50" charset="-127"/>
                <a:cs typeface="+mn-cs"/>
              </a:rPr>
              <a:t>Future extension area</a:t>
            </a:r>
            <a:endParaRPr kumimoji="0" lang="en-US" altLang="ko-KR" sz="1050" b="1" i="0" u="none" strike="noStrike" kern="1200" cap="none" spc="0" normalizeH="0" baseline="0" noProof="0" dirty="0" smtClean="0">
              <a:ln>
                <a:noFill/>
              </a:ln>
              <a:solidFill>
                <a:schemeClr val="bg1"/>
              </a:solidFill>
              <a:effectLst/>
              <a:uLnTx/>
              <a:uFillTx/>
              <a:latin typeface="맑은 고딕" pitchFamily="50" charset="-127"/>
              <a:ea typeface="맑은 고딕" pitchFamily="50" charset="-127"/>
              <a:cs typeface="+mn-cs"/>
            </a:endParaRPr>
          </a:p>
        </p:txBody>
      </p:sp>
      <p:sp>
        <p:nvSpPr>
          <p:cNvPr id="98" name="직사각형 97"/>
          <p:cNvSpPr/>
          <p:nvPr/>
        </p:nvSpPr>
        <p:spPr>
          <a:xfrm>
            <a:off x="2771798" y="4943195"/>
            <a:ext cx="1854097" cy="307777"/>
          </a:xfrm>
          <a:prstGeom prst="rect">
            <a:avLst/>
          </a:prstGeom>
          <a:solidFill>
            <a:srgbClr val="C00000"/>
          </a:solidFill>
          <a:ln w="19050">
            <a:solidFill>
              <a:schemeClr val="accent1">
                <a:lumMod val="75000"/>
              </a:schemeClr>
            </a:solidFill>
          </a:ln>
        </p:spPr>
        <p:txBody>
          <a:bodyPr wrap="none">
            <a:spAutoFit/>
          </a:bodyPr>
          <a:lstStyle/>
          <a:p>
            <a:r>
              <a:rPr lang="en-US" altLang="ko-KR" sz="1400" b="1" dirty="0" smtClean="0">
                <a:solidFill>
                  <a:srgbClr val="FFFF00"/>
                </a:solidFill>
              </a:rPr>
              <a:t>8. High power ISOL</a:t>
            </a:r>
          </a:p>
        </p:txBody>
      </p:sp>
      <p:sp>
        <p:nvSpPr>
          <p:cNvPr id="99" name="직사각형 98"/>
          <p:cNvSpPr/>
          <p:nvPr/>
        </p:nvSpPr>
        <p:spPr>
          <a:xfrm>
            <a:off x="693" y="3861048"/>
            <a:ext cx="2483076" cy="954107"/>
          </a:xfrm>
          <a:prstGeom prst="rect">
            <a:avLst/>
          </a:prstGeom>
        </p:spPr>
        <p:txBody>
          <a:bodyPr wrap="square">
            <a:spAutoFit/>
          </a:bodyPr>
          <a:lstStyle/>
          <a:p>
            <a:pPr marL="182563" indent="-182563"/>
            <a:r>
              <a:rPr lang="en-US" altLang="ko-KR" sz="1400" b="1" dirty="0" smtClean="0">
                <a:solidFill>
                  <a:srgbClr val="0000FF"/>
                </a:solidFill>
              </a:rPr>
              <a:t>ISOL with IFF LINAC </a:t>
            </a:r>
          </a:p>
          <a:p>
            <a:pPr marL="182563" indent="-182563">
              <a:buFontTx/>
              <a:buChar char="-"/>
            </a:pPr>
            <a:r>
              <a:rPr lang="en-US" altLang="ko-KR" sz="1400" b="1" dirty="0" smtClean="0">
                <a:solidFill>
                  <a:srgbClr val="0000FF"/>
                </a:solidFill>
              </a:rPr>
              <a:t>future high-power driver</a:t>
            </a:r>
          </a:p>
          <a:p>
            <a:pPr marL="182563" indent="-182563">
              <a:buFontTx/>
              <a:buChar char="-"/>
            </a:pPr>
            <a:r>
              <a:rPr lang="en-US" altLang="ko-KR" sz="1400" b="1" dirty="0" smtClean="0">
                <a:solidFill>
                  <a:srgbClr val="0000FF"/>
                </a:solidFill>
              </a:rPr>
              <a:t>400 kW (or ~MW) ISOL upgrade</a:t>
            </a:r>
            <a:endParaRPr lang="ko-KR" altLang="en-US" sz="1400" dirty="0"/>
          </a:p>
        </p:txBody>
      </p:sp>
      <p:grpSp>
        <p:nvGrpSpPr>
          <p:cNvPr id="51" name="그룹 154"/>
          <p:cNvGrpSpPr/>
          <p:nvPr/>
        </p:nvGrpSpPr>
        <p:grpSpPr>
          <a:xfrm>
            <a:off x="683568" y="1745052"/>
            <a:ext cx="5616624" cy="2332020"/>
            <a:chOff x="683568" y="2249108"/>
            <a:chExt cx="5616624" cy="2332020"/>
          </a:xfrm>
        </p:grpSpPr>
        <p:grpSp>
          <p:nvGrpSpPr>
            <p:cNvPr id="100" name="그룹 173"/>
            <p:cNvGrpSpPr/>
            <p:nvPr/>
          </p:nvGrpSpPr>
          <p:grpSpPr>
            <a:xfrm>
              <a:off x="2771800" y="2924944"/>
              <a:ext cx="3528392" cy="1656184"/>
              <a:chOff x="2771800" y="2924944"/>
              <a:chExt cx="3528392" cy="1656184"/>
            </a:xfrm>
            <a:solidFill>
              <a:srgbClr val="C00000"/>
            </a:solidFill>
          </p:grpSpPr>
          <p:sp>
            <p:nvSpPr>
              <p:cNvPr id="104" name="타원 103"/>
              <p:cNvSpPr/>
              <p:nvPr/>
            </p:nvSpPr>
            <p:spPr>
              <a:xfrm>
                <a:off x="5292080" y="4221088"/>
                <a:ext cx="360040" cy="36004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smtClean="0">
                    <a:solidFill>
                      <a:srgbClr val="FFFF00"/>
                    </a:solidFill>
                  </a:rPr>
                  <a:t>8</a:t>
                </a:r>
                <a:endParaRPr lang="ko-KR" altLang="en-US" b="1" dirty="0">
                  <a:solidFill>
                    <a:srgbClr val="FFFF00"/>
                  </a:solidFill>
                </a:endParaRPr>
              </a:p>
            </p:txBody>
          </p:sp>
          <p:sp>
            <p:nvSpPr>
              <p:cNvPr id="105" name="타원 104"/>
              <p:cNvSpPr/>
              <p:nvPr/>
            </p:nvSpPr>
            <p:spPr>
              <a:xfrm>
                <a:off x="5508104" y="2924944"/>
                <a:ext cx="792088" cy="59864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6" name="굽은 화살표 105"/>
              <p:cNvSpPr/>
              <p:nvPr/>
            </p:nvSpPr>
            <p:spPr>
              <a:xfrm rot="10800000">
                <a:off x="5393583" y="3456764"/>
                <a:ext cx="576065" cy="360039"/>
              </a:xfrm>
              <a:prstGeom prst="ben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07" name="오른쪽 화살표 106"/>
              <p:cNvSpPr/>
              <p:nvPr/>
            </p:nvSpPr>
            <p:spPr>
              <a:xfrm rot="5400000">
                <a:off x="4680032" y="3537032"/>
                <a:ext cx="360000" cy="144016"/>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8" name="오른쪽 화살표 107"/>
              <p:cNvSpPr/>
              <p:nvPr/>
            </p:nvSpPr>
            <p:spPr>
              <a:xfrm rot="5400000">
                <a:off x="4031960" y="3536992"/>
                <a:ext cx="360000" cy="144016"/>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9" name="오른쪽 화살표 108"/>
              <p:cNvSpPr/>
              <p:nvPr/>
            </p:nvSpPr>
            <p:spPr>
              <a:xfrm rot="5400000">
                <a:off x="2663808" y="3536992"/>
                <a:ext cx="360000" cy="144016"/>
              </a:xfrm>
              <a:prstGeom prst="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0" name="굽은 화살표 109"/>
              <p:cNvSpPr/>
              <p:nvPr/>
            </p:nvSpPr>
            <p:spPr>
              <a:xfrm rot="10800000" flipV="1">
                <a:off x="2843808" y="3323124"/>
                <a:ext cx="2592288" cy="360040"/>
              </a:xfrm>
              <a:prstGeom prst="ben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sp>
          <p:nvSpPr>
            <p:cNvPr id="102" name="오른쪽 화살표 101"/>
            <p:cNvSpPr/>
            <p:nvPr/>
          </p:nvSpPr>
          <p:spPr>
            <a:xfrm>
              <a:off x="683568" y="2249108"/>
              <a:ext cx="5544616" cy="14401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3" name="오른쪽 화살표 102"/>
            <p:cNvSpPr/>
            <p:nvPr/>
          </p:nvSpPr>
          <p:spPr>
            <a:xfrm rot="7109002">
              <a:off x="5805713" y="2643458"/>
              <a:ext cx="756000" cy="144016"/>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11" name="직사각형 110"/>
          <p:cNvSpPr/>
          <p:nvPr/>
        </p:nvSpPr>
        <p:spPr>
          <a:xfrm>
            <a:off x="7078492" y="4436381"/>
            <a:ext cx="1304268" cy="523220"/>
          </a:xfrm>
          <a:prstGeom prst="rect">
            <a:avLst/>
          </a:prstGeom>
        </p:spPr>
        <p:txBody>
          <a:bodyPr wrap="none">
            <a:spAutoFit/>
          </a:bodyPr>
          <a:lstStyle/>
          <a:p>
            <a:pPr algn="ctr"/>
            <a:r>
              <a:rPr lang="en-US" altLang="ko-KR" sz="1400" b="1" dirty="0" smtClean="0"/>
              <a:t>High energy </a:t>
            </a:r>
          </a:p>
          <a:p>
            <a:pPr algn="ctr"/>
            <a:r>
              <a:rPr lang="en-US" altLang="ko-KR" sz="1400" b="1" dirty="0" smtClean="0"/>
              <a:t>experiments</a:t>
            </a:r>
            <a:endParaRPr lang="ko-KR" altLang="en-US" sz="1400" b="1" dirty="0"/>
          </a:p>
        </p:txBody>
      </p:sp>
      <p:cxnSp>
        <p:nvCxnSpPr>
          <p:cNvPr id="116" name="직선 화살표 연결선 115"/>
          <p:cNvCxnSpPr/>
          <p:nvPr/>
        </p:nvCxnSpPr>
        <p:spPr>
          <a:xfrm rot="5400000">
            <a:off x="6227390" y="1628800"/>
            <a:ext cx="2880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20376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linds(horizontal)">
                                      <p:cBhvr>
                                        <p:cTn id="7" dur="500"/>
                                        <p:tgtEl>
                                          <p:spTgt spid="5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blinds(horizontal)">
                                      <p:cBhvr>
                                        <p:cTn id="10"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표 10"/>
          <p:cNvGraphicFramePr>
            <a:graphicFrameLocks noGrp="1"/>
          </p:cNvGraphicFramePr>
          <p:nvPr>
            <p:extLst>
              <p:ext uri="{D42A27DB-BD31-4B8C-83A1-F6EECF244321}">
                <p14:modId xmlns:p14="http://schemas.microsoft.com/office/powerpoint/2010/main" val="3039220034"/>
              </p:ext>
            </p:extLst>
          </p:nvPr>
        </p:nvGraphicFramePr>
        <p:xfrm>
          <a:off x="84558" y="1340768"/>
          <a:ext cx="9036498" cy="4584999"/>
        </p:xfrm>
        <a:graphic>
          <a:graphicData uri="http://schemas.openxmlformats.org/drawingml/2006/table">
            <a:tbl>
              <a:tblPr firstRow="1" bandRow="1">
                <a:tableStyleId>{F5AB1C69-6EDB-4FF4-983F-18BD219EF322}</a:tableStyleId>
              </a:tblPr>
              <a:tblGrid>
                <a:gridCol w="1238875"/>
                <a:gridCol w="1749000"/>
                <a:gridCol w="1530375"/>
                <a:gridCol w="1530375"/>
                <a:gridCol w="1311750"/>
                <a:gridCol w="1676123"/>
              </a:tblGrid>
              <a:tr h="808979">
                <a:tc>
                  <a:txBody>
                    <a:bodyPr/>
                    <a:lstStyle/>
                    <a:p>
                      <a:pPr algn="ctr" latinLnBrk="1"/>
                      <a:r>
                        <a:rPr lang="en-US" altLang="ko-KR" sz="1400" b="1" dirty="0" smtClean="0">
                          <a:latin typeface="맑은 고딕" pitchFamily="50" charset="-127"/>
                          <a:ea typeface="맑은 고딕" pitchFamily="50" charset="-127"/>
                        </a:rPr>
                        <a:t>Facility</a:t>
                      </a:r>
                    </a:p>
                  </a:txBody>
                  <a:tcPr anchor="ctr"/>
                </a:tc>
                <a:tc>
                  <a:txBody>
                    <a:bodyPr/>
                    <a:lstStyle/>
                    <a:p>
                      <a:pPr algn="ctr"/>
                      <a:r>
                        <a:rPr lang="en-US" altLang="ko-KR" sz="1400" dirty="0" smtClean="0">
                          <a:solidFill>
                            <a:srgbClr val="0070C0"/>
                          </a:solidFill>
                          <a:latin typeface="맑은 고딕" pitchFamily="50" charset="-127"/>
                          <a:ea typeface="맑은 고딕" pitchFamily="50" charset="-127"/>
                        </a:rPr>
                        <a:t>Korea</a:t>
                      </a:r>
                      <a:endParaRPr lang="ko-KR" altLang="en-US" sz="1400"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HIE-ISOLDE</a:t>
                      </a:r>
                    </a:p>
                    <a:p>
                      <a:pPr algn="ctr" latinLnBrk="1"/>
                      <a:r>
                        <a:rPr lang="en-US" altLang="ko-KR" sz="1400" b="1" dirty="0" smtClean="0">
                          <a:solidFill>
                            <a:srgbClr val="0070C0"/>
                          </a:solidFill>
                          <a:latin typeface="맑은 고딕" pitchFamily="50" charset="-127"/>
                          <a:ea typeface="맑은 고딕" pitchFamily="50" charset="-127"/>
                        </a:rPr>
                        <a:t>CERN</a:t>
                      </a:r>
                    </a:p>
                    <a:p>
                      <a:pPr algn="ctr" latinLnBrk="1"/>
                      <a:r>
                        <a:rPr lang="en-US" altLang="ko-KR" sz="1400" b="1" dirty="0" smtClean="0">
                          <a:solidFill>
                            <a:srgbClr val="0070C0"/>
                          </a:solidFill>
                          <a:latin typeface="맑은 고딕" pitchFamily="50" charset="-127"/>
                          <a:ea typeface="맑은 고딕" pitchFamily="50" charset="-127"/>
                        </a:rPr>
                        <a:t>Swiss</a:t>
                      </a:r>
                      <a:r>
                        <a:rPr lang="ko-KR" altLang="en-US" sz="1400" b="1" dirty="0" smtClean="0">
                          <a:solidFill>
                            <a:srgbClr val="0070C0"/>
                          </a:solidFill>
                          <a:latin typeface="맑은 고딕" pitchFamily="50" charset="-127"/>
                          <a:ea typeface="맑은 고딕" pitchFamily="50" charset="-127"/>
                        </a:rPr>
                        <a:t> </a:t>
                      </a:r>
                      <a:r>
                        <a:rPr lang="en-US" altLang="ko-KR" sz="1400" b="1" dirty="0" smtClean="0">
                          <a:solidFill>
                            <a:srgbClr val="0070C0"/>
                          </a:solidFill>
                          <a:latin typeface="맑은 고딕" pitchFamily="50" charset="-127"/>
                          <a:ea typeface="맑은 고딕" pitchFamily="50" charset="-127"/>
                        </a:rPr>
                        <a:t>(EU)</a:t>
                      </a:r>
                      <a:endParaRPr lang="ko-KR" altLang="en-US" sz="1400" b="1"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ISAC</a:t>
                      </a:r>
                      <a:r>
                        <a:rPr lang="en-US" altLang="ko-KR" sz="1400" b="1" baseline="0" dirty="0" smtClean="0">
                          <a:latin typeface="맑은 고딕" pitchFamily="50" charset="-127"/>
                          <a:ea typeface="맑은 고딕" pitchFamily="50" charset="-127"/>
                        </a:rPr>
                        <a:t> I,II</a:t>
                      </a:r>
                    </a:p>
                    <a:p>
                      <a:pPr algn="ctr" latinLnBrk="1"/>
                      <a:r>
                        <a:rPr lang="en-US" altLang="ko-KR" sz="1400" b="1" baseline="0" dirty="0" smtClean="0">
                          <a:solidFill>
                            <a:srgbClr val="0070C0"/>
                          </a:solidFill>
                          <a:latin typeface="맑은 고딕" pitchFamily="50" charset="-127"/>
                          <a:ea typeface="맑은 고딕" pitchFamily="50" charset="-127"/>
                        </a:rPr>
                        <a:t>TRIUMF</a:t>
                      </a:r>
                    </a:p>
                    <a:p>
                      <a:pPr algn="ctr" latinLnBrk="1"/>
                      <a:r>
                        <a:rPr lang="en-US" altLang="ko-KR" sz="1400" b="1" baseline="0" dirty="0" smtClean="0">
                          <a:solidFill>
                            <a:srgbClr val="0070C0"/>
                          </a:solidFill>
                          <a:latin typeface="맑은 고딕" pitchFamily="50" charset="-127"/>
                          <a:ea typeface="맑은 고딕" pitchFamily="50" charset="-127"/>
                        </a:rPr>
                        <a:t>Canada</a:t>
                      </a:r>
                      <a:endParaRPr lang="ko-KR" altLang="en-US" sz="1400" b="1"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SPIRAL2</a:t>
                      </a:r>
                    </a:p>
                    <a:p>
                      <a:pPr algn="ctr" latinLnBrk="1"/>
                      <a:r>
                        <a:rPr lang="en-US" altLang="ko-KR" sz="1400" b="1" dirty="0" smtClean="0">
                          <a:solidFill>
                            <a:srgbClr val="0070C0"/>
                          </a:solidFill>
                          <a:latin typeface="맑은 고딕" pitchFamily="50" charset="-127"/>
                          <a:ea typeface="맑은 고딕" pitchFamily="50" charset="-127"/>
                        </a:rPr>
                        <a:t>GANIL</a:t>
                      </a:r>
                    </a:p>
                    <a:p>
                      <a:pPr algn="ctr" latinLnBrk="1"/>
                      <a:r>
                        <a:rPr lang="en-US" altLang="ko-KR" sz="1400" b="1" dirty="0" smtClean="0">
                          <a:solidFill>
                            <a:srgbClr val="0070C0"/>
                          </a:solidFill>
                          <a:latin typeface="맑은 고딕" pitchFamily="50" charset="-127"/>
                          <a:ea typeface="맑은 고딕" pitchFamily="50" charset="-127"/>
                        </a:rPr>
                        <a:t>France</a:t>
                      </a:r>
                      <a:endParaRPr lang="ko-KR" altLang="en-US" sz="1400" b="1"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SPES</a:t>
                      </a:r>
                    </a:p>
                    <a:p>
                      <a:pPr algn="ctr" latinLnBrk="1"/>
                      <a:r>
                        <a:rPr lang="en-US" altLang="ko-KR" sz="1400" b="1" dirty="0" smtClean="0">
                          <a:solidFill>
                            <a:srgbClr val="0070C0"/>
                          </a:solidFill>
                          <a:latin typeface="맑은 고딕" pitchFamily="50" charset="-127"/>
                          <a:ea typeface="맑은 고딕" pitchFamily="50" charset="-127"/>
                        </a:rPr>
                        <a:t>INFN</a:t>
                      </a:r>
                    </a:p>
                    <a:p>
                      <a:pPr algn="ctr" latinLnBrk="1"/>
                      <a:r>
                        <a:rPr lang="en-US" altLang="ko-KR" sz="1400" b="1" dirty="0" err="1" smtClean="0">
                          <a:solidFill>
                            <a:srgbClr val="0070C0"/>
                          </a:solidFill>
                          <a:latin typeface="맑은 고딕" pitchFamily="50" charset="-127"/>
                          <a:ea typeface="맑은 고딕" pitchFamily="50" charset="-127"/>
                        </a:rPr>
                        <a:t>Itly</a:t>
                      </a:r>
                      <a:endParaRPr lang="ko-KR" altLang="en-US" sz="1400" b="1" dirty="0">
                        <a:solidFill>
                          <a:srgbClr val="0070C0"/>
                        </a:solidFill>
                        <a:latin typeface="맑은 고딕" pitchFamily="50" charset="-127"/>
                        <a:ea typeface="맑은 고딕" pitchFamily="50" charset="-127"/>
                      </a:endParaRPr>
                    </a:p>
                  </a:txBody>
                  <a:tcPr anchor="ctr"/>
                </a:tc>
              </a:tr>
              <a:tr h="919212">
                <a:tc>
                  <a:txBody>
                    <a:bodyPr/>
                    <a:lstStyle/>
                    <a:p>
                      <a:pPr algn="ctr" latinLnBrk="1"/>
                      <a:r>
                        <a:rPr lang="en-US" altLang="ko-KR" sz="1200" b="1" dirty="0" smtClean="0">
                          <a:latin typeface="맑은 고딕" pitchFamily="50" charset="-127"/>
                          <a:ea typeface="맑은 고딕" pitchFamily="50" charset="-127"/>
                        </a:rPr>
                        <a:t>RI beam production</a:t>
                      </a:r>
                      <a:endParaRPr lang="ko-KR" altLang="en-US" sz="1200" b="1" dirty="0">
                        <a:latin typeface="맑은 고딕" pitchFamily="50" charset="-127"/>
                        <a:ea typeface="맑은 고딕" pitchFamily="50" charset="-127"/>
                      </a:endParaRPr>
                    </a:p>
                  </a:txBody>
                  <a:tcPr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r>
                        <a:rPr lang="en-US" altLang="ko-KR" sz="1200" b="1" dirty="0" smtClean="0">
                          <a:latin typeface="맑은 고딕" pitchFamily="50" charset="-127"/>
                          <a:ea typeface="맑은 고딕" pitchFamily="50" charset="-127"/>
                        </a:rPr>
                        <a:t>+</a:t>
                      </a:r>
                      <a:r>
                        <a:rPr lang="en-US" altLang="ko-KR" sz="1200" b="1" dirty="0" smtClean="0">
                          <a:solidFill>
                            <a:srgbClr val="7030A0"/>
                          </a:solidFill>
                          <a:latin typeface="맑은 고딕" pitchFamily="50" charset="-127"/>
                          <a:ea typeface="맑은 고딕" pitchFamily="50" charset="-127"/>
                        </a:rPr>
                        <a:t>IFF</a:t>
                      </a:r>
                      <a:r>
                        <a:rPr lang="en-US" altLang="ko-KR" sz="1200" b="1" dirty="0" smtClean="0">
                          <a:latin typeface="맑은 고딕" pitchFamily="50" charset="-127"/>
                          <a:ea typeface="맑은 고딕" pitchFamily="50" charset="-127"/>
                        </a:rPr>
                        <a:t>+</a:t>
                      </a:r>
                      <a:r>
                        <a:rPr lang="en-US" altLang="ko-KR" sz="1200" b="1" dirty="0" smtClean="0">
                          <a:solidFill>
                            <a:srgbClr val="00B0F0"/>
                          </a:solidFill>
                          <a:latin typeface="맑은 고딕" pitchFamily="50" charset="-127"/>
                          <a:ea typeface="맑은 고딕" pitchFamily="50" charset="-127"/>
                        </a:rPr>
                        <a:t>ISOL(trap)</a:t>
                      </a:r>
                      <a:endParaRPr lang="ko-KR" altLang="en-US" sz="1200" b="1" dirty="0">
                        <a:solidFill>
                          <a:srgbClr val="00B0F0"/>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endParaRPr lang="ko-KR" altLang="en-US" sz="1200" b="1" dirty="0">
                        <a:latin typeface="맑은 고딕" pitchFamily="50" charset="-127"/>
                        <a:ea typeface="맑은 고딕" pitchFamily="50" charset="-127"/>
                      </a:endParaRPr>
                    </a:p>
                  </a:txBody>
                  <a:tcPr marL="36000" marR="36000" marT="36000" marB="36000" anchor="ctr"/>
                </a:tc>
              </a:tr>
              <a:tr h="1326108">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1" dirty="0" smtClean="0">
                          <a:latin typeface="맑은 고딕" pitchFamily="50" charset="-127"/>
                          <a:ea typeface="맑은 고딕" pitchFamily="50" charset="-127"/>
                        </a:rPr>
                        <a:t>Beam</a:t>
                      </a:r>
                      <a:r>
                        <a:rPr lang="en-US" altLang="ko-KR" sz="1200" b="1" baseline="0" dirty="0" smtClean="0">
                          <a:latin typeface="맑은 고딕" pitchFamily="50" charset="-127"/>
                          <a:ea typeface="맑은 고딕" pitchFamily="50" charset="-127"/>
                        </a:rPr>
                        <a:t> energy of RI driver</a:t>
                      </a:r>
                      <a:endParaRPr lang="en-US" altLang="ko-KR" sz="1200" b="1" dirty="0" smtClean="0">
                        <a:latin typeface="맑은 고딕" pitchFamily="50" charset="-127"/>
                        <a:ea typeface="맑은 고딕" pitchFamily="50" charset="-127"/>
                      </a:endParaRPr>
                    </a:p>
                  </a:txBody>
                  <a:tcPr anchor="ctr"/>
                </a:tc>
                <a:tc>
                  <a:txBody>
                    <a:bodyPr/>
                    <a:lstStyle/>
                    <a:p>
                      <a:pPr algn="l" latinLnBrk="1">
                        <a:buFont typeface="Arial" pitchFamily="34" charset="0"/>
                        <a:buNone/>
                      </a:pPr>
                      <a:r>
                        <a:rPr lang="en-US" altLang="ko-KR" sz="1200" b="1" dirty="0" smtClean="0">
                          <a:solidFill>
                            <a:schemeClr val="accent6">
                              <a:lumMod val="75000"/>
                            </a:schemeClr>
                          </a:solidFill>
                          <a:latin typeface="맑은 고딕" pitchFamily="50" charset="-127"/>
                          <a:ea typeface="맑은 고딕" pitchFamily="50" charset="-127"/>
                        </a:rPr>
                        <a:t>ISOL</a:t>
                      </a:r>
                      <a:r>
                        <a:rPr lang="en-US" altLang="ko-KR" sz="1200" b="1" dirty="0" smtClean="0">
                          <a:latin typeface="맑은 고딕" pitchFamily="50" charset="-127"/>
                          <a:ea typeface="맑은 고딕" pitchFamily="50" charset="-127"/>
                        </a:rPr>
                        <a:t>: 70 MeV</a:t>
                      </a:r>
                      <a:r>
                        <a:rPr lang="en-US" altLang="ko-KR" sz="1200" b="1" baseline="0" dirty="0" smtClean="0">
                          <a:latin typeface="맑은 고딕" pitchFamily="50" charset="-127"/>
                          <a:ea typeface="맑은 고딕" pitchFamily="50" charset="-127"/>
                        </a:rPr>
                        <a:t> </a:t>
                      </a:r>
                      <a:r>
                        <a:rPr lang="en-US" altLang="ko-KR" sz="1200" b="1" dirty="0" smtClean="0">
                          <a:solidFill>
                            <a:srgbClr val="0000FF"/>
                          </a:solidFill>
                          <a:latin typeface="맑은 고딕" pitchFamily="50" charset="-127"/>
                          <a:ea typeface="맑은 고딕" pitchFamily="50" charset="-127"/>
                        </a:rPr>
                        <a:t>p</a:t>
                      </a:r>
                      <a:endParaRPr lang="en-US" altLang="ko-KR" sz="1200" b="1" dirty="0" smtClean="0">
                        <a:solidFill>
                          <a:srgbClr val="0000FF"/>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H (~1.4 </a:t>
                      </a:r>
                      <a:r>
                        <a:rPr lang="en-US" altLang="ko-KR" sz="1200" b="1" dirty="0" err="1" smtClean="0">
                          <a:latin typeface="맑은 고딕" pitchFamily="50" charset="-127"/>
                          <a:ea typeface="맑은 고딕" pitchFamily="50" charset="-127"/>
                        </a:rPr>
                        <a:t>GeV</a:t>
                      </a:r>
                      <a:r>
                        <a:rPr lang="en-US" altLang="ko-KR" sz="1200" b="1" dirty="0" smtClean="0">
                          <a:latin typeface="맑은 고딕" pitchFamily="50" charset="-127"/>
                          <a:ea typeface="맑은 고딕" pitchFamily="50" charset="-127"/>
                        </a:rPr>
                        <a:t>)</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H (~500 MeV/u</a:t>
                      </a:r>
                      <a:r>
                        <a:rPr lang="en-US" altLang="ko-KR" sz="1200" b="1" dirty="0" smtClean="0">
                          <a:latin typeface="맑은 고딕" pitchFamily="50" charset="-127"/>
                          <a:ea typeface="맑은 고딕" pitchFamily="50" charset="-127"/>
                        </a:rPr>
                        <a:t>)</a:t>
                      </a:r>
                      <a:endParaRPr lang="en-US" altLang="ko-KR" sz="1200" b="1" dirty="0" smtClean="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H (~33</a:t>
                      </a:r>
                      <a:r>
                        <a:rPr lang="en-US" altLang="ko-KR" sz="1200" b="1" baseline="0" dirty="0" smtClean="0">
                          <a:latin typeface="맑은 고딕" pitchFamily="50" charset="-127"/>
                          <a:ea typeface="맑은 고딕" pitchFamily="50" charset="-127"/>
                        </a:rPr>
                        <a:t> MeV)</a:t>
                      </a:r>
                    </a:p>
                    <a:p>
                      <a:pPr algn="l" latinLnBrk="1"/>
                      <a:r>
                        <a:rPr lang="en-US" altLang="ko-KR" sz="1200" b="1" baseline="0" dirty="0" smtClean="0">
                          <a:latin typeface="맑은 고딕" pitchFamily="50" charset="-127"/>
                          <a:ea typeface="맑은 고딕" pitchFamily="50" charset="-127"/>
                        </a:rPr>
                        <a:t>D (~40 MeV)</a:t>
                      </a:r>
                    </a:p>
                    <a:p>
                      <a:pPr algn="l" latinLnBrk="1"/>
                      <a:r>
                        <a:rPr lang="en-US" altLang="ko-KR" sz="1200" b="1" baseline="0" dirty="0" smtClean="0">
                          <a:latin typeface="맑은 고딕" pitchFamily="50" charset="-127"/>
                          <a:ea typeface="맑은 고딕" pitchFamily="50" charset="-127"/>
                        </a:rPr>
                        <a:t>HI (~14.5 MeV/u)</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 H (40-50MeV)</a:t>
                      </a:r>
                      <a:endParaRPr lang="ko-KR" altLang="en-US" sz="1200" b="1" dirty="0">
                        <a:latin typeface="맑은 고딕" pitchFamily="50" charset="-127"/>
                        <a:ea typeface="맑은 고딕" pitchFamily="50" charset="-127"/>
                      </a:endParaRPr>
                    </a:p>
                  </a:txBody>
                  <a:tcPr marL="36000" marR="36000" marT="36000" marB="36000" anchor="ctr"/>
                </a:tc>
              </a:tr>
              <a:tr h="1530700">
                <a:tc>
                  <a:txBody>
                    <a:bodyPr/>
                    <a:lstStyle/>
                    <a:p>
                      <a:pPr algn="ctr" latinLnBrk="1"/>
                      <a:r>
                        <a:rPr lang="en-US" altLang="ko-KR" sz="1200" b="1" dirty="0" smtClean="0">
                          <a:latin typeface="맑은 고딕" pitchFamily="50" charset="-127"/>
                          <a:ea typeface="맑은 고딕" pitchFamily="50" charset="-127"/>
                        </a:rPr>
                        <a:t>RI beam </a:t>
                      </a:r>
                    </a:p>
                    <a:p>
                      <a:pPr algn="ctr" latinLnBrk="1"/>
                      <a:r>
                        <a:rPr lang="en-US" altLang="ko-KR" sz="1200" b="1" dirty="0" smtClean="0">
                          <a:latin typeface="맑은 고딕" pitchFamily="50" charset="-127"/>
                          <a:ea typeface="맑은 고딕" pitchFamily="50" charset="-127"/>
                        </a:rPr>
                        <a:t>energy</a:t>
                      </a:r>
                      <a:endParaRPr lang="ko-KR" altLang="en-US" sz="1200" b="1" dirty="0">
                        <a:latin typeface="맑은 고딕" pitchFamily="50" charset="-127"/>
                        <a:ea typeface="맑은 고딕" pitchFamily="50" charset="-127"/>
                      </a:endParaRPr>
                    </a:p>
                  </a:txBody>
                  <a:tcPr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r>
                        <a:rPr lang="en-US" altLang="ko-KR" sz="1200" b="1" dirty="0" smtClean="0">
                          <a:latin typeface="맑은 고딕" pitchFamily="50" charset="-127"/>
                          <a:ea typeface="맑은 고딕" pitchFamily="50" charset="-127"/>
                        </a:rPr>
                        <a:t>:</a:t>
                      </a:r>
                      <a:r>
                        <a:rPr lang="en-US" altLang="ko-KR" sz="1200" b="1" baseline="0" dirty="0" smtClean="0">
                          <a:latin typeface="맑은 고딕" pitchFamily="50" charset="-127"/>
                          <a:ea typeface="맑은 고딕" pitchFamily="50" charset="-127"/>
                        </a:rPr>
                        <a:t> </a:t>
                      </a:r>
                      <a:r>
                        <a:rPr lang="en-US" altLang="ko-KR" sz="1200" b="1" baseline="0" dirty="0" smtClean="0">
                          <a:latin typeface="맑은 고딕" pitchFamily="50" charset="-127"/>
                          <a:ea typeface="맑은 고딕" pitchFamily="50" charset="-127"/>
                        </a:rPr>
                        <a:t>3</a:t>
                      </a:r>
                      <a:r>
                        <a:rPr lang="en-US" altLang="ko-KR" sz="1200" b="1" baseline="0" dirty="0" smtClean="0">
                          <a:latin typeface="맑은 고딕" pitchFamily="50" charset="-127"/>
                          <a:ea typeface="맑은 고딕" pitchFamily="50" charset="-127"/>
                        </a:rPr>
                        <a:t>~</a:t>
                      </a:r>
                      <a:r>
                        <a:rPr lang="en-US" altLang="ko-KR" sz="1200" b="1" baseline="0" dirty="0" smtClean="0">
                          <a:latin typeface="맑은 고딕" pitchFamily="50" charset="-127"/>
                          <a:ea typeface="맑은 고딕" pitchFamily="50" charset="-127"/>
                        </a:rPr>
                        <a:t>250 MeV/u</a:t>
                      </a:r>
                      <a:r>
                        <a:rPr lang="en-US" altLang="ko-KR" sz="1200" b="1" baseline="0" dirty="0" smtClean="0">
                          <a:solidFill>
                            <a:srgbClr val="FF0000"/>
                          </a:solidFill>
                          <a:latin typeface="맑은 고딕" pitchFamily="50" charset="-127"/>
                          <a:ea typeface="맑은 고딕" pitchFamily="50" charset="-127"/>
                        </a:rPr>
                        <a:t> </a:t>
                      </a: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3-10 MeV/u</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ISAC I: </a:t>
                      </a:r>
                    </a:p>
                    <a:p>
                      <a:pPr algn="l" latinLnBrk="1"/>
                      <a:r>
                        <a:rPr lang="en-US" altLang="ko-KR" sz="1200" b="1" dirty="0" smtClean="0">
                          <a:latin typeface="맑은 고딕" pitchFamily="50" charset="-127"/>
                          <a:ea typeface="맑은 고딕" pitchFamily="50" charset="-127"/>
                        </a:rPr>
                        <a:t>  ~1.8 MeV/u</a:t>
                      </a:r>
                    </a:p>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b="1" dirty="0" smtClean="0">
                          <a:latin typeface="맑은 고딕" pitchFamily="50" charset="-127"/>
                          <a:ea typeface="맑은 고딕" pitchFamily="50" charset="-127"/>
                        </a:rPr>
                        <a:t>ISAC II: </a:t>
                      </a:r>
                    </a:p>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b="1" baseline="0" dirty="0" smtClean="0">
                          <a:latin typeface="맑은 고딕" pitchFamily="50" charset="-127"/>
                          <a:ea typeface="맑은 고딕" pitchFamily="50" charset="-127"/>
                        </a:rPr>
                        <a:t>  ~</a:t>
                      </a:r>
                      <a:r>
                        <a:rPr lang="en-US" altLang="ko-KR" sz="1200" b="1" dirty="0" smtClean="0">
                          <a:latin typeface="맑은 고딕" pitchFamily="50" charset="-127"/>
                          <a:ea typeface="맑은 고딕" pitchFamily="50" charset="-127"/>
                        </a:rPr>
                        <a:t>16 MeV/u</a:t>
                      </a:r>
                      <a:endParaRPr lang="ko-KR" altLang="en-US" sz="1200" b="1" dirty="0" smtClean="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 2-25 MeV/u</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 10 MeV/u</a:t>
                      </a:r>
                      <a:endParaRPr lang="ko-KR" altLang="en-US" sz="1200" b="1" dirty="0">
                        <a:latin typeface="맑은 고딕" pitchFamily="50" charset="-127"/>
                        <a:ea typeface="맑은 고딕" pitchFamily="50" charset="-127"/>
                      </a:endParaRPr>
                    </a:p>
                  </a:txBody>
                  <a:tcPr marL="36000" marR="36000" marT="36000" marB="36000" anchor="ctr"/>
                </a:tc>
              </a:tr>
            </a:tbl>
          </a:graphicData>
        </a:graphic>
      </p:graphicFrame>
      <p:sp>
        <p:nvSpPr>
          <p:cNvPr id="13" name="직사각형 12"/>
          <p:cNvSpPr/>
          <p:nvPr/>
        </p:nvSpPr>
        <p:spPr>
          <a:xfrm>
            <a:off x="107504" y="6396335"/>
            <a:ext cx="2574032" cy="461649"/>
          </a:xfrm>
          <a:prstGeom prst="rect">
            <a:avLst/>
          </a:prstGeom>
        </p:spPr>
        <p:txBody>
          <a:bodyPr wrap="square" lIns="91424" tIns="45712" rIns="91424" bIns="45712">
            <a:spAutoFit/>
          </a:bodyPr>
          <a:lstStyle/>
          <a:p>
            <a:pPr lvl="0"/>
            <a:r>
              <a:rPr lang="en-US" altLang="ko-KR" sz="1200" b="1" dirty="0" smtClean="0">
                <a:solidFill>
                  <a:srgbClr val="F79646">
                    <a:lumMod val="75000"/>
                  </a:srgbClr>
                </a:solidFill>
                <a:latin typeface="맑은 고딕" pitchFamily="50" charset="-127"/>
                <a:ea typeface="맑은 고딕" pitchFamily="50" charset="-127"/>
              </a:rPr>
              <a:t>ISOL</a:t>
            </a:r>
            <a:r>
              <a:rPr lang="en-US" altLang="ko-KR" sz="1200" b="1" dirty="0" smtClean="0">
                <a:solidFill>
                  <a:prstClr val="black"/>
                </a:solidFill>
                <a:latin typeface="맑은 고딕" pitchFamily="50" charset="-127"/>
                <a:ea typeface="맑은 고딕" pitchFamily="50" charset="-127"/>
              </a:rPr>
              <a:t>: Isotope Source On Line</a:t>
            </a:r>
          </a:p>
          <a:p>
            <a:pPr lvl="0"/>
            <a:r>
              <a:rPr lang="en-US" altLang="ko-KR" sz="1200" b="1" dirty="0" smtClean="0">
                <a:solidFill>
                  <a:srgbClr val="7030A0"/>
                </a:solidFill>
                <a:latin typeface="맑은 고딕" pitchFamily="50" charset="-127"/>
                <a:ea typeface="맑은 고딕" pitchFamily="50" charset="-127"/>
              </a:rPr>
              <a:t>IFF</a:t>
            </a:r>
            <a:r>
              <a:rPr lang="en-US" altLang="ko-KR" sz="1200" b="1" dirty="0" smtClean="0">
                <a:solidFill>
                  <a:prstClr val="black"/>
                </a:solidFill>
                <a:latin typeface="맑은 고딕" pitchFamily="50" charset="-127"/>
                <a:ea typeface="맑은 고딕" pitchFamily="50" charset="-127"/>
              </a:rPr>
              <a:t>:   In-flight fragmentation</a:t>
            </a:r>
          </a:p>
        </p:txBody>
      </p:sp>
      <p:sp>
        <p:nvSpPr>
          <p:cNvPr id="7" name="직사각형 6"/>
          <p:cNvSpPr/>
          <p:nvPr/>
        </p:nvSpPr>
        <p:spPr>
          <a:xfrm>
            <a:off x="0" y="44624"/>
            <a:ext cx="9144000" cy="908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r>
              <a:rPr lang="en-US" altLang="ko-KR" sz="3600" b="1" dirty="0" smtClean="0">
                <a:solidFill>
                  <a:schemeClr val="tx1"/>
                </a:solidFill>
              </a:rPr>
              <a:t>Comparison to other facilities </a:t>
            </a:r>
            <a:r>
              <a:rPr lang="en-US" altLang="ko-KR" sz="3600" b="1" dirty="0" smtClean="0">
                <a:solidFill>
                  <a:schemeClr val="tx1"/>
                </a:solidFill>
              </a:rPr>
              <a:t>1</a:t>
            </a:r>
            <a:endParaRPr lang="ko-KR" altLang="en-US" sz="3600" b="1" dirty="0">
              <a:solidFill>
                <a:schemeClr val="tx1"/>
              </a:solidFill>
              <a:effectLst>
                <a:outerShdw blurRad="38100" dist="38100" dir="2700000" algn="tl">
                  <a:srgbClr val="000000">
                    <a:alpha val="43137"/>
                  </a:srgbClr>
                </a:outerShdw>
              </a:effectLst>
              <a:latin typeface="맑은 고딕" pitchFamily="50" charset="-127"/>
              <a:ea typeface="맑은 고딕" pitchFamily="50" charset="-127"/>
              <a:cs typeface="Tahoma" pitchFamily="34" charset="0"/>
            </a:endParaRPr>
          </a:p>
        </p:txBody>
      </p:sp>
      <p:sp>
        <p:nvSpPr>
          <p:cNvPr id="5" name="슬라이드 번호 개체 틀 5"/>
          <p:cNvSpPr txBox="1">
            <a:spLocks/>
          </p:cNvSpPr>
          <p:nvPr/>
        </p:nvSpPr>
        <p:spPr bwMode="auto">
          <a:xfrm>
            <a:off x="6923534" y="183556"/>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맑은 고딕" pitchFamily="50" charset="-127"/>
                <a:ea typeface="맑은 고딕" pitchFamily="50" charset="-127"/>
              </a:rPr>
              <a:pPr algn="r"/>
              <a:t>29</a:t>
            </a:fld>
            <a:endParaRPr lang="en-US" altLang="ko-KR" sz="1200" dirty="0">
              <a:solidFill>
                <a:srgbClr val="898989"/>
              </a:solidFill>
              <a:latin typeface="맑은 고딕" pitchFamily="50" charset="-127"/>
              <a:ea typeface="맑은 고딕" pitchFamily="50" charset="-127"/>
            </a:endParaRPr>
          </a:p>
        </p:txBody>
      </p:sp>
    </p:spTree>
    <p:extLst>
      <p:ext uri="{BB962C8B-B14F-4D97-AF65-F5344CB8AC3E}">
        <p14:creationId xmlns:p14="http://schemas.microsoft.com/office/powerpoint/2010/main" val="28448624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그룹 73"/>
          <p:cNvGrpSpPr/>
          <p:nvPr/>
        </p:nvGrpSpPr>
        <p:grpSpPr>
          <a:xfrm>
            <a:off x="157220" y="892309"/>
            <a:ext cx="8819388" cy="1112942"/>
            <a:chOff x="162306" y="1173679"/>
            <a:chExt cx="8819388" cy="1243331"/>
          </a:xfrm>
        </p:grpSpPr>
        <p:pic>
          <p:nvPicPr>
            <p:cNvPr id="71" name="Picture 14" descr="C:\Users\Kim Kyung IM\Desktop\box.jpg"/>
            <p:cNvPicPr>
              <a:picLocks noChangeAspect="1" noChangeArrowheads="1"/>
            </p:cNvPicPr>
            <p:nvPr/>
          </p:nvPicPr>
          <p:blipFill>
            <a:blip r:embed="rId2" cstate="print"/>
            <a:srcRect b="86033"/>
            <a:stretch>
              <a:fillRect/>
            </a:stretch>
          </p:blipFill>
          <p:spPr bwMode="auto">
            <a:xfrm>
              <a:off x="162306" y="1173679"/>
              <a:ext cx="8819388" cy="528122"/>
            </a:xfrm>
            <a:prstGeom prst="rect">
              <a:avLst/>
            </a:prstGeom>
            <a:noFill/>
          </p:spPr>
        </p:pic>
        <p:pic>
          <p:nvPicPr>
            <p:cNvPr id="72" name="Picture 14" descr="C:\Users\Kim Kyung IM\Desktop\box.jpg"/>
            <p:cNvPicPr>
              <a:picLocks noChangeAspect="1" noChangeArrowheads="1"/>
            </p:cNvPicPr>
            <p:nvPr/>
          </p:nvPicPr>
          <p:blipFill>
            <a:blip r:embed="rId2" cstate="print"/>
            <a:srcRect t="22120" b="26560"/>
            <a:stretch>
              <a:fillRect/>
            </a:stretch>
          </p:blipFill>
          <p:spPr bwMode="auto">
            <a:xfrm>
              <a:off x="162306" y="1700809"/>
              <a:ext cx="8819388" cy="153392"/>
            </a:xfrm>
            <a:prstGeom prst="rect">
              <a:avLst/>
            </a:prstGeom>
            <a:noFill/>
          </p:spPr>
        </p:pic>
        <p:pic>
          <p:nvPicPr>
            <p:cNvPr id="73" name="Picture 14" descr="C:\Users\Kim Kyung IM\Desktop\box.jpg"/>
            <p:cNvPicPr>
              <a:picLocks noChangeAspect="1" noChangeArrowheads="1"/>
            </p:cNvPicPr>
            <p:nvPr/>
          </p:nvPicPr>
          <p:blipFill>
            <a:blip r:embed="rId2" cstate="print"/>
            <a:srcRect t="73440"/>
            <a:stretch>
              <a:fillRect/>
            </a:stretch>
          </p:blipFill>
          <p:spPr bwMode="auto">
            <a:xfrm>
              <a:off x="162306" y="1412776"/>
              <a:ext cx="8819388" cy="1004234"/>
            </a:xfrm>
            <a:prstGeom prst="rect">
              <a:avLst/>
            </a:prstGeom>
            <a:noFill/>
          </p:spPr>
        </p:pic>
        <p:sp>
          <p:nvSpPr>
            <p:cNvPr id="64" name="Rectangle 7"/>
            <p:cNvSpPr>
              <a:spLocks noChangeArrowheads="1"/>
            </p:cNvSpPr>
            <p:nvPr/>
          </p:nvSpPr>
          <p:spPr bwMode="gray">
            <a:xfrm>
              <a:off x="733425" y="1806770"/>
              <a:ext cx="7918450" cy="309451"/>
            </a:xfrm>
            <a:prstGeom prst="rect">
              <a:avLst/>
            </a:prstGeom>
            <a:noFill/>
            <a:ln w="3175" cap="rnd" algn="ctr">
              <a:noFill/>
              <a:miter lim="800000"/>
              <a:headEnd/>
              <a:tailEnd/>
            </a:ln>
            <a:effectLst/>
          </p:spPr>
          <p:txBody>
            <a:bodyPr lIns="0" tIns="0" rIns="0" bIns="0" anchor="ctr">
              <a:spAutoFit/>
            </a:bodyPr>
            <a:lstStyle/>
            <a:p>
              <a:pPr marL="261938" indent="-261938" defTabSz="444500" latinLnBrk="0">
                <a:spcAft>
                  <a:spcPct val="40000"/>
                </a:spcAft>
                <a:buClr>
                  <a:srgbClr val="000000"/>
                </a:buClr>
                <a:buSzPct val="150000"/>
                <a:buFontTx/>
                <a:buBlip>
                  <a:blip r:embed="rId3"/>
                </a:buBlip>
              </a:pPr>
              <a:r>
                <a:rPr kumimoji="0" lang="en-US" altLang="ko-KR" dirty="0" smtClean="0">
                  <a:solidFill>
                    <a:srgbClr val="003399"/>
                  </a:solidFill>
                  <a:latin typeface="산돌고딕B" pitchFamily="18" charset="-127"/>
                  <a:ea typeface="산돌고딕B" pitchFamily="18" charset="-127"/>
                </a:rPr>
                <a:t>To be one of the world</a:t>
              </a:r>
              <a:r>
                <a:rPr kumimoji="0" lang="en-US" altLang="ko-KR" b="1" dirty="0" smtClean="0">
                  <a:solidFill>
                    <a:srgbClr val="003399"/>
                  </a:solidFill>
                  <a:latin typeface="+mn-lt"/>
                  <a:ea typeface="산돌고딕B" pitchFamily="18" charset="-127"/>
                </a:rPr>
                <a:t>’s</a:t>
              </a:r>
              <a:r>
                <a:rPr kumimoji="0" lang="en-US" altLang="ko-KR" dirty="0" smtClean="0">
                  <a:solidFill>
                    <a:srgbClr val="003399"/>
                  </a:solidFill>
                  <a:latin typeface="산돌고딕B" pitchFamily="18" charset="-127"/>
                  <a:ea typeface="산돌고딕B" pitchFamily="18" charset="-127"/>
                </a:rPr>
                <a:t> leading 10 research institutes </a:t>
              </a:r>
              <a:r>
                <a:rPr kumimoji="0" lang="en-US" altLang="ko-KR" dirty="0" smtClean="0">
                  <a:latin typeface="산돌고딕B" pitchFamily="18" charset="-127"/>
                  <a:ea typeface="산돌고딕B" pitchFamily="18" charset="-127"/>
                </a:rPr>
                <a:t>in basic science</a:t>
              </a:r>
              <a:endParaRPr kumimoji="0" lang="ko-KR" altLang="en-US" dirty="0" smtClean="0">
                <a:latin typeface="산돌고딕B" pitchFamily="18" charset="-127"/>
                <a:ea typeface="산돌고딕B" pitchFamily="18" charset="-127"/>
              </a:endParaRPr>
            </a:p>
          </p:txBody>
        </p:sp>
      </p:grpSp>
      <p:grpSp>
        <p:nvGrpSpPr>
          <p:cNvPr id="61" name="그룹 60"/>
          <p:cNvGrpSpPr/>
          <p:nvPr/>
        </p:nvGrpSpPr>
        <p:grpSpPr>
          <a:xfrm>
            <a:off x="141285" y="2115621"/>
            <a:ext cx="8819388" cy="2104628"/>
            <a:chOff x="162306" y="2568459"/>
            <a:chExt cx="8819388" cy="1724637"/>
          </a:xfrm>
        </p:grpSpPr>
        <p:grpSp>
          <p:nvGrpSpPr>
            <p:cNvPr id="18" name="그룹 119"/>
            <p:cNvGrpSpPr/>
            <p:nvPr/>
          </p:nvGrpSpPr>
          <p:grpSpPr>
            <a:xfrm>
              <a:off x="162306" y="2568459"/>
              <a:ext cx="8819388" cy="1724637"/>
              <a:chOff x="162306" y="2356768"/>
              <a:chExt cx="8819388" cy="1856038"/>
            </a:xfrm>
          </p:grpSpPr>
          <p:pic>
            <p:nvPicPr>
              <p:cNvPr id="19" name="Picture 14" descr="C:\Users\Kim Kyung IM\Desktop\box.jpg"/>
              <p:cNvPicPr>
                <a:picLocks noChangeAspect="1" noChangeArrowheads="1"/>
              </p:cNvPicPr>
              <p:nvPr/>
            </p:nvPicPr>
            <p:blipFill>
              <a:blip r:embed="rId2" cstate="print"/>
              <a:srcRect b="77880"/>
              <a:stretch>
                <a:fillRect/>
              </a:stretch>
            </p:blipFill>
            <p:spPr bwMode="auto">
              <a:xfrm>
                <a:off x="162306" y="2356768"/>
                <a:ext cx="8819388" cy="900100"/>
              </a:xfrm>
              <a:prstGeom prst="rect">
                <a:avLst/>
              </a:prstGeom>
              <a:noFill/>
            </p:spPr>
          </p:pic>
          <p:pic>
            <p:nvPicPr>
              <p:cNvPr id="20" name="Picture 14" descr="C:\Users\Kim Kyung IM\Desktop\box.jpg"/>
              <p:cNvPicPr>
                <a:picLocks noChangeAspect="1" noChangeArrowheads="1"/>
              </p:cNvPicPr>
              <p:nvPr/>
            </p:nvPicPr>
            <p:blipFill>
              <a:blip r:embed="rId2" cstate="print"/>
              <a:srcRect t="22120" b="26560"/>
              <a:stretch>
                <a:fillRect/>
              </a:stretch>
            </p:blipFill>
            <p:spPr bwMode="auto">
              <a:xfrm>
                <a:off x="162306" y="3140627"/>
                <a:ext cx="8819388" cy="533544"/>
              </a:xfrm>
              <a:prstGeom prst="rect">
                <a:avLst/>
              </a:prstGeom>
              <a:noFill/>
            </p:spPr>
          </p:pic>
          <p:pic>
            <p:nvPicPr>
              <p:cNvPr id="21" name="Picture 14" descr="C:\Users\Kim Kyung IM\Desktop\box.jpg"/>
              <p:cNvPicPr>
                <a:picLocks noChangeAspect="1" noChangeArrowheads="1"/>
              </p:cNvPicPr>
              <p:nvPr/>
            </p:nvPicPr>
            <p:blipFill>
              <a:blip r:embed="rId2" cstate="print"/>
              <a:srcRect t="73440"/>
              <a:stretch>
                <a:fillRect/>
              </a:stretch>
            </p:blipFill>
            <p:spPr bwMode="auto">
              <a:xfrm>
                <a:off x="162306" y="3132058"/>
                <a:ext cx="8819388" cy="1080748"/>
              </a:xfrm>
              <a:prstGeom prst="rect">
                <a:avLst/>
              </a:prstGeom>
              <a:noFill/>
            </p:spPr>
          </p:pic>
        </p:grpSp>
        <p:sp>
          <p:nvSpPr>
            <p:cNvPr id="61447" name="Rectangle 7"/>
            <p:cNvSpPr>
              <a:spLocks noChangeArrowheads="1"/>
            </p:cNvSpPr>
            <p:nvPr/>
          </p:nvSpPr>
          <p:spPr bwMode="gray">
            <a:xfrm>
              <a:off x="733425" y="3110844"/>
              <a:ext cx="7918450" cy="998741"/>
            </a:xfrm>
            <a:prstGeom prst="rect">
              <a:avLst/>
            </a:prstGeom>
            <a:noFill/>
            <a:ln w="3175" cap="rnd" algn="ctr">
              <a:noFill/>
              <a:miter lim="800000"/>
              <a:headEnd/>
              <a:tailEnd/>
            </a:ln>
            <a:effectLst/>
          </p:spPr>
          <p:txBody>
            <a:bodyPr lIns="0" tIns="0" rIns="0" bIns="0" anchor="ctr">
              <a:spAutoFit/>
            </a:bodyPr>
            <a:lstStyle/>
            <a:p>
              <a:pPr marL="261938" indent="-261938" defTabSz="444500" latinLnBrk="0">
                <a:spcAft>
                  <a:spcPct val="40000"/>
                </a:spcAft>
                <a:buClr>
                  <a:srgbClr val="000000"/>
                </a:buClr>
                <a:buSzPct val="150000"/>
                <a:buFontTx/>
                <a:buBlip>
                  <a:blip r:embed="rId3"/>
                </a:buBlip>
              </a:pPr>
              <a:r>
                <a:rPr kumimoji="0" lang="en-US" altLang="ko-KR" dirty="0" smtClean="0">
                  <a:latin typeface="산돌고딕B" pitchFamily="18" charset="-127"/>
                  <a:ea typeface="산돌고딕B" pitchFamily="18" charset="-127"/>
                </a:rPr>
                <a:t>To become </a:t>
              </a:r>
              <a:r>
                <a:rPr kumimoji="0" lang="en-US" altLang="ko-KR" dirty="0">
                  <a:solidFill>
                    <a:srgbClr val="003399"/>
                  </a:solidFill>
                  <a:latin typeface="산돌고딕B" pitchFamily="18" charset="-127"/>
                  <a:ea typeface="산돌고딕B" pitchFamily="18" charset="-127"/>
                </a:rPr>
                <a:t>a hub of the world</a:t>
              </a:r>
              <a:r>
                <a:rPr kumimoji="0" lang="en-US" altLang="ko-KR" dirty="0">
                  <a:solidFill>
                    <a:srgbClr val="003399"/>
                  </a:solidFill>
                  <a:latin typeface="Verdana" pitchFamily="34" charset="0"/>
                  <a:ea typeface="Verdana" pitchFamily="34" charset="0"/>
                  <a:cs typeface="Verdana" pitchFamily="34" charset="0"/>
                </a:rPr>
                <a:t>’</a:t>
              </a:r>
              <a:r>
                <a:rPr kumimoji="0" lang="en-US" altLang="ko-KR" dirty="0">
                  <a:solidFill>
                    <a:srgbClr val="003399"/>
                  </a:solidFill>
                  <a:latin typeface="산돌고딕B" pitchFamily="18" charset="-127"/>
                  <a:ea typeface="산돌고딕B" pitchFamily="18" charset="-127"/>
                </a:rPr>
                <a:t>s basic science research </a:t>
              </a:r>
              <a:r>
                <a:rPr kumimoji="0" lang="en-US" altLang="ko-KR" dirty="0" smtClean="0">
                  <a:latin typeface="산돌고딕B" pitchFamily="18" charset="-127"/>
                  <a:ea typeface="산돌고딕B" pitchFamily="18" charset="-127"/>
                </a:rPr>
                <a:t>which will lead the advancement of scientific knowledge </a:t>
              </a:r>
            </a:p>
            <a:p>
              <a:pPr marL="261938" indent="-261938" defTabSz="444500" latinLnBrk="0">
                <a:spcAft>
                  <a:spcPct val="40000"/>
                </a:spcAft>
                <a:buClr>
                  <a:srgbClr val="000000"/>
                </a:buClr>
                <a:buSzPct val="150000"/>
                <a:buFontTx/>
                <a:buBlip>
                  <a:blip r:embed="rId3"/>
                </a:buBlip>
              </a:pPr>
              <a:r>
                <a:rPr kumimoji="0" lang="en-US" altLang="ko-KR" dirty="0">
                  <a:solidFill>
                    <a:srgbClr val="003399"/>
                  </a:solidFill>
                  <a:latin typeface="산돌고딕B" pitchFamily="18" charset="-127"/>
                  <a:ea typeface="산돌고딕B" pitchFamily="18" charset="-127"/>
                </a:rPr>
                <a:t>To </a:t>
              </a:r>
              <a:r>
                <a:rPr kumimoji="0" lang="en-US" altLang="ko-KR" dirty="0" smtClean="0">
                  <a:solidFill>
                    <a:srgbClr val="003399"/>
                  </a:solidFill>
                  <a:latin typeface="산돌고딕B" pitchFamily="18" charset="-127"/>
                  <a:ea typeface="산돌고딕B" pitchFamily="18" charset="-127"/>
                </a:rPr>
                <a:t>train the </a:t>
              </a:r>
              <a:r>
                <a:rPr kumimoji="0" lang="en-US" altLang="ko-KR" dirty="0">
                  <a:solidFill>
                    <a:srgbClr val="003399"/>
                  </a:solidFill>
                  <a:latin typeface="산돌고딕B" pitchFamily="18" charset="-127"/>
                  <a:ea typeface="산돌고딕B" pitchFamily="18" charset="-127"/>
                </a:rPr>
                <a:t>future leaders </a:t>
              </a:r>
              <a:r>
                <a:rPr kumimoji="0" lang="en-US" altLang="ko-KR" dirty="0" smtClean="0">
                  <a:latin typeface="산돌고딕B" pitchFamily="18" charset="-127"/>
                  <a:ea typeface="산돌고딕B" pitchFamily="18" charset="-127"/>
                </a:rPr>
                <a:t>of basic science by providing the best possible research environment for young scientists</a:t>
              </a:r>
              <a:endParaRPr kumimoji="0" lang="ko-KR" altLang="ko-KR" dirty="0">
                <a:solidFill>
                  <a:srgbClr val="003399"/>
                </a:solidFill>
                <a:latin typeface="산돌고딕B" pitchFamily="18" charset="-127"/>
                <a:ea typeface="산돌고딕B" pitchFamily="18" charset="-127"/>
              </a:endParaRPr>
            </a:p>
          </p:txBody>
        </p:sp>
      </p:grpSp>
      <p:sp>
        <p:nvSpPr>
          <p:cNvPr id="78" name="Rectangle 2"/>
          <p:cNvSpPr>
            <a:spLocks noGrp="1" noChangeArrowheads="1"/>
          </p:cNvSpPr>
          <p:nvPr>
            <p:ph type="title"/>
          </p:nvPr>
        </p:nvSpPr>
        <p:spPr>
          <a:xfrm>
            <a:off x="563563" y="290785"/>
            <a:ext cx="7383462" cy="384721"/>
          </a:xfrm>
        </p:spPr>
        <p:txBody>
          <a:bodyPr>
            <a:normAutofit fontScale="90000"/>
          </a:bodyPr>
          <a:lstStyle/>
          <a:p>
            <a:r>
              <a:rPr lang="en-US" altLang="ko-KR" sz="2500" b="1" dirty="0" smtClean="0">
                <a:latin typeface="맑은 고딕" pitchFamily="50" charset="-127"/>
                <a:ea typeface="맑은 고딕" pitchFamily="50" charset="-127"/>
              </a:rPr>
              <a:t> Vision &amp; Objective of IBS</a:t>
            </a:r>
            <a:endParaRPr lang="ko-KR" altLang="en-US" sz="2500" b="1" dirty="0" smtClean="0">
              <a:latin typeface="맑은 고딕" pitchFamily="50" charset="-127"/>
              <a:ea typeface="맑은 고딕" pitchFamily="50" charset="-127"/>
            </a:endParaRPr>
          </a:p>
        </p:txBody>
      </p:sp>
      <p:sp>
        <p:nvSpPr>
          <p:cNvPr id="49" name="TextBox 48"/>
          <p:cNvSpPr txBox="1"/>
          <p:nvPr/>
        </p:nvSpPr>
        <p:spPr>
          <a:xfrm>
            <a:off x="4444401" y="6597352"/>
            <a:ext cx="255198" cy="246221"/>
          </a:xfrm>
          <a:prstGeom prst="rect">
            <a:avLst/>
          </a:prstGeom>
          <a:noFill/>
        </p:spPr>
        <p:txBody>
          <a:bodyPr wrap="none" rtlCol="0">
            <a:spAutoFit/>
          </a:bodyPr>
          <a:lstStyle/>
          <a:p>
            <a:r>
              <a:rPr lang="en-US" altLang="ko-KR" sz="1000" dirty="0" smtClean="0"/>
              <a:t>1</a:t>
            </a:r>
            <a:endParaRPr lang="ko-KR" altLang="en-US" sz="1000" dirty="0"/>
          </a:p>
        </p:txBody>
      </p:sp>
      <p:grpSp>
        <p:nvGrpSpPr>
          <p:cNvPr id="50" name="Group 171"/>
          <p:cNvGrpSpPr>
            <a:grpSpLocks/>
          </p:cNvGrpSpPr>
          <p:nvPr/>
        </p:nvGrpSpPr>
        <p:grpSpPr bwMode="auto">
          <a:xfrm>
            <a:off x="534466" y="843758"/>
            <a:ext cx="3690090" cy="553026"/>
            <a:chOff x="6240" y="2636"/>
            <a:chExt cx="1608" cy="250"/>
          </a:xfrm>
        </p:grpSpPr>
        <p:pic>
          <p:nvPicPr>
            <p:cNvPr id="51" name="Picture 172" descr="도식1제목바-최종2 "/>
            <p:cNvPicPr>
              <a:picLocks noChangeAspect="1" noChangeArrowheads="1"/>
            </p:cNvPicPr>
            <p:nvPr/>
          </p:nvPicPr>
          <p:blipFill>
            <a:blip r:embed="rId4" cstate="print"/>
            <a:srcRect t="42236" r="74005" b="42236"/>
            <a:stretch>
              <a:fillRect/>
            </a:stretch>
          </p:blipFill>
          <p:spPr bwMode="auto">
            <a:xfrm>
              <a:off x="6240" y="2636"/>
              <a:ext cx="418" cy="250"/>
            </a:xfrm>
            <a:prstGeom prst="rect">
              <a:avLst/>
            </a:prstGeom>
            <a:noFill/>
            <a:ln w="9525">
              <a:noFill/>
              <a:miter lim="800000"/>
              <a:headEnd/>
              <a:tailEnd/>
            </a:ln>
          </p:spPr>
        </p:pic>
        <p:pic>
          <p:nvPicPr>
            <p:cNvPr id="57" name="Picture 173" descr="도식1제목바-최종2 "/>
            <p:cNvPicPr>
              <a:picLocks noChangeAspect="1" noChangeArrowheads="1"/>
            </p:cNvPicPr>
            <p:nvPr/>
          </p:nvPicPr>
          <p:blipFill>
            <a:blip r:embed="rId4" cstate="print"/>
            <a:srcRect l="79602" t="42236" b="42236"/>
            <a:stretch>
              <a:fillRect/>
            </a:stretch>
          </p:blipFill>
          <p:spPr bwMode="auto">
            <a:xfrm>
              <a:off x="7520" y="2636"/>
              <a:ext cx="328" cy="250"/>
            </a:xfrm>
            <a:prstGeom prst="rect">
              <a:avLst/>
            </a:prstGeom>
            <a:noFill/>
            <a:ln w="9525">
              <a:noFill/>
              <a:miter lim="800000"/>
              <a:headEnd/>
              <a:tailEnd/>
            </a:ln>
          </p:spPr>
        </p:pic>
        <p:pic>
          <p:nvPicPr>
            <p:cNvPr id="58" name="Picture 174" descr="도식1제목바-최종2 "/>
            <p:cNvPicPr>
              <a:picLocks noChangeAspect="1" noChangeArrowheads="1"/>
            </p:cNvPicPr>
            <p:nvPr/>
          </p:nvPicPr>
          <p:blipFill>
            <a:blip r:embed="rId4" cstate="print"/>
            <a:srcRect l="23196" t="42236" r="18968" b="42236"/>
            <a:stretch>
              <a:fillRect/>
            </a:stretch>
          </p:blipFill>
          <p:spPr bwMode="auto">
            <a:xfrm>
              <a:off x="6613" y="2636"/>
              <a:ext cx="930" cy="250"/>
            </a:xfrm>
            <a:prstGeom prst="rect">
              <a:avLst/>
            </a:prstGeom>
            <a:noFill/>
            <a:ln w="9525">
              <a:noFill/>
              <a:miter lim="800000"/>
              <a:headEnd/>
              <a:tailEnd/>
            </a:ln>
          </p:spPr>
        </p:pic>
      </p:grpSp>
      <p:sp>
        <p:nvSpPr>
          <p:cNvPr id="60" name="TextBox 118"/>
          <p:cNvSpPr txBox="1"/>
          <p:nvPr/>
        </p:nvSpPr>
        <p:spPr bwMode="auto">
          <a:xfrm>
            <a:off x="1055176" y="922127"/>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Vision</a:t>
            </a:r>
            <a:endParaRPr lang="ko-KR" altLang="en-US" sz="1800" kern="0" dirty="0" smtClean="0">
              <a:solidFill>
                <a:prstClr val="white"/>
              </a:solidFill>
            </a:endParaRPr>
          </a:p>
        </p:txBody>
      </p:sp>
      <p:grpSp>
        <p:nvGrpSpPr>
          <p:cNvPr id="62" name="Group 171"/>
          <p:cNvGrpSpPr>
            <a:grpSpLocks/>
          </p:cNvGrpSpPr>
          <p:nvPr/>
        </p:nvGrpSpPr>
        <p:grpSpPr bwMode="auto">
          <a:xfrm>
            <a:off x="575556" y="2063886"/>
            <a:ext cx="3690090" cy="553026"/>
            <a:chOff x="6240" y="2636"/>
            <a:chExt cx="1608" cy="250"/>
          </a:xfrm>
        </p:grpSpPr>
        <p:pic>
          <p:nvPicPr>
            <p:cNvPr id="63" name="Picture 172" descr="도식1제목바-최종2 "/>
            <p:cNvPicPr>
              <a:picLocks noChangeAspect="1" noChangeArrowheads="1"/>
            </p:cNvPicPr>
            <p:nvPr/>
          </p:nvPicPr>
          <p:blipFill>
            <a:blip r:embed="rId4" cstate="print"/>
            <a:srcRect t="42236" r="74005" b="42236"/>
            <a:stretch>
              <a:fillRect/>
            </a:stretch>
          </p:blipFill>
          <p:spPr bwMode="auto">
            <a:xfrm>
              <a:off x="6240" y="2636"/>
              <a:ext cx="418" cy="250"/>
            </a:xfrm>
            <a:prstGeom prst="rect">
              <a:avLst/>
            </a:prstGeom>
            <a:noFill/>
            <a:ln w="9525">
              <a:noFill/>
              <a:miter lim="800000"/>
              <a:headEnd/>
              <a:tailEnd/>
            </a:ln>
          </p:spPr>
        </p:pic>
        <p:pic>
          <p:nvPicPr>
            <p:cNvPr id="67" name="Picture 173" descr="도식1제목바-최종2 "/>
            <p:cNvPicPr>
              <a:picLocks noChangeAspect="1" noChangeArrowheads="1"/>
            </p:cNvPicPr>
            <p:nvPr/>
          </p:nvPicPr>
          <p:blipFill>
            <a:blip r:embed="rId4" cstate="print"/>
            <a:srcRect l="79602" t="42236" b="42236"/>
            <a:stretch>
              <a:fillRect/>
            </a:stretch>
          </p:blipFill>
          <p:spPr bwMode="auto">
            <a:xfrm>
              <a:off x="7520" y="2636"/>
              <a:ext cx="328" cy="250"/>
            </a:xfrm>
            <a:prstGeom prst="rect">
              <a:avLst/>
            </a:prstGeom>
            <a:noFill/>
            <a:ln w="9525">
              <a:noFill/>
              <a:miter lim="800000"/>
              <a:headEnd/>
              <a:tailEnd/>
            </a:ln>
          </p:spPr>
        </p:pic>
        <p:pic>
          <p:nvPicPr>
            <p:cNvPr id="75" name="Picture 174" descr="도식1제목바-최종2 "/>
            <p:cNvPicPr>
              <a:picLocks noChangeAspect="1" noChangeArrowheads="1"/>
            </p:cNvPicPr>
            <p:nvPr/>
          </p:nvPicPr>
          <p:blipFill>
            <a:blip r:embed="rId4" cstate="print"/>
            <a:srcRect l="23196" t="42236" r="18968" b="42236"/>
            <a:stretch>
              <a:fillRect/>
            </a:stretch>
          </p:blipFill>
          <p:spPr bwMode="auto">
            <a:xfrm>
              <a:off x="6613" y="2636"/>
              <a:ext cx="930" cy="250"/>
            </a:xfrm>
            <a:prstGeom prst="rect">
              <a:avLst/>
            </a:prstGeom>
            <a:noFill/>
            <a:ln w="9525">
              <a:noFill/>
              <a:miter lim="800000"/>
              <a:headEnd/>
              <a:tailEnd/>
            </a:ln>
          </p:spPr>
        </p:pic>
      </p:grpSp>
      <p:sp>
        <p:nvSpPr>
          <p:cNvPr id="77" name="TextBox 118"/>
          <p:cNvSpPr txBox="1"/>
          <p:nvPr/>
        </p:nvSpPr>
        <p:spPr bwMode="auto">
          <a:xfrm>
            <a:off x="1147592" y="2156194"/>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Objective</a:t>
            </a:r>
            <a:endParaRPr lang="ko-KR" altLang="en-US" sz="1800" kern="0" dirty="0" smtClean="0">
              <a:solidFill>
                <a:prstClr val="white"/>
              </a:solidFill>
            </a:endParaRPr>
          </a:p>
        </p:txBody>
      </p:sp>
      <p:grpSp>
        <p:nvGrpSpPr>
          <p:cNvPr id="52" name="그룹 119"/>
          <p:cNvGrpSpPr/>
          <p:nvPr/>
        </p:nvGrpSpPr>
        <p:grpSpPr>
          <a:xfrm>
            <a:off x="226077" y="4411219"/>
            <a:ext cx="8819388" cy="2300379"/>
            <a:chOff x="162306" y="2356768"/>
            <a:chExt cx="8819388" cy="2475646"/>
          </a:xfrm>
        </p:grpSpPr>
        <p:pic>
          <p:nvPicPr>
            <p:cNvPr id="53" name="Picture 14" descr="C:\Users\Kim Kyung IM\Desktop\box.jpg"/>
            <p:cNvPicPr>
              <a:picLocks noChangeAspect="1" noChangeArrowheads="1"/>
            </p:cNvPicPr>
            <p:nvPr/>
          </p:nvPicPr>
          <p:blipFill>
            <a:blip r:embed="rId2" cstate="print"/>
            <a:srcRect b="77880"/>
            <a:stretch>
              <a:fillRect/>
            </a:stretch>
          </p:blipFill>
          <p:spPr bwMode="auto">
            <a:xfrm>
              <a:off x="162306" y="2356768"/>
              <a:ext cx="8819388" cy="900100"/>
            </a:xfrm>
            <a:prstGeom prst="rect">
              <a:avLst/>
            </a:prstGeom>
            <a:noFill/>
          </p:spPr>
        </p:pic>
        <p:pic>
          <p:nvPicPr>
            <p:cNvPr id="54" name="Picture 14" descr="C:\Users\Kim Kyung IM\Desktop\box.jpg"/>
            <p:cNvPicPr>
              <a:picLocks noChangeAspect="1" noChangeArrowheads="1"/>
            </p:cNvPicPr>
            <p:nvPr/>
          </p:nvPicPr>
          <p:blipFill>
            <a:blip r:embed="rId2" cstate="print"/>
            <a:srcRect t="22120" b="26560"/>
            <a:stretch>
              <a:fillRect/>
            </a:stretch>
          </p:blipFill>
          <p:spPr bwMode="auto">
            <a:xfrm>
              <a:off x="162306" y="3140627"/>
              <a:ext cx="8819388" cy="688533"/>
            </a:xfrm>
            <a:prstGeom prst="rect">
              <a:avLst/>
            </a:prstGeom>
            <a:noFill/>
          </p:spPr>
        </p:pic>
        <p:pic>
          <p:nvPicPr>
            <p:cNvPr id="55" name="Picture 14" descr="C:\Users\Kim Kyung IM\Desktop\box.jpg"/>
            <p:cNvPicPr>
              <a:picLocks noChangeAspect="1" noChangeArrowheads="1"/>
            </p:cNvPicPr>
            <p:nvPr/>
          </p:nvPicPr>
          <p:blipFill>
            <a:blip r:embed="rId2" cstate="print"/>
            <a:srcRect t="73440"/>
            <a:stretch>
              <a:fillRect/>
            </a:stretch>
          </p:blipFill>
          <p:spPr bwMode="auto">
            <a:xfrm>
              <a:off x="162306" y="3751666"/>
              <a:ext cx="8819388" cy="1080748"/>
            </a:xfrm>
            <a:prstGeom prst="rect">
              <a:avLst/>
            </a:prstGeom>
            <a:noFill/>
          </p:spPr>
        </p:pic>
      </p:grpSp>
      <p:sp>
        <p:nvSpPr>
          <p:cNvPr id="56" name="Rectangle 7"/>
          <p:cNvSpPr>
            <a:spLocks noChangeArrowheads="1"/>
          </p:cNvSpPr>
          <p:nvPr/>
        </p:nvSpPr>
        <p:spPr bwMode="gray">
          <a:xfrm>
            <a:off x="2417357" y="5030495"/>
            <a:ext cx="6628108" cy="230832"/>
          </a:xfrm>
          <a:prstGeom prst="rect">
            <a:avLst/>
          </a:prstGeom>
          <a:noFill/>
          <a:ln w="3175" cap="rnd" algn="ctr">
            <a:noFill/>
            <a:miter lim="800000"/>
            <a:headEnd/>
            <a:tailEnd/>
          </a:ln>
          <a:effectLst/>
        </p:spPr>
        <p:txBody>
          <a:bodyPr wrap="square" lIns="0" tIns="0" rIns="0" bIns="0" anchor="t">
            <a:spAutoFit/>
          </a:bodyPr>
          <a:lstStyle/>
          <a:p>
            <a:pPr marL="261938" indent="-261938" defTabSz="444500" latinLnBrk="0">
              <a:lnSpc>
                <a:spcPts val="1800"/>
              </a:lnSpc>
              <a:spcAft>
                <a:spcPts val="0"/>
              </a:spcAft>
              <a:buClr>
                <a:srgbClr val="000000"/>
              </a:buClr>
              <a:buSzPct val="150000"/>
              <a:buBlip>
                <a:blip r:embed="rId3"/>
              </a:buBlip>
            </a:pPr>
            <a:r>
              <a:rPr kumimoji="0" lang="en-US" altLang="ko-KR" sz="1500" spc="-50" dirty="0" smtClean="0">
                <a:solidFill>
                  <a:srgbClr val="003399"/>
                </a:solidFill>
                <a:latin typeface="산돌고딕B" pitchFamily="18" charset="-127"/>
                <a:ea typeface="산돌고딕B" pitchFamily="18" charset="-127"/>
              </a:rPr>
              <a:t>Initially Directors </a:t>
            </a:r>
            <a:r>
              <a:rPr kumimoji="0" lang="en-US" altLang="ko-KR" sz="1500" spc="-50" dirty="0" smtClean="0">
                <a:latin typeface="산돌고딕B" pitchFamily="18" charset="-127"/>
                <a:ea typeface="산돌고딕B" pitchFamily="18" charset="-127"/>
              </a:rPr>
              <a:t>are selected without any limit on research themes</a:t>
            </a:r>
            <a:endParaRPr kumimoji="0" lang="ko-KR" altLang="en-US" sz="1500" spc="-50" dirty="0">
              <a:solidFill>
                <a:srgbClr val="003399"/>
              </a:solidFill>
              <a:latin typeface="산돌고딕B" pitchFamily="18" charset="-127"/>
              <a:ea typeface="산돌고딕B" pitchFamily="18" charset="-127"/>
            </a:endParaRPr>
          </a:p>
        </p:txBody>
      </p:sp>
      <p:grpSp>
        <p:nvGrpSpPr>
          <p:cNvPr id="65" name="그룹 85"/>
          <p:cNvGrpSpPr/>
          <p:nvPr/>
        </p:nvGrpSpPr>
        <p:grpSpPr>
          <a:xfrm>
            <a:off x="494439" y="5002669"/>
            <a:ext cx="1742898" cy="360040"/>
            <a:chOff x="854503" y="3898187"/>
            <a:chExt cx="2295184" cy="325512"/>
          </a:xfrm>
        </p:grpSpPr>
        <p:sp>
          <p:nvSpPr>
            <p:cNvPr id="66" name="양쪽 모서리가 둥근 사각형 30"/>
            <p:cNvSpPr/>
            <p:nvPr/>
          </p:nvSpPr>
          <p:spPr>
            <a:xfrm flipV="1">
              <a:off x="854503" y="3898187"/>
              <a:ext cx="2295184" cy="325512"/>
            </a:xfrm>
            <a:prstGeom prst="roundRect">
              <a:avLst/>
            </a:prstGeom>
            <a:gradFill>
              <a:gsLst>
                <a:gs pos="100000">
                  <a:srgbClr val="D1E1EF"/>
                </a:gs>
                <a:gs pos="83000">
                  <a:srgbClr val="8DB4D7"/>
                </a:gs>
                <a:gs pos="14000">
                  <a:srgbClr val="9FBFDD"/>
                </a:gs>
                <a:gs pos="0">
                  <a:srgbClr val="D4E3F0"/>
                </a:gs>
              </a:gsLst>
              <a:lin ang="16200000" scaled="1"/>
            </a:gradFill>
            <a:ln w="12700" cap="flat" cmpd="sng" algn="ctr">
              <a:solidFill>
                <a:srgbClr val="8DB4D7"/>
              </a:solidFill>
              <a:prstDash val="solid"/>
            </a:ln>
            <a:effectLst/>
          </p:spPr>
          <p:txBody>
            <a:bodyPr anchor="ctr">
              <a:scene3d>
                <a:camera prst="orthographicFront"/>
                <a:lightRig rig="threePt" dir="t"/>
              </a:scene3d>
              <a:sp3d contourW="25400">
                <a:bevelT w="1270"/>
                <a:contourClr>
                  <a:schemeClr val="bg1"/>
                </a:contourClr>
              </a:sp3d>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defTabSz="1330325" eaLnBrk="0" fontAlgn="auto" latinLnBrk="0" hangingPunct="0">
                <a:lnSpc>
                  <a:spcPct val="110000"/>
                </a:lnSpc>
                <a:spcBef>
                  <a:spcPts val="0"/>
                </a:spcBef>
                <a:spcAft>
                  <a:spcPts val="0"/>
                </a:spcAft>
                <a:defRPr/>
              </a:pPr>
              <a:endParaRPr kumimoji="0" lang="ko-KR" altLang="en-US" sz="1600" kern="0" dirty="0" smtClean="0">
                <a:ln>
                  <a:solidFill>
                    <a:sysClr val="windowText" lastClr="000000"/>
                  </a:solidFill>
                </a:ln>
                <a:solidFill>
                  <a:sysClr val="windowText" lastClr="000000">
                    <a:lumMod val="85000"/>
                    <a:lumOff val="15000"/>
                  </a:sysClr>
                </a:solidFill>
                <a:latin typeface="Rix정고딕 B" pitchFamily="18" charset="-127"/>
                <a:ea typeface="Rix정고딕 B" pitchFamily="18" charset="-127"/>
              </a:endParaRPr>
            </a:p>
          </p:txBody>
        </p:sp>
        <p:sp>
          <p:nvSpPr>
            <p:cNvPr id="68" name="양쪽 모서리가 둥근 사각형 31"/>
            <p:cNvSpPr/>
            <p:nvPr/>
          </p:nvSpPr>
          <p:spPr>
            <a:xfrm flipV="1">
              <a:off x="912107" y="3898189"/>
              <a:ext cx="2180381" cy="282208"/>
            </a:xfrm>
            <a:prstGeom prst="roundRect">
              <a:avLst/>
            </a:prstGeom>
            <a:gradFill flip="none" rotWithShape="1">
              <a:gsLst>
                <a:gs pos="0">
                  <a:srgbClr val="4F81BD">
                    <a:tint val="66000"/>
                    <a:satMod val="160000"/>
                    <a:alpha val="20000"/>
                  </a:srgbClr>
                </a:gs>
                <a:gs pos="50000">
                  <a:srgbClr val="4F81BD">
                    <a:tint val="44500"/>
                    <a:satMod val="160000"/>
                    <a:alpha val="20000"/>
                  </a:srgbClr>
                </a:gs>
                <a:gs pos="100000">
                  <a:srgbClr val="4F81BD">
                    <a:tint val="23500"/>
                    <a:satMod val="160000"/>
                    <a:alpha val="80000"/>
                  </a:srgbClr>
                </a:gs>
              </a:gsLst>
              <a:lin ang="5400000" scaled="1"/>
              <a:tileRect/>
            </a:gradFill>
            <a:ln w="3175" cap="flat" cmpd="sng" algn="ctr">
              <a:noFill/>
              <a:prstDash val="solid"/>
            </a:ln>
            <a:effectLst/>
          </p:spPr>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Rix정고딕 B" pitchFamily="18" charset="-127"/>
                <a:ea typeface="Rix정고딕 B" pitchFamily="18" charset="-127"/>
              </a:endParaRPr>
            </a:p>
          </p:txBody>
        </p:sp>
      </p:grpSp>
      <p:sp>
        <p:nvSpPr>
          <p:cNvPr id="69" name="직사각형 68"/>
          <p:cNvSpPr/>
          <p:nvPr/>
        </p:nvSpPr>
        <p:spPr>
          <a:xfrm>
            <a:off x="459307" y="5025558"/>
            <a:ext cx="1852127" cy="307777"/>
          </a:xfrm>
          <a:prstGeom prst="rect">
            <a:avLst/>
          </a:prstGeom>
        </p:spPr>
        <p:txBody>
          <a:bodyPr wrap="square">
            <a:spAutoFit/>
          </a:bodyPr>
          <a:lstStyle/>
          <a:p>
            <a:pPr algn="ctr"/>
            <a:r>
              <a:rPr kumimoji="0" lang="en-US" altLang="ko-KR" sz="1400" dirty="0" smtClean="0">
                <a:solidFill>
                  <a:srgbClr val="000000"/>
                </a:solidFill>
                <a:latin typeface="산돌고딕B" pitchFamily="18" charset="-127"/>
                <a:ea typeface="산돌고딕B" pitchFamily="18" charset="-127"/>
              </a:rPr>
              <a:t>Early Stage</a:t>
            </a:r>
            <a:endParaRPr lang="ko-KR" altLang="en-US" sz="1400" dirty="0">
              <a:latin typeface="산돌고딕B" pitchFamily="18" charset="-127"/>
              <a:ea typeface="산돌고딕B" pitchFamily="18" charset="-127"/>
            </a:endParaRPr>
          </a:p>
        </p:txBody>
      </p:sp>
      <p:grpSp>
        <p:nvGrpSpPr>
          <p:cNvPr id="70" name="그룹 85"/>
          <p:cNvGrpSpPr/>
          <p:nvPr/>
        </p:nvGrpSpPr>
        <p:grpSpPr>
          <a:xfrm>
            <a:off x="494439" y="5909399"/>
            <a:ext cx="1742898" cy="360040"/>
            <a:chOff x="854503" y="3898187"/>
            <a:chExt cx="2295184" cy="325512"/>
          </a:xfrm>
        </p:grpSpPr>
        <p:sp>
          <p:nvSpPr>
            <p:cNvPr id="79" name="양쪽 모서리가 둥근 사각형 30"/>
            <p:cNvSpPr/>
            <p:nvPr/>
          </p:nvSpPr>
          <p:spPr>
            <a:xfrm flipV="1">
              <a:off x="854503" y="3898187"/>
              <a:ext cx="2295184" cy="325512"/>
            </a:xfrm>
            <a:prstGeom prst="roundRect">
              <a:avLst/>
            </a:prstGeom>
            <a:gradFill>
              <a:gsLst>
                <a:gs pos="100000">
                  <a:srgbClr val="D1E1EF"/>
                </a:gs>
                <a:gs pos="83000">
                  <a:srgbClr val="8DB4D7"/>
                </a:gs>
                <a:gs pos="14000">
                  <a:srgbClr val="9FBFDD"/>
                </a:gs>
                <a:gs pos="0">
                  <a:srgbClr val="D4E3F0"/>
                </a:gs>
              </a:gsLst>
              <a:lin ang="16200000" scaled="1"/>
            </a:gradFill>
            <a:ln w="12700" cap="flat" cmpd="sng" algn="ctr">
              <a:solidFill>
                <a:srgbClr val="8DB4D7"/>
              </a:solidFill>
              <a:prstDash val="solid"/>
            </a:ln>
            <a:effectLst/>
          </p:spPr>
          <p:txBody>
            <a:bodyPr anchor="ctr">
              <a:scene3d>
                <a:camera prst="orthographicFront"/>
                <a:lightRig rig="threePt" dir="t"/>
              </a:scene3d>
              <a:sp3d contourW="25400">
                <a:bevelT w="1270"/>
                <a:contourClr>
                  <a:schemeClr val="bg1"/>
                </a:contourClr>
              </a:sp3d>
            </a:bodyP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algn="ctr" defTabSz="1330325" eaLnBrk="0" fontAlgn="auto" latinLnBrk="0" hangingPunct="0">
                <a:lnSpc>
                  <a:spcPct val="110000"/>
                </a:lnSpc>
                <a:spcBef>
                  <a:spcPts val="0"/>
                </a:spcBef>
                <a:spcAft>
                  <a:spcPts val="0"/>
                </a:spcAft>
                <a:defRPr/>
              </a:pPr>
              <a:endParaRPr kumimoji="0" lang="ko-KR" altLang="en-US" sz="1600" kern="0" dirty="0" smtClean="0">
                <a:ln>
                  <a:solidFill>
                    <a:sysClr val="windowText" lastClr="000000"/>
                  </a:solidFill>
                </a:ln>
                <a:solidFill>
                  <a:sysClr val="windowText" lastClr="000000">
                    <a:lumMod val="85000"/>
                    <a:lumOff val="15000"/>
                  </a:sysClr>
                </a:solidFill>
                <a:latin typeface="Rix정고딕 B" pitchFamily="18" charset="-127"/>
                <a:ea typeface="Rix정고딕 B" pitchFamily="18" charset="-127"/>
              </a:endParaRPr>
            </a:p>
          </p:txBody>
        </p:sp>
        <p:sp>
          <p:nvSpPr>
            <p:cNvPr id="80" name="양쪽 모서리가 둥근 사각형 31"/>
            <p:cNvSpPr/>
            <p:nvPr/>
          </p:nvSpPr>
          <p:spPr>
            <a:xfrm flipV="1">
              <a:off x="912107" y="3898189"/>
              <a:ext cx="2180381" cy="282208"/>
            </a:xfrm>
            <a:prstGeom prst="roundRect">
              <a:avLst/>
            </a:prstGeom>
            <a:gradFill flip="none" rotWithShape="1">
              <a:gsLst>
                <a:gs pos="0">
                  <a:srgbClr val="4F81BD">
                    <a:tint val="66000"/>
                    <a:satMod val="160000"/>
                    <a:alpha val="20000"/>
                  </a:srgbClr>
                </a:gs>
                <a:gs pos="50000">
                  <a:srgbClr val="4F81BD">
                    <a:tint val="44500"/>
                    <a:satMod val="160000"/>
                    <a:alpha val="20000"/>
                  </a:srgbClr>
                </a:gs>
                <a:gs pos="100000">
                  <a:srgbClr val="4F81BD">
                    <a:tint val="23500"/>
                    <a:satMod val="160000"/>
                    <a:alpha val="80000"/>
                  </a:srgbClr>
                </a:gs>
              </a:gsLst>
              <a:lin ang="5400000" scaled="1"/>
              <a:tileRect/>
            </a:gradFill>
            <a:ln w="3175" cap="flat" cmpd="sng" algn="ctr">
              <a:noFill/>
              <a:prstDash val="solid"/>
            </a:ln>
            <a:effectLst/>
          </p:spPr>
          <p:txBody>
            <a:bodyPr rtlCol="0" anchor="ctr"/>
            <a:lstStyle>
              <a:defPPr>
                <a:defRPr lang="ko-KR"/>
              </a:defPPr>
              <a:lvl1pPr marL="0" algn="l" defTabSz="914400" rtl="0" eaLnBrk="1" latinLnBrk="1" hangingPunct="1">
                <a:defRPr sz="1800" kern="1200">
                  <a:solidFill>
                    <a:schemeClr val="lt1"/>
                  </a:solidFill>
                  <a:latin typeface="+mn-lt"/>
                  <a:ea typeface="+mn-ea"/>
                  <a:cs typeface="+mn-cs"/>
                </a:defRPr>
              </a:lvl1pPr>
              <a:lvl2pPr marL="457200" algn="l" defTabSz="914400" rtl="0" eaLnBrk="1" latinLnBrk="1" hangingPunct="1">
                <a:defRPr sz="1800" kern="1200">
                  <a:solidFill>
                    <a:schemeClr val="lt1"/>
                  </a:solidFill>
                  <a:latin typeface="+mn-lt"/>
                  <a:ea typeface="+mn-ea"/>
                  <a:cs typeface="+mn-cs"/>
                </a:defRPr>
              </a:lvl2pPr>
              <a:lvl3pPr marL="914400" algn="l" defTabSz="914400" rtl="0" eaLnBrk="1" latinLnBrk="1" hangingPunct="1">
                <a:defRPr sz="1800" kern="1200">
                  <a:solidFill>
                    <a:schemeClr val="lt1"/>
                  </a:solidFill>
                  <a:latin typeface="+mn-lt"/>
                  <a:ea typeface="+mn-ea"/>
                  <a:cs typeface="+mn-cs"/>
                </a:defRPr>
              </a:lvl3pPr>
              <a:lvl4pPr marL="1371600" algn="l" defTabSz="914400" rtl="0" eaLnBrk="1" latinLnBrk="1" hangingPunct="1">
                <a:defRPr sz="1800" kern="1200">
                  <a:solidFill>
                    <a:schemeClr val="lt1"/>
                  </a:solidFill>
                  <a:latin typeface="+mn-lt"/>
                  <a:ea typeface="+mn-ea"/>
                  <a:cs typeface="+mn-cs"/>
                </a:defRPr>
              </a:lvl4pPr>
              <a:lvl5pPr marL="1828800" algn="l" defTabSz="914400" rtl="0" eaLnBrk="1" latinLnBrk="1" hangingPunct="1">
                <a:defRPr sz="1800" kern="1200">
                  <a:solidFill>
                    <a:schemeClr val="lt1"/>
                  </a:solidFill>
                  <a:latin typeface="+mn-lt"/>
                  <a:ea typeface="+mn-ea"/>
                  <a:cs typeface="+mn-cs"/>
                </a:defRPr>
              </a:lvl5pPr>
              <a:lvl6pPr marL="2286000" algn="l" defTabSz="914400" rtl="0" eaLnBrk="1" latinLnBrk="1" hangingPunct="1">
                <a:defRPr sz="1800" kern="1200">
                  <a:solidFill>
                    <a:schemeClr val="lt1"/>
                  </a:solidFill>
                  <a:latin typeface="+mn-lt"/>
                  <a:ea typeface="+mn-ea"/>
                  <a:cs typeface="+mn-cs"/>
                </a:defRPr>
              </a:lvl6pPr>
              <a:lvl7pPr marL="2743200" algn="l" defTabSz="914400" rtl="0" eaLnBrk="1" latinLnBrk="1" hangingPunct="1">
                <a:defRPr sz="1800" kern="1200">
                  <a:solidFill>
                    <a:schemeClr val="lt1"/>
                  </a:solidFill>
                  <a:latin typeface="+mn-lt"/>
                  <a:ea typeface="+mn-ea"/>
                  <a:cs typeface="+mn-cs"/>
                </a:defRPr>
              </a:lvl7pPr>
              <a:lvl8pPr marL="3200400" algn="l" defTabSz="914400" rtl="0" eaLnBrk="1" latinLnBrk="1" hangingPunct="1">
                <a:defRPr sz="1800" kern="1200">
                  <a:solidFill>
                    <a:schemeClr val="lt1"/>
                  </a:solidFill>
                  <a:latin typeface="+mn-lt"/>
                  <a:ea typeface="+mn-ea"/>
                  <a:cs typeface="+mn-cs"/>
                </a:defRPr>
              </a:lvl8pPr>
              <a:lvl9pPr marL="3657600" algn="l" defTabSz="914400" rtl="0" eaLnBrk="1" latinLnBrk="1" hangingPunct="1">
                <a:defRPr sz="1800" kern="1200">
                  <a:solidFill>
                    <a:schemeClr val="lt1"/>
                  </a:solidFill>
                  <a:latin typeface="+mn-lt"/>
                  <a:ea typeface="+mn-ea"/>
                  <a:cs typeface="+mn-cs"/>
                </a:defRPr>
              </a:lvl9p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prstClr val="black"/>
                </a:solidFill>
                <a:effectLst/>
                <a:uLnTx/>
                <a:uFillTx/>
                <a:latin typeface="Rix정고딕 B" pitchFamily="18" charset="-127"/>
                <a:ea typeface="Rix정고딕 B" pitchFamily="18" charset="-127"/>
              </a:endParaRPr>
            </a:p>
          </p:txBody>
        </p:sp>
      </p:grpSp>
      <p:sp>
        <p:nvSpPr>
          <p:cNvPr id="81" name="직사각형 80"/>
          <p:cNvSpPr/>
          <p:nvPr/>
        </p:nvSpPr>
        <p:spPr>
          <a:xfrm>
            <a:off x="459307" y="5945403"/>
            <a:ext cx="1852127" cy="307777"/>
          </a:xfrm>
          <a:prstGeom prst="rect">
            <a:avLst/>
          </a:prstGeom>
        </p:spPr>
        <p:txBody>
          <a:bodyPr wrap="square">
            <a:spAutoFit/>
          </a:bodyPr>
          <a:lstStyle/>
          <a:p>
            <a:pPr algn="ctr"/>
            <a:r>
              <a:rPr kumimoji="0" lang="en-US" altLang="ko-KR" sz="1400" dirty="0" smtClean="0">
                <a:solidFill>
                  <a:srgbClr val="000000"/>
                </a:solidFill>
                <a:latin typeface="산돌고딕B" pitchFamily="18" charset="-127"/>
                <a:ea typeface="산돌고딕B" pitchFamily="18" charset="-127"/>
              </a:rPr>
              <a:t>Established Stage</a:t>
            </a:r>
            <a:endParaRPr lang="ko-KR" altLang="en-US" sz="1400" dirty="0">
              <a:latin typeface="산돌고딕B" pitchFamily="18" charset="-127"/>
              <a:ea typeface="산돌고딕B" pitchFamily="18" charset="-127"/>
            </a:endParaRPr>
          </a:p>
        </p:txBody>
      </p:sp>
      <p:sp>
        <p:nvSpPr>
          <p:cNvPr id="82" name="Rectangle 7"/>
          <p:cNvSpPr>
            <a:spLocks noChangeArrowheads="1"/>
          </p:cNvSpPr>
          <p:nvPr/>
        </p:nvSpPr>
        <p:spPr bwMode="gray">
          <a:xfrm>
            <a:off x="2417357" y="5900106"/>
            <a:ext cx="6336704" cy="300723"/>
          </a:xfrm>
          <a:prstGeom prst="rect">
            <a:avLst/>
          </a:prstGeom>
          <a:noFill/>
          <a:ln w="3175" cap="rnd" algn="ctr">
            <a:noFill/>
            <a:miter lim="800000"/>
            <a:headEnd/>
            <a:tailEnd/>
          </a:ln>
          <a:effectLst/>
        </p:spPr>
        <p:txBody>
          <a:bodyPr wrap="square" lIns="0" tIns="0" rIns="0" bIns="0" anchor="t">
            <a:spAutoFit/>
          </a:bodyPr>
          <a:lstStyle/>
          <a:p>
            <a:pPr marL="261938" indent="-261938" defTabSz="444500" latinLnBrk="0">
              <a:lnSpc>
                <a:spcPts val="2600"/>
              </a:lnSpc>
              <a:spcAft>
                <a:spcPct val="40000"/>
              </a:spcAft>
              <a:buClr>
                <a:srgbClr val="000000"/>
              </a:buClr>
              <a:buSzPct val="150000"/>
              <a:buBlip>
                <a:blip r:embed="rId3"/>
              </a:buBlip>
            </a:pPr>
            <a:r>
              <a:rPr kumimoji="0" lang="en-US" altLang="ko-KR" sz="1500" dirty="0" smtClean="0">
                <a:solidFill>
                  <a:srgbClr val="003399"/>
                </a:solidFill>
                <a:latin typeface="산돌고딕B" pitchFamily="18" charset="-127"/>
                <a:ea typeface="산돌고딕B" pitchFamily="18" charset="-127"/>
              </a:rPr>
              <a:t>Research themes are taken into account in the selection of Directors. </a:t>
            </a:r>
            <a:endParaRPr kumimoji="0" lang="ko-KR" altLang="en-US" sz="1500" dirty="0">
              <a:latin typeface="산돌고딕B" pitchFamily="18" charset="-127"/>
              <a:ea typeface="산돌고딕B" pitchFamily="18" charset="-127"/>
            </a:endParaRPr>
          </a:p>
        </p:txBody>
      </p:sp>
      <p:grpSp>
        <p:nvGrpSpPr>
          <p:cNvPr id="83" name="Group 171"/>
          <p:cNvGrpSpPr>
            <a:grpSpLocks/>
          </p:cNvGrpSpPr>
          <p:nvPr/>
        </p:nvGrpSpPr>
        <p:grpSpPr bwMode="auto">
          <a:xfrm>
            <a:off x="603323" y="4312257"/>
            <a:ext cx="3690090" cy="553026"/>
            <a:chOff x="6240" y="2636"/>
            <a:chExt cx="1608" cy="250"/>
          </a:xfrm>
        </p:grpSpPr>
        <p:pic>
          <p:nvPicPr>
            <p:cNvPr id="84" name="Picture 172" descr="도식1제목바-최종2 "/>
            <p:cNvPicPr>
              <a:picLocks noChangeAspect="1" noChangeArrowheads="1"/>
            </p:cNvPicPr>
            <p:nvPr/>
          </p:nvPicPr>
          <p:blipFill>
            <a:blip r:embed="rId4" cstate="print"/>
            <a:srcRect t="42236" r="74005" b="42236"/>
            <a:stretch>
              <a:fillRect/>
            </a:stretch>
          </p:blipFill>
          <p:spPr bwMode="auto">
            <a:xfrm>
              <a:off x="6240" y="2636"/>
              <a:ext cx="418" cy="250"/>
            </a:xfrm>
            <a:prstGeom prst="rect">
              <a:avLst/>
            </a:prstGeom>
            <a:noFill/>
            <a:ln w="9525">
              <a:noFill/>
              <a:miter lim="800000"/>
              <a:headEnd/>
              <a:tailEnd/>
            </a:ln>
          </p:spPr>
        </p:pic>
        <p:pic>
          <p:nvPicPr>
            <p:cNvPr id="85" name="Picture 173" descr="도식1제목바-최종2 "/>
            <p:cNvPicPr>
              <a:picLocks noChangeAspect="1" noChangeArrowheads="1"/>
            </p:cNvPicPr>
            <p:nvPr/>
          </p:nvPicPr>
          <p:blipFill>
            <a:blip r:embed="rId4" cstate="print"/>
            <a:srcRect l="79602" t="42236" b="42236"/>
            <a:stretch>
              <a:fillRect/>
            </a:stretch>
          </p:blipFill>
          <p:spPr bwMode="auto">
            <a:xfrm>
              <a:off x="7520" y="2636"/>
              <a:ext cx="328" cy="250"/>
            </a:xfrm>
            <a:prstGeom prst="rect">
              <a:avLst/>
            </a:prstGeom>
            <a:noFill/>
            <a:ln w="9525">
              <a:noFill/>
              <a:miter lim="800000"/>
              <a:headEnd/>
              <a:tailEnd/>
            </a:ln>
          </p:spPr>
        </p:pic>
        <p:pic>
          <p:nvPicPr>
            <p:cNvPr id="86" name="Picture 174" descr="도식1제목바-최종2 "/>
            <p:cNvPicPr>
              <a:picLocks noChangeAspect="1" noChangeArrowheads="1"/>
            </p:cNvPicPr>
            <p:nvPr/>
          </p:nvPicPr>
          <p:blipFill>
            <a:blip r:embed="rId4" cstate="print"/>
            <a:srcRect l="23196" t="42236" r="18968" b="42236"/>
            <a:stretch>
              <a:fillRect/>
            </a:stretch>
          </p:blipFill>
          <p:spPr bwMode="auto">
            <a:xfrm>
              <a:off x="6613" y="2636"/>
              <a:ext cx="930" cy="250"/>
            </a:xfrm>
            <a:prstGeom prst="rect">
              <a:avLst/>
            </a:prstGeom>
            <a:noFill/>
            <a:ln w="9525">
              <a:noFill/>
              <a:miter lim="800000"/>
              <a:headEnd/>
              <a:tailEnd/>
            </a:ln>
          </p:spPr>
        </p:pic>
      </p:grpSp>
      <p:sp>
        <p:nvSpPr>
          <p:cNvPr id="87" name="TextBox 118"/>
          <p:cNvSpPr txBox="1"/>
          <p:nvPr/>
        </p:nvSpPr>
        <p:spPr bwMode="auto">
          <a:xfrm>
            <a:off x="1147593" y="4397231"/>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Research Themes</a:t>
            </a:r>
            <a:endParaRPr lang="ko-KR" altLang="en-US" sz="1800" kern="0" dirty="0" smtClean="0">
              <a:solidFill>
                <a:prstClr val="white"/>
              </a:solidFill>
            </a:endParaRPr>
          </a:p>
        </p:txBody>
      </p:sp>
      <p:sp>
        <p:nvSpPr>
          <p:cNvPr id="88" name="Rectangle 7"/>
          <p:cNvSpPr>
            <a:spLocks noChangeArrowheads="1"/>
          </p:cNvSpPr>
          <p:nvPr/>
        </p:nvSpPr>
        <p:spPr bwMode="gray">
          <a:xfrm>
            <a:off x="2655551" y="5261327"/>
            <a:ext cx="5559431" cy="600164"/>
          </a:xfrm>
          <a:prstGeom prst="rect">
            <a:avLst/>
          </a:prstGeom>
          <a:noFill/>
          <a:ln w="3175" cap="rnd" algn="ctr">
            <a:noFill/>
            <a:miter lim="800000"/>
            <a:headEnd/>
            <a:tailEnd/>
          </a:ln>
          <a:effectLst/>
        </p:spPr>
        <p:txBody>
          <a:bodyPr wrap="square" lIns="0" tIns="0" rIns="0" bIns="0" anchor="t">
            <a:spAutoFit/>
          </a:bodyPr>
          <a:lstStyle/>
          <a:p>
            <a:pPr defTabSz="444500" latinLnBrk="0">
              <a:lnSpc>
                <a:spcPct val="130000"/>
              </a:lnSpc>
              <a:spcAft>
                <a:spcPts val="0"/>
              </a:spcAft>
              <a:buClr>
                <a:srgbClr val="000000"/>
              </a:buClr>
              <a:buSzPct val="150000"/>
            </a:pPr>
            <a:r>
              <a:rPr kumimoji="0" lang="ko-KR" altLang="en-US" sz="1500" spc="-50" dirty="0" smtClean="0">
                <a:latin typeface="산돌고딕B" pitchFamily="18" charset="-127"/>
                <a:ea typeface="산돌고딕B" pitchFamily="18" charset="-127"/>
              </a:rPr>
              <a:t> ⇒ </a:t>
            </a:r>
            <a:r>
              <a:rPr kumimoji="0" lang="en-US" altLang="ko-KR" sz="1500" spc="-50" dirty="0" smtClean="0">
                <a:latin typeface="산돌고딕B" pitchFamily="18" charset="-127"/>
                <a:ea typeface="산돌고딕B" pitchFamily="18" charset="-127"/>
              </a:rPr>
              <a:t>Timetable for the implementation of research fields agreed </a:t>
            </a:r>
          </a:p>
          <a:p>
            <a:pPr defTabSz="444500" latinLnBrk="0">
              <a:lnSpc>
                <a:spcPct val="130000"/>
              </a:lnSpc>
              <a:spcAft>
                <a:spcPts val="0"/>
              </a:spcAft>
              <a:buClr>
                <a:srgbClr val="000000"/>
              </a:buClr>
              <a:buSzPct val="150000"/>
            </a:pPr>
            <a:r>
              <a:rPr kumimoji="0" lang="en-US" altLang="ko-KR" sz="1500" spc="-50" dirty="0">
                <a:latin typeface="산돌고딕B" pitchFamily="18" charset="-127"/>
                <a:ea typeface="산돌고딕B" pitchFamily="18" charset="-127"/>
              </a:rPr>
              <a:t> </a:t>
            </a:r>
            <a:r>
              <a:rPr kumimoji="0" lang="en-US" altLang="ko-KR" sz="1500" spc="-50" dirty="0" smtClean="0">
                <a:latin typeface="산돌고딕B" pitchFamily="18" charset="-127"/>
                <a:ea typeface="산돌고딕B" pitchFamily="18" charset="-127"/>
              </a:rPr>
              <a:t>     on the appointment of Directors </a:t>
            </a:r>
            <a:endParaRPr kumimoji="0" lang="ko-KR" altLang="en-US" sz="1500" spc="-50" dirty="0">
              <a:latin typeface="산돌고딕B" pitchFamily="18" charset="-127"/>
              <a:ea typeface="산돌고딕B" pitchFamily="18" charset="-127"/>
            </a:endParaRPr>
          </a:p>
        </p:txBody>
      </p:sp>
    </p:spTree>
    <p:extLst>
      <p:ext uri="{BB962C8B-B14F-4D97-AF65-F5344CB8AC3E}">
        <p14:creationId xmlns:p14="http://schemas.microsoft.com/office/powerpoint/2010/main" val="260929206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a:xfrm>
            <a:off x="0" y="44624"/>
            <a:ext cx="9144000" cy="908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r>
              <a:rPr lang="en-US" altLang="ko-KR" sz="3600" b="1" dirty="0" smtClean="0">
                <a:solidFill>
                  <a:schemeClr val="tx1"/>
                </a:solidFill>
              </a:rPr>
              <a:t>Comparison to other facilities </a:t>
            </a:r>
            <a:r>
              <a:rPr lang="en-US" altLang="ko-KR" sz="3600" b="1" dirty="0" smtClean="0">
                <a:solidFill>
                  <a:schemeClr val="tx1"/>
                </a:solidFill>
              </a:rPr>
              <a:t>2</a:t>
            </a:r>
            <a:endParaRPr lang="ko-KR" altLang="en-US" sz="3600" b="1" dirty="0">
              <a:solidFill>
                <a:schemeClr val="tx1"/>
              </a:solidFill>
              <a:effectLst>
                <a:outerShdw blurRad="38100" dist="38100" dir="2700000" algn="tl">
                  <a:srgbClr val="000000">
                    <a:alpha val="43137"/>
                  </a:srgbClr>
                </a:outerShdw>
              </a:effectLst>
              <a:latin typeface="맑은 고딕" pitchFamily="50" charset="-127"/>
              <a:ea typeface="맑은 고딕" pitchFamily="50" charset="-127"/>
              <a:cs typeface="Tahoma" pitchFamily="34" charset="0"/>
            </a:endParaRPr>
          </a:p>
        </p:txBody>
      </p:sp>
      <p:graphicFrame>
        <p:nvGraphicFramePr>
          <p:cNvPr id="7" name="표 6"/>
          <p:cNvGraphicFramePr>
            <a:graphicFrameLocks noGrp="1"/>
          </p:cNvGraphicFramePr>
          <p:nvPr>
            <p:extLst>
              <p:ext uri="{D42A27DB-BD31-4B8C-83A1-F6EECF244321}">
                <p14:modId xmlns:p14="http://schemas.microsoft.com/office/powerpoint/2010/main" val="3376501013"/>
              </p:ext>
            </p:extLst>
          </p:nvPr>
        </p:nvGraphicFramePr>
        <p:xfrm>
          <a:off x="48258" y="908720"/>
          <a:ext cx="9036496" cy="5112568"/>
        </p:xfrm>
        <a:graphic>
          <a:graphicData uri="http://schemas.openxmlformats.org/drawingml/2006/table">
            <a:tbl>
              <a:tblPr firstRow="1" bandRow="1">
                <a:tableStyleId>{F5AB1C69-6EDB-4FF4-983F-18BD219EF322}</a:tableStyleId>
              </a:tblPr>
              <a:tblGrid>
                <a:gridCol w="1238874"/>
                <a:gridCol w="1894749"/>
                <a:gridCol w="1931187"/>
                <a:gridCol w="1985843"/>
                <a:gridCol w="1985843"/>
              </a:tblGrid>
              <a:tr h="874881">
                <a:tc>
                  <a:txBody>
                    <a:bodyPr/>
                    <a:lstStyle/>
                    <a:p>
                      <a:pPr algn="ctr" latinLnBrk="1"/>
                      <a:r>
                        <a:rPr lang="en-US" altLang="ko-KR" sz="1400" b="1" dirty="0" smtClean="0">
                          <a:latin typeface="맑은 고딕" pitchFamily="50" charset="-127"/>
                          <a:ea typeface="맑은 고딕" pitchFamily="50" charset="-127"/>
                        </a:rPr>
                        <a:t>Facility</a:t>
                      </a:r>
                    </a:p>
                  </a:txBody>
                  <a:tcPr anchor="ctr"/>
                </a:tc>
                <a:tc>
                  <a:txBody>
                    <a:bodyPr/>
                    <a:lstStyle/>
                    <a:p>
                      <a:pPr algn="ctr"/>
                      <a:r>
                        <a:rPr lang="en-US" altLang="ko-KR" sz="1400" dirty="0" smtClean="0">
                          <a:solidFill>
                            <a:srgbClr val="0070C0"/>
                          </a:solidFill>
                          <a:latin typeface="맑은 고딕" pitchFamily="50" charset="-127"/>
                          <a:ea typeface="맑은 고딕" pitchFamily="50" charset="-127"/>
                        </a:rPr>
                        <a:t>Korea</a:t>
                      </a:r>
                      <a:endParaRPr lang="ko-KR" altLang="en-US" sz="1400"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solidFill>
                            <a:schemeClr val="bg1"/>
                          </a:solidFill>
                          <a:latin typeface="맑은 고딕" pitchFamily="50" charset="-127"/>
                          <a:ea typeface="맑은 고딕" pitchFamily="50" charset="-127"/>
                        </a:rPr>
                        <a:t>FAIR</a:t>
                      </a:r>
                    </a:p>
                    <a:p>
                      <a:pPr algn="ctr" latinLnBrk="1"/>
                      <a:r>
                        <a:rPr lang="en-US" altLang="ko-KR" sz="1400" b="1" dirty="0" smtClean="0">
                          <a:solidFill>
                            <a:srgbClr val="0070C0"/>
                          </a:solidFill>
                          <a:latin typeface="맑은 고딕" pitchFamily="50" charset="-127"/>
                          <a:ea typeface="맑은 고딕" pitchFamily="50" charset="-127"/>
                        </a:rPr>
                        <a:t>GSI</a:t>
                      </a:r>
                    </a:p>
                    <a:p>
                      <a:pPr algn="ctr" latinLnBrk="1"/>
                      <a:r>
                        <a:rPr lang="en-US" altLang="ko-KR" sz="1400" b="1" dirty="0" smtClean="0">
                          <a:solidFill>
                            <a:srgbClr val="0070C0"/>
                          </a:solidFill>
                          <a:latin typeface="맑은 고딕" pitchFamily="50" charset="-127"/>
                          <a:ea typeface="맑은 고딕" pitchFamily="50" charset="-127"/>
                        </a:rPr>
                        <a:t>Germany</a:t>
                      </a:r>
                      <a:endParaRPr lang="ko-KR" altLang="en-US" sz="1400" b="1" dirty="0" smtClean="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FRIB</a:t>
                      </a:r>
                    </a:p>
                    <a:p>
                      <a:pPr algn="ctr" latinLnBrk="1"/>
                      <a:r>
                        <a:rPr lang="en-US" altLang="ko-KR" sz="1400" b="1" dirty="0" smtClean="0">
                          <a:solidFill>
                            <a:srgbClr val="0070C0"/>
                          </a:solidFill>
                          <a:latin typeface="맑은 고딕" pitchFamily="50" charset="-127"/>
                          <a:ea typeface="맑은 고딕" pitchFamily="50" charset="-127"/>
                        </a:rPr>
                        <a:t>MSU</a:t>
                      </a:r>
                    </a:p>
                    <a:p>
                      <a:pPr algn="ctr" latinLnBrk="1"/>
                      <a:r>
                        <a:rPr lang="en-US" altLang="ko-KR" sz="1400" b="1" dirty="0" smtClean="0">
                          <a:solidFill>
                            <a:srgbClr val="0070C0"/>
                          </a:solidFill>
                          <a:latin typeface="맑은 고딕" pitchFamily="50" charset="-127"/>
                          <a:ea typeface="맑은 고딕" pitchFamily="50" charset="-127"/>
                        </a:rPr>
                        <a:t>USA</a:t>
                      </a:r>
                      <a:endParaRPr lang="ko-KR" altLang="en-US" sz="1400" b="1" dirty="0">
                        <a:solidFill>
                          <a:srgbClr val="0070C0"/>
                        </a:solidFill>
                        <a:latin typeface="맑은 고딕" pitchFamily="50" charset="-127"/>
                        <a:ea typeface="맑은 고딕" pitchFamily="50" charset="-127"/>
                      </a:endParaRPr>
                    </a:p>
                  </a:txBody>
                  <a:tcPr anchor="ctr"/>
                </a:tc>
                <a:tc>
                  <a:txBody>
                    <a:bodyPr/>
                    <a:lstStyle/>
                    <a:p>
                      <a:pPr algn="ctr" latinLnBrk="1"/>
                      <a:r>
                        <a:rPr lang="en-US" altLang="ko-KR" sz="1400" b="1" dirty="0" smtClean="0">
                          <a:latin typeface="맑은 고딕" pitchFamily="50" charset="-127"/>
                          <a:ea typeface="맑은 고딕" pitchFamily="50" charset="-127"/>
                        </a:rPr>
                        <a:t>RIBF</a:t>
                      </a:r>
                    </a:p>
                    <a:p>
                      <a:pPr algn="ctr" latinLnBrk="1"/>
                      <a:r>
                        <a:rPr lang="en-US" altLang="ko-KR" sz="1400" b="1" dirty="0" smtClean="0">
                          <a:solidFill>
                            <a:srgbClr val="0070C0"/>
                          </a:solidFill>
                          <a:latin typeface="맑은 고딕" pitchFamily="50" charset="-127"/>
                          <a:ea typeface="맑은 고딕" pitchFamily="50" charset="-127"/>
                        </a:rPr>
                        <a:t>RIKEN</a:t>
                      </a:r>
                    </a:p>
                    <a:p>
                      <a:pPr algn="ctr" latinLnBrk="1"/>
                      <a:r>
                        <a:rPr lang="en-US" altLang="ko-KR" sz="1400" b="1" dirty="0" smtClean="0">
                          <a:solidFill>
                            <a:srgbClr val="0070C0"/>
                          </a:solidFill>
                          <a:latin typeface="맑은 고딕" pitchFamily="50" charset="-127"/>
                          <a:ea typeface="맑은 고딕" pitchFamily="50" charset="-127"/>
                        </a:rPr>
                        <a:t>Japan</a:t>
                      </a:r>
                      <a:endParaRPr lang="ko-KR" altLang="en-US" sz="1400" b="1" dirty="0">
                        <a:solidFill>
                          <a:srgbClr val="0070C0"/>
                        </a:solidFill>
                        <a:latin typeface="맑은 고딕" pitchFamily="50" charset="-127"/>
                        <a:ea typeface="맑은 고딕" pitchFamily="50" charset="-127"/>
                      </a:endParaRPr>
                    </a:p>
                  </a:txBody>
                  <a:tcPr anchor="ctr"/>
                </a:tc>
              </a:tr>
              <a:tr h="781303">
                <a:tc>
                  <a:txBody>
                    <a:bodyPr/>
                    <a:lstStyle/>
                    <a:p>
                      <a:pPr algn="ctr" latinLnBrk="1"/>
                      <a:r>
                        <a:rPr lang="en-US" altLang="ko-KR" sz="1200" b="1" dirty="0" smtClean="0">
                          <a:latin typeface="맑은 고딕" pitchFamily="50" charset="-127"/>
                          <a:ea typeface="맑은 고딕" pitchFamily="50" charset="-127"/>
                        </a:rPr>
                        <a:t>RI beam </a:t>
                      </a:r>
                    </a:p>
                    <a:p>
                      <a:pPr algn="ctr" latinLnBrk="1"/>
                      <a:r>
                        <a:rPr lang="en-US" altLang="ko-KR" sz="1200" b="1" dirty="0" smtClean="0">
                          <a:latin typeface="맑은 고딕" pitchFamily="50" charset="-127"/>
                          <a:ea typeface="맑은 고딕" pitchFamily="50" charset="-127"/>
                        </a:rPr>
                        <a:t>production</a:t>
                      </a:r>
                      <a:endParaRPr lang="ko-KR" altLang="en-US" sz="1200" b="1" dirty="0">
                        <a:latin typeface="맑은 고딕" pitchFamily="50" charset="-127"/>
                        <a:ea typeface="맑은 고딕" pitchFamily="50" charset="-127"/>
                      </a:endParaRPr>
                    </a:p>
                  </a:txBody>
                  <a:tcPr anchor="ctr"/>
                </a:tc>
                <a:tc>
                  <a:txBody>
                    <a:bodyPr/>
                    <a:lstStyle/>
                    <a:p>
                      <a:pPr algn="l" latinLnBrk="1"/>
                      <a:r>
                        <a:rPr lang="en-US" altLang="ko-KR" sz="1200" b="1" dirty="0" smtClean="0">
                          <a:solidFill>
                            <a:schemeClr val="accent6">
                              <a:lumMod val="75000"/>
                            </a:schemeClr>
                          </a:solidFill>
                          <a:latin typeface="맑은 고딕" pitchFamily="50" charset="-127"/>
                          <a:ea typeface="맑은 고딕" pitchFamily="50" charset="-127"/>
                        </a:rPr>
                        <a:t>ISOL</a:t>
                      </a:r>
                      <a:r>
                        <a:rPr lang="en-US" altLang="ko-KR" sz="1200" b="1" dirty="0" smtClean="0">
                          <a:latin typeface="맑은 고딕" pitchFamily="50" charset="-127"/>
                          <a:ea typeface="맑은 고딕" pitchFamily="50" charset="-127"/>
                        </a:rPr>
                        <a:t>+</a:t>
                      </a:r>
                      <a:r>
                        <a:rPr lang="en-US" altLang="ko-KR" sz="1200" b="1" dirty="0" smtClean="0">
                          <a:solidFill>
                            <a:srgbClr val="7030A0"/>
                          </a:solidFill>
                          <a:latin typeface="맑은 고딕" pitchFamily="50" charset="-127"/>
                          <a:ea typeface="맑은 고딕" pitchFamily="50" charset="-127"/>
                        </a:rPr>
                        <a:t>IFF</a:t>
                      </a:r>
                      <a:r>
                        <a:rPr lang="en-US" altLang="ko-KR" sz="1200" b="1" dirty="0" smtClean="0">
                          <a:latin typeface="맑은 고딕" pitchFamily="50" charset="-127"/>
                          <a:ea typeface="맑은 고딕" pitchFamily="50" charset="-127"/>
                        </a:rPr>
                        <a:t>+</a:t>
                      </a:r>
                      <a:r>
                        <a:rPr lang="en-US" altLang="ko-KR" sz="1200" b="1" dirty="0" smtClean="0">
                          <a:solidFill>
                            <a:srgbClr val="00B0F0"/>
                          </a:solidFill>
                          <a:latin typeface="맑은 고딕" pitchFamily="50" charset="-127"/>
                          <a:ea typeface="맑은 고딕" pitchFamily="50" charset="-127"/>
                        </a:rPr>
                        <a:t>ISOL(trap)</a:t>
                      </a:r>
                      <a:endParaRPr lang="ko-KR" altLang="en-US" sz="1200" b="1" dirty="0">
                        <a:solidFill>
                          <a:srgbClr val="00B0F0"/>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solidFill>
                            <a:schemeClr val="accent4">
                              <a:lumMod val="75000"/>
                            </a:schemeClr>
                          </a:solidFill>
                          <a:latin typeface="맑은 고딕" pitchFamily="50" charset="-127"/>
                          <a:ea typeface="맑은 고딕" pitchFamily="50" charset="-127"/>
                        </a:rPr>
                        <a:t>IFF</a:t>
                      </a:r>
                      <a:endParaRPr lang="ko-KR" altLang="en-US" sz="1200" b="1" dirty="0">
                        <a:solidFill>
                          <a:schemeClr val="accent4">
                            <a:lumMod val="75000"/>
                          </a:schemeClr>
                        </a:solidFill>
                        <a:latin typeface="맑은 고딕" pitchFamily="50" charset="-127"/>
                        <a:ea typeface="맑은 고딕" pitchFamily="50" charset="-127"/>
                      </a:endParaRPr>
                    </a:p>
                  </a:txBody>
                  <a:tcPr marL="36000" marR="36000" marT="36000" marB="36000" anchor="ct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b="1" dirty="0" smtClean="0">
                          <a:solidFill>
                            <a:srgbClr val="7030A0"/>
                          </a:solidFill>
                          <a:latin typeface="맑은 고딕" pitchFamily="50" charset="-127"/>
                          <a:ea typeface="맑은 고딕" pitchFamily="50" charset="-127"/>
                        </a:rPr>
                        <a:t>IFF</a:t>
                      </a:r>
                      <a:r>
                        <a:rPr lang="en-US" altLang="ko-KR" sz="1200" b="1" dirty="0" smtClean="0">
                          <a:latin typeface="맑은 고딕" pitchFamily="50" charset="-127"/>
                          <a:ea typeface="맑은 고딕" pitchFamily="50" charset="-127"/>
                        </a:rPr>
                        <a:t>+</a:t>
                      </a:r>
                      <a:r>
                        <a:rPr lang="en-US" altLang="ko-KR" sz="1200" b="1" dirty="0" smtClean="0">
                          <a:solidFill>
                            <a:srgbClr val="00B0F0"/>
                          </a:solidFill>
                          <a:latin typeface="맑은 고딕" pitchFamily="50" charset="-127"/>
                          <a:ea typeface="맑은 고딕" pitchFamily="50" charset="-127"/>
                        </a:rPr>
                        <a:t>ISOL</a:t>
                      </a:r>
                      <a:r>
                        <a:rPr lang="ko-KR" altLang="en-US" sz="1200" b="1" baseline="30000" dirty="0" smtClean="0">
                          <a:solidFill>
                            <a:srgbClr val="FF0000"/>
                          </a:solidFill>
                          <a:latin typeface="맑은 고딕" pitchFamily="50" charset="-127"/>
                          <a:ea typeface="맑은 고딕" pitchFamily="50" charset="-127"/>
                        </a:rPr>
                        <a:t>＋</a:t>
                      </a:r>
                    </a:p>
                  </a:txBody>
                  <a:tcPr marL="36000" marR="36000" marT="36000" marB="36000" anchor="ct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b="1" dirty="0" smtClean="0">
                          <a:solidFill>
                            <a:srgbClr val="7030A0"/>
                          </a:solidFill>
                          <a:latin typeface="맑은 고딕" pitchFamily="50" charset="-127"/>
                          <a:ea typeface="맑은 고딕" pitchFamily="50" charset="-127"/>
                        </a:rPr>
                        <a:t>IFF</a:t>
                      </a:r>
                      <a:r>
                        <a:rPr lang="en-US" altLang="ko-KR" sz="1200" b="1" dirty="0" smtClean="0">
                          <a:latin typeface="맑은 고딕" pitchFamily="50" charset="-127"/>
                          <a:ea typeface="맑은 고딕" pitchFamily="50" charset="-127"/>
                        </a:rPr>
                        <a:t>+</a:t>
                      </a:r>
                      <a:r>
                        <a:rPr lang="en-US" altLang="ko-KR" sz="1200" b="1" dirty="0" smtClean="0">
                          <a:solidFill>
                            <a:srgbClr val="00B0F0"/>
                          </a:solidFill>
                          <a:latin typeface="맑은 고딕" pitchFamily="50" charset="-127"/>
                          <a:ea typeface="맑은 고딕" pitchFamily="50" charset="-127"/>
                        </a:rPr>
                        <a:t>ISOL</a:t>
                      </a:r>
                      <a:r>
                        <a:rPr lang="en-US" altLang="ko-KR" sz="1200" b="1" baseline="0" dirty="0" smtClean="0">
                          <a:solidFill>
                            <a:srgbClr val="FF00FF"/>
                          </a:solidFill>
                          <a:latin typeface="맑은 고딕" pitchFamily="50" charset="-127"/>
                          <a:ea typeface="맑은 고딕" pitchFamily="50" charset="-127"/>
                        </a:rPr>
                        <a:t>*</a:t>
                      </a:r>
                      <a:endParaRPr lang="ko-KR" altLang="en-US" sz="1200" b="1" baseline="0" dirty="0" smtClean="0">
                        <a:solidFill>
                          <a:srgbClr val="FF00FF"/>
                        </a:solidFill>
                        <a:latin typeface="맑은 고딕" pitchFamily="50" charset="-127"/>
                        <a:ea typeface="맑은 고딕" pitchFamily="50" charset="-127"/>
                      </a:endParaRPr>
                    </a:p>
                  </a:txBody>
                  <a:tcPr marL="36000" marR="36000" marT="36000" marB="36000" anchor="ctr"/>
                </a:tc>
              </a:tr>
              <a:tr h="1188199">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200" b="1" dirty="0" smtClean="0">
                          <a:latin typeface="맑은 고딕" pitchFamily="50" charset="-127"/>
                          <a:ea typeface="맑은 고딕" pitchFamily="50" charset="-127"/>
                        </a:rPr>
                        <a:t>Beam</a:t>
                      </a:r>
                      <a:r>
                        <a:rPr lang="en-US" altLang="ko-KR" sz="1200" b="1" baseline="0" dirty="0" smtClean="0">
                          <a:latin typeface="맑은 고딕" pitchFamily="50" charset="-127"/>
                          <a:ea typeface="맑은 고딕" pitchFamily="50" charset="-127"/>
                        </a:rPr>
                        <a:t> energy of RI driver</a:t>
                      </a:r>
                      <a:endParaRPr lang="en-US" altLang="ko-KR" sz="1200" b="1" dirty="0" smtClean="0">
                        <a:latin typeface="맑은 고딕" pitchFamily="50" charset="-127"/>
                        <a:ea typeface="맑은 고딕" pitchFamily="50" charset="-127"/>
                      </a:endParaRPr>
                    </a:p>
                  </a:txBody>
                  <a:tcPr anchor="ctr"/>
                </a:tc>
                <a:tc>
                  <a:txBody>
                    <a:bodyPr/>
                    <a:lstStyle/>
                    <a:p>
                      <a:pPr algn="l" latinLnBrk="1">
                        <a:buFont typeface="Arial" pitchFamily="34" charset="0"/>
                        <a:buNone/>
                      </a:pPr>
                      <a:r>
                        <a:rPr lang="en-US" altLang="ko-KR" sz="1200" b="1" dirty="0" smtClean="0">
                          <a:solidFill>
                            <a:srgbClr val="7030A0"/>
                          </a:solidFill>
                          <a:latin typeface="맑은 고딕" pitchFamily="50" charset="-127"/>
                          <a:ea typeface="맑은 고딕" pitchFamily="50" charset="-127"/>
                        </a:rPr>
                        <a:t>IFF</a:t>
                      </a:r>
                      <a:r>
                        <a:rPr lang="en-US" altLang="ko-KR" sz="1200" b="1" dirty="0" smtClean="0">
                          <a:latin typeface="맑은 고딕" pitchFamily="50" charset="-127"/>
                          <a:ea typeface="맑은 고딕" pitchFamily="50" charset="-127"/>
                        </a:rPr>
                        <a:t>: 600 MeV</a:t>
                      </a:r>
                      <a:r>
                        <a:rPr lang="en-US" altLang="ko-KR" sz="1200" b="1" dirty="0" smtClean="0">
                          <a:solidFill>
                            <a:srgbClr val="0000FF"/>
                          </a:solidFill>
                          <a:latin typeface="맑은 고딕" pitchFamily="50" charset="-127"/>
                          <a:ea typeface="맑은 고딕" pitchFamily="50" charset="-127"/>
                        </a:rPr>
                        <a:t> p</a:t>
                      </a:r>
                    </a:p>
                    <a:p>
                      <a:pPr algn="l" latinLnBrk="1">
                        <a:buFont typeface="Arial" pitchFamily="34" charset="0"/>
                        <a:buNone/>
                      </a:pPr>
                      <a:r>
                        <a:rPr lang="en-US" altLang="ko-KR" sz="1200" b="1" dirty="0" smtClean="0">
                          <a:latin typeface="맑은 고딕" pitchFamily="50" charset="-127"/>
                          <a:ea typeface="맑은 고딕" pitchFamily="50" charset="-127"/>
                        </a:rPr>
                        <a:t>       200 MeV/u </a:t>
                      </a:r>
                      <a:r>
                        <a:rPr lang="en-US" altLang="ko-KR" sz="1200" b="1" baseline="30000" dirty="0" smtClean="0">
                          <a:solidFill>
                            <a:srgbClr val="FF0000"/>
                          </a:solidFill>
                          <a:latin typeface="맑은 고딕" pitchFamily="50" charset="-127"/>
                          <a:ea typeface="맑은 고딕" pitchFamily="50" charset="-127"/>
                        </a:rPr>
                        <a:t>238</a:t>
                      </a:r>
                      <a:r>
                        <a:rPr lang="en-US" altLang="ko-KR" sz="1200" b="1" dirty="0" smtClean="0">
                          <a:solidFill>
                            <a:srgbClr val="FF0000"/>
                          </a:solidFill>
                          <a:latin typeface="맑은 고딕" pitchFamily="50" charset="-127"/>
                          <a:ea typeface="맑은 고딕" pitchFamily="50" charset="-127"/>
                        </a:rPr>
                        <a:t>U</a:t>
                      </a:r>
                      <a:endParaRPr lang="ko-KR" altLang="en-US" sz="1200" b="1" dirty="0">
                        <a:solidFill>
                          <a:srgbClr val="FF0000"/>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2.7 (</a:t>
                      </a:r>
                      <a:r>
                        <a:rPr lang="en-US" altLang="ko-KR" sz="1200" b="1" baseline="30000" dirty="0" smtClean="0">
                          <a:latin typeface="맑은 고딕" pitchFamily="50" charset="-127"/>
                          <a:ea typeface="맑은 고딕" pitchFamily="50" charset="-127"/>
                        </a:rPr>
                        <a:t>238</a:t>
                      </a:r>
                      <a:r>
                        <a:rPr lang="en-US" altLang="ko-KR" sz="1200" b="1" dirty="0" smtClean="0">
                          <a:latin typeface="맑은 고딕" pitchFamily="50" charset="-127"/>
                          <a:ea typeface="맑은 고딕" pitchFamily="50" charset="-127"/>
                        </a:rPr>
                        <a:t>U)</a:t>
                      </a:r>
                      <a:r>
                        <a:rPr lang="en-US" altLang="ko-KR" sz="1200" b="1" baseline="0" dirty="0" smtClean="0">
                          <a:latin typeface="맑은 고딕" pitchFamily="50" charset="-127"/>
                          <a:ea typeface="맑은 고딕" pitchFamily="50" charset="-127"/>
                        </a:rPr>
                        <a:t> ~</a:t>
                      </a:r>
                    </a:p>
                    <a:p>
                      <a:pPr algn="l" latinLnBrk="1"/>
                      <a:r>
                        <a:rPr lang="en-US" altLang="ko-KR" sz="1200" b="1" dirty="0" smtClean="0">
                          <a:latin typeface="맑은 고딕" pitchFamily="50" charset="-127"/>
                          <a:ea typeface="맑은 고딕" pitchFamily="50" charset="-127"/>
                        </a:rPr>
                        <a:t>30 (</a:t>
                      </a:r>
                      <a:r>
                        <a:rPr lang="en-US" altLang="ko-KR" sz="1200" b="1" baseline="30000" dirty="0" smtClean="0">
                          <a:latin typeface="맑은 고딕" pitchFamily="50" charset="-127"/>
                          <a:ea typeface="맑은 고딕" pitchFamily="50" charset="-127"/>
                        </a:rPr>
                        <a:t>1</a:t>
                      </a:r>
                      <a:r>
                        <a:rPr lang="en-US" altLang="ko-KR" sz="1200" b="1" dirty="0" smtClean="0">
                          <a:latin typeface="맑은 고딕" pitchFamily="50" charset="-127"/>
                          <a:ea typeface="맑은 고딕" pitchFamily="50" charset="-127"/>
                        </a:rPr>
                        <a:t>H) </a:t>
                      </a:r>
                      <a:r>
                        <a:rPr lang="en-US" altLang="ko-KR" sz="1200" b="1" dirty="0" err="1" smtClean="0">
                          <a:latin typeface="맑은 고딕" pitchFamily="50" charset="-127"/>
                          <a:ea typeface="맑은 고딕" pitchFamily="50" charset="-127"/>
                        </a:rPr>
                        <a:t>GeV</a:t>
                      </a:r>
                      <a:r>
                        <a:rPr lang="en-US" altLang="ko-KR" sz="1200" b="1" dirty="0" smtClean="0">
                          <a:latin typeface="맑은 고딕" pitchFamily="50" charset="-127"/>
                          <a:ea typeface="맑은 고딕" pitchFamily="50" charset="-127"/>
                        </a:rPr>
                        <a:t>/u</a:t>
                      </a:r>
                    </a:p>
                  </a:txBody>
                  <a:tcPr marL="36000" marR="36000" marT="36000" marB="36000" anchor="ctr"/>
                </a:tc>
                <a:tc>
                  <a:txBody>
                    <a:bodyPr/>
                    <a:lstStyle/>
                    <a:p>
                      <a:pPr algn="l" latinLnBrk="1">
                        <a:buFont typeface="Arial" pitchFamily="34" charset="0"/>
                        <a:buNone/>
                      </a:pPr>
                      <a:r>
                        <a:rPr lang="en-US" altLang="ko-KR" sz="1200" b="1" dirty="0" smtClean="0">
                          <a:latin typeface="맑은 고딕" pitchFamily="50" charset="-127"/>
                          <a:ea typeface="맑은 고딕" pitchFamily="50" charset="-127"/>
                        </a:rPr>
                        <a:t>~600 MeV </a:t>
                      </a:r>
                      <a:r>
                        <a:rPr lang="en-US" altLang="ko-KR" sz="1200" b="1" dirty="0" smtClean="0">
                          <a:solidFill>
                            <a:srgbClr val="0000FF"/>
                          </a:solidFill>
                          <a:latin typeface="맑은 고딕" pitchFamily="50" charset="-127"/>
                          <a:ea typeface="맑은 고딕" pitchFamily="50" charset="-127"/>
                        </a:rPr>
                        <a:t>p</a:t>
                      </a:r>
                    </a:p>
                    <a:p>
                      <a:pPr algn="l" latinLnBrk="1">
                        <a:buFont typeface="Arial" pitchFamily="34" charset="0"/>
                        <a:buNone/>
                      </a:pPr>
                      <a:r>
                        <a:rPr lang="en-US" altLang="ko-KR" sz="1200" b="1" dirty="0" smtClean="0">
                          <a:latin typeface="맑은 고딕" pitchFamily="50" charset="-127"/>
                          <a:ea typeface="맑은 고딕" pitchFamily="50" charset="-127"/>
                        </a:rPr>
                        <a:t>~200 MeV/u </a:t>
                      </a:r>
                      <a:r>
                        <a:rPr lang="en-US" altLang="ko-KR" sz="1200" b="1" baseline="30000" dirty="0" smtClean="0">
                          <a:solidFill>
                            <a:srgbClr val="FF0000"/>
                          </a:solidFill>
                          <a:latin typeface="맑은 고딕" pitchFamily="50" charset="-127"/>
                          <a:ea typeface="맑은 고딕" pitchFamily="50" charset="-127"/>
                        </a:rPr>
                        <a:t>238</a:t>
                      </a:r>
                      <a:r>
                        <a:rPr lang="en-US" altLang="ko-KR" sz="1200" b="1" dirty="0" smtClean="0">
                          <a:solidFill>
                            <a:srgbClr val="FF0000"/>
                          </a:solidFill>
                          <a:latin typeface="맑은 고딕" pitchFamily="50" charset="-127"/>
                          <a:ea typeface="맑은 고딕" pitchFamily="50" charset="-127"/>
                        </a:rPr>
                        <a:t>U</a:t>
                      </a:r>
                      <a:endParaRPr lang="ko-KR" altLang="en-US" sz="1200" b="1" dirty="0">
                        <a:solidFill>
                          <a:srgbClr val="FF0000"/>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Heavy ion</a:t>
                      </a:r>
                    </a:p>
                    <a:p>
                      <a:pPr algn="l" latinLnBrk="1"/>
                      <a:r>
                        <a:rPr lang="en-US" altLang="ko-KR" sz="1200" b="1" dirty="0" smtClean="0">
                          <a:latin typeface="맑은 고딕" pitchFamily="50" charset="-127"/>
                          <a:ea typeface="맑은 고딕" pitchFamily="50" charset="-127"/>
                        </a:rPr>
                        <a:t>440-345</a:t>
                      </a:r>
                      <a:r>
                        <a:rPr lang="en-US" altLang="ko-KR" sz="1200" b="1" baseline="0" dirty="0" smtClean="0">
                          <a:latin typeface="맑은 고딕" pitchFamily="50" charset="-127"/>
                          <a:ea typeface="맑은 고딕" pitchFamily="50" charset="-127"/>
                        </a:rPr>
                        <a:t> MeV/u</a:t>
                      </a:r>
                      <a:endParaRPr lang="ko-KR" altLang="en-US" sz="1200" b="1" dirty="0">
                        <a:latin typeface="맑은 고딕" pitchFamily="50" charset="-127"/>
                        <a:ea typeface="맑은 고딕" pitchFamily="50" charset="-127"/>
                      </a:endParaRPr>
                    </a:p>
                  </a:txBody>
                  <a:tcPr marL="36000" marR="36000" marT="36000" marB="36000" anchor="ctr"/>
                </a:tc>
              </a:tr>
              <a:tr h="1371285">
                <a:tc>
                  <a:txBody>
                    <a:bodyPr/>
                    <a:lstStyle/>
                    <a:p>
                      <a:pPr algn="ctr" latinLnBrk="1"/>
                      <a:r>
                        <a:rPr lang="en-US" altLang="ko-KR" sz="1200" b="1" dirty="0" smtClean="0">
                          <a:latin typeface="맑은 고딕" pitchFamily="50" charset="-127"/>
                          <a:ea typeface="맑은 고딕" pitchFamily="50" charset="-127"/>
                        </a:rPr>
                        <a:t>RI beam </a:t>
                      </a:r>
                    </a:p>
                    <a:p>
                      <a:pPr algn="ctr" latinLnBrk="1"/>
                      <a:r>
                        <a:rPr lang="en-US" altLang="ko-KR" sz="1200" b="1" dirty="0" smtClean="0">
                          <a:latin typeface="맑은 고딕" pitchFamily="50" charset="-127"/>
                          <a:ea typeface="맑은 고딕" pitchFamily="50" charset="-127"/>
                        </a:rPr>
                        <a:t>energy</a:t>
                      </a:r>
                      <a:endParaRPr lang="ko-KR" altLang="en-US" sz="1200" b="1" dirty="0">
                        <a:latin typeface="맑은 고딕" pitchFamily="50" charset="-127"/>
                        <a:ea typeface="맑은 고딕" pitchFamily="50" charset="-127"/>
                      </a:endParaRPr>
                    </a:p>
                  </a:txBody>
                  <a:tcPr anchor="ct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b="1" baseline="0" dirty="0" smtClean="0">
                          <a:solidFill>
                            <a:srgbClr val="7030A0"/>
                          </a:solidFill>
                          <a:latin typeface="맑은 고딕" pitchFamily="50" charset="-127"/>
                          <a:ea typeface="맑은 고딕" pitchFamily="50" charset="-127"/>
                        </a:rPr>
                        <a:t>IFF</a:t>
                      </a:r>
                      <a:r>
                        <a:rPr lang="en-US" altLang="ko-KR" sz="1200" b="1" baseline="0" dirty="0" smtClean="0">
                          <a:latin typeface="맑은 고딕" pitchFamily="50" charset="-127"/>
                          <a:ea typeface="맑은 고딕" pitchFamily="50" charset="-127"/>
                        </a:rPr>
                        <a:t>: ~150 MeV/u </a:t>
                      </a:r>
                      <a:endParaRPr lang="en-US" altLang="ko-KR" sz="1200" b="1" baseline="0" dirty="0" smtClean="0">
                        <a:solidFill>
                          <a:srgbClr val="FF0000"/>
                        </a:solidFill>
                        <a:latin typeface="맑은 고딕" pitchFamily="50" charset="-127"/>
                        <a:ea typeface="맑은 고딕" pitchFamily="50" charset="-127"/>
                      </a:endParaRP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0.4 - 1.5 </a:t>
                      </a:r>
                      <a:r>
                        <a:rPr lang="en-US" altLang="ko-KR" sz="1200" b="1" dirty="0" err="1" smtClean="0">
                          <a:latin typeface="맑은 고딕" pitchFamily="50" charset="-127"/>
                          <a:ea typeface="맑은 고딕" pitchFamily="50" charset="-127"/>
                        </a:rPr>
                        <a:t>GeV</a:t>
                      </a:r>
                      <a:r>
                        <a:rPr lang="en-US" altLang="ko-KR" sz="1200" b="1" dirty="0" smtClean="0">
                          <a:latin typeface="맑은 고딕" pitchFamily="50" charset="-127"/>
                          <a:ea typeface="맑은 고딕" pitchFamily="50" charset="-127"/>
                        </a:rPr>
                        <a:t>/u</a:t>
                      </a:r>
                      <a:r>
                        <a:rPr lang="en-US" altLang="ko-KR" sz="1200" b="1" baseline="0" dirty="0" smtClean="0">
                          <a:latin typeface="맑은 고딕" pitchFamily="50" charset="-127"/>
                          <a:ea typeface="맑은 고딕" pitchFamily="50" charset="-127"/>
                        </a:rPr>
                        <a:t> of all masses</a:t>
                      </a:r>
                    </a:p>
                  </a:txBody>
                  <a:tcPr marL="36000" marR="36000" marT="36000" marB="36000" anchor="ctr"/>
                </a:tc>
                <a:tc>
                  <a:txBody>
                    <a:bodyPr/>
                    <a:lstStyle/>
                    <a:p>
                      <a:pPr algn="l" latinLnBrk="1"/>
                      <a:r>
                        <a:rPr lang="en-US" altLang="ko-KR" sz="1200" b="1" dirty="0" smtClean="0">
                          <a:latin typeface="맑은 고딕" pitchFamily="50" charset="-127"/>
                          <a:ea typeface="맑은 고딕" pitchFamily="50" charset="-127"/>
                        </a:rPr>
                        <a:t>Catcher-reacceleration:</a:t>
                      </a:r>
                    </a:p>
                    <a:p>
                      <a:pPr algn="l" latinLnBrk="1"/>
                      <a:r>
                        <a:rPr lang="en-US" altLang="ko-KR" sz="1200" b="1" dirty="0" smtClean="0">
                          <a:latin typeface="맑은 고딕" pitchFamily="50" charset="-127"/>
                          <a:ea typeface="맑은 고딕" pitchFamily="50" charset="-127"/>
                        </a:rPr>
                        <a:t>      3,</a:t>
                      </a:r>
                      <a:r>
                        <a:rPr lang="en-US" altLang="ko-KR" sz="1200" b="1" baseline="0" dirty="0" smtClean="0">
                          <a:latin typeface="맑은 고딕" pitchFamily="50" charset="-127"/>
                          <a:ea typeface="맑은 고딕" pitchFamily="50" charset="-127"/>
                        </a:rPr>
                        <a:t> 12 MeV/u</a:t>
                      </a:r>
                    </a:p>
                    <a:p>
                      <a:pPr algn="l" latinLnBrk="1"/>
                      <a:r>
                        <a:rPr lang="en-US" altLang="ko-KR" sz="1200" b="1" baseline="0" dirty="0" smtClean="0">
                          <a:solidFill>
                            <a:srgbClr val="7030A0"/>
                          </a:solidFill>
                          <a:latin typeface="맑은 고딕" pitchFamily="50" charset="-127"/>
                          <a:ea typeface="맑은 고딕" pitchFamily="50" charset="-127"/>
                        </a:rPr>
                        <a:t>IFF</a:t>
                      </a:r>
                      <a:r>
                        <a:rPr lang="en-US" altLang="ko-KR" sz="1200" b="1" baseline="0" dirty="0" smtClean="0">
                          <a:latin typeface="맑은 고딕" pitchFamily="50" charset="-127"/>
                          <a:ea typeface="맑은 고딕" pitchFamily="50" charset="-127"/>
                        </a:rPr>
                        <a:t>: ~150 MeV/u</a:t>
                      </a:r>
                      <a:endParaRPr lang="ko-KR" altLang="en-US" sz="1200" b="1" dirty="0">
                        <a:latin typeface="맑은 고딕" pitchFamily="50" charset="-127"/>
                        <a:ea typeface="맑은 고딕" pitchFamily="50" charset="-127"/>
                      </a:endParaRPr>
                    </a:p>
                  </a:txBody>
                  <a:tcPr marL="36000" marR="36000" marT="36000" marB="36000" anchor="ctr"/>
                </a:tc>
                <a:tc>
                  <a:txBody>
                    <a:bodyPr/>
                    <a:lstStyle/>
                    <a:p>
                      <a:r>
                        <a:rPr lang="en-US" altLang="ko-KR" sz="1200" b="1" dirty="0" smtClean="0">
                          <a:latin typeface="맑은 고딕" pitchFamily="50" charset="-127"/>
                          <a:ea typeface="맑은 고딕" pitchFamily="50" charset="-127"/>
                        </a:rPr>
                        <a:t>&lt; 345 MeV/u</a:t>
                      </a:r>
                      <a:endParaRPr lang="ko-KR" altLang="en-US" sz="1200" b="1" dirty="0">
                        <a:latin typeface="맑은 고딕" pitchFamily="50" charset="-127"/>
                        <a:ea typeface="맑은 고딕" pitchFamily="50" charset="-127"/>
                      </a:endParaRPr>
                    </a:p>
                  </a:txBody>
                  <a:tcPr marL="36000" marR="36000" marT="36000" marB="36000" anchor="ctr"/>
                </a:tc>
              </a:tr>
              <a:tr h="896900">
                <a:tc>
                  <a:txBody>
                    <a:bodyPr/>
                    <a:lstStyle/>
                    <a:p>
                      <a:pPr algn="ctr" latinLnBrk="1"/>
                      <a:r>
                        <a:rPr lang="en-US" altLang="ko-KR" sz="1200" b="1" dirty="0" smtClean="0"/>
                        <a:t>Completion</a:t>
                      </a:r>
                      <a:endParaRPr lang="ko-KR" altLang="en-US" sz="1200" b="1" dirty="0">
                        <a:latin typeface="맑은 고딕" pitchFamily="50" charset="-127"/>
                        <a:ea typeface="맑은 고딕" pitchFamily="50" charset="-127"/>
                      </a:endParaRPr>
                    </a:p>
                  </a:txBody>
                  <a:tcPr anchor="ctr"/>
                </a:tc>
                <a:tc>
                  <a:txBody>
                    <a:bodyPr/>
                    <a:lstStyle/>
                    <a:p>
                      <a:pPr algn="ctr" latinLnBrk="1"/>
                      <a:r>
                        <a:rPr lang="en-US" altLang="ko-KR" sz="1200" b="1" dirty="0" smtClean="0">
                          <a:latin typeface="맑은 고딕" pitchFamily="50" charset="-127"/>
                          <a:ea typeface="맑은 고딕" pitchFamily="50" charset="-127"/>
                        </a:rPr>
                        <a:t>~2017</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ctr" latinLnBrk="1"/>
                      <a:r>
                        <a:rPr lang="en-US" altLang="ko-KR" sz="1200" b="1" baseline="0" dirty="0" smtClean="0">
                          <a:latin typeface="맑은 고딕" pitchFamily="50" charset="-127"/>
                          <a:ea typeface="맑은 고딕" pitchFamily="50" charset="-127"/>
                        </a:rPr>
                        <a:t>2016</a:t>
                      </a:r>
                    </a:p>
                  </a:txBody>
                  <a:tcPr marL="36000" marR="36000" marT="36000" marB="36000" anchor="ctr"/>
                </a:tc>
                <a:tc>
                  <a:txBody>
                    <a:bodyPr/>
                    <a:lstStyle/>
                    <a:p>
                      <a:pPr algn="ctr" latinLnBrk="1"/>
                      <a:r>
                        <a:rPr lang="en-US" altLang="ko-KR" sz="1200" b="1" dirty="0" smtClean="0">
                          <a:latin typeface="맑은 고딕" pitchFamily="50" charset="-127"/>
                          <a:ea typeface="맑은 고딕" pitchFamily="50" charset="-127"/>
                        </a:rPr>
                        <a:t>~2017</a:t>
                      </a:r>
                      <a:endParaRPr lang="ko-KR" altLang="en-US" sz="1200" b="1" dirty="0">
                        <a:latin typeface="맑은 고딕" pitchFamily="50" charset="-127"/>
                        <a:ea typeface="맑은 고딕" pitchFamily="50" charset="-127"/>
                      </a:endParaRPr>
                    </a:p>
                  </a:txBody>
                  <a:tcPr marL="36000" marR="36000" marT="36000" marB="36000" anchor="ctr"/>
                </a:tc>
                <a:tc>
                  <a:txBody>
                    <a:bodyPr/>
                    <a:lstStyle/>
                    <a:p>
                      <a:pPr algn="ctr" latinLnBrk="1"/>
                      <a:r>
                        <a:rPr lang="en-US" altLang="ko-KR" sz="1200" b="1" dirty="0" smtClean="0">
                          <a:latin typeface="맑은 고딕" pitchFamily="50" charset="-127"/>
                          <a:ea typeface="맑은 고딕" pitchFamily="50" charset="-127"/>
                        </a:rPr>
                        <a:t>~2010</a:t>
                      </a:r>
                      <a:endParaRPr lang="ko-KR" altLang="en-US" sz="1200" b="1" dirty="0">
                        <a:latin typeface="맑은 고딕" pitchFamily="50" charset="-127"/>
                        <a:ea typeface="맑은 고딕" pitchFamily="50" charset="-127"/>
                      </a:endParaRPr>
                    </a:p>
                  </a:txBody>
                  <a:tcPr marL="36000" marR="36000" marT="36000" marB="36000" anchor="ctr"/>
                </a:tc>
              </a:tr>
            </a:tbl>
          </a:graphicData>
        </a:graphic>
      </p:graphicFrame>
      <p:sp>
        <p:nvSpPr>
          <p:cNvPr id="9" name="직사각형 8"/>
          <p:cNvSpPr/>
          <p:nvPr/>
        </p:nvSpPr>
        <p:spPr>
          <a:xfrm>
            <a:off x="107504" y="6396335"/>
            <a:ext cx="2574032" cy="461649"/>
          </a:xfrm>
          <a:prstGeom prst="rect">
            <a:avLst/>
          </a:prstGeom>
        </p:spPr>
        <p:txBody>
          <a:bodyPr wrap="square" lIns="91424" tIns="45712" rIns="91424" bIns="45712">
            <a:spAutoFit/>
          </a:bodyPr>
          <a:lstStyle/>
          <a:p>
            <a:pPr lvl="0"/>
            <a:r>
              <a:rPr lang="en-US" altLang="ko-KR" sz="1200" b="1" dirty="0" smtClean="0">
                <a:solidFill>
                  <a:srgbClr val="F79646">
                    <a:lumMod val="75000"/>
                  </a:srgbClr>
                </a:solidFill>
                <a:latin typeface="맑은 고딕" pitchFamily="50" charset="-127"/>
                <a:ea typeface="맑은 고딕" pitchFamily="50" charset="-127"/>
              </a:rPr>
              <a:t>ISOL</a:t>
            </a:r>
            <a:r>
              <a:rPr lang="en-US" altLang="ko-KR" sz="1200" b="1" dirty="0" smtClean="0">
                <a:solidFill>
                  <a:prstClr val="black"/>
                </a:solidFill>
                <a:latin typeface="맑은 고딕" pitchFamily="50" charset="-127"/>
                <a:ea typeface="맑은 고딕" pitchFamily="50" charset="-127"/>
              </a:rPr>
              <a:t>: Isotope Source On Line</a:t>
            </a:r>
          </a:p>
          <a:p>
            <a:pPr lvl="0"/>
            <a:r>
              <a:rPr lang="en-US" altLang="ko-KR" sz="1200" b="1" dirty="0" smtClean="0">
                <a:solidFill>
                  <a:srgbClr val="7030A0"/>
                </a:solidFill>
                <a:latin typeface="맑은 고딕" pitchFamily="50" charset="-127"/>
                <a:ea typeface="맑은 고딕" pitchFamily="50" charset="-127"/>
              </a:rPr>
              <a:t>IFF</a:t>
            </a:r>
            <a:r>
              <a:rPr lang="en-US" altLang="ko-KR" sz="1200" b="1" dirty="0" smtClean="0">
                <a:solidFill>
                  <a:prstClr val="black"/>
                </a:solidFill>
                <a:latin typeface="맑은 고딕" pitchFamily="50" charset="-127"/>
                <a:ea typeface="맑은 고딕" pitchFamily="50" charset="-127"/>
              </a:rPr>
              <a:t>:   In-flight fragmentation</a:t>
            </a:r>
          </a:p>
        </p:txBody>
      </p:sp>
      <p:sp>
        <p:nvSpPr>
          <p:cNvPr id="10" name="TextBox 9"/>
          <p:cNvSpPr txBox="1"/>
          <p:nvPr/>
        </p:nvSpPr>
        <p:spPr>
          <a:xfrm>
            <a:off x="7020272" y="6453337"/>
            <a:ext cx="1116632" cy="430871"/>
          </a:xfrm>
          <a:prstGeom prst="rect">
            <a:avLst/>
          </a:prstGeom>
          <a:noFill/>
        </p:spPr>
        <p:txBody>
          <a:bodyPr wrap="square" lIns="91424" tIns="45712" rIns="91424" bIns="45712" rtlCol="0">
            <a:spAutoFit/>
          </a:bodyPr>
          <a:lstStyle/>
          <a:p>
            <a:r>
              <a:rPr lang="en-US" altLang="ko-KR" sz="1100" b="1" dirty="0" smtClean="0">
                <a:solidFill>
                  <a:srgbClr val="FF00FF"/>
                </a:solidFill>
              </a:rPr>
              <a:t>* </a:t>
            </a:r>
            <a:r>
              <a:rPr lang="en-US" altLang="ko-KR" sz="1100" b="1" dirty="0" smtClean="0"/>
              <a:t>Planned</a:t>
            </a:r>
          </a:p>
          <a:p>
            <a:r>
              <a:rPr lang="en-US" altLang="ko-KR" sz="1100" b="1" dirty="0" smtClean="0">
                <a:solidFill>
                  <a:srgbClr val="FF0000"/>
                </a:solidFill>
              </a:rPr>
              <a:t>+</a:t>
            </a:r>
            <a:r>
              <a:rPr lang="en-US" altLang="ko-KR" sz="1100" b="1" dirty="0" smtClean="0"/>
              <a:t> Option</a:t>
            </a:r>
            <a:endParaRPr lang="ko-KR" altLang="en-US" sz="1100" b="1" dirty="0"/>
          </a:p>
        </p:txBody>
      </p:sp>
      <p:sp>
        <p:nvSpPr>
          <p:cNvPr id="8" name="슬라이드 번호 개체 틀 5"/>
          <p:cNvSpPr txBox="1">
            <a:spLocks/>
          </p:cNvSpPr>
          <p:nvPr/>
        </p:nvSpPr>
        <p:spPr bwMode="auto">
          <a:xfrm>
            <a:off x="6923534" y="183556"/>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맑은 고딕" pitchFamily="50" charset="-127"/>
                <a:ea typeface="맑은 고딕" pitchFamily="50" charset="-127"/>
              </a:rPr>
              <a:pPr algn="r"/>
              <a:t>30</a:t>
            </a:fld>
            <a:endParaRPr lang="en-US" altLang="ko-KR" sz="1200" dirty="0">
              <a:solidFill>
                <a:srgbClr val="898989"/>
              </a:solidFill>
              <a:latin typeface="맑은 고딕" pitchFamily="50" charset="-127"/>
              <a:ea typeface="맑은 고딕" pitchFamily="50" charset="-127"/>
            </a:endParaRPr>
          </a:p>
        </p:txBody>
      </p:sp>
    </p:spTree>
    <p:extLst>
      <p:ext uri="{BB962C8B-B14F-4D97-AF65-F5344CB8AC3E}">
        <p14:creationId xmlns:p14="http://schemas.microsoft.com/office/powerpoint/2010/main" val="369868535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352268"/>
          <p:cNvGrpSpPr/>
          <p:nvPr/>
        </p:nvGrpSpPr>
        <p:grpSpPr>
          <a:xfrm>
            <a:off x="4571999" y="537449"/>
            <a:ext cx="4740639" cy="3323599"/>
            <a:chOff x="4952999" y="102915"/>
            <a:chExt cx="5135692" cy="3625348"/>
          </a:xfrm>
        </p:grpSpPr>
        <p:pic>
          <p:nvPicPr>
            <p:cNvPr id="352259" name="Picture 3" descr="rproce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2999" y="102915"/>
              <a:ext cx="4677237" cy="3625348"/>
            </a:xfrm>
            <a:prstGeom prst="rect">
              <a:avLst/>
            </a:prstGeom>
            <a:noFill/>
            <a:extLst>
              <a:ext uri="{909E8E84-426E-40dd-AFC4-6F175D3DCCD1}">
                <a14:hiddenFill xmlns:a14="http://schemas.microsoft.com/office/drawing/2010/main">
                  <a:solidFill>
                    <a:srgbClr val="FFFFFF"/>
                  </a:solidFill>
                </a14:hiddenFill>
              </a:ext>
            </a:extLst>
          </p:spPr>
        </p:pic>
        <p:sp>
          <p:nvSpPr>
            <p:cNvPr id="352260" name="Line 4"/>
            <p:cNvSpPr>
              <a:spLocks noChangeShapeType="1"/>
            </p:cNvSpPr>
            <p:nvPr/>
          </p:nvSpPr>
          <p:spPr bwMode="auto">
            <a:xfrm flipH="1" flipV="1">
              <a:off x="8372441" y="2255950"/>
              <a:ext cx="863859" cy="95789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ko-KR" altLang="en-US">
                <a:latin typeface="Arial" pitchFamily="34" charset="0"/>
                <a:cs typeface="Arial" pitchFamily="34" charset="0"/>
              </a:endParaRPr>
            </a:p>
          </p:txBody>
        </p:sp>
        <p:sp>
          <p:nvSpPr>
            <p:cNvPr id="352261" name="Text Box 5"/>
            <p:cNvSpPr txBox="1">
              <a:spLocks noChangeArrowheads="1"/>
            </p:cNvSpPr>
            <p:nvPr/>
          </p:nvSpPr>
          <p:spPr bwMode="auto">
            <a:xfrm>
              <a:off x="8769424" y="3140968"/>
              <a:ext cx="1319267" cy="335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400" dirty="0">
                  <a:latin typeface="Arial" pitchFamily="34" charset="0"/>
                  <a:cs typeface="Arial" pitchFamily="34" charset="0"/>
                </a:rPr>
                <a:t>r-process</a:t>
              </a:r>
            </a:p>
          </p:txBody>
        </p:sp>
      </p:grpSp>
      <p:sp>
        <p:nvSpPr>
          <p:cNvPr id="3" name="TextBox 2"/>
          <p:cNvSpPr txBox="1"/>
          <p:nvPr/>
        </p:nvSpPr>
        <p:spPr>
          <a:xfrm>
            <a:off x="107504" y="116632"/>
            <a:ext cx="7029488" cy="461665"/>
          </a:xfrm>
          <a:prstGeom prst="rect">
            <a:avLst/>
          </a:prstGeom>
          <a:noFill/>
        </p:spPr>
        <p:txBody>
          <a:bodyPr wrap="none" rtlCol="0">
            <a:spAutoFit/>
          </a:bodyPr>
          <a:lstStyle/>
          <a:p>
            <a:r>
              <a:rPr lang="en-US" altLang="ko-KR" sz="2400" dirty="0" smtClean="0">
                <a:latin typeface="Arial" pitchFamily="34" charset="0"/>
                <a:cs typeface="Arial" pitchFamily="34" charset="0"/>
              </a:rPr>
              <a:t>Production of more-exotic medium mass n-rich RI </a:t>
            </a:r>
            <a:endParaRPr lang="ko-KR" altLang="en-US" sz="2400" dirty="0">
              <a:latin typeface="Arial" pitchFamily="34" charset="0"/>
              <a:cs typeface="Arial" pitchFamily="34" charset="0"/>
            </a:endParaRPr>
          </a:p>
        </p:txBody>
      </p:sp>
      <p:grpSp>
        <p:nvGrpSpPr>
          <p:cNvPr id="4" name="그룹 20"/>
          <p:cNvGrpSpPr/>
          <p:nvPr/>
        </p:nvGrpSpPr>
        <p:grpSpPr>
          <a:xfrm>
            <a:off x="101452" y="1171228"/>
            <a:ext cx="4360118" cy="4090316"/>
            <a:chOff x="157531" y="836712"/>
            <a:chExt cx="4723461" cy="4090316"/>
          </a:xfrm>
        </p:grpSpPr>
        <p:pic>
          <p:nvPicPr>
            <p:cNvPr id="6" name="그림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531" y="836712"/>
              <a:ext cx="4723461" cy="4090316"/>
            </a:xfrm>
            <a:prstGeom prst="rect">
              <a:avLst/>
            </a:prstGeom>
          </p:spPr>
        </p:pic>
        <p:sp>
          <p:nvSpPr>
            <p:cNvPr id="5" name="TextBox 4"/>
            <p:cNvSpPr txBox="1"/>
            <p:nvPr/>
          </p:nvSpPr>
          <p:spPr>
            <a:xfrm>
              <a:off x="2072680" y="1446141"/>
              <a:ext cx="2592288" cy="1000274"/>
            </a:xfrm>
            <a:prstGeom prst="rect">
              <a:avLst/>
            </a:prstGeom>
            <a:noFill/>
          </p:spPr>
          <p:txBody>
            <a:bodyPr wrap="square" rtlCol="0">
              <a:spAutoFit/>
            </a:bodyPr>
            <a:lstStyle/>
            <a:p>
              <a:r>
                <a:rPr lang="en-US" altLang="ko-KR" sz="1000" dirty="0" smtClean="0">
                  <a:latin typeface="Arial" pitchFamily="34" charset="0"/>
                  <a:cs typeface="Arial" pitchFamily="34" charset="0"/>
                </a:rPr>
                <a:t>LISE++ calculation</a:t>
              </a:r>
            </a:p>
            <a:p>
              <a:pPr marL="171450" indent="-171450">
                <a:buFont typeface="Arial" pitchFamily="34" charset="0"/>
                <a:buChar char="•"/>
              </a:pPr>
              <a:r>
                <a:rPr lang="en-US" altLang="ko-KR" sz="800" dirty="0" smtClean="0">
                  <a:latin typeface="Arial" pitchFamily="34" charset="0"/>
                  <a:cs typeface="Arial" pitchFamily="34" charset="0"/>
                </a:rPr>
                <a:t>EPAX2 model</a:t>
              </a:r>
            </a:p>
            <a:p>
              <a:pPr marL="171450" indent="-171450">
                <a:buFont typeface="Arial" pitchFamily="34" charset="0"/>
                <a:buChar char="•"/>
              </a:pPr>
              <a:r>
                <a:rPr lang="en-US" altLang="ko-KR" sz="800" dirty="0" err="1" smtClean="0">
                  <a:latin typeface="Arial" pitchFamily="34" charset="0"/>
                  <a:cs typeface="Arial" pitchFamily="34" charset="0"/>
                </a:rPr>
                <a:t>dp</a:t>
              </a:r>
              <a:r>
                <a:rPr lang="en-US" altLang="ko-KR" sz="800" dirty="0" smtClean="0">
                  <a:latin typeface="Arial" pitchFamily="34" charset="0"/>
                  <a:cs typeface="Arial" pitchFamily="34" charset="0"/>
                </a:rPr>
                <a:t> /</a:t>
              </a:r>
              <a:r>
                <a:rPr lang="en-US" altLang="ko-KR" sz="800" dirty="0">
                  <a:latin typeface="Arial" pitchFamily="34" charset="0"/>
                  <a:cs typeface="Arial" pitchFamily="34" charset="0"/>
                </a:rPr>
                <a:t>p</a:t>
              </a:r>
              <a:r>
                <a:rPr lang="ko-KR" altLang="en-US" sz="800" dirty="0" smtClean="0">
                  <a:latin typeface="Arial" pitchFamily="34" charset="0"/>
                  <a:cs typeface="Arial" pitchFamily="34" charset="0"/>
                </a:rPr>
                <a:t> </a:t>
              </a:r>
              <a:r>
                <a:rPr lang="en-US" altLang="ko-KR" sz="800" dirty="0" smtClean="0">
                  <a:latin typeface="Arial" pitchFamily="34" charset="0"/>
                  <a:cs typeface="Arial" pitchFamily="34" charset="0"/>
                </a:rPr>
                <a:t>= 2.23%</a:t>
              </a:r>
            </a:p>
            <a:p>
              <a:pPr marL="171450" indent="-171450">
                <a:buFont typeface="Arial" pitchFamily="34" charset="0"/>
                <a:buChar char="•"/>
              </a:pPr>
              <a:r>
                <a:rPr lang="en-US" altLang="ko-KR" sz="800" dirty="0" smtClean="0">
                  <a:latin typeface="Arial" pitchFamily="34" charset="0"/>
                  <a:cs typeface="Arial" pitchFamily="34" charset="0"/>
                </a:rPr>
                <a:t>Target thickness and  beam line parameters are optimized for each nuclide</a:t>
              </a:r>
            </a:p>
            <a:p>
              <a:pPr marL="171450" indent="-171450">
                <a:buFont typeface="Arial" pitchFamily="34" charset="0"/>
                <a:buChar char="•"/>
              </a:pPr>
              <a:endParaRPr lang="en-US" altLang="ko-KR" sz="800" dirty="0" smtClean="0">
                <a:latin typeface="Arial" pitchFamily="34" charset="0"/>
                <a:cs typeface="Arial" pitchFamily="34" charset="0"/>
              </a:endParaRPr>
            </a:p>
            <a:p>
              <a:pPr marL="171450" indent="-171450">
                <a:buFont typeface="Arial" pitchFamily="34" charset="0"/>
                <a:buChar char="•"/>
              </a:pPr>
              <a:endParaRPr lang="ko-KR" altLang="en-US" sz="900" dirty="0">
                <a:latin typeface="Arial" pitchFamily="34" charset="0"/>
                <a:cs typeface="Arial" pitchFamily="34" charset="0"/>
              </a:endParaRPr>
            </a:p>
          </p:txBody>
        </p:sp>
        <p:sp>
          <p:nvSpPr>
            <p:cNvPr id="7" name="TextBox 6"/>
            <p:cNvSpPr txBox="1"/>
            <p:nvPr/>
          </p:nvSpPr>
          <p:spPr>
            <a:xfrm>
              <a:off x="3944888" y="3918916"/>
              <a:ext cx="573421" cy="246221"/>
            </a:xfrm>
            <a:prstGeom prst="rect">
              <a:avLst/>
            </a:prstGeom>
            <a:noFill/>
          </p:spPr>
          <p:txBody>
            <a:bodyPr wrap="none" rtlCol="0">
              <a:spAutoFit/>
            </a:bodyPr>
            <a:lstStyle/>
            <a:p>
              <a:r>
                <a:rPr lang="en-US" altLang="ko-KR" sz="1000" dirty="0" smtClean="0">
                  <a:latin typeface="Arial" pitchFamily="34" charset="0"/>
                  <a:cs typeface="Arial" pitchFamily="34" charset="0"/>
                </a:rPr>
                <a:t>N =82</a:t>
              </a:r>
              <a:endParaRPr lang="ko-KR" altLang="en-US" sz="1000" dirty="0">
                <a:latin typeface="Arial" pitchFamily="34" charset="0"/>
                <a:cs typeface="Arial" pitchFamily="34" charset="0"/>
              </a:endParaRPr>
            </a:p>
          </p:txBody>
        </p:sp>
        <p:sp>
          <p:nvSpPr>
            <p:cNvPr id="11" name="TextBox 10"/>
            <p:cNvSpPr txBox="1"/>
            <p:nvPr/>
          </p:nvSpPr>
          <p:spPr>
            <a:xfrm>
              <a:off x="2246197" y="4165137"/>
              <a:ext cx="573421" cy="246221"/>
            </a:xfrm>
            <a:prstGeom prst="rect">
              <a:avLst/>
            </a:prstGeom>
            <a:noFill/>
          </p:spPr>
          <p:txBody>
            <a:bodyPr wrap="none" rtlCol="0">
              <a:spAutoFit/>
            </a:bodyPr>
            <a:lstStyle/>
            <a:p>
              <a:r>
                <a:rPr lang="en-US" altLang="ko-KR" sz="1000" dirty="0" smtClean="0">
                  <a:latin typeface="Arial" pitchFamily="34" charset="0"/>
                  <a:cs typeface="Arial" pitchFamily="34" charset="0"/>
                </a:rPr>
                <a:t>N =50</a:t>
              </a:r>
              <a:endParaRPr lang="ko-KR" altLang="en-US" sz="1000" dirty="0">
                <a:latin typeface="Arial" pitchFamily="34" charset="0"/>
                <a:cs typeface="Arial" pitchFamily="34" charset="0"/>
              </a:endParaRPr>
            </a:p>
          </p:txBody>
        </p:sp>
        <p:sp>
          <p:nvSpPr>
            <p:cNvPr id="12" name="TextBox 11"/>
            <p:cNvSpPr txBox="1"/>
            <p:nvPr/>
          </p:nvSpPr>
          <p:spPr>
            <a:xfrm>
              <a:off x="344488" y="3913190"/>
              <a:ext cx="595997" cy="246221"/>
            </a:xfrm>
            <a:prstGeom prst="rect">
              <a:avLst/>
            </a:prstGeom>
            <a:noFill/>
          </p:spPr>
          <p:txBody>
            <a:bodyPr wrap="none" rtlCol="0">
              <a:spAutoFit/>
            </a:bodyPr>
            <a:lstStyle/>
            <a:p>
              <a:r>
                <a:rPr lang="en-US" altLang="ko-KR" sz="1000" dirty="0" smtClean="0">
                  <a:latin typeface="Arial" pitchFamily="34" charset="0"/>
                  <a:cs typeface="Arial" pitchFamily="34" charset="0"/>
                </a:rPr>
                <a:t>Z = 28</a:t>
              </a:r>
              <a:endParaRPr lang="ko-KR" altLang="en-US" sz="1000" dirty="0">
                <a:latin typeface="Arial" pitchFamily="34" charset="0"/>
                <a:cs typeface="Arial" pitchFamily="34" charset="0"/>
              </a:endParaRPr>
            </a:p>
          </p:txBody>
        </p:sp>
        <p:sp>
          <p:nvSpPr>
            <p:cNvPr id="13" name="TextBox 12"/>
            <p:cNvSpPr txBox="1"/>
            <p:nvPr/>
          </p:nvSpPr>
          <p:spPr>
            <a:xfrm>
              <a:off x="1716884" y="2758759"/>
              <a:ext cx="557792" cy="246221"/>
            </a:xfrm>
            <a:prstGeom prst="rect">
              <a:avLst/>
            </a:prstGeom>
            <a:noFill/>
          </p:spPr>
          <p:txBody>
            <a:bodyPr wrap="none" rtlCol="0">
              <a:spAutoFit/>
            </a:bodyPr>
            <a:lstStyle/>
            <a:p>
              <a:r>
                <a:rPr lang="en-US" altLang="ko-KR" sz="1000" dirty="0">
                  <a:latin typeface="Arial" pitchFamily="34" charset="0"/>
                  <a:cs typeface="Arial" pitchFamily="34" charset="0"/>
                </a:rPr>
                <a:t>Z</a:t>
              </a:r>
              <a:r>
                <a:rPr lang="en-US" altLang="ko-KR" sz="1000" dirty="0" smtClean="0">
                  <a:latin typeface="Arial" pitchFamily="34" charset="0"/>
                  <a:cs typeface="Arial" pitchFamily="34" charset="0"/>
                </a:rPr>
                <a:t> =50</a:t>
              </a:r>
              <a:endParaRPr lang="ko-KR" altLang="en-US" sz="1000" dirty="0">
                <a:latin typeface="Arial" pitchFamily="34" charset="0"/>
                <a:cs typeface="Arial" pitchFamily="34" charset="0"/>
              </a:endParaRPr>
            </a:p>
          </p:txBody>
        </p:sp>
        <p:cxnSp>
          <p:nvCxnSpPr>
            <p:cNvPr id="10" name="직선 연결선 9"/>
            <p:cNvCxnSpPr/>
            <p:nvPr/>
          </p:nvCxnSpPr>
          <p:spPr bwMode="auto">
            <a:xfrm rot="-180000" flipV="1">
              <a:off x="2451770" y="3285702"/>
              <a:ext cx="1776824" cy="640490"/>
            </a:xfrm>
            <a:prstGeom prst="line">
              <a:avLst/>
            </a:prstGeom>
            <a:solidFill>
              <a:schemeClr val="accent1"/>
            </a:solidFill>
            <a:ln w="123825" cap="flat" cmpd="sng" algn="ctr">
              <a:solidFill>
                <a:srgbClr val="FF0000">
                  <a:alpha val="26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직선 연결선 21"/>
            <p:cNvCxnSpPr/>
            <p:nvPr/>
          </p:nvCxnSpPr>
          <p:spPr bwMode="auto">
            <a:xfrm flipV="1">
              <a:off x="4214446" y="2758759"/>
              <a:ext cx="602660" cy="211459"/>
            </a:xfrm>
            <a:prstGeom prst="line">
              <a:avLst/>
            </a:prstGeom>
            <a:solidFill>
              <a:schemeClr val="accent1"/>
            </a:solidFill>
            <a:ln w="123825" cap="flat" cmpd="sng" algn="ctr">
              <a:solidFill>
                <a:srgbClr val="FF0000">
                  <a:alpha val="26000"/>
                </a:srgb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aphicFrame>
        <p:nvGraphicFramePr>
          <p:cNvPr id="20" name="표 19"/>
          <p:cNvGraphicFramePr>
            <a:graphicFrameLocks noGrp="1"/>
          </p:cNvGraphicFramePr>
          <p:nvPr>
            <p:extLst>
              <p:ext uri="{D42A27DB-BD31-4B8C-83A1-F6EECF244321}">
                <p14:modId xmlns:p14="http://schemas.microsoft.com/office/powerpoint/2010/main" val="4279419117"/>
              </p:ext>
            </p:extLst>
          </p:nvPr>
        </p:nvGraphicFramePr>
        <p:xfrm>
          <a:off x="4847446" y="4509120"/>
          <a:ext cx="3446814" cy="1828800"/>
        </p:xfrm>
        <a:graphic>
          <a:graphicData uri="http://schemas.openxmlformats.org/drawingml/2006/table">
            <a:tbl>
              <a:tblPr firstRow="1" bandRow="1">
                <a:tableStyleId>{21E4AEA4-8DFA-4A89-87EB-49C32662AFE0}</a:tableStyleId>
              </a:tblPr>
              <a:tblGrid>
                <a:gridCol w="1723407"/>
                <a:gridCol w="1723407"/>
              </a:tblGrid>
              <a:tr h="313184">
                <a:tc>
                  <a:txBody>
                    <a:bodyPr/>
                    <a:lstStyle/>
                    <a:p>
                      <a:pPr latinLnBrk="1"/>
                      <a:r>
                        <a:rPr lang="en-US" altLang="ko-KR" sz="1200" dirty="0" smtClean="0">
                          <a:latin typeface="Arial" pitchFamily="34" charset="0"/>
                          <a:cs typeface="Arial" pitchFamily="34" charset="0"/>
                        </a:rPr>
                        <a:t>nuclide</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Estimated Intensity (</a:t>
                      </a:r>
                      <a:r>
                        <a:rPr lang="en-US" altLang="ko-KR" sz="1200" dirty="0" err="1" smtClean="0">
                          <a:latin typeface="Arial" pitchFamily="34" charset="0"/>
                          <a:cs typeface="Arial" pitchFamily="34" charset="0"/>
                        </a:rPr>
                        <a:t>pps</a:t>
                      </a:r>
                      <a:r>
                        <a:rPr lang="en-US" altLang="ko-KR" sz="1200" dirty="0" smtClean="0">
                          <a:latin typeface="Arial" pitchFamily="34" charset="0"/>
                          <a:cs typeface="Arial" pitchFamily="34" charset="0"/>
                        </a:rPr>
                        <a:t>)</a:t>
                      </a:r>
                      <a:endParaRPr lang="ko-KR" altLang="en-US" sz="1200" dirty="0">
                        <a:latin typeface="Arial" pitchFamily="34" charset="0"/>
                        <a:cs typeface="Arial" pitchFamily="34" charset="0"/>
                      </a:endParaRPr>
                    </a:p>
                  </a:txBody>
                  <a:tcPr marL="84406" marR="84406"/>
                </a:tc>
              </a:tr>
              <a:tr h="187910">
                <a:tc>
                  <a:txBody>
                    <a:bodyPr/>
                    <a:lstStyle/>
                    <a:p>
                      <a:pPr latinLnBrk="1"/>
                      <a:r>
                        <a:rPr lang="en-US" altLang="ko-KR" sz="1200" baseline="30000" dirty="0" smtClean="0">
                          <a:latin typeface="Arial" pitchFamily="34" charset="0"/>
                          <a:cs typeface="Arial" pitchFamily="34" charset="0"/>
                        </a:rPr>
                        <a:t>110</a:t>
                      </a:r>
                      <a:r>
                        <a:rPr lang="en-US" altLang="ko-KR" sz="1200" dirty="0" smtClean="0">
                          <a:latin typeface="Arial" pitchFamily="34" charset="0"/>
                          <a:cs typeface="Arial" pitchFamily="34" charset="0"/>
                        </a:rPr>
                        <a:t>Y</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1.8</a:t>
                      </a:r>
                      <a:endParaRPr lang="ko-KR" altLang="en-US" sz="1200" dirty="0">
                        <a:latin typeface="Arial" pitchFamily="34" charset="0"/>
                        <a:cs typeface="Arial" pitchFamily="34" charset="0"/>
                      </a:endParaRPr>
                    </a:p>
                  </a:txBody>
                  <a:tcPr marL="84406" marR="84406"/>
                </a:tc>
              </a:tr>
              <a:tr h="187910">
                <a:tc>
                  <a:txBody>
                    <a:bodyPr/>
                    <a:lstStyle/>
                    <a:p>
                      <a:pPr latinLnBrk="1"/>
                      <a:r>
                        <a:rPr lang="en-US" altLang="ko-KR" sz="1200" baseline="30000" dirty="0" smtClean="0">
                          <a:latin typeface="Arial" pitchFamily="34" charset="0"/>
                          <a:cs typeface="Arial" pitchFamily="34" charset="0"/>
                        </a:rPr>
                        <a:t>110</a:t>
                      </a:r>
                      <a:r>
                        <a:rPr lang="en-US" altLang="ko-KR" sz="1200" dirty="0" smtClean="0">
                          <a:latin typeface="Arial" pitchFamily="34" charset="0"/>
                          <a:cs typeface="Arial" pitchFamily="34" charset="0"/>
                        </a:rPr>
                        <a:t>Zr</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1.8</a:t>
                      </a:r>
                      <a:endParaRPr lang="ko-KR" altLang="en-US" sz="1200" dirty="0">
                        <a:latin typeface="Arial" pitchFamily="34" charset="0"/>
                        <a:cs typeface="Arial" pitchFamily="34" charset="0"/>
                      </a:endParaRPr>
                    </a:p>
                  </a:txBody>
                  <a:tcPr marL="84406" marR="84406"/>
                </a:tc>
              </a:tr>
              <a:tr h="187910">
                <a:tc>
                  <a:txBody>
                    <a:bodyPr/>
                    <a:lstStyle/>
                    <a:p>
                      <a:pPr latinLnBrk="1"/>
                      <a:r>
                        <a:rPr lang="en-US" altLang="ko-KR" sz="1200" baseline="30000" dirty="0" smtClean="0">
                          <a:latin typeface="Arial" pitchFamily="34" charset="0"/>
                          <a:cs typeface="Arial" pitchFamily="34" charset="0"/>
                        </a:rPr>
                        <a:t>114</a:t>
                      </a:r>
                      <a:r>
                        <a:rPr lang="en-US" altLang="ko-KR" sz="1200" baseline="0" dirty="0" smtClean="0">
                          <a:latin typeface="Arial" pitchFamily="34" charset="0"/>
                          <a:cs typeface="Arial" pitchFamily="34" charset="0"/>
                        </a:rPr>
                        <a:t>Nb</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1.1</a:t>
                      </a:r>
                      <a:endParaRPr lang="ko-KR" altLang="en-US" sz="1200" dirty="0">
                        <a:latin typeface="Arial" pitchFamily="34" charset="0"/>
                        <a:cs typeface="Arial" pitchFamily="34" charset="0"/>
                      </a:endParaRPr>
                    </a:p>
                  </a:txBody>
                  <a:tcPr marL="84406" marR="84406"/>
                </a:tc>
              </a:tr>
              <a:tr h="187910">
                <a:tc>
                  <a:txBody>
                    <a:bodyPr/>
                    <a:lstStyle/>
                    <a:p>
                      <a:pPr latinLnBrk="1"/>
                      <a:r>
                        <a:rPr lang="en-US" altLang="ko-KR" sz="1200" baseline="30000" dirty="0" smtClean="0">
                          <a:latin typeface="Arial" pitchFamily="34" charset="0"/>
                          <a:cs typeface="Arial" pitchFamily="34" charset="0"/>
                        </a:rPr>
                        <a:t>116</a:t>
                      </a:r>
                      <a:r>
                        <a:rPr lang="en-US" altLang="ko-KR" sz="1200" dirty="0" smtClean="0">
                          <a:latin typeface="Arial" pitchFamily="34" charset="0"/>
                          <a:cs typeface="Arial" pitchFamily="34" charset="0"/>
                        </a:rPr>
                        <a:t>Mo</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3.8</a:t>
                      </a:r>
                      <a:endParaRPr lang="ko-KR" altLang="en-US" sz="1200" dirty="0">
                        <a:latin typeface="Arial" pitchFamily="34" charset="0"/>
                        <a:cs typeface="Arial" pitchFamily="34" charset="0"/>
                      </a:endParaRPr>
                    </a:p>
                  </a:txBody>
                  <a:tcPr marL="84406" marR="84406"/>
                </a:tc>
              </a:tr>
              <a:tr h="187910">
                <a:tc>
                  <a:txBody>
                    <a:bodyPr/>
                    <a:lstStyle/>
                    <a:p>
                      <a:pPr latinLnBrk="1"/>
                      <a:r>
                        <a:rPr lang="en-US" altLang="ko-KR" sz="1200" baseline="30000" dirty="0" smtClean="0">
                          <a:latin typeface="Arial" pitchFamily="34" charset="0"/>
                          <a:cs typeface="Arial" pitchFamily="34" charset="0"/>
                        </a:rPr>
                        <a:t>118</a:t>
                      </a:r>
                      <a:r>
                        <a:rPr lang="en-US" altLang="ko-KR" sz="1200" dirty="0" smtClean="0">
                          <a:latin typeface="Arial" pitchFamily="34" charset="0"/>
                          <a:cs typeface="Arial" pitchFamily="34" charset="0"/>
                        </a:rPr>
                        <a:t>Tc</a:t>
                      </a:r>
                      <a:endParaRPr lang="ko-KR" altLang="en-US" sz="1200" dirty="0">
                        <a:latin typeface="Arial" pitchFamily="34" charset="0"/>
                        <a:cs typeface="Arial" pitchFamily="34" charset="0"/>
                      </a:endParaRPr>
                    </a:p>
                  </a:txBody>
                  <a:tcPr marL="84406" marR="84406"/>
                </a:tc>
                <a:tc>
                  <a:txBody>
                    <a:bodyPr/>
                    <a:lstStyle/>
                    <a:p>
                      <a:pPr latinLnBrk="1"/>
                      <a:r>
                        <a:rPr lang="en-US" altLang="ko-KR" sz="1200" dirty="0" smtClean="0">
                          <a:latin typeface="Arial" pitchFamily="34" charset="0"/>
                          <a:cs typeface="Arial" pitchFamily="34" charset="0"/>
                        </a:rPr>
                        <a:t>1.4</a:t>
                      </a:r>
                      <a:endParaRPr lang="ko-KR" altLang="en-US" sz="1200" dirty="0">
                        <a:latin typeface="Arial" pitchFamily="34" charset="0"/>
                        <a:cs typeface="Arial" pitchFamily="34" charset="0"/>
                      </a:endParaRPr>
                    </a:p>
                  </a:txBody>
                  <a:tcPr marL="84406" marR="84406"/>
                </a:tc>
              </a:tr>
            </a:tbl>
          </a:graphicData>
        </a:graphic>
      </p:graphicFrame>
      <p:sp>
        <p:nvSpPr>
          <p:cNvPr id="24" name="모서리가 둥근 직사각형 23"/>
          <p:cNvSpPr/>
          <p:nvPr/>
        </p:nvSpPr>
        <p:spPr bwMode="auto">
          <a:xfrm rot="20333378">
            <a:off x="2576020" y="3678132"/>
            <a:ext cx="1352692" cy="255218"/>
          </a:xfrm>
          <a:prstGeom prst="roundRect">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ko-KR" altLang="en-US" sz="180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4739258" y="3918199"/>
            <a:ext cx="3721174" cy="584775"/>
          </a:xfrm>
          <a:prstGeom prst="rect">
            <a:avLst/>
          </a:prstGeom>
          <a:noFill/>
        </p:spPr>
        <p:txBody>
          <a:bodyPr wrap="square" rtlCol="0">
            <a:spAutoFit/>
          </a:bodyPr>
          <a:lstStyle/>
          <a:p>
            <a:pPr latinLnBrk="0"/>
            <a:r>
              <a:rPr lang="en-US" altLang="ko-KR" sz="1600" dirty="0" smtClean="0">
                <a:solidFill>
                  <a:srgbClr val="FF0000"/>
                </a:solidFill>
                <a:latin typeface="Arial" pitchFamily="34" charset="0"/>
                <a:cs typeface="Arial" pitchFamily="34" charset="0"/>
              </a:rPr>
              <a:t>Korea RI Accelerator could reach new n-rich isotope with rates of 10</a:t>
            </a:r>
            <a:r>
              <a:rPr lang="en-US" altLang="ko-KR" sz="1600" baseline="30000" dirty="0" smtClean="0">
                <a:solidFill>
                  <a:srgbClr val="FF0000"/>
                </a:solidFill>
                <a:latin typeface="Arial" pitchFamily="34" charset="0"/>
                <a:cs typeface="Arial" pitchFamily="34" charset="0"/>
              </a:rPr>
              <a:t>-3</a:t>
            </a:r>
            <a:r>
              <a:rPr lang="en-US" altLang="ko-KR" sz="1600" dirty="0" smtClean="0">
                <a:solidFill>
                  <a:srgbClr val="FF0000"/>
                </a:solidFill>
                <a:latin typeface="Arial" pitchFamily="34" charset="0"/>
                <a:cs typeface="Arial" pitchFamily="34" charset="0"/>
              </a:rPr>
              <a:t>-10 </a:t>
            </a:r>
            <a:r>
              <a:rPr lang="en-US" altLang="ko-KR" sz="1600" dirty="0" err="1" smtClean="0">
                <a:solidFill>
                  <a:srgbClr val="FF0000"/>
                </a:solidFill>
                <a:latin typeface="Arial" pitchFamily="34" charset="0"/>
                <a:cs typeface="Arial" pitchFamily="34" charset="0"/>
              </a:rPr>
              <a:t>pps</a:t>
            </a:r>
            <a:r>
              <a:rPr lang="en-US" altLang="ko-KR" sz="1600" dirty="0" smtClean="0">
                <a:solidFill>
                  <a:srgbClr val="FF0000"/>
                </a:solidFill>
                <a:latin typeface="Arial" pitchFamily="34" charset="0"/>
                <a:cs typeface="Arial" pitchFamily="34" charset="0"/>
              </a:rPr>
              <a:t>.</a:t>
            </a:r>
            <a:endParaRPr lang="ko-KR" altLang="en-US" sz="1600" dirty="0">
              <a:solidFill>
                <a:srgbClr val="FF0000"/>
              </a:solidFill>
              <a:latin typeface="Arial" pitchFamily="34" charset="0"/>
              <a:cs typeface="Arial" pitchFamily="34" charset="0"/>
            </a:endParaRPr>
          </a:p>
        </p:txBody>
      </p:sp>
      <p:cxnSp>
        <p:nvCxnSpPr>
          <p:cNvPr id="27" name="직선 화살표 연결선 26"/>
          <p:cNvCxnSpPr>
            <a:stCxn id="25" idx="1"/>
          </p:cNvCxnSpPr>
          <p:nvPr/>
        </p:nvCxnSpPr>
        <p:spPr bwMode="auto">
          <a:xfrm rot="10800000">
            <a:off x="3873712" y="3740993"/>
            <a:ext cx="865547" cy="469595"/>
          </a:xfrm>
          <a:prstGeom prst="straightConnector1">
            <a:avLst/>
          </a:prstGeom>
          <a:solidFill>
            <a:schemeClr val="accent1"/>
          </a:solidFill>
          <a:ln w="25400" cap="flat" cmpd="sng" algn="ctr">
            <a:solidFill>
              <a:srgbClr val="FF0000"/>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Box 29"/>
          <p:cNvSpPr txBox="1"/>
          <p:nvPr/>
        </p:nvSpPr>
        <p:spPr>
          <a:xfrm>
            <a:off x="101452" y="5347693"/>
            <a:ext cx="4453418" cy="738664"/>
          </a:xfrm>
          <a:prstGeom prst="rect">
            <a:avLst/>
          </a:prstGeom>
          <a:noFill/>
        </p:spPr>
        <p:txBody>
          <a:bodyPr wrap="square" rtlCol="0">
            <a:spAutoFit/>
          </a:bodyPr>
          <a:lstStyle/>
          <a:p>
            <a:r>
              <a:rPr lang="en-US" altLang="ko-KR" sz="1400" baseline="30000" dirty="0" smtClean="0">
                <a:solidFill>
                  <a:srgbClr val="0000FF"/>
                </a:solidFill>
                <a:latin typeface="Arial" pitchFamily="34" charset="0"/>
                <a:cs typeface="Arial" pitchFamily="34" charset="0"/>
              </a:rPr>
              <a:t>142</a:t>
            </a:r>
            <a:r>
              <a:rPr lang="en-US" altLang="ko-KR" sz="1400" dirty="0" smtClean="0">
                <a:solidFill>
                  <a:srgbClr val="0000FF"/>
                </a:solidFill>
                <a:latin typeface="Arial" pitchFamily="34" charset="0"/>
                <a:cs typeface="Arial" pitchFamily="34" charset="0"/>
              </a:rPr>
              <a:t>Xe (ISOL) </a:t>
            </a:r>
            <a:r>
              <a:rPr lang="en-US" altLang="ko-KR" sz="1400" dirty="0" smtClean="0">
                <a:solidFill>
                  <a:srgbClr val="0000FF"/>
                </a:solidFill>
                <a:latin typeface="Arial" pitchFamily="34" charset="0"/>
                <a:cs typeface="Arial" pitchFamily="34" charset="0"/>
                <a:sym typeface="Wingdings" pitchFamily="2" charset="2"/>
              </a:rPr>
              <a:t> post-accelerator  re-accelerator </a:t>
            </a:r>
          </a:p>
          <a:p>
            <a:r>
              <a:rPr lang="en-US" altLang="ko-KR" sz="1400" dirty="0" smtClean="0">
                <a:solidFill>
                  <a:srgbClr val="0000FF"/>
                </a:solidFill>
                <a:latin typeface="Arial" pitchFamily="34" charset="0"/>
                <a:cs typeface="Arial" pitchFamily="34" charset="0"/>
                <a:sym typeface="Wingdings"/>
              </a:rPr>
              <a:t> </a:t>
            </a:r>
            <a:r>
              <a:rPr lang="en-US" altLang="ko-KR" sz="1400" dirty="0" smtClean="0">
                <a:solidFill>
                  <a:srgbClr val="0000FF"/>
                </a:solidFill>
                <a:latin typeface="Arial" pitchFamily="34" charset="0"/>
                <a:cs typeface="Arial" pitchFamily="34" charset="0"/>
                <a:sym typeface="Wingdings" pitchFamily="2" charset="2"/>
              </a:rPr>
              <a:t>In-flight target  Fragmentation separator  experiments</a:t>
            </a:r>
            <a:endParaRPr lang="ko-KR" altLang="en-US" sz="1400" dirty="0">
              <a:solidFill>
                <a:srgbClr val="0000FF"/>
              </a:solidFill>
              <a:latin typeface="Arial" pitchFamily="34" charset="0"/>
              <a:cs typeface="Arial" pitchFamily="34" charset="0"/>
            </a:endParaRPr>
          </a:p>
        </p:txBody>
      </p:sp>
      <p:sp>
        <p:nvSpPr>
          <p:cNvPr id="352263" name="TextBox 352262"/>
          <p:cNvSpPr txBox="1"/>
          <p:nvPr/>
        </p:nvSpPr>
        <p:spPr>
          <a:xfrm>
            <a:off x="4197160" y="6355537"/>
            <a:ext cx="4573688" cy="276999"/>
          </a:xfrm>
          <a:prstGeom prst="rect">
            <a:avLst/>
          </a:prstGeom>
          <a:noFill/>
        </p:spPr>
        <p:txBody>
          <a:bodyPr wrap="none" rtlCol="0">
            <a:spAutoFit/>
          </a:bodyPr>
          <a:lstStyle/>
          <a:p>
            <a:r>
              <a:rPr lang="en-US" altLang="ko-KR" sz="1200" dirty="0" smtClean="0">
                <a:solidFill>
                  <a:srgbClr val="004200"/>
                </a:solidFill>
                <a:latin typeface="Arial" pitchFamily="34" charset="0"/>
                <a:cs typeface="Arial" pitchFamily="34" charset="0"/>
              </a:rPr>
              <a:t>Note that ~10</a:t>
            </a:r>
            <a:r>
              <a:rPr lang="en-US" altLang="ko-KR" sz="1200" baseline="30000" dirty="0" smtClean="0">
                <a:solidFill>
                  <a:srgbClr val="004200"/>
                </a:solidFill>
                <a:latin typeface="Arial" pitchFamily="34" charset="0"/>
                <a:cs typeface="Arial" pitchFamily="34" charset="0"/>
              </a:rPr>
              <a:t>3</a:t>
            </a:r>
            <a:r>
              <a:rPr lang="en-US" altLang="ko-KR" sz="1200" dirty="0" smtClean="0">
                <a:solidFill>
                  <a:srgbClr val="004200"/>
                </a:solidFill>
                <a:latin typeface="Arial" pitchFamily="34" charset="0"/>
                <a:cs typeface="Arial" pitchFamily="34" charset="0"/>
              </a:rPr>
              <a:t> times higher than </a:t>
            </a:r>
            <a:r>
              <a:rPr lang="en-US" altLang="ko-KR" sz="1200" baseline="30000" dirty="0" smtClean="0">
                <a:solidFill>
                  <a:srgbClr val="004200"/>
                </a:solidFill>
                <a:latin typeface="Arial" pitchFamily="34" charset="0"/>
                <a:cs typeface="Arial" pitchFamily="34" charset="0"/>
              </a:rPr>
              <a:t>136</a:t>
            </a:r>
            <a:r>
              <a:rPr lang="en-US" altLang="ko-KR" sz="1200" dirty="0" smtClean="0">
                <a:solidFill>
                  <a:srgbClr val="004200"/>
                </a:solidFill>
                <a:latin typeface="Arial" pitchFamily="34" charset="0"/>
                <a:cs typeface="Arial" pitchFamily="34" charset="0"/>
              </a:rPr>
              <a:t>Xe (350 MeV/u, 10 </a:t>
            </a:r>
            <a:r>
              <a:rPr lang="en-US" altLang="ko-KR" sz="1200" dirty="0" err="1" smtClean="0">
                <a:solidFill>
                  <a:srgbClr val="004200"/>
                </a:solidFill>
                <a:latin typeface="Arial" pitchFamily="34" charset="0"/>
                <a:cs typeface="Arial" pitchFamily="34" charset="0"/>
              </a:rPr>
              <a:t>pnA</a:t>
            </a:r>
            <a:r>
              <a:rPr lang="en-US" altLang="ko-KR" sz="1200" dirty="0" smtClean="0">
                <a:solidFill>
                  <a:srgbClr val="004200"/>
                </a:solidFill>
                <a:latin typeface="Arial" pitchFamily="34" charset="0"/>
                <a:cs typeface="Arial" pitchFamily="34" charset="0"/>
              </a:rPr>
              <a:t>)+Be.</a:t>
            </a:r>
            <a:endParaRPr lang="ko-KR" altLang="en-US" sz="1200" dirty="0">
              <a:solidFill>
                <a:srgbClr val="004200"/>
              </a:solidFill>
              <a:latin typeface="Arial" pitchFamily="34" charset="0"/>
              <a:cs typeface="Arial" pitchFamily="34" charset="0"/>
            </a:endParaRPr>
          </a:p>
        </p:txBody>
      </p:sp>
      <p:cxnSp>
        <p:nvCxnSpPr>
          <p:cNvPr id="40" name="직선 화살표 연결선 39"/>
          <p:cNvCxnSpPr/>
          <p:nvPr/>
        </p:nvCxnSpPr>
        <p:spPr bwMode="auto">
          <a:xfrm rot="10800000" flipV="1">
            <a:off x="3774374" y="3284984"/>
            <a:ext cx="2165779" cy="360040"/>
          </a:xfrm>
          <a:prstGeom prst="straightConnector1">
            <a:avLst/>
          </a:prstGeom>
          <a:solidFill>
            <a:schemeClr val="accent1"/>
          </a:solidFill>
          <a:ln w="25400" cap="flat" cmpd="sng" algn="ctr">
            <a:solidFill>
              <a:srgbClr val="FF0000"/>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슬라이드 번호 개체 틀 5"/>
          <p:cNvSpPr txBox="1">
            <a:spLocks/>
          </p:cNvSpPr>
          <p:nvPr/>
        </p:nvSpPr>
        <p:spPr bwMode="auto">
          <a:xfrm>
            <a:off x="6923534" y="183556"/>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Arial" pitchFamily="34" charset="0"/>
                <a:ea typeface="맑은 고딕" pitchFamily="50" charset="-127"/>
                <a:cs typeface="Arial" pitchFamily="34" charset="0"/>
              </a:rPr>
              <a:pPr algn="r"/>
              <a:t>31</a:t>
            </a:fld>
            <a:endParaRPr lang="en-US" altLang="ko-KR" sz="1200" dirty="0">
              <a:solidFill>
                <a:srgbClr val="898989"/>
              </a:solidFill>
              <a:latin typeface="Arial" pitchFamily="34" charset="0"/>
              <a:ea typeface="맑은 고딕" pitchFamily="50" charset="-127"/>
              <a:cs typeface="Arial" pitchFamily="34" charset="0"/>
            </a:endParaRPr>
          </a:p>
        </p:txBody>
      </p:sp>
    </p:spTree>
    <p:extLst>
      <p:ext uri="{BB962C8B-B14F-4D97-AF65-F5344CB8AC3E}">
        <p14:creationId xmlns:p14="http://schemas.microsoft.com/office/powerpoint/2010/main" val="377050899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Box 5"/>
          <p:cNvSpPr txBox="1">
            <a:spLocks noChangeArrowheads="1"/>
          </p:cNvSpPr>
          <p:nvPr/>
        </p:nvSpPr>
        <p:spPr bwMode="auto">
          <a:xfrm>
            <a:off x="467544" y="1124745"/>
            <a:ext cx="8064896" cy="646315"/>
          </a:xfrm>
          <a:prstGeom prst="rect">
            <a:avLst/>
          </a:prstGeom>
          <a:solidFill>
            <a:schemeClr val="bg2"/>
          </a:solidFill>
          <a:ln w="9525">
            <a:noFill/>
            <a:miter lim="800000"/>
            <a:headEnd/>
            <a:tailEnd/>
          </a:ln>
        </p:spPr>
        <p:txBody>
          <a:bodyPr wrap="square" lIns="91424" tIns="45712" rIns="91424" bIns="45712">
            <a:spAutoFit/>
          </a:bodyPr>
          <a:lstStyle/>
          <a:p>
            <a:r>
              <a:rPr lang="en-US" altLang="ko-KR" b="1" dirty="0" smtClean="0">
                <a:latin typeface="맑은 고딕" pitchFamily="50" charset="-127"/>
                <a:ea typeface="맑은 고딕" pitchFamily="50" charset="-127"/>
              </a:rPr>
              <a:t>- </a:t>
            </a:r>
            <a:r>
              <a:rPr lang="en-US" altLang="ko-KR" b="1" dirty="0" smtClean="0">
                <a:solidFill>
                  <a:srgbClr val="0000FF"/>
                </a:solidFill>
                <a:latin typeface="맑은 고딕" pitchFamily="50" charset="-127"/>
                <a:ea typeface="맑은 고딕" pitchFamily="50" charset="-127"/>
              </a:rPr>
              <a:t>Design</a:t>
            </a:r>
            <a:r>
              <a:rPr lang="en-US" altLang="ko-KR" b="1" dirty="0" smtClean="0">
                <a:latin typeface="맑은 고딕" pitchFamily="50" charset="-127"/>
                <a:ea typeface="맑은 고딕" pitchFamily="50" charset="-127"/>
              </a:rPr>
              <a:t> of the experimental </a:t>
            </a:r>
            <a:r>
              <a:rPr lang="en-US" altLang="ko-KR" b="1" dirty="0" smtClean="0">
                <a:solidFill>
                  <a:srgbClr val="0000FF"/>
                </a:solidFill>
                <a:latin typeface="맑은 고딕" pitchFamily="50" charset="-127"/>
                <a:ea typeface="맑은 고딕" pitchFamily="50" charset="-127"/>
              </a:rPr>
              <a:t>facilities</a:t>
            </a:r>
            <a:r>
              <a:rPr lang="en-US" altLang="ko-KR" b="1" dirty="0" smtClean="0">
                <a:latin typeface="맑은 고딕" pitchFamily="50" charset="-127"/>
                <a:ea typeface="맑은 고딕" pitchFamily="50" charset="-127"/>
              </a:rPr>
              <a:t> in conceptual level</a:t>
            </a:r>
          </a:p>
          <a:p>
            <a:r>
              <a:rPr kumimoji="0" lang="en-US" altLang="ko-KR" b="1" dirty="0" smtClean="0">
                <a:latin typeface="맑은 고딕" pitchFamily="50" charset="-127"/>
                <a:ea typeface="맑은 고딕" pitchFamily="50" charset="-127"/>
              </a:rPr>
              <a:t>- </a:t>
            </a:r>
            <a:r>
              <a:rPr kumimoji="0" lang="en-US" altLang="ko-KR" b="1" dirty="0" smtClean="0">
                <a:solidFill>
                  <a:srgbClr val="008000"/>
                </a:solidFill>
                <a:latin typeface="맑은 고딕" pitchFamily="50" charset="-127"/>
                <a:ea typeface="맑은 고딕" pitchFamily="50" charset="-127"/>
              </a:rPr>
              <a:t>User training </a:t>
            </a:r>
            <a:r>
              <a:rPr kumimoji="0" lang="en-US" altLang="ko-KR" b="1" dirty="0" smtClean="0">
                <a:latin typeface="맑은 고딕" pitchFamily="50" charset="-127"/>
                <a:ea typeface="맑은 고딕" pitchFamily="50" charset="-127"/>
              </a:rPr>
              <a:t>program with the </a:t>
            </a:r>
            <a:r>
              <a:rPr kumimoji="0" lang="en-US" altLang="ko-KR" b="1" dirty="0" smtClean="0">
                <a:solidFill>
                  <a:srgbClr val="008000"/>
                </a:solidFill>
                <a:latin typeface="맑은 고딕" pitchFamily="50" charset="-127"/>
                <a:ea typeface="맑은 고딕" pitchFamily="50" charset="-127"/>
              </a:rPr>
              <a:t>international collaboration</a:t>
            </a:r>
            <a:endParaRPr kumimoji="0" lang="ko-KR" altLang="en-US" b="1" dirty="0">
              <a:solidFill>
                <a:srgbClr val="008000"/>
              </a:solidFill>
              <a:latin typeface="맑은 고딕" pitchFamily="50" charset="-127"/>
              <a:ea typeface="맑은 고딕" pitchFamily="50" charset="-127"/>
            </a:endParaRPr>
          </a:p>
        </p:txBody>
      </p:sp>
      <p:sp>
        <p:nvSpPr>
          <p:cNvPr id="7" name="TextBox 6"/>
          <p:cNvSpPr txBox="1"/>
          <p:nvPr/>
        </p:nvSpPr>
        <p:spPr>
          <a:xfrm>
            <a:off x="6285914" y="6413266"/>
            <a:ext cx="2811955" cy="400093"/>
          </a:xfrm>
          <a:prstGeom prst="rect">
            <a:avLst/>
          </a:prstGeom>
          <a:solidFill>
            <a:schemeClr val="bg1"/>
          </a:solidFill>
        </p:spPr>
        <p:txBody>
          <a:bodyPr wrap="none" lIns="91424" tIns="45712" rIns="91424" bIns="45712" rtlCol="0">
            <a:spAutoFit/>
          </a:bodyPr>
          <a:lstStyle/>
          <a:p>
            <a:pPr marL="0" lvl="1" algn="ctr"/>
            <a:r>
              <a:rPr lang="en-US" altLang="ko-KR" sz="2000" b="1" kern="1000" dirty="0" smtClean="0">
                <a:solidFill>
                  <a:srgbClr val="0000FF"/>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Ko</a:t>
            </a:r>
            <a:r>
              <a:rPr lang="en-US" altLang="ko-KR" sz="2000" b="1" kern="1000" dirty="0" smtClean="0">
                <a:solidFill>
                  <a:srgbClr val="F2000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RI</a:t>
            </a:r>
            <a:r>
              <a:rPr lang="en-US" altLang="ko-KR" sz="2000" b="1" kern="1000" dirty="0" smtClean="0">
                <a:solidFill>
                  <a:srgbClr val="00B0F0"/>
                </a:solidFill>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A</a:t>
            </a:r>
            <a:r>
              <a:rPr lang="en-US" altLang="ko-KR" sz="2000" b="1" kern="1000" dirty="0" smtClean="0">
                <a:effectLst>
                  <a:outerShdw blurRad="38100" dist="38100" dir="2700000" algn="tl">
                    <a:srgbClr val="000000">
                      <a:alpha val="43137"/>
                    </a:srgbClr>
                  </a:outerShdw>
                </a:effectLst>
                <a:latin typeface="Arial Unicode MS" pitchFamily="50" charset="-127"/>
                <a:ea typeface="Arial Unicode MS" pitchFamily="50" charset="-127"/>
                <a:cs typeface="Arial Unicode MS" pitchFamily="50" charset="-127"/>
              </a:rPr>
              <a:t> user community</a:t>
            </a:r>
          </a:p>
        </p:txBody>
      </p:sp>
      <p:sp>
        <p:nvSpPr>
          <p:cNvPr id="8" name="내용 개체 틀 4"/>
          <p:cNvSpPr txBox="1">
            <a:spLocks/>
          </p:cNvSpPr>
          <p:nvPr/>
        </p:nvSpPr>
        <p:spPr>
          <a:xfrm>
            <a:off x="445510" y="1995067"/>
            <a:ext cx="3672408" cy="4386261"/>
          </a:xfrm>
          <a:prstGeom prst="rect">
            <a:avLst/>
          </a:prstGeom>
          <a:solidFill>
            <a:schemeClr val="tx2">
              <a:lumMod val="50000"/>
            </a:schemeClr>
          </a:solidFill>
        </p:spPr>
        <p:txBody>
          <a:bodyPr lIns="91424" tIns="45712" rIns="91424" bIns="45712">
            <a:noAutofit/>
          </a:bodyPr>
          <a:lstStyle/>
          <a:p>
            <a:pPr marL="342839" indent="-342839">
              <a:spcBef>
                <a:spcPct val="20000"/>
              </a:spcBef>
              <a:defRPr/>
            </a:pPr>
            <a:r>
              <a:rPr lang="en-US" altLang="ko-KR" b="1" dirty="0" smtClean="0">
                <a:solidFill>
                  <a:srgbClr val="FFFF00"/>
                </a:solidFill>
                <a:latin typeface="맑은 고딕" pitchFamily="50" charset="-127"/>
                <a:ea typeface="맑은 고딕" pitchFamily="50" charset="-127"/>
              </a:rPr>
              <a:t>Nuclear Structure</a:t>
            </a:r>
          </a:p>
          <a:p>
            <a:pPr marL="342839" indent="-342839">
              <a:spcBef>
                <a:spcPct val="20000"/>
              </a:spcBef>
              <a:defRPr/>
            </a:pPr>
            <a:endParaRPr lang="en-US" altLang="ko-KR" b="1" dirty="0" smtClean="0">
              <a:solidFill>
                <a:srgbClr val="FFFF00"/>
              </a:solidFill>
              <a:latin typeface="맑은 고딕" pitchFamily="50" charset="-127"/>
              <a:ea typeface="맑은 고딕" pitchFamily="50" charset="-127"/>
            </a:endParaRPr>
          </a:p>
          <a:p>
            <a:pPr marL="342839" indent="-342839">
              <a:spcBef>
                <a:spcPct val="20000"/>
              </a:spcBef>
              <a:defRPr/>
            </a:pPr>
            <a:r>
              <a:rPr lang="en-US" altLang="ko-KR" b="1" dirty="0" smtClean="0">
                <a:solidFill>
                  <a:srgbClr val="FFFF00"/>
                </a:solidFill>
                <a:latin typeface="맑은 고딕" pitchFamily="50" charset="-127"/>
                <a:ea typeface="맑은 고딕" pitchFamily="50" charset="-127"/>
              </a:rPr>
              <a:t>Nuclear Matter</a:t>
            </a:r>
          </a:p>
          <a:p>
            <a:pPr marL="446010" indent="-265066">
              <a:spcBef>
                <a:spcPct val="20000"/>
              </a:spcBef>
              <a:defRPr/>
            </a:pPr>
            <a:r>
              <a:rPr lang="en-US" altLang="ko-KR" b="1" dirty="0" smtClean="0">
                <a:solidFill>
                  <a:schemeClr val="bg1"/>
                </a:solidFill>
                <a:latin typeface="맑은 고딕" pitchFamily="50" charset="-127"/>
                <a:ea typeface="맑은 고딕" pitchFamily="50" charset="-127"/>
              </a:rPr>
              <a:t> </a:t>
            </a:r>
          </a:p>
          <a:p>
            <a:pPr marL="342839" indent="-342839">
              <a:spcBef>
                <a:spcPct val="20000"/>
              </a:spcBef>
              <a:defRPr/>
            </a:pPr>
            <a:r>
              <a:rPr lang="en-US" altLang="ko-KR" b="1" dirty="0" smtClean="0">
                <a:solidFill>
                  <a:srgbClr val="FFFF00"/>
                </a:solidFill>
                <a:latin typeface="맑은 고딕" pitchFamily="50" charset="-127"/>
                <a:ea typeface="맑은 고딕" pitchFamily="50" charset="-127"/>
              </a:rPr>
              <a:t>Nuclear Astrophysics</a:t>
            </a:r>
          </a:p>
          <a:p>
            <a:pPr marL="342839" indent="-342839">
              <a:spcBef>
                <a:spcPct val="20000"/>
              </a:spcBef>
              <a:defRPr/>
            </a:pPr>
            <a:endParaRPr lang="en-US" altLang="ko-KR" b="1" dirty="0" smtClean="0">
              <a:solidFill>
                <a:srgbClr val="FFC000"/>
              </a:solidFill>
              <a:latin typeface="맑은 고딕" pitchFamily="50" charset="-127"/>
              <a:ea typeface="맑은 고딕" pitchFamily="50" charset="-127"/>
            </a:endParaRPr>
          </a:p>
          <a:p>
            <a:pPr marL="342839" indent="-342839">
              <a:spcBef>
                <a:spcPct val="20000"/>
              </a:spcBef>
              <a:defRPr/>
            </a:pPr>
            <a:r>
              <a:rPr lang="en-US" altLang="ko-KR" b="1" dirty="0" smtClean="0">
                <a:solidFill>
                  <a:schemeClr val="accent6">
                    <a:lumMod val="75000"/>
                  </a:schemeClr>
                </a:solidFill>
                <a:latin typeface="맑은 고딕" pitchFamily="50" charset="-127"/>
                <a:ea typeface="맑은 고딕" pitchFamily="50" charset="-127"/>
              </a:rPr>
              <a:t>Atomic physics</a:t>
            </a:r>
          </a:p>
          <a:p>
            <a:pPr marL="342839" indent="-342839">
              <a:spcBef>
                <a:spcPct val="20000"/>
              </a:spcBef>
              <a:defRPr/>
            </a:pPr>
            <a:r>
              <a:rPr lang="en-US" altLang="ko-KR" b="1" dirty="0" smtClean="0">
                <a:solidFill>
                  <a:schemeClr val="bg1"/>
                </a:solidFill>
                <a:latin typeface="맑은 고딕" pitchFamily="50" charset="-127"/>
                <a:ea typeface="맑은 고딕" pitchFamily="50" charset="-127"/>
              </a:rPr>
              <a:t> </a:t>
            </a:r>
            <a:endParaRPr lang="en-US" altLang="ko-KR" b="1" dirty="0" smtClean="0">
              <a:solidFill>
                <a:srgbClr val="FFC000"/>
              </a:solidFill>
              <a:latin typeface="맑은 고딕" pitchFamily="50" charset="-127"/>
              <a:ea typeface="맑은 고딕" pitchFamily="50" charset="-127"/>
            </a:endParaRPr>
          </a:p>
          <a:p>
            <a:pPr marL="342839" indent="-342839">
              <a:spcBef>
                <a:spcPct val="20000"/>
              </a:spcBef>
              <a:defRPr/>
            </a:pPr>
            <a:r>
              <a:rPr lang="en-US" altLang="ko-KR" b="1" dirty="0" smtClean="0">
                <a:solidFill>
                  <a:schemeClr val="accent6">
                    <a:lumMod val="75000"/>
                  </a:schemeClr>
                </a:solidFill>
                <a:latin typeface="맑은 고딕" pitchFamily="50" charset="-127"/>
                <a:ea typeface="맑은 고딕" pitchFamily="50" charset="-127"/>
              </a:rPr>
              <a:t>Nuclear data</a:t>
            </a:r>
            <a:r>
              <a:rPr lang="en-US" altLang="ko-KR" b="1" dirty="0" smtClean="0">
                <a:solidFill>
                  <a:schemeClr val="bg1"/>
                </a:solidFill>
                <a:latin typeface="맑은 고딕" pitchFamily="50" charset="-127"/>
                <a:ea typeface="맑은 고딕" pitchFamily="50" charset="-127"/>
              </a:rPr>
              <a:t> by fast neutrons</a:t>
            </a:r>
          </a:p>
          <a:p>
            <a:pPr marL="342839" indent="-342839">
              <a:spcBef>
                <a:spcPct val="20000"/>
              </a:spcBef>
              <a:defRPr/>
            </a:pPr>
            <a:endParaRPr lang="en-US" altLang="ko-KR" b="1" dirty="0" smtClean="0">
              <a:solidFill>
                <a:srgbClr val="92D050"/>
              </a:solidFill>
              <a:latin typeface="맑은 고딕" pitchFamily="50" charset="-127"/>
              <a:ea typeface="맑은 고딕" pitchFamily="50" charset="-127"/>
            </a:endParaRPr>
          </a:p>
          <a:p>
            <a:pPr marL="342839" indent="-342839">
              <a:spcBef>
                <a:spcPct val="20000"/>
              </a:spcBef>
              <a:defRPr/>
            </a:pPr>
            <a:r>
              <a:rPr lang="en-US" altLang="ko-KR" b="1" dirty="0" smtClean="0">
                <a:solidFill>
                  <a:srgbClr val="00B0F0"/>
                </a:solidFill>
                <a:latin typeface="맑은 고딕" pitchFamily="50" charset="-127"/>
                <a:ea typeface="맑은 고딕" pitchFamily="50" charset="-127"/>
              </a:rPr>
              <a:t>Material science</a:t>
            </a:r>
          </a:p>
          <a:p>
            <a:pPr marL="342839" indent="-342839">
              <a:spcBef>
                <a:spcPct val="20000"/>
              </a:spcBef>
              <a:defRPr/>
            </a:pPr>
            <a:endParaRPr lang="en-US" altLang="ko-KR" dirty="0" smtClean="0"/>
          </a:p>
          <a:p>
            <a:pPr marL="342839" indent="-342839">
              <a:spcBef>
                <a:spcPct val="20000"/>
              </a:spcBef>
              <a:defRPr/>
            </a:pPr>
            <a:r>
              <a:rPr lang="en-US" altLang="ko-KR" b="1" dirty="0" smtClean="0">
                <a:solidFill>
                  <a:srgbClr val="00B050"/>
                </a:solidFill>
                <a:latin typeface="맑은 고딕" pitchFamily="50" charset="-127"/>
                <a:ea typeface="맑은 고딕" pitchFamily="50" charset="-127"/>
              </a:rPr>
              <a:t>Medical and Bio sciences</a:t>
            </a:r>
          </a:p>
          <a:p>
            <a:pPr marL="342839" indent="-342839">
              <a:spcBef>
                <a:spcPct val="20000"/>
              </a:spcBef>
              <a:defRPr/>
            </a:pPr>
            <a:endParaRPr lang="en-US" altLang="ko-KR" b="1" dirty="0" smtClean="0">
              <a:solidFill>
                <a:srgbClr val="00B050"/>
              </a:solidFill>
              <a:latin typeface="맑은 고딕" pitchFamily="50" charset="-127"/>
              <a:ea typeface="맑은 고딕" pitchFamily="50" charset="-127"/>
            </a:endParaRPr>
          </a:p>
          <a:p>
            <a:pPr marL="342839" indent="-342839">
              <a:spcBef>
                <a:spcPct val="20000"/>
              </a:spcBef>
              <a:defRPr/>
            </a:pPr>
            <a:endParaRPr lang="ko-KR" altLang="en-US" dirty="0"/>
          </a:p>
        </p:txBody>
      </p:sp>
      <p:sp>
        <p:nvSpPr>
          <p:cNvPr id="22" name="제목 3"/>
          <p:cNvSpPr txBox="1">
            <a:spLocks/>
          </p:cNvSpPr>
          <p:nvPr/>
        </p:nvSpPr>
        <p:spPr>
          <a:xfrm>
            <a:off x="0" y="116632"/>
            <a:ext cx="9144000" cy="1008112"/>
          </a:xfrm>
          <a:prstGeom prst="rect">
            <a:avLst/>
          </a:prstGeom>
        </p:spPr>
        <p:txBody>
          <a:bodyPr lIns="91424" tIns="45712" rIns="91424" bIns="45712" anchor="ctr">
            <a:noAutofit/>
          </a:bodyPr>
          <a:lstStyle/>
          <a:p>
            <a:pPr marL="342839" indent="-342839" algn="ctr">
              <a:spcBef>
                <a:spcPct val="20000"/>
              </a:spcBef>
            </a:pPr>
            <a:r>
              <a:rPr lang="en-US" altLang="ko-KR" sz="3200" b="1" dirty="0" smtClean="0">
                <a:solidFill>
                  <a:srgbClr val="00B0F0"/>
                </a:solidFill>
              </a:rPr>
              <a:t>Facilities</a:t>
            </a:r>
            <a:r>
              <a:rPr lang="en-US" altLang="ko-KR" sz="3200" b="1" dirty="0" smtClean="0"/>
              <a:t> for the scientific researches</a:t>
            </a:r>
          </a:p>
        </p:txBody>
      </p:sp>
      <p:sp>
        <p:nvSpPr>
          <p:cNvPr id="24" name="TextBox 23"/>
          <p:cNvSpPr txBox="1"/>
          <p:nvPr/>
        </p:nvSpPr>
        <p:spPr>
          <a:xfrm>
            <a:off x="3275856" y="2647423"/>
            <a:ext cx="5220000" cy="323149"/>
          </a:xfrm>
          <a:prstGeom prst="rect">
            <a:avLst/>
          </a:prstGeom>
          <a:solidFill>
            <a:schemeClr val="accent5">
              <a:lumMod val="60000"/>
              <a:lumOff val="40000"/>
            </a:schemeClr>
          </a:solidFill>
          <a:ln w="19050">
            <a:solidFill>
              <a:srgbClr val="FFFF00"/>
            </a:solidFill>
          </a:ln>
        </p:spPr>
        <p:txBody>
          <a:bodyPr wrap="square" lIns="91424" tIns="45712" rIns="91424" bIns="45712" rtlCol="0">
            <a:spAutoFit/>
          </a:bodyPr>
          <a:lstStyle/>
          <a:p>
            <a:r>
              <a:rPr lang="en-US" altLang="ko-KR" sz="1500" b="1" dirty="0" smtClean="0">
                <a:solidFill>
                  <a:srgbClr val="FF00FF"/>
                </a:solidFill>
              </a:rPr>
              <a:t>L</a:t>
            </a:r>
            <a:r>
              <a:rPr lang="en-US" altLang="ko-KR" sz="1500" b="1" dirty="0" smtClean="0"/>
              <a:t>arge </a:t>
            </a:r>
            <a:r>
              <a:rPr lang="en-US" altLang="ko-KR" sz="1500" b="1" dirty="0" smtClean="0">
                <a:solidFill>
                  <a:srgbClr val="FF00FF"/>
                </a:solidFill>
              </a:rPr>
              <a:t>A</a:t>
            </a:r>
            <a:r>
              <a:rPr lang="en-US" altLang="ko-KR" sz="1500" b="1" dirty="0" smtClean="0"/>
              <a:t>cceptance </a:t>
            </a:r>
            <a:r>
              <a:rPr lang="en-US" altLang="ko-KR" sz="1500" b="1" dirty="0" smtClean="0">
                <a:solidFill>
                  <a:srgbClr val="FF00FF"/>
                </a:solidFill>
              </a:rPr>
              <a:t>M</a:t>
            </a:r>
            <a:r>
              <a:rPr lang="en-US" altLang="ko-KR" sz="1500" b="1" dirty="0" smtClean="0"/>
              <a:t>ulti-</a:t>
            </a:r>
            <a:r>
              <a:rPr lang="en-US" altLang="ko-KR" sz="1500" b="1" dirty="0" smtClean="0">
                <a:solidFill>
                  <a:srgbClr val="FF00FF"/>
                </a:solidFill>
              </a:rPr>
              <a:t>P</a:t>
            </a:r>
            <a:r>
              <a:rPr lang="en-US" altLang="ko-KR" sz="1500" b="1" dirty="0" smtClean="0"/>
              <a:t>urpose </a:t>
            </a:r>
            <a:r>
              <a:rPr lang="en-US" altLang="ko-KR" sz="1500" b="1" dirty="0" smtClean="0">
                <a:solidFill>
                  <a:srgbClr val="FF00FF"/>
                </a:solidFill>
              </a:rPr>
              <a:t>S</a:t>
            </a:r>
            <a:r>
              <a:rPr lang="en-US" altLang="ko-KR" sz="1500" b="1" dirty="0" smtClean="0"/>
              <a:t>pectrometer (LAMPS)</a:t>
            </a:r>
            <a:endParaRPr lang="ko-KR" altLang="en-US" sz="1500" b="1" dirty="0"/>
          </a:p>
        </p:txBody>
      </p:sp>
      <p:sp>
        <p:nvSpPr>
          <p:cNvPr id="25" name="TextBox 24"/>
          <p:cNvSpPr txBox="1"/>
          <p:nvPr/>
        </p:nvSpPr>
        <p:spPr>
          <a:xfrm>
            <a:off x="4640350" y="3330628"/>
            <a:ext cx="3312000" cy="323149"/>
          </a:xfrm>
          <a:prstGeom prst="rect">
            <a:avLst/>
          </a:prstGeom>
          <a:solidFill>
            <a:schemeClr val="accent5">
              <a:lumMod val="60000"/>
              <a:lumOff val="40000"/>
            </a:schemeClr>
          </a:solidFill>
          <a:ln w="19050">
            <a:solidFill>
              <a:srgbClr val="FFFF00"/>
            </a:solidFill>
          </a:ln>
        </p:spPr>
        <p:txBody>
          <a:bodyPr wrap="square" lIns="91424" tIns="45712" rIns="91424" bIns="45712" rtlCol="0">
            <a:spAutoFit/>
          </a:bodyPr>
          <a:lstStyle/>
          <a:p>
            <a:r>
              <a:rPr lang="en-US" altLang="ko-KR" sz="1500" b="1" dirty="0" smtClean="0">
                <a:solidFill>
                  <a:srgbClr val="FF0000"/>
                </a:solidFill>
              </a:rPr>
              <a:t>K</a:t>
            </a:r>
            <a:r>
              <a:rPr lang="en-US" altLang="ko-KR" sz="1500" b="1" dirty="0" smtClean="0"/>
              <a:t>oRIA </a:t>
            </a:r>
            <a:r>
              <a:rPr lang="en-US" altLang="ko-KR" sz="1500" b="1" dirty="0" smtClean="0">
                <a:solidFill>
                  <a:srgbClr val="FF0000"/>
                </a:solidFill>
              </a:rPr>
              <a:t>R</a:t>
            </a:r>
            <a:r>
              <a:rPr lang="en-US" altLang="ko-KR" sz="1500" b="1" dirty="0" smtClean="0"/>
              <a:t>ecoil </a:t>
            </a:r>
            <a:r>
              <a:rPr lang="en-US" altLang="ko-KR" sz="1500" b="1" dirty="0" smtClean="0">
                <a:solidFill>
                  <a:srgbClr val="FF0000"/>
                </a:solidFill>
              </a:rPr>
              <a:t>S</a:t>
            </a:r>
            <a:r>
              <a:rPr lang="en-US" altLang="ko-KR" sz="1500" b="1" dirty="0" smtClean="0"/>
              <a:t>pectrometer (KRS)</a:t>
            </a:r>
            <a:endParaRPr lang="ko-KR" altLang="en-US" sz="1500" b="1" dirty="0"/>
          </a:p>
        </p:txBody>
      </p:sp>
      <p:sp>
        <p:nvSpPr>
          <p:cNvPr id="26" name="TextBox 25"/>
          <p:cNvSpPr txBox="1"/>
          <p:nvPr/>
        </p:nvSpPr>
        <p:spPr>
          <a:xfrm>
            <a:off x="4644008" y="4015575"/>
            <a:ext cx="3276944" cy="323149"/>
          </a:xfrm>
          <a:prstGeom prst="rect">
            <a:avLst/>
          </a:prstGeom>
          <a:solidFill>
            <a:schemeClr val="accent5">
              <a:lumMod val="60000"/>
              <a:lumOff val="40000"/>
            </a:schemeClr>
          </a:solidFill>
          <a:ln w="19050">
            <a:solidFill>
              <a:schemeClr val="accent6">
                <a:lumMod val="75000"/>
              </a:schemeClr>
            </a:solidFill>
          </a:ln>
        </p:spPr>
        <p:txBody>
          <a:bodyPr wrap="square" lIns="91424" tIns="45712" rIns="91424" bIns="45712" rtlCol="0">
            <a:spAutoFit/>
          </a:bodyPr>
          <a:lstStyle/>
          <a:p>
            <a:r>
              <a:rPr lang="en-US" altLang="ko-KR" sz="1500" b="1" dirty="0" smtClean="0"/>
              <a:t>Atom &amp; Ion Trap System</a:t>
            </a:r>
            <a:endParaRPr lang="ko-KR" altLang="en-US" sz="1500" b="1" dirty="0"/>
          </a:p>
        </p:txBody>
      </p:sp>
      <p:sp>
        <p:nvSpPr>
          <p:cNvPr id="27" name="TextBox 26"/>
          <p:cNvSpPr txBox="1"/>
          <p:nvPr/>
        </p:nvSpPr>
        <p:spPr>
          <a:xfrm>
            <a:off x="4659572" y="4671600"/>
            <a:ext cx="3277044" cy="323149"/>
          </a:xfrm>
          <a:prstGeom prst="rect">
            <a:avLst/>
          </a:prstGeom>
          <a:solidFill>
            <a:schemeClr val="accent5">
              <a:lumMod val="60000"/>
              <a:lumOff val="40000"/>
            </a:schemeClr>
          </a:solidFill>
          <a:ln w="19050">
            <a:solidFill>
              <a:schemeClr val="accent6">
                <a:lumMod val="75000"/>
              </a:schemeClr>
            </a:solidFill>
          </a:ln>
        </p:spPr>
        <p:txBody>
          <a:bodyPr wrap="square" lIns="91424" tIns="45712" rIns="91424" bIns="45712" rtlCol="0">
            <a:spAutoFit/>
          </a:bodyPr>
          <a:lstStyle/>
          <a:p>
            <a:r>
              <a:rPr lang="en-US" altLang="ko-KR" sz="1500" b="1" dirty="0" smtClean="0"/>
              <a:t>neutron Time-of-Flight (n-</a:t>
            </a:r>
            <a:r>
              <a:rPr lang="en-US" altLang="ko-KR" sz="1500" b="1" dirty="0" err="1" smtClean="0"/>
              <a:t>ToF</a:t>
            </a:r>
            <a:r>
              <a:rPr lang="en-US" altLang="ko-KR" sz="1500" b="1" dirty="0" smtClean="0"/>
              <a:t>)</a:t>
            </a:r>
            <a:endParaRPr lang="ko-KR" altLang="en-US" sz="1500" b="1" dirty="0"/>
          </a:p>
        </p:txBody>
      </p:sp>
      <p:sp>
        <p:nvSpPr>
          <p:cNvPr id="28" name="TextBox 27"/>
          <p:cNvSpPr txBox="1"/>
          <p:nvPr/>
        </p:nvSpPr>
        <p:spPr>
          <a:xfrm>
            <a:off x="4659572" y="5060429"/>
            <a:ext cx="3276944" cy="784814"/>
          </a:xfrm>
          <a:prstGeom prst="rect">
            <a:avLst/>
          </a:prstGeom>
          <a:solidFill>
            <a:schemeClr val="accent5">
              <a:lumMod val="60000"/>
              <a:lumOff val="40000"/>
            </a:schemeClr>
          </a:solidFill>
          <a:ln w="19050">
            <a:solidFill>
              <a:srgbClr val="00B0F0"/>
            </a:solidFill>
          </a:ln>
        </p:spPr>
        <p:txBody>
          <a:bodyPr wrap="square" lIns="91424" tIns="45712" rIns="91424" bIns="45712" rtlCol="0" anchor="ctr">
            <a:spAutoFit/>
          </a:bodyPr>
          <a:lstStyle/>
          <a:p>
            <a:r>
              <a:rPr lang="el-GR" altLang="ko-KR" sz="1500" b="1" dirty="0" smtClean="0"/>
              <a:t>Β</a:t>
            </a:r>
            <a:r>
              <a:rPr lang="en-US" altLang="ko-KR" sz="1500" b="1" dirty="0" smtClean="0"/>
              <a:t>-NMR/NQR</a:t>
            </a:r>
          </a:p>
          <a:p>
            <a:r>
              <a:rPr lang="en-US" altLang="ko-KR" sz="1500" b="1" dirty="0" smtClean="0"/>
              <a:t>Elastic Recoil Detection (ERD)</a:t>
            </a:r>
          </a:p>
          <a:p>
            <a:r>
              <a:rPr lang="en-US" altLang="ko-KR" sz="1500" b="1" dirty="0" smtClean="0"/>
              <a:t>Laser Selective Ionizer</a:t>
            </a:r>
            <a:endParaRPr lang="ko-KR" altLang="en-US" sz="1500" b="1" dirty="0"/>
          </a:p>
        </p:txBody>
      </p:sp>
      <p:sp>
        <p:nvSpPr>
          <p:cNvPr id="29" name="TextBox 28"/>
          <p:cNvSpPr txBox="1"/>
          <p:nvPr/>
        </p:nvSpPr>
        <p:spPr>
          <a:xfrm>
            <a:off x="4659572" y="5899338"/>
            <a:ext cx="3277044" cy="553982"/>
          </a:xfrm>
          <a:prstGeom prst="rect">
            <a:avLst/>
          </a:prstGeom>
          <a:solidFill>
            <a:schemeClr val="accent5">
              <a:lumMod val="60000"/>
              <a:lumOff val="40000"/>
            </a:schemeClr>
          </a:solidFill>
          <a:ln w="19050">
            <a:solidFill>
              <a:srgbClr val="00B050"/>
            </a:solidFill>
          </a:ln>
        </p:spPr>
        <p:txBody>
          <a:bodyPr wrap="square" lIns="91424" tIns="45712" rIns="91424" bIns="45712" rtlCol="0">
            <a:spAutoFit/>
          </a:bodyPr>
          <a:lstStyle/>
          <a:p>
            <a:r>
              <a:rPr lang="en-US" altLang="ko-KR" sz="1500" b="1" dirty="0" smtClean="0"/>
              <a:t>Heavy Ion Therapy</a:t>
            </a:r>
          </a:p>
          <a:p>
            <a:r>
              <a:rPr lang="en-US" altLang="ko-KR" sz="1500" b="1" dirty="0" smtClean="0"/>
              <a:t>Irradiation Facility</a:t>
            </a:r>
            <a:endParaRPr lang="ko-KR" altLang="en-US" sz="1500" b="1" dirty="0"/>
          </a:p>
        </p:txBody>
      </p:sp>
      <p:sp>
        <p:nvSpPr>
          <p:cNvPr id="30" name="오른쪽 화살표 29"/>
          <p:cNvSpPr/>
          <p:nvPr/>
        </p:nvSpPr>
        <p:spPr>
          <a:xfrm>
            <a:off x="2401232" y="2708920"/>
            <a:ext cx="720000" cy="216024"/>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31" name="오른쪽 화살표 30"/>
          <p:cNvSpPr/>
          <p:nvPr/>
        </p:nvSpPr>
        <p:spPr>
          <a:xfrm>
            <a:off x="2966932" y="3398088"/>
            <a:ext cx="1605068" cy="216024"/>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32" name="오른쪽 화살표 31"/>
          <p:cNvSpPr/>
          <p:nvPr/>
        </p:nvSpPr>
        <p:spPr>
          <a:xfrm>
            <a:off x="2308586" y="4066798"/>
            <a:ext cx="2263414" cy="216024"/>
          </a:xfrm>
          <a:prstGeom prst="right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33" name="오른쪽 화살표 32"/>
          <p:cNvSpPr/>
          <p:nvPr/>
        </p:nvSpPr>
        <p:spPr>
          <a:xfrm>
            <a:off x="3903036" y="4725144"/>
            <a:ext cx="668964" cy="216024"/>
          </a:xfrm>
          <a:prstGeom prst="right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34" name="오른쪽 화살표 33"/>
          <p:cNvSpPr/>
          <p:nvPr/>
        </p:nvSpPr>
        <p:spPr>
          <a:xfrm>
            <a:off x="2391084" y="5373216"/>
            <a:ext cx="2180916" cy="216024"/>
          </a:xfrm>
          <a:prstGeom prst="rightArrow">
            <a:avLst/>
          </a:prstGeom>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35" name="오른쪽 화살표 34"/>
          <p:cNvSpPr/>
          <p:nvPr/>
        </p:nvSpPr>
        <p:spPr>
          <a:xfrm>
            <a:off x="3368212" y="6041836"/>
            <a:ext cx="1203788" cy="216024"/>
          </a:xfrm>
          <a:prstGeom prst="right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18" name="슬라이드 번호 개체 틀 5"/>
          <p:cNvSpPr txBox="1">
            <a:spLocks/>
          </p:cNvSpPr>
          <p:nvPr/>
        </p:nvSpPr>
        <p:spPr bwMode="auto">
          <a:xfrm>
            <a:off x="6923534" y="183556"/>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맑은 고딕" pitchFamily="50" charset="-127"/>
                <a:ea typeface="맑은 고딕" pitchFamily="50" charset="-127"/>
              </a:rPr>
              <a:pPr algn="r"/>
              <a:t>32</a:t>
            </a:fld>
            <a:endParaRPr lang="en-US" altLang="ko-KR" sz="1200" dirty="0">
              <a:solidFill>
                <a:srgbClr val="898989"/>
              </a:solidFill>
              <a:latin typeface="맑은 고딕" pitchFamily="50" charset="-127"/>
              <a:ea typeface="맑은 고딕" pitchFamily="50" charset="-127"/>
            </a:endParaRPr>
          </a:p>
        </p:txBody>
      </p:sp>
      <p:sp>
        <p:nvSpPr>
          <p:cNvPr id="19" name="TextBox 18"/>
          <p:cNvSpPr txBox="1"/>
          <p:nvPr/>
        </p:nvSpPr>
        <p:spPr>
          <a:xfrm>
            <a:off x="4666042" y="2021892"/>
            <a:ext cx="3312000" cy="323149"/>
          </a:xfrm>
          <a:prstGeom prst="rect">
            <a:avLst/>
          </a:prstGeom>
          <a:solidFill>
            <a:schemeClr val="accent5">
              <a:lumMod val="60000"/>
              <a:lumOff val="40000"/>
            </a:schemeClr>
          </a:solidFill>
          <a:ln w="19050">
            <a:solidFill>
              <a:srgbClr val="FFFF00"/>
            </a:solidFill>
          </a:ln>
        </p:spPr>
        <p:txBody>
          <a:bodyPr wrap="square" lIns="91424" tIns="45712" rIns="91424" bIns="45712" rtlCol="0">
            <a:spAutoFit/>
          </a:bodyPr>
          <a:lstStyle/>
          <a:p>
            <a:r>
              <a:rPr lang="en-US" altLang="ko-KR" sz="1500" b="1" dirty="0" smtClean="0"/>
              <a:t>Multi-Purpose Spectrometer </a:t>
            </a:r>
            <a:endParaRPr lang="ko-KR" altLang="en-US" sz="1500" b="1" dirty="0"/>
          </a:p>
        </p:txBody>
      </p:sp>
      <p:sp>
        <p:nvSpPr>
          <p:cNvPr id="20" name="오른쪽 화살표 19"/>
          <p:cNvSpPr/>
          <p:nvPr/>
        </p:nvSpPr>
        <p:spPr>
          <a:xfrm>
            <a:off x="2597700" y="2083389"/>
            <a:ext cx="1980000" cy="216024"/>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ko-KR" altLang="en-US"/>
          </a:p>
        </p:txBody>
      </p:sp>
      <p:sp>
        <p:nvSpPr>
          <p:cNvPr id="2" name="TextBox 1"/>
          <p:cNvSpPr txBox="1"/>
          <p:nvPr/>
        </p:nvSpPr>
        <p:spPr>
          <a:xfrm>
            <a:off x="8889282" y="432709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008389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슬라이드 번호 개체 틀 5"/>
          <p:cNvSpPr txBox="1">
            <a:spLocks/>
          </p:cNvSpPr>
          <p:nvPr/>
        </p:nvSpPr>
        <p:spPr bwMode="auto">
          <a:xfrm>
            <a:off x="6923534" y="188640"/>
            <a:ext cx="2133600" cy="365125"/>
          </a:xfrm>
          <a:prstGeom prst="rect">
            <a:avLst/>
          </a:prstGeom>
          <a:noFill/>
          <a:ln w="9525">
            <a:noFill/>
            <a:miter lim="800000"/>
            <a:headEnd/>
            <a:tailEnd/>
          </a:ln>
        </p:spPr>
        <p:txBody>
          <a:bodyPr lIns="91424" tIns="45712" rIns="91424" bIns="45712" anchor="ctr"/>
          <a:lstStyle/>
          <a:p>
            <a:pPr algn="r"/>
            <a:fld id="{232716E4-375D-405B-B19B-4BD91EB28861}" type="slidenum">
              <a:rPr lang="ko-KR" altLang="en-US" sz="1200" smtClean="0">
                <a:solidFill>
                  <a:srgbClr val="898989"/>
                </a:solidFill>
                <a:latin typeface="Arial" pitchFamily="34" charset="0"/>
                <a:ea typeface="맑은 고딕" pitchFamily="50" charset="-127"/>
                <a:cs typeface="Arial" pitchFamily="34" charset="0"/>
              </a:rPr>
              <a:pPr algn="r"/>
              <a:t>33</a:t>
            </a:fld>
            <a:endParaRPr lang="en-US" altLang="ko-KR" sz="1200" dirty="0">
              <a:solidFill>
                <a:srgbClr val="898989"/>
              </a:solidFill>
              <a:latin typeface="Arial" pitchFamily="34" charset="0"/>
              <a:ea typeface="맑은 고딕" pitchFamily="50" charset="-127"/>
              <a:cs typeface="Arial" pitchFamily="34" charset="0"/>
            </a:endParaRPr>
          </a:p>
        </p:txBody>
      </p:sp>
      <p:sp>
        <p:nvSpPr>
          <p:cNvPr id="22" name="TextBox 21"/>
          <p:cNvSpPr txBox="1"/>
          <p:nvPr/>
        </p:nvSpPr>
        <p:spPr>
          <a:xfrm>
            <a:off x="6296205" y="6460863"/>
            <a:ext cx="2791373" cy="400093"/>
          </a:xfrm>
          <a:prstGeom prst="rect">
            <a:avLst/>
          </a:prstGeom>
          <a:solidFill>
            <a:schemeClr val="bg1"/>
          </a:solidFill>
        </p:spPr>
        <p:txBody>
          <a:bodyPr wrap="none" lIns="91424" tIns="45712" rIns="91424" bIns="45712" rtlCol="0">
            <a:spAutoFit/>
          </a:bodyPr>
          <a:lstStyle/>
          <a:p>
            <a:pPr marL="0" lvl="1" algn="ctr"/>
            <a:r>
              <a:rPr lang="en-US" altLang="ko-KR" sz="2000" kern="1000" dirty="0" smtClean="0">
                <a:solidFill>
                  <a:srgbClr val="0000FF"/>
                </a:solidFill>
                <a:effectLst>
                  <a:outerShdw blurRad="38100" dist="38100" dir="2700000" algn="tl">
                    <a:srgbClr val="000000">
                      <a:alpha val="43137"/>
                    </a:srgbClr>
                  </a:outerShdw>
                </a:effectLst>
                <a:latin typeface="Arial" pitchFamily="34" charset="0"/>
                <a:ea typeface="Arial Unicode MS" pitchFamily="50" charset="-127"/>
                <a:cs typeface="Arial" pitchFamily="34" charset="0"/>
              </a:rPr>
              <a:t>Ko</a:t>
            </a:r>
            <a:r>
              <a:rPr lang="en-US" altLang="ko-KR" sz="2000" kern="1000" dirty="0" smtClean="0">
                <a:solidFill>
                  <a:srgbClr val="F20000"/>
                </a:solidFill>
                <a:effectLst>
                  <a:outerShdw blurRad="38100" dist="38100" dir="2700000" algn="tl">
                    <a:srgbClr val="000000">
                      <a:alpha val="43137"/>
                    </a:srgbClr>
                  </a:outerShdw>
                </a:effectLst>
                <a:latin typeface="Arial" pitchFamily="34" charset="0"/>
                <a:ea typeface="Arial Unicode MS" pitchFamily="50" charset="-127"/>
                <a:cs typeface="Arial" pitchFamily="34" charset="0"/>
              </a:rPr>
              <a:t>RI</a:t>
            </a:r>
            <a:r>
              <a:rPr lang="en-US" altLang="ko-KR" sz="2000" kern="1000" dirty="0" smtClean="0">
                <a:solidFill>
                  <a:srgbClr val="00B0F0"/>
                </a:solidFill>
                <a:effectLst>
                  <a:outerShdw blurRad="38100" dist="38100" dir="2700000" algn="tl">
                    <a:srgbClr val="000000">
                      <a:alpha val="43137"/>
                    </a:srgbClr>
                  </a:outerShdw>
                </a:effectLst>
                <a:latin typeface="Arial" pitchFamily="34" charset="0"/>
                <a:ea typeface="Arial Unicode MS" pitchFamily="50" charset="-127"/>
                <a:cs typeface="Arial" pitchFamily="34" charset="0"/>
              </a:rPr>
              <a:t>A</a:t>
            </a:r>
            <a:r>
              <a:rPr lang="en-US" altLang="ko-KR" sz="2000" kern="1000" dirty="0" smtClean="0">
                <a:effectLst>
                  <a:outerShdw blurRad="38100" dist="38100" dir="2700000" algn="tl">
                    <a:srgbClr val="000000">
                      <a:alpha val="43137"/>
                    </a:srgbClr>
                  </a:outerShdw>
                </a:effectLst>
                <a:latin typeface="Arial" pitchFamily="34" charset="0"/>
                <a:ea typeface="Arial Unicode MS" pitchFamily="50" charset="-127"/>
                <a:cs typeface="Arial" pitchFamily="34" charset="0"/>
              </a:rPr>
              <a:t> user community</a:t>
            </a:r>
          </a:p>
        </p:txBody>
      </p:sp>
      <p:sp>
        <p:nvSpPr>
          <p:cNvPr id="12" name="직사각형 11"/>
          <p:cNvSpPr/>
          <p:nvPr/>
        </p:nvSpPr>
        <p:spPr>
          <a:xfrm>
            <a:off x="0" y="0"/>
            <a:ext cx="1691680" cy="476672"/>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en-US" altLang="ko-KR" dirty="0" smtClean="0">
                <a:solidFill>
                  <a:srgbClr val="00B0F0"/>
                </a:solidFill>
                <a:latin typeface="Arial" pitchFamily="34" charset="0"/>
                <a:cs typeface="Arial" pitchFamily="34" charset="0"/>
              </a:rPr>
              <a:t>Facility</a:t>
            </a:r>
            <a:endParaRPr lang="ko-KR" altLang="en-US" dirty="0">
              <a:solidFill>
                <a:srgbClr val="00B0F0"/>
              </a:solidFill>
              <a:latin typeface="Arial" pitchFamily="34" charset="0"/>
              <a:cs typeface="Arial" pitchFamily="34" charset="0"/>
            </a:endParaRPr>
          </a:p>
        </p:txBody>
      </p:sp>
      <p:sp>
        <p:nvSpPr>
          <p:cNvPr id="13" name="제목 3"/>
          <p:cNvSpPr txBox="1">
            <a:spLocks/>
          </p:cNvSpPr>
          <p:nvPr/>
        </p:nvSpPr>
        <p:spPr>
          <a:xfrm>
            <a:off x="0" y="116632"/>
            <a:ext cx="9144000" cy="864096"/>
          </a:xfrm>
          <a:prstGeom prst="rect">
            <a:avLst/>
          </a:prstGeom>
        </p:spPr>
        <p:txBody>
          <a:bodyPr lIns="91424" tIns="45712" rIns="91424" bIns="45712" anchor="ctr">
            <a:noAutofit/>
          </a:bodyPr>
          <a:lstStyle/>
          <a:p>
            <a:pPr marL="342839" indent="-342839" algn="ctr">
              <a:spcBef>
                <a:spcPct val="20000"/>
              </a:spcBef>
            </a:pPr>
            <a:r>
              <a:rPr lang="en-US" altLang="ko-KR" sz="4000" dirty="0" smtClean="0">
                <a:latin typeface="Arial" pitchFamily="34" charset="0"/>
                <a:cs typeface="Arial" pitchFamily="34" charset="0"/>
              </a:rPr>
              <a:t>Nuclear astrophysics</a:t>
            </a:r>
            <a:endParaRPr lang="en-US" altLang="ko-KR" sz="4000" dirty="0" smtClean="0">
              <a:solidFill>
                <a:srgbClr val="00B0F0"/>
              </a:solidFill>
              <a:latin typeface="Arial" pitchFamily="34" charset="0"/>
              <a:cs typeface="Arial" pitchFamily="34" charset="0"/>
            </a:endParaRPr>
          </a:p>
        </p:txBody>
      </p:sp>
      <p:pic>
        <p:nvPicPr>
          <p:cNvPr id="21" name="그림 20" descr="gicosyplot3.tif"/>
          <p:cNvPicPr/>
          <p:nvPr/>
        </p:nvPicPr>
        <p:blipFill>
          <a:blip r:embed="rId2" cstate="print"/>
          <a:stretch>
            <a:fillRect/>
          </a:stretch>
        </p:blipFill>
        <p:spPr>
          <a:xfrm>
            <a:off x="4116801" y="1015453"/>
            <a:ext cx="4680521" cy="3096344"/>
          </a:xfrm>
          <a:prstGeom prst="rect">
            <a:avLst/>
          </a:prstGeom>
          <a:ln w="19050">
            <a:solidFill>
              <a:srgbClr val="008000"/>
            </a:solidFill>
          </a:ln>
        </p:spPr>
      </p:pic>
      <p:sp>
        <p:nvSpPr>
          <p:cNvPr id="26" name="제목 1"/>
          <p:cNvSpPr txBox="1">
            <a:spLocks/>
          </p:cNvSpPr>
          <p:nvPr/>
        </p:nvSpPr>
        <p:spPr>
          <a:xfrm>
            <a:off x="251520" y="1003878"/>
            <a:ext cx="3672408" cy="792088"/>
          </a:xfrm>
          <a:prstGeom prst="rect">
            <a:avLst/>
          </a:prstGeom>
          <a:solidFill>
            <a:schemeClr val="bg1"/>
          </a:solidFill>
          <a:ln w="28575">
            <a:solidFill>
              <a:srgbClr val="008000"/>
            </a:solidFill>
          </a:ln>
        </p:spPr>
        <p:txBody>
          <a:bodyPr vert="horz" lIns="91440" tIns="45720" rIns="91440" bIns="45720" rtlCol="0" anchor="ctr">
            <a:noAutofit/>
          </a:bodyPr>
          <a:lstStyle/>
          <a:p>
            <a:pPr algn="ctr">
              <a:spcBef>
                <a:spcPct val="0"/>
              </a:spcBef>
              <a:defRPr/>
            </a:pPr>
            <a:r>
              <a:rPr lang="en-US" altLang="ko-KR" sz="2000" dirty="0" smtClean="0">
                <a:solidFill>
                  <a:srgbClr val="FF0000"/>
                </a:solidFill>
                <a:latin typeface="Arial" pitchFamily="34" charset="0"/>
                <a:ea typeface="+mj-ea"/>
                <a:cs typeface="Arial" pitchFamily="34" charset="0"/>
              </a:rPr>
              <a:t>K</a:t>
            </a:r>
            <a:r>
              <a:rPr lang="en-US" altLang="ko-KR" sz="2000" dirty="0" smtClean="0">
                <a:latin typeface="Arial" pitchFamily="34" charset="0"/>
                <a:ea typeface="+mj-ea"/>
                <a:cs typeface="Arial" pitchFamily="34" charset="0"/>
              </a:rPr>
              <a:t>oRIA </a:t>
            </a:r>
            <a:r>
              <a:rPr lang="en-US" altLang="ko-KR" sz="2000" dirty="0" smtClean="0">
                <a:solidFill>
                  <a:srgbClr val="FF0000"/>
                </a:solidFill>
                <a:latin typeface="Arial" pitchFamily="34" charset="0"/>
                <a:ea typeface="+mj-ea"/>
                <a:cs typeface="Arial" pitchFamily="34" charset="0"/>
              </a:rPr>
              <a:t>R</a:t>
            </a:r>
            <a:r>
              <a:rPr lang="en-US" altLang="ko-KR" sz="2000" dirty="0" smtClean="0">
                <a:latin typeface="Arial" pitchFamily="34" charset="0"/>
                <a:ea typeface="+mj-ea"/>
                <a:cs typeface="Arial" pitchFamily="34" charset="0"/>
              </a:rPr>
              <a:t>ecoil </a:t>
            </a:r>
            <a:r>
              <a:rPr lang="en-US" altLang="ko-KR" sz="2000" dirty="0" smtClean="0">
                <a:solidFill>
                  <a:srgbClr val="FF0000"/>
                </a:solidFill>
                <a:latin typeface="Arial" pitchFamily="34" charset="0"/>
                <a:ea typeface="+mj-ea"/>
                <a:cs typeface="Arial" pitchFamily="34" charset="0"/>
              </a:rPr>
              <a:t>S</a:t>
            </a:r>
            <a:r>
              <a:rPr lang="en-US" altLang="ko-KR" sz="2000" dirty="0" smtClean="0">
                <a:latin typeface="Arial" pitchFamily="34" charset="0"/>
                <a:ea typeface="+mj-ea"/>
                <a:cs typeface="Arial" pitchFamily="34" charset="0"/>
              </a:rPr>
              <a:t>pectrometer </a:t>
            </a:r>
          </a:p>
          <a:p>
            <a:pPr algn="ctr">
              <a:spcBef>
                <a:spcPct val="0"/>
              </a:spcBef>
              <a:defRPr/>
            </a:pPr>
            <a:r>
              <a:rPr lang="en-US" altLang="ko-KR" sz="2000" dirty="0" smtClean="0">
                <a:latin typeface="Arial" pitchFamily="34" charset="0"/>
                <a:ea typeface="+mj-ea"/>
                <a:cs typeface="Arial" pitchFamily="34" charset="0"/>
              </a:rPr>
              <a:t>(KRS)</a:t>
            </a:r>
            <a:endParaRPr lang="ko-KR" altLang="en-US" sz="2000" dirty="0">
              <a:latin typeface="Arial" pitchFamily="34" charset="0"/>
              <a:ea typeface="+mj-ea"/>
              <a:cs typeface="Arial" pitchFamily="34" charset="0"/>
            </a:endParaRPr>
          </a:p>
        </p:txBody>
      </p:sp>
      <p:graphicFrame>
        <p:nvGraphicFramePr>
          <p:cNvPr id="20" name="표 19"/>
          <p:cNvGraphicFramePr>
            <a:graphicFrameLocks noGrp="1"/>
          </p:cNvGraphicFramePr>
          <p:nvPr>
            <p:extLst>
              <p:ext uri="{D42A27DB-BD31-4B8C-83A1-F6EECF244321}">
                <p14:modId xmlns:p14="http://schemas.microsoft.com/office/powerpoint/2010/main" val="2848391433"/>
              </p:ext>
            </p:extLst>
          </p:nvPr>
        </p:nvGraphicFramePr>
        <p:xfrm>
          <a:off x="395536" y="4190486"/>
          <a:ext cx="8424936" cy="2286000"/>
        </p:xfrm>
        <a:graphic>
          <a:graphicData uri="http://schemas.openxmlformats.org/drawingml/2006/table">
            <a:tbl>
              <a:tblPr firstRow="1" bandRow="1">
                <a:tableStyleId>{5C22544A-7EE6-4342-B048-85BDC9FD1C3A}</a:tableStyleId>
              </a:tblPr>
              <a:tblGrid>
                <a:gridCol w="1330253"/>
                <a:gridCol w="2402367"/>
                <a:gridCol w="3177827"/>
                <a:gridCol w="1514489"/>
              </a:tblGrid>
              <a:tr h="288033">
                <a:tc>
                  <a:txBody>
                    <a:bodyPr/>
                    <a:lstStyle/>
                    <a:p>
                      <a:pPr latinLnBrk="1"/>
                      <a:endParaRPr lang="ko-KR" altLang="en-US" sz="1200" dirty="0"/>
                    </a:p>
                  </a:txBody>
                  <a:tcPr/>
                </a:tc>
                <a:tc>
                  <a:txBody>
                    <a:bodyPr/>
                    <a:lstStyle/>
                    <a:p>
                      <a:pPr latinLnBrk="1"/>
                      <a:r>
                        <a:rPr lang="en-US" altLang="ko-KR" sz="1200" dirty="0" smtClean="0"/>
                        <a:t>RMS</a:t>
                      </a:r>
                      <a:r>
                        <a:rPr lang="ko-KR" altLang="en-US" sz="1200" baseline="0" dirty="0" smtClean="0"/>
                        <a:t> </a:t>
                      </a:r>
                      <a:r>
                        <a:rPr lang="en-US" altLang="ko-KR" sz="1200" baseline="0" dirty="0" smtClean="0"/>
                        <a:t>mode</a:t>
                      </a:r>
                    </a:p>
                    <a:p>
                      <a:pPr latinLnBrk="1"/>
                      <a:r>
                        <a:rPr lang="en-US" altLang="ko-KR" sz="1200" baseline="0" dirty="0" smtClean="0"/>
                        <a:t>(recoil mass separator)</a:t>
                      </a:r>
                      <a:endParaRPr lang="en-US" altLang="ko-KR" sz="1200" dirty="0" smtClean="0"/>
                    </a:p>
                  </a:txBody>
                  <a:tcPr/>
                </a:tc>
                <a:tc>
                  <a:txBody>
                    <a:bodyPr/>
                    <a:lstStyle/>
                    <a:p>
                      <a:pPr latinLnBrk="1"/>
                      <a:r>
                        <a:rPr lang="en-US" altLang="ko-KR" sz="1200" dirty="0" smtClean="0"/>
                        <a:t>IRIS</a:t>
                      </a:r>
                      <a:r>
                        <a:rPr lang="ko-KR" altLang="en-US" sz="1200" baseline="0" dirty="0" smtClean="0"/>
                        <a:t> </a:t>
                      </a:r>
                      <a:r>
                        <a:rPr lang="en-US" altLang="ko-KR" sz="1200" baseline="0" dirty="0" smtClean="0"/>
                        <a:t>mode</a:t>
                      </a:r>
                    </a:p>
                    <a:p>
                      <a:pPr latinLnBrk="1"/>
                      <a:r>
                        <a:rPr lang="en-US" altLang="ko-KR" sz="1200" baseline="0" dirty="0" smtClean="0"/>
                        <a:t>(In-flight RI separator)</a:t>
                      </a:r>
                      <a:endParaRPr lang="en-US" altLang="ko-KR" sz="1200" dirty="0" smtClean="0"/>
                    </a:p>
                  </a:txBody>
                  <a:tcPr/>
                </a:tc>
                <a:tc>
                  <a:txBody>
                    <a:bodyPr/>
                    <a:lstStyle/>
                    <a:p>
                      <a:pPr latinLnBrk="1"/>
                      <a:r>
                        <a:rPr lang="en-US" altLang="ko-KR" sz="1200" dirty="0" smtClean="0"/>
                        <a:t>BT</a:t>
                      </a:r>
                      <a:r>
                        <a:rPr lang="ko-KR" altLang="en-US" sz="1200" baseline="0" dirty="0" smtClean="0"/>
                        <a:t> </a:t>
                      </a:r>
                      <a:r>
                        <a:rPr lang="en-US" altLang="ko-KR" sz="1200" baseline="0" dirty="0" smtClean="0"/>
                        <a:t>mode</a:t>
                      </a:r>
                    </a:p>
                    <a:p>
                      <a:pPr latinLnBrk="1"/>
                      <a:r>
                        <a:rPr lang="en-US" altLang="ko-KR" sz="1200" b="1" baseline="0" dirty="0" smtClean="0"/>
                        <a:t>(beam transport)</a:t>
                      </a:r>
                      <a:endParaRPr lang="ko-KR" altLang="en-US" sz="1200" dirty="0"/>
                    </a:p>
                  </a:txBody>
                  <a:tcPr/>
                </a:tc>
              </a:tr>
              <a:tr h="692564">
                <a:tc>
                  <a:txBody>
                    <a:bodyPr/>
                    <a:lstStyle/>
                    <a:p>
                      <a:pPr latinLnBrk="1"/>
                      <a:r>
                        <a:rPr lang="en-US" altLang="ko-KR" sz="1200" dirty="0" smtClean="0"/>
                        <a:t>Main purpose</a:t>
                      </a:r>
                      <a:endParaRPr lang="ko-KR" altLang="en-US" sz="1200" dirty="0"/>
                    </a:p>
                  </a:txBody>
                  <a:tcPr/>
                </a:tc>
                <a:tc>
                  <a:txBody>
                    <a:bodyPr/>
                    <a:lstStyle/>
                    <a:p>
                      <a:pPr marL="92075" indent="-92075" latinLnBrk="1">
                        <a:buFont typeface="Arial" pitchFamily="34" charset="0"/>
                        <a:buChar char="•"/>
                      </a:pPr>
                      <a:r>
                        <a:rPr lang="en-US" altLang="ko-KR" sz="1200" b="1" dirty="0" smtClean="0">
                          <a:solidFill>
                            <a:srgbClr val="0000FF"/>
                          </a:solidFill>
                        </a:rPr>
                        <a:t>direct</a:t>
                      </a:r>
                      <a:r>
                        <a:rPr lang="en-US" altLang="ko-KR" sz="1200" b="1" baseline="0" dirty="0" smtClean="0">
                          <a:solidFill>
                            <a:srgbClr val="0000FF"/>
                          </a:solidFill>
                        </a:rPr>
                        <a:t> measurements of capture reaction (</a:t>
                      </a:r>
                      <a:r>
                        <a:rPr lang="en-US" altLang="ko-KR" sz="1200" b="1" baseline="0" dirty="0" err="1" smtClean="0">
                          <a:solidFill>
                            <a:srgbClr val="0000FF"/>
                          </a:solidFill>
                        </a:rPr>
                        <a:t>p,</a:t>
                      </a:r>
                      <a:r>
                        <a:rPr lang="en-US" altLang="ko-KR" sz="1200" b="1" baseline="0" dirty="0" err="1" smtClean="0">
                          <a:solidFill>
                            <a:srgbClr val="0000FF"/>
                          </a:solidFill>
                          <a:latin typeface="Symbol" pitchFamily="18" charset="2"/>
                        </a:rPr>
                        <a:t>g</a:t>
                      </a:r>
                      <a:r>
                        <a:rPr lang="en-US" altLang="ko-KR" sz="1200" b="1" baseline="0" dirty="0" smtClean="0">
                          <a:solidFill>
                            <a:srgbClr val="0000FF"/>
                          </a:solidFill>
                        </a:rPr>
                        <a:t>) and (</a:t>
                      </a:r>
                      <a:r>
                        <a:rPr lang="en-US" altLang="ko-KR" sz="1200" b="1" baseline="0" dirty="0" err="1" smtClean="0">
                          <a:solidFill>
                            <a:srgbClr val="0000FF"/>
                          </a:solidFill>
                          <a:latin typeface="Symbol" pitchFamily="18" charset="2"/>
                        </a:rPr>
                        <a:t>a,g</a:t>
                      </a:r>
                      <a:r>
                        <a:rPr lang="en-US" altLang="ko-KR" sz="1200" b="1" baseline="0" dirty="0" smtClean="0">
                          <a:solidFill>
                            <a:srgbClr val="0000FF"/>
                          </a:solidFill>
                        </a:rPr>
                        <a:t>)</a:t>
                      </a:r>
                    </a:p>
                    <a:p>
                      <a:pPr latinLnBrk="1">
                        <a:buFontTx/>
                        <a:buNone/>
                      </a:pPr>
                      <a:endParaRPr lang="ko-KR" altLang="en-US" sz="1200" dirty="0"/>
                    </a:p>
                  </a:txBody>
                  <a:tcPr/>
                </a:tc>
                <a:tc>
                  <a:txBody>
                    <a:bodyPr/>
                    <a:lstStyle/>
                    <a:p>
                      <a:pPr marL="92075" indent="-92075" latinLnBrk="1">
                        <a:buFont typeface="Arial" pitchFamily="34" charset="0"/>
                        <a:buChar char="•"/>
                      </a:pPr>
                      <a:r>
                        <a:rPr lang="en-US" altLang="ko-KR" sz="1200" dirty="0" smtClean="0"/>
                        <a:t> in-flight RI beam separation </a:t>
                      </a:r>
                      <a:r>
                        <a:rPr lang="en-US" altLang="ko-KR" sz="1200" b="0" dirty="0" smtClean="0">
                          <a:solidFill>
                            <a:schemeClr val="tx1"/>
                          </a:solidFill>
                        </a:rPr>
                        <a:t>using </a:t>
                      </a:r>
                      <a:r>
                        <a:rPr lang="en-US" altLang="ko-KR" sz="1200" dirty="0" smtClean="0"/>
                        <a:t>stable or RI beam from </a:t>
                      </a:r>
                      <a:r>
                        <a:rPr lang="en-US" altLang="ko-KR" sz="1200" dirty="0" err="1" smtClean="0"/>
                        <a:t>KoRIA</a:t>
                      </a:r>
                      <a:r>
                        <a:rPr lang="en-US" altLang="ko-KR" sz="1200" dirty="0" smtClean="0"/>
                        <a:t> + spectrometer</a:t>
                      </a:r>
                    </a:p>
                    <a:p>
                      <a:pPr marL="92075" indent="-92075" latinLnBrk="1">
                        <a:buFont typeface="Arial" pitchFamily="34" charset="0"/>
                        <a:buChar char="•"/>
                      </a:pPr>
                      <a:r>
                        <a:rPr lang="en-US" altLang="ko-KR" sz="1200" baseline="0" dirty="0" smtClean="0"/>
                        <a:t> </a:t>
                      </a:r>
                      <a:r>
                        <a:rPr lang="en-US" altLang="ko-KR" sz="1200" b="1" baseline="0" dirty="0" smtClean="0">
                          <a:solidFill>
                            <a:srgbClr val="0000FF"/>
                          </a:solidFill>
                        </a:rPr>
                        <a:t>production of more exotic beams</a:t>
                      </a:r>
                      <a:endParaRPr lang="ko-KR" altLang="en-US" sz="1200" b="1" dirty="0">
                        <a:solidFill>
                          <a:srgbClr val="0000FF"/>
                        </a:solidFill>
                      </a:endParaRPr>
                    </a:p>
                  </a:txBody>
                  <a:tcPr/>
                </a:tc>
                <a:tc>
                  <a:txBody>
                    <a:bodyPr/>
                    <a:lstStyle/>
                    <a:p>
                      <a:pPr marL="92075" indent="-92075" latinLnBrk="1">
                        <a:buFont typeface="Arial" pitchFamily="34" charset="0"/>
                        <a:buChar char="•"/>
                      </a:pPr>
                      <a:r>
                        <a:rPr lang="en-US" altLang="ko-KR" sz="1200" dirty="0" smtClean="0"/>
                        <a:t> </a:t>
                      </a:r>
                      <a:r>
                        <a:rPr lang="en-US" altLang="ko-KR" sz="1200" b="1" dirty="0" smtClean="0">
                          <a:solidFill>
                            <a:srgbClr val="0000FF"/>
                          </a:solidFill>
                        </a:rPr>
                        <a:t>beam transport from</a:t>
                      </a:r>
                      <a:r>
                        <a:rPr lang="en-US" altLang="ko-KR" sz="1200" b="1" baseline="0" dirty="0" smtClean="0">
                          <a:solidFill>
                            <a:srgbClr val="0000FF"/>
                          </a:solidFill>
                        </a:rPr>
                        <a:t> </a:t>
                      </a:r>
                      <a:r>
                        <a:rPr lang="en-US" altLang="ko-KR" sz="1200" b="1" baseline="0" dirty="0" err="1" smtClean="0">
                          <a:solidFill>
                            <a:srgbClr val="0000FF"/>
                          </a:solidFill>
                        </a:rPr>
                        <a:t>KoRIA</a:t>
                      </a:r>
                      <a:r>
                        <a:rPr lang="en-US" altLang="ko-KR" sz="1200" b="1" baseline="0" dirty="0" smtClean="0">
                          <a:solidFill>
                            <a:srgbClr val="0000FF"/>
                          </a:solidFill>
                        </a:rPr>
                        <a:t> to the focal plane of KRS</a:t>
                      </a:r>
                      <a:endParaRPr lang="ko-KR" altLang="en-US" sz="1200" b="1" dirty="0">
                        <a:solidFill>
                          <a:srgbClr val="0000FF"/>
                        </a:solidFill>
                      </a:endParaRPr>
                    </a:p>
                  </a:txBody>
                  <a:tcPr/>
                </a:tc>
              </a:tr>
              <a:tr h="788480">
                <a:tc>
                  <a:txBody>
                    <a:bodyPr/>
                    <a:lstStyle/>
                    <a:p>
                      <a:pPr latinLnBrk="1"/>
                      <a:r>
                        <a:rPr lang="en-US" altLang="ko-KR" sz="1200" dirty="0" smtClean="0"/>
                        <a:t>Requirements</a:t>
                      </a:r>
                      <a:endParaRPr lang="ko-KR" altLang="en-US" sz="1200" dirty="0"/>
                    </a:p>
                  </a:txBody>
                  <a:tcPr/>
                </a:tc>
                <a:tc>
                  <a:txBody>
                    <a:bodyPr/>
                    <a:lstStyle/>
                    <a:p>
                      <a:pPr marL="92075" indent="-92075" latinLnBrk="1">
                        <a:buFont typeface="Arial" pitchFamily="34" charset="0"/>
                        <a:buChar char="•"/>
                      </a:pPr>
                      <a:r>
                        <a:rPr lang="en-US" altLang="ko-KR" sz="1200" dirty="0" smtClean="0"/>
                        <a:t> background reduction</a:t>
                      </a:r>
                      <a:r>
                        <a:rPr lang="en-US" altLang="ko-KR" sz="1200" baseline="0" dirty="0" smtClean="0"/>
                        <a:t> </a:t>
                      </a:r>
                      <a:endParaRPr lang="en-US" altLang="ko-KR" sz="1200" baseline="30000" dirty="0" smtClean="0"/>
                    </a:p>
                    <a:p>
                      <a:pPr marL="92075" indent="-92075" latinLnBrk="1">
                        <a:buFont typeface="Arial" pitchFamily="34" charset="0"/>
                        <a:buChar char="•"/>
                      </a:pPr>
                      <a:r>
                        <a:rPr lang="en-US" altLang="ko-KR" sz="1200" baseline="0" dirty="0" smtClean="0"/>
                        <a:t> high mass resolution (M/</a:t>
                      </a:r>
                      <a:r>
                        <a:rPr lang="en-US" altLang="ko-KR" sz="1200" baseline="0" dirty="0" smtClean="0">
                          <a:latin typeface="Symbol" pitchFamily="18" charset="2"/>
                        </a:rPr>
                        <a:t>D</a:t>
                      </a:r>
                      <a:r>
                        <a:rPr lang="en-US" altLang="ko-KR" sz="1200" baseline="0" dirty="0" smtClean="0"/>
                        <a:t>M)</a:t>
                      </a:r>
                    </a:p>
                    <a:p>
                      <a:pPr marL="92075" indent="-92075" latinLnBrk="1">
                        <a:buFont typeface="Arial" pitchFamily="34" charset="0"/>
                        <a:buChar char="•"/>
                      </a:pPr>
                      <a:r>
                        <a:rPr lang="en-US" altLang="ko-KR" sz="1200" baseline="0" dirty="0" smtClean="0"/>
                        <a:t> large angular acceptance</a:t>
                      </a:r>
                    </a:p>
                    <a:p>
                      <a:pPr marL="92075" indent="-92075" latinLnBrk="1">
                        <a:buFont typeface="Arial" pitchFamily="34" charset="0"/>
                        <a:buChar char="•"/>
                      </a:pPr>
                      <a:r>
                        <a:rPr lang="en-US" altLang="ko-KR" sz="1200" baseline="0" dirty="0" smtClean="0"/>
                        <a:t> </a:t>
                      </a:r>
                      <a:r>
                        <a:rPr lang="en-US" altLang="ko-KR" sz="1200" b="0" baseline="0" dirty="0" smtClean="0">
                          <a:solidFill>
                            <a:schemeClr val="tx1"/>
                          </a:solidFill>
                        </a:rPr>
                        <a:t>highly</a:t>
                      </a:r>
                      <a:r>
                        <a:rPr lang="en-US" altLang="ko-KR" sz="1200" baseline="0" dirty="0" smtClean="0"/>
                        <a:t> efficient detection   system</a:t>
                      </a:r>
                      <a:endParaRPr lang="ko-KR" altLang="en-US" sz="1200" baseline="0" dirty="0"/>
                    </a:p>
                  </a:txBody>
                  <a:tcPr/>
                </a:tc>
                <a:tc>
                  <a:txBody>
                    <a:bodyPr/>
                    <a:lstStyle/>
                    <a:p>
                      <a:pPr marL="92075" indent="-92075" latinLnBrk="1">
                        <a:buFont typeface="Arial" pitchFamily="34" charset="0"/>
                        <a:buChar char="•"/>
                      </a:pPr>
                      <a:r>
                        <a:rPr lang="en-US" altLang="ko-KR" sz="1200" dirty="0" smtClean="0"/>
                        <a:t> large angular</a:t>
                      </a:r>
                      <a:r>
                        <a:rPr lang="en-US" altLang="ko-KR" sz="1200" baseline="0" dirty="0" smtClean="0"/>
                        <a:t> acceptance</a:t>
                      </a:r>
                    </a:p>
                    <a:p>
                      <a:pPr marL="92075" indent="-92075" latinLnBrk="1">
                        <a:buFont typeface="Arial" pitchFamily="34" charset="0"/>
                        <a:buChar char="•"/>
                      </a:pPr>
                      <a:r>
                        <a:rPr lang="en-US" altLang="ko-KR" sz="1200" baseline="0" dirty="0" smtClean="0"/>
                        <a:t> </a:t>
                      </a:r>
                      <a:r>
                        <a:rPr lang="en-US" altLang="ko-KR" sz="1200" b="0" baseline="0" dirty="0" smtClean="0">
                          <a:solidFill>
                            <a:schemeClr val="tx1"/>
                          </a:solidFill>
                        </a:rPr>
                        <a:t>high-density </a:t>
                      </a:r>
                      <a:r>
                        <a:rPr lang="en-US" altLang="ko-KR" sz="1200" baseline="0" dirty="0" smtClean="0"/>
                        <a:t>production  target system</a:t>
                      </a:r>
                    </a:p>
                    <a:p>
                      <a:pPr marL="92075" indent="-92075" latinLnBrk="1">
                        <a:buFont typeface="Arial" pitchFamily="34" charset="0"/>
                        <a:buChar char="•"/>
                      </a:pPr>
                      <a:r>
                        <a:rPr lang="en-US" altLang="ko-KR" sz="1200" baseline="0" dirty="0" smtClean="0"/>
                        <a:t> </a:t>
                      </a:r>
                      <a:r>
                        <a:rPr lang="en-US" altLang="ko-KR" sz="1200" b="0" baseline="0" dirty="0" smtClean="0">
                          <a:solidFill>
                            <a:schemeClr val="tx1"/>
                          </a:solidFill>
                        </a:rPr>
                        <a:t>high-quality</a:t>
                      </a:r>
                      <a:r>
                        <a:rPr lang="en-US" altLang="ko-KR" sz="1200" baseline="0" dirty="0" smtClean="0"/>
                        <a:t> beam </a:t>
                      </a:r>
                    </a:p>
                    <a:p>
                      <a:pPr marL="92075" indent="-92075" latinLnBrk="1">
                        <a:buFont typeface="Arial" pitchFamily="34" charset="0"/>
                        <a:buNone/>
                      </a:pPr>
                      <a:r>
                        <a:rPr lang="en-US" altLang="ko-KR" sz="1200" baseline="0" dirty="0" smtClean="0"/>
                        <a:t>  (high purity, low </a:t>
                      </a:r>
                      <a:r>
                        <a:rPr lang="en-US" altLang="ko-KR" sz="1200" baseline="0" dirty="0" err="1" smtClean="0"/>
                        <a:t>emittance</a:t>
                      </a:r>
                      <a:r>
                        <a:rPr lang="en-US" altLang="ko-KR" sz="1200" baseline="0" dirty="0" smtClean="0"/>
                        <a:t>, </a:t>
                      </a:r>
                    </a:p>
                    <a:p>
                      <a:pPr marL="92075" indent="-92075" latinLnBrk="1">
                        <a:buFont typeface="Arial" pitchFamily="34" charset="0"/>
                        <a:buNone/>
                      </a:pPr>
                      <a:r>
                        <a:rPr lang="en-US" altLang="ko-KR" sz="1200" baseline="0" dirty="0" smtClean="0"/>
                        <a:t>   high intensity)</a:t>
                      </a:r>
                      <a:endParaRPr lang="ko-KR" altLang="en-US" sz="1200" dirty="0"/>
                    </a:p>
                  </a:txBody>
                  <a:tcPr/>
                </a:tc>
                <a:tc>
                  <a:txBody>
                    <a:bodyPr/>
                    <a:lstStyle/>
                    <a:p>
                      <a:pPr marL="92075" indent="-92075" latinLnBrk="1">
                        <a:buFont typeface="Arial" pitchFamily="34" charset="0"/>
                        <a:buChar char="•"/>
                      </a:pPr>
                      <a:r>
                        <a:rPr lang="en-US" altLang="ko-KR" sz="1200" dirty="0" smtClean="0"/>
                        <a:t> 100% transport efficiency</a:t>
                      </a:r>
                      <a:endParaRPr lang="ko-KR" altLang="en-US" sz="1200" dirty="0"/>
                    </a:p>
                  </a:txBody>
                  <a:tcPr/>
                </a:tc>
              </a:tr>
            </a:tbl>
          </a:graphicData>
        </a:graphic>
      </p:graphicFrame>
      <p:sp>
        <p:nvSpPr>
          <p:cNvPr id="23" name="TextBox 22"/>
          <p:cNvSpPr txBox="1"/>
          <p:nvPr/>
        </p:nvSpPr>
        <p:spPr>
          <a:xfrm>
            <a:off x="971600" y="2492896"/>
            <a:ext cx="2448272" cy="1600438"/>
          </a:xfrm>
          <a:prstGeom prst="rect">
            <a:avLst/>
          </a:prstGeom>
          <a:noFill/>
          <a:ln>
            <a:solidFill>
              <a:srgbClr val="00B050"/>
            </a:solidFill>
          </a:ln>
        </p:spPr>
        <p:txBody>
          <a:bodyPr wrap="square" rtlCol="0">
            <a:spAutoFit/>
          </a:bodyPr>
          <a:lstStyle/>
          <a:p>
            <a:r>
              <a:rPr lang="en-US" altLang="ko-KR" sz="1400" dirty="0" smtClean="0">
                <a:solidFill>
                  <a:srgbClr val="008000"/>
                </a:solidFill>
                <a:latin typeface="Arial" pitchFamily="34" charset="0"/>
                <a:cs typeface="Arial" pitchFamily="34" charset="0"/>
              </a:rPr>
              <a:t>Configuration</a:t>
            </a:r>
          </a:p>
          <a:p>
            <a:r>
              <a:rPr lang="en-US" altLang="ko-KR" sz="1200" dirty="0" smtClean="0">
                <a:solidFill>
                  <a:srgbClr val="7030A0"/>
                </a:solidFill>
                <a:latin typeface="Arial" pitchFamily="34" charset="0"/>
                <a:cs typeface="Arial" pitchFamily="34" charset="0"/>
              </a:rPr>
              <a:t>Length:  </a:t>
            </a:r>
            <a:r>
              <a:rPr lang="en-US" altLang="ko-KR" sz="1200" dirty="0" smtClean="0">
                <a:latin typeface="Arial" pitchFamily="34" charset="0"/>
                <a:cs typeface="Arial" pitchFamily="34" charset="0"/>
              </a:rPr>
              <a:t>~25 m </a:t>
            </a:r>
          </a:p>
          <a:p>
            <a:r>
              <a:rPr lang="en-US" altLang="ko-KR" sz="1200" dirty="0" smtClean="0">
                <a:solidFill>
                  <a:srgbClr val="7030A0"/>
                </a:solidFill>
                <a:latin typeface="Arial" pitchFamily="34" charset="0"/>
                <a:cs typeface="Arial" pitchFamily="34" charset="0"/>
              </a:rPr>
              <a:t>Space :</a:t>
            </a:r>
            <a:r>
              <a:rPr lang="en-US" altLang="ko-KR" sz="1200" dirty="0" smtClean="0">
                <a:solidFill>
                  <a:srgbClr val="008000"/>
                </a:solidFill>
                <a:latin typeface="Arial" pitchFamily="34" charset="0"/>
                <a:cs typeface="Arial" pitchFamily="34" charset="0"/>
              </a:rPr>
              <a:t>    </a:t>
            </a:r>
            <a:r>
              <a:rPr lang="en-US" altLang="ko-KR" sz="1200" dirty="0" smtClean="0">
                <a:latin typeface="Arial" pitchFamily="34" charset="0"/>
                <a:cs typeface="Arial" pitchFamily="34" charset="0"/>
              </a:rPr>
              <a:t>20 X 5 m</a:t>
            </a:r>
            <a:r>
              <a:rPr lang="en-US" altLang="ko-KR" sz="1200" baseline="30000" dirty="0" smtClean="0">
                <a:latin typeface="Arial" pitchFamily="34" charset="0"/>
                <a:cs typeface="Arial" pitchFamily="34" charset="0"/>
              </a:rPr>
              <a:t>2</a:t>
            </a:r>
          </a:p>
          <a:p>
            <a:pPr marL="228600" indent="-228600"/>
            <a:endParaRPr lang="en-US" altLang="ko-KR" sz="1200" dirty="0" smtClean="0">
              <a:solidFill>
                <a:srgbClr val="0033CC"/>
              </a:solidFill>
              <a:latin typeface="Arial" pitchFamily="34" charset="0"/>
              <a:cs typeface="Arial" pitchFamily="34" charset="0"/>
            </a:endParaRPr>
          </a:p>
          <a:p>
            <a:pPr marL="228600" indent="-228600"/>
            <a:r>
              <a:rPr lang="en-US" altLang="ko-KR" sz="1200" dirty="0" smtClean="0">
                <a:solidFill>
                  <a:srgbClr val="0033CC"/>
                </a:solidFill>
                <a:latin typeface="Arial" pitchFamily="34" charset="0"/>
                <a:cs typeface="Arial" pitchFamily="34" charset="0"/>
              </a:rPr>
              <a:t>  1) 4 dipole magnets</a:t>
            </a:r>
          </a:p>
          <a:p>
            <a:pPr marL="228600" indent="-228600"/>
            <a:r>
              <a:rPr lang="en-US" altLang="ko-KR" sz="1200" dirty="0" smtClean="0">
                <a:solidFill>
                  <a:srgbClr val="0033CC"/>
                </a:solidFill>
                <a:latin typeface="Arial" pitchFamily="34" charset="0"/>
                <a:cs typeface="Arial" pitchFamily="34" charset="0"/>
              </a:rPr>
              <a:t>  2) 20 quadruple magnets</a:t>
            </a:r>
          </a:p>
          <a:p>
            <a:pPr marL="228600" indent="-228600"/>
            <a:r>
              <a:rPr lang="en-US" altLang="ko-KR" sz="1200" dirty="0" smtClean="0">
                <a:solidFill>
                  <a:srgbClr val="0033CC"/>
                </a:solidFill>
                <a:latin typeface="Arial" pitchFamily="34" charset="0"/>
                <a:cs typeface="Arial" pitchFamily="34" charset="0"/>
              </a:rPr>
              <a:t>  3) 4 </a:t>
            </a:r>
            <a:r>
              <a:rPr lang="en-US" altLang="ko-KR" sz="1200" dirty="0" err="1" smtClean="0">
                <a:solidFill>
                  <a:srgbClr val="0033CC"/>
                </a:solidFill>
                <a:latin typeface="Arial" pitchFamily="34" charset="0"/>
                <a:cs typeface="Arial" pitchFamily="34" charset="0"/>
              </a:rPr>
              <a:t>hexapole</a:t>
            </a:r>
            <a:r>
              <a:rPr lang="en-US" altLang="ko-KR" sz="1200" dirty="0" smtClean="0">
                <a:solidFill>
                  <a:srgbClr val="0033CC"/>
                </a:solidFill>
                <a:latin typeface="Arial" pitchFamily="34" charset="0"/>
                <a:cs typeface="Arial" pitchFamily="34" charset="0"/>
              </a:rPr>
              <a:t> magnets </a:t>
            </a:r>
          </a:p>
          <a:p>
            <a:pPr marL="228600" indent="-228600"/>
            <a:r>
              <a:rPr lang="en-US" altLang="ko-KR" sz="1200" dirty="0" smtClean="0">
                <a:solidFill>
                  <a:srgbClr val="0033CC"/>
                </a:solidFill>
                <a:latin typeface="Arial" pitchFamily="34" charset="0"/>
                <a:cs typeface="Arial" pitchFamily="34" charset="0"/>
              </a:rPr>
              <a:t>  4) velocity filter (Wien filter)</a:t>
            </a:r>
            <a:endParaRPr lang="ko-KR" altLang="en-US" sz="1200" dirty="0">
              <a:solidFill>
                <a:srgbClr val="0033CC"/>
              </a:solidFill>
              <a:latin typeface="Arial" pitchFamily="34" charset="0"/>
              <a:cs typeface="Arial" pitchFamily="34" charset="0"/>
            </a:endParaRPr>
          </a:p>
        </p:txBody>
      </p:sp>
      <p:sp>
        <p:nvSpPr>
          <p:cNvPr id="10" name="TextBox 9"/>
          <p:cNvSpPr txBox="1"/>
          <p:nvPr/>
        </p:nvSpPr>
        <p:spPr>
          <a:xfrm>
            <a:off x="107504" y="1809922"/>
            <a:ext cx="3960440" cy="646315"/>
          </a:xfrm>
          <a:prstGeom prst="rect">
            <a:avLst/>
          </a:prstGeom>
          <a:solidFill>
            <a:schemeClr val="accent3">
              <a:lumMod val="20000"/>
              <a:lumOff val="80000"/>
            </a:schemeClr>
          </a:solidFill>
        </p:spPr>
        <p:txBody>
          <a:bodyPr wrap="square" lIns="91424" tIns="45712" rIns="91424" bIns="45712" rtlCol="0">
            <a:spAutoFit/>
          </a:bodyPr>
          <a:lstStyle/>
          <a:p>
            <a:pPr lvl="0" algn="ctr"/>
            <a:r>
              <a:rPr lang="en-US" altLang="ko-KR" sz="1200" dirty="0" smtClean="0">
                <a:solidFill>
                  <a:srgbClr val="FF0000"/>
                </a:solidFill>
                <a:latin typeface="Arial" pitchFamily="34" charset="0"/>
                <a:cs typeface="Arial" pitchFamily="34" charset="0"/>
              </a:rPr>
              <a:t>Beam transport system </a:t>
            </a:r>
          </a:p>
          <a:p>
            <a:pPr lvl="0" algn="ctr"/>
            <a:r>
              <a:rPr lang="en-US" altLang="ko-KR" sz="1200" dirty="0" smtClean="0">
                <a:latin typeface="Arial" pitchFamily="34" charset="0"/>
                <a:cs typeface="Arial" pitchFamily="34" charset="0"/>
              </a:rPr>
              <a:t>with performance of high efficient, high selective and high resolution spectrometer</a:t>
            </a:r>
            <a:endParaRPr lang="ko-KR" altLang="en-US" sz="1200" dirty="0">
              <a:latin typeface="Arial" pitchFamily="34" charset="0"/>
              <a:cs typeface="Arial" pitchFamily="34" charset="0"/>
            </a:endParaRPr>
          </a:p>
        </p:txBody>
      </p:sp>
    </p:spTree>
    <p:extLst>
      <p:ext uri="{BB962C8B-B14F-4D97-AF65-F5344CB8AC3E}">
        <p14:creationId xmlns:p14="http://schemas.microsoft.com/office/powerpoint/2010/main" val="364447772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슬라이드 번호 개체 틀 5"/>
          <p:cNvSpPr txBox="1">
            <a:spLocks/>
          </p:cNvSpPr>
          <p:nvPr/>
        </p:nvSpPr>
        <p:spPr bwMode="auto">
          <a:xfrm>
            <a:off x="6923534" y="188640"/>
            <a:ext cx="2133600" cy="365125"/>
          </a:xfrm>
          <a:prstGeom prst="rect">
            <a:avLst/>
          </a:prstGeom>
          <a:noFill/>
          <a:ln w="9525">
            <a:noFill/>
            <a:miter lim="800000"/>
            <a:headEnd/>
            <a:tailEnd/>
          </a:ln>
        </p:spPr>
        <p:txBody>
          <a:bodyPr anchor="ctr"/>
          <a:lstStyle/>
          <a:p>
            <a:pPr algn="r"/>
            <a:fld id="{232716E4-375D-405B-B19B-4BD91EB28861}" type="slidenum">
              <a:rPr kumimoji="0" lang="ko-KR" altLang="en-US" sz="1200" smtClean="0">
                <a:solidFill>
                  <a:srgbClr val="898989"/>
                </a:solidFill>
                <a:latin typeface="Arial" pitchFamily="34" charset="0"/>
                <a:ea typeface="맑은 고딕" pitchFamily="50" charset="-127"/>
                <a:cs typeface="Arial" pitchFamily="34" charset="0"/>
              </a:rPr>
              <a:pPr algn="r"/>
              <a:t>34</a:t>
            </a:fld>
            <a:endParaRPr kumimoji="0" lang="en-US" altLang="ko-KR" sz="1200" dirty="0">
              <a:solidFill>
                <a:srgbClr val="898989"/>
              </a:solidFill>
              <a:latin typeface="Arial" pitchFamily="34" charset="0"/>
              <a:ea typeface="맑은 고딕" pitchFamily="50" charset="-127"/>
              <a:cs typeface="Arial" pitchFamily="34" charset="0"/>
            </a:endParaRPr>
          </a:p>
        </p:txBody>
      </p:sp>
      <p:sp>
        <p:nvSpPr>
          <p:cNvPr id="12" name="직사각형 11"/>
          <p:cNvSpPr/>
          <p:nvPr/>
        </p:nvSpPr>
        <p:spPr>
          <a:xfrm>
            <a:off x="0" y="0"/>
            <a:ext cx="1691680" cy="476672"/>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rgbClr val="00B0F0"/>
                </a:solidFill>
                <a:latin typeface="Arial" pitchFamily="34" charset="0"/>
                <a:cs typeface="Arial" pitchFamily="34" charset="0"/>
              </a:rPr>
              <a:t>Facility</a:t>
            </a:r>
            <a:endParaRPr lang="ko-KR" altLang="en-US" dirty="0">
              <a:solidFill>
                <a:srgbClr val="00B0F0"/>
              </a:solidFill>
              <a:latin typeface="Arial" pitchFamily="34" charset="0"/>
              <a:cs typeface="Arial" pitchFamily="34" charset="0"/>
            </a:endParaRPr>
          </a:p>
        </p:txBody>
      </p:sp>
      <p:sp>
        <p:nvSpPr>
          <p:cNvPr id="13" name="제목 3"/>
          <p:cNvSpPr txBox="1">
            <a:spLocks/>
          </p:cNvSpPr>
          <p:nvPr/>
        </p:nvSpPr>
        <p:spPr>
          <a:xfrm>
            <a:off x="0" y="116632"/>
            <a:ext cx="9144000" cy="864096"/>
          </a:xfrm>
          <a:prstGeom prst="rect">
            <a:avLst/>
          </a:prstGeom>
        </p:spPr>
        <p:txBody>
          <a:bodyPr anchor="ctr">
            <a:noAutofit/>
          </a:bodyPr>
          <a:lstStyle/>
          <a:p>
            <a:pPr marL="342900" lvl="0" indent="-342900" algn="ctr">
              <a:spcBef>
                <a:spcPct val="20000"/>
              </a:spcBef>
            </a:pPr>
            <a:r>
              <a:rPr lang="en-US" altLang="ko-KR" sz="3600" dirty="0" smtClean="0">
                <a:latin typeface="Arial" pitchFamily="34" charset="0"/>
                <a:cs typeface="Arial" pitchFamily="34" charset="0"/>
              </a:rPr>
              <a:t>Nuclear astrophysics</a:t>
            </a:r>
            <a:endParaRPr lang="en-US" altLang="ko-KR" sz="3600" dirty="0" smtClean="0">
              <a:solidFill>
                <a:srgbClr val="00B0F0"/>
              </a:solidFill>
              <a:latin typeface="Arial" pitchFamily="34" charset="0"/>
              <a:cs typeface="Arial" pitchFamily="34" charset="0"/>
            </a:endParaRPr>
          </a:p>
        </p:txBody>
      </p:sp>
      <p:sp>
        <p:nvSpPr>
          <p:cNvPr id="320514" name="Rectangle 2"/>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latin typeface="Arial" pitchFamily="34" charset="0"/>
              <a:cs typeface="Arial" pitchFamily="34" charset="0"/>
            </a:endParaRPr>
          </a:p>
        </p:txBody>
      </p:sp>
      <p:sp>
        <p:nvSpPr>
          <p:cNvPr id="14" name="직사각형 13"/>
          <p:cNvSpPr/>
          <p:nvPr/>
        </p:nvSpPr>
        <p:spPr>
          <a:xfrm>
            <a:off x="216000" y="980728"/>
            <a:ext cx="2000264" cy="356400"/>
          </a:xfrm>
          <a:prstGeom prst="rect">
            <a:avLst/>
          </a:prstGeom>
          <a:solidFill>
            <a:schemeClr val="accent6">
              <a:lumMod val="20000"/>
              <a:lumOff val="80000"/>
            </a:schemeClr>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300" dirty="0" smtClean="0">
                <a:solidFill>
                  <a:srgbClr val="0000FF"/>
                </a:solidFill>
                <a:latin typeface="Arial" pitchFamily="34" charset="0"/>
                <a:cs typeface="Arial" pitchFamily="34" charset="0"/>
              </a:rPr>
              <a:t>Target System</a:t>
            </a:r>
            <a:endParaRPr lang="ko-KR" altLang="en-US" sz="1300" dirty="0">
              <a:solidFill>
                <a:srgbClr val="0000FF"/>
              </a:solidFill>
              <a:latin typeface="Arial" pitchFamily="34" charset="0"/>
              <a:cs typeface="Arial" pitchFamily="34" charset="0"/>
            </a:endParaRPr>
          </a:p>
        </p:txBody>
      </p:sp>
      <p:pic>
        <p:nvPicPr>
          <p:cNvPr id="16" name="Picture 4"/>
          <p:cNvPicPr>
            <a:picLocks noChangeAspect="1" noChangeArrowheads="1"/>
          </p:cNvPicPr>
          <p:nvPr/>
        </p:nvPicPr>
        <p:blipFill>
          <a:blip r:embed="rId2" cstate="print"/>
          <a:srcRect/>
          <a:stretch>
            <a:fillRect/>
          </a:stretch>
        </p:blipFill>
        <p:spPr bwMode="auto">
          <a:xfrm>
            <a:off x="3151358" y="1380543"/>
            <a:ext cx="2356746" cy="1400385"/>
          </a:xfrm>
          <a:prstGeom prst="rect">
            <a:avLst/>
          </a:prstGeom>
          <a:noFill/>
          <a:ln w="9525">
            <a:noFill/>
            <a:miter lim="800000"/>
            <a:headEnd/>
            <a:tailEnd/>
          </a:ln>
          <a:effectLst/>
        </p:spPr>
      </p:pic>
      <p:pic>
        <p:nvPicPr>
          <p:cNvPr id="17" name="Picture 5"/>
          <p:cNvPicPr>
            <a:picLocks noChangeAspect="1" noChangeArrowheads="1"/>
          </p:cNvPicPr>
          <p:nvPr/>
        </p:nvPicPr>
        <p:blipFill>
          <a:blip r:embed="rId3" cstate="print"/>
          <a:srcRect/>
          <a:stretch>
            <a:fillRect/>
          </a:stretch>
        </p:blipFill>
        <p:spPr bwMode="auto">
          <a:xfrm>
            <a:off x="3067140" y="3212975"/>
            <a:ext cx="2187653" cy="1193939"/>
          </a:xfrm>
          <a:prstGeom prst="rect">
            <a:avLst/>
          </a:prstGeom>
          <a:noFill/>
          <a:ln w="9525">
            <a:noFill/>
            <a:miter lim="800000"/>
            <a:headEnd/>
            <a:tailEnd/>
          </a:ln>
          <a:effectLst/>
        </p:spPr>
      </p:pic>
      <p:sp>
        <p:nvSpPr>
          <p:cNvPr id="19" name="직사각형 18"/>
          <p:cNvSpPr/>
          <p:nvPr/>
        </p:nvSpPr>
        <p:spPr>
          <a:xfrm>
            <a:off x="6300192" y="980728"/>
            <a:ext cx="2699792" cy="357190"/>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300" dirty="0" smtClean="0">
                <a:solidFill>
                  <a:srgbClr val="00B0F0"/>
                </a:solidFill>
                <a:latin typeface="Arial" pitchFamily="34" charset="0"/>
                <a:cs typeface="Arial" pitchFamily="34" charset="0"/>
              </a:rPr>
              <a:t>Particle Detection at F3 &amp; F5</a:t>
            </a:r>
            <a:endParaRPr lang="ko-KR" altLang="en-US" sz="1300" dirty="0">
              <a:solidFill>
                <a:srgbClr val="00B0F0"/>
              </a:solidFill>
              <a:latin typeface="Arial" pitchFamily="34" charset="0"/>
              <a:cs typeface="Arial" pitchFamily="34" charset="0"/>
            </a:endParaRPr>
          </a:p>
        </p:txBody>
      </p:sp>
      <p:pic>
        <p:nvPicPr>
          <p:cNvPr id="20" name="Picture 3"/>
          <p:cNvPicPr>
            <a:picLocks noChangeAspect="1" noChangeArrowheads="1"/>
          </p:cNvPicPr>
          <p:nvPr/>
        </p:nvPicPr>
        <p:blipFill>
          <a:blip r:embed="rId4" cstate="print"/>
          <a:srcRect/>
          <a:stretch>
            <a:fillRect/>
          </a:stretch>
        </p:blipFill>
        <p:spPr bwMode="auto">
          <a:xfrm>
            <a:off x="6383136" y="1484784"/>
            <a:ext cx="2293320" cy="1224136"/>
          </a:xfrm>
          <a:prstGeom prst="rect">
            <a:avLst/>
          </a:prstGeom>
          <a:noFill/>
          <a:ln w="9525">
            <a:noFill/>
            <a:miter lim="800000"/>
            <a:headEnd/>
            <a:tailEnd/>
          </a:ln>
          <a:effectLst/>
        </p:spPr>
      </p:pic>
      <p:pic>
        <p:nvPicPr>
          <p:cNvPr id="21" name="Picture 4"/>
          <p:cNvPicPr>
            <a:picLocks noChangeAspect="1" noChangeArrowheads="1"/>
          </p:cNvPicPr>
          <p:nvPr/>
        </p:nvPicPr>
        <p:blipFill>
          <a:blip r:embed="rId5" cstate="print"/>
          <a:srcRect/>
          <a:stretch>
            <a:fillRect/>
          </a:stretch>
        </p:blipFill>
        <p:spPr bwMode="auto">
          <a:xfrm>
            <a:off x="6516216" y="3254787"/>
            <a:ext cx="2192929" cy="1224136"/>
          </a:xfrm>
          <a:prstGeom prst="rect">
            <a:avLst/>
          </a:prstGeom>
          <a:noFill/>
          <a:ln w="9525">
            <a:noFill/>
            <a:miter lim="800000"/>
            <a:headEnd/>
            <a:tailEnd/>
          </a:ln>
          <a:effectLst/>
        </p:spPr>
      </p:pic>
      <p:pic>
        <p:nvPicPr>
          <p:cNvPr id="23" name="Picture 1"/>
          <p:cNvPicPr>
            <a:picLocks noChangeAspect="1" noChangeArrowheads="1"/>
          </p:cNvPicPr>
          <p:nvPr/>
        </p:nvPicPr>
        <p:blipFill>
          <a:blip r:embed="rId6" cstate="print"/>
          <a:srcRect/>
          <a:stretch>
            <a:fillRect/>
          </a:stretch>
        </p:blipFill>
        <p:spPr bwMode="auto">
          <a:xfrm>
            <a:off x="107504" y="5309502"/>
            <a:ext cx="1440160" cy="1575882"/>
          </a:xfrm>
          <a:prstGeom prst="rect">
            <a:avLst/>
          </a:prstGeom>
          <a:noFill/>
          <a:ln w="9525">
            <a:noFill/>
            <a:miter lim="800000"/>
            <a:headEnd/>
            <a:tailEnd/>
          </a:ln>
          <a:effectLst/>
        </p:spPr>
      </p:pic>
      <p:pic>
        <p:nvPicPr>
          <p:cNvPr id="24" name="Picture 2"/>
          <p:cNvPicPr>
            <a:picLocks noChangeAspect="1" noChangeArrowheads="1"/>
          </p:cNvPicPr>
          <p:nvPr/>
        </p:nvPicPr>
        <p:blipFill>
          <a:blip r:embed="rId7" cstate="print"/>
          <a:srcRect/>
          <a:stretch>
            <a:fillRect/>
          </a:stretch>
        </p:blipFill>
        <p:spPr bwMode="auto">
          <a:xfrm>
            <a:off x="1959965" y="5157192"/>
            <a:ext cx="1603923" cy="1470263"/>
          </a:xfrm>
          <a:prstGeom prst="rect">
            <a:avLst/>
          </a:prstGeom>
          <a:noFill/>
          <a:ln w="9525">
            <a:noFill/>
            <a:miter lim="800000"/>
            <a:headEnd/>
            <a:tailEnd/>
          </a:ln>
          <a:effectLst/>
        </p:spPr>
      </p:pic>
      <p:sp>
        <p:nvSpPr>
          <p:cNvPr id="25" name="직사각형 24"/>
          <p:cNvSpPr/>
          <p:nvPr/>
        </p:nvSpPr>
        <p:spPr>
          <a:xfrm>
            <a:off x="251520" y="4653136"/>
            <a:ext cx="3312368" cy="357190"/>
          </a:xfrm>
          <a:prstGeom prst="rect">
            <a:avLst/>
          </a:prstGeom>
          <a:solidFill>
            <a:schemeClr val="accent6">
              <a:lumMod val="20000"/>
              <a:lumOff val="8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300" dirty="0" smtClean="0">
                <a:solidFill>
                  <a:srgbClr val="C00000"/>
                </a:solidFill>
                <a:latin typeface="Arial" pitchFamily="34" charset="0"/>
                <a:cs typeface="Arial" pitchFamily="34" charset="0"/>
              </a:rPr>
              <a:t>Gamma-ray Detection at F0 &amp; F5</a:t>
            </a:r>
            <a:endParaRPr lang="ko-KR" altLang="en-US" sz="1300" dirty="0">
              <a:solidFill>
                <a:srgbClr val="C00000"/>
              </a:solidFill>
              <a:latin typeface="Arial" pitchFamily="34" charset="0"/>
              <a:cs typeface="Arial" pitchFamily="34" charset="0"/>
            </a:endParaRPr>
          </a:p>
        </p:txBody>
      </p:sp>
      <p:pic>
        <p:nvPicPr>
          <p:cNvPr id="26" name="개체 4"/>
          <p:cNvPicPr>
            <a:picLocks noChangeArrowheads="1"/>
          </p:cNvPicPr>
          <p:nvPr/>
        </p:nvPicPr>
        <p:blipFill>
          <a:blip r:embed="rId8" cstate="print"/>
          <a:srcRect l="-107" t="-372" r="53729"/>
          <a:stretch>
            <a:fillRect/>
          </a:stretch>
        </p:blipFill>
        <p:spPr bwMode="auto">
          <a:xfrm>
            <a:off x="4098388" y="5301208"/>
            <a:ext cx="2201804" cy="1152128"/>
          </a:xfrm>
          <a:prstGeom prst="rect">
            <a:avLst/>
          </a:prstGeom>
          <a:noFill/>
          <a:ln w="9525">
            <a:noFill/>
            <a:miter lim="800000"/>
            <a:headEnd/>
            <a:tailEnd/>
          </a:ln>
        </p:spPr>
      </p:pic>
      <p:sp>
        <p:nvSpPr>
          <p:cNvPr id="27" name="직사각형 26"/>
          <p:cNvSpPr/>
          <p:nvPr/>
        </p:nvSpPr>
        <p:spPr>
          <a:xfrm>
            <a:off x="4146934" y="4653136"/>
            <a:ext cx="2153258" cy="357190"/>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smtClean="0">
                <a:solidFill>
                  <a:srgbClr val="008000"/>
                </a:solidFill>
                <a:latin typeface="Arial" pitchFamily="34" charset="0"/>
                <a:cs typeface="Arial" pitchFamily="34" charset="0"/>
              </a:rPr>
              <a:t>Front-end electronics</a:t>
            </a:r>
          </a:p>
        </p:txBody>
      </p:sp>
      <p:sp>
        <p:nvSpPr>
          <p:cNvPr id="28" name="직사각형 27"/>
          <p:cNvSpPr/>
          <p:nvPr/>
        </p:nvSpPr>
        <p:spPr>
          <a:xfrm>
            <a:off x="4806763" y="5041169"/>
            <a:ext cx="947695" cy="246221"/>
          </a:xfrm>
          <a:prstGeom prst="rect">
            <a:avLst/>
          </a:prstGeom>
        </p:spPr>
        <p:txBody>
          <a:bodyPr wrap="none">
            <a:spAutoFit/>
          </a:bodyPr>
          <a:lstStyle/>
          <a:p>
            <a:r>
              <a:rPr lang="en-US" altLang="ko-KR" sz="1000" dirty="0" smtClean="0">
                <a:latin typeface="Arial" pitchFamily="34" charset="0"/>
                <a:cs typeface="Arial" pitchFamily="34" charset="0"/>
              </a:rPr>
              <a:t>10</a:t>
            </a:r>
            <a:r>
              <a:rPr lang="en-US" altLang="ko-KR" sz="1000" baseline="30000" dirty="0" smtClean="0">
                <a:latin typeface="Arial" pitchFamily="34" charset="0"/>
                <a:cs typeface="Arial" pitchFamily="34" charset="0"/>
              </a:rPr>
              <a:t>5</a:t>
            </a:r>
            <a:r>
              <a:rPr lang="en-US" altLang="ko-KR" sz="1000" dirty="0" smtClean="0">
                <a:latin typeface="Arial" pitchFamily="34" charset="0"/>
                <a:cs typeface="Arial" pitchFamily="34" charset="0"/>
              </a:rPr>
              <a:t> Channels</a:t>
            </a:r>
            <a:endParaRPr lang="ko-KR" altLang="en-US" sz="1000" dirty="0" smtClean="0">
              <a:latin typeface="Arial" pitchFamily="34" charset="0"/>
              <a:cs typeface="Arial" pitchFamily="34" charset="0"/>
            </a:endParaRPr>
          </a:p>
        </p:txBody>
      </p:sp>
      <p:sp>
        <p:nvSpPr>
          <p:cNvPr id="30" name="직사각형 29"/>
          <p:cNvSpPr/>
          <p:nvPr/>
        </p:nvSpPr>
        <p:spPr>
          <a:xfrm>
            <a:off x="6948264" y="5054987"/>
            <a:ext cx="1872208" cy="246221"/>
          </a:xfrm>
          <a:prstGeom prst="rect">
            <a:avLst/>
          </a:prstGeom>
        </p:spPr>
        <p:txBody>
          <a:bodyPr wrap="square">
            <a:spAutoFit/>
          </a:bodyPr>
          <a:lstStyle/>
          <a:p>
            <a:r>
              <a:rPr lang="en-US" altLang="ko-KR" sz="1000" dirty="0" smtClean="0">
                <a:solidFill>
                  <a:srgbClr val="008000"/>
                </a:solidFill>
                <a:latin typeface="Arial" pitchFamily="34" charset="0"/>
                <a:cs typeface="Arial" pitchFamily="34" charset="0"/>
                <a:sym typeface="Wingdings" pitchFamily="2" charset="2"/>
              </a:rPr>
              <a:t>&gt;</a:t>
            </a:r>
            <a:r>
              <a:rPr lang="en-US" altLang="ko-KR" sz="1000" dirty="0" smtClean="0">
                <a:latin typeface="Arial" pitchFamily="34" charset="0"/>
                <a:cs typeface="Arial" pitchFamily="34" charset="0"/>
                <a:sym typeface="Wingdings" pitchFamily="2" charset="2"/>
              </a:rPr>
              <a:t> </a:t>
            </a:r>
            <a:r>
              <a:rPr lang="en-US" altLang="ko-KR" sz="1000" dirty="0" smtClean="0">
                <a:latin typeface="Arial" pitchFamily="34" charset="0"/>
                <a:cs typeface="Arial" pitchFamily="34" charset="0"/>
              </a:rPr>
              <a:t>2 GHz high frequency</a:t>
            </a:r>
            <a:endParaRPr lang="ko-KR" altLang="en-US" sz="1100" dirty="0">
              <a:latin typeface="Arial" pitchFamily="34" charset="0"/>
              <a:cs typeface="Arial" pitchFamily="34" charset="0"/>
            </a:endParaRPr>
          </a:p>
        </p:txBody>
      </p:sp>
      <p:sp>
        <p:nvSpPr>
          <p:cNvPr id="31" name="직사각형 30"/>
          <p:cNvSpPr/>
          <p:nvPr/>
        </p:nvSpPr>
        <p:spPr>
          <a:xfrm>
            <a:off x="6516216" y="4653136"/>
            <a:ext cx="2448272" cy="357190"/>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300" dirty="0" smtClean="0">
                <a:solidFill>
                  <a:srgbClr val="008000"/>
                </a:solidFill>
                <a:latin typeface="Arial" pitchFamily="34" charset="0"/>
                <a:cs typeface="Arial" pitchFamily="34" charset="0"/>
              </a:rPr>
              <a:t>DAQ</a:t>
            </a:r>
            <a:endParaRPr lang="ko-KR" altLang="en-US" sz="1300" dirty="0">
              <a:solidFill>
                <a:srgbClr val="008000"/>
              </a:solidFill>
              <a:latin typeface="Arial" pitchFamily="34" charset="0"/>
              <a:cs typeface="Arial" pitchFamily="34" charset="0"/>
            </a:endParaRPr>
          </a:p>
        </p:txBody>
      </p:sp>
      <p:pic>
        <p:nvPicPr>
          <p:cNvPr id="32" name="개체 4"/>
          <p:cNvPicPr>
            <a:picLocks noChangeArrowheads="1"/>
          </p:cNvPicPr>
          <p:nvPr/>
        </p:nvPicPr>
        <p:blipFill>
          <a:blip r:embed="rId8" cstate="print"/>
          <a:srcRect l="46095" t="-372"/>
          <a:stretch>
            <a:fillRect/>
          </a:stretch>
        </p:blipFill>
        <p:spPr bwMode="auto">
          <a:xfrm>
            <a:off x="6444208" y="5301208"/>
            <a:ext cx="2559108" cy="1152128"/>
          </a:xfrm>
          <a:prstGeom prst="rect">
            <a:avLst/>
          </a:prstGeom>
          <a:noFill/>
          <a:ln w="9525">
            <a:noFill/>
            <a:miter lim="800000"/>
            <a:headEnd/>
            <a:tailEnd/>
          </a:ln>
        </p:spPr>
      </p:pic>
      <p:sp>
        <p:nvSpPr>
          <p:cNvPr id="29" name="직사각형 28"/>
          <p:cNvSpPr/>
          <p:nvPr/>
        </p:nvSpPr>
        <p:spPr>
          <a:xfrm>
            <a:off x="249878" y="5054987"/>
            <a:ext cx="1550424" cy="246221"/>
          </a:xfrm>
          <a:prstGeom prst="rect">
            <a:avLst/>
          </a:prstGeom>
          <a:solidFill>
            <a:schemeClr val="tx2">
              <a:lumMod val="40000"/>
              <a:lumOff val="60000"/>
            </a:schemeClr>
          </a:solidFill>
        </p:spPr>
        <p:txBody>
          <a:bodyPr wrap="none">
            <a:spAutoFit/>
          </a:bodyPr>
          <a:lstStyle/>
          <a:p>
            <a:r>
              <a:rPr lang="el-GR" altLang="ko-KR" sz="1000" dirty="0" smtClean="0">
                <a:solidFill>
                  <a:srgbClr val="FFFF00"/>
                </a:solidFill>
                <a:latin typeface="Arial" pitchFamily="34" charset="0"/>
                <a:cs typeface="Arial" pitchFamily="34" charset="0"/>
              </a:rPr>
              <a:t>ε</a:t>
            </a:r>
            <a:r>
              <a:rPr lang="en-US" altLang="ko-KR" sz="1000" dirty="0" smtClean="0">
                <a:solidFill>
                  <a:srgbClr val="FFFF00"/>
                </a:solidFill>
                <a:latin typeface="Arial" pitchFamily="34" charset="0"/>
                <a:cs typeface="Arial" pitchFamily="34" charset="0"/>
              </a:rPr>
              <a:t>~ 20 % @ 2 MeV </a:t>
            </a:r>
            <a:r>
              <a:rPr lang="el-GR" altLang="ko-KR" sz="1000" dirty="0" smtClean="0">
                <a:solidFill>
                  <a:srgbClr val="FFFF00"/>
                </a:solidFill>
                <a:latin typeface="Arial" pitchFamily="34" charset="0"/>
                <a:cs typeface="Arial" pitchFamily="34" charset="0"/>
              </a:rPr>
              <a:t>γ</a:t>
            </a:r>
            <a:r>
              <a:rPr lang="en-US" altLang="ko-KR" sz="1000" dirty="0" smtClean="0">
                <a:solidFill>
                  <a:srgbClr val="FFFF00"/>
                </a:solidFill>
                <a:latin typeface="Arial" pitchFamily="34" charset="0"/>
                <a:cs typeface="Arial" pitchFamily="34" charset="0"/>
              </a:rPr>
              <a:t>-ray</a:t>
            </a:r>
            <a:endParaRPr lang="ko-KR" altLang="en-US" sz="1100" dirty="0">
              <a:solidFill>
                <a:srgbClr val="FFFF00"/>
              </a:solidFill>
              <a:latin typeface="Arial" pitchFamily="34" charset="0"/>
              <a:cs typeface="Arial" pitchFamily="34" charset="0"/>
            </a:endParaRPr>
          </a:p>
        </p:txBody>
      </p:sp>
      <p:sp>
        <p:nvSpPr>
          <p:cNvPr id="33" name="직사각형 32"/>
          <p:cNvSpPr/>
          <p:nvPr/>
        </p:nvSpPr>
        <p:spPr>
          <a:xfrm>
            <a:off x="1891127" y="6567155"/>
            <a:ext cx="1763624" cy="246221"/>
          </a:xfrm>
          <a:prstGeom prst="rect">
            <a:avLst/>
          </a:prstGeom>
        </p:spPr>
        <p:txBody>
          <a:bodyPr wrap="none">
            <a:spAutoFit/>
          </a:bodyPr>
          <a:lstStyle/>
          <a:p>
            <a:r>
              <a:rPr lang="en-US" altLang="ko-KR" sz="1000" dirty="0" smtClean="0">
                <a:latin typeface="Arial" pitchFamily="34" charset="0"/>
                <a:cs typeface="Arial" pitchFamily="34" charset="0"/>
              </a:rPr>
              <a:t>Position resolution : &lt; 1 mm</a:t>
            </a:r>
            <a:endParaRPr lang="ko-KR" altLang="en-US" sz="1000" dirty="0">
              <a:latin typeface="Arial" pitchFamily="34" charset="0"/>
              <a:cs typeface="Arial" pitchFamily="34" charset="0"/>
            </a:endParaRPr>
          </a:p>
        </p:txBody>
      </p:sp>
      <p:sp>
        <p:nvSpPr>
          <p:cNvPr id="34" name="직사각형 33"/>
          <p:cNvSpPr/>
          <p:nvPr/>
        </p:nvSpPr>
        <p:spPr>
          <a:xfrm>
            <a:off x="6410838" y="2606715"/>
            <a:ext cx="2284600" cy="246221"/>
          </a:xfrm>
          <a:prstGeom prst="rect">
            <a:avLst/>
          </a:prstGeom>
        </p:spPr>
        <p:txBody>
          <a:bodyPr wrap="none">
            <a:spAutoFit/>
          </a:bodyPr>
          <a:lstStyle/>
          <a:p>
            <a:pPr defTabSz="914400">
              <a:defRPr/>
            </a:pPr>
            <a:r>
              <a:rPr lang="en-US" altLang="ko-KR" sz="1000" dirty="0" smtClean="0">
                <a:latin typeface="Arial" pitchFamily="34" charset="0"/>
                <a:cs typeface="Arial" pitchFamily="34" charset="0"/>
              </a:rPr>
              <a:t>50 </a:t>
            </a:r>
            <a:r>
              <a:rPr lang="en-US" altLang="ko-KR" sz="1000" dirty="0" err="1" smtClean="0">
                <a:latin typeface="Arial" pitchFamily="34" charset="0"/>
                <a:cs typeface="Arial" pitchFamily="34" charset="0"/>
              </a:rPr>
              <a:t>keV</a:t>
            </a:r>
            <a:r>
              <a:rPr lang="en-US" altLang="ko-KR" sz="1000" dirty="0" smtClean="0">
                <a:latin typeface="Arial" pitchFamily="34" charset="0"/>
                <a:cs typeface="Arial" pitchFamily="34" charset="0"/>
              </a:rPr>
              <a:t> (FWHM) @ 5 MeV </a:t>
            </a:r>
            <a:r>
              <a:rPr lang="el-GR" altLang="ko-KR" sz="1000" dirty="0" smtClean="0">
                <a:latin typeface="Arial" pitchFamily="34" charset="0"/>
                <a:cs typeface="Arial" pitchFamily="34" charset="0"/>
              </a:rPr>
              <a:t>α-</a:t>
            </a:r>
            <a:r>
              <a:rPr lang="en-US" altLang="ko-KR" sz="1000" dirty="0" smtClean="0">
                <a:latin typeface="Arial" pitchFamily="34" charset="0"/>
                <a:cs typeface="Arial" pitchFamily="34" charset="0"/>
              </a:rPr>
              <a:t>particle</a:t>
            </a:r>
            <a:endParaRPr lang="ko-KR" altLang="en-US" sz="1000" dirty="0">
              <a:latin typeface="Arial" pitchFamily="34" charset="0"/>
              <a:cs typeface="Arial" pitchFamily="34" charset="0"/>
            </a:endParaRPr>
          </a:p>
        </p:txBody>
      </p:sp>
      <p:sp>
        <p:nvSpPr>
          <p:cNvPr id="35" name="직사각형 34"/>
          <p:cNvSpPr/>
          <p:nvPr/>
        </p:nvSpPr>
        <p:spPr>
          <a:xfrm>
            <a:off x="6516216" y="4262899"/>
            <a:ext cx="2031325" cy="246221"/>
          </a:xfrm>
          <a:prstGeom prst="rect">
            <a:avLst/>
          </a:prstGeom>
        </p:spPr>
        <p:txBody>
          <a:bodyPr wrap="none">
            <a:spAutoFit/>
          </a:bodyPr>
          <a:lstStyle/>
          <a:p>
            <a:pPr defTabSz="914400">
              <a:defRPr/>
            </a:pPr>
            <a:r>
              <a:rPr lang="en-US" altLang="ko-KR" sz="1000" dirty="0" smtClean="0">
                <a:latin typeface="Arial" pitchFamily="34" charset="0"/>
                <a:cs typeface="Arial" pitchFamily="34" charset="0"/>
              </a:rPr>
              <a:t>PID for low-energy recoil particle</a:t>
            </a:r>
            <a:endParaRPr lang="ko-KR" altLang="en-US" sz="1000" dirty="0">
              <a:latin typeface="Arial" pitchFamily="34" charset="0"/>
              <a:cs typeface="Arial" pitchFamily="34" charset="0"/>
            </a:endParaRPr>
          </a:p>
        </p:txBody>
      </p:sp>
      <p:graphicFrame>
        <p:nvGraphicFramePr>
          <p:cNvPr id="36" name="표 35"/>
          <p:cNvGraphicFramePr>
            <a:graphicFrameLocks noGrp="1"/>
          </p:cNvGraphicFramePr>
          <p:nvPr>
            <p:extLst>
              <p:ext uri="{D42A27DB-BD31-4B8C-83A1-F6EECF244321}">
                <p14:modId xmlns:p14="http://schemas.microsoft.com/office/powerpoint/2010/main" val="4032036847"/>
              </p:ext>
            </p:extLst>
          </p:nvPr>
        </p:nvGraphicFramePr>
        <p:xfrm>
          <a:off x="2771800" y="2438159"/>
          <a:ext cx="3168352" cy="730625"/>
        </p:xfrm>
        <a:graphic>
          <a:graphicData uri="http://schemas.openxmlformats.org/drawingml/2006/table">
            <a:tbl>
              <a:tblPr firstRow="1" bandRow="1">
                <a:tableStyleId>{5C22544A-7EE6-4342-B048-85BDC9FD1C3A}</a:tableStyleId>
              </a:tblPr>
              <a:tblGrid>
                <a:gridCol w="1152128"/>
                <a:gridCol w="828092"/>
                <a:gridCol w="1188132"/>
              </a:tblGrid>
              <a:tr h="216024">
                <a:tc>
                  <a:txBody>
                    <a:bodyPr/>
                    <a:lstStyle/>
                    <a:p>
                      <a:pPr latinLnBrk="1"/>
                      <a:endParaRPr lang="ko-KR" altLang="en-US" sz="900" b="0" dirty="0">
                        <a:solidFill>
                          <a:schemeClr val="tx1"/>
                        </a:solidFill>
                        <a:latin typeface="Arial" pitchFamily="34" charset="0"/>
                        <a:cs typeface="Arial" pitchFamily="34" charset="0"/>
                      </a:endParaRPr>
                    </a:p>
                  </a:txBody>
                  <a:tcPr anchor="ctr">
                    <a:solidFill>
                      <a:srgbClr val="00B0F0"/>
                    </a:solidFill>
                  </a:tcPr>
                </a:tc>
                <a:tc>
                  <a:txBody>
                    <a:bodyPr/>
                    <a:lstStyle/>
                    <a:p>
                      <a:pPr algn="ctr" latinLnBrk="1"/>
                      <a:r>
                        <a:rPr lang="en-US" altLang="ko-KR" sz="900" b="0" dirty="0" smtClean="0">
                          <a:solidFill>
                            <a:schemeClr val="tx1"/>
                          </a:solidFill>
                          <a:latin typeface="Arial" pitchFamily="34" charset="0"/>
                          <a:cs typeface="Arial" pitchFamily="34" charset="0"/>
                        </a:rPr>
                        <a:t>MCP</a:t>
                      </a:r>
                      <a:endParaRPr lang="ko-KR" altLang="en-US" sz="900" b="0" dirty="0">
                        <a:solidFill>
                          <a:schemeClr val="tx1"/>
                        </a:solidFill>
                        <a:latin typeface="Arial" pitchFamily="34" charset="0"/>
                        <a:cs typeface="Arial" pitchFamily="34" charset="0"/>
                      </a:endParaRPr>
                    </a:p>
                  </a:txBody>
                  <a:tcPr anchor="ctr">
                    <a:solidFill>
                      <a:srgbClr val="00B0F0"/>
                    </a:solidFill>
                  </a:tcPr>
                </a:tc>
                <a:tc>
                  <a:txBody>
                    <a:bodyPr/>
                    <a:lstStyle/>
                    <a:p>
                      <a:pPr algn="ctr" latinLnBrk="1"/>
                      <a:r>
                        <a:rPr lang="en-US" altLang="ko-KR" sz="900" b="0" dirty="0" smtClean="0">
                          <a:solidFill>
                            <a:schemeClr val="tx1"/>
                          </a:solidFill>
                          <a:latin typeface="Arial" pitchFamily="34" charset="0"/>
                          <a:cs typeface="Arial" pitchFamily="34" charset="0"/>
                        </a:rPr>
                        <a:t>PPAC &amp; MWPC</a:t>
                      </a:r>
                      <a:endParaRPr lang="ko-KR" altLang="en-US" sz="900" b="0" dirty="0">
                        <a:solidFill>
                          <a:schemeClr val="tx1"/>
                        </a:solidFill>
                        <a:latin typeface="Arial" pitchFamily="34" charset="0"/>
                        <a:cs typeface="Arial" pitchFamily="34" charset="0"/>
                      </a:endParaRPr>
                    </a:p>
                  </a:txBody>
                  <a:tcPr anchor="ctr">
                    <a:solidFill>
                      <a:srgbClr val="00B0F0"/>
                    </a:solidFill>
                  </a:tcPr>
                </a:tc>
              </a:tr>
              <a:tr h="273425">
                <a:tc>
                  <a:txBody>
                    <a:bodyPr/>
                    <a:lstStyle/>
                    <a:p>
                      <a:pPr latinLnBrk="1"/>
                      <a:r>
                        <a:rPr lang="en-US" altLang="ko-KR" sz="900" b="0" dirty="0" smtClean="0">
                          <a:solidFill>
                            <a:schemeClr val="tx1"/>
                          </a:solidFill>
                          <a:latin typeface="Arial" pitchFamily="34" charset="0"/>
                          <a:cs typeface="Arial" pitchFamily="34" charset="0"/>
                        </a:rPr>
                        <a:t>Multiple scattering</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c>
                  <a:txBody>
                    <a:bodyPr/>
                    <a:lstStyle/>
                    <a:p>
                      <a:pPr algn="ctr" latinLnBrk="1"/>
                      <a:r>
                        <a:rPr lang="en-US" altLang="ko-KR" sz="900" b="0" dirty="0" smtClean="0">
                          <a:solidFill>
                            <a:schemeClr val="tx1"/>
                          </a:solidFill>
                          <a:latin typeface="Arial" pitchFamily="34" charset="0"/>
                          <a:cs typeface="Arial" pitchFamily="34" charset="0"/>
                        </a:rPr>
                        <a:t>~0.1</a:t>
                      </a:r>
                      <a:r>
                        <a:rPr lang="en-US" altLang="ko-KR" sz="900" b="0" baseline="0" dirty="0" smtClean="0">
                          <a:solidFill>
                            <a:schemeClr val="tx1"/>
                          </a:solidFill>
                          <a:latin typeface="Arial" pitchFamily="34" charset="0"/>
                          <a:cs typeface="Arial" pitchFamily="34" charset="0"/>
                        </a:rPr>
                        <a:t> </a:t>
                      </a:r>
                      <a:r>
                        <a:rPr lang="en-US" altLang="ko-KR" sz="900" b="0" baseline="0" dirty="0" err="1" smtClean="0">
                          <a:solidFill>
                            <a:schemeClr val="tx1"/>
                          </a:solidFill>
                          <a:latin typeface="Arial" pitchFamily="34" charset="0"/>
                          <a:cs typeface="Arial" pitchFamily="34" charset="0"/>
                        </a:rPr>
                        <a:t>mrad</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c>
                  <a:txBody>
                    <a:bodyPr/>
                    <a:lstStyle/>
                    <a:p>
                      <a:pPr algn="ctr" latinLnBrk="1"/>
                      <a:r>
                        <a:rPr lang="en-US" altLang="ko-KR" sz="900" b="0" dirty="0" smtClean="0">
                          <a:solidFill>
                            <a:schemeClr val="tx1"/>
                          </a:solidFill>
                          <a:latin typeface="Arial" pitchFamily="34" charset="0"/>
                          <a:cs typeface="Arial" pitchFamily="34" charset="0"/>
                        </a:rPr>
                        <a:t>~0.05 </a:t>
                      </a:r>
                      <a:r>
                        <a:rPr lang="en-US" altLang="ko-KR" sz="900" b="0" dirty="0" err="1" smtClean="0">
                          <a:solidFill>
                            <a:schemeClr val="tx1"/>
                          </a:solidFill>
                          <a:latin typeface="Arial" pitchFamily="34" charset="0"/>
                          <a:cs typeface="Arial" pitchFamily="34" charset="0"/>
                        </a:rPr>
                        <a:t>mrad</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r>
              <a:tr h="184331">
                <a:tc>
                  <a:txBody>
                    <a:bodyPr/>
                    <a:lstStyle/>
                    <a:p>
                      <a:pPr latinLnBrk="1"/>
                      <a:r>
                        <a:rPr lang="en-US" altLang="ko-KR" sz="900" b="0" dirty="0" smtClean="0">
                          <a:solidFill>
                            <a:schemeClr val="tx1"/>
                          </a:solidFill>
                          <a:latin typeface="Arial" pitchFamily="34" charset="0"/>
                          <a:cs typeface="Arial" pitchFamily="34" charset="0"/>
                        </a:rPr>
                        <a:t>Counting rate</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c>
                  <a:txBody>
                    <a:bodyPr/>
                    <a:lstStyle/>
                    <a:p>
                      <a:pPr algn="ctr" latinLnBrk="1"/>
                      <a:r>
                        <a:rPr lang="en-US" altLang="ko-KR" sz="900" b="0" dirty="0" smtClean="0">
                          <a:solidFill>
                            <a:schemeClr val="tx1"/>
                          </a:solidFill>
                          <a:latin typeface="Arial" pitchFamily="34" charset="0"/>
                          <a:cs typeface="Arial" pitchFamily="34" charset="0"/>
                        </a:rPr>
                        <a:t>&gt; 1 MHz</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c>
                  <a:txBody>
                    <a:bodyPr/>
                    <a:lstStyle/>
                    <a:p>
                      <a:pPr algn="ctr" latinLnBrk="1"/>
                      <a:r>
                        <a:rPr lang="en-US" altLang="ko-KR" sz="900" b="0" dirty="0" smtClean="0">
                          <a:solidFill>
                            <a:schemeClr val="tx1"/>
                          </a:solidFill>
                          <a:latin typeface="Arial" pitchFamily="34" charset="0"/>
                          <a:cs typeface="Arial" pitchFamily="34" charset="0"/>
                        </a:rPr>
                        <a:t>&gt; 2MHz</a:t>
                      </a:r>
                      <a:endParaRPr lang="ko-KR" altLang="en-US" sz="900" b="0" dirty="0">
                        <a:solidFill>
                          <a:schemeClr val="tx1"/>
                        </a:solidFill>
                        <a:latin typeface="Arial" pitchFamily="34" charset="0"/>
                        <a:cs typeface="Arial" pitchFamily="34" charset="0"/>
                      </a:endParaRPr>
                    </a:p>
                  </a:txBody>
                  <a:tcPr anchor="ctr">
                    <a:solidFill>
                      <a:schemeClr val="accent6">
                        <a:lumMod val="20000"/>
                        <a:lumOff val="80000"/>
                      </a:schemeClr>
                    </a:solidFill>
                  </a:tcPr>
                </a:tc>
              </a:tr>
            </a:tbl>
          </a:graphicData>
        </a:graphic>
      </p:graphicFrame>
      <p:sp>
        <p:nvSpPr>
          <p:cNvPr id="15" name="직사각형 14"/>
          <p:cNvSpPr/>
          <p:nvPr/>
        </p:nvSpPr>
        <p:spPr>
          <a:xfrm>
            <a:off x="3179346" y="980728"/>
            <a:ext cx="2256750" cy="355936"/>
          </a:xfrm>
          <a:prstGeom prst="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300" dirty="0" smtClean="0">
                <a:solidFill>
                  <a:srgbClr val="00B0F0"/>
                </a:solidFill>
                <a:latin typeface="Arial" pitchFamily="34" charset="0"/>
                <a:cs typeface="Arial" pitchFamily="34" charset="0"/>
              </a:rPr>
              <a:t>Beam Tracking at F0 &amp; F3</a:t>
            </a:r>
            <a:endParaRPr lang="ko-KR" altLang="en-US" sz="1300" dirty="0">
              <a:solidFill>
                <a:srgbClr val="00B0F0"/>
              </a:solidFill>
              <a:latin typeface="Arial" pitchFamily="34" charset="0"/>
              <a:cs typeface="Arial" pitchFamily="34" charset="0"/>
            </a:endParaRPr>
          </a:p>
        </p:txBody>
      </p:sp>
      <p:sp>
        <p:nvSpPr>
          <p:cNvPr id="38" name="직사각형 37"/>
          <p:cNvSpPr/>
          <p:nvPr/>
        </p:nvSpPr>
        <p:spPr>
          <a:xfrm>
            <a:off x="3547021" y="4262899"/>
            <a:ext cx="1401346" cy="246221"/>
          </a:xfrm>
          <a:prstGeom prst="rect">
            <a:avLst/>
          </a:prstGeom>
        </p:spPr>
        <p:txBody>
          <a:bodyPr wrap="none">
            <a:spAutoFit/>
          </a:bodyPr>
          <a:lstStyle/>
          <a:p>
            <a:pPr algn="ctr"/>
            <a:r>
              <a:rPr lang="en-US" altLang="ko-KR" sz="1000" dirty="0" smtClean="0">
                <a:latin typeface="Arial" pitchFamily="34" charset="0"/>
                <a:cs typeface="Arial" pitchFamily="34" charset="0"/>
              </a:rPr>
              <a:t>Energy loss: &lt; 1 MeV</a:t>
            </a:r>
            <a:endParaRPr lang="ko-KR" altLang="en-US" sz="1000" dirty="0">
              <a:latin typeface="Arial" pitchFamily="34" charset="0"/>
              <a:cs typeface="Arial" pitchFamily="34" charset="0"/>
            </a:endParaRPr>
          </a:p>
        </p:txBody>
      </p:sp>
      <p:grpSp>
        <p:nvGrpSpPr>
          <p:cNvPr id="2" name="그룹 38"/>
          <p:cNvGrpSpPr/>
          <p:nvPr/>
        </p:nvGrpSpPr>
        <p:grpSpPr>
          <a:xfrm>
            <a:off x="272302" y="1382321"/>
            <a:ext cx="1851426" cy="3177321"/>
            <a:chOff x="272302" y="1382321"/>
            <a:chExt cx="1851426" cy="3177321"/>
          </a:xfrm>
        </p:grpSpPr>
        <p:pic>
          <p:nvPicPr>
            <p:cNvPr id="320515" name="Picture 3"/>
            <p:cNvPicPr>
              <a:picLocks noChangeAspect="1" noChangeArrowheads="1"/>
            </p:cNvPicPr>
            <p:nvPr/>
          </p:nvPicPr>
          <p:blipFill>
            <a:blip r:embed="rId9" cstate="print"/>
            <a:srcRect/>
            <a:stretch>
              <a:fillRect/>
            </a:stretch>
          </p:blipFill>
          <p:spPr bwMode="auto">
            <a:xfrm>
              <a:off x="272302" y="1382321"/>
              <a:ext cx="1851426" cy="2973316"/>
            </a:xfrm>
            <a:prstGeom prst="rect">
              <a:avLst/>
            </a:prstGeom>
            <a:noFill/>
            <a:ln w="9525">
              <a:noFill/>
              <a:miter lim="800000"/>
              <a:headEnd/>
              <a:tailEnd/>
            </a:ln>
            <a:effectLst/>
          </p:spPr>
        </p:pic>
        <p:sp>
          <p:nvSpPr>
            <p:cNvPr id="37" name="직사각형 36"/>
            <p:cNvSpPr/>
            <p:nvPr/>
          </p:nvSpPr>
          <p:spPr>
            <a:xfrm>
              <a:off x="313136" y="4221088"/>
              <a:ext cx="1764000" cy="338554"/>
            </a:xfrm>
            <a:prstGeom prst="rect">
              <a:avLst/>
            </a:prstGeom>
            <a:solidFill>
              <a:schemeClr val="accent6">
                <a:lumMod val="20000"/>
                <a:lumOff val="80000"/>
              </a:schemeClr>
            </a:solidFill>
          </p:spPr>
          <p:txBody>
            <a:bodyPr wrap="square">
              <a:spAutoFit/>
            </a:bodyPr>
            <a:lstStyle/>
            <a:p>
              <a:pPr algn="ctr"/>
              <a:r>
                <a:rPr lang="en-US" altLang="ko-KR" sz="800" dirty="0" smtClean="0">
                  <a:latin typeface="Arial" pitchFamily="34" charset="0"/>
                  <a:cs typeface="Arial" pitchFamily="34" charset="0"/>
                </a:rPr>
                <a:t>Supersonic jet gas target developed in GSI </a:t>
              </a:r>
              <a:endParaRPr lang="ko-KR" altLang="en-US" sz="800" dirty="0">
                <a:latin typeface="Arial" pitchFamily="34" charset="0"/>
                <a:cs typeface="Arial" pitchFamily="34" charset="0"/>
              </a:endParaRPr>
            </a:p>
          </p:txBody>
        </p:sp>
      </p:grpSp>
      <p:sp>
        <p:nvSpPr>
          <p:cNvPr id="43" name="직사각형 42"/>
          <p:cNvSpPr/>
          <p:nvPr/>
        </p:nvSpPr>
        <p:spPr>
          <a:xfrm>
            <a:off x="1303647" y="5373216"/>
            <a:ext cx="655949" cy="215444"/>
          </a:xfrm>
          <a:prstGeom prst="rect">
            <a:avLst/>
          </a:prstGeom>
          <a:solidFill>
            <a:schemeClr val="tx2">
              <a:lumMod val="60000"/>
              <a:lumOff val="40000"/>
            </a:schemeClr>
          </a:solidFill>
        </p:spPr>
        <p:txBody>
          <a:bodyPr wrap="none">
            <a:spAutoFit/>
          </a:bodyPr>
          <a:lstStyle/>
          <a:p>
            <a:r>
              <a:rPr lang="en-US" altLang="ko-KR" sz="800" dirty="0" smtClean="0">
                <a:solidFill>
                  <a:srgbClr val="FFFF00"/>
                </a:solidFill>
                <a:latin typeface="Arial" pitchFamily="34" charset="0"/>
                <a:cs typeface="Arial" pitchFamily="34" charset="0"/>
              </a:rPr>
              <a:t>LaBr</a:t>
            </a:r>
            <a:r>
              <a:rPr lang="en-US" altLang="ko-KR" sz="800" baseline="-25000" dirty="0" smtClean="0">
                <a:solidFill>
                  <a:srgbClr val="FFFF00"/>
                </a:solidFill>
                <a:latin typeface="Arial" pitchFamily="34" charset="0"/>
                <a:cs typeface="Arial" pitchFamily="34" charset="0"/>
              </a:rPr>
              <a:t>3</a:t>
            </a:r>
            <a:r>
              <a:rPr lang="en-US" altLang="ko-KR" sz="800" dirty="0" smtClean="0">
                <a:solidFill>
                  <a:srgbClr val="FFFF00"/>
                </a:solidFill>
                <a:latin typeface="Arial" pitchFamily="34" charset="0"/>
                <a:cs typeface="Arial" pitchFamily="34" charset="0"/>
              </a:rPr>
              <a:t>(</a:t>
            </a:r>
            <a:r>
              <a:rPr lang="en-US" altLang="ko-KR" sz="800" dirty="0" err="1" smtClean="0">
                <a:solidFill>
                  <a:srgbClr val="FFFF00"/>
                </a:solidFill>
                <a:latin typeface="Arial" pitchFamily="34" charset="0"/>
                <a:cs typeface="Arial" pitchFamily="34" charset="0"/>
              </a:rPr>
              <a:t>Ce</a:t>
            </a:r>
            <a:r>
              <a:rPr lang="en-US" altLang="ko-KR" sz="800" dirty="0" smtClean="0">
                <a:solidFill>
                  <a:srgbClr val="FFFF00"/>
                </a:solidFill>
                <a:latin typeface="Arial" pitchFamily="34" charset="0"/>
                <a:cs typeface="Arial" pitchFamily="34" charset="0"/>
              </a:rPr>
              <a:t>)</a:t>
            </a:r>
          </a:p>
        </p:txBody>
      </p:sp>
      <p:sp>
        <p:nvSpPr>
          <p:cNvPr id="44" name="직사각형 43"/>
          <p:cNvSpPr/>
          <p:nvPr/>
        </p:nvSpPr>
        <p:spPr>
          <a:xfrm>
            <a:off x="1221680" y="6611383"/>
            <a:ext cx="481222" cy="215444"/>
          </a:xfrm>
          <a:prstGeom prst="rect">
            <a:avLst/>
          </a:prstGeom>
          <a:solidFill>
            <a:schemeClr val="tx2">
              <a:lumMod val="60000"/>
              <a:lumOff val="40000"/>
            </a:schemeClr>
          </a:solidFill>
        </p:spPr>
        <p:txBody>
          <a:bodyPr wrap="none">
            <a:spAutoFit/>
          </a:bodyPr>
          <a:lstStyle/>
          <a:p>
            <a:r>
              <a:rPr lang="en-US" altLang="ko-KR" sz="800" dirty="0" smtClean="0">
                <a:solidFill>
                  <a:srgbClr val="FF0000"/>
                </a:solidFill>
                <a:latin typeface="Arial" pitchFamily="34" charset="0"/>
                <a:cs typeface="Arial" pitchFamily="34" charset="0"/>
              </a:rPr>
              <a:t>DGSD</a:t>
            </a:r>
            <a:endParaRPr lang="ko-KR" altLang="en-US" sz="800" dirty="0">
              <a:solidFill>
                <a:srgbClr val="FF0000"/>
              </a:solidFill>
              <a:latin typeface="Arial" pitchFamily="34" charset="0"/>
              <a:cs typeface="Arial" pitchFamily="34" charset="0"/>
            </a:endParaRPr>
          </a:p>
        </p:txBody>
      </p:sp>
      <p:sp>
        <p:nvSpPr>
          <p:cNvPr id="45" name="직사각형 44"/>
          <p:cNvSpPr/>
          <p:nvPr/>
        </p:nvSpPr>
        <p:spPr>
          <a:xfrm>
            <a:off x="3203848" y="5301208"/>
            <a:ext cx="481222" cy="215444"/>
          </a:xfrm>
          <a:prstGeom prst="rect">
            <a:avLst/>
          </a:prstGeom>
          <a:solidFill>
            <a:schemeClr val="tx2">
              <a:lumMod val="60000"/>
              <a:lumOff val="40000"/>
            </a:schemeClr>
          </a:solidFill>
        </p:spPr>
        <p:txBody>
          <a:bodyPr wrap="none">
            <a:spAutoFit/>
          </a:bodyPr>
          <a:lstStyle/>
          <a:p>
            <a:r>
              <a:rPr lang="en-US" altLang="ko-KR" sz="800" dirty="0" smtClean="0">
                <a:solidFill>
                  <a:srgbClr val="FF0000"/>
                </a:solidFill>
                <a:latin typeface="Arial" pitchFamily="34" charset="0"/>
                <a:cs typeface="Arial" pitchFamily="34" charset="0"/>
              </a:rPr>
              <a:t>SCGD</a:t>
            </a:r>
            <a:endParaRPr lang="ko-KR" altLang="en-US" sz="8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71468824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그림 26" descr="Fig_LAMPS_topview.png"/>
          <p:cNvPicPr>
            <a:picLocks noChangeAspect="1"/>
          </p:cNvPicPr>
          <p:nvPr/>
        </p:nvPicPr>
        <p:blipFill>
          <a:blip r:embed="rId2" cstate="print"/>
          <a:stretch>
            <a:fillRect/>
          </a:stretch>
        </p:blipFill>
        <p:spPr>
          <a:xfrm>
            <a:off x="193376" y="2060848"/>
            <a:ext cx="8627096" cy="2979386"/>
          </a:xfrm>
          <a:prstGeom prst="rect">
            <a:avLst/>
          </a:prstGeom>
        </p:spPr>
      </p:pic>
      <p:sp>
        <p:nvSpPr>
          <p:cNvPr id="6" name="슬라이드 번호 개체 틀 5"/>
          <p:cNvSpPr>
            <a:spLocks noGrp="1"/>
          </p:cNvSpPr>
          <p:nvPr>
            <p:ph type="sldNum" sz="quarter" idx="12"/>
          </p:nvPr>
        </p:nvSpPr>
        <p:spPr/>
        <p:txBody>
          <a:bodyPr/>
          <a:lstStyle/>
          <a:p>
            <a:r>
              <a:rPr lang="en-US" altLang="ko-KR" b="1" dirty="0">
                <a:solidFill>
                  <a:schemeClr val="tx1"/>
                </a:solidFill>
              </a:rPr>
              <a:t>: Nuclear collision experiment with </a:t>
            </a:r>
            <a:r>
              <a:rPr lang="en-US" altLang="ko-KR" b="1" baseline="30000" dirty="0">
                <a:solidFill>
                  <a:schemeClr val="tx1"/>
                </a:solidFill>
              </a:rPr>
              <a:t>132</a:t>
            </a:r>
            <a:r>
              <a:rPr lang="en-US" altLang="ko-KR" b="1" dirty="0">
                <a:solidFill>
                  <a:schemeClr val="tx1"/>
                </a:solidFill>
              </a:rPr>
              <a:t>Sn of ~250 MeV per nucleon</a:t>
            </a:r>
            <a:endParaRPr lang="ko-KR" altLang="en-US" dirty="0"/>
          </a:p>
        </p:txBody>
      </p:sp>
      <p:sp>
        <p:nvSpPr>
          <p:cNvPr id="13" name="직사각형 12"/>
          <p:cNvSpPr/>
          <p:nvPr/>
        </p:nvSpPr>
        <p:spPr>
          <a:xfrm>
            <a:off x="1907704" y="1052736"/>
            <a:ext cx="3203848" cy="11310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82563" algn="just">
              <a:buFont typeface="Arial" pitchFamily="34" charset="0"/>
              <a:buChar char="•"/>
            </a:pPr>
            <a:r>
              <a:rPr lang="en-US" altLang="ko-KR" dirty="0" smtClean="0">
                <a:solidFill>
                  <a:schemeClr val="tx1"/>
                </a:solidFill>
                <a:cs typeface="Times New Roman" pitchFamily="18" charset="0"/>
              </a:rPr>
              <a:t>Dipole acceptance </a:t>
            </a:r>
            <a:r>
              <a:rPr lang="en-US" altLang="ko-KR" dirty="0" smtClean="0">
                <a:solidFill>
                  <a:schemeClr val="tx1"/>
                </a:solidFill>
                <a:latin typeface="Arial"/>
                <a:cs typeface="Times New Roman" pitchFamily="18" charset="0"/>
              </a:rPr>
              <a:t>≥ </a:t>
            </a:r>
            <a:r>
              <a:rPr lang="en-US" altLang="ko-KR" dirty="0" smtClean="0">
                <a:solidFill>
                  <a:schemeClr val="tx1"/>
                </a:solidFill>
                <a:cs typeface="Times New Roman" pitchFamily="18" charset="0"/>
              </a:rPr>
              <a:t>50mSr </a:t>
            </a:r>
          </a:p>
          <a:p>
            <a:pPr indent="182563" algn="just">
              <a:buFont typeface="Arial" pitchFamily="34" charset="0"/>
              <a:buChar char="•"/>
            </a:pPr>
            <a:r>
              <a:rPr lang="en-US" altLang="ko-KR" dirty="0" smtClean="0">
                <a:solidFill>
                  <a:schemeClr val="tx1"/>
                </a:solidFill>
                <a:cs typeface="Times New Roman" pitchFamily="18" charset="0"/>
              </a:rPr>
              <a:t>Dipole</a:t>
            </a:r>
            <a:r>
              <a:rPr lang="ko-KR" altLang="en-US" dirty="0" smtClean="0">
                <a:solidFill>
                  <a:schemeClr val="tx1"/>
                </a:solidFill>
                <a:cs typeface="Times New Roman" pitchFamily="18" charset="0"/>
              </a:rPr>
              <a:t> </a:t>
            </a:r>
            <a:r>
              <a:rPr lang="en-US" altLang="ko-KR" dirty="0" smtClean="0">
                <a:solidFill>
                  <a:schemeClr val="tx1"/>
                </a:solidFill>
                <a:cs typeface="Times New Roman" pitchFamily="18" charset="0"/>
              </a:rPr>
              <a:t>length =1.0 m </a:t>
            </a:r>
          </a:p>
          <a:p>
            <a:pPr indent="182563" algn="just">
              <a:buFont typeface="Arial" pitchFamily="34" charset="0"/>
              <a:buChar char="•"/>
            </a:pPr>
            <a:r>
              <a:rPr lang="en-US" altLang="ko-KR" dirty="0" smtClean="0">
                <a:solidFill>
                  <a:schemeClr val="tx1"/>
                </a:solidFill>
                <a:cs typeface="Times New Roman" pitchFamily="18" charset="0"/>
              </a:rPr>
              <a:t>TOF length ~8.0 m </a:t>
            </a:r>
          </a:p>
        </p:txBody>
      </p:sp>
      <p:sp>
        <p:nvSpPr>
          <p:cNvPr id="29" name="제목 28"/>
          <p:cNvSpPr>
            <a:spLocks noGrp="1"/>
          </p:cNvSpPr>
          <p:nvPr>
            <p:ph type="title"/>
          </p:nvPr>
        </p:nvSpPr>
        <p:spPr>
          <a:xfrm>
            <a:off x="395536" y="28437"/>
            <a:ext cx="8229600" cy="1143000"/>
          </a:xfrm>
        </p:spPr>
        <p:txBody>
          <a:bodyPr>
            <a:normAutofit/>
          </a:bodyPr>
          <a:lstStyle/>
          <a:p>
            <a:r>
              <a:rPr lang="en-US" altLang="ko-KR" sz="3200" dirty="0" smtClean="0"/>
              <a:t>Conceptual Design of LAMPS</a:t>
            </a:r>
            <a:br>
              <a:rPr lang="en-US" altLang="ko-KR" sz="3200" dirty="0" smtClean="0"/>
            </a:br>
            <a:r>
              <a:rPr lang="en-US" altLang="ko-KR" sz="3200" dirty="0" smtClean="0"/>
              <a:t>(high energy)</a:t>
            </a:r>
            <a:endParaRPr lang="ko-KR" altLang="en-US" sz="3200" dirty="0"/>
          </a:p>
        </p:txBody>
      </p:sp>
      <p:sp>
        <p:nvSpPr>
          <p:cNvPr id="22" name="TextBox 21"/>
          <p:cNvSpPr txBox="1"/>
          <p:nvPr/>
        </p:nvSpPr>
        <p:spPr bwMode="auto">
          <a:xfrm>
            <a:off x="1259632" y="5415420"/>
            <a:ext cx="4392488" cy="923330"/>
          </a:xfrm>
          <a:prstGeom prst="rect">
            <a:avLst/>
          </a:prstGeom>
          <a:noFill/>
          <a:ln w="9525">
            <a:noFill/>
            <a:miter lim="800000"/>
            <a:headEnd/>
            <a:tailEnd/>
          </a:ln>
          <a:effectLst/>
        </p:spPr>
        <p:txBody>
          <a:bodyPr wrap="square" rtlCol="0">
            <a:spAutoFit/>
          </a:bodyPr>
          <a:lstStyle/>
          <a:p>
            <a:pPr>
              <a:spcBef>
                <a:spcPct val="10000"/>
              </a:spcBef>
            </a:pPr>
            <a:r>
              <a:rPr lang="en-US" altLang="ko-KR" dirty="0" smtClean="0">
                <a:ea typeface="굴림" pitchFamily="50" charset="-127"/>
              </a:rPr>
              <a:t>Dipole magnet: We can also consider the large aperture superconducting dipole magnet (SAMURAI type). </a:t>
            </a:r>
            <a:endParaRPr lang="ko-KR" altLang="en-US" dirty="0" smtClean="0">
              <a:ea typeface="굴림" pitchFamily="50" charset="-127"/>
            </a:endParaRPr>
          </a:p>
        </p:txBody>
      </p:sp>
      <p:sp>
        <p:nvSpPr>
          <p:cNvPr id="23" name="직사각형 22"/>
          <p:cNvSpPr/>
          <p:nvPr/>
        </p:nvSpPr>
        <p:spPr>
          <a:xfrm>
            <a:off x="2267744" y="4532659"/>
            <a:ext cx="2808312" cy="8405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dirty="0" smtClean="0">
                <a:solidFill>
                  <a:schemeClr val="tx1"/>
                </a:solidFill>
                <a:cs typeface="Times New Roman" pitchFamily="18" charset="0"/>
              </a:rPr>
              <a:t>For</a:t>
            </a:r>
            <a:r>
              <a:rPr lang="ko-KR" altLang="en-US" dirty="0" smtClean="0">
                <a:solidFill>
                  <a:schemeClr val="tx1"/>
                </a:solidFill>
                <a:cs typeface="Times New Roman" pitchFamily="18" charset="0"/>
              </a:rPr>
              <a:t> </a:t>
            </a:r>
            <a:r>
              <a:rPr lang="en-US" altLang="ko-KR" dirty="0" smtClean="0">
                <a:solidFill>
                  <a:schemeClr val="tx1"/>
                </a:solidFill>
                <a:cs typeface="Times New Roman" pitchFamily="18" charset="0"/>
              </a:rPr>
              <a:t>B=1.5 T, </a:t>
            </a:r>
          </a:p>
          <a:p>
            <a:r>
              <a:rPr lang="en-US" altLang="ko-KR" dirty="0" smtClean="0">
                <a:solidFill>
                  <a:schemeClr val="tx1"/>
                </a:solidFill>
                <a:cs typeface="Times New Roman" pitchFamily="18" charset="0"/>
              </a:rPr>
              <a:t>p/Z </a:t>
            </a:r>
            <a:r>
              <a:rPr lang="en-US" altLang="ko-KR" dirty="0" smtClean="0">
                <a:solidFill>
                  <a:schemeClr val="tx1"/>
                </a:solidFill>
                <a:latin typeface="굴림"/>
                <a:ea typeface="굴림"/>
                <a:cs typeface="Times New Roman" pitchFamily="18" charset="0"/>
              </a:rPr>
              <a:t>≈ </a:t>
            </a:r>
            <a:r>
              <a:rPr lang="en-US" altLang="ko-KR" dirty="0" smtClean="0">
                <a:solidFill>
                  <a:schemeClr val="tx1"/>
                </a:solidFill>
                <a:cs typeface="Times New Roman" pitchFamily="18" charset="0"/>
              </a:rPr>
              <a:t>1.5 </a:t>
            </a:r>
            <a:r>
              <a:rPr lang="en-US" altLang="ko-KR" dirty="0" err="1" smtClean="0">
                <a:solidFill>
                  <a:schemeClr val="tx1"/>
                </a:solidFill>
                <a:cs typeface="Times New Roman" pitchFamily="18" charset="0"/>
              </a:rPr>
              <a:t>GeV</a:t>
            </a:r>
            <a:r>
              <a:rPr lang="en-US" altLang="ko-KR" dirty="0" smtClean="0">
                <a:solidFill>
                  <a:schemeClr val="tx1"/>
                </a:solidFill>
                <a:cs typeface="Times New Roman" pitchFamily="18" charset="0"/>
              </a:rPr>
              <a:t>/c at 30</a:t>
            </a:r>
            <a:r>
              <a:rPr lang="en-US" altLang="ko-KR" baseline="30000" dirty="0" smtClean="0">
                <a:solidFill>
                  <a:schemeClr val="tx1"/>
                </a:solidFill>
                <a:cs typeface="Times New Roman" pitchFamily="18" charset="0"/>
              </a:rPr>
              <a:t>o</a:t>
            </a:r>
            <a:r>
              <a:rPr lang="en-US" altLang="ko-KR" dirty="0" smtClean="0">
                <a:solidFill>
                  <a:schemeClr val="tx1"/>
                </a:solidFill>
                <a:cs typeface="Times New Roman" pitchFamily="18" charset="0"/>
              </a:rPr>
              <a:t> </a:t>
            </a:r>
            <a:endParaRPr lang="ko-KR" altLang="en-US" dirty="0">
              <a:solidFill>
                <a:schemeClr val="tx1"/>
              </a:solidFill>
              <a:cs typeface="Times New Roman" pitchFamily="18" charset="0"/>
            </a:endParaRPr>
          </a:p>
        </p:txBody>
      </p:sp>
      <p:cxnSp>
        <p:nvCxnSpPr>
          <p:cNvPr id="24" name="직선 화살표 연결선 23"/>
          <p:cNvCxnSpPr/>
          <p:nvPr/>
        </p:nvCxnSpPr>
        <p:spPr>
          <a:xfrm rot="5400000" flipH="1" flipV="1">
            <a:off x="2465312" y="4158366"/>
            <a:ext cx="9720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직사각형 24"/>
          <p:cNvSpPr/>
          <p:nvPr/>
        </p:nvSpPr>
        <p:spPr>
          <a:xfrm>
            <a:off x="35496" y="1196752"/>
            <a:ext cx="2160240"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dirty="0" smtClean="0">
                <a:solidFill>
                  <a:schemeClr val="tx1"/>
                </a:solidFill>
                <a:cs typeface="Times New Roman" pitchFamily="18" charset="0"/>
              </a:rPr>
              <a:t>For</a:t>
            </a:r>
            <a:r>
              <a:rPr lang="ko-KR" altLang="en-US" dirty="0" smtClean="0">
                <a:solidFill>
                  <a:schemeClr val="tx1"/>
                </a:solidFill>
                <a:cs typeface="Times New Roman" pitchFamily="18" charset="0"/>
              </a:rPr>
              <a:t> </a:t>
            </a:r>
            <a:r>
              <a:rPr lang="en-US" altLang="ko-KR" dirty="0" smtClean="0">
                <a:solidFill>
                  <a:schemeClr val="tx1"/>
                </a:solidFill>
                <a:cs typeface="Times New Roman" pitchFamily="18" charset="0"/>
              </a:rPr>
              <a:t>B=1.5 T, </a:t>
            </a:r>
          </a:p>
          <a:p>
            <a:r>
              <a:rPr lang="en-US" altLang="ko-KR" dirty="0" smtClean="0">
                <a:solidFill>
                  <a:schemeClr val="tx1"/>
                </a:solidFill>
                <a:cs typeface="Times New Roman" pitchFamily="18" charset="0"/>
              </a:rPr>
              <a:t>p/Z </a:t>
            </a:r>
            <a:r>
              <a:rPr lang="en-US" altLang="ko-KR" dirty="0" smtClean="0">
                <a:solidFill>
                  <a:schemeClr val="tx1"/>
                </a:solidFill>
                <a:latin typeface="굴림"/>
                <a:ea typeface="굴림"/>
                <a:cs typeface="Times New Roman" pitchFamily="18" charset="0"/>
              </a:rPr>
              <a:t>≈ </a:t>
            </a:r>
            <a:r>
              <a:rPr lang="en-US" altLang="ko-KR" dirty="0" smtClean="0">
                <a:solidFill>
                  <a:schemeClr val="tx1"/>
                </a:solidFill>
                <a:cs typeface="Times New Roman" pitchFamily="18" charset="0"/>
              </a:rPr>
              <a:t>0.35 </a:t>
            </a:r>
            <a:r>
              <a:rPr lang="en-US" altLang="ko-KR" dirty="0" err="1" smtClean="0">
                <a:solidFill>
                  <a:schemeClr val="tx1"/>
                </a:solidFill>
                <a:cs typeface="Times New Roman" pitchFamily="18" charset="0"/>
              </a:rPr>
              <a:t>GeV</a:t>
            </a:r>
            <a:r>
              <a:rPr lang="en-US" altLang="ko-KR" dirty="0" smtClean="0">
                <a:solidFill>
                  <a:schemeClr val="tx1"/>
                </a:solidFill>
                <a:cs typeface="Times New Roman" pitchFamily="18" charset="0"/>
              </a:rPr>
              <a:t>/c  </a:t>
            </a:r>
          </a:p>
          <a:p>
            <a:r>
              <a:rPr lang="en-US" altLang="ko-KR" dirty="0" smtClean="0">
                <a:solidFill>
                  <a:schemeClr val="tx1"/>
                </a:solidFill>
                <a:cs typeface="Times New Roman" pitchFamily="18" charset="0"/>
              </a:rPr>
              <a:t>at 110</a:t>
            </a:r>
            <a:r>
              <a:rPr lang="en-US" altLang="ko-KR" baseline="30000" dirty="0" smtClean="0">
                <a:solidFill>
                  <a:schemeClr val="tx1"/>
                </a:solidFill>
                <a:cs typeface="Times New Roman" pitchFamily="18" charset="0"/>
              </a:rPr>
              <a:t>o</a:t>
            </a:r>
            <a:endParaRPr lang="ko-KR" altLang="en-US" dirty="0">
              <a:solidFill>
                <a:schemeClr val="tx1"/>
              </a:solidFill>
              <a:cs typeface="Times New Roman" pitchFamily="18" charset="0"/>
            </a:endParaRPr>
          </a:p>
        </p:txBody>
      </p:sp>
      <p:cxnSp>
        <p:nvCxnSpPr>
          <p:cNvPr id="26" name="꺾인 연결선 25"/>
          <p:cNvCxnSpPr/>
          <p:nvPr/>
        </p:nvCxnSpPr>
        <p:spPr>
          <a:xfrm>
            <a:off x="539552" y="2060848"/>
            <a:ext cx="1440160" cy="720080"/>
          </a:xfrm>
          <a:prstGeom prst="bentConnector3">
            <a:avLst>
              <a:gd name="adj1" fmla="val 182"/>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직선 화살표 연결선 29"/>
          <p:cNvCxnSpPr/>
          <p:nvPr/>
        </p:nvCxnSpPr>
        <p:spPr>
          <a:xfrm rot="5400000" flipH="1" flipV="1">
            <a:off x="1252618" y="4946514"/>
            <a:ext cx="10800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직사각형 31"/>
          <p:cNvSpPr/>
          <p:nvPr/>
        </p:nvSpPr>
        <p:spPr>
          <a:xfrm>
            <a:off x="6300192" y="5373216"/>
            <a:ext cx="2612510" cy="369332"/>
          </a:xfrm>
          <a:prstGeom prst="rect">
            <a:avLst/>
          </a:prstGeom>
        </p:spPr>
        <p:txBody>
          <a:bodyPr wrap="none">
            <a:spAutoFit/>
          </a:bodyPr>
          <a:lstStyle/>
          <a:p>
            <a:r>
              <a:rPr lang="en-US" altLang="ko-KR" dirty="0" smtClean="0">
                <a:cs typeface="Times New Roman" pitchFamily="18" charset="0"/>
              </a:rPr>
              <a:t>Neutron-detector array</a:t>
            </a:r>
          </a:p>
        </p:txBody>
      </p:sp>
      <p:sp>
        <p:nvSpPr>
          <p:cNvPr id="35" name="직사각형 34"/>
          <p:cNvSpPr/>
          <p:nvPr/>
        </p:nvSpPr>
        <p:spPr>
          <a:xfrm>
            <a:off x="1591536" y="2348880"/>
            <a:ext cx="954107" cy="338554"/>
          </a:xfrm>
          <a:prstGeom prst="rect">
            <a:avLst/>
          </a:prstGeom>
        </p:spPr>
        <p:txBody>
          <a:bodyPr wrap="none">
            <a:spAutoFit/>
          </a:bodyPr>
          <a:lstStyle/>
          <a:p>
            <a:pPr algn="ctr"/>
            <a:r>
              <a:rPr lang="en-US" altLang="ko-KR" sz="1600" dirty="0" smtClean="0">
                <a:solidFill>
                  <a:schemeClr val="bg1"/>
                </a:solidFill>
                <a:cs typeface="Times New Roman" pitchFamily="18" charset="0"/>
              </a:rPr>
              <a:t>Low p/Z</a:t>
            </a:r>
          </a:p>
        </p:txBody>
      </p:sp>
      <p:sp>
        <p:nvSpPr>
          <p:cNvPr id="36" name="직사각형 35"/>
          <p:cNvSpPr/>
          <p:nvPr/>
        </p:nvSpPr>
        <p:spPr>
          <a:xfrm>
            <a:off x="2467113" y="3234462"/>
            <a:ext cx="1096775" cy="338554"/>
          </a:xfrm>
          <a:prstGeom prst="rect">
            <a:avLst/>
          </a:prstGeom>
        </p:spPr>
        <p:txBody>
          <a:bodyPr wrap="none">
            <a:spAutoFit/>
          </a:bodyPr>
          <a:lstStyle/>
          <a:p>
            <a:pPr algn="ctr"/>
            <a:r>
              <a:rPr lang="en-US" altLang="ko-KR" sz="1600" dirty="0" smtClean="0">
                <a:solidFill>
                  <a:schemeClr val="bg1"/>
                </a:solidFill>
                <a:cs typeface="Times New Roman" pitchFamily="18" charset="0"/>
              </a:rPr>
              <a:t>High p/Z </a:t>
            </a:r>
          </a:p>
        </p:txBody>
      </p:sp>
      <p:sp>
        <p:nvSpPr>
          <p:cNvPr id="37" name="원호 36"/>
          <p:cNvSpPr/>
          <p:nvPr/>
        </p:nvSpPr>
        <p:spPr>
          <a:xfrm rot="2808037">
            <a:off x="1059611" y="2739815"/>
            <a:ext cx="2980033" cy="3138034"/>
          </a:xfrm>
          <a:prstGeom prst="arc">
            <a:avLst>
              <a:gd name="adj1" fmla="val 17329470"/>
              <a:gd name="adj2" fmla="val 20126537"/>
            </a:avLst>
          </a:prstGeom>
          <a:ln>
            <a:headEnd type="arrow"/>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p>
        </p:txBody>
      </p:sp>
      <p:cxnSp>
        <p:nvCxnSpPr>
          <p:cNvPr id="38" name="직선 화살표 연결선 37"/>
          <p:cNvCxnSpPr/>
          <p:nvPr/>
        </p:nvCxnSpPr>
        <p:spPr>
          <a:xfrm>
            <a:off x="4716016" y="4147492"/>
            <a:ext cx="3168352"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직선 화살표 연결선 39"/>
          <p:cNvCxnSpPr/>
          <p:nvPr/>
        </p:nvCxnSpPr>
        <p:spPr>
          <a:xfrm rot="5400000">
            <a:off x="-519506" y="4314238"/>
            <a:ext cx="122413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직선 화살표 연결선 42"/>
          <p:cNvCxnSpPr/>
          <p:nvPr/>
        </p:nvCxnSpPr>
        <p:spPr>
          <a:xfrm flipV="1">
            <a:off x="8388424" y="4797152"/>
            <a:ext cx="1" cy="79208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bwMode="auto">
          <a:xfrm>
            <a:off x="163776" y="5013176"/>
            <a:ext cx="1152128" cy="674031"/>
          </a:xfrm>
          <a:prstGeom prst="rect">
            <a:avLst/>
          </a:prstGeom>
          <a:noFill/>
          <a:ln w="9525">
            <a:noFill/>
            <a:miter lim="800000"/>
            <a:headEnd/>
            <a:tailEnd/>
          </a:ln>
          <a:effectLst/>
        </p:spPr>
        <p:txBody>
          <a:bodyPr wrap="square" rtlCol="0">
            <a:spAutoFit/>
          </a:bodyPr>
          <a:lstStyle/>
          <a:p>
            <a:pPr algn="ctr">
              <a:spcBef>
                <a:spcPct val="10000"/>
              </a:spcBef>
            </a:pPr>
            <a:r>
              <a:rPr lang="en-US" altLang="ko-KR" dirty="0" smtClean="0">
                <a:ea typeface="굴림" pitchFamily="50" charset="-127"/>
              </a:rPr>
              <a:t>Solenoid </a:t>
            </a:r>
          </a:p>
          <a:p>
            <a:pPr algn="ctr">
              <a:spcBef>
                <a:spcPct val="10000"/>
              </a:spcBef>
            </a:pPr>
            <a:r>
              <a:rPr lang="en-US" altLang="ko-KR" dirty="0" smtClean="0">
                <a:ea typeface="굴림" pitchFamily="50" charset="-127"/>
              </a:rPr>
              <a:t>magnet</a:t>
            </a:r>
            <a:endParaRPr lang="ko-KR" altLang="en-US" dirty="0" smtClean="0">
              <a:ea typeface="굴림" pitchFamily="50" charset="-127"/>
            </a:endParaRPr>
          </a:p>
        </p:txBody>
      </p:sp>
      <p:cxnSp>
        <p:nvCxnSpPr>
          <p:cNvPr id="39" name="직선 연결선 38"/>
          <p:cNvCxnSpPr/>
          <p:nvPr/>
        </p:nvCxnSpPr>
        <p:spPr>
          <a:xfrm>
            <a:off x="28136" y="4266000"/>
            <a:ext cx="89644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5508104" y="1052736"/>
            <a:ext cx="3426756" cy="23083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dirty="0" smtClean="0"/>
              <a:t>Science Goal: </a:t>
            </a:r>
          </a:p>
          <a:p>
            <a:r>
              <a:rPr lang="en-US" dirty="0"/>
              <a:t> </a:t>
            </a:r>
            <a:r>
              <a:rPr lang="en-US" dirty="0" smtClean="0"/>
              <a:t>    using </a:t>
            </a:r>
            <a:r>
              <a:rPr lang="en-US" dirty="0" err="1" smtClean="0"/>
              <a:t>isototpes</a:t>
            </a:r>
            <a:r>
              <a:rPr lang="en-US" dirty="0" smtClean="0"/>
              <a:t> with high           N/Z at high energy for</a:t>
            </a:r>
          </a:p>
          <a:p>
            <a:r>
              <a:rPr lang="en-US" dirty="0"/>
              <a:t>	</a:t>
            </a:r>
            <a:r>
              <a:rPr lang="en-US" dirty="0" smtClean="0"/>
              <a:t>Nuclear structure        	Nuclear EOS</a:t>
            </a:r>
          </a:p>
          <a:p>
            <a:r>
              <a:rPr lang="en-US" dirty="0"/>
              <a:t>	</a:t>
            </a:r>
            <a:r>
              <a:rPr lang="en-US" dirty="0" smtClean="0"/>
              <a:t>Symmetry energy</a:t>
            </a:r>
          </a:p>
          <a:p>
            <a:r>
              <a:rPr lang="en-US" dirty="0" smtClean="0"/>
              <a:t>EX:  </a:t>
            </a:r>
            <a:r>
              <a:rPr lang="en-US" altLang="ko-KR" b="1" dirty="0">
                <a:solidFill>
                  <a:schemeClr val="tx1"/>
                </a:solidFill>
              </a:rPr>
              <a:t>: Nuclear collision </a:t>
            </a:r>
            <a:r>
              <a:rPr lang="en-US" altLang="ko-KR" b="1" dirty="0" smtClean="0">
                <a:solidFill>
                  <a:schemeClr val="tx1"/>
                </a:solidFill>
              </a:rPr>
              <a:t>of </a:t>
            </a:r>
          </a:p>
          <a:p>
            <a:r>
              <a:rPr lang="en-US" altLang="ko-KR" b="1" dirty="0">
                <a:solidFill>
                  <a:schemeClr val="tx1"/>
                </a:solidFill>
              </a:rPr>
              <a:t> </a:t>
            </a:r>
            <a:r>
              <a:rPr lang="en-US" altLang="ko-KR" b="1" dirty="0" smtClean="0">
                <a:solidFill>
                  <a:schemeClr val="tx1"/>
                </a:solidFill>
              </a:rPr>
              <a:t>         </a:t>
            </a:r>
            <a:r>
              <a:rPr lang="en-US" altLang="ko-KR" b="1" baseline="30000" dirty="0" smtClean="0">
                <a:solidFill>
                  <a:schemeClr val="tx1"/>
                </a:solidFill>
              </a:rPr>
              <a:t>132</a:t>
            </a:r>
            <a:r>
              <a:rPr lang="en-US" altLang="ko-KR" b="1" dirty="0" smtClean="0">
                <a:solidFill>
                  <a:schemeClr val="tx1"/>
                </a:solidFill>
              </a:rPr>
              <a:t>Sn </a:t>
            </a:r>
            <a:r>
              <a:rPr lang="en-US" altLang="ko-KR" b="1" dirty="0">
                <a:solidFill>
                  <a:schemeClr val="tx1"/>
                </a:solidFill>
              </a:rPr>
              <a:t>of ~250 </a:t>
            </a:r>
            <a:r>
              <a:rPr lang="en-US" altLang="ko-KR" b="1" dirty="0" smtClean="0">
                <a:solidFill>
                  <a:schemeClr val="tx1"/>
                </a:solidFill>
              </a:rPr>
              <a:t>MeV/u</a:t>
            </a:r>
            <a:endParaRPr lang="en-US" dirty="0"/>
          </a:p>
        </p:txBody>
      </p:sp>
    </p:spTree>
    <p:extLst>
      <p:ext uri="{BB962C8B-B14F-4D97-AF65-F5344CB8AC3E}">
        <p14:creationId xmlns:p14="http://schemas.microsoft.com/office/powerpoint/2010/main" val="208651211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Plan</a:t>
            </a:r>
            <a:endParaRPr lang="en-US" dirty="0"/>
          </a:p>
        </p:txBody>
      </p:sp>
      <p:sp>
        <p:nvSpPr>
          <p:cNvPr id="3" name="Content Placeholder 2"/>
          <p:cNvSpPr>
            <a:spLocks noGrp="1"/>
          </p:cNvSpPr>
          <p:nvPr>
            <p:ph idx="1"/>
          </p:nvPr>
        </p:nvSpPr>
        <p:spPr>
          <a:xfrm>
            <a:off x="467544" y="1268760"/>
            <a:ext cx="8229600" cy="4525963"/>
          </a:xfrm>
        </p:spPr>
        <p:txBody>
          <a:bodyPr/>
          <a:lstStyle/>
          <a:p>
            <a:pPr marL="0" indent="0">
              <a:buNone/>
            </a:pPr>
            <a:endParaRPr lang="en-US" sz="2400" dirty="0" smtClean="0"/>
          </a:p>
          <a:p>
            <a:r>
              <a:rPr lang="en-US" sz="2400" dirty="0" smtClean="0"/>
              <a:t>Conceptual Design report (Mar. 2010 - Feb. 2011)</a:t>
            </a:r>
          </a:p>
          <a:p>
            <a:endParaRPr lang="en-US" sz="2400" dirty="0" smtClean="0"/>
          </a:p>
          <a:p>
            <a:r>
              <a:rPr lang="en-US" sz="2400" dirty="0" smtClean="0"/>
              <a:t>IAC review (Jul. 2011 – Oct. 2011)</a:t>
            </a:r>
          </a:p>
          <a:p>
            <a:endParaRPr lang="en-US" sz="2400" dirty="0" smtClean="0"/>
          </a:p>
          <a:p>
            <a:r>
              <a:rPr lang="en-US" sz="2400" dirty="0" smtClean="0"/>
              <a:t>Rare Isotope Science Project started in IBS (Dec. 2011)</a:t>
            </a:r>
          </a:p>
          <a:p>
            <a:endParaRPr lang="en-US" sz="2400" dirty="0"/>
          </a:p>
          <a:p>
            <a:r>
              <a:rPr lang="en-US" sz="2400" dirty="0" smtClean="0"/>
              <a:t>Technical Design Report (by Jun. 2013)</a:t>
            </a:r>
          </a:p>
          <a:p>
            <a:endParaRPr lang="en-US" sz="2400" dirty="0" smtClean="0"/>
          </a:p>
          <a:p>
            <a:endParaRPr lang="en-US" sz="2400" dirty="0" smtClean="0"/>
          </a:p>
          <a:p>
            <a:pPr marL="0" indent="0">
              <a:buNone/>
            </a:pPr>
            <a:endParaRPr lang="en-US" dirty="0" smtClean="0"/>
          </a:p>
          <a:p>
            <a:endParaRPr lang="en-US" dirty="0"/>
          </a:p>
        </p:txBody>
      </p:sp>
    </p:spTree>
    <p:extLst>
      <p:ext uri="{BB962C8B-B14F-4D97-AF65-F5344CB8AC3E}">
        <p14:creationId xmlns:p14="http://schemas.microsoft.com/office/powerpoint/2010/main" val="402274799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2108200"/>
            <a:ext cx="9144000" cy="2628589"/>
          </a:xfrm>
          <a:prstGeom prst="rect">
            <a:avLst/>
          </a:prstGeom>
        </p:spPr>
      </p:pic>
    </p:spTree>
    <p:extLst>
      <p:ext uri="{BB962C8B-B14F-4D97-AF65-F5344CB8AC3E}">
        <p14:creationId xmlns:p14="http://schemas.microsoft.com/office/powerpoint/2010/main" val="13351871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383463" cy="335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8538" y="3400425"/>
            <a:ext cx="6875462"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66018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89138"/>
            <a:ext cx="4192587"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78" name="TextBox 140"/>
          <p:cNvSpPr txBox="1">
            <a:spLocks noChangeArrowheads="1"/>
          </p:cNvSpPr>
          <p:nvPr/>
        </p:nvSpPr>
        <p:spPr bwMode="auto">
          <a:xfrm>
            <a:off x="323850" y="900113"/>
            <a:ext cx="85058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a:solidFill>
                  <a:srgbClr val="FF0000"/>
                </a:solidFill>
                <a:cs typeface="Times New Roman" charset="0"/>
              </a:rPr>
              <a:t>Breakout reaction from hot-CNO to rp-process </a:t>
            </a:r>
            <a:r>
              <a:rPr kumimoji="0" lang="en-US" altLang="ko-KR" sz="2000">
                <a:solidFill>
                  <a:srgbClr val="000000"/>
                </a:solidFill>
                <a:cs typeface="Times New Roman" charset="0"/>
              </a:rPr>
              <a:t>in stellar explosion such as in binary system (novae and X-ray bursts) </a:t>
            </a:r>
            <a:endParaRPr kumimoji="0" lang="ko-KR" altLang="en-US" sz="2000">
              <a:solidFill>
                <a:srgbClr val="000000"/>
              </a:solidFill>
              <a:cs typeface="Times New Roman" charset="0"/>
            </a:endParaRPr>
          </a:p>
        </p:txBody>
      </p:sp>
      <p:sp>
        <p:nvSpPr>
          <p:cNvPr id="50179" name="TextBox 141"/>
          <p:cNvSpPr txBox="1">
            <a:spLocks noChangeArrowheads="1"/>
          </p:cNvSpPr>
          <p:nvPr/>
        </p:nvSpPr>
        <p:spPr bwMode="auto">
          <a:xfrm>
            <a:off x="4779963" y="5013325"/>
            <a:ext cx="2168301" cy="34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dirty="0">
                <a:solidFill>
                  <a:srgbClr val="FF0000"/>
                </a:solidFill>
                <a:cs typeface="Times New Roman" charset="0"/>
              </a:rPr>
              <a:t>Challenges</a:t>
            </a:r>
            <a:endParaRPr kumimoji="0" lang="ko-KR" altLang="en-US" sz="2000" dirty="0">
              <a:solidFill>
                <a:srgbClr val="000000"/>
              </a:solidFill>
              <a:cs typeface="Times New Roman" charset="0"/>
            </a:endParaRPr>
          </a:p>
        </p:txBody>
      </p:sp>
      <p:sp>
        <p:nvSpPr>
          <p:cNvPr id="50180" name="TextBox 142"/>
          <p:cNvSpPr txBox="1">
            <a:spLocks noChangeArrowheads="1"/>
          </p:cNvSpPr>
          <p:nvPr/>
        </p:nvSpPr>
        <p:spPr bwMode="auto">
          <a:xfrm>
            <a:off x="5106988" y="5335588"/>
            <a:ext cx="3857625" cy="201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buFontTx/>
              <a:buChar char="-"/>
            </a:pPr>
            <a:r>
              <a:rPr kumimoji="0" lang="en-US" altLang="ko-KR">
                <a:solidFill>
                  <a:srgbClr val="000000"/>
                </a:solidFill>
                <a:cs typeface="Times New Roman" charset="0"/>
              </a:rPr>
              <a:t> for direct measurement we need </a:t>
            </a:r>
          </a:p>
          <a:p>
            <a:r>
              <a:rPr kumimoji="0" lang="en-US" altLang="ko-KR">
                <a:solidFill>
                  <a:srgbClr val="000000"/>
                </a:solidFill>
                <a:cs typeface="Times New Roman" charset="0"/>
              </a:rPr>
              <a:t>  beam intensity &gt; 10</a:t>
            </a:r>
            <a:r>
              <a:rPr kumimoji="0" lang="en-US" altLang="ko-KR" baseline="30000">
                <a:solidFill>
                  <a:srgbClr val="000000"/>
                </a:solidFill>
                <a:cs typeface="Times New Roman" charset="0"/>
              </a:rPr>
              <a:t>11</a:t>
            </a:r>
            <a:r>
              <a:rPr kumimoji="0" lang="en-US" altLang="ko-KR">
                <a:solidFill>
                  <a:srgbClr val="000000"/>
                </a:solidFill>
                <a:cs typeface="Times New Roman" charset="0"/>
              </a:rPr>
              <a:t> pps,</a:t>
            </a:r>
          </a:p>
          <a:p>
            <a:r>
              <a:rPr kumimoji="0" lang="en-US" altLang="ko-KR">
                <a:solidFill>
                  <a:srgbClr val="000000"/>
                </a:solidFill>
                <a:cs typeface="Times New Roman" charset="0"/>
              </a:rPr>
              <a:t>  target density &gt; 10</a:t>
            </a:r>
            <a:r>
              <a:rPr kumimoji="0" lang="en-US" altLang="ko-KR" baseline="30000">
                <a:solidFill>
                  <a:srgbClr val="000000"/>
                </a:solidFill>
                <a:cs typeface="Times New Roman" charset="0"/>
              </a:rPr>
              <a:t>18</a:t>
            </a:r>
            <a:r>
              <a:rPr kumimoji="0" lang="en-US" altLang="ko-KR">
                <a:solidFill>
                  <a:srgbClr val="000000"/>
                </a:solidFill>
                <a:cs typeface="Times New Roman" charset="0"/>
              </a:rPr>
              <a:t> atoms/cm</a:t>
            </a:r>
            <a:r>
              <a:rPr kumimoji="0" lang="en-US" altLang="ko-KR" baseline="30000">
                <a:solidFill>
                  <a:srgbClr val="000000"/>
                </a:solidFill>
                <a:cs typeface="Times New Roman" charset="0"/>
              </a:rPr>
              <a:t>2</a:t>
            </a:r>
            <a:r>
              <a:rPr kumimoji="0" lang="en-US" altLang="ko-KR">
                <a:solidFill>
                  <a:srgbClr val="000000"/>
                </a:solidFill>
                <a:cs typeface="Times New Roman" charset="0"/>
              </a:rPr>
              <a:t>,</a:t>
            </a:r>
          </a:p>
          <a:p>
            <a:r>
              <a:rPr kumimoji="0" lang="en-US" altLang="ko-KR">
                <a:solidFill>
                  <a:srgbClr val="000000"/>
                </a:solidFill>
                <a:cs typeface="Times New Roman" charset="0"/>
              </a:rPr>
              <a:t>  recoil detection efficiency &gt; 40%</a:t>
            </a:r>
          </a:p>
          <a:p>
            <a:r>
              <a:rPr kumimoji="0" lang="en-US" altLang="ko-KR">
                <a:solidFill>
                  <a:srgbClr val="000000"/>
                </a:solidFill>
                <a:cs typeface="Times New Roman" charset="0"/>
              </a:rPr>
              <a:t>  </a:t>
            </a:r>
            <a:r>
              <a:rPr kumimoji="0" lang="en-US" altLang="ko-KR">
                <a:solidFill>
                  <a:srgbClr val="000000"/>
                </a:solidFill>
                <a:cs typeface="Times New Roman" charset="0"/>
                <a:sym typeface="Wingdings" charset="0"/>
              </a:rPr>
              <a:t> then </a:t>
            </a:r>
            <a:r>
              <a:rPr kumimoji="0" lang="en-US" altLang="ko-KR" b="1">
                <a:solidFill>
                  <a:srgbClr val="000000"/>
                </a:solidFill>
                <a:cs typeface="Times New Roman" charset="0"/>
                <a:sym typeface="Wingdings" charset="0"/>
              </a:rPr>
              <a:t>~1counts/hr</a:t>
            </a:r>
            <a:endParaRPr kumimoji="0" lang="en-US" altLang="ko-KR" b="1">
              <a:solidFill>
                <a:srgbClr val="000000"/>
              </a:solidFill>
              <a:cs typeface="Times New Roman" charset="0"/>
            </a:endParaRPr>
          </a:p>
        </p:txBody>
      </p:sp>
      <p:sp>
        <p:nvSpPr>
          <p:cNvPr id="11" name="직사각형 10"/>
          <p:cNvSpPr>
            <a:spLocks noChangeArrowheads="1"/>
          </p:cNvSpPr>
          <p:nvPr/>
        </p:nvSpPr>
        <p:spPr bwMode="auto">
          <a:xfrm>
            <a:off x="325438" y="692150"/>
            <a:ext cx="8423275" cy="36513"/>
          </a:xfrm>
          <a:prstGeom prst="rect">
            <a:avLst/>
          </a:prstGeom>
          <a:solidFill>
            <a:srgbClr val="002060"/>
          </a:solidFill>
          <a:ln>
            <a:noFill/>
          </a:ln>
          <a:effectLst>
            <a:outerShdw blurRad="63500" dist="38100" dir="5400000" algn="t" rotWithShape="0">
              <a:srgbClr val="00000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endParaRPr kumimoji="0" lang="ko-KR" altLang="en-US">
              <a:solidFill>
                <a:srgbClr val="FFFFFF"/>
              </a:solidFill>
              <a:latin typeface="맑은 고딕" charset="0"/>
              <a:ea typeface="ＭＳ Ｐゴシック" charset="0"/>
              <a:cs typeface="맑은 고딕" charset="0"/>
            </a:endParaRPr>
          </a:p>
        </p:txBody>
      </p:sp>
      <p:pic>
        <p:nvPicPr>
          <p:cNvPr id="5018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625" y="1989138"/>
            <a:ext cx="2608263"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Text Box 8"/>
          <p:cNvSpPr txBox="1">
            <a:spLocks noChangeArrowheads="1"/>
          </p:cNvSpPr>
          <p:nvPr/>
        </p:nvSpPr>
        <p:spPr bwMode="auto">
          <a:xfrm>
            <a:off x="5292725" y="1479550"/>
            <a:ext cx="36718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chorCtr="1">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r>
              <a:rPr kumimoji="0" lang="en-GB" altLang="ko-KR" sz="1600" i="1">
                <a:latin typeface="Times New Roman" charset="0"/>
                <a:cs typeface="Times New Roman" charset="0"/>
              </a:rPr>
              <a:t>Reaction rate of </a:t>
            </a:r>
            <a:r>
              <a:rPr kumimoji="0" lang="en-GB" altLang="ko-KR" sz="1600" i="1" baseline="30000">
                <a:latin typeface="Times New Roman" charset="0"/>
                <a:cs typeface="Times New Roman" charset="0"/>
              </a:rPr>
              <a:t>15</a:t>
            </a:r>
            <a:r>
              <a:rPr kumimoji="0" lang="en-GB" altLang="ko-KR" sz="1600" i="1">
                <a:latin typeface="Times New Roman" charset="0"/>
                <a:cs typeface="Times New Roman" charset="0"/>
              </a:rPr>
              <a:t>O(</a:t>
            </a:r>
            <a:r>
              <a:rPr kumimoji="0" lang="en-GB" altLang="ko-KR" sz="1600" i="1">
                <a:latin typeface="Symbol" charset="0"/>
                <a:cs typeface="Times New Roman" charset="0"/>
              </a:rPr>
              <a:t>a,g</a:t>
            </a:r>
            <a:r>
              <a:rPr kumimoji="0" lang="en-GB" altLang="ko-KR" sz="1600" i="1">
                <a:latin typeface="Times New Roman" charset="0"/>
                <a:cs typeface="Times New Roman" charset="0"/>
              </a:rPr>
              <a:t>)</a:t>
            </a:r>
            <a:r>
              <a:rPr kumimoji="0" lang="en-GB" altLang="ko-KR" sz="1600" i="1" baseline="30000">
                <a:latin typeface="Times New Roman" charset="0"/>
                <a:cs typeface="Times New Roman" charset="0"/>
              </a:rPr>
              <a:t>19</a:t>
            </a:r>
            <a:r>
              <a:rPr kumimoji="0" lang="en-GB" altLang="ko-KR" sz="1600" i="1">
                <a:latin typeface="Times New Roman" charset="0"/>
                <a:cs typeface="Times New Roman" charset="0"/>
              </a:rPr>
              <a:t>Ne </a:t>
            </a:r>
          </a:p>
          <a:p>
            <a:r>
              <a:rPr kumimoji="0" lang="en-GB" altLang="ko-KR" sz="1600" i="1">
                <a:latin typeface="Times New Roman" charset="0"/>
                <a:cs typeface="Times New Roman" charset="0"/>
              </a:rPr>
              <a:t>by indirect methods</a:t>
            </a:r>
          </a:p>
        </p:txBody>
      </p:sp>
      <p:sp>
        <p:nvSpPr>
          <p:cNvPr id="50184" name="Text Box 4"/>
          <p:cNvSpPr txBox="1">
            <a:spLocks noChangeArrowheads="1"/>
          </p:cNvSpPr>
          <p:nvPr/>
        </p:nvSpPr>
        <p:spPr bwMode="auto">
          <a:xfrm>
            <a:off x="6211888" y="3933825"/>
            <a:ext cx="23209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ＭＳ Ｐゴシック" charset="0"/>
                <a:cs typeface="맑은 고딕" charset="0"/>
              </a:defRPr>
            </a:lvl1pPr>
            <a:lvl2pPr marL="742950" indent="-28575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2pPr>
            <a:lvl3pPr marL="11430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3pPr>
            <a:lvl4pPr marL="16002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4pPr>
            <a:lvl5pPr marL="2057400" indent="-228600" defTabSz="828675">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5pPr>
            <a:lvl6pPr marL="25146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6pPr>
            <a:lvl7pPr marL="29718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7pPr>
            <a:lvl8pPr marL="34290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8pPr>
            <a:lvl9pPr marL="3886200" indent="-228600" defTabSz="828675" fontAlgn="base" latinLnBrk="1">
              <a:spcBef>
                <a:spcPct val="0"/>
              </a:spcBef>
              <a:spcAft>
                <a:spcPct val="0"/>
              </a:spcAft>
              <a:tabLst>
                <a:tab pos="657225" algn="l"/>
                <a:tab pos="1312863" algn="l"/>
                <a:tab pos="1970088" algn="l"/>
                <a:tab pos="2627313" algn="l"/>
                <a:tab pos="3282950" algn="l"/>
                <a:tab pos="3940175" algn="l"/>
                <a:tab pos="4595813" algn="l"/>
                <a:tab pos="5253038" algn="l"/>
                <a:tab pos="5910263" algn="l"/>
              </a:tabLst>
              <a:defRPr kumimoji="1">
                <a:solidFill>
                  <a:schemeClr val="tx1"/>
                </a:solidFill>
                <a:latin typeface="맑은 고딕" charset="0"/>
                <a:ea typeface="맑은 고딕" charset="0"/>
                <a:cs typeface="맑은 고딕" charset="0"/>
              </a:defRPr>
            </a:lvl9pPr>
          </a:lstStyle>
          <a:p>
            <a:r>
              <a:rPr kumimoji="0" lang="en-GB" altLang="ko-KR" sz="1400" i="1"/>
              <a:t>PRL</a:t>
            </a:r>
            <a:r>
              <a:rPr kumimoji="0" lang="en-GB" altLang="ko-KR" sz="1400"/>
              <a:t> </a:t>
            </a:r>
            <a:r>
              <a:rPr kumimoji="0" lang="en-GB" altLang="ko-KR" sz="1400" b="1"/>
              <a:t>98</a:t>
            </a:r>
            <a:r>
              <a:rPr kumimoji="0" lang="en-GB" altLang="ko-KR" sz="1400"/>
              <a:t>, 242503 (2007)</a:t>
            </a:r>
          </a:p>
        </p:txBody>
      </p:sp>
      <p:sp>
        <p:nvSpPr>
          <p:cNvPr id="50185" name="TextBox 13"/>
          <p:cNvSpPr txBox="1">
            <a:spLocks noChangeArrowheads="1"/>
          </p:cNvSpPr>
          <p:nvPr/>
        </p:nvSpPr>
        <p:spPr bwMode="auto">
          <a:xfrm>
            <a:off x="6092825" y="2420938"/>
            <a:ext cx="1276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r>
              <a:rPr kumimoji="0" lang="en-US" altLang="ko-KR" b="1">
                <a:solidFill>
                  <a:srgbClr val="FF0000"/>
                </a:solidFill>
                <a:latin typeface="Times New Roman" charset="0"/>
                <a:cs typeface="Times New Roman" charset="0"/>
              </a:rPr>
              <a:t>uncertain!!</a:t>
            </a:r>
            <a:endParaRPr kumimoji="0" lang="ko-KR" altLang="en-US" b="1">
              <a:solidFill>
                <a:srgbClr val="FF0000"/>
              </a:solidFill>
              <a:latin typeface="Times New Roman" charset="0"/>
              <a:cs typeface="Times New Roman" charset="0"/>
            </a:endParaRPr>
          </a:p>
        </p:txBody>
      </p:sp>
      <p:sp>
        <p:nvSpPr>
          <p:cNvPr id="50186" name="직사각형 17"/>
          <p:cNvSpPr>
            <a:spLocks noChangeArrowheads="1"/>
          </p:cNvSpPr>
          <p:nvPr/>
        </p:nvSpPr>
        <p:spPr bwMode="auto">
          <a:xfrm>
            <a:off x="2051050" y="115888"/>
            <a:ext cx="20644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0" lang="en-US" altLang="ko-KR" sz="2800" b="1" baseline="30000" dirty="0">
                <a:solidFill>
                  <a:srgbClr val="000000"/>
                </a:solidFill>
                <a:latin typeface="Times New Roman" charset="0"/>
                <a:ea typeface="ＭＳ Ｐゴシック" charset="0"/>
                <a:cs typeface="Times New Roman" charset="0"/>
              </a:rPr>
              <a:t>15</a:t>
            </a:r>
            <a:r>
              <a:rPr kumimoji="0" lang="en-US" altLang="ko-KR" sz="2800" b="1" dirty="0">
                <a:solidFill>
                  <a:srgbClr val="000000"/>
                </a:solidFill>
                <a:latin typeface="Times New Roman" charset="0"/>
                <a:ea typeface="ＭＳ Ｐゴシック" charset="0"/>
                <a:cs typeface="Times New Roman" charset="0"/>
              </a:rPr>
              <a:t>O(</a:t>
            </a:r>
            <a:r>
              <a:rPr kumimoji="0" lang="en-US" altLang="ko-KR" sz="2800" b="1" dirty="0" err="1">
                <a:solidFill>
                  <a:srgbClr val="000000"/>
                </a:solidFill>
                <a:latin typeface="Symbol" charset="0"/>
                <a:ea typeface="ＭＳ Ｐゴシック" charset="0"/>
                <a:cs typeface="Times New Roman" charset="0"/>
              </a:rPr>
              <a:t>a</a:t>
            </a:r>
            <a:r>
              <a:rPr kumimoji="0" lang="en-US" altLang="ko-KR" sz="2800" b="1" dirty="0" err="1">
                <a:solidFill>
                  <a:srgbClr val="000000"/>
                </a:solidFill>
                <a:latin typeface="Times New Roman" charset="0"/>
                <a:ea typeface="ＭＳ Ｐゴシック" charset="0"/>
                <a:cs typeface="Times New Roman" charset="0"/>
              </a:rPr>
              <a:t>,</a:t>
            </a:r>
            <a:r>
              <a:rPr kumimoji="0" lang="en-US" altLang="ko-KR" sz="2800" b="1" dirty="0" err="1">
                <a:solidFill>
                  <a:srgbClr val="000000"/>
                </a:solidFill>
                <a:latin typeface="Symbol" charset="0"/>
                <a:ea typeface="ＭＳ Ｐゴシック" charset="0"/>
                <a:cs typeface="Times New Roman" charset="0"/>
              </a:rPr>
              <a:t>g</a:t>
            </a:r>
            <a:r>
              <a:rPr kumimoji="0" lang="en-US" altLang="ko-KR" sz="2800" b="1" dirty="0">
                <a:solidFill>
                  <a:srgbClr val="000000"/>
                </a:solidFill>
                <a:latin typeface="Times New Roman" charset="0"/>
                <a:ea typeface="ＭＳ Ｐゴシック" charset="0"/>
                <a:cs typeface="Times New Roman" charset="0"/>
              </a:rPr>
              <a:t>)</a:t>
            </a:r>
            <a:r>
              <a:rPr kumimoji="0" lang="en-US" altLang="ko-KR" sz="2800" b="1" baseline="30000" dirty="0" smtClean="0">
                <a:solidFill>
                  <a:srgbClr val="000000"/>
                </a:solidFill>
                <a:latin typeface="Times New Roman" charset="0"/>
                <a:ea typeface="ＭＳ Ｐゴシック" charset="0"/>
                <a:cs typeface="Times New Roman" charset="0"/>
              </a:rPr>
              <a:t>19</a:t>
            </a:r>
            <a:r>
              <a:rPr kumimoji="0" lang="en-US" altLang="ko-KR" sz="2800" b="1" dirty="0" smtClean="0">
                <a:solidFill>
                  <a:srgbClr val="000000"/>
                </a:solidFill>
                <a:latin typeface="Times New Roman" charset="0"/>
                <a:ea typeface="ＭＳ Ｐゴシック" charset="0"/>
                <a:cs typeface="Times New Roman" charset="0"/>
              </a:rPr>
              <a:t>Ne</a:t>
            </a:r>
            <a:endParaRPr kumimoji="0" lang="ko-KR" altLang="en-US" sz="2800" dirty="0">
              <a:solidFill>
                <a:srgbClr val="000000"/>
              </a:solidFill>
              <a:latin typeface="맑은 고딕" charset="0"/>
              <a:ea typeface="ＭＳ Ｐゴシック" charset="0"/>
              <a:cs typeface="맑은 고딕" charset="0"/>
            </a:endParaRPr>
          </a:p>
        </p:txBody>
      </p:sp>
      <p:sp>
        <p:nvSpPr>
          <p:cNvPr id="50187" name="TextBox 141"/>
          <p:cNvSpPr txBox="1">
            <a:spLocks noChangeArrowheads="1"/>
          </p:cNvSpPr>
          <p:nvPr/>
        </p:nvSpPr>
        <p:spPr bwMode="auto">
          <a:xfrm>
            <a:off x="4776788" y="4365625"/>
            <a:ext cx="41163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kumimoji="1">
                <a:solidFill>
                  <a:schemeClr val="tx1"/>
                </a:solidFill>
                <a:latin typeface="맑은 고딕" charset="0"/>
                <a:ea typeface="ＭＳ Ｐゴシック" charset="0"/>
                <a:cs typeface="맑은 고딕" charset="0"/>
              </a:defRPr>
            </a:lvl1pPr>
            <a:lvl2pPr marL="742950" indent="-285750">
              <a:defRPr kumimoji="1">
                <a:solidFill>
                  <a:schemeClr val="tx1"/>
                </a:solidFill>
                <a:latin typeface="맑은 고딕" charset="0"/>
                <a:ea typeface="맑은 고딕" charset="0"/>
                <a:cs typeface="맑은 고딕" charset="0"/>
              </a:defRPr>
            </a:lvl2pPr>
            <a:lvl3pPr marL="1143000" indent="-228600">
              <a:defRPr kumimoji="1">
                <a:solidFill>
                  <a:schemeClr val="tx1"/>
                </a:solidFill>
                <a:latin typeface="맑은 고딕" charset="0"/>
                <a:ea typeface="맑은 고딕" charset="0"/>
                <a:cs typeface="맑은 고딕" charset="0"/>
              </a:defRPr>
            </a:lvl3pPr>
            <a:lvl4pPr marL="1600200" indent="-228600">
              <a:defRPr kumimoji="1">
                <a:solidFill>
                  <a:schemeClr val="tx1"/>
                </a:solidFill>
                <a:latin typeface="맑은 고딕" charset="0"/>
                <a:ea typeface="맑은 고딕" charset="0"/>
                <a:cs typeface="맑은 고딕" charset="0"/>
              </a:defRPr>
            </a:lvl4pPr>
            <a:lvl5pPr marL="2057400" indent="-2286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a:lnSpc>
                <a:spcPct val="80000"/>
              </a:lnSpc>
              <a:spcBef>
                <a:spcPct val="20000"/>
              </a:spcBef>
              <a:buFont typeface="Arial" charset="0"/>
              <a:buChar char="•"/>
            </a:pPr>
            <a:r>
              <a:rPr kumimoji="0" lang="en-US" altLang="ko-KR" sz="2000" b="1">
                <a:solidFill>
                  <a:srgbClr val="FF0000"/>
                </a:solidFill>
                <a:cs typeface="Times New Roman" charset="0"/>
              </a:rPr>
              <a:t>No</a:t>
            </a:r>
            <a:r>
              <a:rPr kumimoji="0" lang="ko-KR" altLang="en-US" sz="2000" b="1">
                <a:solidFill>
                  <a:srgbClr val="FF0000"/>
                </a:solidFill>
                <a:cs typeface="Times New Roman" charset="0"/>
              </a:rPr>
              <a:t> </a:t>
            </a:r>
            <a:r>
              <a:rPr kumimoji="0" lang="en-US" altLang="ko-KR" sz="2000" b="1">
                <a:solidFill>
                  <a:srgbClr val="FF0000"/>
                </a:solidFill>
                <a:cs typeface="Times New Roman" charset="0"/>
              </a:rPr>
              <a:t>direct measurement has been made before!!</a:t>
            </a:r>
            <a:endParaRPr kumimoji="0" lang="ko-KR" altLang="en-US" sz="2000" b="1">
              <a:solidFill>
                <a:srgbClr val="FF0000"/>
              </a:solidFill>
              <a:cs typeface="Times New Roman" charset="0"/>
            </a:endParaRPr>
          </a:p>
        </p:txBody>
      </p:sp>
    </p:spTree>
    <p:extLst>
      <p:ext uri="{BB962C8B-B14F-4D97-AF65-F5344CB8AC3E}">
        <p14:creationId xmlns:p14="http://schemas.microsoft.com/office/powerpoint/2010/main" val="2398147203"/>
      </p:ext>
    </p:extLst>
  </p:cSld>
  <p:clrMapOvr>
    <a:masterClrMapping/>
  </p:clrMapOvr>
  <p:transition xmlns:p14="http://schemas.microsoft.com/office/powerpoint/2010/main" advTm="62"/>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
          <p:cNvSpPr txBox="1">
            <a:spLocks noChangeArrowheads="1"/>
          </p:cNvSpPr>
          <p:nvPr/>
        </p:nvSpPr>
        <p:spPr bwMode="auto">
          <a:xfrm>
            <a:off x="563563" y="290785"/>
            <a:ext cx="7383462" cy="384721"/>
          </a:xfrm>
          <a:prstGeom prst="rect">
            <a:avLst/>
          </a:prstGeom>
          <a:noFill/>
          <a:ln w="9525" algn="ctr">
            <a:noFill/>
            <a:miter lim="800000"/>
            <a:headEnd/>
            <a:tailEnd/>
          </a:ln>
          <a:effectLst/>
        </p:spPr>
        <p:txBody>
          <a:bodyPr vert="horz" wrap="square" lIns="0" tIns="0" rIns="0" bIns="0" numCol="1" anchor="ctr" anchorCtr="0" compatLnSpc="1">
            <a:prstTxWarp prst="textNoShape">
              <a:avLst/>
            </a:prstTxWarp>
            <a:spAutoFit/>
          </a:bodyPr>
          <a:lstStyle/>
          <a:p>
            <a:pPr lvl="0"/>
            <a:r>
              <a:rPr lang="en-US" altLang="ko-KR" sz="2500" b="1" dirty="0" smtClean="0">
                <a:solidFill>
                  <a:prstClr val="white"/>
                </a:solidFill>
                <a:latin typeface="맑은 고딕" pitchFamily="50" charset="-127"/>
                <a:ea typeface="맑은 고딕" pitchFamily="50" charset="-127"/>
              </a:rPr>
              <a:t>4. </a:t>
            </a:r>
            <a:r>
              <a:rPr lang="en-US" altLang="ko-KR" sz="2500" b="1" dirty="0">
                <a:solidFill>
                  <a:prstClr val="white"/>
                </a:solidFill>
                <a:latin typeface="맑은 고딕" pitchFamily="50" charset="-127"/>
                <a:ea typeface="맑은 고딕" pitchFamily="50" charset="-127"/>
              </a:rPr>
              <a:t>Organizational Structure</a:t>
            </a:r>
            <a:endParaRPr lang="ko-KR" altLang="en-US" sz="2500" b="1" dirty="0">
              <a:solidFill>
                <a:prstClr val="white"/>
              </a:solidFill>
              <a:latin typeface="맑은 고딕" pitchFamily="50" charset="-127"/>
              <a:ea typeface="맑은 고딕" pitchFamily="50" charset="-127"/>
            </a:endParaRPr>
          </a:p>
        </p:txBody>
      </p:sp>
      <p:sp>
        <p:nvSpPr>
          <p:cNvPr id="36" name="TextBox 35"/>
          <p:cNvSpPr txBox="1"/>
          <p:nvPr/>
        </p:nvSpPr>
        <p:spPr>
          <a:xfrm>
            <a:off x="4444401" y="6553810"/>
            <a:ext cx="255198" cy="246221"/>
          </a:xfrm>
          <a:prstGeom prst="rect">
            <a:avLst/>
          </a:prstGeom>
          <a:noFill/>
        </p:spPr>
        <p:txBody>
          <a:bodyPr wrap="none" rtlCol="0">
            <a:spAutoFit/>
          </a:bodyPr>
          <a:lstStyle/>
          <a:p>
            <a:r>
              <a:rPr lang="en-US" altLang="ko-KR" sz="1000" dirty="0"/>
              <a:t>5</a:t>
            </a:r>
            <a:endParaRPr lang="ko-KR" altLang="en-US" sz="1000" dirty="0"/>
          </a:p>
        </p:txBody>
      </p:sp>
      <p:grpSp>
        <p:nvGrpSpPr>
          <p:cNvPr id="37" name="그룹 36"/>
          <p:cNvGrpSpPr/>
          <p:nvPr/>
        </p:nvGrpSpPr>
        <p:grpSpPr>
          <a:xfrm>
            <a:off x="162306" y="980728"/>
            <a:ext cx="8819388" cy="2733438"/>
            <a:chOff x="162306" y="1232754"/>
            <a:chExt cx="8819388" cy="2292683"/>
          </a:xfrm>
        </p:grpSpPr>
        <p:grpSp>
          <p:nvGrpSpPr>
            <p:cNvPr id="38" name="그룹 119"/>
            <p:cNvGrpSpPr/>
            <p:nvPr/>
          </p:nvGrpSpPr>
          <p:grpSpPr>
            <a:xfrm>
              <a:off x="162306" y="1232754"/>
              <a:ext cx="8819388" cy="2292683"/>
              <a:chOff x="162306" y="2356767"/>
              <a:chExt cx="8819388" cy="2467364"/>
            </a:xfrm>
          </p:grpSpPr>
          <p:pic>
            <p:nvPicPr>
              <p:cNvPr id="49" name="Picture 14" descr="C:\Users\Kim Kyung IM\Desktop\box.jpg"/>
              <p:cNvPicPr>
                <a:picLocks noChangeAspect="1" noChangeArrowheads="1"/>
              </p:cNvPicPr>
              <p:nvPr/>
            </p:nvPicPr>
            <p:blipFill>
              <a:blip r:embed="rId2" cstate="print"/>
              <a:srcRect b="77880"/>
              <a:stretch>
                <a:fillRect/>
              </a:stretch>
            </p:blipFill>
            <p:spPr bwMode="auto">
              <a:xfrm>
                <a:off x="162306" y="2356767"/>
                <a:ext cx="8819388" cy="900100"/>
              </a:xfrm>
              <a:prstGeom prst="rect">
                <a:avLst/>
              </a:prstGeom>
              <a:noFill/>
            </p:spPr>
          </p:pic>
          <p:pic>
            <p:nvPicPr>
              <p:cNvPr id="50" name="Picture 14" descr="C:\Users\Kim Kyung IM\Desktop\box.jpg"/>
              <p:cNvPicPr>
                <a:picLocks noChangeAspect="1" noChangeArrowheads="1"/>
              </p:cNvPicPr>
              <p:nvPr/>
            </p:nvPicPr>
            <p:blipFill>
              <a:blip r:embed="rId2" cstate="print"/>
              <a:srcRect t="22120" b="26560"/>
              <a:stretch>
                <a:fillRect/>
              </a:stretch>
            </p:blipFill>
            <p:spPr bwMode="auto">
              <a:xfrm>
                <a:off x="162306" y="3140628"/>
                <a:ext cx="8819388" cy="611039"/>
              </a:xfrm>
              <a:prstGeom prst="rect">
                <a:avLst/>
              </a:prstGeom>
              <a:noFill/>
            </p:spPr>
          </p:pic>
          <p:pic>
            <p:nvPicPr>
              <p:cNvPr id="51" name="Picture 14" descr="C:\Users\Kim Kyung IM\Desktop\box.jpg"/>
              <p:cNvPicPr>
                <a:picLocks noChangeAspect="1" noChangeArrowheads="1"/>
              </p:cNvPicPr>
              <p:nvPr/>
            </p:nvPicPr>
            <p:blipFill>
              <a:blip r:embed="rId2" cstate="print"/>
              <a:srcRect t="73440"/>
              <a:stretch>
                <a:fillRect/>
              </a:stretch>
            </p:blipFill>
            <p:spPr bwMode="auto">
              <a:xfrm>
                <a:off x="162306" y="3743382"/>
                <a:ext cx="8819388" cy="1080749"/>
              </a:xfrm>
              <a:prstGeom prst="rect">
                <a:avLst/>
              </a:prstGeom>
              <a:noFill/>
            </p:spPr>
          </p:pic>
        </p:grpSp>
        <p:sp>
          <p:nvSpPr>
            <p:cNvPr id="39" name="Rectangle 7"/>
            <p:cNvSpPr>
              <a:spLocks noChangeArrowheads="1"/>
            </p:cNvSpPr>
            <p:nvPr/>
          </p:nvSpPr>
          <p:spPr bwMode="gray">
            <a:xfrm>
              <a:off x="577986" y="1834957"/>
              <a:ext cx="8098470" cy="1372491"/>
            </a:xfrm>
            <a:prstGeom prst="rect">
              <a:avLst/>
            </a:prstGeom>
            <a:noFill/>
            <a:ln w="3175" cap="rnd" algn="ctr">
              <a:noFill/>
              <a:miter lim="800000"/>
              <a:headEnd/>
              <a:tailEnd/>
            </a:ln>
            <a:effectLst/>
          </p:spPr>
          <p:txBody>
            <a:bodyPr wrap="square" lIns="0" tIns="0" rIns="0" bIns="0" anchor="ctr">
              <a:spAutoFit/>
            </a:bodyPr>
            <a:lstStyle/>
            <a:p>
              <a:pPr marL="261938" indent="-261938" defTabSz="444500" latinLnBrk="0">
                <a:spcAft>
                  <a:spcPts val="1000"/>
                </a:spcAft>
                <a:buClr>
                  <a:srgbClr val="000000"/>
                </a:buClr>
                <a:buSzPct val="150000"/>
                <a:buFontTx/>
                <a:buBlip>
                  <a:blip r:embed="rId3"/>
                </a:buBlip>
              </a:pPr>
              <a:r>
                <a:rPr kumimoji="0" lang="en-US" altLang="ko-KR" sz="1600" spc="-80" dirty="0">
                  <a:latin typeface="산돌고딕B" pitchFamily="18" charset="-127"/>
                  <a:ea typeface="산돌고딕B" pitchFamily="18" charset="-127"/>
                </a:rPr>
                <a:t>IBS consists of </a:t>
              </a:r>
              <a:r>
                <a:rPr kumimoji="0" lang="en-US" altLang="ko-KR" sz="1600" spc="-80" dirty="0">
                  <a:solidFill>
                    <a:srgbClr val="003399"/>
                  </a:solidFill>
                  <a:latin typeface="산돌고딕B" pitchFamily="18" charset="-127"/>
                  <a:ea typeface="산돌고딕B" pitchFamily="18" charset="-127"/>
                </a:rPr>
                <a:t>50 research centers</a:t>
              </a:r>
              <a:r>
                <a:rPr kumimoji="0" lang="en-US" altLang="ko-KR" sz="1600" spc="-80" dirty="0">
                  <a:latin typeface="산돌고딕B" pitchFamily="18" charset="-127"/>
                  <a:ea typeface="산돌고딕B" pitchFamily="18" charset="-127"/>
                </a:rPr>
                <a:t>, </a:t>
              </a:r>
              <a:r>
                <a:rPr kumimoji="0" lang="en-US" altLang="ko-KR" sz="1600" spc="-80" dirty="0" smtClean="0">
                  <a:latin typeface="산돌고딕B" pitchFamily="18" charset="-127"/>
                  <a:ea typeface="산돌고딕B" pitchFamily="18" charset="-127"/>
                </a:rPr>
                <a:t>supporting organizations, </a:t>
              </a:r>
              <a:r>
                <a:rPr kumimoji="0" lang="en-US" altLang="ko-KR" sz="1600" spc="-80" dirty="0">
                  <a:latin typeface="산돌고딕B" pitchFamily="18" charset="-127"/>
                  <a:ea typeface="산돌고딕B" pitchFamily="18" charset="-127"/>
                </a:rPr>
                <a:t>and affiliated research </a:t>
              </a:r>
              <a:r>
                <a:rPr kumimoji="0" lang="en-US" altLang="ko-KR" sz="1600" spc="-80" dirty="0" smtClean="0">
                  <a:latin typeface="산돌고딕B" pitchFamily="18" charset="-127"/>
                  <a:ea typeface="산돌고딕B" pitchFamily="18" charset="-127"/>
                </a:rPr>
                <a:t>institutes</a:t>
              </a:r>
              <a:r>
                <a:rPr kumimoji="0" lang="en-US" altLang="ko-KR" sz="1400" spc="-80" dirty="0" smtClean="0">
                  <a:latin typeface="산돌고딕B" pitchFamily="18" charset="-127"/>
                  <a:ea typeface="산돌고딕B" pitchFamily="18" charset="-127"/>
                </a:rPr>
                <a:t>.</a:t>
              </a:r>
            </a:p>
            <a:p>
              <a:pPr defTabSz="444500" latinLnBrk="0">
                <a:spcBef>
                  <a:spcPts val="0"/>
                </a:spcBef>
                <a:spcAft>
                  <a:spcPts val="0"/>
                </a:spcAft>
                <a:buClr>
                  <a:srgbClr val="000000"/>
                </a:buClr>
                <a:buSzPct val="150000"/>
              </a:pPr>
              <a:r>
                <a:rPr kumimoji="0" lang="en-US" altLang="ko-KR" sz="1400" dirty="0" smtClean="0">
                  <a:latin typeface="산돌고딕B" pitchFamily="18" charset="-127"/>
                  <a:ea typeface="산돌고딕B" pitchFamily="18" charset="-127"/>
                </a:rPr>
                <a:t>     </a:t>
              </a:r>
              <a:r>
                <a:rPr kumimoji="0" lang="en-US" altLang="ko-KR" sz="1600" dirty="0" smtClean="0">
                  <a:latin typeface="산돌고딕B" pitchFamily="18" charset="-127"/>
                  <a:ea typeface="산돌고딕B" pitchFamily="18" charset="-127"/>
                </a:rPr>
                <a:t> - </a:t>
              </a:r>
              <a:r>
                <a:rPr kumimoji="0" lang="en-US" altLang="ko-KR" sz="1400" dirty="0" smtClean="0">
                  <a:latin typeface="산돌고딕B" pitchFamily="18" charset="-127"/>
                  <a:ea typeface="산돌고딕B" pitchFamily="18" charset="-127"/>
                </a:rPr>
                <a:t>The research </a:t>
              </a:r>
              <a:r>
                <a:rPr kumimoji="0" lang="en-US" altLang="ko-KR" sz="1400" dirty="0">
                  <a:latin typeface="산돌고딕B" pitchFamily="18" charset="-127"/>
                  <a:ea typeface="산돌고딕B" pitchFamily="18" charset="-127"/>
                </a:rPr>
                <a:t>centers will be separately located </a:t>
              </a:r>
              <a:r>
                <a:rPr kumimoji="0" lang="en-US" altLang="ko-KR" sz="1400" dirty="0" smtClean="0">
                  <a:latin typeface="산돌고딕B" pitchFamily="18" charset="-127"/>
                  <a:ea typeface="산돌고딕B" pitchFamily="18" charset="-127"/>
                </a:rPr>
                <a:t>at </a:t>
              </a:r>
              <a:r>
                <a:rPr kumimoji="0" lang="en-US" altLang="ko-KR" sz="1400" dirty="0" smtClean="0">
                  <a:solidFill>
                    <a:srgbClr val="003399"/>
                  </a:solidFill>
                  <a:latin typeface="산돌고딕B" pitchFamily="18" charset="-127"/>
                  <a:ea typeface="산돌고딕B" pitchFamily="18" charset="-127"/>
                </a:rPr>
                <a:t>headquarters </a:t>
              </a:r>
              <a:r>
                <a:rPr kumimoji="0" lang="en-US" altLang="ko-KR" sz="1400" dirty="0">
                  <a:solidFill>
                    <a:srgbClr val="003399"/>
                  </a:solidFill>
                  <a:latin typeface="산돌고딕B" pitchFamily="18" charset="-127"/>
                  <a:ea typeface="산돌고딕B" pitchFamily="18" charset="-127"/>
                </a:rPr>
                <a:t>(15), </a:t>
              </a:r>
              <a:r>
                <a:rPr kumimoji="0" lang="en-US" altLang="ko-KR" sz="1400" dirty="0" smtClean="0">
                  <a:solidFill>
                    <a:srgbClr val="003399"/>
                  </a:solidFill>
                  <a:latin typeface="산돌고딕B" pitchFamily="18" charset="-127"/>
                  <a:ea typeface="산돌고딕B" pitchFamily="18" charset="-127"/>
                </a:rPr>
                <a:t>campuses* </a:t>
              </a:r>
              <a:r>
                <a:rPr kumimoji="0" lang="en-US" altLang="ko-KR" sz="1400" dirty="0">
                  <a:solidFill>
                    <a:srgbClr val="003399"/>
                  </a:solidFill>
                  <a:latin typeface="산돌고딕B" pitchFamily="18" charset="-127"/>
                  <a:ea typeface="산돌고딕B" pitchFamily="18" charset="-127"/>
                </a:rPr>
                <a:t>(25), </a:t>
              </a:r>
              <a:endParaRPr kumimoji="0" lang="en-US" altLang="ko-KR" sz="1400" dirty="0" smtClean="0">
                <a:solidFill>
                  <a:srgbClr val="003399"/>
                </a:solidFill>
                <a:latin typeface="산돌고딕B" pitchFamily="18" charset="-127"/>
                <a:ea typeface="산돌고딕B" pitchFamily="18" charset="-127"/>
              </a:endParaRPr>
            </a:p>
            <a:p>
              <a:pPr defTabSz="444500" latinLnBrk="0">
                <a:spcBef>
                  <a:spcPts val="0"/>
                </a:spcBef>
                <a:spcAft>
                  <a:spcPts val="0"/>
                </a:spcAft>
                <a:buClr>
                  <a:srgbClr val="000000"/>
                </a:buClr>
                <a:buSzPct val="150000"/>
              </a:pPr>
              <a:r>
                <a:rPr kumimoji="0" lang="en-US" altLang="ko-KR" sz="1400" dirty="0">
                  <a:solidFill>
                    <a:srgbClr val="003399"/>
                  </a:solidFill>
                  <a:latin typeface="산돌고딕B" pitchFamily="18" charset="-127"/>
                  <a:ea typeface="산돌고딕B" pitchFamily="18" charset="-127"/>
                </a:rPr>
                <a:t> </a:t>
              </a:r>
              <a:r>
                <a:rPr kumimoji="0" lang="en-US" altLang="ko-KR" sz="1400" dirty="0" smtClean="0">
                  <a:solidFill>
                    <a:srgbClr val="003399"/>
                  </a:solidFill>
                  <a:latin typeface="산돌고딕B" pitchFamily="18" charset="-127"/>
                  <a:ea typeface="산돌고딕B" pitchFamily="18" charset="-127"/>
                </a:rPr>
                <a:t>        and extramural research </a:t>
              </a:r>
              <a:r>
                <a:rPr kumimoji="0" lang="en-US" altLang="ko-KR" sz="1400" dirty="0">
                  <a:solidFill>
                    <a:srgbClr val="003399"/>
                  </a:solidFill>
                  <a:latin typeface="산돌고딕B" pitchFamily="18" charset="-127"/>
                  <a:ea typeface="산돌고딕B" pitchFamily="18" charset="-127"/>
                </a:rPr>
                <a:t>centers (10</a:t>
              </a:r>
              <a:r>
                <a:rPr kumimoji="0" lang="en-US" altLang="ko-KR" sz="1400" dirty="0" smtClean="0">
                  <a:solidFill>
                    <a:srgbClr val="003399"/>
                  </a:solidFill>
                  <a:latin typeface="산돌고딕B" pitchFamily="18" charset="-127"/>
                  <a:ea typeface="산돌고딕B" pitchFamily="18" charset="-127"/>
                </a:rPr>
                <a:t>).</a:t>
              </a:r>
            </a:p>
            <a:p>
              <a:pPr defTabSz="444500" latinLnBrk="0">
                <a:spcBef>
                  <a:spcPts val="600"/>
                </a:spcBef>
                <a:spcAft>
                  <a:spcPts val="0"/>
                </a:spcAft>
                <a:buClr>
                  <a:srgbClr val="000000"/>
                </a:buClr>
                <a:buSzPct val="150000"/>
              </a:pPr>
              <a:r>
                <a:rPr kumimoji="0" lang="en-US" altLang="ko-KR" sz="1400" dirty="0" smtClean="0">
                  <a:latin typeface="산돌고딕B" pitchFamily="18" charset="-127"/>
                  <a:ea typeface="산돌고딕B" pitchFamily="18" charset="-127"/>
                </a:rPr>
                <a:t>      ※ </a:t>
              </a:r>
              <a:r>
                <a:rPr kumimoji="0" lang="en-US" altLang="ko-KR" sz="1400" dirty="0">
                  <a:latin typeface="산돌고딕B" pitchFamily="18" charset="-127"/>
                  <a:ea typeface="산돌고딕B" pitchFamily="18" charset="-127"/>
                </a:rPr>
                <a:t>When criteria for excellence are not met, the number of research centers </a:t>
              </a:r>
              <a:endParaRPr kumimoji="0" lang="en-US" altLang="ko-KR" sz="1400" dirty="0" smtClean="0">
                <a:latin typeface="산돌고딕B" pitchFamily="18" charset="-127"/>
                <a:ea typeface="산돌고딕B" pitchFamily="18" charset="-127"/>
              </a:endParaRPr>
            </a:p>
            <a:p>
              <a:pPr defTabSz="444500" latinLnBrk="0">
                <a:spcBef>
                  <a:spcPts val="0"/>
                </a:spcBef>
                <a:spcAft>
                  <a:spcPts val="0"/>
                </a:spcAft>
                <a:buClr>
                  <a:srgbClr val="000000"/>
                </a:buClr>
                <a:buSzPct val="150000"/>
              </a:pPr>
              <a:r>
                <a:rPr kumimoji="0" lang="en-US" altLang="ko-KR" sz="1400" spc="30" dirty="0">
                  <a:latin typeface="산돌고딕B" pitchFamily="18" charset="-127"/>
                  <a:ea typeface="산돌고딕B" pitchFamily="18" charset="-127"/>
                </a:rPr>
                <a:t> </a:t>
              </a:r>
              <a:r>
                <a:rPr kumimoji="0" lang="en-US" altLang="ko-KR" sz="1400" spc="30" dirty="0" smtClean="0">
                  <a:latin typeface="산돌고딕B" pitchFamily="18" charset="-127"/>
                  <a:ea typeface="산돌고딕B" pitchFamily="18" charset="-127"/>
                </a:rPr>
                <a:t>         </a:t>
              </a:r>
              <a:r>
                <a:rPr kumimoji="0" lang="en-US" altLang="ko-KR" sz="1400" dirty="0" smtClean="0">
                  <a:latin typeface="산돌고딕B" pitchFamily="18" charset="-127"/>
                  <a:ea typeface="산돌고딕B" pitchFamily="18" charset="-127"/>
                </a:rPr>
                <a:t>for </a:t>
              </a:r>
              <a:r>
                <a:rPr kumimoji="0" lang="en-US" altLang="ko-KR" sz="1400" dirty="0">
                  <a:latin typeface="산돌고딕B" pitchFamily="18" charset="-127"/>
                  <a:ea typeface="산돌고딕B" pitchFamily="18" charset="-127"/>
                </a:rPr>
                <a:t>each location may change. </a:t>
              </a:r>
              <a:endParaRPr kumimoji="0" lang="en-US" altLang="ko-KR" sz="1400" dirty="0" smtClean="0">
                <a:latin typeface="산돌고딕B" pitchFamily="18" charset="-127"/>
                <a:ea typeface="산돌고딕B" pitchFamily="18" charset="-127"/>
              </a:endParaRPr>
            </a:p>
            <a:p>
              <a:pPr defTabSz="444500" latinLnBrk="0">
                <a:spcBef>
                  <a:spcPts val="600"/>
                </a:spcBef>
                <a:spcAft>
                  <a:spcPts val="0"/>
                </a:spcAft>
                <a:buClr>
                  <a:srgbClr val="000000"/>
                </a:buClr>
                <a:buSzPct val="150000"/>
              </a:pPr>
              <a:r>
                <a:rPr kumimoji="0" lang="en-US" altLang="ko-KR" sz="1400" dirty="0" smtClean="0">
                  <a:latin typeface="산돌고딕B" pitchFamily="18" charset="-127"/>
                  <a:ea typeface="산돌고딕B" pitchFamily="18" charset="-127"/>
                </a:rPr>
                <a:t>      * Campuses</a:t>
              </a:r>
              <a:r>
                <a:rPr kumimoji="0" lang="en-US" altLang="ko-KR" sz="1400" dirty="0">
                  <a:latin typeface="산돌고딕B" pitchFamily="18" charset="-127"/>
                  <a:ea typeface="산돌고딕B" pitchFamily="18" charset="-127"/>
                </a:rPr>
                <a:t>: KAIST Alliance (10), GIST (5), DGIST‧UNIST‧POSTECH Alliance (10</a:t>
              </a:r>
              <a:r>
                <a:rPr kumimoji="0" lang="en-US" altLang="ko-KR" sz="1400" dirty="0" smtClean="0">
                  <a:latin typeface="산돌고딕B" pitchFamily="18" charset="-127"/>
                  <a:ea typeface="산돌고딕B" pitchFamily="18" charset="-127"/>
                </a:rPr>
                <a:t>)</a:t>
              </a:r>
              <a:endParaRPr kumimoji="0" lang="en-US" altLang="ko-KR" sz="1400" dirty="0">
                <a:latin typeface="산돌고딕B" pitchFamily="18" charset="-127"/>
                <a:ea typeface="산돌고딕B" pitchFamily="18" charset="-127"/>
              </a:endParaRPr>
            </a:p>
          </p:txBody>
        </p:sp>
        <p:sp>
          <p:nvSpPr>
            <p:cNvPr id="40" name="TextBox 118"/>
            <p:cNvSpPr txBox="1"/>
            <p:nvPr/>
          </p:nvSpPr>
          <p:spPr bwMode="auto">
            <a:xfrm>
              <a:off x="795901" y="1275516"/>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endParaRPr lang="ko-KR" altLang="en-US" sz="1800" kern="0" dirty="0" smtClean="0">
                <a:solidFill>
                  <a:prstClr val="white"/>
                </a:solidFill>
                <a:latin typeface="Rix정고딕 B" pitchFamily="18" charset="-127"/>
                <a:ea typeface="Rix정고딕 B" pitchFamily="18" charset="-127"/>
              </a:endParaRPr>
            </a:p>
          </p:txBody>
        </p:sp>
        <p:grpSp>
          <p:nvGrpSpPr>
            <p:cNvPr id="41" name="Group 159"/>
            <p:cNvGrpSpPr>
              <a:grpSpLocks/>
            </p:cNvGrpSpPr>
            <p:nvPr/>
          </p:nvGrpSpPr>
          <p:grpSpPr bwMode="auto">
            <a:xfrm>
              <a:off x="395537" y="1232761"/>
              <a:ext cx="3943244" cy="417095"/>
              <a:chOff x="6240" y="2523"/>
              <a:chExt cx="1575" cy="190"/>
            </a:xfrm>
          </p:grpSpPr>
          <p:pic>
            <p:nvPicPr>
              <p:cNvPr id="46" name="Picture 160" descr="도식1제목바-최종2 "/>
              <p:cNvPicPr>
                <a:picLocks noChangeAspect="1" noChangeArrowheads="1"/>
              </p:cNvPicPr>
              <p:nvPr/>
            </p:nvPicPr>
            <p:blipFill>
              <a:blip r:embed="rId4" cstate="print"/>
              <a:srcRect r="71207" b="85963"/>
              <a:stretch>
                <a:fillRect/>
              </a:stretch>
            </p:blipFill>
            <p:spPr bwMode="auto">
              <a:xfrm>
                <a:off x="6240" y="2523"/>
                <a:ext cx="463" cy="190"/>
              </a:xfrm>
              <a:prstGeom prst="rect">
                <a:avLst/>
              </a:prstGeom>
              <a:noFill/>
              <a:ln w="9525">
                <a:noFill/>
                <a:miter lim="800000"/>
                <a:headEnd/>
                <a:tailEnd/>
              </a:ln>
            </p:spPr>
          </p:pic>
          <p:pic>
            <p:nvPicPr>
              <p:cNvPr id="47" name="Picture 161" descr="도식1제목바-최종2 "/>
              <p:cNvPicPr>
                <a:picLocks noChangeAspect="1" noChangeArrowheads="1"/>
              </p:cNvPicPr>
              <p:nvPr/>
            </p:nvPicPr>
            <p:blipFill>
              <a:blip r:embed="rId4" cstate="print"/>
              <a:srcRect l="23196" r="26057" b="85963"/>
              <a:stretch>
                <a:fillRect/>
              </a:stretch>
            </p:blipFill>
            <p:spPr bwMode="auto">
              <a:xfrm>
                <a:off x="6613" y="2523"/>
                <a:ext cx="835" cy="190"/>
              </a:xfrm>
              <a:prstGeom prst="rect">
                <a:avLst/>
              </a:prstGeom>
              <a:noFill/>
              <a:ln w="9525">
                <a:noFill/>
                <a:miter lim="800000"/>
                <a:headEnd/>
                <a:tailEnd/>
              </a:ln>
            </p:spPr>
          </p:pic>
          <p:pic>
            <p:nvPicPr>
              <p:cNvPr id="48" name="Picture 162" descr="도식1제목바-최종2 "/>
              <p:cNvPicPr>
                <a:picLocks noChangeAspect="1" noChangeArrowheads="1"/>
              </p:cNvPicPr>
              <p:nvPr/>
            </p:nvPicPr>
            <p:blipFill>
              <a:blip r:embed="rId4" cstate="print"/>
              <a:srcRect l="75374" b="85963"/>
              <a:stretch>
                <a:fillRect/>
              </a:stretch>
            </p:blipFill>
            <p:spPr bwMode="auto">
              <a:xfrm>
                <a:off x="7419" y="2523"/>
                <a:ext cx="396" cy="190"/>
              </a:xfrm>
              <a:prstGeom prst="rect">
                <a:avLst/>
              </a:prstGeom>
              <a:noFill/>
              <a:ln w="9525">
                <a:noFill/>
                <a:miter lim="800000"/>
                <a:headEnd/>
                <a:tailEnd/>
              </a:ln>
            </p:spPr>
          </p:pic>
        </p:grpSp>
        <p:sp>
          <p:nvSpPr>
            <p:cNvPr id="45" name="TextBox 118"/>
            <p:cNvSpPr txBox="1"/>
            <p:nvPr/>
          </p:nvSpPr>
          <p:spPr bwMode="auto">
            <a:xfrm>
              <a:off x="1141229" y="1255080"/>
              <a:ext cx="2566675" cy="361829"/>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a:solidFill>
                    <a:prstClr val="white"/>
                  </a:solidFill>
                </a:rPr>
                <a:t>IBS Organization</a:t>
              </a:r>
              <a:endParaRPr lang="ko-KR" altLang="en-US" sz="1800" kern="0" dirty="0" smtClean="0">
                <a:solidFill>
                  <a:prstClr val="white"/>
                </a:solidFill>
              </a:endParaRPr>
            </a:p>
          </p:txBody>
        </p:sp>
      </p:grpSp>
      <p:grpSp>
        <p:nvGrpSpPr>
          <p:cNvPr id="43" name="그룹 42"/>
          <p:cNvGrpSpPr/>
          <p:nvPr/>
        </p:nvGrpSpPr>
        <p:grpSpPr>
          <a:xfrm>
            <a:off x="181104" y="3797747"/>
            <a:ext cx="8881078" cy="2837721"/>
            <a:chOff x="181104" y="1308641"/>
            <a:chExt cx="8881078" cy="2662490"/>
          </a:xfrm>
        </p:grpSpPr>
        <p:grpSp>
          <p:nvGrpSpPr>
            <p:cNvPr id="52" name="그룹 119"/>
            <p:cNvGrpSpPr/>
            <p:nvPr/>
          </p:nvGrpSpPr>
          <p:grpSpPr>
            <a:xfrm>
              <a:off x="181104" y="1308641"/>
              <a:ext cx="8827579" cy="2662490"/>
              <a:chOff x="181104" y="2356768"/>
              <a:chExt cx="8827579" cy="2865349"/>
            </a:xfrm>
          </p:grpSpPr>
          <p:pic>
            <p:nvPicPr>
              <p:cNvPr id="72" name="Picture 14" descr="C:\Users\Kim Kyung IM\Desktop\box.jpg"/>
              <p:cNvPicPr>
                <a:picLocks noChangeAspect="1" noChangeArrowheads="1"/>
              </p:cNvPicPr>
              <p:nvPr/>
            </p:nvPicPr>
            <p:blipFill>
              <a:blip r:embed="rId2" cstate="print"/>
              <a:srcRect b="77880"/>
              <a:stretch>
                <a:fillRect/>
              </a:stretch>
            </p:blipFill>
            <p:spPr bwMode="auto">
              <a:xfrm>
                <a:off x="181104" y="2356768"/>
                <a:ext cx="8819388" cy="900100"/>
              </a:xfrm>
              <a:prstGeom prst="rect">
                <a:avLst/>
              </a:prstGeom>
              <a:noFill/>
            </p:spPr>
          </p:pic>
          <p:pic>
            <p:nvPicPr>
              <p:cNvPr id="73" name="Picture 14" descr="C:\Users\Kim Kyung IM\Desktop\box.jpg"/>
              <p:cNvPicPr>
                <a:picLocks noChangeAspect="1" noChangeArrowheads="1"/>
              </p:cNvPicPr>
              <p:nvPr/>
            </p:nvPicPr>
            <p:blipFill>
              <a:blip r:embed="rId2" cstate="print"/>
              <a:srcRect t="22120" b="26560"/>
              <a:stretch>
                <a:fillRect/>
              </a:stretch>
            </p:blipFill>
            <p:spPr bwMode="auto">
              <a:xfrm>
                <a:off x="181104" y="3096032"/>
                <a:ext cx="8819388" cy="1695960"/>
              </a:xfrm>
              <a:prstGeom prst="rect">
                <a:avLst/>
              </a:prstGeom>
              <a:noFill/>
            </p:spPr>
          </p:pic>
          <p:pic>
            <p:nvPicPr>
              <p:cNvPr id="74" name="Picture 14" descr="C:\Users\Kim Kyung IM\Desktop\box.jpg"/>
              <p:cNvPicPr>
                <a:picLocks noChangeAspect="1" noChangeArrowheads="1"/>
              </p:cNvPicPr>
              <p:nvPr/>
            </p:nvPicPr>
            <p:blipFill>
              <a:blip r:embed="rId2" cstate="print"/>
              <a:srcRect t="73440"/>
              <a:stretch>
                <a:fillRect/>
              </a:stretch>
            </p:blipFill>
            <p:spPr bwMode="auto">
              <a:xfrm>
                <a:off x="189295" y="4141368"/>
                <a:ext cx="8819388" cy="1080749"/>
              </a:xfrm>
              <a:prstGeom prst="rect">
                <a:avLst/>
              </a:prstGeom>
              <a:noFill/>
            </p:spPr>
          </p:pic>
        </p:grpSp>
        <p:sp>
          <p:nvSpPr>
            <p:cNvPr id="53" name="Rectangle 7"/>
            <p:cNvSpPr>
              <a:spLocks noChangeArrowheads="1"/>
            </p:cNvSpPr>
            <p:nvPr/>
          </p:nvSpPr>
          <p:spPr bwMode="gray">
            <a:xfrm>
              <a:off x="1799691" y="1936347"/>
              <a:ext cx="7262491" cy="496089"/>
            </a:xfrm>
            <a:prstGeom prst="rect">
              <a:avLst/>
            </a:prstGeom>
            <a:noFill/>
            <a:ln w="3175" cap="rnd" algn="ctr">
              <a:noFill/>
              <a:miter lim="800000"/>
              <a:headEnd/>
              <a:tailEnd/>
            </a:ln>
            <a:effectLst/>
          </p:spPr>
          <p:txBody>
            <a:bodyPr wrap="square" lIns="0" tIns="0" rIns="0" bIns="0" anchor="ctr">
              <a:spAutoFit/>
            </a:bodyPr>
            <a:lstStyle/>
            <a:p>
              <a:pPr marL="261938" indent="-261938" defTabSz="444500" latinLnBrk="0">
                <a:spcAft>
                  <a:spcPts val="500"/>
                </a:spcAft>
                <a:buClr>
                  <a:srgbClr val="000000"/>
                </a:buClr>
                <a:buSzPct val="150000"/>
                <a:buFontTx/>
                <a:buBlip>
                  <a:blip r:embed="rId3"/>
                </a:buBlip>
              </a:pPr>
              <a:r>
                <a:rPr kumimoji="0" lang="en-US" altLang="ko-KR" sz="1500" dirty="0" smtClean="0">
                  <a:solidFill>
                    <a:srgbClr val="003399"/>
                  </a:solidFill>
                  <a:latin typeface="산돌고딕B" pitchFamily="18" charset="-127"/>
                  <a:ea typeface="산돌고딕B" pitchFamily="18" charset="-127"/>
                </a:rPr>
                <a:t>Basic unit of IBS conducting research </a:t>
              </a:r>
              <a:r>
                <a:rPr kumimoji="0" lang="en-US" altLang="ko-KR" sz="1500" dirty="0" smtClean="0">
                  <a:solidFill>
                    <a:srgbClr val="000000"/>
                  </a:solidFill>
                  <a:latin typeface="산돌고딕B" pitchFamily="18" charset="-127"/>
                  <a:ea typeface="산돌고딕B" pitchFamily="18" charset="-127"/>
                </a:rPr>
                <a:t>in the same place </a:t>
              </a:r>
              <a:endParaRPr kumimoji="0" lang="ko-KR" altLang="en-US" sz="1500" dirty="0" smtClean="0">
                <a:solidFill>
                  <a:srgbClr val="000000"/>
                </a:solidFill>
                <a:latin typeface="산돌고딕B" pitchFamily="18" charset="-127"/>
                <a:ea typeface="산돌고딕B" pitchFamily="18" charset="-127"/>
              </a:endParaRPr>
            </a:p>
            <a:p>
              <a:pPr marL="261938" indent="-261938" defTabSz="444500" latinLnBrk="0">
                <a:spcAft>
                  <a:spcPts val="500"/>
                </a:spcAft>
                <a:buClr>
                  <a:srgbClr val="000000"/>
                </a:buClr>
                <a:buSzPct val="150000"/>
              </a:pPr>
              <a:r>
                <a:rPr kumimoji="0" lang="en-US" altLang="ko-KR" sz="1400" dirty="0" smtClean="0">
                  <a:solidFill>
                    <a:srgbClr val="000000"/>
                  </a:solidFill>
                  <a:latin typeface="산돌고딕B" pitchFamily="18" charset="-127"/>
                  <a:ea typeface="산돌고딕B" pitchFamily="18" charset="-127"/>
                </a:rPr>
                <a:t>	</a:t>
              </a:r>
              <a:r>
                <a:rPr kumimoji="0" lang="en-US" altLang="ko-KR" sz="1300" dirty="0" smtClean="0">
                  <a:solidFill>
                    <a:srgbClr val="000000"/>
                  </a:solidFill>
                  <a:latin typeface="산돌고딕B" pitchFamily="18" charset="-127"/>
                  <a:ea typeface="산돌고딕B" pitchFamily="18" charset="-127"/>
                </a:rPr>
                <a:t>- Extramural research centers belong to universities or other research institutes. </a:t>
              </a:r>
              <a:endParaRPr kumimoji="0" lang="ko-KR" altLang="en-US" sz="1300" dirty="0">
                <a:solidFill>
                  <a:srgbClr val="000000"/>
                </a:solidFill>
                <a:latin typeface="산돌고딕B" pitchFamily="18" charset="-127"/>
                <a:ea typeface="산돌고딕B" pitchFamily="18" charset="-127"/>
              </a:endParaRPr>
            </a:p>
          </p:txBody>
        </p:sp>
        <p:sp>
          <p:nvSpPr>
            <p:cNvPr id="54" name="TextBox 118"/>
            <p:cNvSpPr txBox="1"/>
            <p:nvPr/>
          </p:nvSpPr>
          <p:spPr bwMode="auto">
            <a:xfrm>
              <a:off x="795901" y="1351402"/>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endParaRPr lang="ko-KR" altLang="en-US" sz="1800" kern="0" dirty="0" smtClean="0">
                <a:solidFill>
                  <a:prstClr val="white"/>
                </a:solidFill>
                <a:latin typeface="Rix정고딕 B" pitchFamily="18" charset="-127"/>
                <a:ea typeface="Rix정고딕 B" pitchFamily="18" charset="-127"/>
              </a:endParaRPr>
            </a:p>
          </p:txBody>
        </p:sp>
        <p:grpSp>
          <p:nvGrpSpPr>
            <p:cNvPr id="55" name="Group 159"/>
            <p:cNvGrpSpPr>
              <a:grpSpLocks/>
            </p:cNvGrpSpPr>
            <p:nvPr/>
          </p:nvGrpSpPr>
          <p:grpSpPr bwMode="auto">
            <a:xfrm>
              <a:off x="395537" y="1308641"/>
              <a:ext cx="3943244" cy="496123"/>
              <a:chOff x="6240" y="2523"/>
              <a:chExt cx="1575" cy="226"/>
            </a:xfrm>
          </p:grpSpPr>
          <p:pic>
            <p:nvPicPr>
              <p:cNvPr id="69" name="Picture 160" descr="도식1제목바-최종2 "/>
              <p:cNvPicPr>
                <a:picLocks noChangeAspect="1" noChangeArrowheads="1"/>
              </p:cNvPicPr>
              <p:nvPr/>
            </p:nvPicPr>
            <p:blipFill>
              <a:blip r:embed="rId4" cstate="print"/>
              <a:srcRect r="71207" b="85963"/>
              <a:stretch>
                <a:fillRect/>
              </a:stretch>
            </p:blipFill>
            <p:spPr bwMode="auto">
              <a:xfrm>
                <a:off x="6240" y="2523"/>
                <a:ext cx="463" cy="226"/>
              </a:xfrm>
              <a:prstGeom prst="rect">
                <a:avLst/>
              </a:prstGeom>
              <a:noFill/>
              <a:ln w="9525">
                <a:noFill/>
                <a:miter lim="800000"/>
                <a:headEnd/>
                <a:tailEnd/>
              </a:ln>
            </p:spPr>
          </p:pic>
          <p:pic>
            <p:nvPicPr>
              <p:cNvPr id="70" name="Picture 161" descr="도식1제목바-최종2 "/>
              <p:cNvPicPr>
                <a:picLocks noChangeAspect="1" noChangeArrowheads="1"/>
              </p:cNvPicPr>
              <p:nvPr/>
            </p:nvPicPr>
            <p:blipFill>
              <a:blip r:embed="rId4" cstate="print"/>
              <a:srcRect l="23196" r="26057" b="85963"/>
              <a:stretch>
                <a:fillRect/>
              </a:stretch>
            </p:blipFill>
            <p:spPr bwMode="auto">
              <a:xfrm>
                <a:off x="6613" y="2523"/>
                <a:ext cx="835" cy="226"/>
              </a:xfrm>
              <a:prstGeom prst="rect">
                <a:avLst/>
              </a:prstGeom>
              <a:noFill/>
              <a:ln w="9525">
                <a:noFill/>
                <a:miter lim="800000"/>
                <a:headEnd/>
                <a:tailEnd/>
              </a:ln>
            </p:spPr>
          </p:pic>
          <p:pic>
            <p:nvPicPr>
              <p:cNvPr id="71" name="Picture 162" descr="도식1제목바-최종2 "/>
              <p:cNvPicPr>
                <a:picLocks noChangeAspect="1" noChangeArrowheads="1"/>
              </p:cNvPicPr>
              <p:nvPr/>
            </p:nvPicPr>
            <p:blipFill>
              <a:blip r:embed="rId4" cstate="print"/>
              <a:srcRect l="75374" b="85963"/>
              <a:stretch>
                <a:fillRect/>
              </a:stretch>
            </p:blipFill>
            <p:spPr bwMode="auto">
              <a:xfrm>
                <a:off x="7419" y="2523"/>
                <a:ext cx="396" cy="226"/>
              </a:xfrm>
              <a:prstGeom prst="rect">
                <a:avLst/>
              </a:prstGeom>
              <a:noFill/>
              <a:ln w="9525">
                <a:noFill/>
                <a:miter lim="800000"/>
                <a:headEnd/>
                <a:tailEnd/>
              </a:ln>
            </p:spPr>
          </p:pic>
        </p:grpSp>
        <p:sp>
          <p:nvSpPr>
            <p:cNvPr id="56" name="TextBox 118"/>
            <p:cNvSpPr txBox="1"/>
            <p:nvPr/>
          </p:nvSpPr>
          <p:spPr bwMode="auto">
            <a:xfrm>
              <a:off x="1083822" y="1357983"/>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Individual Research Center</a:t>
              </a:r>
              <a:endParaRPr lang="ko-KR" altLang="en-US" sz="1800" kern="0" dirty="0" smtClean="0">
                <a:solidFill>
                  <a:prstClr val="white"/>
                </a:solidFill>
              </a:endParaRPr>
            </a:p>
          </p:txBody>
        </p:sp>
        <p:grpSp>
          <p:nvGrpSpPr>
            <p:cNvPr id="57" name="그룹 56"/>
            <p:cNvGrpSpPr/>
            <p:nvPr/>
          </p:nvGrpSpPr>
          <p:grpSpPr>
            <a:xfrm>
              <a:off x="437647" y="1871221"/>
              <a:ext cx="1217082" cy="579950"/>
              <a:chOff x="437647" y="1960121"/>
              <a:chExt cx="1217082" cy="579950"/>
            </a:xfrm>
          </p:grpSpPr>
          <p:pic>
            <p:nvPicPr>
              <p:cNvPr id="67" name="Picture 40" descr="Untitled-2"/>
              <p:cNvPicPr>
                <a:picLocks noChangeAspect="1" noChangeArrowheads="1"/>
              </p:cNvPicPr>
              <p:nvPr/>
            </p:nvPicPr>
            <p:blipFill>
              <a:blip r:embed="rId5" cstate="print"/>
              <a:srcRect/>
              <a:stretch>
                <a:fillRect/>
              </a:stretch>
            </p:blipFill>
            <p:spPr bwMode="auto">
              <a:xfrm>
                <a:off x="437647" y="1960121"/>
                <a:ext cx="1217082" cy="579950"/>
              </a:xfrm>
              <a:prstGeom prst="rect">
                <a:avLst/>
              </a:prstGeom>
              <a:noFill/>
            </p:spPr>
          </p:pic>
          <p:sp>
            <p:nvSpPr>
              <p:cNvPr id="68" name="직사각형 67"/>
              <p:cNvSpPr/>
              <p:nvPr/>
            </p:nvSpPr>
            <p:spPr>
              <a:xfrm>
                <a:off x="503548" y="2084392"/>
                <a:ext cx="1074960" cy="307777"/>
              </a:xfrm>
              <a:prstGeom prst="rect">
                <a:avLst/>
              </a:prstGeom>
            </p:spPr>
            <p:txBody>
              <a:bodyPr wrap="square">
                <a:spAutoFit/>
              </a:bodyPr>
              <a:lstStyle/>
              <a:p>
                <a:pPr algn="ctr"/>
                <a:r>
                  <a:rPr kumimoji="0" lang="en-US" altLang="ko-KR" sz="1400" dirty="0" smtClean="0">
                    <a:solidFill>
                      <a:srgbClr val="000000"/>
                    </a:solidFill>
                    <a:latin typeface="산돌고딕B" pitchFamily="18" charset="-127"/>
                    <a:ea typeface="산돌고딕B" pitchFamily="18" charset="-127"/>
                  </a:rPr>
                  <a:t>Function</a:t>
                </a:r>
                <a:endParaRPr lang="ko-KR" altLang="en-US" sz="1200" dirty="0">
                  <a:latin typeface="산돌고딕B" pitchFamily="18" charset="-127"/>
                  <a:ea typeface="산돌고딕B" pitchFamily="18" charset="-127"/>
                </a:endParaRPr>
              </a:p>
            </p:txBody>
          </p:sp>
        </p:grpSp>
        <p:sp>
          <p:nvSpPr>
            <p:cNvPr id="58" name="Rectangle 7"/>
            <p:cNvSpPr>
              <a:spLocks noChangeArrowheads="1"/>
            </p:cNvSpPr>
            <p:nvPr/>
          </p:nvSpPr>
          <p:spPr bwMode="gray">
            <a:xfrm>
              <a:off x="1799692" y="2555363"/>
              <a:ext cx="7182002" cy="782774"/>
            </a:xfrm>
            <a:prstGeom prst="rect">
              <a:avLst/>
            </a:prstGeom>
            <a:noFill/>
            <a:ln w="3175" cap="rnd" algn="ctr">
              <a:noFill/>
              <a:miter lim="800000"/>
              <a:headEnd/>
              <a:tailEnd/>
            </a:ln>
            <a:effectLst/>
          </p:spPr>
          <p:txBody>
            <a:bodyPr wrap="square" lIns="0" tIns="0" rIns="0" bIns="0" anchor="ctr">
              <a:spAutoFit/>
            </a:bodyPr>
            <a:lstStyle/>
            <a:p>
              <a:pPr marL="261938" indent="-261938" defTabSz="444500" latinLnBrk="0">
                <a:spcAft>
                  <a:spcPts val="500"/>
                </a:spcAft>
                <a:buClr>
                  <a:srgbClr val="000000"/>
                </a:buClr>
                <a:buSzPct val="150000"/>
                <a:buFontTx/>
                <a:buBlip>
                  <a:blip r:embed="rId3"/>
                </a:buBlip>
              </a:pPr>
              <a:r>
                <a:rPr kumimoji="0" lang="en-US" altLang="ko-KR" sz="1500" spc="-10" dirty="0">
                  <a:solidFill>
                    <a:srgbClr val="003399"/>
                  </a:solidFill>
                  <a:latin typeface="산돌고딕B" pitchFamily="18" charset="-127"/>
                  <a:ea typeface="산돌고딕B" pitchFamily="18" charset="-127"/>
                </a:rPr>
                <a:t>The composition of staff varies </a:t>
              </a:r>
              <a:r>
                <a:rPr kumimoji="0" lang="en-US" altLang="ko-KR" sz="1500" spc="-10" dirty="0">
                  <a:solidFill>
                    <a:srgbClr val="000000"/>
                  </a:solidFill>
                  <a:latin typeface="산돌고딕B" pitchFamily="18" charset="-127"/>
                  <a:ea typeface="산돌고딕B" pitchFamily="18" charset="-127"/>
                </a:rPr>
                <a:t>depending </a:t>
              </a:r>
              <a:r>
                <a:rPr kumimoji="0" lang="en-US" altLang="ko-KR" sz="1500" spc="-10" dirty="0" smtClean="0">
                  <a:solidFill>
                    <a:srgbClr val="000000"/>
                  </a:solidFill>
                  <a:latin typeface="산돌고딕B" pitchFamily="18" charset="-127"/>
                  <a:ea typeface="산돌고딕B" pitchFamily="18" charset="-127"/>
                </a:rPr>
                <a:t>on </a:t>
              </a:r>
              <a:r>
                <a:rPr kumimoji="0" lang="en-US" altLang="ko-KR" sz="1500" spc="-10" dirty="0">
                  <a:solidFill>
                    <a:srgbClr val="000000"/>
                  </a:solidFill>
                  <a:latin typeface="산돌고딕B" pitchFamily="18" charset="-127"/>
                  <a:ea typeface="산돌고딕B" pitchFamily="18" charset="-127"/>
                </a:rPr>
                <a:t>research theme and </a:t>
              </a:r>
              <a:endParaRPr kumimoji="0" lang="en-US" altLang="ko-KR" sz="1500" spc="-10" dirty="0" smtClean="0">
                <a:solidFill>
                  <a:srgbClr val="000000"/>
                </a:solidFill>
                <a:latin typeface="산돌고딕B" pitchFamily="18" charset="-127"/>
                <a:ea typeface="산돌고딕B" pitchFamily="18" charset="-127"/>
              </a:endParaRPr>
            </a:p>
            <a:p>
              <a:pPr defTabSz="444500" latinLnBrk="0">
                <a:spcAft>
                  <a:spcPts val="500"/>
                </a:spcAft>
                <a:buClr>
                  <a:srgbClr val="000000"/>
                </a:buClr>
                <a:buSzPct val="150000"/>
              </a:pPr>
              <a:r>
                <a:rPr kumimoji="0" lang="en-US" altLang="ko-KR" sz="1500" spc="-10" dirty="0">
                  <a:solidFill>
                    <a:srgbClr val="000000"/>
                  </a:solidFill>
                  <a:latin typeface="산돌고딕B" pitchFamily="18" charset="-127"/>
                  <a:ea typeface="산돌고딕B" pitchFamily="18" charset="-127"/>
                </a:rPr>
                <a:t> </a:t>
              </a:r>
              <a:r>
                <a:rPr kumimoji="0" lang="en-US" altLang="ko-KR" sz="1500" spc="-10" dirty="0" smtClean="0">
                  <a:solidFill>
                    <a:srgbClr val="000000"/>
                  </a:solidFill>
                  <a:latin typeface="산돌고딕B" pitchFamily="18" charset="-127"/>
                  <a:ea typeface="산돌고딕B" pitchFamily="18" charset="-127"/>
                </a:rPr>
                <a:t>    research </a:t>
              </a:r>
              <a:r>
                <a:rPr kumimoji="0" lang="en-US" altLang="ko-KR" sz="1500" spc="-10" dirty="0">
                  <a:solidFill>
                    <a:srgbClr val="000000"/>
                  </a:solidFill>
                  <a:latin typeface="산돌고딕B" pitchFamily="18" charset="-127"/>
                  <a:ea typeface="산돌고딕B" pitchFamily="18" charset="-127"/>
                </a:rPr>
                <a:t>plan (</a:t>
              </a:r>
              <a:r>
                <a:rPr kumimoji="0" lang="en-US" altLang="ko-KR" sz="1500" spc="-10" dirty="0">
                  <a:solidFill>
                    <a:srgbClr val="003399"/>
                  </a:solidFill>
                  <a:latin typeface="산돌고딕B" pitchFamily="18" charset="-127"/>
                  <a:ea typeface="산돌고딕B" pitchFamily="18" charset="-127"/>
                </a:rPr>
                <a:t>around 50 staff, USD 9 million </a:t>
              </a:r>
              <a:r>
                <a:rPr kumimoji="0" lang="en-US" altLang="ko-KR" sz="1500" spc="-10" dirty="0">
                  <a:solidFill>
                    <a:srgbClr val="000000"/>
                  </a:solidFill>
                  <a:latin typeface="산돌고딕B" pitchFamily="18" charset="-127"/>
                  <a:ea typeface="산돌고딕B" pitchFamily="18" charset="-127"/>
                </a:rPr>
                <a:t>for annual budget).</a:t>
              </a:r>
            </a:p>
            <a:p>
              <a:pPr marL="261938" indent="-261938" defTabSz="444500" latinLnBrk="0">
                <a:spcAft>
                  <a:spcPts val="0"/>
                </a:spcAft>
                <a:buClr>
                  <a:srgbClr val="000000"/>
                </a:buClr>
                <a:buSzPct val="150000"/>
              </a:pPr>
              <a:r>
                <a:rPr kumimoji="0" lang="en-US" altLang="ko-KR" sz="1400" dirty="0" smtClean="0">
                  <a:solidFill>
                    <a:srgbClr val="000000"/>
                  </a:solidFill>
                  <a:latin typeface="산돌고딕B" pitchFamily="18" charset="-127"/>
                  <a:ea typeface="산돌고딕B" pitchFamily="18" charset="-127"/>
                </a:rPr>
                <a:t>	</a:t>
              </a:r>
              <a:r>
                <a:rPr kumimoji="0" lang="en-US" altLang="ko-KR" sz="1300" dirty="0">
                  <a:solidFill>
                    <a:srgbClr val="000000"/>
                  </a:solidFill>
                  <a:latin typeface="산돌고딕B" pitchFamily="18" charset="-127"/>
                  <a:ea typeface="산돌고딕B" pitchFamily="18" charset="-127"/>
                </a:rPr>
                <a:t>- Each center includes a Director, around 5 group leaders, and support staff. </a:t>
              </a:r>
              <a:endParaRPr kumimoji="0" lang="ko-KR" altLang="en-US" sz="1300" dirty="0">
                <a:solidFill>
                  <a:srgbClr val="000000"/>
                </a:solidFill>
                <a:latin typeface="산돌고딕B" pitchFamily="18" charset="-127"/>
                <a:ea typeface="산돌고딕B" pitchFamily="18" charset="-127"/>
              </a:endParaRPr>
            </a:p>
          </p:txBody>
        </p:sp>
        <p:grpSp>
          <p:nvGrpSpPr>
            <p:cNvPr id="59" name="그룹 58"/>
            <p:cNvGrpSpPr/>
            <p:nvPr/>
          </p:nvGrpSpPr>
          <p:grpSpPr>
            <a:xfrm>
              <a:off x="431540" y="2531185"/>
              <a:ext cx="1217082" cy="762350"/>
              <a:chOff x="431540" y="2505785"/>
              <a:chExt cx="1217082" cy="762350"/>
            </a:xfrm>
          </p:grpSpPr>
          <p:pic>
            <p:nvPicPr>
              <p:cNvPr id="65" name="Picture 40" descr="Untitled-2"/>
              <p:cNvPicPr>
                <a:picLocks noChangeAspect="1" noChangeArrowheads="1"/>
              </p:cNvPicPr>
              <p:nvPr/>
            </p:nvPicPr>
            <p:blipFill>
              <a:blip r:embed="rId5" cstate="print"/>
              <a:srcRect/>
              <a:stretch>
                <a:fillRect/>
              </a:stretch>
            </p:blipFill>
            <p:spPr bwMode="auto">
              <a:xfrm>
                <a:off x="431540" y="2505785"/>
                <a:ext cx="1217082" cy="762350"/>
              </a:xfrm>
              <a:prstGeom prst="rect">
                <a:avLst/>
              </a:prstGeom>
              <a:noFill/>
            </p:spPr>
          </p:pic>
          <p:sp>
            <p:nvSpPr>
              <p:cNvPr id="66" name="직사각형 65"/>
              <p:cNvSpPr/>
              <p:nvPr/>
            </p:nvSpPr>
            <p:spPr>
              <a:xfrm>
                <a:off x="479758" y="2749546"/>
                <a:ext cx="1074960" cy="307777"/>
              </a:xfrm>
              <a:prstGeom prst="rect">
                <a:avLst/>
              </a:prstGeom>
            </p:spPr>
            <p:txBody>
              <a:bodyPr wrap="square">
                <a:spAutoFit/>
              </a:bodyPr>
              <a:lstStyle/>
              <a:p>
                <a:pPr algn="ctr"/>
                <a:r>
                  <a:rPr kumimoji="0" lang="en-US" altLang="ko-KR" sz="1400" dirty="0" smtClean="0">
                    <a:solidFill>
                      <a:srgbClr val="000000"/>
                    </a:solidFill>
                    <a:latin typeface="산돌고딕B" pitchFamily="18" charset="-127"/>
                    <a:ea typeface="산돌고딕B" pitchFamily="18" charset="-127"/>
                  </a:rPr>
                  <a:t>Staff</a:t>
                </a:r>
                <a:endParaRPr kumimoji="0" lang="ko-KR" altLang="en-US" sz="1200" dirty="0" smtClean="0">
                  <a:solidFill>
                    <a:srgbClr val="000000"/>
                  </a:solidFill>
                  <a:latin typeface="산돌고딕B" pitchFamily="18" charset="-127"/>
                  <a:ea typeface="산돌고딕B" pitchFamily="18" charset="-127"/>
                </a:endParaRPr>
              </a:p>
            </p:txBody>
          </p:sp>
        </p:grpSp>
        <p:grpSp>
          <p:nvGrpSpPr>
            <p:cNvPr id="60" name="그룹 59"/>
            <p:cNvGrpSpPr/>
            <p:nvPr/>
          </p:nvGrpSpPr>
          <p:grpSpPr>
            <a:xfrm>
              <a:off x="437647" y="3316194"/>
              <a:ext cx="8562845" cy="461276"/>
              <a:chOff x="437647" y="3684093"/>
              <a:chExt cx="8562845" cy="461276"/>
            </a:xfrm>
          </p:grpSpPr>
          <p:sp>
            <p:nvSpPr>
              <p:cNvPr id="61" name="Rectangle 7"/>
              <p:cNvSpPr>
                <a:spLocks noChangeArrowheads="1"/>
              </p:cNvSpPr>
              <p:nvPr/>
            </p:nvSpPr>
            <p:spPr bwMode="gray">
              <a:xfrm>
                <a:off x="1799692" y="3835040"/>
                <a:ext cx="7200800" cy="216578"/>
              </a:xfrm>
              <a:prstGeom prst="rect">
                <a:avLst/>
              </a:prstGeom>
              <a:noFill/>
              <a:ln w="3175" cap="rnd" algn="ctr">
                <a:noFill/>
                <a:miter lim="800000"/>
                <a:headEnd/>
                <a:tailEnd/>
              </a:ln>
              <a:effectLst/>
            </p:spPr>
            <p:txBody>
              <a:bodyPr wrap="square" lIns="0" tIns="0" rIns="0" bIns="0" anchor="ctr">
                <a:spAutoFit/>
              </a:bodyPr>
              <a:lstStyle/>
              <a:p>
                <a:pPr marL="261938" indent="-261938" defTabSz="444500" latinLnBrk="0">
                  <a:spcAft>
                    <a:spcPts val="1000"/>
                  </a:spcAft>
                  <a:buClr>
                    <a:srgbClr val="000000"/>
                  </a:buClr>
                  <a:buSzPct val="150000"/>
                  <a:buFontTx/>
                  <a:buBlip>
                    <a:blip r:embed="rId3"/>
                  </a:buBlip>
                </a:pPr>
                <a:r>
                  <a:rPr kumimoji="0" lang="en-US" altLang="ko-KR" sz="1500" spc="-50" dirty="0">
                    <a:solidFill>
                      <a:srgbClr val="003399"/>
                    </a:solidFill>
                    <a:latin typeface="산돌고딕B" pitchFamily="18" charset="-127"/>
                    <a:ea typeface="산돌고딕B" pitchFamily="18" charset="-127"/>
                  </a:rPr>
                  <a:t>Director is guaranteed autonomy and independence </a:t>
                </a:r>
                <a:r>
                  <a:rPr kumimoji="0" lang="en-US" altLang="ko-KR" sz="1500" spc="-50" dirty="0">
                    <a:solidFill>
                      <a:srgbClr val="000000"/>
                    </a:solidFill>
                    <a:latin typeface="산돌고딕B" pitchFamily="18" charset="-127"/>
                    <a:ea typeface="산돌고딕B" pitchFamily="18" charset="-127"/>
                  </a:rPr>
                  <a:t>in operating a research center.</a:t>
                </a:r>
                <a:endParaRPr kumimoji="0" lang="ko-KR" altLang="en-US" sz="1500" spc="-50" dirty="0">
                  <a:solidFill>
                    <a:srgbClr val="000000"/>
                  </a:solidFill>
                  <a:latin typeface="산돌고딕B" pitchFamily="18" charset="-127"/>
                  <a:ea typeface="산돌고딕B" pitchFamily="18" charset="-127"/>
                </a:endParaRPr>
              </a:p>
            </p:txBody>
          </p:sp>
          <p:grpSp>
            <p:nvGrpSpPr>
              <p:cNvPr id="62" name="그룹 61"/>
              <p:cNvGrpSpPr/>
              <p:nvPr/>
            </p:nvGrpSpPr>
            <p:grpSpPr>
              <a:xfrm>
                <a:off x="437647" y="3684093"/>
                <a:ext cx="1217082" cy="461276"/>
                <a:chOff x="437647" y="3684093"/>
                <a:chExt cx="1217082" cy="461276"/>
              </a:xfrm>
            </p:grpSpPr>
            <p:pic>
              <p:nvPicPr>
                <p:cNvPr id="63" name="Picture 40" descr="Untitled-2"/>
                <p:cNvPicPr>
                  <a:picLocks noChangeAspect="1" noChangeArrowheads="1"/>
                </p:cNvPicPr>
                <p:nvPr/>
              </p:nvPicPr>
              <p:blipFill>
                <a:blip r:embed="rId5" cstate="print"/>
                <a:srcRect/>
                <a:stretch>
                  <a:fillRect/>
                </a:stretch>
              </p:blipFill>
              <p:spPr bwMode="auto">
                <a:xfrm>
                  <a:off x="437647" y="3684093"/>
                  <a:ext cx="1217082" cy="461276"/>
                </a:xfrm>
                <a:prstGeom prst="rect">
                  <a:avLst/>
                </a:prstGeom>
                <a:noFill/>
              </p:spPr>
            </p:pic>
            <p:sp>
              <p:nvSpPr>
                <p:cNvPr id="64" name="직사각형 63"/>
                <p:cNvSpPr/>
                <p:nvPr/>
              </p:nvSpPr>
              <p:spPr>
                <a:xfrm>
                  <a:off x="475636" y="3762775"/>
                  <a:ext cx="1139914" cy="307777"/>
                </a:xfrm>
                <a:prstGeom prst="rect">
                  <a:avLst/>
                </a:prstGeom>
              </p:spPr>
              <p:txBody>
                <a:bodyPr wrap="square">
                  <a:spAutoFit/>
                </a:bodyPr>
                <a:lstStyle/>
                <a:p>
                  <a:pPr algn="ctr"/>
                  <a:r>
                    <a:rPr kumimoji="0" lang="en-US" altLang="ko-KR" sz="1400" spc="-100" dirty="0" smtClean="0">
                      <a:solidFill>
                        <a:srgbClr val="000000"/>
                      </a:solidFill>
                      <a:latin typeface="산돌고딕B" pitchFamily="18" charset="-127"/>
                      <a:ea typeface="산돌고딕B" pitchFamily="18" charset="-127"/>
                    </a:rPr>
                    <a:t>Management</a:t>
                  </a:r>
                  <a:endParaRPr lang="ko-KR" altLang="en-US" sz="1200" spc="-100" dirty="0">
                    <a:latin typeface="산돌고딕B" pitchFamily="18" charset="-127"/>
                    <a:ea typeface="산돌고딕B" pitchFamily="18" charset="-127"/>
                  </a:endParaRPr>
                </a:p>
              </p:txBody>
            </p:sp>
          </p:grpSp>
        </p:grpSp>
      </p:grpSp>
    </p:spTree>
    <p:extLst>
      <p:ext uri="{BB962C8B-B14F-4D97-AF65-F5344CB8AC3E}">
        <p14:creationId xmlns:p14="http://schemas.microsoft.com/office/powerpoint/2010/main" val="111313124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extBox 8"/>
          <p:cNvSpPr txBox="1">
            <a:spLocks noChangeArrowheads="1"/>
          </p:cNvSpPr>
          <p:nvPr/>
        </p:nvSpPr>
        <p:spPr bwMode="auto">
          <a:xfrm>
            <a:off x="385763" y="1679575"/>
            <a:ext cx="7743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buFont typeface="Zapf Dingbats" charset="0"/>
              <a:buChar char="✓"/>
            </a:pPr>
            <a:r>
              <a:rPr kumimoji="0" lang="en-US" altLang="ko-KR" sz="2000">
                <a:solidFill>
                  <a:srgbClr val="000000"/>
                </a:solidFill>
                <a:latin typeface="Times New Roman" charset="0"/>
                <a:ea typeface="Zapf Dingbats" charset="0"/>
                <a:cs typeface="Times New Roman" charset="0"/>
              </a:rPr>
              <a:t>One of key Reactions related to </a:t>
            </a:r>
            <a:r>
              <a:rPr kumimoji="0" lang="en-US" altLang="ko-KR" sz="2000" baseline="30000">
                <a:solidFill>
                  <a:srgbClr val="000000"/>
                </a:solidFill>
                <a:latin typeface="Times New Roman" charset="0"/>
                <a:ea typeface="Zapf Dingbats" charset="0"/>
                <a:cs typeface="Times New Roman" charset="0"/>
              </a:rPr>
              <a:t>44</a:t>
            </a:r>
            <a:r>
              <a:rPr kumimoji="0" lang="en-US" altLang="ko-KR" sz="2000">
                <a:solidFill>
                  <a:srgbClr val="000000"/>
                </a:solidFill>
                <a:latin typeface="Times New Roman" charset="0"/>
                <a:ea typeface="Zapf Dingbats" charset="0"/>
                <a:cs typeface="Times New Roman" charset="0"/>
              </a:rPr>
              <a:t>Ti (Cosmic gamma-ray source) issue, </a:t>
            </a:r>
          </a:p>
          <a:p>
            <a:pPr latinLnBrk="0"/>
            <a:r>
              <a:rPr kumimoji="0" lang="en-US" altLang="ko-KR" sz="2000">
                <a:solidFill>
                  <a:srgbClr val="000000"/>
                </a:solidFill>
                <a:latin typeface="Times New Roman" charset="0"/>
                <a:ea typeface="Zapf Dingbats" charset="0"/>
                <a:cs typeface="Times New Roman" charset="0"/>
              </a:rPr>
              <a:t>    but still very uncertain. </a:t>
            </a:r>
          </a:p>
        </p:txBody>
      </p:sp>
      <p:sp>
        <p:nvSpPr>
          <p:cNvPr id="54274" name="TextBox 9"/>
          <p:cNvSpPr txBox="1">
            <a:spLocks noChangeArrowheads="1"/>
          </p:cNvSpPr>
          <p:nvPr/>
        </p:nvSpPr>
        <p:spPr bwMode="auto">
          <a:xfrm>
            <a:off x="377825" y="2886075"/>
            <a:ext cx="86629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buFont typeface="Zapf Dingbats" charset="0"/>
              <a:buChar char="✓"/>
            </a:pPr>
            <a:r>
              <a:rPr kumimoji="0" lang="en-US" altLang="ko-KR" sz="2000" baseline="30000">
                <a:solidFill>
                  <a:srgbClr val="000000"/>
                </a:solidFill>
                <a:latin typeface="Times New Roman" charset="0"/>
                <a:cs typeface="Times New Roman" charset="0"/>
              </a:rPr>
              <a:t> 44</a:t>
            </a:r>
            <a:r>
              <a:rPr kumimoji="0" lang="en-US" altLang="ko-KR" sz="2000">
                <a:solidFill>
                  <a:srgbClr val="000000"/>
                </a:solidFill>
                <a:latin typeface="Times New Roman" charset="0"/>
                <a:cs typeface="Times New Roman" charset="0"/>
              </a:rPr>
              <a:t>Ti is the first unstable nucleus on the a-line and feeds one of minor Ca isotopes</a:t>
            </a:r>
          </a:p>
          <a:p>
            <a:pPr latinLnBrk="0"/>
            <a:r>
              <a:rPr kumimoji="0" lang="en-US" altLang="ko-KR" sz="2000" baseline="30000">
                <a:solidFill>
                  <a:srgbClr val="000000"/>
                </a:solidFill>
                <a:latin typeface="Times New Roman" charset="0"/>
                <a:cs typeface="Times New Roman" charset="0"/>
              </a:rPr>
              <a:t> </a:t>
            </a:r>
            <a:r>
              <a:rPr kumimoji="0" lang="en-US" altLang="ko-KR" sz="2000">
                <a:solidFill>
                  <a:srgbClr val="000000"/>
                </a:solidFill>
                <a:latin typeface="Times New Roman" charset="0"/>
                <a:cs typeface="Times New Roman" charset="0"/>
              </a:rPr>
              <a:t> </a:t>
            </a:r>
            <a:r>
              <a:rPr kumimoji="0" lang="en-US" altLang="ko-KR" sz="2000" baseline="30000">
                <a:solidFill>
                  <a:srgbClr val="000000"/>
                </a:solidFill>
                <a:latin typeface="Times New Roman" charset="0"/>
                <a:cs typeface="Times New Roman" charset="0"/>
              </a:rPr>
              <a:t>    </a:t>
            </a:r>
            <a:r>
              <a:rPr kumimoji="0" lang="en-US" altLang="ko-KR" sz="2000">
                <a:solidFill>
                  <a:srgbClr val="000000"/>
                </a:solidFill>
                <a:latin typeface="Times New Roman" charset="0"/>
                <a:cs typeface="Times New Roman" charset="0"/>
              </a:rPr>
              <a:t>,</a:t>
            </a:r>
            <a:r>
              <a:rPr kumimoji="0" lang="en-US" altLang="ko-KR" sz="2000" baseline="30000">
                <a:solidFill>
                  <a:srgbClr val="000000"/>
                </a:solidFill>
                <a:latin typeface="Times New Roman" charset="0"/>
                <a:cs typeface="Times New Roman" charset="0"/>
              </a:rPr>
              <a:t> 44</a:t>
            </a:r>
            <a:r>
              <a:rPr kumimoji="0" lang="en-US" altLang="ko-KR" sz="2000">
                <a:solidFill>
                  <a:srgbClr val="000000"/>
                </a:solidFill>
                <a:latin typeface="Times New Roman" charset="0"/>
                <a:cs typeface="Times New Roman" charset="0"/>
              </a:rPr>
              <a:t>Ca by beta-decays, i.e. </a:t>
            </a:r>
            <a:r>
              <a:rPr kumimoji="0" lang="en-US" altLang="ko-KR" sz="2000" baseline="30000">
                <a:solidFill>
                  <a:srgbClr val="000000"/>
                </a:solidFill>
                <a:latin typeface="Times New Roman" charset="0"/>
                <a:cs typeface="Times New Roman" charset="0"/>
              </a:rPr>
              <a:t>44</a:t>
            </a:r>
            <a:r>
              <a:rPr kumimoji="0" lang="en-US" altLang="ko-KR" sz="2000">
                <a:solidFill>
                  <a:srgbClr val="000000"/>
                </a:solidFill>
                <a:latin typeface="Times New Roman" charset="0"/>
                <a:cs typeface="Times New Roman" charset="0"/>
              </a:rPr>
              <a:t>Ti </a:t>
            </a:r>
            <a:r>
              <a:rPr kumimoji="0" lang="en-US" altLang="ko-KR" sz="2000">
                <a:solidFill>
                  <a:srgbClr val="000000"/>
                </a:solidFill>
                <a:latin typeface="Times New Roman" charset="0"/>
                <a:ea typeface="Wingdings" charset="0"/>
                <a:cs typeface="Times New Roman" charset="0"/>
              </a:rPr>
              <a:t>(</a:t>
            </a:r>
            <a:r>
              <a:rPr kumimoji="0" lang="en-US" altLang="ko-KR" sz="2000">
                <a:solidFill>
                  <a:srgbClr val="000000"/>
                </a:solidFill>
                <a:latin typeface="Symbol" charset="0"/>
                <a:ea typeface="Wingdings" charset="0"/>
                <a:cs typeface="Times New Roman" charset="0"/>
              </a:rPr>
              <a:t>b</a:t>
            </a:r>
            <a:r>
              <a:rPr kumimoji="0" lang="en-US" altLang="ko-KR" sz="2000" baseline="30000">
                <a:solidFill>
                  <a:srgbClr val="000000"/>
                </a:solidFill>
                <a:latin typeface="Times New Roman" charset="0"/>
                <a:ea typeface="Wingdings" charset="0"/>
                <a:cs typeface="Times New Roman" charset="0"/>
              </a:rPr>
              <a:t>+</a:t>
            </a:r>
            <a:r>
              <a:rPr kumimoji="0" lang="en-US" altLang="ko-KR" sz="2000">
                <a:solidFill>
                  <a:srgbClr val="000000"/>
                </a:solidFill>
                <a:latin typeface="Times New Roman" charset="0"/>
                <a:ea typeface="Wingdings" charset="0"/>
                <a:cs typeface="Times New Roman" charset="0"/>
              </a:rPr>
              <a:t>)</a:t>
            </a:r>
            <a:r>
              <a:rPr kumimoji="0" lang="en-US" altLang="ko-KR" sz="2000" baseline="30000">
                <a:solidFill>
                  <a:srgbClr val="000000"/>
                </a:solidFill>
                <a:latin typeface="Times New Roman" charset="0"/>
                <a:cs typeface="Times New Roman" charset="0"/>
              </a:rPr>
              <a:t>44</a:t>
            </a:r>
            <a:r>
              <a:rPr kumimoji="0" lang="en-US" altLang="ko-KR" sz="2000">
                <a:solidFill>
                  <a:srgbClr val="000000"/>
                </a:solidFill>
                <a:latin typeface="Times New Roman" charset="0"/>
                <a:cs typeface="Times New Roman" charset="0"/>
              </a:rPr>
              <a:t>Sc</a:t>
            </a:r>
            <a:r>
              <a:rPr kumimoji="0" lang="en-US" altLang="ko-KR" sz="2000">
                <a:solidFill>
                  <a:srgbClr val="000000"/>
                </a:solidFill>
                <a:latin typeface="Times New Roman" charset="0"/>
              </a:rPr>
              <a:t>(</a:t>
            </a:r>
            <a:r>
              <a:rPr kumimoji="0" lang="en-US" altLang="ko-KR" sz="2000">
                <a:solidFill>
                  <a:srgbClr val="000000"/>
                </a:solidFill>
                <a:latin typeface="Symbol" charset="0"/>
              </a:rPr>
              <a:t>b</a:t>
            </a:r>
            <a:r>
              <a:rPr kumimoji="0" lang="en-US" altLang="ko-KR" sz="2000" baseline="30000">
                <a:solidFill>
                  <a:srgbClr val="000000"/>
                </a:solidFill>
                <a:latin typeface="Times New Roman" charset="0"/>
              </a:rPr>
              <a:t>+</a:t>
            </a:r>
            <a:r>
              <a:rPr kumimoji="0" lang="en-US" altLang="ko-KR" sz="2000">
                <a:solidFill>
                  <a:srgbClr val="000000"/>
                </a:solidFill>
                <a:latin typeface="Times New Roman" charset="0"/>
              </a:rPr>
              <a:t>)</a:t>
            </a:r>
            <a:r>
              <a:rPr kumimoji="0" lang="en-US" altLang="ko-KR" sz="2000" baseline="30000">
                <a:solidFill>
                  <a:srgbClr val="000000"/>
                </a:solidFill>
                <a:latin typeface="Times New Roman" charset="0"/>
                <a:cs typeface="Times New Roman" charset="0"/>
              </a:rPr>
              <a:t>44</a:t>
            </a:r>
            <a:r>
              <a:rPr kumimoji="0" lang="en-US" altLang="ko-KR" sz="2000">
                <a:solidFill>
                  <a:srgbClr val="000000"/>
                </a:solidFill>
                <a:latin typeface="Times New Roman" charset="0"/>
                <a:cs typeface="Times New Roman" charset="0"/>
              </a:rPr>
              <a:t>Ca (1.157MeV –g ray).    </a:t>
            </a:r>
          </a:p>
        </p:txBody>
      </p:sp>
      <p:sp>
        <p:nvSpPr>
          <p:cNvPr id="54275" name="TextBox 10"/>
          <p:cNvSpPr txBox="1">
            <a:spLocks noChangeArrowheads="1"/>
          </p:cNvSpPr>
          <p:nvPr/>
        </p:nvSpPr>
        <p:spPr bwMode="auto">
          <a:xfrm>
            <a:off x="385763" y="3717925"/>
            <a:ext cx="7605712"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buFont typeface="Zapf Dingbats" charset="0"/>
              <a:buChar char="✓"/>
            </a:pPr>
            <a:r>
              <a:rPr kumimoji="0" lang="en-US" altLang="ko-KR" sz="2000">
                <a:solidFill>
                  <a:srgbClr val="000000"/>
                </a:solidFill>
                <a:latin typeface="Times New Roman" charset="0"/>
                <a:ea typeface="Zapf Dingbats" charset="0"/>
                <a:cs typeface="Times New Roman" charset="0"/>
              </a:rPr>
              <a:t> Based on the model, more plausible source of </a:t>
            </a:r>
            <a:r>
              <a:rPr kumimoji="0" lang="en-US" altLang="ko-KR" sz="2000" baseline="30000">
                <a:solidFill>
                  <a:srgbClr val="000000"/>
                </a:solidFill>
                <a:latin typeface="Times New Roman" charset="0"/>
                <a:ea typeface="Zapf Dingbats" charset="0"/>
                <a:cs typeface="Times New Roman" charset="0"/>
              </a:rPr>
              <a:t>44</a:t>
            </a:r>
            <a:r>
              <a:rPr kumimoji="0" lang="en-US" altLang="ko-KR" sz="2000">
                <a:solidFill>
                  <a:srgbClr val="000000"/>
                </a:solidFill>
                <a:latin typeface="Times New Roman" charset="0"/>
                <a:ea typeface="Zapf Dingbats" charset="0"/>
                <a:cs typeface="Times New Roman" charset="0"/>
              </a:rPr>
              <a:t>Ti is </a:t>
            </a:r>
          </a:p>
          <a:p>
            <a:pPr latinLnBrk="0"/>
            <a:r>
              <a:rPr kumimoji="0" lang="en-US" altLang="ko-KR" sz="2000">
                <a:solidFill>
                  <a:srgbClr val="000000"/>
                </a:solidFill>
                <a:latin typeface="Times New Roman" charset="0"/>
                <a:ea typeface="Zapf Dingbats" charset="0"/>
                <a:cs typeface="Times New Roman" charset="0"/>
              </a:rPr>
              <a:t>     the core collapse supernova, especially the mass cut region near core, </a:t>
            </a:r>
          </a:p>
          <a:p>
            <a:pPr latinLnBrk="0"/>
            <a:r>
              <a:rPr kumimoji="0" lang="en-US" altLang="ko-KR" sz="2000">
                <a:solidFill>
                  <a:srgbClr val="000000"/>
                </a:solidFill>
                <a:latin typeface="Times New Roman" charset="0"/>
                <a:ea typeface="Zapf Dingbats" charset="0"/>
                <a:cs typeface="Times New Roman" charset="0"/>
              </a:rPr>
              <a:t>     but </a:t>
            </a:r>
            <a:r>
              <a:rPr kumimoji="0" lang="en-US" altLang="ko-KR" sz="2000" u="sng">
                <a:solidFill>
                  <a:srgbClr val="000000"/>
                </a:solidFill>
                <a:latin typeface="Times New Roman" charset="0"/>
                <a:ea typeface="Zapf Dingbats" charset="0"/>
                <a:cs typeface="Times New Roman" charset="0"/>
              </a:rPr>
              <a:t>no observations have been presented so far</a:t>
            </a:r>
            <a:r>
              <a:rPr kumimoji="0" lang="en-US" altLang="ko-KR" sz="2000">
                <a:solidFill>
                  <a:srgbClr val="000000"/>
                </a:solidFill>
                <a:latin typeface="Times New Roman" charset="0"/>
                <a:ea typeface="Zapf Dingbats" charset="0"/>
                <a:cs typeface="Times New Roman" charset="0"/>
              </a:rPr>
              <a:t>. </a:t>
            </a:r>
          </a:p>
        </p:txBody>
      </p:sp>
      <p:sp>
        <p:nvSpPr>
          <p:cNvPr id="54276" name="TextBox 11"/>
          <p:cNvSpPr txBox="1">
            <a:spLocks noChangeArrowheads="1"/>
          </p:cNvSpPr>
          <p:nvPr/>
        </p:nvSpPr>
        <p:spPr bwMode="auto">
          <a:xfrm>
            <a:off x="1714500" y="4713288"/>
            <a:ext cx="576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r>
              <a:rPr kumimoji="0" lang="en-US" altLang="ko-KR">
                <a:solidFill>
                  <a:srgbClr val="FF0000"/>
                </a:solidFill>
                <a:latin typeface="Times New Roman" charset="0"/>
                <a:cs typeface="Times New Roman" charset="0"/>
              </a:rPr>
              <a:t>Question : </a:t>
            </a:r>
          </a:p>
          <a:p>
            <a:pPr latinLnBrk="0"/>
            <a:r>
              <a:rPr kumimoji="0" lang="en-US" altLang="ko-KR">
                <a:solidFill>
                  <a:srgbClr val="FF0000"/>
                </a:solidFill>
                <a:latin typeface="Times New Roman" charset="0"/>
                <a:cs typeface="Times New Roman" charset="0"/>
              </a:rPr>
              <a:t>our knowledge on the condition of C-C supernova is certain?</a:t>
            </a:r>
          </a:p>
        </p:txBody>
      </p:sp>
      <p:sp>
        <p:nvSpPr>
          <p:cNvPr id="54277" name="TextBox 13"/>
          <p:cNvSpPr txBox="1">
            <a:spLocks noChangeArrowheads="1"/>
          </p:cNvSpPr>
          <p:nvPr/>
        </p:nvSpPr>
        <p:spPr bwMode="auto">
          <a:xfrm>
            <a:off x="377825" y="5365750"/>
            <a:ext cx="84074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buFont typeface="Zapf Dingbats" charset="0"/>
              <a:buChar char="✓"/>
            </a:pPr>
            <a:r>
              <a:rPr kumimoji="0" lang="en-US" altLang="ko-KR" sz="2000">
                <a:solidFill>
                  <a:srgbClr val="000000"/>
                </a:solidFill>
                <a:latin typeface="Times New Roman" charset="0"/>
                <a:ea typeface="Zapf Dingbats" charset="0"/>
                <a:cs typeface="Times New Roman" charset="0"/>
              </a:rPr>
              <a:t> Reduction of uncertainty of nuclear physical measurements on several key </a:t>
            </a:r>
          </a:p>
          <a:p>
            <a:pPr latinLnBrk="0"/>
            <a:r>
              <a:rPr kumimoji="0" lang="en-US" altLang="ko-KR" sz="2000">
                <a:solidFill>
                  <a:srgbClr val="000000"/>
                </a:solidFill>
                <a:latin typeface="Times New Roman" charset="0"/>
                <a:ea typeface="Zapf Dingbats" charset="0"/>
                <a:cs typeface="Times New Roman" charset="0"/>
              </a:rPr>
              <a:t>     reactions related to </a:t>
            </a:r>
            <a:r>
              <a:rPr kumimoji="0" lang="en-US" altLang="ko-KR" sz="2000" baseline="30000">
                <a:solidFill>
                  <a:srgbClr val="000000"/>
                </a:solidFill>
                <a:latin typeface="Times New Roman" charset="0"/>
                <a:ea typeface="Zapf Dingbats" charset="0"/>
                <a:cs typeface="Times New Roman" charset="0"/>
              </a:rPr>
              <a:t>44</a:t>
            </a:r>
            <a:r>
              <a:rPr kumimoji="0" lang="en-US" altLang="ko-KR" sz="2000">
                <a:solidFill>
                  <a:srgbClr val="000000"/>
                </a:solidFill>
                <a:latin typeface="Times New Roman" charset="0"/>
                <a:ea typeface="Zapf Dingbats" charset="0"/>
                <a:cs typeface="Times New Roman" charset="0"/>
              </a:rPr>
              <a:t>Ti production under C-C supernova condition should be </a:t>
            </a:r>
          </a:p>
          <a:p>
            <a:pPr latinLnBrk="0"/>
            <a:r>
              <a:rPr kumimoji="0" lang="en-US" altLang="ko-KR" sz="2000">
                <a:solidFill>
                  <a:srgbClr val="000000"/>
                </a:solidFill>
                <a:latin typeface="Times New Roman" charset="0"/>
                <a:ea typeface="Zapf Dingbats" charset="0"/>
                <a:cs typeface="Times New Roman" charset="0"/>
              </a:rPr>
              <a:t>     needed to confirm our model.</a:t>
            </a:r>
          </a:p>
        </p:txBody>
      </p:sp>
      <p:sp>
        <p:nvSpPr>
          <p:cNvPr id="54278" name="직사각형 17"/>
          <p:cNvSpPr>
            <a:spLocks noChangeArrowheads="1"/>
          </p:cNvSpPr>
          <p:nvPr/>
        </p:nvSpPr>
        <p:spPr bwMode="auto">
          <a:xfrm>
            <a:off x="3563888" y="116632"/>
            <a:ext cx="21082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0" lang="en-US" altLang="ko-KR" sz="2800" b="1" baseline="30000" dirty="0">
                <a:solidFill>
                  <a:srgbClr val="000000"/>
                </a:solidFill>
                <a:latin typeface="Times New Roman" charset="0"/>
                <a:ea typeface="ＭＳ Ｐゴシック" charset="0"/>
                <a:cs typeface="Times New Roman" charset="0"/>
              </a:rPr>
              <a:t>45</a:t>
            </a:r>
            <a:r>
              <a:rPr kumimoji="0" lang="en-US" altLang="ko-KR" sz="2800" b="1" dirty="0">
                <a:solidFill>
                  <a:srgbClr val="000000"/>
                </a:solidFill>
                <a:latin typeface="Times New Roman" charset="0"/>
                <a:ea typeface="ＭＳ Ｐゴシック" charset="0"/>
                <a:cs typeface="Times New Roman" charset="0"/>
              </a:rPr>
              <a:t>V(p, </a:t>
            </a:r>
            <a:r>
              <a:rPr kumimoji="0" lang="en-US" altLang="ko-KR" sz="2800" b="1" dirty="0">
                <a:solidFill>
                  <a:srgbClr val="000000"/>
                </a:solidFill>
                <a:latin typeface="Symbol" charset="0"/>
                <a:ea typeface="ＭＳ Ｐゴシック" charset="0"/>
                <a:cs typeface="Times New Roman" charset="0"/>
              </a:rPr>
              <a:t>g</a:t>
            </a:r>
            <a:r>
              <a:rPr kumimoji="0" lang="en-US" altLang="ko-KR" sz="2800" b="1" dirty="0">
                <a:solidFill>
                  <a:srgbClr val="000000"/>
                </a:solidFill>
                <a:latin typeface="Times New Roman" charset="0"/>
                <a:ea typeface="ＭＳ Ｐゴシック" charset="0"/>
                <a:cs typeface="Times New Roman" charset="0"/>
              </a:rPr>
              <a:t>)</a:t>
            </a:r>
            <a:r>
              <a:rPr kumimoji="0" lang="en-US" altLang="ko-KR" sz="2800" b="1" baseline="30000" dirty="0" smtClean="0">
                <a:solidFill>
                  <a:srgbClr val="000000"/>
                </a:solidFill>
                <a:latin typeface="Times New Roman" charset="0"/>
                <a:ea typeface="ＭＳ Ｐゴシック" charset="0"/>
                <a:cs typeface="Times New Roman" charset="0"/>
              </a:rPr>
              <a:t>46</a:t>
            </a:r>
            <a:r>
              <a:rPr kumimoji="0" lang="en-US" altLang="ko-KR" sz="2800" b="1" dirty="0" smtClean="0">
                <a:solidFill>
                  <a:srgbClr val="000000"/>
                </a:solidFill>
                <a:latin typeface="Times New Roman" charset="0"/>
                <a:ea typeface="ＭＳ Ｐゴシック" charset="0"/>
                <a:cs typeface="Times New Roman" charset="0"/>
              </a:rPr>
              <a:t>Cr</a:t>
            </a:r>
            <a:endParaRPr kumimoji="0" lang="ko-KR" altLang="en-US" sz="2800" dirty="0">
              <a:solidFill>
                <a:srgbClr val="000000"/>
              </a:solidFill>
              <a:latin typeface="맑은 고딕" charset="0"/>
              <a:ea typeface="ＭＳ Ｐゴシック" charset="0"/>
              <a:cs typeface="맑은 고딕" charset="0"/>
            </a:endParaRPr>
          </a:p>
        </p:txBody>
      </p:sp>
      <p:sp>
        <p:nvSpPr>
          <p:cNvPr id="18" name="직사각형 17"/>
          <p:cNvSpPr>
            <a:spLocks noChangeArrowheads="1"/>
          </p:cNvSpPr>
          <p:nvPr/>
        </p:nvSpPr>
        <p:spPr bwMode="auto">
          <a:xfrm>
            <a:off x="325438" y="692150"/>
            <a:ext cx="8423275" cy="36513"/>
          </a:xfrm>
          <a:prstGeom prst="rect">
            <a:avLst/>
          </a:prstGeom>
          <a:solidFill>
            <a:srgbClr val="002060"/>
          </a:solidFill>
          <a:ln>
            <a:noFill/>
          </a:ln>
          <a:effectLst>
            <a:outerShdw blurRad="63500" dist="38100" dir="5400000" algn="t" rotWithShape="0">
              <a:srgbClr val="000000">
                <a:alpha val="39999"/>
              </a:srgbClr>
            </a:outerShdw>
          </a:effectLst>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endParaRPr kumimoji="0" lang="ko-KR" altLang="en-US">
              <a:solidFill>
                <a:srgbClr val="FFFFFF"/>
              </a:solidFill>
              <a:latin typeface="맑은 고딕" charset="0"/>
              <a:ea typeface="ＭＳ Ｐゴシック" charset="0"/>
              <a:cs typeface="맑은 고딕" charset="0"/>
            </a:endParaRPr>
          </a:p>
        </p:txBody>
      </p:sp>
      <p:sp>
        <p:nvSpPr>
          <p:cNvPr id="19" name="TextBox 18"/>
          <p:cNvSpPr txBox="1"/>
          <p:nvPr/>
        </p:nvSpPr>
        <p:spPr>
          <a:xfrm>
            <a:off x="381000" y="1012825"/>
            <a:ext cx="8148638" cy="396875"/>
          </a:xfrm>
          <a:prstGeom prst="rect">
            <a:avLst/>
          </a:prstGeom>
          <a:noFill/>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r>
              <a:rPr kumimoji="0" lang="en-US" altLang="ko-KR" sz="2000" b="1">
                <a:solidFill>
                  <a:srgbClr val="000000"/>
                </a:solidFill>
                <a:effectLst>
                  <a:outerShdw blurRad="38100" dist="38100" dir="2700000" algn="tl">
                    <a:srgbClr val="DDDDDD"/>
                  </a:outerShdw>
                </a:effectLst>
                <a:latin typeface="Times New Roman" charset="0"/>
                <a:cs typeface="Times New Roman" charset="0"/>
              </a:rPr>
              <a:t>Very important constraint on building up Core-collapse supernova model</a:t>
            </a:r>
          </a:p>
        </p:txBody>
      </p:sp>
      <p:sp>
        <p:nvSpPr>
          <p:cNvPr id="54281" name="TextBox 19"/>
          <p:cNvSpPr txBox="1">
            <a:spLocks noChangeArrowheads="1"/>
          </p:cNvSpPr>
          <p:nvPr/>
        </p:nvSpPr>
        <p:spPr bwMode="auto">
          <a:xfrm>
            <a:off x="3563938" y="2066925"/>
            <a:ext cx="57658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kumimoji="1">
                <a:solidFill>
                  <a:schemeClr val="tx1"/>
                </a:solidFill>
                <a:latin typeface="맑은 고딕" charset="0"/>
                <a:ea typeface="ＭＳ Ｐゴシック" charset="0"/>
                <a:cs typeface="맑은 고딕" charset="0"/>
              </a:defRPr>
            </a:lvl1pPr>
            <a:lvl2pPr marL="742950" indent="-285750" defTabSz="457200">
              <a:defRPr kumimoji="1">
                <a:solidFill>
                  <a:schemeClr val="tx1"/>
                </a:solidFill>
                <a:latin typeface="맑은 고딕" charset="0"/>
                <a:ea typeface="맑은 고딕" charset="0"/>
                <a:cs typeface="맑은 고딕" charset="0"/>
              </a:defRPr>
            </a:lvl2pPr>
            <a:lvl3pPr marL="1143000" indent="-228600" defTabSz="457200">
              <a:defRPr kumimoji="1">
                <a:solidFill>
                  <a:schemeClr val="tx1"/>
                </a:solidFill>
                <a:latin typeface="맑은 고딕" charset="0"/>
                <a:ea typeface="맑은 고딕" charset="0"/>
                <a:cs typeface="맑은 고딕" charset="0"/>
              </a:defRPr>
            </a:lvl3pPr>
            <a:lvl4pPr marL="1600200" indent="-228600" defTabSz="457200">
              <a:defRPr kumimoji="1">
                <a:solidFill>
                  <a:schemeClr val="tx1"/>
                </a:solidFill>
                <a:latin typeface="맑은 고딕" charset="0"/>
                <a:ea typeface="맑은 고딕" charset="0"/>
                <a:cs typeface="맑은 고딕" charset="0"/>
              </a:defRPr>
            </a:lvl4pPr>
            <a:lvl5pPr marL="2057400" indent="-228600" defTabSz="457200">
              <a:defRPr kumimoji="1">
                <a:solidFill>
                  <a:schemeClr val="tx1"/>
                </a:solidFill>
                <a:latin typeface="맑은 고딕" charset="0"/>
                <a:ea typeface="맑은 고딕" charset="0"/>
                <a:cs typeface="맑은 고딕" charset="0"/>
              </a:defRPr>
            </a:lvl5pPr>
            <a:lvl6pPr marL="2514600" indent="-228600" fontAlgn="base" latinLnBrk="1">
              <a:spcBef>
                <a:spcPct val="0"/>
              </a:spcBef>
              <a:spcAft>
                <a:spcPct val="0"/>
              </a:spcAft>
              <a:defRPr kumimoji="1">
                <a:solidFill>
                  <a:schemeClr val="tx1"/>
                </a:solidFill>
                <a:latin typeface="맑은 고딕" charset="0"/>
                <a:ea typeface="맑은 고딕" charset="0"/>
                <a:cs typeface="맑은 고딕" charset="0"/>
              </a:defRPr>
            </a:lvl6pPr>
            <a:lvl7pPr marL="2971800" indent="-228600" fontAlgn="base" latinLnBrk="1">
              <a:spcBef>
                <a:spcPct val="0"/>
              </a:spcBef>
              <a:spcAft>
                <a:spcPct val="0"/>
              </a:spcAft>
              <a:defRPr kumimoji="1">
                <a:solidFill>
                  <a:schemeClr val="tx1"/>
                </a:solidFill>
                <a:latin typeface="맑은 고딕" charset="0"/>
                <a:ea typeface="맑은 고딕" charset="0"/>
                <a:cs typeface="맑은 고딕" charset="0"/>
              </a:defRPr>
            </a:lvl7pPr>
            <a:lvl8pPr marL="3429000" indent="-228600" fontAlgn="base" latinLnBrk="1">
              <a:spcBef>
                <a:spcPct val="0"/>
              </a:spcBef>
              <a:spcAft>
                <a:spcPct val="0"/>
              </a:spcAft>
              <a:defRPr kumimoji="1">
                <a:solidFill>
                  <a:schemeClr val="tx1"/>
                </a:solidFill>
                <a:latin typeface="맑은 고딕" charset="0"/>
                <a:ea typeface="맑은 고딕" charset="0"/>
                <a:cs typeface="맑은 고딕" charset="0"/>
              </a:defRPr>
            </a:lvl8pPr>
            <a:lvl9pPr marL="3886200" indent="-228600" fontAlgn="base" latinLnBrk="1">
              <a:spcBef>
                <a:spcPct val="0"/>
              </a:spcBef>
              <a:spcAft>
                <a:spcPct val="0"/>
              </a:spcAft>
              <a:defRPr kumimoji="1">
                <a:solidFill>
                  <a:schemeClr val="tx1"/>
                </a:solidFill>
                <a:latin typeface="맑은 고딕" charset="0"/>
                <a:ea typeface="맑은 고딕" charset="0"/>
                <a:cs typeface="맑은 고딕" charset="0"/>
              </a:defRPr>
            </a:lvl9pPr>
          </a:lstStyle>
          <a:p>
            <a:pPr latinLnBrk="0"/>
            <a:r>
              <a:rPr kumimoji="0" lang="en-US" altLang="ko-KR" sz="1900">
                <a:solidFill>
                  <a:srgbClr val="000000"/>
                </a:solidFill>
                <a:latin typeface="Times New Roman" charset="0"/>
                <a:cs typeface="Times New Roman" charset="0"/>
              </a:rPr>
              <a:t>Key reactions : </a:t>
            </a:r>
          </a:p>
          <a:p>
            <a:pPr latinLnBrk="0"/>
            <a:r>
              <a:rPr kumimoji="0" lang="en-US" altLang="ko-KR" sz="1900">
                <a:solidFill>
                  <a:srgbClr val="000000"/>
                </a:solidFill>
                <a:latin typeface="Times New Roman" charset="0"/>
                <a:cs typeface="Times New Roman" charset="0"/>
              </a:rPr>
              <a:t>3</a:t>
            </a:r>
            <a:r>
              <a:rPr kumimoji="0" lang="en-US" altLang="ko-KR" sz="1900">
                <a:solidFill>
                  <a:srgbClr val="000000"/>
                </a:solidFill>
                <a:latin typeface="Symbol" charset="0"/>
                <a:cs typeface="Times New Roman" charset="0"/>
              </a:rPr>
              <a:t>a</a:t>
            </a:r>
            <a:r>
              <a:rPr kumimoji="0" lang="en-US" altLang="ko-KR" sz="1900">
                <a:solidFill>
                  <a:srgbClr val="000000"/>
                </a:solidFill>
                <a:latin typeface="Times New Roman" charset="0"/>
                <a:cs typeface="Times New Roman" charset="0"/>
              </a:rPr>
              <a:t> process , </a:t>
            </a:r>
            <a:r>
              <a:rPr kumimoji="0" lang="en-US" altLang="ko-KR" sz="1900" baseline="30000">
                <a:solidFill>
                  <a:srgbClr val="000000"/>
                </a:solidFill>
                <a:latin typeface="Times New Roman" charset="0"/>
                <a:cs typeface="Times New Roman" charset="0"/>
              </a:rPr>
              <a:t>40</a:t>
            </a:r>
            <a:r>
              <a:rPr kumimoji="0" lang="en-US" altLang="ko-KR" sz="1900">
                <a:solidFill>
                  <a:srgbClr val="000000"/>
                </a:solidFill>
                <a:latin typeface="Times New Roman" charset="0"/>
                <a:cs typeface="Times New Roman" charset="0"/>
              </a:rPr>
              <a:t>Ca(</a:t>
            </a:r>
            <a:r>
              <a:rPr kumimoji="0" lang="en-US" altLang="ko-KR" sz="1900">
                <a:solidFill>
                  <a:srgbClr val="000000"/>
                </a:solidFill>
                <a:latin typeface="Symbol" charset="0"/>
                <a:cs typeface="Times New Roman" charset="0"/>
              </a:rPr>
              <a:t>a</a:t>
            </a:r>
            <a:r>
              <a:rPr kumimoji="0" lang="en-US" altLang="ko-KR" sz="1900">
                <a:solidFill>
                  <a:srgbClr val="000000"/>
                </a:solidFill>
                <a:latin typeface="Times New Roman" charset="0"/>
                <a:cs typeface="Times New Roman" charset="0"/>
              </a:rPr>
              <a:t>, </a:t>
            </a:r>
            <a:r>
              <a:rPr kumimoji="0" lang="en-US" altLang="ko-KR" sz="1900">
                <a:solidFill>
                  <a:srgbClr val="000000"/>
                </a:solidFill>
                <a:latin typeface="Symbol" charset="0"/>
                <a:cs typeface="Times New Roman" charset="0"/>
              </a:rPr>
              <a:t>g</a:t>
            </a:r>
            <a:r>
              <a:rPr kumimoji="0" lang="en-US" altLang="ko-KR" sz="1900">
                <a:solidFill>
                  <a:srgbClr val="000000"/>
                </a:solidFill>
                <a:latin typeface="Times New Roman" charset="0"/>
                <a:cs typeface="Times New Roman" charset="0"/>
              </a:rPr>
              <a:t>)</a:t>
            </a:r>
            <a:r>
              <a:rPr kumimoji="0" lang="en-US" altLang="ko-KR" sz="1900" baseline="30000">
                <a:solidFill>
                  <a:srgbClr val="000000"/>
                </a:solidFill>
                <a:latin typeface="Times New Roman" charset="0"/>
                <a:cs typeface="Times New Roman" charset="0"/>
              </a:rPr>
              <a:t>44</a:t>
            </a:r>
            <a:r>
              <a:rPr kumimoji="0" lang="en-US" altLang="ko-KR" sz="1900">
                <a:solidFill>
                  <a:srgbClr val="000000"/>
                </a:solidFill>
                <a:latin typeface="Times New Roman" charset="0"/>
                <a:cs typeface="Times New Roman" charset="0"/>
              </a:rPr>
              <a:t>Ti, </a:t>
            </a:r>
            <a:r>
              <a:rPr kumimoji="0" lang="en-US" altLang="ko-KR" sz="1900" baseline="30000">
                <a:solidFill>
                  <a:srgbClr val="000000"/>
                </a:solidFill>
                <a:latin typeface="Times New Roman" charset="0"/>
                <a:cs typeface="Times New Roman" charset="0"/>
              </a:rPr>
              <a:t>44</a:t>
            </a:r>
            <a:r>
              <a:rPr kumimoji="0" lang="en-US" altLang="ko-KR" sz="1900">
                <a:solidFill>
                  <a:srgbClr val="000000"/>
                </a:solidFill>
                <a:latin typeface="Times New Roman" charset="0"/>
                <a:cs typeface="Times New Roman" charset="0"/>
              </a:rPr>
              <a:t>Ti(</a:t>
            </a:r>
            <a:r>
              <a:rPr kumimoji="0" lang="en-US" altLang="ko-KR" sz="1900">
                <a:solidFill>
                  <a:srgbClr val="000000"/>
                </a:solidFill>
                <a:latin typeface="Symbol" charset="0"/>
                <a:cs typeface="Times New Roman" charset="0"/>
              </a:rPr>
              <a:t>a</a:t>
            </a:r>
            <a:r>
              <a:rPr kumimoji="0" lang="en-US" altLang="ko-KR" sz="1900">
                <a:solidFill>
                  <a:srgbClr val="000000"/>
                </a:solidFill>
                <a:latin typeface="Times New Roman" charset="0"/>
                <a:cs typeface="Times New Roman" charset="0"/>
              </a:rPr>
              <a:t>, p)</a:t>
            </a:r>
            <a:r>
              <a:rPr kumimoji="0" lang="en-US" altLang="ko-KR" sz="1900" baseline="30000">
                <a:solidFill>
                  <a:srgbClr val="000000"/>
                </a:solidFill>
                <a:latin typeface="Times New Roman" charset="0"/>
                <a:cs typeface="Times New Roman" charset="0"/>
              </a:rPr>
              <a:t>47</a:t>
            </a:r>
            <a:r>
              <a:rPr kumimoji="0" lang="en-US" altLang="ko-KR" sz="1900">
                <a:solidFill>
                  <a:srgbClr val="000000"/>
                </a:solidFill>
                <a:latin typeface="Times New Roman" charset="0"/>
                <a:cs typeface="Times New Roman" charset="0"/>
              </a:rPr>
              <a:t>V, </a:t>
            </a:r>
            <a:r>
              <a:rPr kumimoji="0" lang="en-US" altLang="ko-KR" sz="1900" b="1" baseline="30000">
                <a:solidFill>
                  <a:srgbClr val="FF6600"/>
                </a:solidFill>
                <a:latin typeface="Times New Roman" charset="0"/>
                <a:cs typeface="Times New Roman" charset="0"/>
              </a:rPr>
              <a:t>45</a:t>
            </a:r>
            <a:r>
              <a:rPr kumimoji="0" lang="en-US" altLang="ko-KR" sz="1900" b="1">
                <a:solidFill>
                  <a:srgbClr val="FF6600"/>
                </a:solidFill>
                <a:latin typeface="Times New Roman" charset="0"/>
                <a:cs typeface="Times New Roman" charset="0"/>
              </a:rPr>
              <a:t>V(p, </a:t>
            </a:r>
            <a:r>
              <a:rPr kumimoji="0" lang="en-US" altLang="ko-KR" sz="1900" b="1">
                <a:solidFill>
                  <a:srgbClr val="FF6600"/>
                </a:solidFill>
                <a:latin typeface="Symbol" charset="0"/>
                <a:cs typeface="Times New Roman" charset="0"/>
              </a:rPr>
              <a:t>g</a:t>
            </a:r>
            <a:r>
              <a:rPr kumimoji="0" lang="en-US" altLang="ko-KR" sz="1900" b="1">
                <a:solidFill>
                  <a:srgbClr val="FF6600"/>
                </a:solidFill>
                <a:latin typeface="Times New Roman" charset="0"/>
                <a:cs typeface="Times New Roman" charset="0"/>
              </a:rPr>
              <a:t>)</a:t>
            </a:r>
            <a:r>
              <a:rPr kumimoji="0" lang="en-US" altLang="ko-KR" sz="1900" b="1" baseline="30000">
                <a:solidFill>
                  <a:srgbClr val="FF6600"/>
                </a:solidFill>
                <a:latin typeface="Times New Roman" charset="0"/>
                <a:cs typeface="Times New Roman" charset="0"/>
              </a:rPr>
              <a:t>46</a:t>
            </a:r>
            <a:r>
              <a:rPr kumimoji="0" lang="en-US" altLang="ko-KR" sz="1900" b="1">
                <a:solidFill>
                  <a:srgbClr val="FF6600"/>
                </a:solidFill>
                <a:latin typeface="Times New Roman" charset="0"/>
                <a:cs typeface="Times New Roman" charset="0"/>
              </a:rPr>
              <a:t>Cr   </a:t>
            </a:r>
          </a:p>
        </p:txBody>
      </p:sp>
    </p:spTree>
    <p:extLst>
      <p:ext uri="{BB962C8B-B14F-4D97-AF65-F5344CB8AC3E}">
        <p14:creationId xmlns:p14="http://schemas.microsoft.com/office/powerpoint/2010/main" val="87118887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fld id="{2A4EC055-4777-AA48-AAE3-F91CFFD99E62}" type="slidenum">
              <a:rPr lang="en-US" sz="900">
                <a:solidFill>
                  <a:srgbClr val="000000"/>
                </a:solidFill>
              </a:rPr>
              <a:pPr eaLnBrk="1" hangingPunct="1"/>
              <a:t>41</a:t>
            </a:fld>
            <a:endParaRPr lang="en-US" sz="900">
              <a:solidFill>
                <a:srgbClr val="000000"/>
              </a:solidFill>
            </a:endParaRPr>
          </a:p>
        </p:txBody>
      </p:sp>
      <p:sp>
        <p:nvSpPr>
          <p:cNvPr id="20483" name="Footer Placeholder 4"/>
          <p:cNvSpPr>
            <a:spLocks noGrp="1"/>
          </p:cNvSpPr>
          <p:nvPr>
            <p:ph type="ftr" sz="quarter" idx="11"/>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r>
              <a:rPr lang="en-US" sz="1400">
                <a:solidFill>
                  <a:srgbClr val="000000"/>
                </a:solidFill>
              </a:rPr>
              <a:t>Joint Facility</a:t>
            </a:r>
          </a:p>
        </p:txBody>
      </p:sp>
      <p:pic>
        <p:nvPicPr>
          <p:cNvPr id="2048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3" y="839788"/>
            <a:ext cx="1165225" cy="1165225"/>
          </a:xfrm>
          <a:prstGeom prst="rect">
            <a:avLst/>
          </a:prstGeom>
          <a:noFill/>
          <a:ln>
            <a:noFill/>
          </a:ln>
          <a:extLst>
            <a:ext uri="{909E8E84-426E-40dd-AFC4-6F175D3DCCD1}">
              <a14:hiddenFill xmlns:a14="http://schemas.microsoft.com/office/drawing/2010/main">
                <a:solidFill>
                  <a:srgbClr val="66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3"/>
          <p:cNvSpPr txBox="1">
            <a:spLocks noChangeArrowheads="1"/>
          </p:cNvSpPr>
          <p:nvPr/>
        </p:nvSpPr>
        <p:spPr bwMode="auto">
          <a:xfrm>
            <a:off x="139700" y="2084388"/>
            <a:ext cx="490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r>
              <a:rPr lang="en-US" sz="1800" dirty="0">
                <a:solidFill>
                  <a:srgbClr val="000000"/>
                </a:solidFill>
                <a:latin typeface="Arial" charset="0"/>
              </a:rPr>
              <a:t>Funding: NSF, DOE, NRC (TRIUMF), NSERC </a:t>
            </a:r>
          </a:p>
        </p:txBody>
      </p:sp>
      <p:sp>
        <p:nvSpPr>
          <p:cNvPr id="20486" name="Text Box 4"/>
          <p:cNvSpPr txBox="1">
            <a:spLocks noChangeArrowheads="1"/>
          </p:cNvSpPr>
          <p:nvPr/>
        </p:nvSpPr>
        <p:spPr bwMode="auto">
          <a:xfrm>
            <a:off x="1408113" y="1044575"/>
            <a:ext cx="3505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algn="ctr"/>
            <a:r>
              <a:rPr lang="en-US" sz="1800" b="1" dirty="0">
                <a:solidFill>
                  <a:srgbClr val="000000"/>
                </a:solidFill>
                <a:latin typeface="Arial" charset="0"/>
              </a:rPr>
              <a:t>TRIUMF E929 Spokesperson</a:t>
            </a:r>
          </a:p>
          <a:p>
            <a:pPr algn="ctr"/>
            <a:r>
              <a:rPr lang="en-US" sz="1800" dirty="0">
                <a:solidFill>
                  <a:srgbClr val="000000"/>
                </a:solidFill>
                <a:latin typeface="Arial" charset="0"/>
              </a:rPr>
              <a:t>T. </a:t>
            </a:r>
            <a:r>
              <a:rPr lang="en-US" sz="1800" dirty="0" err="1">
                <a:solidFill>
                  <a:srgbClr val="000000"/>
                </a:solidFill>
                <a:latin typeface="Arial" charset="0"/>
              </a:rPr>
              <a:t>Chupp</a:t>
            </a:r>
            <a:r>
              <a:rPr lang="en-US" sz="1800" dirty="0">
                <a:solidFill>
                  <a:srgbClr val="000000"/>
                </a:solidFill>
                <a:latin typeface="Arial" charset="0"/>
              </a:rPr>
              <a:t> (</a:t>
            </a:r>
            <a:r>
              <a:rPr lang="en-US" sz="1800" dirty="0" err="1">
                <a:solidFill>
                  <a:srgbClr val="000000"/>
                </a:solidFill>
                <a:latin typeface="Arial" charset="0"/>
              </a:rPr>
              <a:t>Univ</a:t>
            </a:r>
            <a:r>
              <a:rPr lang="en-US" sz="1800" dirty="0">
                <a:solidFill>
                  <a:srgbClr val="000000"/>
                </a:solidFill>
                <a:latin typeface="Arial" charset="0"/>
              </a:rPr>
              <a:t> of Michigan) </a:t>
            </a:r>
          </a:p>
          <a:p>
            <a:pPr algn="ctr"/>
            <a:r>
              <a:rPr lang="en-US" sz="1800" dirty="0">
                <a:solidFill>
                  <a:srgbClr val="000000"/>
                </a:solidFill>
                <a:latin typeface="Arial" charset="0"/>
              </a:rPr>
              <a:t>C. </a:t>
            </a:r>
            <a:r>
              <a:rPr lang="en-US" sz="1800" dirty="0" err="1">
                <a:solidFill>
                  <a:srgbClr val="000000"/>
                </a:solidFill>
                <a:latin typeface="Arial" charset="0"/>
              </a:rPr>
              <a:t>Svensson</a:t>
            </a:r>
            <a:r>
              <a:rPr lang="en-US" sz="1800" dirty="0">
                <a:solidFill>
                  <a:srgbClr val="000000"/>
                </a:solidFill>
                <a:latin typeface="Arial" charset="0"/>
              </a:rPr>
              <a:t> (Guelph)</a:t>
            </a:r>
            <a:endParaRPr lang="en-US" sz="1800" i="1" dirty="0">
              <a:solidFill>
                <a:srgbClr val="000000"/>
              </a:solidFill>
              <a:latin typeface="Arial" charset="0"/>
            </a:endParaRPr>
          </a:p>
        </p:txBody>
      </p:sp>
      <p:sp>
        <p:nvSpPr>
          <p:cNvPr id="20487" name="Rectangle 5"/>
          <p:cNvSpPr>
            <a:spLocks noChangeArrowheads="1"/>
          </p:cNvSpPr>
          <p:nvPr/>
        </p:nvSpPr>
        <p:spPr bwMode="auto">
          <a:xfrm>
            <a:off x="1897063" y="19050"/>
            <a:ext cx="53371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r>
              <a:rPr lang="en-US" sz="2800" b="1" i="1">
                <a:solidFill>
                  <a:srgbClr val="000000"/>
                </a:solidFill>
                <a:latin typeface="Arial" charset="0"/>
              </a:rPr>
              <a:t>Radon-EDM Experiment</a:t>
            </a:r>
          </a:p>
        </p:txBody>
      </p:sp>
      <p:sp>
        <p:nvSpPr>
          <p:cNvPr id="20488" name="Text Box 6"/>
          <p:cNvSpPr txBox="1">
            <a:spLocks noChangeArrowheads="1"/>
          </p:cNvSpPr>
          <p:nvPr/>
        </p:nvSpPr>
        <p:spPr bwMode="auto">
          <a:xfrm>
            <a:off x="1277938" y="4411663"/>
            <a:ext cx="604524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r>
              <a:rPr lang="en-US" b="1" baseline="30000">
                <a:solidFill>
                  <a:srgbClr val="000000"/>
                </a:solidFill>
                <a:latin typeface="Arial" charset="0"/>
              </a:rPr>
              <a:t>223</a:t>
            </a:r>
            <a:r>
              <a:rPr lang="en-US" b="1">
                <a:solidFill>
                  <a:srgbClr val="000000"/>
                </a:solidFill>
                <a:latin typeface="Arial" charset="0"/>
              </a:rPr>
              <a:t>Rn (23 min) EDM projected sensitivity</a:t>
            </a:r>
            <a:endParaRPr lang="en-US" sz="1800" b="1" baseline="30000">
              <a:solidFill>
                <a:srgbClr val="000000"/>
              </a:solidFill>
              <a:latin typeface="Arial" charset="0"/>
            </a:endParaRPr>
          </a:p>
        </p:txBody>
      </p:sp>
      <p:pic>
        <p:nvPicPr>
          <p:cNvPr id="2048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3338" y="884238"/>
            <a:ext cx="3717925" cy="320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graphicFrame>
        <p:nvGraphicFramePr>
          <p:cNvPr id="56328" name="Group 8"/>
          <p:cNvGraphicFramePr>
            <a:graphicFrameLocks noGrp="1"/>
          </p:cNvGraphicFramePr>
          <p:nvPr>
            <p:extLst>
              <p:ext uri="{D42A27DB-BD31-4B8C-83A1-F6EECF244321}">
                <p14:modId xmlns:p14="http://schemas.microsoft.com/office/powerpoint/2010/main" val="839167397"/>
              </p:ext>
            </p:extLst>
          </p:nvPr>
        </p:nvGraphicFramePr>
        <p:xfrm>
          <a:off x="1238250" y="4949825"/>
          <a:ext cx="6096000" cy="1097280"/>
        </p:xfrm>
        <a:graphic>
          <a:graphicData uri="http://schemas.openxmlformats.org/drawingml/2006/table">
            <a:tbl>
              <a:tblPr/>
              <a:tblGrid>
                <a:gridCol w="2032000"/>
                <a:gridCol w="2032000"/>
                <a:gridCol w="2032000"/>
              </a:tblGrid>
              <a:tr h="261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ＭＳ Ｐゴシック" charset="0"/>
                          <a:cs typeface="Arial" charset="0"/>
                        </a:rPr>
                        <a:t>Facility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30000" dirty="0">
                          <a:ln>
                            <a:noFill/>
                          </a:ln>
                          <a:solidFill>
                            <a:srgbClr val="000000"/>
                          </a:solidFill>
                          <a:effectLst/>
                          <a:latin typeface="Arial" charset="0"/>
                          <a:ea typeface="ＭＳ Ｐゴシック" charset="0"/>
                          <a:cs typeface="Arial" charset="0"/>
                        </a:rPr>
                        <a:t>223</a:t>
                      </a:r>
                      <a:r>
                        <a:rPr kumimoji="0" lang="en-US" sz="1800" b="0" i="0" u="none" strike="noStrike" cap="none" normalizeH="0" baseline="0" dirty="0">
                          <a:ln>
                            <a:noFill/>
                          </a:ln>
                          <a:solidFill>
                            <a:srgbClr val="000000"/>
                          </a:solidFill>
                          <a:effectLst/>
                          <a:latin typeface="Arial" charset="0"/>
                          <a:ea typeface="ＭＳ Ｐゴシック" charset="0"/>
                          <a:cs typeface="Arial" charset="0"/>
                        </a:rPr>
                        <a:t>Rn Yield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S</a:t>
                      </a:r>
                      <a:r>
                        <a:rPr kumimoji="0" lang="en-US" sz="1800" b="0" i="0" u="none" strike="noStrike" cap="none" normalizeH="0" baseline="-25000">
                          <a:ln>
                            <a:noFill/>
                          </a:ln>
                          <a:solidFill>
                            <a:srgbClr val="000000"/>
                          </a:solidFill>
                          <a:effectLst/>
                          <a:latin typeface="Arial" charset="0"/>
                          <a:ea typeface="ＭＳ Ｐゴシック" charset="0"/>
                          <a:cs typeface="Arial" charset="0"/>
                        </a:rPr>
                        <a:t>d</a:t>
                      </a:r>
                      <a:r>
                        <a:rPr kumimoji="0" lang="en-US" sz="1800" b="0" i="0" u="none" strike="noStrike" cap="none" normalizeH="0" baseline="0">
                          <a:ln>
                            <a:noFill/>
                          </a:ln>
                          <a:solidFill>
                            <a:srgbClr val="000000"/>
                          </a:solidFill>
                          <a:effectLst/>
                          <a:latin typeface="Arial" charset="0"/>
                          <a:ea typeface="ＭＳ Ｐゴシック" charset="0"/>
                          <a:cs typeface="Arial" charset="0"/>
                        </a:rPr>
                        <a:t> (100 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ISAC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10</a:t>
                      </a:r>
                      <a:r>
                        <a:rPr kumimoji="0" lang="en-US" sz="1800" b="0" i="0" u="none" strike="noStrike" cap="none" normalizeH="0" baseline="30000">
                          <a:ln>
                            <a:noFill/>
                          </a:ln>
                          <a:solidFill>
                            <a:srgbClr val="000000"/>
                          </a:solidFill>
                          <a:effectLst/>
                          <a:latin typeface="Arial" charset="0"/>
                          <a:ea typeface="ＭＳ Ｐゴシック" charset="0"/>
                          <a:cs typeface="Arial" charset="0"/>
                        </a:rPr>
                        <a:t>7</a:t>
                      </a:r>
                      <a:r>
                        <a:rPr kumimoji="0" lang="en-US" sz="1800" b="0" i="0" u="none" strike="noStrike" cap="none" normalizeH="0" baseline="0">
                          <a:ln>
                            <a:noFill/>
                          </a:ln>
                          <a:solidFill>
                            <a:srgbClr val="000000"/>
                          </a:solidFill>
                          <a:effectLst/>
                          <a:latin typeface="Arial" charset="0"/>
                          <a:ea typeface="ＭＳ Ｐゴシック" charset="0"/>
                          <a:cs typeface="Arial" charset="0"/>
                        </a:rPr>
                        <a:t> – 10</a:t>
                      </a:r>
                      <a:r>
                        <a:rPr kumimoji="0" lang="en-US" sz="1800" b="0" i="0" u="none" strike="noStrike" cap="none" normalizeH="0" baseline="30000">
                          <a:ln>
                            <a:noFill/>
                          </a:ln>
                          <a:solidFill>
                            <a:srgbClr val="000000"/>
                          </a:solidFill>
                          <a:effectLst/>
                          <a:latin typeface="Arial" charset="0"/>
                          <a:ea typeface="ＭＳ Ｐゴシック" charset="0"/>
                          <a:cs typeface="Arial" charset="0"/>
                        </a:rPr>
                        <a:t>8</a:t>
                      </a:r>
                      <a:r>
                        <a:rPr kumimoji="0" lang="en-US" sz="1800" b="0" i="0" u="none" strike="noStrike" cap="none" normalizeH="0" baseline="0">
                          <a:ln>
                            <a:noFill/>
                          </a:ln>
                          <a:solidFill>
                            <a:srgbClr val="000000"/>
                          </a:solidFill>
                          <a:effectLst/>
                          <a:latin typeface="Arial" charset="0"/>
                          <a:ea typeface="ＭＳ Ｐゴシック" charset="0"/>
                          <a:cs typeface="Arial" charset="0"/>
                        </a:rPr>
                        <a:t> s</a:t>
                      </a:r>
                      <a:r>
                        <a:rPr kumimoji="0" lang="en-US" sz="1800" b="0" i="0" u="none" strike="noStrike" cap="none" normalizeH="0" baseline="30000">
                          <a:ln>
                            <a:noFill/>
                          </a:ln>
                          <a:solidFill>
                            <a:srgbClr val="000000"/>
                          </a:solidFill>
                          <a:effectLst/>
                          <a:latin typeface="Arial" charset="0"/>
                          <a:ea typeface="ＭＳ Ｐゴシック"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10</a:t>
                      </a:r>
                      <a:r>
                        <a:rPr kumimoji="0" lang="en-US" sz="1800" b="0" i="0" u="none" strike="noStrike" cap="none" normalizeH="0" baseline="30000">
                          <a:ln>
                            <a:noFill/>
                          </a:ln>
                          <a:solidFill>
                            <a:srgbClr val="000000"/>
                          </a:solidFill>
                          <a:effectLst/>
                          <a:latin typeface="Arial" charset="0"/>
                          <a:ea typeface="ＭＳ Ｐゴシック" charset="0"/>
                          <a:cs typeface="Arial" charset="0"/>
                        </a:rPr>
                        <a:t>-26</a:t>
                      </a:r>
                      <a:r>
                        <a:rPr kumimoji="0" lang="en-US" sz="1800" b="0" i="0" u="none" strike="noStrike" cap="none" normalizeH="0" baseline="0">
                          <a:ln>
                            <a:noFill/>
                          </a:ln>
                          <a:solidFill>
                            <a:srgbClr val="000000"/>
                          </a:solidFill>
                          <a:effectLst/>
                          <a:latin typeface="Arial" charset="0"/>
                          <a:ea typeface="ＭＳ Ｐゴシック" charset="0"/>
                          <a:cs typeface="Arial" charset="0"/>
                        </a:rPr>
                        <a:t> - 10</a:t>
                      </a:r>
                      <a:r>
                        <a:rPr kumimoji="0" lang="en-US" sz="1800" b="0" i="0" u="none" strike="noStrike" cap="none" normalizeH="0" baseline="30000">
                          <a:ln>
                            <a:noFill/>
                          </a:ln>
                          <a:solidFill>
                            <a:srgbClr val="000000"/>
                          </a:solidFill>
                          <a:effectLst/>
                          <a:latin typeface="Arial" charset="0"/>
                          <a:ea typeface="ＭＳ Ｐゴシック" charset="0"/>
                          <a:cs typeface="Arial" charset="0"/>
                        </a:rPr>
                        <a:t>-27</a:t>
                      </a:r>
                      <a:r>
                        <a:rPr kumimoji="0" lang="en-US" sz="1800" b="0" i="0" u="none" strike="noStrike" cap="none" normalizeH="0" baseline="0">
                          <a:ln>
                            <a:noFill/>
                          </a:ln>
                          <a:solidFill>
                            <a:srgbClr val="000000"/>
                          </a:solidFill>
                          <a:effectLst/>
                          <a:latin typeface="Arial" charset="0"/>
                          <a:ea typeface="ＭＳ Ｐゴシック" charset="0"/>
                          <a:cs typeface="Arial" charset="0"/>
                        </a:rPr>
                        <a:t> e-cm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Project 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000000"/>
                          </a:solidFill>
                          <a:effectLst/>
                          <a:latin typeface="Arial" charset="0"/>
                          <a:ea typeface="ＭＳ Ｐゴシック" charset="0"/>
                          <a:cs typeface="Arial" charset="0"/>
                        </a:rPr>
                        <a:t>10</a:t>
                      </a:r>
                      <a:r>
                        <a:rPr kumimoji="0" lang="en-US" sz="1800" b="0" i="0" u="none" strike="noStrike" cap="none" normalizeH="0" baseline="30000">
                          <a:ln>
                            <a:noFill/>
                          </a:ln>
                          <a:solidFill>
                            <a:srgbClr val="000000"/>
                          </a:solidFill>
                          <a:effectLst/>
                          <a:latin typeface="Arial" charset="0"/>
                          <a:ea typeface="ＭＳ Ｐゴシック" charset="0"/>
                          <a:cs typeface="Arial" charset="0"/>
                        </a:rPr>
                        <a:t>11</a:t>
                      </a:r>
                      <a:r>
                        <a:rPr kumimoji="0" lang="en-US" sz="1800" b="0" i="0" u="none" strike="noStrike" cap="none" normalizeH="0" baseline="0">
                          <a:ln>
                            <a:noFill/>
                          </a:ln>
                          <a:solidFill>
                            <a:srgbClr val="000000"/>
                          </a:solidFill>
                          <a:effectLst/>
                          <a:latin typeface="Arial" charset="0"/>
                          <a:ea typeface="ＭＳ Ｐゴシック" charset="0"/>
                          <a:cs typeface="Arial" charset="0"/>
                        </a:rPr>
                        <a:t> s</a:t>
                      </a:r>
                      <a:r>
                        <a:rPr kumimoji="0" lang="en-US" sz="1800" b="0" i="0" u="none" strike="noStrike" cap="none" normalizeH="0" baseline="30000">
                          <a:ln>
                            <a:noFill/>
                          </a:ln>
                          <a:solidFill>
                            <a:srgbClr val="000000"/>
                          </a:solidFill>
                          <a:effectLst/>
                          <a:latin typeface="Arial" charset="0"/>
                          <a:ea typeface="ＭＳ Ｐゴシック" charset="0"/>
                          <a:cs typeface="Arial" charset="0"/>
                        </a:rPr>
                        <a:t>-1</a:t>
                      </a:r>
                      <a:endParaRPr kumimoji="0" lang="en-US" sz="1800" b="0" i="0" u="none" strike="noStrike" cap="none" normalizeH="0" baseline="0">
                        <a:ln>
                          <a:noFill/>
                        </a:ln>
                        <a:solidFill>
                          <a:srgbClr val="000000"/>
                        </a:solidFill>
                        <a:effectLst/>
                        <a:latin typeface="Arial" charset="0"/>
                        <a:ea typeface="ＭＳ Ｐゴシック"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000000"/>
                          </a:solidFill>
                          <a:effectLst/>
                          <a:latin typeface="Arial" charset="0"/>
                          <a:ea typeface="ＭＳ Ｐゴシック" charset="0"/>
                          <a:cs typeface="Arial" charset="0"/>
                        </a:rPr>
                        <a:t>10</a:t>
                      </a:r>
                      <a:r>
                        <a:rPr kumimoji="0" lang="en-US" sz="1800" b="0" i="0" u="none" strike="noStrike" cap="none" normalizeH="0" baseline="30000" dirty="0">
                          <a:ln>
                            <a:noFill/>
                          </a:ln>
                          <a:solidFill>
                            <a:srgbClr val="000000"/>
                          </a:solidFill>
                          <a:effectLst/>
                          <a:latin typeface="Arial" charset="0"/>
                          <a:ea typeface="ＭＳ Ｐゴシック" charset="0"/>
                          <a:cs typeface="Arial" charset="0"/>
                        </a:rPr>
                        <a:t>-28</a:t>
                      </a:r>
                      <a:r>
                        <a:rPr kumimoji="0" lang="en-US" sz="1800" b="0" i="0" u="none" strike="noStrike" cap="none" normalizeH="0" baseline="0" dirty="0">
                          <a:ln>
                            <a:noFill/>
                          </a:ln>
                          <a:solidFill>
                            <a:srgbClr val="000000"/>
                          </a:solidFill>
                          <a:effectLst/>
                          <a:latin typeface="Arial" charset="0"/>
                          <a:ea typeface="ＭＳ Ｐゴシック" charset="0"/>
                          <a:cs typeface="Arial" charset="0"/>
                        </a:rPr>
                        <a:t> e-cm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8" name="Text Box 26"/>
          <p:cNvSpPr txBox="1">
            <a:spLocks noChangeArrowheads="1"/>
          </p:cNvSpPr>
          <p:nvPr/>
        </p:nvSpPr>
        <p:spPr bwMode="auto">
          <a:xfrm>
            <a:off x="393700" y="2674938"/>
            <a:ext cx="4460875" cy="1403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lnSpc>
                <a:spcPct val="80000"/>
              </a:lnSpc>
              <a:spcBef>
                <a:spcPct val="50000"/>
              </a:spcBef>
              <a:buFontTx/>
              <a:buChar char="•"/>
            </a:pPr>
            <a:r>
              <a:rPr lang="en-US" sz="1800" dirty="0">
                <a:solidFill>
                  <a:srgbClr val="000000"/>
                </a:solidFill>
                <a:latin typeface="Arial" charset="0"/>
              </a:rPr>
              <a:t> Produce rare ion radon beam</a:t>
            </a:r>
          </a:p>
          <a:p>
            <a:pPr eaLnBrk="1" hangingPunct="1">
              <a:lnSpc>
                <a:spcPct val="80000"/>
              </a:lnSpc>
              <a:spcBef>
                <a:spcPct val="50000"/>
              </a:spcBef>
              <a:buFontTx/>
              <a:buChar char="•"/>
            </a:pPr>
            <a:r>
              <a:rPr lang="en-US" sz="1800" dirty="0">
                <a:solidFill>
                  <a:srgbClr val="000000"/>
                </a:solidFill>
                <a:latin typeface="Arial" charset="0"/>
              </a:rPr>
              <a:t> Collect in cell with co-magnetometer</a:t>
            </a:r>
          </a:p>
          <a:p>
            <a:pPr eaLnBrk="1" hangingPunct="1">
              <a:lnSpc>
                <a:spcPct val="80000"/>
              </a:lnSpc>
              <a:spcBef>
                <a:spcPct val="50000"/>
              </a:spcBef>
              <a:buFontTx/>
              <a:buChar char="•"/>
            </a:pPr>
            <a:r>
              <a:rPr lang="en-US" sz="1800" dirty="0">
                <a:solidFill>
                  <a:srgbClr val="000000"/>
                </a:solidFill>
                <a:latin typeface="Arial" charset="0"/>
              </a:rPr>
              <a:t> Measure free precession</a:t>
            </a:r>
          </a:p>
          <a:p>
            <a:pPr eaLnBrk="1" hangingPunct="1">
              <a:lnSpc>
                <a:spcPct val="80000"/>
              </a:lnSpc>
              <a:spcBef>
                <a:spcPct val="50000"/>
              </a:spcBef>
            </a:pPr>
            <a:r>
              <a:rPr lang="en-US" sz="1800" dirty="0">
                <a:solidFill>
                  <a:srgbClr val="000000"/>
                </a:solidFill>
                <a:latin typeface="Arial" charset="0"/>
              </a:rPr>
              <a:t>     (</a:t>
            </a:r>
            <a:r>
              <a:rPr lang="en-US" sz="1800" dirty="0">
                <a:solidFill>
                  <a:srgbClr val="000000"/>
                </a:solidFill>
                <a:latin typeface="Symbol" charset="0"/>
                <a:sym typeface="Symbol" charset="0"/>
              </a:rPr>
              <a:t></a:t>
            </a:r>
            <a:r>
              <a:rPr lang="en-US" sz="1800" dirty="0">
                <a:solidFill>
                  <a:srgbClr val="000000"/>
                </a:solidFill>
                <a:latin typeface="Arial" charset="0"/>
              </a:rPr>
              <a:t> anisotropy or </a:t>
            </a:r>
            <a:r>
              <a:rPr lang="en-US" sz="1800" dirty="0">
                <a:solidFill>
                  <a:srgbClr val="000000"/>
                </a:solidFill>
                <a:latin typeface="Symbol" charset="0"/>
                <a:sym typeface="Symbol" charset="0"/>
              </a:rPr>
              <a:t></a:t>
            </a:r>
            <a:r>
              <a:rPr lang="en-US" sz="1800" dirty="0">
                <a:solidFill>
                  <a:srgbClr val="000000"/>
                </a:solidFill>
                <a:latin typeface="Arial" charset="0"/>
              </a:rPr>
              <a:t> asymmetry)</a:t>
            </a:r>
          </a:p>
        </p:txBody>
      </p:sp>
      <p:grpSp>
        <p:nvGrpSpPr>
          <p:cNvPr id="56347" name="Group 27"/>
          <p:cNvGrpSpPr>
            <a:grpSpLocks/>
          </p:cNvGrpSpPr>
          <p:nvPr/>
        </p:nvGrpSpPr>
        <p:grpSpPr bwMode="auto">
          <a:xfrm>
            <a:off x="6734175" y="1430338"/>
            <a:ext cx="538163" cy="2028825"/>
            <a:chOff x="4242" y="901"/>
            <a:chExt cx="339" cy="1278"/>
          </a:xfrm>
        </p:grpSpPr>
        <p:sp>
          <p:nvSpPr>
            <p:cNvPr id="56348" name="AutoShape 28"/>
            <p:cNvSpPr>
              <a:spLocks noChangeArrowheads="1"/>
            </p:cNvSpPr>
            <p:nvPr/>
          </p:nvSpPr>
          <p:spPr bwMode="auto">
            <a:xfrm>
              <a:off x="4244" y="1554"/>
              <a:ext cx="337" cy="625"/>
            </a:xfrm>
            <a:prstGeom prst="flowChartExtract">
              <a:avLst/>
            </a:prstGeom>
            <a:gradFill rotWithShape="1">
              <a:gsLst>
                <a:gs pos="0">
                  <a:srgbClr val="66FFFF">
                    <a:gamma/>
                    <a:shade val="46275"/>
                    <a:invGamma/>
                    <a:alpha val="52000"/>
                  </a:srgbClr>
                </a:gs>
                <a:gs pos="50000">
                  <a:srgbClr val="66FFFF">
                    <a:alpha val="50999"/>
                  </a:srgbClr>
                </a:gs>
                <a:gs pos="100000">
                  <a:srgbClr val="66FFFF">
                    <a:gamma/>
                    <a:shade val="46275"/>
                    <a:invGamma/>
                    <a:alpha val="5200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solidFill>
                  <a:srgbClr val="000000"/>
                </a:solidFill>
                <a:latin typeface="Calibri" pitchFamily="34" charset="0"/>
                <a:ea typeface="+mn-ea"/>
                <a:cs typeface="+mn-cs"/>
              </a:endParaRPr>
            </a:p>
          </p:txBody>
        </p:sp>
        <p:sp>
          <p:nvSpPr>
            <p:cNvPr id="56349" name="AutoShape 29"/>
            <p:cNvSpPr>
              <a:spLocks noChangeArrowheads="1"/>
            </p:cNvSpPr>
            <p:nvPr/>
          </p:nvSpPr>
          <p:spPr bwMode="auto">
            <a:xfrm flipV="1">
              <a:off x="4242" y="901"/>
              <a:ext cx="337" cy="625"/>
            </a:xfrm>
            <a:prstGeom prst="flowChartExtract">
              <a:avLst/>
            </a:prstGeom>
            <a:gradFill rotWithShape="1">
              <a:gsLst>
                <a:gs pos="0">
                  <a:srgbClr val="66FFFF">
                    <a:gamma/>
                    <a:shade val="46275"/>
                    <a:invGamma/>
                    <a:alpha val="52000"/>
                  </a:srgbClr>
                </a:gs>
                <a:gs pos="50000">
                  <a:srgbClr val="66FFFF">
                    <a:alpha val="50999"/>
                  </a:srgbClr>
                </a:gs>
                <a:gs pos="100000">
                  <a:srgbClr val="66FFFF">
                    <a:gamma/>
                    <a:shade val="46275"/>
                    <a:invGamma/>
                    <a:alpha val="52000"/>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solidFill>
                  <a:srgbClr val="000000"/>
                </a:solidFill>
                <a:latin typeface="Calibri" pitchFamily="34" charset="0"/>
                <a:ea typeface="+mn-ea"/>
                <a:cs typeface="+mn-cs"/>
              </a:endParaRPr>
            </a:p>
          </p:txBody>
        </p:sp>
        <p:sp>
          <p:nvSpPr>
            <p:cNvPr id="20517" name="Line 30"/>
            <p:cNvSpPr>
              <a:spLocks noChangeShapeType="1"/>
            </p:cNvSpPr>
            <p:nvPr/>
          </p:nvSpPr>
          <p:spPr bwMode="auto">
            <a:xfrm flipV="1">
              <a:off x="4416" y="1433"/>
              <a:ext cx="0" cy="274"/>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solidFill>
                  <a:srgbClr val="000000"/>
                </a:solidFill>
              </a:endParaRPr>
            </a:p>
          </p:txBody>
        </p:sp>
      </p:grpSp>
      <p:sp>
        <p:nvSpPr>
          <p:cNvPr id="20510" name="Text Box 31"/>
          <p:cNvSpPr txBox="1">
            <a:spLocks noChangeArrowheads="1"/>
          </p:cNvSpPr>
          <p:nvPr/>
        </p:nvSpPr>
        <p:spPr bwMode="auto">
          <a:xfrm>
            <a:off x="7350125" y="5676900"/>
            <a:ext cx="143985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Calibri" charset="0"/>
                <a:ea typeface="ＭＳ Ｐゴシック" charset="0"/>
                <a:cs typeface="Arial" charset="0"/>
              </a:defRPr>
            </a:lvl1pPr>
            <a:lvl2pPr marL="742950" indent="-285750" eaLnBrk="0" hangingPunct="0">
              <a:defRPr sz="2400">
                <a:solidFill>
                  <a:schemeClr val="tx1"/>
                </a:solidFill>
                <a:latin typeface="Calibri" charset="0"/>
                <a:ea typeface="Arial" charset="0"/>
                <a:cs typeface="Arial" charset="0"/>
              </a:defRPr>
            </a:lvl2pPr>
            <a:lvl3pPr marL="1143000" indent="-228600" eaLnBrk="0" hangingPunct="0">
              <a:defRPr sz="2400">
                <a:solidFill>
                  <a:schemeClr val="tx1"/>
                </a:solidFill>
                <a:latin typeface="Calibri" charset="0"/>
                <a:ea typeface="Arial" charset="0"/>
                <a:cs typeface="Arial" charset="0"/>
              </a:defRPr>
            </a:lvl3pPr>
            <a:lvl4pPr marL="1600200" indent="-228600" eaLnBrk="0" hangingPunct="0">
              <a:defRPr sz="2400">
                <a:solidFill>
                  <a:schemeClr val="tx1"/>
                </a:solidFill>
                <a:latin typeface="Calibri" charset="0"/>
                <a:ea typeface="Arial" charset="0"/>
                <a:cs typeface="Arial" charset="0"/>
              </a:defRPr>
            </a:lvl4pPr>
            <a:lvl5pPr marL="2057400" indent="-228600" eaLnBrk="0" hangingPunct="0">
              <a:defRPr sz="2400">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sz="2400">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sz="2400">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sz="2400">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sz="2400">
                <a:solidFill>
                  <a:schemeClr val="tx1"/>
                </a:solidFill>
                <a:latin typeface="Calibri" charset="0"/>
                <a:ea typeface="Arial" charset="0"/>
                <a:cs typeface="Arial" charset="0"/>
              </a:defRPr>
            </a:lvl9pPr>
          </a:lstStyle>
          <a:p>
            <a:pPr eaLnBrk="1" hangingPunct="1"/>
            <a:r>
              <a:rPr lang="en-US" sz="1800">
                <a:solidFill>
                  <a:srgbClr val="000000"/>
                </a:solidFill>
                <a:latin typeface="Arial" charset="0"/>
              </a:rPr>
              <a:t>~ 10</a:t>
            </a:r>
            <a:r>
              <a:rPr lang="en-US" sz="1800" baseline="30000">
                <a:solidFill>
                  <a:srgbClr val="000000"/>
                </a:solidFill>
                <a:latin typeface="Arial" charset="0"/>
              </a:rPr>
              <a:t>-30</a:t>
            </a:r>
            <a:r>
              <a:rPr lang="en-US" sz="1800">
                <a:solidFill>
                  <a:srgbClr val="000000"/>
                </a:solidFill>
                <a:latin typeface="Arial" charset="0"/>
              </a:rPr>
              <a:t> e-cm</a:t>
            </a:r>
          </a:p>
          <a:p>
            <a:pPr eaLnBrk="1" hangingPunct="1"/>
            <a:r>
              <a:rPr lang="en-US" sz="1800">
                <a:solidFill>
                  <a:srgbClr val="000000"/>
                </a:solidFill>
                <a:latin typeface="Arial" charset="0"/>
              </a:rPr>
              <a:t>for </a:t>
            </a:r>
            <a:r>
              <a:rPr lang="en-US" sz="1800" baseline="30000">
                <a:solidFill>
                  <a:srgbClr val="000000"/>
                </a:solidFill>
                <a:latin typeface="Arial" charset="0"/>
              </a:rPr>
              <a:t>199</a:t>
            </a:r>
            <a:r>
              <a:rPr lang="en-US" sz="1800">
                <a:solidFill>
                  <a:srgbClr val="000000"/>
                </a:solidFill>
                <a:latin typeface="Arial" charset="0"/>
              </a:rPr>
              <a:t>Hg</a:t>
            </a:r>
          </a:p>
        </p:txBody>
      </p:sp>
    </p:spTree>
    <p:extLst>
      <p:ext uri="{BB962C8B-B14F-4D97-AF65-F5344CB8AC3E}">
        <p14:creationId xmlns:p14="http://schemas.microsoft.com/office/powerpoint/2010/main" val="3167584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mph" presetSubtype="0" fill="hold" nodeType="clickEffect">
                                  <p:stCondLst>
                                    <p:cond delay="0"/>
                                  </p:stCondLst>
                                  <p:childTnLst>
                                    <p:animRot by="21600000">
                                      <p:cBhvr>
                                        <p:cTn id="10" dur="5000" fill="hold"/>
                                        <p:tgtEl>
                                          <p:spTgt spid="5634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그룹 119"/>
          <p:cNvGrpSpPr/>
          <p:nvPr/>
        </p:nvGrpSpPr>
        <p:grpSpPr>
          <a:xfrm>
            <a:off x="162306" y="1052736"/>
            <a:ext cx="8819388" cy="3730502"/>
            <a:chOff x="162306" y="2464095"/>
            <a:chExt cx="8819388" cy="5158117"/>
          </a:xfrm>
        </p:grpSpPr>
        <p:pic>
          <p:nvPicPr>
            <p:cNvPr id="6" name="Picture 14" descr="C:\Users\Kim Kyung IM\Desktop\box.jpg"/>
            <p:cNvPicPr>
              <a:picLocks noChangeAspect="1" noChangeArrowheads="1"/>
            </p:cNvPicPr>
            <p:nvPr/>
          </p:nvPicPr>
          <p:blipFill>
            <a:blip r:embed="rId2" cstate="print"/>
            <a:srcRect b="77880"/>
            <a:stretch>
              <a:fillRect/>
            </a:stretch>
          </p:blipFill>
          <p:spPr bwMode="auto">
            <a:xfrm>
              <a:off x="162306" y="2464095"/>
              <a:ext cx="8819388" cy="900100"/>
            </a:xfrm>
            <a:prstGeom prst="rect">
              <a:avLst/>
            </a:prstGeom>
            <a:noFill/>
          </p:spPr>
        </p:pic>
        <p:pic>
          <p:nvPicPr>
            <p:cNvPr id="7" name="Picture 14" descr="C:\Users\Kim Kyung IM\Desktop\box.jpg"/>
            <p:cNvPicPr>
              <a:picLocks noChangeAspect="1" noChangeArrowheads="1"/>
            </p:cNvPicPr>
            <p:nvPr/>
          </p:nvPicPr>
          <p:blipFill>
            <a:blip r:embed="rId2" cstate="print"/>
            <a:srcRect t="22120" b="26560"/>
            <a:stretch>
              <a:fillRect/>
            </a:stretch>
          </p:blipFill>
          <p:spPr bwMode="auto">
            <a:xfrm>
              <a:off x="162306" y="3140629"/>
              <a:ext cx="8819388" cy="3555823"/>
            </a:xfrm>
            <a:prstGeom prst="rect">
              <a:avLst/>
            </a:prstGeom>
            <a:noFill/>
          </p:spPr>
        </p:pic>
        <p:pic>
          <p:nvPicPr>
            <p:cNvPr id="8" name="Picture 14" descr="C:\Users\Kim Kyung IM\Desktop\box.jpg"/>
            <p:cNvPicPr>
              <a:picLocks noChangeAspect="1" noChangeArrowheads="1"/>
            </p:cNvPicPr>
            <p:nvPr/>
          </p:nvPicPr>
          <p:blipFill>
            <a:blip r:embed="rId2" cstate="print"/>
            <a:srcRect t="73440"/>
            <a:stretch>
              <a:fillRect/>
            </a:stretch>
          </p:blipFill>
          <p:spPr bwMode="auto">
            <a:xfrm>
              <a:off x="162306" y="6541463"/>
              <a:ext cx="8819388" cy="1080749"/>
            </a:xfrm>
            <a:prstGeom prst="rect">
              <a:avLst/>
            </a:prstGeom>
            <a:noFill/>
          </p:spPr>
        </p:pic>
      </p:grpSp>
      <p:sp>
        <p:nvSpPr>
          <p:cNvPr id="9" name="TextBox 118"/>
          <p:cNvSpPr txBox="1"/>
          <p:nvPr/>
        </p:nvSpPr>
        <p:spPr bwMode="auto">
          <a:xfrm>
            <a:off x="795901" y="872716"/>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endParaRPr lang="ko-KR" altLang="en-US" sz="1800" kern="0" dirty="0" smtClean="0">
              <a:solidFill>
                <a:prstClr val="white"/>
              </a:solidFill>
              <a:latin typeface="Rix정고딕 B" pitchFamily="18" charset="-127"/>
              <a:ea typeface="Rix정고딕 B" pitchFamily="18" charset="-127"/>
            </a:endParaRPr>
          </a:p>
        </p:txBody>
      </p:sp>
      <p:grpSp>
        <p:nvGrpSpPr>
          <p:cNvPr id="10" name="Group 159"/>
          <p:cNvGrpSpPr>
            <a:grpSpLocks/>
          </p:cNvGrpSpPr>
          <p:nvPr/>
        </p:nvGrpSpPr>
        <p:grpSpPr bwMode="auto">
          <a:xfrm>
            <a:off x="395537" y="980728"/>
            <a:ext cx="3943244" cy="496123"/>
            <a:chOff x="6240" y="2523"/>
            <a:chExt cx="1575" cy="226"/>
          </a:xfrm>
        </p:grpSpPr>
        <p:pic>
          <p:nvPicPr>
            <p:cNvPr id="11" name="Picture 160" descr="도식1제목바-최종2 "/>
            <p:cNvPicPr>
              <a:picLocks noChangeAspect="1" noChangeArrowheads="1"/>
            </p:cNvPicPr>
            <p:nvPr/>
          </p:nvPicPr>
          <p:blipFill>
            <a:blip r:embed="rId3" cstate="print"/>
            <a:srcRect r="71207" b="85963"/>
            <a:stretch>
              <a:fillRect/>
            </a:stretch>
          </p:blipFill>
          <p:spPr bwMode="auto">
            <a:xfrm>
              <a:off x="6240" y="2523"/>
              <a:ext cx="463" cy="226"/>
            </a:xfrm>
            <a:prstGeom prst="rect">
              <a:avLst/>
            </a:prstGeom>
            <a:noFill/>
            <a:ln w="9525">
              <a:noFill/>
              <a:miter lim="800000"/>
              <a:headEnd/>
              <a:tailEnd/>
            </a:ln>
          </p:spPr>
        </p:pic>
        <p:pic>
          <p:nvPicPr>
            <p:cNvPr id="12" name="Picture 161" descr="도식1제목바-최종2 "/>
            <p:cNvPicPr>
              <a:picLocks noChangeAspect="1" noChangeArrowheads="1"/>
            </p:cNvPicPr>
            <p:nvPr/>
          </p:nvPicPr>
          <p:blipFill>
            <a:blip r:embed="rId3" cstate="print"/>
            <a:srcRect l="23196" r="26057" b="85963"/>
            <a:stretch>
              <a:fillRect/>
            </a:stretch>
          </p:blipFill>
          <p:spPr bwMode="auto">
            <a:xfrm>
              <a:off x="6613" y="2523"/>
              <a:ext cx="835" cy="226"/>
            </a:xfrm>
            <a:prstGeom prst="rect">
              <a:avLst/>
            </a:prstGeom>
            <a:noFill/>
            <a:ln w="9525">
              <a:noFill/>
              <a:miter lim="800000"/>
              <a:headEnd/>
              <a:tailEnd/>
            </a:ln>
          </p:spPr>
        </p:pic>
        <p:pic>
          <p:nvPicPr>
            <p:cNvPr id="13" name="Picture 162" descr="도식1제목바-최종2 "/>
            <p:cNvPicPr>
              <a:picLocks noChangeAspect="1" noChangeArrowheads="1"/>
            </p:cNvPicPr>
            <p:nvPr/>
          </p:nvPicPr>
          <p:blipFill>
            <a:blip r:embed="rId3" cstate="print"/>
            <a:srcRect l="75374" b="85963"/>
            <a:stretch>
              <a:fillRect/>
            </a:stretch>
          </p:blipFill>
          <p:spPr bwMode="auto">
            <a:xfrm>
              <a:off x="7419" y="2523"/>
              <a:ext cx="396" cy="226"/>
            </a:xfrm>
            <a:prstGeom prst="rect">
              <a:avLst/>
            </a:prstGeom>
            <a:noFill/>
            <a:ln w="9525">
              <a:noFill/>
              <a:miter lim="800000"/>
              <a:headEnd/>
              <a:tailEnd/>
            </a:ln>
          </p:spPr>
        </p:pic>
      </p:grpSp>
      <p:sp>
        <p:nvSpPr>
          <p:cNvPr id="14" name="TextBox 118"/>
          <p:cNvSpPr txBox="1"/>
          <p:nvPr/>
        </p:nvSpPr>
        <p:spPr bwMode="auto">
          <a:xfrm>
            <a:off x="1105225" y="1044803"/>
            <a:ext cx="2566675" cy="343151"/>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Selection of Directors</a:t>
            </a:r>
            <a:endParaRPr lang="ko-KR" altLang="en-US" sz="1800" kern="0" dirty="0" smtClean="0">
              <a:solidFill>
                <a:prstClr val="white"/>
              </a:solidFill>
            </a:endParaRPr>
          </a:p>
        </p:txBody>
      </p:sp>
      <p:sp>
        <p:nvSpPr>
          <p:cNvPr id="39" name="Rectangle 2"/>
          <p:cNvSpPr txBox="1">
            <a:spLocks noChangeArrowheads="1"/>
          </p:cNvSpPr>
          <p:nvPr/>
        </p:nvSpPr>
        <p:spPr bwMode="auto">
          <a:xfrm>
            <a:off x="563562" y="290785"/>
            <a:ext cx="8418131" cy="384721"/>
          </a:xfrm>
          <a:prstGeom prst="rect">
            <a:avLst/>
          </a:prstGeom>
          <a:noFill/>
          <a:ln w="9525" algn="ctr">
            <a:noFill/>
            <a:miter lim="800000"/>
            <a:headEnd/>
            <a:tailEnd/>
          </a:ln>
          <a:effectLst/>
        </p:spPr>
        <p:txBody>
          <a:bodyPr vert="horz" wrap="square" lIns="0" tIns="0" rIns="0" bIns="0" numCol="1" anchor="ctr" anchorCtr="0" compatLnSpc="1">
            <a:prstTxWarp prst="textNoShape">
              <a:avLst/>
            </a:prstTxWarp>
            <a:spAutoFit/>
          </a:bodyPr>
          <a:lstStyle/>
          <a:p>
            <a:r>
              <a:rPr lang="en-US" altLang="ko-KR" sz="2500" b="1" dirty="0" smtClean="0">
                <a:solidFill>
                  <a:schemeClr val="bg1"/>
                </a:solidFill>
                <a:latin typeface="맑은 고딕" pitchFamily="50" charset="-127"/>
                <a:ea typeface="맑은 고딕" pitchFamily="50" charset="-127"/>
                <a:cs typeface="+mj-cs"/>
              </a:rPr>
              <a:t>5. Selection &amp; Management of Research Centers</a:t>
            </a:r>
            <a:endParaRPr lang="ko-KR" altLang="en-US" sz="2500" b="1" dirty="0" smtClean="0">
              <a:solidFill>
                <a:schemeClr val="bg1"/>
              </a:solidFill>
              <a:latin typeface="맑은 고딕" pitchFamily="50" charset="-127"/>
              <a:ea typeface="맑은 고딕" pitchFamily="50" charset="-127"/>
              <a:cs typeface="+mj-cs"/>
            </a:endParaRPr>
          </a:p>
        </p:txBody>
      </p:sp>
      <p:grpSp>
        <p:nvGrpSpPr>
          <p:cNvPr id="38" name="그룹 37"/>
          <p:cNvGrpSpPr/>
          <p:nvPr/>
        </p:nvGrpSpPr>
        <p:grpSpPr>
          <a:xfrm>
            <a:off x="628595" y="1520788"/>
            <a:ext cx="7543805" cy="1781059"/>
            <a:chOff x="611560" y="2226854"/>
            <a:chExt cx="5152990" cy="1912160"/>
          </a:xfrm>
        </p:grpSpPr>
        <p:sp>
          <p:nvSpPr>
            <p:cNvPr id="32" name="직사각형 31"/>
            <p:cNvSpPr/>
            <p:nvPr/>
          </p:nvSpPr>
          <p:spPr>
            <a:xfrm>
              <a:off x="848116" y="2899896"/>
              <a:ext cx="4916434" cy="1239118"/>
            </a:xfrm>
            <a:prstGeom prst="rect">
              <a:avLst/>
            </a:prstGeom>
            <a:noFill/>
            <a:ln w="3175" cap="rnd" algn="ctr">
              <a:noFill/>
              <a:miter lim="800000"/>
              <a:headEnd/>
              <a:tailEnd/>
            </a:ln>
            <a:effectLst/>
          </p:spPr>
          <p:txBody>
            <a:bodyPr wrap="square" lIns="0" tIns="0" rIns="0" bIns="0" anchor="t">
              <a:spAutoFit/>
            </a:bodyPr>
            <a:lstStyle/>
            <a:p>
              <a:pPr marL="261938" indent="-261938" defTabSz="444500" latinLnBrk="0">
                <a:lnSpc>
                  <a:spcPts val="2000"/>
                </a:lnSpc>
                <a:spcAft>
                  <a:spcPts val="500"/>
                </a:spcAft>
                <a:buClr>
                  <a:srgbClr val="000000"/>
                </a:buClr>
                <a:buSzPct val="150000"/>
                <a:buBlip>
                  <a:blip r:embed="rId4"/>
                </a:buBlip>
              </a:pPr>
              <a:r>
                <a:rPr kumimoji="0" lang="en-US" altLang="ko-KR" sz="1400" dirty="0" smtClean="0">
                  <a:latin typeface="산돌고딕B" pitchFamily="18" charset="-127"/>
                  <a:ea typeface="산돌고딕B" pitchFamily="18" charset="-127"/>
                </a:rPr>
                <a:t>Scientists</a:t>
              </a:r>
              <a:r>
                <a:rPr kumimoji="0" lang="en-US" altLang="ko-KR" sz="1400" dirty="0" smtClean="0">
                  <a:solidFill>
                    <a:srgbClr val="003399"/>
                  </a:solidFill>
                  <a:latin typeface="산돌고딕B" pitchFamily="18" charset="-127"/>
                  <a:ea typeface="산돌고딕B" pitchFamily="18" charset="-127"/>
                </a:rPr>
                <a:t> fully committed to managing research centers and conducting research over the long term</a:t>
              </a:r>
            </a:p>
            <a:p>
              <a:pPr marL="261938" indent="-261938" defTabSz="444500" latinLnBrk="0">
                <a:lnSpc>
                  <a:spcPts val="2000"/>
                </a:lnSpc>
                <a:spcAft>
                  <a:spcPts val="500"/>
                </a:spcAft>
                <a:buClr>
                  <a:srgbClr val="000000"/>
                </a:buClr>
                <a:buSzPct val="150000"/>
                <a:buBlip>
                  <a:blip r:embed="rId4"/>
                </a:buBlip>
              </a:pPr>
              <a:r>
                <a:rPr kumimoji="0" lang="en-US" altLang="ko-KR" sz="1400" dirty="0" smtClean="0">
                  <a:latin typeface="산돌고딕B" pitchFamily="18" charset="-127"/>
                  <a:ea typeface="산돌고딕B" pitchFamily="18" charset="-127"/>
                </a:rPr>
                <a:t>Scientists with </a:t>
              </a:r>
              <a:r>
                <a:rPr kumimoji="0" lang="en-US" altLang="ko-KR" sz="1400" dirty="0" smtClean="0">
                  <a:solidFill>
                    <a:srgbClr val="003399"/>
                  </a:solidFill>
                  <a:latin typeface="산돌고딕B" pitchFamily="18" charset="-127"/>
                  <a:ea typeface="산돌고딕B" pitchFamily="18" charset="-127"/>
                </a:rPr>
                <a:t>world renowned research achievements or the potential to do so </a:t>
              </a:r>
            </a:p>
            <a:p>
              <a:pPr marL="261938" indent="-261938" defTabSz="444500" latinLnBrk="0">
                <a:lnSpc>
                  <a:spcPts val="2000"/>
                </a:lnSpc>
                <a:spcAft>
                  <a:spcPts val="500"/>
                </a:spcAft>
                <a:buClr>
                  <a:srgbClr val="000000"/>
                </a:buClr>
                <a:buSzPct val="150000"/>
                <a:buBlip>
                  <a:blip r:embed="rId4"/>
                </a:buBlip>
              </a:pPr>
              <a:r>
                <a:rPr kumimoji="0" lang="en-US" altLang="ko-KR" sz="1400" dirty="0" smtClean="0">
                  <a:latin typeface="산돌고딕B" pitchFamily="18" charset="-127"/>
                  <a:ea typeface="산돌고딕B" pitchFamily="18" charset="-127"/>
                </a:rPr>
                <a:t>Scientists </a:t>
              </a:r>
              <a:r>
                <a:rPr kumimoji="0" lang="en-US" altLang="ko-KR" sz="1400" dirty="0" smtClean="0">
                  <a:solidFill>
                    <a:srgbClr val="003399"/>
                  </a:solidFill>
                  <a:latin typeface="산돌고딕B" pitchFamily="18" charset="-127"/>
                  <a:ea typeface="산돌고딕B" pitchFamily="18" charset="-127"/>
                </a:rPr>
                <a:t>capable of carrying out and managing large-scale research projects</a:t>
              </a:r>
              <a:endParaRPr kumimoji="0" lang="ko-KR" altLang="en-US" sz="1400" dirty="0" smtClean="0">
                <a:solidFill>
                  <a:srgbClr val="003399"/>
                </a:solidFill>
                <a:latin typeface="산돌고딕B" pitchFamily="18" charset="-127"/>
                <a:ea typeface="산돌고딕B" pitchFamily="18" charset="-127"/>
              </a:endParaRPr>
            </a:p>
          </p:txBody>
        </p:sp>
        <p:grpSp>
          <p:nvGrpSpPr>
            <p:cNvPr id="23" name="그룹 20"/>
            <p:cNvGrpSpPr>
              <a:grpSpLocks/>
            </p:cNvGrpSpPr>
            <p:nvPr/>
          </p:nvGrpSpPr>
          <p:grpSpPr bwMode="auto">
            <a:xfrm>
              <a:off x="611560" y="2226854"/>
              <a:ext cx="4786970" cy="628789"/>
              <a:chOff x="5016500" y="1697684"/>
              <a:chExt cx="4177445" cy="548654"/>
            </a:xfrm>
          </p:grpSpPr>
          <p:grpSp>
            <p:nvGrpSpPr>
              <p:cNvPr id="24" name="그룹 63"/>
              <p:cNvGrpSpPr>
                <a:grpSpLocks/>
              </p:cNvGrpSpPr>
              <p:nvPr/>
            </p:nvGrpSpPr>
            <p:grpSpPr bwMode="auto">
              <a:xfrm>
                <a:off x="5016500" y="1697684"/>
                <a:ext cx="3833193" cy="548654"/>
                <a:chOff x="5016500" y="1697684"/>
                <a:chExt cx="3833193" cy="548654"/>
              </a:xfrm>
            </p:grpSpPr>
            <p:pic>
              <p:nvPicPr>
                <p:cNvPr id="26" name="그림 23" descr="그림1.png"/>
                <p:cNvPicPr>
                  <a:picLocks noChangeAspect="1"/>
                </p:cNvPicPr>
                <p:nvPr/>
              </p:nvPicPr>
              <p:blipFill>
                <a:blip r:embed="rId5" cstate="print"/>
                <a:srcRect/>
                <a:stretch>
                  <a:fillRect/>
                </a:stretch>
              </p:blipFill>
              <p:spPr bwMode="auto">
                <a:xfrm>
                  <a:off x="5105402" y="1697684"/>
                  <a:ext cx="3744291" cy="548654"/>
                </a:xfrm>
                <a:prstGeom prst="rect">
                  <a:avLst/>
                </a:prstGeom>
                <a:noFill/>
                <a:ln w="9525">
                  <a:noFill/>
                  <a:miter lim="800000"/>
                  <a:headEnd/>
                  <a:tailEnd/>
                </a:ln>
              </p:spPr>
            </p:pic>
            <p:pic>
              <p:nvPicPr>
                <p:cNvPr id="27" name="Picture 79" descr="j0432679[1]"/>
                <p:cNvPicPr>
                  <a:picLocks noChangeAspect="1" noChangeArrowheads="1"/>
                </p:cNvPicPr>
                <p:nvPr/>
              </p:nvPicPr>
              <p:blipFill>
                <a:blip r:embed="rId6" cstate="print"/>
                <a:srcRect/>
                <a:stretch>
                  <a:fillRect/>
                </a:stretch>
              </p:blipFill>
              <p:spPr bwMode="auto">
                <a:xfrm>
                  <a:off x="5016500" y="1834501"/>
                  <a:ext cx="269875" cy="303862"/>
                </a:xfrm>
                <a:prstGeom prst="rect">
                  <a:avLst/>
                </a:prstGeom>
                <a:noFill/>
                <a:ln w="9525">
                  <a:noFill/>
                  <a:miter lim="800000"/>
                  <a:headEnd/>
                  <a:tailEnd/>
                </a:ln>
              </p:spPr>
            </p:pic>
          </p:grpSp>
          <p:sp>
            <p:nvSpPr>
              <p:cNvPr id="25" name="Text Box 78"/>
              <p:cNvSpPr txBox="1">
                <a:spLocks noChangeArrowheads="1"/>
              </p:cNvSpPr>
              <p:nvPr/>
            </p:nvSpPr>
            <p:spPr bwMode="auto">
              <a:xfrm>
                <a:off x="5334056" y="1832596"/>
                <a:ext cx="3859889" cy="291503"/>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p>
                <a:pPr marL="0" marR="0" lvl="0" indent="0" defTabSz="914400" eaLnBrk="1" hangingPunct="1">
                  <a:lnSpc>
                    <a:spcPct val="110000"/>
                  </a:lnSpc>
                  <a:buClrTx/>
                  <a:buSzTx/>
                  <a:buFontTx/>
                  <a:buNone/>
                  <a:tabLst/>
                  <a:defRPr/>
                </a:pPr>
                <a:r>
                  <a:rPr lang="en-US" altLang="ko-KR" sz="1600" kern="0" dirty="0" smtClean="0">
                    <a:solidFill>
                      <a:prstClr val="white"/>
                    </a:solidFill>
                    <a:latin typeface="산돌고딕B" pitchFamily="18" charset="-127"/>
                    <a:ea typeface="산돌고딕B" pitchFamily="18" charset="-127"/>
                  </a:rPr>
                  <a:t>Requirements</a:t>
                </a:r>
                <a:endParaRPr lang="ko-KR" altLang="en-US" sz="1600" kern="0" dirty="0" smtClean="0">
                  <a:solidFill>
                    <a:prstClr val="white"/>
                  </a:solidFill>
                  <a:latin typeface="산돌고딕B" pitchFamily="18" charset="-127"/>
                  <a:ea typeface="산돌고딕B" pitchFamily="18" charset="-127"/>
                </a:endParaRPr>
              </a:p>
            </p:txBody>
          </p:sp>
        </p:grpSp>
      </p:grpSp>
      <p:grpSp>
        <p:nvGrpSpPr>
          <p:cNvPr id="37" name="그룹 36"/>
          <p:cNvGrpSpPr/>
          <p:nvPr/>
        </p:nvGrpSpPr>
        <p:grpSpPr>
          <a:xfrm>
            <a:off x="683568" y="3392999"/>
            <a:ext cx="7632848" cy="1096981"/>
            <a:chOff x="611560" y="4259850"/>
            <a:chExt cx="7632848" cy="1177728"/>
          </a:xfrm>
        </p:grpSpPr>
        <p:sp>
          <p:nvSpPr>
            <p:cNvPr id="34" name="직사각형 33"/>
            <p:cNvSpPr/>
            <p:nvPr/>
          </p:nvSpPr>
          <p:spPr>
            <a:xfrm>
              <a:off x="899592" y="4886859"/>
              <a:ext cx="7344816" cy="550719"/>
            </a:xfrm>
            <a:prstGeom prst="rect">
              <a:avLst/>
            </a:prstGeom>
            <a:noFill/>
            <a:ln w="3175" cap="rnd" algn="ctr">
              <a:noFill/>
              <a:miter lim="800000"/>
              <a:headEnd/>
              <a:tailEnd/>
            </a:ln>
            <a:effectLst/>
          </p:spPr>
          <p:txBody>
            <a:bodyPr wrap="square" lIns="0" tIns="0" rIns="0" bIns="0" anchor="t">
              <a:spAutoFit/>
            </a:bodyPr>
            <a:lstStyle/>
            <a:p>
              <a:pPr marL="261938" indent="-261938" defTabSz="444500" latinLnBrk="0">
                <a:lnSpc>
                  <a:spcPts val="2000"/>
                </a:lnSpc>
                <a:spcAft>
                  <a:spcPts val="0"/>
                </a:spcAft>
                <a:buClr>
                  <a:srgbClr val="000000"/>
                </a:buClr>
                <a:buSzPct val="150000"/>
                <a:buBlip>
                  <a:blip r:embed="rId4"/>
                </a:buBlip>
              </a:pPr>
              <a:r>
                <a:rPr kumimoji="0" lang="en-US" altLang="ko-KR" sz="1400" dirty="0" smtClean="0">
                  <a:solidFill>
                    <a:srgbClr val="003399"/>
                  </a:solidFill>
                  <a:latin typeface="산돌고딕B" pitchFamily="18" charset="-127"/>
                  <a:ea typeface="산돌고딕B" pitchFamily="18" charset="-127"/>
                </a:rPr>
                <a:t>Excellence of candidates </a:t>
              </a:r>
              <a:r>
                <a:rPr kumimoji="0" lang="en-US" altLang="ko-KR" sz="1400" dirty="0" smtClean="0">
                  <a:latin typeface="산돌고딕B" pitchFamily="18" charset="-127"/>
                  <a:ea typeface="산돌고딕B" pitchFamily="18" charset="-127"/>
                </a:rPr>
                <a:t>will be a top priority while</a:t>
              </a:r>
              <a:r>
                <a:rPr kumimoji="0" lang="en-US" altLang="ko-KR" sz="1400" dirty="0" smtClean="0">
                  <a:solidFill>
                    <a:srgbClr val="003399"/>
                  </a:solidFill>
                  <a:latin typeface="산돌고딕B" pitchFamily="18" charset="-127"/>
                  <a:ea typeface="산돌고딕B" pitchFamily="18" charset="-127"/>
                </a:rPr>
                <a:t> creativity and superiority of research plan </a:t>
              </a:r>
              <a:r>
                <a:rPr kumimoji="0" lang="en-US" altLang="ko-KR" sz="1400" dirty="0" smtClean="0">
                  <a:latin typeface="산돌고딕B" pitchFamily="18" charset="-127"/>
                  <a:ea typeface="산돌고딕B" pitchFamily="18" charset="-127"/>
                </a:rPr>
                <a:t>will also be considered. </a:t>
              </a:r>
              <a:endParaRPr kumimoji="0" lang="ko-KR" altLang="en-US" sz="1400" dirty="0" smtClean="0">
                <a:latin typeface="산돌고딕B" pitchFamily="18" charset="-127"/>
                <a:ea typeface="산돌고딕B" pitchFamily="18" charset="-127"/>
              </a:endParaRPr>
            </a:p>
          </p:txBody>
        </p:sp>
        <p:grpSp>
          <p:nvGrpSpPr>
            <p:cNvPr id="28" name="그룹 20"/>
            <p:cNvGrpSpPr>
              <a:grpSpLocks/>
            </p:cNvGrpSpPr>
            <p:nvPr/>
          </p:nvGrpSpPr>
          <p:grpSpPr bwMode="auto">
            <a:xfrm>
              <a:off x="611560" y="4259850"/>
              <a:ext cx="4946291" cy="565849"/>
              <a:chOff x="5016500" y="1752601"/>
              <a:chExt cx="4316480" cy="493735"/>
            </a:xfrm>
          </p:grpSpPr>
          <p:grpSp>
            <p:nvGrpSpPr>
              <p:cNvPr id="29" name="그룹 63"/>
              <p:cNvGrpSpPr>
                <a:grpSpLocks/>
              </p:cNvGrpSpPr>
              <p:nvPr/>
            </p:nvGrpSpPr>
            <p:grpSpPr bwMode="auto">
              <a:xfrm>
                <a:off x="5016500" y="1752601"/>
                <a:ext cx="3833193" cy="493735"/>
                <a:chOff x="5016500" y="1752601"/>
                <a:chExt cx="3833193" cy="493735"/>
              </a:xfrm>
            </p:grpSpPr>
            <p:pic>
              <p:nvPicPr>
                <p:cNvPr id="35" name="그림 23" descr="그림1.png"/>
                <p:cNvPicPr>
                  <a:picLocks noChangeAspect="1"/>
                </p:cNvPicPr>
                <p:nvPr/>
              </p:nvPicPr>
              <p:blipFill>
                <a:blip r:embed="rId5" cstate="print"/>
                <a:srcRect/>
                <a:stretch>
                  <a:fillRect/>
                </a:stretch>
              </p:blipFill>
              <p:spPr bwMode="auto">
                <a:xfrm>
                  <a:off x="5105402" y="1752601"/>
                  <a:ext cx="3744291" cy="493735"/>
                </a:xfrm>
                <a:prstGeom prst="rect">
                  <a:avLst/>
                </a:prstGeom>
                <a:noFill/>
                <a:ln w="9525">
                  <a:noFill/>
                  <a:miter lim="800000"/>
                  <a:headEnd/>
                  <a:tailEnd/>
                </a:ln>
              </p:spPr>
            </p:pic>
            <p:pic>
              <p:nvPicPr>
                <p:cNvPr id="36" name="Picture 79" descr="j0432679[1]"/>
                <p:cNvPicPr>
                  <a:picLocks noChangeAspect="1" noChangeArrowheads="1"/>
                </p:cNvPicPr>
                <p:nvPr/>
              </p:nvPicPr>
              <p:blipFill>
                <a:blip r:embed="rId6" cstate="print"/>
                <a:srcRect/>
                <a:stretch>
                  <a:fillRect/>
                </a:stretch>
              </p:blipFill>
              <p:spPr bwMode="auto">
                <a:xfrm>
                  <a:off x="5016500" y="1821012"/>
                  <a:ext cx="397232" cy="317353"/>
                </a:xfrm>
                <a:prstGeom prst="rect">
                  <a:avLst/>
                </a:prstGeom>
                <a:noFill/>
                <a:ln w="9525">
                  <a:noFill/>
                  <a:miter lim="800000"/>
                  <a:headEnd/>
                  <a:tailEnd/>
                </a:ln>
              </p:spPr>
            </p:pic>
          </p:grpSp>
          <p:sp>
            <p:nvSpPr>
              <p:cNvPr id="31" name="Text Box 78"/>
              <p:cNvSpPr txBox="1">
                <a:spLocks noChangeArrowheads="1"/>
              </p:cNvSpPr>
              <p:nvPr/>
            </p:nvSpPr>
            <p:spPr bwMode="auto">
              <a:xfrm>
                <a:off x="5473091" y="1847963"/>
                <a:ext cx="3859889" cy="291503"/>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p>
                <a:pPr>
                  <a:lnSpc>
                    <a:spcPct val="110000"/>
                  </a:lnSpc>
                  <a:defRPr/>
                </a:pPr>
                <a:r>
                  <a:rPr lang="en-US" altLang="ko-KR" sz="1600" kern="0" dirty="0" smtClean="0">
                    <a:solidFill>
                      <a:prstClr val="white"/>
                    </a:solidFill>
                    <a:latin typeface="산돌고딕B" pitchFamily="18" charset="-127"/>
                    <a:ea typeface="산돌고딕B" pitchFamily="18" charset="-127"/>
                  </a:rPr>
                  <a:t>Criteria of Selection</a:t>
                </a:r>
                <a:endParaRPr lang="ko-KR" altLang="en-US" sz="1600" kern="0" dirty="0" smtClean="0">
                  <a:solidFill>
                    <a:prstClr val="white"/>
                  </a:solidFill>
                  <a:latin typeface="산돌고딕B" pitchFamily="18" charset="-127"/>
                  <a:ea typeface="산돌고딕B" pitchFamily="18" charset="-127"/>
                </a:endParaRPr>
              </a:p>
            </p:txBody>
          </p:sp>
        </p:grpSp>
      </p:grpSp>
      <p:pic>
        <p:nvPicPr>
          <p:cNvPr id="2052" name="Picture 4" descr="C:\Documents and Settings\권혜림\바탕 화면\untitledss copy.png"/>
          <p:cNvPicPr>
            <a:picLocks noChangeAspect="1" noChangeArrowheads="1"/>
          </p:cNvPicPr>
          <p:nvPr/>
        </p:nvPicPr>
        <p:blipFill>
          <a:blip r:embed="rId7" cstate="print"/>
          <a:srcRect/>
          <a:stretch>
            <a:fillRect/>
          </a:stretch>
        </p:blipFill>
        <p:spPr bwMode="auto">
          <a:xfrm>
            <a:off x="4829538" y="2150156"/>
            <a:ext cx="4459028" cy="3114980"/>
          </a:xfrm>
          <a:prstGeom prst="rect">
            <a:avLst/>
          </a:prstGeom>
          <a:noFill/>
        </p:spPr>
      </p:pic>
      <p:sp>
        <p:nvSpPr>
          <p:cNvPr id="30" name="TextBox 29"/>
          <p:cNvSpPr txBox="1"/>
          <p:nvPr/>
        </p:nvSpPr>
        <p:spPr>
          <a:xfrm>
            <a:off x="4409135" y="6553810"/>
            <a:ext cx="255198" cy="246221"/>
          </a:xfrm>
          <a:prstGeom prst="rect">
            <a:avLst/>
          </a:prstGeom>
          <a:noFill/>
        </p:spPr>
        <p:txBody>
          <a:bodyPr wrap="none" rtlCol="0">
            <a:spAutoFit/>
          </a:bodyPr>
          <a:lstStyle/>
          <a:p>
            <a:r>
              <a:rPr lang="en-US" altLang="ko-KR" sz="1000" dirty="0"/>
              <a:t>7</a:t>
            </a:r>
            <a:endParaRPr lang="ko-KR" altLang="en-US" sz="1000" dirty="0"/>
          </a:p>
        </p:txBody>
      </p:sp>
      <p:grpSp>
        <p:nvGrpSpPr>
          <p:cNvPr id="33" name="그룹 32"/>
          <p:cNvGrpSpPr/>
          <p:nvPr/>
        </p:nvGrpSpPr>
        <p:grpSpPr>
          <a:xfrm>
            <a:off x="162305" y="5039986"/>
            <a:ext cx="8819388" cy="1305338"/>
            <a:chOff x="162306" y="1232756"/>
            <a:chExt cx="8819388" cy="2292681"/>
          </a:xfrm>
        </p:grpSpPr>
        <p:grpSp>
          <p:nvGrpSpPr>
            <p:cNvPr id="40" name="그룹 119"/>
            <p:cNvGrpSpPr/>
            <p:nvPr/>
          </p:nvGrpSpPr>
          <p:grpSpPr>
            <a:xfrm>
              <a:off x="162306" y="1232756"/>
              <a:ext cx="8819388" cy="2292681"/>
              <a:chOff x="162306" y="2356769"/>
              <a:chExt cx="8819388" cy="2467362"/>
            </a:xfrm>
          </p:grpSpPr>
          <p:pic>
            <p:nvPicPr>
              <p:cNvPr id="48" name="Picture 14" descr="C:\Users\Kim Kyung IM\Desktop\box.jpg"/>
              <p:cNvPicPr>
                <a:picLocks noChangeAspect="1" noChangeArrowheads="1"/>
              </p:cNvPicPr>
              <p:nvPr/>
            </p:nvPicPr>
            <p:blipFill>
              <a:blip r:embed="rId2" cstate="print"/>
              <a:srcRect b="77880"/>
              <a:stretch>
                <a:fillRect/>
              </a:stretch>
            </p:blipFill>
            <p:spPr bwMode="auto">
              <a:xfrm>
                <a:off x="162306" y="2356769"/>
                <a:ext cx="8819388" cy="900100"/>
              </a:xfrm>
              <a:prstGeom prst="rect">
                <a:avLst/>
              </a:prstGeom>
              <a:noFill/>
            </p:spPr>
          </p:pic>
          <p:pic>
            <p:nvPicPr>
              <p:cNvPr id="49" name="Picture 14" descr="C:\Users\Kim Kyung IM\Desktop\box.jpg"/>
              <p:cNvPicPr>
                <a:picLocks noChangeAspect="1" noChangeArrowheads="1"/>
              </p:cNvPicPr>
              <p:nvPr/>
            </p:nvPicPr>
            <p:blipFill>
              <a:blip r:embed="rId2" cstate="print"/>
              <a:srcRect t="22120" b="26560"/>
              <a:stretch>
                <a:fillRect/>
              </a:stretch>
            </p:blipFill>
            <p:spPr bwMode="auto">
              <a:xfrm>
                <a:off x="162306" y="3140628"/>
                <a:ext cx="8819388" cy="611039"/>
              </a:xfrm>
              <a:prstGeom prst="rect">
                <a:avLst/>
              </a:prstGeom>
              <a:noFill/>
            </p:spPr>
          </p:pic>
          <p:pic>
            <p:nvPicPr>
              <p:cNvPr id="50" name="Picture 14" descr="C:\Users\Kim Kyung IM\Desktop\box.jpg"/>
              <p:cNvPicPr>
                <a:picLocks noChangeAspect="1" noChangeArrowheads="1"/>
              </p:cNvPicPr>
              <p:nvPr/>
            </p:nvPicPr>
            <p:blipFill>
              <a:blip r:embed="rId2" cstate="print"/>
              <a:srcRect t="73440"/>
              <a:stretch>
                <a:fillRect/>
              </a:stretch>
            </p:blipFill>
            <p:spPr bwMode="auto">
              <a:xfrm>
                <a:off x="162306" y="3743382"/>
                <a:ext cx="8819388" cy="1080749"/>
              </a:xfrm>
              <a:prstGeom prst="rect">
                <a:avLst/>
              </a:prstGeom>
              <a:noFill/>
            </p:spPr>
          </p:pic>
        </p:grpSp>
        <p:sp>
          <p:nvSpPr>
            <p:cNvPr id="41" name="Rectangle 7"/>
            <p:cNvSpPr>
              <a:spLocks noChangeArrowheads="1"/>
            </p:cNvSpPr>
            <p:nvPr/>
          </p:nvSpPr>
          <p:spPr bwMode="gray">
            <a:xfrm>
              <a:off x="577986" y="2074043"/>
              <a:ext cx="8098470" cy="1135209"/>
            </a:xfrm>
            <a:prstGeom prst="rect">
              <a:avLst/>
            </a:prstGeom>
            <a:noFill/>
            <a:ln w="3175" cap="rnd" algn="ctr">
              <a:noFill/>
              <a:miter lim="800000"/>
              <a:headEnd/>
              <a:tailEnd/>
            </a:ln>
            <a:effectLst/>
          </p:spPr>
          <p:txBody>
            <a:bodyPr wrap="square" lIns="0" tIns="0" rIns="0" bIns="0" anchor="ctr">
              <a:spAutoFit/>
            </a:bodyPr>
            <a:lstStyle/>
            <a:p>
              <a:pPr marL="261938" indent="-261938" defTabSz="444500" latinLnBrk="0">
                <a:lnSpc>
                  <a:spcPct val="150000"/>
                </a:lnSpc>
                <a:spcAft>
                  <a:spcPts val="0"/>
                </a:spcAft>
                <a:buClr>
                  <a:srgbClr val="000000"/>
                </a:buClr>
                <a:buSzPct val="150000"/>
                <a:buBlip>
                  <a:blip r:embed="rId4"/>
                </a:buBlip>
              </a:pPr>
              <a:r>
                <a:rPr kumimoji="0" lang="en-US" altLang="ko-KR" sz="1400" dirty="0">
                  <a:solidFill>
                    <a:srgbClr val="003399"/>
                  </a:solidFill>
                  <a:latin typeface="산돌고딕B" pitchFamily="18" charset="-127"/>
                  <a:ea typeface="산돌고딕B" pitchFamily="18" charset="-127"/>
                </a:rPr>
                <a:t>It evaluates the selection of Directors and their output on a 3 year basis</a:t>
              </a:r>
              <a:r>
                <a:rPr kumimoji="0" lang="en-US" altLang="ko-KR" sz="1400" dirty="0" smtClean="0">
                  <a:solidFill>
                    <a:srgbClr val="003399"/>
                  </a:solidFill>
                  <a:latin typeface="산돌고딕B" pitchFamily="18" charset="-127"/>
                  <a:ea typeface="산돌고딕B" pitchFamily="18" charset="-127"/>
                </a:rPr>
                <a:t>.</a:t>
              </a:r>
            </a:p>
            <a:p>
              <a:pPr marL="261938" indent="-261938" defTabSz="444500" latinLnBrk="0">
                <a:lnSpc>
                  <a:spcPct val="150000"/>
                </a:lnSpc>
                <a:spcAft>
                  <a:spcPts val="0"/>
                </a:spcAft>
                <a:buClr>
                  <a:srgbClr val="000000"/>
                </a:buClr>
                <a:buSzPct val="150000"/>
                <a:buBlip>
                  <a:blip r:embed="rId4"/>
                </a:buBlip>
              </a:pPr>
              <a:r>
                <a:rPr kumimoji="0" lang="en-US" altLang="ko-KR" sz="1400" dirty="0" smtClean="0">
                  <a:latin typeface="산돌고딕B" pitchFamily="18" charset="-127"/>
                  <a:ea typeface="산돌고딕B" pitchFamily="18" charset="-127"/>
                </a:rPr>
                <a:t>President </a:t>
              </a:r>
              <a:r>
                <a:rPr kumimoji="0" lang="en-US" altLang="ko-KR" sz="1400" dirty="0">
                  <a:latin typeface="산돌고딕B" pitchFamily="18" charset="-127"/>
                  <a:ea typeface="산돌고딕B" pitchFamily="18" charset="-127"/>
                </a:rPr>
                <a:t>appoints </a:t>
              </a:r>
              <a:r>
                <a:rPr kumimoji="0" lang="en-US" altLang="ko-KR" sz="1400" dirty="0">
                  <a:solidFill>
                    <a:srgbClr val="003399"/>
                  </a:solidFill>
                  <a:latin typeface="산돌고딕B" pitchFamily="18" charset="-127"/>
                  <a:ea typeface="산돌고딕B" pitchFamily="18" charset="-127"/>
                </a:rPr>
                <a:t>15 scholars </a:t>
              </a:r>
              <a:r>
                <a:rPr kumimoji="0" lang="en-US" altLang="ko-KR" sz="1400" dirty="0" smtClean="0">
                  <a:latin typeface="산돌고딕B" pitchFamily="18" charset="-127"/>
                  <a:ea typeface="산돌고딕B" pitchFamily="18" charset="-127"/>
                </a:rPr>
                <a:t>in </a:t>
              </a:r>
              <a:r>
                <a:rPr kumimoji="0" lang="en-US" altLang="ko-KR" sz="1400" dirty="0">
                  <a:latin typeface="산돌고딕B" pitchFamily="18" charset="-127"/>
                  <a:ea typeface="산돌고딕B" pitchFamily="18" charset="-127"/>
                </a:rPr>
                <a:t>various research fields </a:t>
              </a:r>
              <a:r>
                <a:rPr kumimoji="0" lang="en-US" altLang="ko-KR" sz="1400" dirty="0" smtClean="0">
                  <a:latin typeface="산돌고딕B" pitchFamily="18" charset="-127"/>
                  <a:ea typeface="산돌고딕B" pitchFamily="18" charset="-127"/>
                </a:rPr>
                <a:t>from </a:t>
              </a:r>
              <a:r>
                <a:rPr kumimoji="0" lang="en-US" altLang="ko-KR" sz="1400" dirty="0">
                  <a:latin typeface="산돌고딕B" pitchFamily="18" charset="-127"/>
                  <a:ea typeface="산돌고딕B" pitchFamily="18" charset="-127"/>
                </a:rPr>
                <a:t>both at home and </a:t>
              </a:r>
              <a:r>
                <a:rPr kumimoji="0" lang="en-US" altLang="ko-KR" sz="1400" dirty="0" smtClean="0">
                  <a:latin typeface="산돌고딕B" pitchFamily="18" charset="-127"/>
                  <a:ea typeface="산돌고딕B" pitchFamily="18" charset="-127"/>
                </a:rPr>
                <a:t>abroad.</a:t>
              </a:r>
              <a:endParaRPr kumimoji="0" lang="en-US" altLang="ko-KR" sz="1400" dirty="0">
                <a:solidFill>
                  <a:srgbClr val="000000"/>
                </a:solidFill>
                <a:latin typeface="산돌고딕B" pitchFamily="18" charset="-127"/>
                <a:ea typeface="산돌고딕B" pitchFamily="18" charset="-127"/>
              </a:endParaRPr>
            </a:p>
          </p:txBody>
        </p:sp>
        <p:sp>
          <p:nvSpPr>
            <p:cNvPr id="42" name="TextBox 118"/>
            <p:cNvSpPr txBox="1"/>
            <p:nvPr/>
          </p:nvSpPr>
          <p:spPr bwMode="auto">
            <a:xfrm>
              <a:off x="795901" y="1275516"/>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endParaRPr lang="ko-KR" altLang="en-US" sz="1800" kern="0" dirty="0" smtClean="0">
                <a:solidFill>
                  <a:prstClr val="white"/>
                </a:solidFill>
                <a:latin typeface="Rix정고딕 B" pitchFamily="18" charset="-127"/>
                <a:ea typeface="Rix정고딕 B" pitchFamily="18" charset="-127"/>
              </a:endParaRPr>
            </a:p>
          </p:txBody>
        </p:sp>
      </p:grpSp>
      <p:grpSp>
        <p:nvGrpSpPr>
          <p:cNvPr id="51" name="Group 159"/>
          <p:cNvGrpSpPr>
            <a:grpSpLocks/>
          </p:cNvGrpSpPr>
          <p:nvPr/>
        </p:nvGrpSpPr>
        <p:grpSpPr bwMode="auto">
          <a:xfrm>
            <a:off x="390074" y="4971945"/>
            <a:ext cx="5586082" cy="496123"/>
            <a:chOff x="6240" y="2523"/>
            <a:chExt cx="1575" cy="226"/>
          </a:xfrm>
        </p:grpSpPr>
        <p:pic>
          <p:nvPicPr>
            <p:cNvPr id="52" name="Picture 160" descr="도식1제목바-최종2 "/>
            <p:cNvPicPr>
              <a:picLocks noChangeAspect="1" noChangeArrowheads="1"/>
            </p:cNvPicPr>
            <p:nvPr/>
          </p:nvPicPr>
          <p:blipFill>
            <a:blip r:embed="rId3" cstate="print"/>
            <a:srcRect r="71207" b="85963"/>
            <a:stretch>
              <a:fillRect/>
            </a:stretch>
          </p:blipFill>
          <p:spPr bwMode="auto">
            <a:xfrm>
              <a:off x="6240" y="2523"/>
              <a:ext cx="463" cy="226"/>
            </a:xfrm>
            <a:prstGeom prst="rect">
              <a:avLst/>
            </a:prstGeom>
            <a:noFill/>
            <a:ln w="9525">
              <a:noFill/>
              <a:miter lim="800000"/>
              <a:headEnd/>
              <a:tailEnd/>
            </a:ln>
          </p:spPr>
        </p:pic>
        <p:pic>
          <p:nvPicPr>
            <p:cNvPr id="53" name="Picture 161" descr="도식1제목바-최종2 "/>
            <p:cNvPicPr>
              <a:picLocks noChangeAspect="1" noChangeArrowheads="1"/>
            </p:cNvPicPr>
            <p:nvPr/>
          </p:nvPicPr>
          <p:blipFill>
            <a:blip r:embed="rId3" cstate="print"/>
            <a:srcRect l="23196" r="26057" b="85963"/>
            <a:stretch>
              <a:fillRect/>
            </a:stretch>
          </p:blipFill>
          <p:spPr bwMode="auto">
            <a:xfrm>
              <a:off x="6613" y="2523"/>
              <a:ext cx="835" cy="226"/>
            </a:xfrm>
            <a:prstGeom prst="rect">
              <a:avLst/>
            </a:prstGeom>
            <a:noFill/>
            <a:ln w="9525">
              <a:noFill/>
              <a:miter lim="800000"/>
              <a:headEnd/>
              <a:tailEnd/>
            </a:ln>
          </p:spPr>
        </p:pic>
        <p:pic>
          <p:nvPicPr>
            <p:cNvPr id="54" name="Picture 162" descr="도식1제목바-최종2 "/>
            <p:cNvPicPr>
              <a:picLocks noChangeAspect="1" noChangeArrowheads="1"/>
            </p:cNvPicPr>
            <p:nvPr/>
          </p:nvPicPr>
          <p:blipFill>
            <a:blip r:embed="rId3" cstate="print"/>
            <a:srcRect l="75374" b="85963"/>
            <a:stretch>
              <a:fillRect/>
            </a:stretch>
          </p:blipFill>
          <p:spPr bwMode="auto">
            <a:xfrm>
              <a:off x="7419" y="2523"/>
              <a:ext cx="396" cy="226"/>
            </a:xfrm>
            <a:prstGeom prst="rect">
              <a:avLst/>
            </a:prstGeom>
            <a:noFill/>
            <a:ln w="9525">
              <a:noFill/>
              <a:miter lim="800000"/>
              <a:headEnd/>
              <a:tailEnd/>
            </a:ln>
          </p:spPr>
        </p:pic>
      </p:grpSp>
      <p:sp>
        <p:nvSpPr>
          <p:cNvPr id="2" name="직사각형 1"/>
          <p:cNvSpPr/>
          <p:nvPr/>
        </p:nvSpPr>
        <p:spPr>
          <a:xfrm>
            <a:off x="848718" y="5034661"/>
            <a:ext cx="4623382" cy="369332"/>
          </a:xfrm>
          <a:prstGeom prst="rect">
            <a:avLst/>
          </a:prstGeom>
        </p:spPr>
        <p:txBody>
          <a:bodyPr wrap="none">
            <a:spAutoFit/>
          </a:bodyPr>
          <a:lstStyle/>
          <a:p>
            <a:r>
              <a:rPr lang="en-US" altLang="ko-KR" dirty="0">
                <a:solidFill>
                  <a:schemeClr val="bg1"/>
                </a:solidFill>
              </a:rPr>
              <a:t>Selection and Evaluation Committee (SEC)</a:t>
            </a:r>
            <a:endParaRPr lang="ko-KR" altLang="en-US" dirty="0">
              <a:solidFill>
                <a:schemeClr val="bg1"/>
              </a:solidFill>
            </a:endParaRPr>
          </a:p>
        </p:txBody>
      </p:sp>
    </p:spTree>
    <p:extLst>
      <p:ext uri="{BB962C8B-B14F-4D97-AF65-F5344CB8AC3E}">
        <p14:creationId xmlns:p14="http://schemas.microsoft.com/office/powerpoint/2010/main" val="304375797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Picture 3" descr="033"/>
          <p:cNvPicPr>
            <a:picLocks noChangeAspect="1" noChangeArrowheads="1"/>
          </p:cNvPicPr>
          <p:nvPr/>
        </p:nvPicPr>
        <p:blipFill>
          <a:blip r:embed="rId3" cstate="print"/>
          <a:srcRect/>
          <a:stretch>
            <a:fillRect/>
          </a:stretch>
        </p:blipFill>
        <p:spPr bwMode="auto">
          <a:xfrm>
            <a:off x="4736747" y="4157936"/>
            <a:ext cx="1763322" cy="927248"/>
          </a:xfrm>
          <a:prstGeom prst="rect">
            <a:avLst/>
          </a:prstGeom>
          <a:noFill/>
          <a:ln w="9525">
            <a:noFill/>
            <a:miter lim="800000"/>
            <a:headEnd/>
            <a:tailEnd/>
          </a:ln>
        </p:spPr>
      </p:pic>
      <p:sp>
        <p:nvSpPr>
          <p:cNvPr id="39" name="Rectangle 2"/>
          <p:cNvSpPr txBox="1">
            <a:spLocks noChangeArrowheads="1"/>
          </p:cNvSpPr>
          <p:nvPr/>
        </p:nvSpPr>
        <p:spPr bwMode="auto">
          <a:xfrm>
            <a:off x="251520" y="260648"/>
            <a:ext cx="7383462" cy="384721"/>
          </a:xfrm>
          <a:prstGeom prst="rect">
            <a:avLst/>
          </a:prstGeom>
          <a:noFill/>
          <a:ln w="9525" algn="ctr">
            <a:noFill/>
            <a:miter lim="800000"/>
            <a:headEnd/>
            <a:tailEnd/>
          </a:ln>
          <a:effectLst/>
        </p:spPr>
        <p:txBody>
          <a:bodyPr vert="horz" wrap="square" lIns="0" tIns="0" rIns="0" bIns="0" numCol="1" anchor="ctr" anchorCtr="0" compatLnSpc="1">
            <a:prstTxWarp prst="textNoShape">
              <a:avLst/>
            </a:prstTxWarp>
            <a:spAutoFit/>
          </a:bodyPr>
          <a:lstStyle/>
          <a:p>
            <a:r>
              <a:rPr lang="en-US" altLang="ko-KR" sz="2500" b="1" dirty="0" smtClean="0">
                <a:solidFill>
                  <a:schemeClr val="bg1"/>
                </a:solidFill>
                <a:latin typeface="맑은 고딕" pitchFamily="50" charset="-127"/>
                <a:ea typeface="맑은 고딕" pitchFamily="50" charset="-127"/>
                <a:cs typeface="+mj-cs"/>
              </a:rPr>
              <a:t>4. Organizational Structure</a:t>
            </a:r>
            <a:endParaRPr lang="ko-KR" altLang="en-US" sz="2500" b="1" dirty="0" smtClean="0">
              <a:solidFill>
                <a:schemeClr val="bg1"/>
              </a:solidFill>
              <a:latin typeface="맑은 고딕" pitchFamily="50" charset="-127"/>
              <a:ea typeface="맑은 고딕" pitchFamily="50" charset="-127"/>
              <a:cs typeface="+mj-cs"/>
            </a:endParaRPr>
          </a:p>
        </p:txBody>
      </p:sp>
      <p:sp>
        <p:nvSpPr>
          <p:cNvPr id="34" name="TextBox 33"/>
          <p:cNvSpPr txBox="1"/>
          <p:nvPr/>
        </p:nvSpPr>
        <p:spPr>
          <a:xfrm>
            <a:off x="4444401" y="6553810"/>
            <a:ext cx="255198" cy="246221"/>
          </a:xfrm>
          <a:prstGeom prst="rect">
            <a:avLst/>
          </a:prstGeom>
          <a:noFill/>
        </p:spPr>
        <p:txBody>
          <a:bodyPr wrap="none" rtlCol="0">
            <a:spAutoFit/>
          </a:bodyPr>
          <a:lstStyle/>
          <a:p>
            <a:r>
              <a:rPr lang="en-US" altLang="ko-KR" sz="1000" dirty="0"/>
              <a:t>4</a:t>
            </a:r>
            <a:endParaRPr lang="ko-KR" altLang="en-US" sz="1000" dirty="0"/>
          </a:p>
        </p:txBody>
      </p:sp>
      <p:cxnSp>
        <p:nvCxnSpPr>
          <p:cNvPr id="35" name="직선 화살표 연결선 38"/>
          <p:cNvCxnSpPr>
            <a:cxnSpLocks noChangeShapeType="1"/>
          </p:cNvCxnSpPr>
          <p:nvPr/>
        </p:nvCxnSpPr>
        <p:spPr bwMode="auto">
          <a:xfrm flipV="1">
            <a:off x="3807777" y="1500325"/>
            <a:ext cx="0" cy="427731"/>
          </a:xfrm>
          <a:prstGeom prst="straightConnector1">
            <a:avLst/>
          </a:prstGeom>
          <a:noFill/>
          <a:ln w="19050" algn="ctr">
            <a:solidFill>
              <a:srgbClr val="003300"/>
            </a:solidFill>
            <a:round/>
            <a:headEnd/>
            <a:tailEnd/>
          </a:ln>
        </p:spPr>
      </p:cxnSp>
      <p:cxnSp>
        <p:nvCxnSpPr>
          <p:cNvPr id="37" name="직선 화살표 연결선 10"/>
          <p:cNvCxnSpPr>
            <a:cxnSpLocks noChangeShapeType="1"/>
          </p:cNvCxnSpPr>
          <p:nvPr/>
        </p:nvCxnSpPr>
        <p:spPr bwMode="auto">
          <a:xfrm flipH="1">
            <a:off x="2322414" y="2204678"/>
            <a:ext cx="793213" cy="0"/>
          </a:xfrm>
          <a:prstGeom prst="straightConnector1">
            <a:avLst/>
          </a:prstGeom>
          <a:noFill/>
          <a:ln w="19050" algn="ctr">
            <a:solidFill>
              <a:srgbClr val="003300"/>
            </a:solidFill>
            <a:round/>
            <a:headEnd/>
            <a:tailEnd/>
          </a:ln>
        </p:spPr>
      </p:cxnSp>
      <p:cxnSp>
        <p:nvCxnSpPr>
          <p:cNvPr id="38" name="직선 화살표 연결선 11"/>
          <p:cNvCxnSpPr>
            <a:cxnSpLocks noChangeShapeType="1"/>
          </p:cNvCxnSpPr>
          <p:nvPr/>
        </p:nvCxnSpPr>
        <p:spPr bwMode="auto">
          <a:xfrm flipH="1">
            <a:off x="4460241" y="2204678"/>
            <a:ext cx="815766" cy="0"/>
          </a:xfrm>
          <a:prstGeom prst="straightConnector1">
            <a:avLst/>
          </a:prstGeom>
          <a:noFill/>
          <a:ln w="19050" algn="ctr">
            <a:solidFill>
              <a:srgbClr val="003300"/>
            </a:solidFill>
            <a:round/>
            <a:headEnd/>
            <a:tailEnd/>
          </a:ln>
        </p:spPr>
      </p:cxnSp>
      <p:pic>
        <p:nvPicPr>
          <p:cNvPr id="42" name="Picture 3" descr="033"/>
          <p:cNvPicPr>
            <a:picLocks noChangeAspect="1" noChangeArrowheads="1"/>
          </p:cNvPicPr>
          <p:nvPr/>
        </p:nvPicPr>
        <p:blipFill>
          <a:blip r:embed="rId3" cstate="print"/>
          <a:srcRect/>
          <a:stretch>
            <a:fillRect/>
          </a:stretch>
        </p:blipFill>
        <p:spPr bwMode="auto">
          <a:xfrm>
            <a:off x="1352392" y="4149080"/>
            <a:ext cx="1763322" cy="927248"/>
          </a:xfrm>
          <a:prstGeom prst="rect">
            <a:avLst/>
          </a:prstGeom>
          <a:noFill/>
          <a:ln w="9525">
            <a:noFill/>
            <a:miter lim="800000"/>
            <a:headEnd/>
            <a:tailEnd/>
          </a:ln>
        </p:spPr>
      </p:pic>
      <p:pic>
        <p:nvPicPr>
          <p:cNvPr id="43" name="Picture 3" descr="033"/>
          <p:cNvPicPr>
            <a:picLocks noChangeAspect="1" noChangeArrowheads="1"/>
          </p:cNvPicPr>
          <p:nvPr/>
        </p:nvPicPr>
        <p:blipFill>
          <a:blip r:embed="rId4" cstate="print"/>
          <a:srcRect/>
          <a:stretch>
            <a:fillRect/>
          </a:stretch>
        </p:blipFill>
        <p:spPr bwMode="auto">
          <a:xfrm>
            <a:off x="6860130" y="2884997"/>
            <a:ext cx="2267744" cy="479870"/>
          </a:xfrm>
          <a:prstGeom prst="rect">
            <a:avLst/>
          </a:prstGeom>
          <a:noFill/>
          <a:ln w="9525">
            <a:noFill/>
            <a:miter lim="800000"/>
            <a:headEnd/>
            <a:tailEnd/>
          </a:ln>
        </p:spPr>
      </p:pic>
      <p:pic>
        <p:nvPicPr>
          <p:cNvPr id="44" name="Picture 3" descr="033"/>
          <p:cNvPicPr>
            <a:picLocks noChangeAspect="1" noChangeArrowheads="1"/>
          </p:cNvPicPr>
          <p:nvPr/>
        </p:nvPicPr>
        <p:blipFill>
          <a:blip r:embed="rId4" cstate="print"/>
          <a:srcRect/>
          <a:stretch>
            <a:fillRect/>
          </a:stretch>
        </p:blipFill>
        <p:spPr bwMode="auto">
          <a:xfrm>
            <a:off x="6832251" y="3638118"/>
            <a:ext cx="2295623" cy="479870"/>
          </a:xfrm>
          <a:prstGeom prst="rect">
            <a:avLst/>
          </a:prstGeom>
          <a:noFill/>
          <a:ln w="9525">
            <a:noFill/>
            <a:miter lim="800000"/>
            <a:headEnd/>
            <a:tailEnd/>
          </a:ln>
        </p:spPr>
      </p:pic>
      <p:pic>
        <p:nvPicPr>
          <p:cNvPr id="45" name="Picture 3" descr="033"/>
          <p:cNvPicPr>
            <a:picLocks noChangeAspect="1" noChangeArrowheads="1"/>
          </p:cNvPicPr>
          <p:nvPr/>
        </p:nvPicPr>
        <p:blipFill>
          <a:blip r:embed="rId4" cstate="print"/>
          <a:srcRect/>
          <a:stretch>
            <a:fillRect/>
          </a:stretch>
        </p:blipFill>
        <p:spPr bwMode="auto">
          <a:xfrm>
            <a:off x="6824126" y="4348027"/>
            <a:ext cx="2303748" cy="479870"/>
          </a:xfrm>
          <a:prstGeom prst="rect">
            <a:avLst/>
          </a:prstGeom>
          <a:noFill/>
          <a:ln w="9525">
            <a:noFill/>
            <a:miter lim="800000"/>
            <a:headEnd/>
            <a:tailEnd/>
          </a:ln>
        </p:spPr>
      </p:pic>
      <p:pic>
        <p:nvPicPr>
          <p:cNvPr id="46" name="Picture 3" descr="033"/>
          <p:cNvPicPr>
            <a:picLocks noChangeAspect="1" noChangeArrowheads="1"/>
          </p:cNvPicPr>
          <p:nvPr/>
        </p:nvPicPr>
        <p:blipFill>
          <a:blip r:embed="rId5" cstate="print"/>
          <a:srcRect/>
          <a:stretch>
            <a:fillRect/>
          </a:stretch>
        </p:blipFill>
        <p:spPr bwMode="auto">
          <a:xfrm>
            <a:off x="4896802" y="2909131"/>
            <a:ext cx="1530350" cy="483866"/>
          </a:xfrm>
          <a:prstGeom prst="rect">
            <a:avLst/>
          </a:prstGeom>
          <a:noFill/>
          <a:ln w="9525">
            <a:noFill/>
            <a:miter lim="800000"/>
            <a:headEnd/>
            <a:tailEnd/>
          </a:ln>
        </p:spPr>
      </p:pic>
      <p:pic>
        <p:nvPicPr>
          <p:cNvPr id="47" name="Picture 3" descr="033"/>
          <p:cNvPicPr>
            <a:picLocks noChangeAspect="1" noChangeArrowheads="1"/>
          </p:cNvPicPr>
          <p:nvPr/>
        </p:nvPicPr>
        <p:blipFill>
          <a:blip r:embed="rId4" cstate="print"/>
          <a:srcRect/>
          <a:stretch>
            <a:fillRect/>
          </a:stretch>
        </p:blipFill>
        <p:spPr bwMode="auto">
          <a:xfrm>
            <a:off x="5037972" y="1960562"/>
            <a:ext cx="4089902" cy="460326"/>
          </a:xfrm>
          <a:prstGeom prst="rect">
            <a:avLst/>
          </a:prstGeom>
          <a:noFill/>
          <a:ln w="9525">
            <a:noFill/>
            <a:miter lim="800000"/>
            <a:headEnd/>
            <a:tailEnd/>
          </a:ln>
        </p:spPr>
      </p:pic>
      <p:pic>
        <p:nvPicPr>
          <p:cNvPr id="48" name="Picture 3" descr="033"/>
          <p:cNvPicPr>
            <a:picLocks noChangeAspect="1" noChangeArrowheads="1"/>
          </p:cNvPicPr>
          <p:nvPr/>
        </p:nvPicPr>
        <p:blipFill>
          <a:blip r:embed="rId6" cstate="print"/>
          <a:srcRect/>
          <a:stretch>
            <a:fillRect/>
          </a:stretch>
        </p:blipFill>
        <p:spPr bwMode="auto">
          <a:xfrm>
            <a:off x="235395" y="1968661"/>
            <a:ext cx="2479310" cy="463302"/>
          </a:xfrm>
          <a:prstGeom prst="rect">
            <a:avLst/>
          </a:prstGeom>
          <a:noFill/>
          <a:ln w="9525">
            <a:noFill/>
            <a:miter lim="800000"/>
            <a:headEnd/>
            <a:tailEnd/>
          </a:ln>
        </p:spPr>
      </p:pic>
      <p:pic>
        <p:nvPicPr>
          <p:cNvPr id="49" name="Picture 3" descr="033"/>
          <p:cNvPicPr>
            <a:picLocks noChangeAspect="1" noChangeArrowheads="1"/>
          </p:cNvPicPr>
          <p:nvPr/>
        </p:nvPicPr>
        <p:blipFill>
          <a:blip r:embed="rId7" cstate="print"/>
          <a:srcRect/>
          <a:stretch>
            <a:fillRect/>
          </a:stretch>
        </p:blipFill>
        <p:spPr bwMode="auto">
          <a:xfrm>
            <a:off x="3036252" y="1880828"/>
            <a:ext cx="1635125" cy="666750"/>
          </a:xfrm>
          <a:prstGeom prst="rect">
            <a:avLst/>
          </a:prstGeom>
          <a:noFill/>
          <a:ln w="9525">
            <a:noFill/>
            <a:miter lim="800000"/>
            <a:headEnd/>
            <a:tailEnd/>
          </a:ln>
        </p:spPr>
      </p:pic>
      <p:cxnSp>
        <p:nvCxnSpPr>
          <p:cNvPr id="50" name="직선 화살표 연결선 9"/>
          <p:cNvCxnSpPr>
            <a:cxnSpLocks noChangeShapeType="1"/>
          </p:cNvCxnSpPr>
          <p:nvPr/>
        </p:nvCxnSpPr>
        <p:spPr bwMode="auto">
          <a:xfrm flipV="1">
            <a:off x="6603136" y="3151894"/>
            <a:ext cx="0" cy="1443162"/>
          </a:xfrm>
          <a:prstGeom prst="straightConnector1">
            <a:avLst/>
          </a:prstGeom>
          <a:noFill/>
          <a:ln w="19050" algn="ctr">
            <a:solidFill>
              <a:srgbClr val="003300"/>
            </a:solidFill>
            <a:round/>
            <a:headEnd/>
            <a:tailEnd/>
          </a:ln>
        </p:spPr>
      </p:cxnSp>
      <p:cxnSp>
        <p:nvCxnSpPr>
          <p:cNvPr id="51" name="직선 화살표 연결선 21"/>
          <p:cNvCxnSpPr>
            <a:cxnSpLocks noChangeShapeType="1"/>
          </p:cNvCxnSpPr>
          <p:nvPr/>
        </p:nvCxnSpPr>
        <p:spPr bwMode="auto">
          <a:xfrm flipH="1">
            <a:off x="2698578" y="3160948"/>
            <a:ext cx="2269932" cy="472"/>
          </a:xfrm>
          <a:prstGeom prst="straightConnector1">
            <a:avLst/>
          </a:prstGeom>
          <a:noFill/>
          <a:ln w="19050" algn="ctr">
            <a:solidFill>
              <a:srgbClr val="003300"/>
            </a:solidFill>
            <a:round/>
            <a:headEnd/>
            <a:tailEnd/>
          </a:ln>
        </p:spPr>
      </p:cxnSp>
      <p:sp>
        <p:nvSpPr>
          <p:cNvPr id="52" name="TextBox 25"/>
          <p:cNvSpPr txBox="1">
            <a:spLocks noChangeArrowheads="1"/>
          </p:cNvSpPr>
          <p:nvPr/>
        </p:nvSpPr>
        <p:spPr bwMode="auto">
          <a:xfrm>
            <a:off x="856509" y="2026273"/>
            <a:ext cx="1011815" cy="338554"/>
          </a:xfrm>
          <a:prstGeom prst="rect">
            <a:avLst/>
          </a:prstGeom>
          <a:noFill/>
          <a:ln w="9525">
            <a:no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ko-KR" sz="1600" dirty="0" smtClean="0">
                <a:solidFill>
                  <a:srgbClr val="3E1F00"/>
                </a:solidFill>
                <a:latin typeface="HY견고딕" pitchFamily="18" charset="-127"/>
                <a:ea typeface="HY견고딕" pitchFamily="18" charset="-127"/>
              </a:rPr>
              <a:t>Auditor</a:t>
            </a:r>
            <a:endParaRPr lang="ko-KR" altLang="en-US" sz="1600" dirty="0" smtClean="0">
              <a:solidFill>
                <a:srgbClr val="3E1F00"/>
              </a:solidFill>
              <a:latin typeface="HY견고딕" pitchFamily="18" charset="-127"/>
              <a:ea typeface="HY견고딕" pitchFamily="18" charset="-127"/>
            </a:endParaRPr>
          </a:p>
        </p:txBody>
      </p:sp>
      <p:sp>
        <p:nvSpPr>
          <p:cNvPr id="53" name="TextBox 27"/>
          <p:cNvSpPr txBox="1">
            <a:spLocks noChangeArrowheads="1"/>
          </p:cNvSpPr>
          <p:nvPr/>
        </p:nvSpPr>
        <p:spPr bwMode="auto">
          <a:xfrm>
            <a:off x="3183469" y="2035401"/>
            <a:ext cx="1244251" cy="338554"/>
          </a:xfrm>
          <a:prstGeom prst="rect">
            <a:avLst/>
          </a:prstGeom>
          <a:noFill/>
          <a:ln w="9525">
            <a:noFill/>
            <a:miter lim="800000"/>
            <a:headEnd/>
            <a:tailEnd/>
          </a:ln>
        </p:spPr>
        <p:txBody>
          <a:bodyPr wrap="none">
            <a:spAutoFit/>
          </a:bodyPr>
          <a:lstStyle/>
          <a:p>
            <a:pPr algn="l" fontAlgn="auto" latinLnBrk="0">
              <a:spcBef>
                <a:spcPts val="0"/>
              </a:spcBef>
              <a:spcAft>
                <a:spcPts val="0"/>
              </a:spcAft>
            </a:pPr>
            <a:r>
              <a:rPr lang="en-US" altLang="ko-KR" sz="1600" dirty="0" smtClean="0">
                <a:solidFill>
                  <a:srgbClr val="3E1F00"/>
                </a:solidFill>
                <a:latin typeface="HY견고딕" pitchFamily="18" charset="-127"/>
                <a:ea typeface="HY견고딕" pitchFamily="18" charset="-127"/>
              </a:rPr>
              <a:t>President</a:t>
            </a:r>
            <a:endParaRPr lang="ko-KR" altLang="en-US" sz="1600" dirty="0" smtClean="0">
              <a:solidFill>
                <a:srgbClr val="3E1F00"/>
              </a:solidFill>
              <a:latin typeface="HY견고딕" pitchFamily="18" charset="-127"/>
              <a:ea typeface="HY견고딕" pitchFamily="18" charset="-127"/>
            </a:endParaRPr>
          </a:p>
        </p:txBody>
      </p:sp>
      <p:sp>
        <p:nvSpPr>
          <p:cNvPr id="54" name="TextBox 28"/>
          <p:cNvSpPr txBox="1">
            <a:spLocks noChangeArrowheads="1"/>
          </p:cNvSpPr>
          <p:nvPr/>
        </p:nvSpPr>
        <p:spPr bwMode="auto">
          <a:xfrm>
            <a:off x="5386417" y="2008026"/>
            <a:ext cx="3038011" cy="338554"/>
          </a:xfrm>
          <a:prstGeom prst="rect">
            <a:avLst/>
          </a:prstGeom>
          <a:noFill/>
          <a:ln w="9525">
            <a:noFill/>
            <a:miter lim="800000"/>
            <a:headEnd/>
            <a:tailEnd/>
          </a:ln>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ko-KR" sz="1600" dirty="0" smtClean="0">
                <a:solidFill>
                  <a:srgbClr val="3E1F00"/>
                </a:solidFill>
                <a:latin typeface="HY견고딕" pitchFamily="18" charset="-127"/>
                <a:ea typeface="HY견고딕" pitchFamily="18" charset="-127"/>
              </a:rPr>
              <a:t>Scientific Advisory Board</a:t>
            </a:r>
            <a:endParaRPr lang="ko-KR" altLang="en-US" sz="1600" dirty="0" smtClean="0">
              <a:solidFill>
                <a:srgbClr val="3E1F00"/>
              </a:solidFill>
              <a:latin typeface="HY견고딕" pitchFamily="18" charset="-127"/>
              <a:ea typeface="HY견고딕" pitchFamily="18" charset="-127"/>
            </a:endParaRPr>
          </a:p>
        </p:txBody>
      </p:sp>
      <p:sp>
        <p:nvSpPr>
          <p:cNvPr id="55" name="TextBox 29"/>
          <p:cNvSpPr txBox="1">
            <a:spLocks noChangeArrowheads="1"/>
          </p:cNvSpPr>
          <p:nvPr/>
        </p:nvSpPr>
        <p:spPr bwMode="auto">
          <a:xfrm>
            <a:off x="4975053" y="2996952"/>
            <a:ext cx="1289135" cy="292388"/>
          </a:xfrm>
          <a:prstGeom prst="rect">
            <a:avLst/>
          </a:prstGeom>
          <a:noFill/>
          <a:ln w="9525">
            <a:noFill/>
            <a:miter lim="800000"/>
            <a:headEnd/>
            <a:tailEnd/>
          </a:ln>
        </p:spPr>
        <p:txBody>
          <a:bodyPr wrap="none">
            <a:spAutoFit/>
          </a:bodyPr>
          <a:lstStyle/>
          <a:p>
            <a:pPr algn="l" fontAlgn="auto" latinLnBrk="0">
              <a:spcBef>
                <a:spcPts val="0"/>
              </a:spcBef>
              <a:spcAft>
                <a:spcPts val="0"/>
              </a:spcAft>
            </a:pPr>
            <a:r>
              <a:rPr lang="en-US" altLang="ko-KR" sz="1300" dirty="0" smtClean="0">
                <a:solidFill>
                  <a:srgbClr val="7030A0"/>
                </a:solidFill>
                <a:latin typeface="HY견고딕" pitchFamily="18" charset="-127"/>
                <a:ea typeface="HY견고딕" pitchFamily="18" charset="-127"/>
              </a:rPr>
              <a:t>Secretariats</a:t>
            </a:r>
            <a:endParaRPr lang="ko-KR" altLang="en-US" sz="1300" dirty="0" smtClean="0">
              <a:solidFill>
                <a:srgbClr val="7030A0"/>
              </a:solidFill>
              <a:latin typeface="HY견고딕" pitchFamily="18" charset="-127"/>
              <a:ea typeface="HY견고딕" pitchFamily="18" charset="-127"/>
            </a:endParaRPr>
          </a:p>
        </p:txBody>
      </p:sp>
      <p:sp>
        <p:nvSpPr>
          <p:cNvPr id="56" name="TextBox 30"/>
          <p:cNvSpPr txBox="1">
            <a:spLocks noChangeArrowheads="1"/>
          </p:cNvSpPr>
          <p:nvPr/>
        </p:nvSpPr>
        <p:spPr bwMode="auto">
          <a:xfrm>
            <a:off x="7154148" y="2888940"/>
            <a:ext cx="1486304" cy="461665"/>
          </a:xfrm>
          <a:prstGeom prst="rect">
            <a:avLst/>
          </a:prstGeom>
          <a:noFill/>
          <a:ln w="9525">
            <a:noFill/>
            <a:miter lim="800000"/>
            <a:headEnd/>
            <a:tailEnd/>
          </a:ln>
        </p:spPr>
        <p:txBody>
          <a:bodyPr wrap="none">
            <a:spAutoFit/>
          </a:bodyPr>
          <a:lstStyle/>
          <a:p>
            <a:pPr lvl="0" algn="ctr" fontAlgn="auto" latinLnBrk="0">
              <a:spcBef>
                <a:spcPts val="0"/>
              </a:spcBef>
              <a:spcAft>
                <a:spcPts val="0"/>
              </a:spcAft>
              <a:defRPr/>
            </a:pPr>
            <a:r>
              <a:rPr lang="en-US" altLang="ko-KR" sz="1200" dirty="0">
                <a:solidFill>
                  <a:srgbClr val="7030A0"/>
                </a:solidFill>
                <a:latin typeface="HY견고딕" pitchFamily="18" charset="-127"/>
                <a:ea typeface="HY견고딕" pitchFamily="18" charset="-127"/>
              </a:rPr>
              <a:t>Office of </a:t>
            </a:r>
            <a:endParaRPr lang="en-US" altLang="ko-KR" sz="1200" dirty="0" smtClean="0">
              <a:solidFill>
                <a:srgbClr val="7030A0"/>
              </a:solidFill>
              <a:latin typeface="HY견고딕" pitchFamily="18" charset="-127"/>
              <a:ea typeface="HY견고딕" pitchFamily="18" charset="-127"/>
            </a:endParaRPr>
          </a:p>
          <a:p>
            <a:pPr lvl="0" algn="ctr" fontAlgn="auto" latinLnBrk="0">
              <a:spcBef>
                <a:spcPts val="0"/>
              </a:spcBef>
              <a:spcAft>
                <a:spcPts val="0"/>
              </a:spcAft>
              <a:defRPr/>
            </a:pPr>
            <a:r>
              <a:rPr lang="en-US" altLang="ko-KR" sz="1200" dirty="0" smtClean="0">
                <a:solidFill>
                  <a:srgbClr val="7030A0"/>
                </a:solidFill>
                <a:latin typeface="HY견고딕" pitchFamily="18" charset="-127"/>
                <a:ea typeface="HY견고딕" pitchFamily="18" charset="-127"/>
              </a:rPr>
              <a:t>Policy </a:t>
            </a:r>
            <a:r>
              <a:rPr lang="en-US" altLang="ko-KR" sz="1200" dirty="0">
                <a:solidFill>
                  <a:srgbClr val="7030A0"/>
                </a:solidFill>
                <a:latin typeface="HY견고딕" pitchFamily="18" charset="-127"/>
                <a:ea typeface="HY견고딕" pitchFamily="18" charset="-127"/>
              </a:rPr>
              <a:t>Planning</a:t>
            </a:r>
            <a:endParaRPr lang="ko-KR" altLang="en-US" sz="1200" dirty="0" smtClean="0">
              <a:solidFill>
                <a:srgbClr val="7030A0"/>
              </a:solidFill>
              <a:latin typeface="HY견고딕" pitchFamily="18" charset="-127"/>
              <a:ea typeface="HY견고딕" pitchFamily="18" charset="-127"/>
            </a:endParaRPr>
          </a:p>
        </p:txBody>
      </p:sp>
      <p:sp>
        <p:nvSpPr>
          <p:cNvPr id="57" name="TextBox 31"/>
          <p:cNvSpPr txBox="1">
            <a:spLocks noChangeArrowheads="1"/>
          </p:cNvSpPr>
          <p:nvPr/>
        </p:nvSpPr>
        <p:spPr bwMode="auto">
          <a:xfrm>
            <a:off x="6887062" y="3651411"/>
            <a:ext cx="2087673" cy="461665"/>
          </a:xfrm>
          <a:prstGeom prst="rect">
            <a:avLst/>
          </a:prstGeom>
          <a:noFill/>
          <a:ln w="9525">
            <a:noFill/>
            <a:miter lim="800000"/>
            <a:headEnd/>
            <a:tailEnd/>
          </a:ln>
        </p:spPr>
        <p:txBody>
          <a:bodyPr wrap="square">
            <a:spAutoFit/>
          </a:bodyPr>
          <a:lstStyle/>
          <a:p>
            <a:pPr algn="ctr" fontAlgn="auto" latinLnBrk="0">
              <a:spcBef>
                <a:spcPts val="0"/>
              </a:spcBef>
              <a:spcAft>
                <a:spcPts val="0"/>
              </a:spcAft>
            </a:pPr>
            <a:r>
              <a:rPr lang="en-US" altLang="ko-KR" sz="1200" dirty="0">
                <a:solidFill>
                  <a:srgbClr val="7030A0"/>
                </a:solidFill>
                <a:latin typeface="HY견고딕" pitchFamily="18" charset="-127"/>
                <a:ea typeface="HY견고딕" pitchFamily="18" charset="-127"/>
              </a:rPr>
              <a:t>Office </a:t>
            </a:r>
            <a:r>
              <a:rPr lang="en-US" altLang="ko-KR" sz="1200" dirty="0" smtClean="0">
                <a:solidFill>
                  <a:srgbClr val="7030A0"/>
                </a:solidFill>
                <a:latin typeface="HY견고딕" pitchFamily="18" charset="-127"/>
                <a:ea typeface="HY견고딕" pitchFamily="18" charset="-127"/>
              </a:rPr>
              <a:t>of </a:t>
            </a:r>
          </a:p>
          <a:p>
            <a:pPr algn="ctr" fontAlgn="auto" latinLnBrk="0">
              <a:spcBef>
                <a:spcPts val="0"/>
              </a:spcBef>
              <a:spcAft>
                <a:spcPts val="0"/>
              </a:spcAft>
            </a:pPr>
            <a:r>
              <a:rPr lang="en-US" altLang="ko-KR" sz="1200" dirty="0" smtClean="0">
                <a:solidFill>
                  <a:srgbClr val="7030A0"/>
                </a:solidFill>
                <a:latin typeface="HY견고딕" pitchFamily="18" charset="-127"/>
                <a:ea typeface="HY견고딕" pitchFamily="18" charset="-127"/>
              </a:rPr>
              <a:t>Research </a:t>
            </a:r>
            <a:r>
              <a:rPr lang="en-US" altLang="ko-KR" sz="1200" dirty="0">
                <a:solidFill>
                  <a:srgbClr val="7030A0"/>
                </a:solidFill>
                <a:latin typeface="HY견고딕" pitchFamily="18" charset="-127"/>
                <a:ea typeface="HY견고딕" pitchFamily="18" charset="-127"/>
              </a:rPr>
              <a:t>Services</a:t>
            </a:r>
            <a:endParaRPr lang="ko-KR" altLang="en-US" sz="1200" dirty="0" smtClean="0">
              <a:solidFill>
                <a:srgbClr val="7030A0"/>
              </a:solidFill>
              <a:latin typeface="HY견고딕" pitchFamily="18" charset="-127"/>
              <a:ea typeface="HY견고딕" pitchFamily="18" charset="-127"/>
            </a:endParaRPr>
          </a:p>
        </p:txBody>
      </p:sp>
      <p:sp>
        <p:nvSpPr>
          <p:cNvPr id="58" name="TextBox 32"/>
          <p:cNvSpPr txBox="1">
            <a:spLocks noChangeArrowheads="1"/>
          </p:cNvSpPr>
          <p:nvPr/>
        </p:nvSpPr>
        <p:spPr bwMode="auto">
          <a:xfrm>
            <a:off x="6768778" y="4371491"/>
            <a:ext cx="2195710" cy="461665"/>
          </a:xfrm>
          <a:prstGeom prst="rect">
            <a:avLst/>
          </a:prstGeom>
          <a:noFill/>
          <a:ln w="9525">
            <a:noFill/>
            <a:miter lim="800000"/>
            <a:headEnd/>
            <a:tailEnd/>
          </a:ln>
        </p:spPr>
        <p:txBody>
          <a:bodyPr wrap="square">
            <a:spAutoFit/>
          </a:bodyPr>
          <a:lstStyle/>
          <a:p>
            <a:pPr lvl="0" algn="ctr" fontAlgn="auto" latinLnBrk="0">
              <a:spcBef>
                <a:spcPts val="0"/>
              </a:spcBef>
              <a:spcAft>
                <a:spcPts val="0"/>
              </a:spcAft>
              <a:defRPr/>
            </a:pPr>
            <a:r>
              <a:rPr lang="en-US" altLang="ko-KR" sz="1200" spc="-60" dirty="0">
                <a:solidFill>
                  <a:srgbClr val="7030A0"/>
                </a:solidFill>
                <a:latin typeface="HY견고딕" pitchFamily="18" charset="-127"/>
                <a:ea typeface="HY견고딕" pitchFamily="18" charset="-127"/>
              </a:rPr>
              <a:t>Office of Administrative </a:t>
            </a:r>
            <a:r>
              <a:rPr lang="en-US" altLang="ko-KR" sz="1200" spc="-60" dirty="0" smtClean="0">
                <a:solidFill>
                  <a:srgbClr val="7030A0"/>
                </a:solidFill>
                <a:latin typeface="HY견고딕" pitchFamily="18" charset="-127"/>
                <a:ea typeface="HY견고딕" pitchFamily="18" charset="-127"/>
              </a:rPr>
              <a:t>Services</a:t>
            </a:r>
          </a:p>
        </p:txBody>
      </p:sp>
      <p:sp>
        <p:nvSpPr>
          <p:cNvPr id="59" name="TextBox 33"/>
          <p:cNvSpPr txBox="1">
            <a:spLocks noChangeArrowheads="1"/>
          </p:cNvSpPr>
          <p:nvPr/>
        </p:nvSpPr>
        <p:spPr bwMode="auto">
          <a:xfrm>
            <a:off x="1351518" y="4376717"/>
            <a:ext cx="1580882" cy="492443"/>
          </a:xfrm>
          <a:prstGeom prst="rect">
            <a:avLst/>
          </a:prstGeom>
          <a:noFill/>
          <a:ln w="9525">
            <a:noFill/>
            <a:miter lim="800000"/>
            <a:headEnd/>
            <a:tailEnd/>
          </a:ln>
        </p:spPr>
        <p:txBody>
          <a:bodyPr wrap="none">
            <a:spAutoFit/>
          </a:bodyPr>
          <a:lstStyle/>
          <a:p>
            <a:pPr algn="ctr" fontAlgn="auto" latinLnBrk="0">
              <a:spcBef>
                <a:spcPts val="0"/>
              </a:spcBef>
              <a:spcAft>
                <a:spcPts val="0"/>
              </a:spcAft>
            </a:pPr>
            <a:r>
              <a:rPr lang="en-US" altLang="ko-KR" sz="1300" spc="-50" dirty="0" smtClean="0">
                <a:solidFill>
                  <a:srgbClr val="002060"/>
                </a:solidFill>
                <a:latin typeface="HY견고딕" pitchFamily="18" charset="-127"/>
                <a:ea typeface="HY견고딕" pitchFamily="18" charset="-127"/>
              </a:rPr>
              <a:t>Research Center</a:t>
            </a:r>
          </a:p>
          <a:p>
            <a:pPr algn="ctr" fontAlgn="auto" latinLnBrk="0">
              <a:spcBef>
                <a:spcPts val="0"/>
              </a:spcBef>
              <a:spcAft>
                <a:spcPts val="0"/>
              </a:spcAft>
            </a:pPr>
            <a:r>
              <a:rPr lang="en-US" altLang="ko-KR" sz="1300" spc="-50" dirty="0" smtClean="0">
                <a:solidFill>
                  <a:srgbClr val="002060"/>
                </a:solidFill>
                <a:latin typeface="HY견고딕" pitchFamily="18" charset="-127"/>
                <a:ea typeface="HY견고딕" pitchFamily="18" charset="-127"/>
              </a:rPr>
              <a:t>(Headquarters)</a:t>
            </a:r>
            <a:endParaRPr lang="ko-KR" altLang="en-US" sz="1300" spc="-50" dirty="0" smtClean="0">
              <a:solidFill>
                <a:srgbClr val="002060"/>
              </a:solidFill>
              <a:latin typeface="HY견고딕" pitchFamily="18" charset="-127"/>
              <a:ea typeface="HY견고딕" pitchFamily="18" charset="-127"/>
            </a:endParaRPr>
          </a:p>
        </p:txBody>
      </p:sp>
      <p:sp>
        <p:nvSpPr>
          <p:cNvPr id="61" name="TextBox 35"/>
          <p:cNvSpPr txBox="1">
            <a:spLocks noChangeArrowheads="1"/>
          </p:cNvSpPr>
          <p:nvPr/>
        </p:nvSpPr>
        <p:spPr bwMode="auto">
          <a:xfrm>
            <a:off x="4752020" y="4401108"/>
            <a:ext cx="1597012" cy="492443"/>
          </a:xfrm>
          <a:prstGeom prst="rect">
            <a:avLst/>
          </a:prstGeom>
          <a:noFill/>
          <a:ln w="9525">
            <a:noFill/>
            <a:miter lim="800000"/>
            <a:headEnd/>
            <a:tailEnd/>
          </a:ln>
        </p:spPr>
        <p:txBody>
          <a:bodyPr wrap="square">
            <a:spAutoFit/>
          </a:bodyPr>
          <a:lstStyle/>
          <a:p>
            <a:pPr algn="ctr" fontAlgn="auto" latinLnBrk="0">
              <a:spcBef>
                <a:spcPts val="0"/>
              </a:spcBef>
              <a:spcAft>
                <a:spcPts val="0"/>
              </a:spcAft>
              <a:defRPr/>
            </a:pPr>
            <a:r>
              <a:rPr lang="en-US" altLang="ko-KR" sz="1300" spc="-50" dirty="0">
                <a:solidFill>
                  <a:srgbClr val="002060"/>
                </a:solidFill>
                <a:latin typeface="HY견고딕" pitchFamily="18" charset="-127"/>
                <a:ea typeface="HY견고딕" pitchFamily="18" charset="-127"/>
              </a:rPr>
              <a:t>Research Center</a:t>
            </a:r>
          </a:p>
          <a:p>
            <a:pPr algn="ctr" fontAlgn="auto" latinLnBrk="0">
              <a:spcBef>
                <a:spcPts val="0"/>
              </a:spcBef>
              <a:spcAft>
                <a:spcPts val="0"/>
              </a:spcAft>
              <a:defRPr/>
            </a:pPr>
            <a:r>
              <a:rPr lang="en-US" altLang="ko-KR" sz="1300" spc="-50" dirty="0">
                <a:solidFill>
                  <a:srgbClr val="002060"/>
                </a:solidFill>
                <a:latin typeface="HY견고딕" pitchFamily="18" charset="-127"/>
                <a:ea typeface="HY견고딕" pitchFamily="18" charset="-127"/>
              </a:rPr>
              <a:t>(Extramural)</a:t>
            </a:r>
            <a:endParaRPr lang="ko-KR" altLang="en-US" sz="1300" spc="-50" dirty="0">
              <a:solidFill>
                <a:srgbClr val="002060"/>
              </a:solidFill>
              <a:latin typeface="HY견고딕" pitchFamily="18" charset="-127"/>
              <a:ea typeface="HY견고딕" pitchFamily="18" charset="-127"/>
            </a:endParaRPr>
          </a:p>
        </p:txBody>
      </p:sp>
      <p:cxnSp>
        <p:nvCxnSpPr>
          <p:cNvPr id="62" name="직선 화살표 연결선 36"/>
          <p:cNvCxnSpPr>
            <a:cxnSpLocks noChangeShapeType="1"/>
          </p:cNvCxnSpPr>
          <p:nvPr/>
        </p:nvCxnSpPr>
        <p:spPr bwMode="auto">
          <a:xfrm flipH="1">
            <a:off x="2146230" y="3834669"/>
            <a:ext cx="3352800" cy="0"/>
          </a:xfrm>
          <a:prstGeom prst="straightConnector1">
            <a:avLst/>
          </a:prstGeom>
          <a:noFill/>
          <a:ln w="19050" algn="ctr">
            <a:solidFill>
              <a:srgbClr val="003300"/>
            </a:solidFill>
            <a:round/>
            <a:headEnd/>
            <a:tailEnd/>
          </a:ln>
        </p:spPr>
      </p:cxnSp>
      <p:cxnSp>
        <p:nvCxnSpPr>
          <p:cNvPr id="63" name="직선 화살표 연결선 37"/>
          <p:cNvCxnSpPr>
            <a:cxnSpLocks noChangeShapeType="1"/>
          </p:cNvCxnSpPr>
          <p:nvPr/>
        </p:nvCxnSpPr>
        <p:spPr bwMode="auto">
          <a:xfrm flipV="1">
            <a:off x="2163406" y="3825119"/>
            <a:ext cx="1588" cy="360362"/>
          </a:xfrm>
          <a:prstGeom prst="straightConnector1">
            <a:avLst/>
          </a:prstGeom>
          <a:noFill/>
          <a:ln w="19050" algn="ctr">
            <a:solidFill>
              <a:srgbClr val="003300"/>
            </a:solidFill>
            <a:round/>
            <a:headEnd/>
            <a:tailEnd/>
          </a:ln>
        </p:spPr>
      </p:cxnSp>
      <p:cxnSp>
        <p:nvCxnSpPr>
          <p:cNvPr id="64" name="직선 화살표 연결선 38"/>
          <p:cNvCxnSpPr>
            <a:cxnSpLocks noChangeShapeType="1"/>
          </p:cNvCxnSpPr>
          <p:nvPr/>
        </p:nvCxnSpPr>
        <p:spPr bwMode="auto">
          <a:xfrm flipV="1">
            <a:off x="5500175" y="3834545"/>
            <a:ext cx="0" cy="360362"/>
          </a:xfrm>
          <a:prstGeom prst="straightConnector1">
            <a:avLst/>
          </a:prstGeom>
          <a:noFill/>
          <a:ln w="19050" algn="ctr">
            <a:solidFill>
              <a:srgbClr val="003300"/>
            </a:solidFill>
            <a:round/>
            <a:headEnd/>
            <a:tailEnd/>
          </a:ln>
        </p:spPr>
      </p:cxnSp>
      <p:cxnSp>
        <p:nvCxnSpPr>
          <p:cNvPr id="65" name="직선 화살표 연결선 11"/>
          <p:cNvCxnSpPr>
            <a:cxnSpLocks noChangeShapeType="1"/>
          </p:cNvCxnSpPr>
          <p:nvPr/>
        </p:nvCxnSpPr>
        <p:spPr bwMode="auto">
          <a:xfrm flipH="1">
            <a:off x="6222930" y="3148719"/>
            <a:ext cx="768589" cy="0"/>
          </a:xfrm>
          <a:prstGeom prst="straightConnector1">
            <a:avLst/>
          </a:prstGeom>
          <a:noFill/>
          <a:ln w="19050" algn="ctr">
            <a:solidFill>
              <a:srgbClr val="003300"/>
            </a:solidFill>
            <a:round/>
            <a:headEnd/>
            <a:tailEnd/>
          </a:ln>
        </p:spPr>
      </p:cxnSp>
      <p:pic>
        <p:nvPicPr>
          <p:cNvPr id="66" name="Picture 2" descr="034"/>
          <p:cNvPicPr>
            <a:picLocks noChangeAspect="1" noChangeArrowheads="1"/>
          </p:cNvPicPr>
          <p:nvPr/>
        </p:nvPicPr>
        <p:blipFill>
          <a:blip r:embed="rId8" cstate="print"/>
          <a:srcRect/>
          <a:stretch>
            <a:fillRect/>
          </a:stretch>
        </p:blipFill>
        <p:spPr bwMode="auto">
          <a:xfrm>
            <a:off x="127382" y="2910471"/>
            <a:ext cx="2952328" cy="501898"/>
          </a:xfrm>
          <a:prstGeom prst="rect">
            <a:avLst/>
          </a:prstGeom>
          <a:noFill/>
          <a:ln w="9525">
            <a:noFill/>
            <a:miter lim="800000"/>
            <a:headEnd/>
            <a:tailEnd/>
          </a:ln>
        </p:spPr>
      </p:pic>
      <p:sp>
        <p:nvSpPr>
          <p:cNvPr id="67" name="TextBox 25"/>
          <p:cNvSpPr txBox="1">
            <a:spLocks noChangeArrowheads="1"/>
          </p:cNvSpPr>
          <p:nvPr/>
        </p:nvSpPr>
        <p:spPr bwMode="auto">
          <a:xfrm>
            <a:off x="374601" y="2928941"/>
            <a:ext cx="2167580" cy="492443"/>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ko-KR" sz="1300" dirty="0" smtClean="0">
                <a:solidFill>
                  <a:srgbClr val="003300"/>
                </a:solidFill>
                <a:latin typeface="HY견고딕" pitchFamily="18" charset="-127"/>
                <a:ea typeface="HY견고딕" pitchFamily="18" charset="-127"/>
              </a:rPr>
              <a:t>Accelerator Institute</a:t>
            </a:r>
          </a:p>
          <a:p>
            <a:pPr marL="0" marR="0" lvl="0" indent="0" algn="ctr" defTabSz="914400" eaLnBrk="1" fontAlgn="auto" latinLnBrk="0" hangingPunct="1">
              <a:lnSpc>
                <a:spcPct val="100000"/>
              </a:lnSpc>
              <a:spcBef>
                <a:spcPts val="0"/>
              </a:spcBef>
              <a:spcAft>
                <a:spcPts val="0"/>
              </a:spcAft>
              <a:buClrTx/>
              <a:buSzTx/>
              <a:buFontTx/>
              <a:buNone/>
              <a:tabLst/>
              <a:defRPr/>
            </a:pPr>
            <a:r>
              <a:rPr lang="en-US" altLang="ko-KR" sz="1300" dirty="0" smtClean="0">
                <a:solidFill>
                  <a:srgbClr val="003300"/>
                </a:solidFill>
                <a:latin typeface="HY견고딕" pitchFamily="18" charset="-127"/>
                <a:ea typeface="HY견고딕" pitchFamily="18" charset="-127"/>
              </a:rPr>
              <a:t>(Affiliated Institution)</a:t>
            </a:r>
            <a:endParaRPr lang="ko-KR" altLang="en-US" sz="1300" dirty="0" smtClean="0">
              <a:solidFill>
                <a:srgbClr val="003300"/>
              </a:solidFill>
              <a:latin typeface="HY견고딕" pitchFamily="18" charset="-127"/>
              <a:ea typeface="HY견고딕" pitchFamily="18" charset="-127"/>
            </a:endParaRPr>
          </a:p>
        </p:txBody>
      </p:sp>
      <p:pic>
        <p:nvPicPr>
          <p:cNvPr id="68" name="Picture 3" descr="033"/>
          <p:cNvPicPr>
            <a:picLocks noChangeAspect="1" noChangeArrowheads="1"/>
          </p:cNvPicPr>
          <p:nvPr/>
        </p:nvPicPr>
        <p:blipFill>
          <a:blip r:embed="rId9" cstate="print"/>
          <a:srcRect/>
          <a:stretch>
            <a:fillRect/>
          </a:stretch>
        </p:blipFill>
        <p:spPr bwMode="auto">
          <a:xfrm>
            <a:off x="2714704" y="1030945"/>
            <a:ext cx="2435205" cy="489843"/>
          </a:xfrm>
          <a:prstGeom prst="rect">
            <a:avLst/>
          </a:prstGeom>
          <a:noFill/>
          <a:ln w="9525">
            <a:noFill/>
            <a:miter lim="800000"/>
            <a:headEnd/>
            <a:tailEnd/>
          </a:ln>
        </p:spPr>
      </p:pic>
      <p:sp>
        <p:nvSpPr>
          <p:cNvPr id="69" name="TextBox 26"/>
          <p:cNvSpPr txBox="1">
            <a:spLocks noChangeArrowheads="1"/>
          </p:cNvSpPr>
          <p:nvPr/>
        </p:nvSpPr>
        <p:spPr bwMode="auto">
          <a:xfrm>
            <a:off x="2856233" y="1108965"/>
            <a:ext cx="2131689" cy="30777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ko-KR" sz="1400" dirty="0" smtClean="0">
                <a:solidFill>
                  <a:srgbClr val="3E1F00"/>
                </a:solidFill>
                <a:latin typeface="HY견고딕" pitchFamily="18" charset="-127"/>
                <a:ea typeface="HY견고딕" pitchFamily="18" charset="-127"/>
              </a:rPr>
              <a:t>Board of Directors</a:t>
            </a:r>
            <a:endParaRPr lang="ko-KR" altLang="en-US" sz="1400" dirty="0" smtClean="0">
              <a:solidFill>
                <a:srgbClr val="3E1F00"/>
              </a:solidFill>
              <a:latin typeface="HY견고딕" pitchFamily="18" charset="-127"/>
              <a:ea typeface="HY견고딕" pitchFamily="18" charset="-127"/>
            </a:endParaRPr>
          </a:p>
        </p:txBody>
      </p:sp>
      <p:cxnSp>
        <p:nvCxnSpPr>
          <p:cNvPr id="70" name="직선 화살표 연결선 9"/>
          <p:cNvCxnSpPr>
            <a:cxnSpLocks noChangeShapeType="1"/>
          </p:cNvCxnSpPr>
          <p:nvPr/>
        </p:nvCxnSpPr>
        <p:spPr bwMode="auto">
          <a:xfrm flipV="1">
            <a:off x="3806190" y="2518606"/>
            <a:ext cx="0" cy="1666875"/>
          </a:xfrm>
          <a:prstGeom prst="straightConnector1">
            <a:avLst/>
          </a:prstGeom>
          <a:noFill/>
          <a:ln w="19050" algn="ctr">
            <a:solidFill>
              <a:srgbClr val="003300"/>
            </a:solidFill>
            <a:round/>
            <a:headEnd/>
            <a:tailEnd/>
          </a:ln>
        </p:spPr>
      </p:cxnSp>
      <p:cxnSp>
        <p:nvCxnSpPr>
          <p:cNvPr id="71" name="직선 화살표 연결선 10"/>
          <p:cNvCxnSpPr>
            <a:cxnSpLocks noChangeShapeType="1"/>
          </p:cNvCxnSpPr>
          <p:nvPr/>
        </p:nvCxnSpPr>
        <p:spPr bwMode="auto">
          <a:xfrm flipH="1">
            <a:off x="6603930" y="4591906"/>
            <a:ext cx="290642" cy="0"/>
          </a:xfrm>
          <a:prstGeom prst="straightConnector1">
            <a:avLst/>
          </a:prstGeom>
          <a:noFill/>
          <a:ln w="19050" algn="ctr">
            <a:solidFill>
              <a:sysClr val="windowText" lastClr="000000"/>
            </a:solidFill>
            <a:round/>
            <a:headEnd/>
            <a:tailEnd/>
          </a:ln>
        </p:spPr>
      </p:cxnSp>
      <p:cxnSp>
        <p:nvCxnSpPr>
          <p:cNvPr id="72" name="직선 화살표 연결선 10"/>
          <p:cNvCxnSpPr>
            <a:cxnSpLocks noChangeShapeType="1"/>
          </p:cNvCxnSpPr>
          <p:nvPr/>
        </p:nvCxnSpPr>
        <p:spPr bwMode="auto">
          <a:xfrm flipH="1">
            <a:off x="6594406" y="3907570"/>
            <a:ext cx="340468" cy="0"/>
          </a:xfrm>
          <a:prstGeom prst="straightConnector1">
            <a:avLst/>
          </a:prstGeom>
          <a:noFill/>
          <a:ln w="19050" algn="ctr">
            <a:solidFill>
              <a:srgbClr val="003300"/>
            </a:solidFill>
            <a:round/>
            <a:headEnd/>
            <a:tailEnd/>
          </a:ln>
        </p:spPr>
      </p:cxnSp>
      <p:pic>
        <p:nvPicPr>
          <p:cNvPr id="73" name="Picture 3" descr="033"/>
          <p:cNvPicPr>
            <a:picLocks noChangeAspect="1" noChangeArrowheads="1"/>
          </p:cNvPicPr>
          <p:nvPr/>
        </p:nvPicPr>
        <p:blipFill>
          <a:blip r:embed="rId3" cstate="print"/>
          <a:srcRect/>
          <a:stretch>
            <a:fillRect/>
          </a:stretch>
        </p:blipFill>
        <p:spPr bwMode="auto">
          <a:xfrm>
            <a:off x="3043706" y="4149080"/>
            <a:ext cx="1763322" cy="927248"/>
          </a:xfrm>
          <a:prstGeom prst="rect">
            <a:avLst/>
          </a:prstGeom>
          <a:noFill/>
          <a:ln w="9525">
            <a:noFill/>
            <a:miter lim="800000"/>
            <a:headEnd/>
            <a:tailEnd/>
          </a:ln>
        </p:spPr>
      </p:pic>
      <p:sp>
        <p:nvSpPr>
          <p:cNvPr id="60" name="TextBox 34"/>
          <p:cNvSpPr txBox="1">
            <a:spLocks noChangeArrowheads="1"/>
          </p:cNvSpPr>
          <p:nvPr/>
        </p:nvSpPr>
        <p:spPr bwMode="auto">
          <a:xfrm>
            <a:off x="3007702" y="4401108"/>
            <a:ext cx="1658602" cy="492443"/>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ko-KR" sz="1300" spc="-50" dirty="0">
                <a:solidFill>
                  <a:srgbClr val="002060"/>
                </a:solidFill>
                <a:latin typeface="HY견고딕" pitchFamily="18" charset="-127"/>
                <a:ea typeface="HY견고딕" pitchFamily="18" charset="-127"/>
              </a:rPr>
              <a:t>Research Center</a:t>
            </a:r>
          </a:p>
          <a:p>
            <a:pPr marL="0" marR="0" lvl="0" indent="0" algn="ctr" defTabSz="914400" eaLnBrk="1" fontAlgn="auto" latinLnBrk="0" hangingPunct="1">
              <a:lnSpc>
                <a:spcPct val="100000"/>
              </a:lnSpc>
              <a:spcBef>
                <a:spcPts val="0"/>
              </a:spcBef>
              <a:spcAft>
                <a:spcPts val="0"/>
              </a:spcAft>
              <a:buClrTx/>
              <a:buSzTx/>
              <a:buFontTx/>
              <a:buNone/>
              <a:tabLst/>
              <a:defRPr/>
            </a:pPr>
            <a:r>
              <a:rPr lang="en-US" altLang="ko-KR" sz="1300" spc="-50" dirty="0">
                <a:solidFill>
                  <a:srgbClr val="002060"/>
                </a:solidFill>
                <a:latin typeface="HY견고딕" pitchFamily="18" charset="-127"/>
                <a:ea typeface="HY견고딕" pitchFamily="18" charset="-127"/>
              </a:rPr>
              <a:t>(Campus)</a:t>
            </a:r>
            <a:endParaRPr lang="ko-KR" altLang="en-US" sz="1300" spc="-50" dirty="0">
              <a:solidFill>
                <a:srgbClr val="002060"/>
              </a:solidFill>
              <a:latin typeface="HY견고딕" pitchFamily="18" charset="-127"/>
              <a:ea typeface="HY견고딕" pitchFamily="18" charset="-127"/>
            </a:endParaRPr>
          </a:p>
        </p:txBody>
      </p:sp>
      <p:grpSp>
        <p:nvGrpSpPr>
          <p:cNvPr id="40" name="그룹 39"/>
          <p:cNvGrpSpPr/>
          <p:nvPr/>
        </p:nvGrpSpPr>
        <p:grpSpPr>
          <a:xfrm>
            <a:off x="180011" y="5374938"/>
            <a:ext cx="8892489" cy="1178872"/>
            <a:chOff x="162306" y="3609021"/>
            <a:chExt cx="8819388" cy="1742288"/>
          </a:xfrm>
        </p:grpSpPr>
        <p:grpSp>
          <p:nvGrpSpPr>
            <p:cNvPr id="41" name="그룹 119"/>
            <p:cNvGrpSpPr/>
            <p:nvPr/>
          </p:nvGrpSpPr>
          <p:grpSpPr>
            <a:xfrm>
              <a:off x="162306" y="3609021"/>
              <a:ext cx="8819388" cy="1742288"/>
              <a:chOff x="162306" y="2356769"/>
              <a:chExt cx="8819388" cy="1875035"/>
            </a:xfrm>
          </p:grpSpPr>
          <p:pic>
            <p:nvPicPr>
              <p:cNvPr id="81" name="Picture 14" descr="C:\Users\Kim Kyung IM\Desktop\box.jpg"/>
              <p:cNvPicPr>
                <a:picLocks noChangeAspect="1" noChangeArrowheads="1"/>
              </p:cNvPicPr>
              <p:nvPr/>
            </p:nvPicPr>
            <p:blipFill>
              <a:blip r:embed="rId10" cstate="print"/>
              <a:srcRect b="77880"/>
              <a:stretch>
                <a:fillRect/>
              </a:stretch>
            </p:blipFill>
            <p:spPr bwMode="auto">
              <a:xfrm>
                <a:off x="162306" y="2356769"/>
                <a:ext cx="8819388" cy="900101"/>
              </a:xfrm>
              <a:prstGeom prst="rect">
                <a:avLst/>
              </a:prstGeom>
              <a:noFill/>
            </p:spPr>
          </p:pic>
          <p:pic>
            <p:nvPicPr>
              <p:cNvPr id="82" name="Picture 14" descr="C:\Users\Kim Kyung IM\Desktop\box.jpg"/>
              <p:cNvPicPr>
                <a:picLocks noChangeAspect="1" noChangeArrowheads="1"/>
              </p:cNvPicPr>
              <p:nvPr/>
            </p:nvPicPr>
            <p:blipFill>
              <a:blip r:embed="rId10" cstate="print"/>
              <a:srcRect t="22120" b="26560"/>
              <a:stretch>
                <a:fillRect/>
              </a:stretch>
            </p:blipFill>
            <p:spPr bwMode="auto">
              <a:xfrm>
                <a:off x="162306" y="3172922"/>
                <a:ext cx="8819388" cy="1058882"/>
              </a:xfrm>
              <a:prstGeom prst="rect">
                <a:avLst/>
              </a:prstGeom>
              <a:noFill/>
            </p:spPr>
          </p:pic>
          <p:pic>
            <p:nvPicPr>
              <p:cNvPr id="83" name="Picture 14" descr="C:\Users\Kim Kyung IM\Desktop\box.jpg"/>
              <p:cNvPicPr>
                <a:picLocks noChangeAspect="1" noChangeArrowheads="1"/>
              </p:cNvPicPr>
              <p:nvPr/>
            </p:nvPicPr>
            <p:blipFill>
              <a:blip r:embed="rId10" cstate="print"/>
              <a:srcRect t="73440"/>
              <a:stretch>
                <a:fillRect/>
              </a:stretch>
            </p:blipFill>
            <p:spPr bwMode="auto">
              <a:xfrm>
                <a:off x="162306" y="3829161"/>
                <a:ext cx="8819388" cy="402642"/>
              </a:xfrm>
              <a:prstGeom prst="rect">
                <a:avLst/>
              </a:prstGeom>
              <a:noFill/>
            </p:spPr>
          </p:pic>
        </p:grpSp>
        <p:sp>
          <p:nvSpPr>
            <p:cNvPr id="75" name="Rectangle 7"/>
            <p:cNvSpPr>
              <a:spLocks noChangeArrowheads="1"/>
            </p:cNvSpPr>
            <p:nvPr/>
          </p:nvSpPr>
          <p:spPr bwMode="gray">
            <a:xfrm>
              <a:off x="470124" y="3866667"/>
              <a:ext cx="8313083" cy="1157460"/>
            </a:xfrm>
            <a:prstGeom prst="rect">
              <a:avLst/>
            </a:prstGeom>
            <a:noFill/>
          </p:spPr>
          <p:txBody>
            <a:bodyPr wrap="square" lIns="0" tIns="0" rIns="0" bIns="0" anchor="t">
              <a:spAutoFit/>
            </a:bodyPr>
            <a:lstStyle/>
            <a:p>
              <a:pPr marL="261938" indent="-261938" defTabSz="444500" latinLnBrk="0">
                <a:lnSpc>
                  <a:spcPts val="2200"/>
                </a:lnSpc>
                <a:spcAft>
                  <a:spcPts val="1000"/>
                </a:spcAft>
                <a:buClr>
                  <a:srgbClr val="000000"/>
                </a:buClr>
                <a:buSzPct val="150000"/>
                <a:buBlip>
                  <a:blip r:embed="rId11"/>
                </a:buBlip>
              </a:pPr>
              <a:r>
                <a:rPr kumimoji="0" lang="en-US" altLang="ko-KR" sz="1600" dirty="0" smtClean="0">
                  <a:solidFill>
                    <a:srgbClr val="003399"/>
                  </a:solidFill>
                  <a:latin typeface="산돌고딕B" pitchFamily="18" charset="-127"/>
                  <a:ea typeface="산돌고딕B" pitchFamily="18" charset="-127"/>
                </a:rPr>
                <a:t>The number of staff: 3,000 </a:t>
              </a:r>
              <a:r>
                <a:rPr kumimoji="0" lang="en-US" altLang="ko-KR" sz="1400" dirty="0" smtClean="0">
                  <a:latin typeface="산돌고딕B" pitchFamily="18" charset="-127"/>
                  <a:ea typeface="산돌고딕B" pitchFamily="18" charset="-127"/>
                </a:rPr>
                <a:t>(2017, including visiting scientists and students) </a:t>
              </a:r>
              <a:endParaRPr kumimoji="0" lang="ko-KR" altLang="en-US" sz="1400" dirty="0" smtClean="0">
                <a:latin typeface="산돌고딕B" pitchFamily="18" charset="-127"/>
                <a:ea typeface="산돌고딕B" pitchFamily="18" charset="-127"/>
              </a:endParaRPr>
            </a:p>
            <a:p>
              <a:pPr marL="261938" indent="-261938" defTabSz="444500" latinLnBrk="0">
                <a:lnSpc>
                  <a:spcPts val="2200"/>
                </a:lnSpc>
                <a:spcAft>
                  <a:spcPct val="40000"/>
                </a:spcAft>
                <a:buClr>
                  <a:srgbClr val="000000"/>
                </a:buClr>
                <a:buSzPct val="150000"/>
                <a:buFontTx/>
                <a:buBlip>
                  <a:blip r:embed="rId11"/>
                </a:buBlip>
              </a:pPr>
              <a:r>
                <a:rPr kumimoji="0" lang="en-US" altLang="ko-KR" sz="1600" dirty="0" smtClean="0">
                  <a:solidFill>
                    <a:srgbClr val="003399"/>
                  </a:solidFill>
                  <a:latin typeface="산돌고딕B" pitchFamily="18" charset="-127"/>
                  <a:ea typeface="산돌고딕B" pitchFamily="18" charset="-127"/>
                </a:rPr>
                <a:t>Annual Budget: USD 610 million </a:t>
              </a:r>
              <a:r>
                <a:rPr kumimoji="0" lang="en-US" altLang="ko-KR" sz="1400" dirty="0" smtClean="0">
                  <a:latin typeface="산돌고딕B" pitchFamily="18" charset="-127"/>
                  <a:ea typeface="산돌고딕B" pitchFamily="18" charset="-127"/>
                </a:rPr>
                <a:t>(2017, including </a:t>
              </a:r>
              <a:r>
                <a:rPr kumimoji="0" lang="en-US" altLang="ko-KR" sz="1400" dirty="0">
                  <a:latin typeface="산돌고딕B" pitchFamily="18" charset="-127"/>
                  <a:ea typeface="산돌고딕B" pitchFamily="18" charset="-127"/>
                </a:rPr>
                <a:t>operational cost for the Accelerator Institute</a:t>
              </a:r>
              <a:r>
                <a:rPr kumimoji="0" lang="en-US" altLang="ko-KR" sz="1400" dirty="0" smtClean="0">
                  <a:latin typeface="산돌고딕B" pitchFamily="18" charset="-127"/>
                  <a:ea typeface="산돌고딕B" pitchFamily="18" charset="-127"/>
                </a:rPr>
                <a:t>)</a:t>
              </a:r>
              <a:endParaRPr kumimoji="0" lang="en-US" altLang="ko-KR" sz="1400" dirty="0">
                <a:latin typeface="산돌고딕B" pitchFamily="18" charset="-127"/>
                <a:ea typeface="산돌고딕B" pitchFamily="18" charset="-127"/>
              </a:endParaRPr>
            </a:p>
          </p:txBody>
        </p:sp>
      </p:grpSp>
      <p:sp>
        <p:nvSpPr>
          <p:cNvPr id="76" name="Title 1"/>
          <p:cNvSpPr txBox="1">
            <a:spLocks/>
          </p:cNvSpPr>
          <p:nvPr/>
        </p:nvSpPr>
        <p:spPr>
          <a:xfrm>
            <a:off x="-180528" y="188640"/>
            <a:ext cx="8229600" cy="706090"/>
          </a:xfrm>
          <a:prstGeom prst="rect">
            <a:avLst/>
          </a:prstGeom>
        </p:spPr>
        <p:txBody>
          <a:bodyPr/>
          <a:lstStyle>
            <a:lvl1pPr algn="ctr" defTabSz="914400" rtl="0" eaLnBrk="1" latinLnBrk="1" hangingPunct="1">
              <a:spcBef>
                <a:spcPct val="0"/>
              </a:spcBef>
              <a:buNone/>
              <a:defRPr sz="4400" kern="1200">
                <a:solidFill>
                  <a:schemeClr val="tx1"/>
                </a:solidFill>
                <a:latin typeface="+mj-lt"/>
                <a:ea typeface="+mj-ea"/>
                <a:cs typeface="+mj-cs"/>
              </a:defRPr>
            </a:lvl1pPr>
          </a:lstStyle>
          <a:p>
            <a:r>
              <a:rPr lang="en-US" sz="3200" dirty="0" smtClean="0"/>
              <a:t>Organization</a:t>
            </a:r>
            <a:endParaRPr lang="en-US" sz="3200" dirty="0"/>
          </a:p>
        </p:txBody>
      </p:sp>
      <p:sp>
        <p:nvSpPr>
          <p:cNvPr id="3" name="Rectangle 2"/>
          <p:cNvSpPr/>
          <p:nvPr/>
        </p:nvSpPr>
        <p:spPr>
          <a:xfrm>
            <a:off x="251520" y="3429000"/>
            <a:ext cx="2520280" cy="50405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Rare Isotope Science Project</a:t>
            </a:r>
            <a:endParaRPr lang="en-US" sz="1400" dirty="0"/>
          </a:p>
        </p:txBody>
      </p:sp>
    </p:spTree>
    <p:extLst>
      <p:ext uri="{BB962C8B-B14F-4D97-AF65-F5344CB8AC3E}">
        <p14:creationId xmlns:p14="http://schemas.microsoft.com/office/powerpoint/2010/main" val="2537140475"/>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9"/>
          <p:cNvGrpSpPr>
            <a:grpSpLocks/>
          </p:cNvGrpSpPr>
          <p:nvPr/>
        </p:nvGrpSpPr>
        <p:grpSpPr bwMode="auto">
          <a:xfrm>
            <a:off x="229493" y="5505450"/>
            <a:ext cx="8662987" cy="1352550"/>
            <a:chOff x="99" y="3292"/>
            <a:chExt cx="5457" cy="852"/>
          </a:xfrm>
        </p:grpSpPr>
        <p:pic>
          <p:nvPicPr>
            <p:cNvPr id="19" name="Picture 26" descr="원반"/>
            <p:cNvPicPr>
              <a:picLocks noChangeAspect="1" noChangeArrowheads="1"/>
            </p:cNvPicPr>
            <p:nvPr/>
          </p:nvPicPr>
          <p:blipFill>
            <a:blip r:embed="rId2" cstate="print">
              <a:lum bright="6000"/>
            </a:blip>
            <a:srcRect/>
            <a:stretch>
              <a:fillRect/>
            </a:stretch>
          </p:blipFill>
          <p:spPr bwMode="auto">
            <a:xfrm>
              <a:off x="245" y="3292"/>
              <a:ext cx="5276" cy="800"/>
            </a:xfrm>
            <a:prstGeom prst="rect">
              <a:avLst/>
            </a:prstGeom>
            <a:noFill/>
          </p:spPr>
        </p:pic>
        <p:grpSp>
          <p:nvGrpSpPr>
            <p:cNvPr id="20" name="Group 248"/>
            <p:cNvGrpSpPr>
              <a:grpSpLocks/>
            </p:cNvGrpSpPr>
            <p:nvPr/>
          </p:nvGrpSpPr>
          <p:grpSpPr bwMode="auto">
            <a:xfrm>
              <a:off x="99" y="3294"/>
              <a:ext cx="5457" cy="850"/>
              <a:chOff x="99" y="3294"/>
              <a:chExt cx="5457" cy="850"/>
            </a:xfrm>
          </p:grpSpPr>
          <p:grpSp>
            <p:nvGrpSpPr>
              <p:cNvPr id="21" name="그룹 42"/>
              <p:cNvGrpSpPr>
                <a:grpSpLocks/>
              </p:cNvGrpSpPr>
              <p:nvPr/>
            </p:nvGrpSpPr>
            <p:grpSpPr bwMode="auto">
              <a:xfrm>
                <a:off x="4618" y="3388"/>
                <a:ext cx="938" cy="668"/>
                <a:chOff x="4786314" y="1357297"/>
                <a:chExt cx="4113269" cy="2930369"/>
              </a:xfrm>
            </p:grpSpPr>
            <p:pic>
              <p:nvPicPr>
                <p:cNvPr id="25" name="그림 2" descr="main01.png"/>
                <p:cNvPicPr>
                  <a:picLocks noChangeAspect="1"/>
                </p:cNvPicPr>
                <p:nvPr/>
              </p:nvPicPr>
              <p:blipFill>
                <a:blip r:embed="rId3" cstate="print">
                  <a:lum bright="-10000" contrast="8000"/>
                </a:blip>
                <a:srcRect/>
                <a:stretch>
                  <a:fillRect/>
                </a:stretch>
              </p:blipFill>
              <p:spPr bwMode="auto">
                <a:xfrm>
                  <a:off x="4786314" y="1357297"/>
                  <a:ext cx="4113269" cy="2930369"/>
                </a:xfrm>
                <a:prstGeom prst="rect">
                  <a:avLst/>
                </a:prstGeom>
                <a:noFill/>
                <a:ln w="9525">
                  <a:noFill/>
                  <a:miter lim="800000"/>
                  <a:headEnd/>
                  <a:tailEnd/>
                </a:ln>
              </p:spPr>
            </p:pic>
            <p:pic>
              <p:nvPicPr>
                <p:cNvPr id="26" name="그림 3" descr="kmbhmhb.png"/>
                <p:cNvPicPr>
                  <a:picLocks noChangeAspect="1"/>
                </p:cNvPicPr>
                <p:nvPr/>
              </p:nvPicPr>
              <p:blipFill>
                <a:blip r:embed="rId4" cstate="print"/>
                <a:srcRect l="62688" t="41754" r="8640"/>
                <a:stretch>
                  <a:fillRect/>
                </a:stretch>
              </p:blipFill>
              <p:spPr bwMode="auto">
                <a:xfrm>
                  <a:off x="5638800" y="2506638"/>
                  <a:ext cx="1917700" cy="1285394"/>
                </a:xfrm>
                <a:prstGeom prst="rect">
                  <a:avLst/>
                </a:prstGeom>
                <a:noFill/>
                <a:ln w="9525">
                  <a:noFill/>
                  <a:miter lim="800000"/>
                  <a:headEnd/>
                  <a:tailEnd/>
                </a:ln>
              </p:spPr>
            </p:pic>
          </p:grpSp>
          <p:grpSp>
            <p:nvGrpSpPr>
              <p:cNvPr id="22" name="Group 247"/>
              <p:cNvGrpSpPr>
                <a:grpSpLocks/>
              </p:cNvGrpSpPr>
              <p:nvPr/>
            </p:nvGrpSpPr>
            <p:grpSpPr bwMode="auto">
              <a:xfrm>
                <a:off x="99" y="3294"/>
                <a:ext cx="879" cy="850"/>
                <a:chOff x="99" y="3294"/>
                <a:chExt cx="879" cy="850"/>
              </a:xfrm>
            </p:grpSpPr>
            <p:pic>
              <p:nvPicPr>
                <p:cNvPr id="23" name="그림 151" descr="3.PNG"/>
                <p:cNvPicPr>
                  <a:picLocks noChangeAspect="1"/>
                </p:cNvPicPr>
                <p:nvPr/>
              </p:nvPicPr>
              <p:blipFill>
                <a:blip r:embed="rId5" cstate="print"/>
                <a:srcRect r="29601"/>
                <a:stretch>
                  <a:fillRect/>
                </a:stretch>
              </p:blipFill>
              <p:spPr bwMode="auto">
                <a:xfrm>
                  <a:off x="99" y="3326"/>
                  <a:ext cx="639" cy="818"/>
                </a:xfrm>
                <a:prstGeom prst="rect">
                  <a:avLst/>
                </a:prstGeom>
                <a:noFill/>
                <a:ln w="9525">
                  <a:noFill/>
                  <a:miter lim="800000"/>
                  <a:headEnd/>
                  <a:tailEnd/>
                </a:ln>
              </p:spPr>
            </p:pic>
            <p:pic>
              <p:nvPicPr>
                <p:cNvPr id="24" name="그림 25" descr="8.png"/>
                <p:cNvPicPr>
                  <a:picLocks noChangeAspect="1"/>
                </p:cNvPicPr>
                <p:nvPr/>
              </p:nvPicPr>
              <p:blipFill>
                <a:blip r:embed="rId6" cstate="print"/>
                <a:srcRect l="47853" t="-6525" b="43460"/>
                <a:stretch>
                  <a:fillRect/>
                </a:stretch>
              </p:blipFill>
              <p:spPr bwMode="auto">
                <a:xfrm rot="1138759">
                  <a:off x="390" y="3294"/>
                  <a:ext cx="588" cy="544"/>
                </a:xfrm>
                <a:prstGeom prst="rect">
                  <a:avLst/>
                </a:prstGeom>
                <a:noFill/>
                <a:ln w="9525">
                  <a:noFill/>
                  <a:miter lim="800000"/>
                  <a:headEnd/>
                  <a:tailEnd/>
                </a:ln>
              </p:spPr>
            </p:pic>
          </p:grpSp>
        </p:grpSp>
      </p:grpSp>
      <p:sp>
        <p:nvSpPr>
          <p:cNvPr id="5" name="Rectangle 2"/>
          <p:cNvSpPr txBox="1">
            <a:spLocks noChangeArrowheads="1"/>
          </p:cNvSpPr>
          <p:nvPr/>
        </p:nvSpPr>
        <p:spPr bwMode="auto">
          <a:xfrm>
            <a:off x="563562" y="290785"/>
            <a:ext cx="8328917" cy="384721"/>
          </a:xfrm>
          <a:prstGeom prst="rect">
            <a:avLst/>
          </a:prstGeom>
          <a:noFill/>
          <a:ln w="9525" algn="ctr">
            <a:noFill/>
            <a:miter lim="800000"/>
            <a:headEnd/>
            <a:tailEnd/>
          </a:ln>
          <a:effectLst/>
        </p:spPr>
        <p:txBody>
          <a:bodyPr vert="horz" wrap="square" lIns="0" tIns="0" rIns="0" bIns="0" numCol="1" anchor="ctr" anchorCtr="0" compatLnSpc="1">
            <a:prstTxWarp prst="textNoShape">
              <a:avLst/>
            </a:prstTxWarp>
            <a:spAutoFit/>
          </a:bodyPr>
          <a:lstStyle/>
          <a:p>
            <a:pPr lvl="0"/>
            <a:r>
              <a:rPr lang="en-US" altLang="ko-KR" sz="2500" b="1" dirty="0" smtClean="0">
                <a:solidFill>
                  <a:schemeClr val="bg1"/>
                </a:solidFill>
                <a:latin typeface="맑은 고딕" pitchFamily="50" charset="-127"/>
                <a:ea typeface="맑은 고딕" pitchFamily="50" charset="-127"/>
                <a:cs typeface="+mj-cs"/>
              </a:rPr>
              <a:t>6. Buildings</a:t>
            </a:r>
            <a:endParaRPr lang="ko-KR" altLang="en-US" sz="2500" b="1" dirty="0" smtClean="0">
              <a:solidFill>
                <a:schemeClr val="bg1"/>
              </a:solidFill>
              <a:latin typeface="맑은 고딕" pitchFamily="50" charset="-127"/>
              <a:ea typeface="맑은 고딕" pitchFamily="50" charset="-127"/>
              <a:cs typeface="+mj-cs"/>
            </a:endParaRPr>
          </a:p>
        </p:txBody>
      </p:sp>
      <p:grpSp>
        <p:nvGrpSpPr>
          <p:cNvPr id="7" name="그룹 6"/>
          <p:cNvGrpSpPr/>
          <p:nvPr/>
        </p:nvGrpSpPr>
        <p:grpSpPr>
          <a:xfrm>
            <a:off x="178084" y="1088740"/>
            <a:ext cx="8822408" cy="3888432"/>
            <a:chOff x="162306" y="1160748"/>
            <a:chExt cx="8822408" cy="3528392"/>
          </a:xfrm>
        </p:grpSpPr>
        <p:grpSp>
          <p:nvGrpSpPr>
            <p:cNvPr id="8" name="그룹 119"/>
            <p:cNvGrpSpPr/>
            <p:nvPr/>
          </p:nvGrpSpPr>
          <p:grpSpPr>
            <a:xfrm>
              <a:off x="162306" y="1196976"/>
              <a:ext cx="8822408" cy="3492164"/>
              <a:chOff x="162306" y="2356766"/>
              <a:chExt cx="8822408" cy="3758234"/>
            </a:xfrm>
          </p:grpSpPr>
          <p:pic>
            <p:nvPicPr>
              <p:cNvPr id="15" name="Picture 14" descr="C:\Users\Kim Kyung IM\Desktop\box.jpg"/>
              <p:cNvPicPr>
                <a:picLocks noChangeAspect="1" noChangeArrowheads="1"/>
              </p:cNvPicPr>
              <p:nvPr/>
            </p:nvPicPr>
            <p:blipFill>
              <a:blip r:embed="rId7" cstate="print"/>
              <a:srcRect b="77880"/>
              <a:stretch>
                <a:fillRect/>
              </a:stretch>
            </p:blipFill>
            <p:spPr bwMode="auto">
              <a:xfrm>
                <a:off x="162306" y="2356766"/>
                <a:ext cx="8819388" cy="900100"/>
              </a:xfrm>
              <a:prstGeom prst="rect">
                <a:avLst/>
              </a:prstGeom>
              <a:noFill/>
            </p:spPr>
          </p:pic>
          <p:pic>
            <p:nvPicPr>
              <p:cNvPr id="16" name="Picture 14" descr="C:\Users\Kim Kyung IM\Desktop\box.jpg"/>
              <p:cNvPicPr>
                <a:picLocks noChangeAspect="1" noChangeArrowheads="1"/>
              </p:cNvPicPr>
              <p:nvPr/>
            </p:nvPicPr>
            <p:blipFill>
              <a:blip r:embed="rId7" cstate="print"/>
              <a:srcRect t="22120" b="26560"/>
              <a:stretch>
                <a:fillRect/>
              </a:stretch>
            </p:blipFill>
            <p:spPr bwMode="auto">
              <a:xfrm>
                <a:off x="162306" y="3140627"/>
                <a:ext cx="8819388" cy="688533"/>
              </a:xfrm>
              <a:prstGeom prst="rect">
                <a:avLst/>
              </a:prstGeom>
              <a:noFill/>
            </p:spPr>
          </p:pic>
          <p:pic>
            <p:nvPicPr>
              <p:cNvPr id="17" name="Picture 14" descr="C:\Users\Kim Kyung IM\Desktop\box.jpg"/>
              <p:cNvPicPr>
                <a:picLocks noChangeAspect="1" noChangeArrowheads="1"/>
              </p:cNvPicPr>
              <p:nvPr/>
            </p:nvPicPr>
            <p:blipFill>
              <a:blip r:embed="rId7" cstate="print"/>
              <a:srcRect t="73440"/>
              <a:stretch>
                <a:fillRect/>
              </a:stretch>
            </p:blipFill>
            <p:spPr bwMode="auto">
              <a:xfrm>
                <a:off x="165326" y="3751666"/>
                <a:ext cx="8819388" cy="2363334"/>
              </a:xfrm>
              <a:prstGeom prst="rect">
                <a:avLst/>
              </a:prstGeom>
              <a:noFill/>
            </p:spPr>
          </p:pic>
        </p:grpSp>
        <p:grpSp>
          <p:nvGrpSpPr>
            <p:cNvPr id="9" name="Group 159"/>
            <p:cNvGrpSpPr>
              <a:grpSpLocks/>
            </p:cNvGrpSpPr>
            <p:nvPr/>
          </p:nvGrpSpPr>
          <p:grpSpPr bwMode="auto">
            <a:xfrm>
              <a:off x="395543" y="1160748"/>
              <a:ext cx="3943246" cy="496123"/>
              <a:chOff x="6240" y="2523"/>
              <a:chExt cx="1575" cy="226"/>
            </a:xfrm>
          </p:grpSpPr>
          <p:pic>
            <p:nvPicPr>
              <p:cNvPr id="12" name="Picture 160" descr="도식1제목바-최종2 "/>
              <p:cNvPicPr>
                <a:picLocks noChangeAspect="1" noChangeArrowheads="1"/>
              </p:cNvPicPr>
              <p:nvPr/>
            </p:nvPicPr>
            <p:blipFill>
              <a:blip r:embed="rId8" cstate="print"/>
              <a:srcRect r="71207" b="85963"/>
              <a:stretch>
                <a:fillRect/>
              </a:stretch>
            </p:blipFill>
            <p:spPr bwMode="auto">
              <a:xfrm>
                <a:off x="6240" y="2523"/>
                <a:ext cx="463" cy="226"/>
              </a:xfrm>
              <a:prstGeom prst="rect">
                <a:avLst/>
              </a:prstGeom>
              <a:noFill/>
              <a:ln w="9525">
                <a:noFill/>
                <a:miter lim="800000"/>
                <a:headEnd/>
                <a:tailEnd/>
              </a:ln>
            </p:spPr>
          </p:pic>
          <p:pic>
            <p:nvPicPr>
              <p:cNvPr id="13" name="Picture 161" descr="도식1제목바-최종2 "/>
              <p:cNvPicPr>
                <a:picLocks noChangeAspect="1" noChangeArrowheads="1"/>
              </p:cNvPicPr>
              <p:nvPr/>
            </p:nvPicPr>
            <p:blipFill>
              <a:blip r:embed="rId8" cstate="print"/>
              <a:srcRect l="23196" r="26057" b="85963"/>
              <a:stretch>
                <a:fillRect/>
              </a:stretch>
            </p:blipFill>
            <p:spPr bwMode="auto">
              <a:xfrm>
                <a:off x="6613" y="2523"/>
                <a:ext cx="835" cy="226"/>
              </a:xfrm>
              <a:prstGeom prst="rect">
                <a:avLst/>
              </a:prstGeom>
              <a:noFill/>
              <a:ln w="9525">
                <a:noFill/>
                <a:miter lim="800000"/>
                <a:headEnd/>
                <a:tailEnd/>
              </a:ln>
            </p:spPr>
          </p:pic>
          <p:pic>
            <p:nvPicPr>
              <p:cNvPr id="14" name="Picture 162" descr="도식1제목바-최종2 "/>
              <p:cNvPicPr>
                <a:picLocks noChangeAspect="1" noChangeArrowheads="1"/>
              </p:cNvPicPr>
              <p:nvPr/>
            </p:nvPicPr>
            <p:blipFill>
              <a:blip r:embed="rId8" cstate="print"/>
              <a:srcRect l="75374" b="85963"/>
              <a:stretch>
                <a:fillRect/>
              </a:stretch>
            </p:blipFill>
            <p:spPr bwMode="auto">
              <a:xfrm>
                <a:off x="7419" y="2523"/>
                <a:ext cx="396" cy="226"/>
              </a:xfrm>
              <a:prstGeom prst="rect">
                <a:avLst/>
              </a:prstGeom>
              <a:noFill/>
              <a:ln w="9525">
                <a:noFill/>
                <a:miter lim="800000"/>
                <a:headEnd/>
                <a:tailEnd/>
              </a:ln>
            </p:spPr>
          </p:pic>
        </p:grpSp>
        <p:sp>
          <p:nvSpPr>
            <p:cNvPr id="10" name="TextBox 118"/>
            <p:cNvSpPr txBox="1"/>
            <p:nvPr/>
          </p:nvSpPr>
          <p:spPr bwMode="auto">
            <a:xfrm>
              <a:off x="1083822" y="1210090"/>
              <a:ext cx="2566675" cy="368410"/>
            </a:xfrm>
            <a:prstGeom prst="rect">
              <a:avLst/>
            </a:prstGeom>
            <a:noFill/>
            <a:ln w="9525" cmpd="sng">
              <a:noFill/>
              <a:miter lim="800000"/>
              <a:headEnd/>
              <a:tailEnd/>
            </a:ln>
            <a:effectLst>
              <a:outerShdw blurRad="63500" sx="102000" sy="102000" algn="ctr" rotWithShape="0">
                <a:prstClr val="black">
                  <a:alpha val="40000"/>
                </a:prstClr>
              </a:outerShdw>
            </a:effectLst>
          </p:spPr>
          <p:txBody>
            <a:bodyPr wrap="none" anchor="ctr">
              <a:scene3d>
                <a:camera prst="orthographicFront"/>
                <a:lightRig rig="threePt" dir="t"/>
              </a:scene3d>
              <a:sp3d contourW="38100">
                <a:bevelT w="0"/>
                <a:contourClr>
                  <a:srgbClr val="101A38"/>
                </a:contourClr>
              </a:sp3d>
            </a:bodyPr>
            <a:lstStyle>
              <a:defPPr>
                <a:defRPr lang="ko-KR"/>
              </a:defPPr>
              <a:lvl1pPr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1pPr>
              <a:lvl2pPr marL="4572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2pPr>
              <a:lvl3pPr marL="9144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3pPr>
              <a:lvl4pPr marL="13716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4pPr>
              <a:lvl5pPr marL="1828800" algn="l" rtl="0" fontAlgn="base" latinLnBrk="1">
                <a:spcBef>
                  <a:spcPct val="0"/>
                </a:spcBef>
                <a:spcAft>
                  <a:spcPct val="0"/>
                </a:spcAft>
                <a:defRPr kumimoji="1" sz="1300" kern="1200">
                  <a:solidFill>
                    <a:schemeClr val="bg1"/>
                  </a:solidFill>
                  <a:latin typeface="산돌고딕B" pitchFamily="18" charset="-127"/>
                  <a:ea typeface="산돌고딕B" pitchFamily="18" charset="-127"/>
                  <a:cs typeface="+mn-cs"/>
                </a:defRPr>
              </a:lvl5pPr>
              <a:lvl6pPr marL="2286000" algn="l" defTabSz="914400" rtl="0" eaLnBrk="1" latinLnBrk="1" hangingPunct="1">
                <a:defRPr kumimoji="1" sz="1300" kern="1200">
                  <a:solidFill>
                    <a:schemeClr val="bg1"/>
                  </a:solidFill>
                  <a:latin typeface="산돌고딕B" pitchFamily="18" charset="-127"/>
                  <a:ea typeface="산돌고딕B" pitchFamily="18" charset="-127"/>
                  <a:cs typeface="+mn-cs"/>
                </a:defRPr>
              </a:lvl6pPr>
              <a:lvl7pPr marL="2743200" algn="l" defTabSz="914400" rtl="0" eaLnBrk="1" latinLnBrk="1" hangingPunct="1">
                <a:defRPr kumimoji="1" sz="1300" kern="1200">
                  <a:solidFill>
                    <a:schemeClr val="bg1"/>
                  </a:solidFill>
                  <a:latin typeface="산돌고딕B" pitchFamily="18" charset="-127"/>
                  <a:ea typeface="산돌고딕B" pitchFamily="18" charset="-127"/>
                  <a:cs typeface="+mn-cs"/>
                </a:defRPr>
              </a:lvl7pPr>
              <a:lvl8pPr marL="3200400" algn="l" defTabSz="914400" rtl="0" eaLnBrk="1" latinLnBrk="1" hangingPunct="1">
                <a:defRPr kumimoji="1" sz="1300" kern="1200">
                  <a:solidFill>
                    <a:schemeClr val="bg1"/>
                  </a:solidFill>
                  <a:latin typeface="산돌고딕B" pitchFamily="18" charset="-127"/>
                  <a:ea typeface="산돌고딕B" pitchFamily="18" charset="-127"/>
                  <a:cs typeface="+mn-cs"/>
                </a:defRPr>
              </a:lvl8pPr>
              <a:lvl9pPr marL="3657600" algn="l" defTabSz="914400" rtl="0" eaLnBrk="1" latinLnBrk="1" hangingPunct="1">
                <a:defRPr kumimoji="1" sz="1300" kern="1200">
                  <a:solidFill>
                    <a:schemeClr val="bg1"/>
                  </a:solidFill>
                  <a:latin typeface="산돌고딕B" pitchFamily="18" charset="-127"/>
                  <a:ea typeface="산돌고딕B" pitchFamily="18" charset="-127"/>
                  <a:cs typeface="+mn-cs"/>
                </a:defRPr>
              </a:lvl9pPr>
            </a:lstStyle>
            <a:p>
              <a:pPr algn="ctr">
                <a:defRPr/>
              </a:pPr>
              <a:r>
                <a:rPr lang="en-US" altLang="ko-KR" sz="1800" kern="0" dirty="0" smtClean="0">
                  <a:solidFill>
                    <a:prstClr val="white"/>
                  </a:solidFill>
                </a:rPr>
                <a:t>Buildings</a:t>
              </a:r>
              <a:endParaRPr lang="ko-KR" altLang="en-US" sz="1800" kern="0" dirty="0" smtClean="0">
                <a:solidFill>
                  <a:prstClr val="white"/>
                </a:solidFill>
              </a:endParaRPr>
            </a:p>
          </p:txBody>
        </p:sp>
        <p:sp>
          <p:nvSpPr>
            <p:cNvPr id="11" name="직사각형 10"/>
            <p:cNvSpPr/>
            <p:nvPr/>
          </p:nvSpPr>
          <p:spPr>
            <a:xfrm>
              <a:off x="702366" y="1887400"/>
              <a:ext cx="7755824" cy="2475037"/>
            </a:xfrm>
            <a:prstGeom prst="rect">
              <a:avLst/>
            </a:prstGeom>
            <a:noFill/>
            <a:ln w="3175" cap="rnd" algn="ctr">
              <a:noFill/>
              <a:miter lim="800000"/>
              <a:headEnd/>
              <a:tailEnd/>
            </a:ln>
            <a:effectLst/>
          </p:spPr>
          <p:txBody>
            <a:bodyPr wrap="square" lIns="0" tIns="0" rIns="0" bIns="0" anchor="t">
              <a:spAutoFit/>
            </a:bodyPr>
            <a:lstStyle/>
            <a:p>
              <a:pPr marL="261938" indent="-261938" defTabSz="444500" latinLnBrk="0">
                <a:lnSpc>
                  <a:spcPts val="2500"/>
                </a:lnSpc>
                <a:spcBef>
                  <a:spcPts val="600"/>
                </a:spcBef>
                <a:spcAft>
                  <a:spcPts val="0"/>
                </a:spcAft>
                <a:buClr>
                  <a:srgbClr val="000000"/>
                </a:buClr>
                <a:buSzPct val="150000"/>
                <a:buBlip>
                  <a:blip r:embed="rId9"/>
                </a:buBlip>
              </a:pPr>
              <a:r>
                <a:rPr kumimoji="0" lang="en-US" altLang="ko-KR" sz="1600" dirty="0">
                  <a:latin typeface="산돌고딕B" pitchFamily="18" charset="-127"/>
                  <a:ea typeface="산돌고딕B" pitchFamily="18" charset="-127"/>
                </a:rPr>
                <a:t>Temporary headquarters is currently in the </a:t>
              </a:r>
              <a:r>
                <a:rPr kumimoji="0" lang="en-US" altLang="ko-KR" sz="1600" dirty="0" err="1">
                  <a:latin typeface="산돌고딕B" pitchFamily="18" charset="-127"/>
                  <a:ea typeface="산돌고딕B" pitchFamily="18" charset="-127"/>
                </a:rPr>
                <a:t>Daeduk</a:t>
              </a:r>
              <a:r>
                <a:rPr kumimoji="0" lang="en-US" altLang="ko-KR" sz="1600" dirty="0">
                  <a:latin typeface="산돌고딕B" pitchFamily="18" charset="-127"/>
                  <a:ea typeface="산돌고딕B" pitchFamily="18" charset="-127"/>
                </a:rPr>
                <a:t> District with offices for research and administration.  </a:t>
              </a:r>
              <a:endParaRPr kumimoji="0" lang="ko-KR" altLang="en-US" sz="1600" dirty="0">
                <a:latin typeface="산돌고딕B" pitchFamily="18" charset="-127"/>
                <a:ea typeface="산돌고딕B" pitchFamily="18" charset="-127"/>
              </a:endParaRPr>
            </a:p>
            <a:p>
              <a:pPr marL="261938" indent="-261938" defTabSz="444500" latinLnBrk="0">
                <a:lnSpc>
                  <a:spcPts val="2500"/>
                </a:lnSpc>
                <a:spcBef>
                  <a:spcPts val="600"/>
                </a:spcBef>
                <a:spcAft>
                  <a:spcPts val="0"/>
                </a:spcAft>
                <a:buClr>
                  <a:srgbClr val="000000"/>
                </a:buClr>
                <a:buSzPct val="150000"/>
                <a:buBlip>
                  <a:blip r:embed="rId9"/>
                </a:buBlip>
              </a:pPr>
              <a:r>
                <a:rPr kumimoji="0" lang="en-US" altLang="ko-KR" sz="1600" dirty="0" smtClean="0">
                  <a:latin typeface="산돌고딕B" pitchFamily="18" charset="-127"/>
                  <a:ea typeface="산돌고딕B" pitchFamily="18" charset="-127"/>
                </a:rPr>
                <a:t>IBS will construct its own </a:t>
              </a:r>
              <a:r>
                <a:rPr kumimoji="0" lang="en-US" altLang="ko-KR" sz="1600" dirty="0" smtClean="0">
                  <a:solidFill>
                    <a:srgbClr val="003399"/>
                  </a:solidFill>
                  <a:latin typeface="산돌고딕B" pitchFamily="18" charset="-127"/>
                  <a:ea typeface="산돌고딕B" pitchFamily="18" charset="-127"/>
                </a:rPr>
                <a:t>headquarter buildings and 3 campuses </a:t>
              </a:r>
              <a:r>
                <a:rPr kumimoji="0" lang="en-US" altLang="ko-KR" sz="1600" dirty="0" smtClean="0">
                  <a:latin typeface="산돌고딕B" pitchFamily="18" charset="-127"/>
                  <a:ea typeface="산돌고딕B" pitchFamily="18" charset="-127"/>
                </a:rPr>
                <a:t>(including amenities for overseas scientists).</a:t>
              </a:r>
              <a:endParaRPr kumimoji="0" lang="ko-KR" altLang="en-US" sz="1600" dirty="0" smtClean="0">
                <a:latin typeface="산돌고딕B" pitchFamily="18" charset="-127"/>
                <a:ea typeface="산돌고딕B" pitchFamily="18" charset="-127"/>
              </a:endParaRPr>
            </a:p>
            <a:p>
              <a:pPr marL="261938" indent="-261938" defTabSz="444500" latinLnBrk="0">
                <a:lnSpc>
                  <a:spcPts val="2500"/>
                </a:lnSpc>
                <a:spcBef>
                  <a:spcPts val="600"/>
                </a:spcBef>
                <a:spcAft>
                  <a:spcPts val="0"/>
                </a:spcAft>
                <a:buClr>
                  <a:srgbClr val="000000"/>
                </a:buClr>
                <a:buSzPct val="150000"/>
                <a:buBlip>
                  <a:blip r:embed="rId9"/>
                </a:buBlip>
              </a:pPr>
              <a:r>
                <a:rPr kumimoji="0" lang="en-US" altLang="ko-KR" sz="1600" dirty="0" smtClean="0">
                  <a:latin typeface="산돌고딕B" pitchFamily="18" charset="-127"/>
                  <a:ea typeface="산돌고딕B" pitchFamily="18" charset="-127"/>
                </a:rPr>
                <a:t>Master plan of construction will be established by May, 2012 and the construction is </a:t>
              </a:r>
              <a:r>
                <a:rPr kumimoji="0" lang="en-US" altLang="ko-KR" sz="1600" dirty="0" smtClean="0">
                  <a:solidFill>
                    <a:srgbClr val="003399"/>
                  </a:solidFill>
                  <a:latin typeface="산돌고딕B" pitchFamily="18" charset="-127"/>
                  <a:ea typeface="산돌고딕B" pitchFamily="18" charset="-127"/>
                </a:rPr>
                <a:t>scheduled to be completed by the end of 2015.</a:t>
              </a:r>
              <a:r>
                <a:rPr kumimoji="0" lang="en-US" altLang="ko-KR" sz="1600" dirty="0" smtClean="0">
                  <a:latin typeface="산돌고딕B" pitchFamily="18" charset="-127"/>
                  <a:ea typeface="산돌고딕B" pitchFamily="18" charset="-127"/>
                </a:rPr>
                <a:t> </a:t>
              </a:r>
            </a:p>
            <a:p>
              <a:pPr marL="261938" indent="-261938" defTabSz="444500" latinLnBrk="0">
                <a:lnSpc>
                  <a:spcPts val="2500"/>
                </a:lnSpc>
                <a:spcBef>
                  <a:spcPts val="600"/>
                </a:spcBef>
                <a:spcAft>
                  <a:spcPts val="0"/>
                </a:spcAft>
                <a:buClr>
                  <a:srgbClr val="000000"/>
                </a:buClr>
                <a:buSzPct val="150000"/>
                <a:buBlip>
                  <a:blip r:embed="rId9"/>
                </a:buBlip>
              </a:pPr>
              <a:r>
                <a:rPr kumimoji="0" lang="en-US" altLang="ko-KR" sz="1600" dirty="0">
                  <a:latin typeface="산돌고딕B" pitchFamily="18" charset="-127"/>
                  <a:ea typeface="산돌고딕B" pitchFamily="18" charset="-127"/>
                </a:rPr>
                <a:t>Each campus uses spaces of the universities which host IBS campuses. </a:t>
              </a:r>
              <a:endParaRPr kumimoji="0" lang="ko-KR" altLang="en-US" sz="1600" dirty="0">
                <a:latin typeface="산돌고딕B" pitchFamily="18" charset="-127"/>
                <a:ea typeface="산돌고딕B" pitchFamily="18" charset="-127"/>
              </a:endParaRPr>
            </a:p>
          </p:txBody>
        </p:sp>
      </p:grpSp>
      <p:sp>
        <p:nvSpPr>
          <p:cNvPr id="38" name="TextBox 37"/>
          <p:cNvSpPr txBox="1"/>
          <p:nvPr/>
        </p:nvSpPr>
        <p:spPr>
          <a:xfrm>
            <a:off x="4409135" y="6553810"/>
            <a:ext cx="325730" cy="246221"/>
          </a:xfrm>
          <a:prstGeom prst="rect">
            <a:avLst/>
          </a:prstGeom>
          <a:noFill/>
        </p:spPr>
        <p:txBody>
          <a:bodyPr wrap="none" rtlCol="0">
            <a:spAutoFit/>
          </a:bodyPr>
          <a:lstStyle/>
          <a:p>
            <a:r>
              <a:rPr lang="en-US" altLang="ko-KR" sz="1000" dirty="0" smtClean="0"/>
              <a:t>11</a:t>
            </a:r>
            <a:endParaRPr lang="ko-KR" altLang="en-US" sz="1000" dirty="0"/>
          </a:p>
        </p:txBody>
      </p:sp>
    </p:spTree>
    <p:extLst>
      <p:ext uri="{BB962C8B-B14F-4D97-AF65-F5344CB8AC3E}">
        <p14:creationId xmlns:p14="http://schemas.microsoft.com/office/powerpoint/2010/main" val="655847961"/>
      </p:ext>
    </p:extLst>
  </p:cSld>
  <p:clrMapOvr>
    <a:masterClrMapping/>
  </p:clrMapOvr>
  <p:transition xmlns:p14="http://schemas.microsoft.com/office/powerpoint/2010/main">
    <p:fade thruBlk="1"/>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 y="-1"/>
            <a:ext cx="9131637" cy="690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1"/>
            <a:ext cx="2480551" cy="461665"/>
          </a:xfrm>
          <a:prstGeom prst="rect">
            <a:avLst/>
          </a:prstGeom>
          <a:solidFill>
            <a:srgbClr val="00B0F0"/>
          </a:solidFill>
        </p:spPr>
        <p:txBody>
          <a:bodyPr wrap="none" rtlCol="0">
            <a:spAutoFit/>
          </a:bodyPr>
          <a:lstStyle/>
          <a:p>
            <a:r>
              <a:rPr lang="en-US" altLang="ko-KR" sz="2400" b="1" dirty="0" smtClean="0">
                <a:effectLst>
                  <a:outerShdw blurRad="38100" dist="38100" dir="2700000" algn="tl">
                    <a:srgbClr val="000000">
                      <a:alpha val="43137"/>
                    </a:srgbClr>
                  </a:outerShdw>
                </a:effectLst>
              </a:rPr>
              <a:t>Where we are ?</a:t>
            </a:r>
            <a:endParaRPr lang="ko-KR" altLang="en-US" sz="2400" b="1" dirty="0">
              <a:effectLst>
                <a:outerShdw blurRad="38100" dist="38100" dir="2700000" algn="tl">
                  <a:srgbClr val="000000">
                    <a:alpha val="43137"/>
                  </a:srgbClr>
                </a:outerShdw>
              </a:effectLst>
            </a:endParaRPr>
          </a:p>
        </p:txBody>
      </p:sp>
      <p:sp>
        <p:nvSpPr>
          <p:cNvPr id="9" name="아래쪽 화살표 6"/>
          <p:cNvSpPr/>
          <p:nvPr/>
        </p:nvSpPr>
        <p:spPr>
          <a:xfrm rot="10800000">
            <a:off x="3635896" y="3068960"/>
            <a:ext cx="360040" cy="36004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 name="그룹 2"/>
          <p:cNvGrpSpPr/>
          <p:nvPr/>
        </p:nvGrpSpPr>
        <p:grpSpPr>
          <a:xfrm>
            <a:off x="683568" y="476672"/>
            <a:ext cx="8246947" cy="6237312"/>
            <a:chOff x="1525759" y="-576064"/>
            <a:chExt cx="8246947" cy="6237312"/>
          </a:xfrm>
        </p:grpSpPr>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759" y="-576064"/>
              <a:ext cx="8246947" cy="6237312"/>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아래쪽 화살표 1"/>
            <p:cNvSpPr/>
            <p:nvPr/>
          </p:nvSpPr>
          <p:spPr>
            <a:xfrm>
              <a:off x="5270175" y="-216024"/>
              <a:ext cx="360040" cy="36004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아래쪽 화살표 6"/>
            <p:cNvSpPr/>
            <p:nvPr/>
          </p:nvSpPr>
          <p:spPr>
            <a:xfrm rot="10800000">
              <a:off x="6494311" y="4464496"/>
              <a:ext cx="360040" cy="36004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22818181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67544" y="188640"/>
            <a:ext cx="8229600" cy="1143000"/>
          </a:xfrm>
        </p:spPr>
        <p:txBody>
          <a:bodyPr/>
          <a:lstStyle/>
          <a:p>
            <a:r>
              <a:rPr lang="en-US" altLang="ko-KR" dirty="0" smtClean="0"/>
              <a:t>Science Business Belt</a:t>
            </a:r>
            <a:endParaRPr lang="ko-KR" altLang="en-US" dirty="0"/>
          </a:p>
        </p:txBody>
      </p:sp>
      <p:sp>
        <p:nvSpPr>
          <p:cNvPr id="2052" name="Rectangle 4"/>
          <p:cNvSpPr>
            <a:spLocks noChangeArrowheads="1"/>
          </p:cNvSpPr>
          <p:nvPr/>
        </p:nvSpPr>
        <p:spPr bwMode="auto">
          <a:xfrm>
            <a:off x="0" y="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ko-KR" altLang="en-US"/>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066" y="1385577"/>
            <a:ext cx="5355867" cy="5463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_x274796544" descr="EMB00001ee0189c"/>
          <p:cNvPicPr>
            <a:picLocks noChangeAspect="1" noChangeArrowheads="1"/>
          </p:cNvPicPr>
          <p:nvPr/>
        </p:nvPicPr>
        <p:blipFill>
          <a:blip r:embed="rId3" cstate="print"/>
          <a:srcRect/>
          <a:stretch>
            <a:fillRect/>
          </a:stretch>
        </p:blipFill>
        <p:spPr bwMode="auto">
          <a:xfrm>
            <a:off x="0" y="1394585"/>
            <a:ext cx="9144000" cy="5463415"/>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8297</TotalTime>
  <Words>4100</Words>
  <Application>Microsoft Macintosh PowerPoint</Application>
  <PresentationFormat>On-screen Show (4:3)</PresentationFormat>
  <Paragraphs>904</Paragraphs>
  <Slides>41</Slides>
  <Notes>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41</vt:i4>
      </vt:variant>
    </vt:vector>
  </HeadingPairs>
  <TitlesOfParts>
    <vt:vector size="44" baseType="lpstr">
      <vt:lpstr>Office 테마</vt:lpstr>
      <vt:lpstr>수식</vt:lpstr>
      <vt:lpstr>Equation</vt:lpstr>
      <vt:lpstr>Rare Isotope Science Project</vt:lpstr>
      <vt:lpstr>PowerPoint Presentation</vt:lpstr>
      <vt:lpstr> Vision &amp; Objective of IBS</vt:lpstr>
      <vt:lpstr>PowerPoint Presentation</vt:lpstr>
      <vt:lpstr>PowerPoint Presentation</vt:lpstr>
      <vt:lpstr>PowerPoint Presentation</vt:lpstr>
      <vt:lpstr>PowerPoint Presentation</vt:lpstr>
      <vt:lpstr>PowerPoint Presentation</vt:lpstr>
      <vt:lpstr>Science Business Belt</vt:lpstr>
      <vt:lpstr>PowerPoint Presentation</vt:lpstr>
      <vt:lpstr>PowerPoint Presentation</vt:lpstr>
      <vt:lpstr>Research Topics with Rare Isotopes</vt:lpstr>
      <vt:lpstr>PowerPoint Presentation</vt:lpstr>
      <vt:lpstr>PowerPoint Presentation</vt:lpstr>
      <vt:lpstr>PowerPoint Presentation</vt:lpstr>
      <vt:lpstr>Nuclear Equation of State</vt:lpstr>
      <vt:lpstr>Importance of Symmetry Energy</vt:lpstr>
      <vt:lpstr>PowerPoint Presentation</vt:lpstr>
      <vt:lpstr>PowerPoint Presentation</vt:lpstr>
      <vt:lpstr>PowerPoint Presentation</vt:lpstr>
      <vt:lpstr>Concept of the  Accelerator Complex</vt:lpstr>
      <vt:lpstr>PowerPoint Presentation</vt:lpstr>
      <vt:lpstr>PowerPoint Presentation</vt:lpstr>
      <vt:lpstr>p + 238U fission product (70kW급)</vt:lpstr>
      <vt:lpstr>PowerPoint Presentation</vt:lpstr>
      <vt:lpstr>RI from ISOL by Cyclotron</vt:lpstr>
      <vt:lpstr>RI from IFF by High-Power SC LINAC and High-Intensity Stable HI beams</vt:lpstr>
      <vt:lpstr>RI from ISOL by High-Power SC LINAC (Long term future upgrade option)</vt:lpstr>
      <vt:lpstr>PowerPoint Presentation</vt:lpstr>
      <vt:lpstr>PowerPoint Presentation</vt:lpstr>
      <vt:lpstr>PowerPoint Presentation</vt:lpstr>
      <vt:lpstr>PowerPoint Presentation</vt:lpstr>
      <vt:lpstr>PowerPoint Presentation</vt:lpstr>
      <vt:lpstr>PowerPoint Presentation</vt:lpstr>
      <vt:lpstr>Conceptual Design of LAMPS (high energy)</vt:lpstr>
      <vt:lpstr>Status and Plan</vt:lpstr>
      <vt:lpstr>PowerPoint Presentation</vt:lpstr>
      <vt:lpstr>PowerPoint Presentation</vt:lpstr>
      <vt:lpstr>PowerPoint Presentation</vt:lpstr>
      <vt:lpstr>PowerPoint Presentation</vt:lpstr>
      <vt:lpstr>PowerPoint Presentation</vt:lpstr>
    </vt:vector>
  </TitlesOfParts>
  <Company>R&amp;D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Institute for Basic Science and Rare Isotope Science Project</dc:title>
  <dc:creator>Microsoft Corporation</dc:creator>
  <cp:lastModifiedBy>SK Kim</cp:lastModifiedBy>
  <cp:revision>74</cp:revision>
  <dcterms:created xsi:type="dcterms:W3CDTF">2006-10-05T04:04:58Z</dcterms:created>
  <dcterms:modified xsi:type="dcterms:W3CDTF">2012-02-23T00:14:04Z</dcterms:modified>
</cp:coreProperties>
</file>