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sldIdLst>
    <p:sldId id="257" r:id="rId2"/>
    <p:sldId id="569" r:id="rId3"/>
    <p:sldId id="542" r:id="rId4"/>
    <p:sldId id="544" r:id="rId5"/>
    <p:sldId id="546" r:id="rId6"/>
    <p:sldId id="552" r:id="rId7"/>
    <p:sldId id="545" r:id="rId8"/>
    <p:sldId id="547" r:id="rId9"/>
    <p:sldId id="537" r:id="rId10"/>
    <p:sldId id="548" r:id="rId11"/>
    <p:sldId id="549" r:id="rId12"/>
    <p:sldId id="550" r:id="rId13"/>
    <p:sldId id="553" r:id="rId14"/>
    <p:sldId id="551" r:id="rId15"/>
    <p:sldId id="520" r:id="rId16"/>
    <p:sldId id="554" r:id="rId17"/>
    <p:sldId id="532" r:id="rId18"/>
    <p:sldId id="556" r:id="rId19"/>
    <p:sldId id="557" r:id="rId20"/>
    <p:sldId id="558" r:id="rId21"/>
    <p:sldId id="560" r:id="rId22"/>
    <p:sldId id="540" r:id="rId23"/>
    <p:sldId id="565" r:id="rId24"/>
    <p:sldId id="521" r:id="rId25"/>
    <p:sldId id="567" r:id="rId26"/>
    <p:sldId id="561" r:id="rId27"/>
    <p:sldId id="564" r:id="rId28"/>
  </p:sldIdLst>
  <p:sldSz cx="9144000" cy="6858000" type="screen4x3"/>
  <p:notesSz cx="6669088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0066FF"/>
    <a:srgbClr val="CC3300"/>
    <a:srgbClr val="FFFFFF"/>
    <a:srgbClr val="FF0000"/>
    <a:srgbClr val="F0E010"/>
    <a:srgbClr val="FF3399"/>
    <a:srgbClr val="0000FF"/>
    <a:srgbClr val="1467AC"/>
    <a:srgbClr val="EDE99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5"/>
            <a:ext cx="2889938" cy="496411"/>
          </a:xfrm>
          <a:prstGeom prst="rect">
            <a:avLst/>
          </a:prstGeom>
        </p:spPr>
        <p:txBody>
          <a:bodyPr vert="horz" lIns="90710" tIns="45354" rIns="90710" bIns="45354" rtlCol="0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777609" y="5"/>
            <a:ext cx="2889938" cy="496411"/>
          </a:xfrm>
          <a:prstGeom prst="rect">
            <a:avLst/>
          </a:prstGeom>
        </p:spPr>
        <p:txBody>
          <a:bodyPr vert="horz" lIns="90710" tIns="45354" rIns="90710" bIns="45354" rtlCol="0"/>
          <a:lstStyle>
            <a:lvl1pPr algn="r">
              <a:defRPr sz="1100"/>
            </a:lvl1pPr>
          </a:lstStyle>
          <a:p>
            <a:fld id="{96C6BF45-D0EF-455A-983F-3DE867F5B307}" type="datetimeFigureOut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10" tIns="45354" rIns="90710" bIns="4535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66910" y="4715912"/>
            <a:ext cx="5335270" cy="4467701"/>
          </a:xfrm>
          <a:prstGeom prst="rect">
            <a:avLst/>
          </a:prstGeom>
        </p:spPr>
        <p:txBody>
          <a:bodyPr vert="horz" lIns="90710" tIns="45354" rIns="90710" bIns="4535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889938" cy="496411"/>
          </a:xfrm>
          <a:prstGeom prst="rect">
            <a:avLst/>
          </a:prstGeom>
        </p:spPr>
        <p:txBody>
          <a:bodyPr vert="horz" lIns="90710" tIns="45354" rIns="90710" bIns="45354" rtlCol="0" anchor="b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777609" y="9430092"/>
            <a:ext cx="2889938" cy="496411"/>
          </a:xfrm>
          <a:prstGeom prst="rect">
            <a:avLst/>
          </a:prstGeom>
        </p:spPr>
        <p:txBody>
          <a:bodyPr vert="horz" lIns="90710" tIns="45354" rIns="90710" bIns="45354" rtlCol="0" anchor="b"/>
          <a:lstStyle>
            <a:lvl1pPr algn="r">
              <a:defRPr sz="1100"/>
            </a:lvl1pPr>
          </a:lstStyle>
          <a:p>
            <a:fld id="{4A665D09-0389-41A8-BAB6-8C5EEE8A646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8049"/>
            <a:fld id="{95FB8853-7471-4F92-B848-B8ACD38C16C2}" type="slidenum">
              <a:rPr lang="en-US" altLang="ko-KR" smtClean="0"/>
              <a:pPr defTabSz="948049"/>
              <a:t>1</a:t>
            </a:fld>
            <a:endParaRPr lang="en-US" altLang="ko-KR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3F9B6-7AFF-4065-993F-8ED7AB00D7BC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DFDA-C1B6-4709-8374-DD0A9F079A51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D956-BFD4-4990-8EBE-B98725C463EA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2CD9-459A-45A1-8868-C41CD9AF3DC9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98B49-E820-4728-8B49-C6DBE019C7D1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84434-6847-4A1E-85A8-3B91169ABC77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9F70-5F57-41F9-9BFA-4577F654A047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CED0-CCA6-41DF-910B-6DD9C01F2C80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8ECE2-A5E4-44A4-95BA-58A316B7C444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DD65-DED5-4962-AE0B-A1DE756B36E3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AA69-4AE7-4F6A-88C5-219926BDF096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EAD0B-A3F4-4144-8DD0-8B155D0C759A}" type="datetime1">
              <a:rPr lang="ko-KR" altLang="en-US" smtClean="0"/>
              <a:pPr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36305-4B00-44A6-867C-AE6332C405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1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idx="1"/>
          </p:nvPr>
        </p:nvSpPr>
        <p:spPr>
          <a:xfrm>
            <a:off x="357158" y="285728"/>
            <a:ext cx="8382000" cy="6019800"/>
          </a:xfrm>
          <a:noFill/>
          <a:ln>
            <a:noFill/>
          </a:ln>
        </p:spPr>
        <p:txBody>
          <a:bodyPr/>
          <a:lstStyle/>
          <a:p>
            <a:pPr algn="ctr" eaLnBrk="1" hangingPunct="1">
              <a:buFontTx/>
              <a:buNone/>
            </a:pPr>
            <a:endParaRPr lang="en-US" altLang="ko-KR" sz="2400" b="1" u="sng" dirty="0">
              <a:latin typeface="Microsoft Sans Serif" pitchFamily="34" charset="0"/>
            </a:endParaRPr>
          </a:p>
          <a:p>
            <a:pPr algn="ctr" eaLnBrk="1" hangingPunct="1">
              <a:buFontTx/>
              <a:buNone/>
            </a:pPr>
            <a:endParaRPr lang="en-US" altLang="ko-KR" sz="1800" b="1" u="sng" dirty="0" smtClean="0">
              <a:latin typeface="Microsoft Sans Serif" pitchFamily="34" charset="0"/>
            </a:endParaRPr>
          </a:p>
          <a:p>
            <a:pPr algn="ctr">
              <a:buNone/>
            </a:pPr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energy effective action of multiple </a:t>
            </a:r>
          </a:p>
          <a:p>
            <a:pPr algn="ctr">
              <a:buNone/>
            </a:pPr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D2-branes with Romans mass</a:t>
            </a:r>
          </a:p>
          <a:p>
            <a:pPr algn="ctr">
              <a:buNone/>
            </a:pPr>
            <a:endParaRPr lang="en-US" altLang="ko-KR" sz="1800" b="1" dirty="0" smtClean="0"/>
          </a:p>
          <a:p>
            <a:pPr algn="ctr">
              <a:buNone/>
            </a:pPr>
            <a:endParaRPr lang="en-US" altLang="ko-KR" sz="1100" b="1" dirty="0" smtClean="0">
              <a:solidFill>
                <a:srgbClr val="0066FF"/>
              </a:solidFill>
              <a:latin typeface="Microsoft Sans Serif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altLang="ko-KR" sz="2000" b="1" dirty="0" smtClean="0">
                <a:latin typeface="Microsoft Sans Serif" pitchFamily="34" charset="0"/>
              </a:rPr>
              <a:t>O-</a:t>
            </a:r>
            <a:r>
              <a:rPr lang="en-US" altLang="ko-KR" sz="2000" b="1" dirty="0" err="1" smtClean="0">
                <a:latin typeface="Microsoft Sans Serif" pitchFamily="34" charset="0"/>
              </a:rPr>
              <a:t>Kab</a:t>
            </a:r>
            <a:r>
              <a:rPr lang="en-US" altLang="ko-KR" sz="2000" b="1" dirty="0" smtClean="0">
                <a:latin typeface="Microsoft Sans Serif" pitchFamily="34" charset="0"/>
              </a:rPr>
              <a:t> Kwon</a:t>
            </a:r>
            <a:r>
              <a:rPr lang="en-US" altLang="ko-KR" sz="2800" b="1" dirty="0" smtClean="0">
                <a:latin typeface="Microsoft Sans Serif" pitchFamily="34" charset="0"/>
              </a:rPr>
              <a:t> </a:t>
            </a:r>
            <a:r>
              <a:rPr lang="en-US" altLang="ko-KR" sz="2000" b="1" dirty="0" smtClean="0"/>
              <a:t>   </a:t>
            </a:r>
            <a:r>
              <a:rPr lang="en-US" altLang="ko-KR" sz="3600" b="1" dirty="0" smtClean="0"/>
              <a:t>      </a:t>
            </a: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2500313" y="3714750"/>
            <a:ext cx="3959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ko-KR" altLang="ko-KR">
              <a:latin typeface="Microsoft Sans Serif" pitchFamily="34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555776" y="3140968"/>
            <a:ext cx="5041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dirty="0">
                <a:solidFill>
                  <a:srgbClr val="0000FF"/>
                </a:solidFill>
                <a:latin typeface="Microsoft Sans Serif" pitchFamily="34" charset="0"/>
              </a:rPr>
              <a:t>  </a:t>
            </a:r>
            <a:r>
              <a:rPr lang="en-US" altLang="ko-KR" sz="2000" dirty="0" err="1" smtClean="0">
                <a:latin typeface="Microsoft Sans Serif" pitchFamily="34" charset="0"/>
              </a:rPr>
              <a:t>Sungkyunkwan</a:t>
            </a:r>
            <a:r>
              <a:rPr lang="en-US" altLang="ko-KR" sz="2000" dirty="0" smtClean="0">
                <a:latin typeface="Microsoft Sans Serif" pitchFamily="34" charset="0"/>
              </a:rPr>
              <a:t> University (SKKU)</a:t>
            </a:r>
            <a:endParaRPr lang="en-US" altLang="ko-KR" sz="2400" dirty="0">
              <a:latin typeface="Microsoft Sans Serif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123728" y="3789040"/>
            <a:ext cx="68407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dirty="0">
                <a:solidFill>
                  <a:srgbClr val="0070C0"/>
                </a:solidFill>
              </a:rPr>
              <a:t>In collaboration with </a:t>
            </a:r>
            <a:r>
              <a:rPr lang="en-US" altLang="ko-KR" dirty="0" err="1" smtClean="0">
                <a:solidFill>
                  <a:srgbClr val="0070C0"/>
                </a:solidFill>
              </a:rPr>
              <a:t>Gyungchoon</a:t>
            </a:r>
            <a:r>
              <a:rPr lang="en-US" altLang="ko-KR" dirty="0" smtClean="0">
                <a:solidFill>
                  <a:srgbClr val="0070C0"/>
                </a:solidFill>
              </a:rPr>
              <a:t> Go and </a:t>
            </a:r>
            <a:r>
              <a:rPr lang="en-US" altLang="ko-KR" dirty="0" err="1">
                <a:solidFill>
                  <a:srgbClr val="0070C0"/>
                </a:solidFill>
              </a:rPr>
              <a:t>Driba</a:t>
            </a:r>
            <a:r>
              <a:rPr lang="en-US" altLang="ko-KR" dirty="0">
                <a:solidFill>
                  <a:srgbClr val="0070C0"/>
                </a:solidFill>
              </a:rPr>
              <a:t> </a:t>
            </a:r>
            <a:r>
              <a:rPr lang="en-US" altLang="ko-KR" dirty="0" err="1">
                <a:solidFill>
                  <a:srgbClr val="0070C0"/>
                </a:solidFill>
              </a:rPr>
              <a:t>Tolla</a:t>
            </a:r>
            <a:endParaRPr lang="en-US" altLang="ko-KR" dirty="0">
              <a:solidFill>
                <a:srgbClr val="0070C0"/>
              </a:solidFill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785786" y="5357826"/>
            <a:ext cx="77866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000" b="1" dirty="0" err="1" smtClean="0">
                <a:solidFill>
                  <a:srgbClr val="993366"/>
                </a:solidFill>
              </a:rPr>
              <a:t>YongPyong</a:t>
            </a:r>
            <a:r>
              <a:rPr lang="en-US" altLang="ko-KR" sz="2000" b="1" dirty="0" smtClean="0">
                <a:solidFill>
                  <a:srgbClr val="993366"/>
                </a:solidFill>
              </a:rPr>
              <a:t> 2012 Winter Conference</a:t>
            </a:r>
          </a:p>
          <a:p>
            <a:pPr algn="ctr"/>
            <a:r>
              <a:rPr lang="en-US" altLang="ko-KR" sz="2000" b="1" dirty="0" smtClean="0">
                <a:solidFill>
                  <a:srgbClr val="993366"/>
                </a:solidFill>
                <a:latin typeface="Microsoft Sans Serif" pitchFamily="34" charset="0"/>
                <a:cs typeface="Microsoft Sans Serif" pitchFamily="34" charset="0"/>
              </a:rPr>
              <a:t>Feb. 21, 2012</a:t>
            </a:r>
            <a:endParaRPr lang="en-US" altLang="ko-KR" sz="2000" b="1" dirty="0">
              <a:solidFill>
                <a:srgbClr val="993366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0112" y="429309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arXiv:1110.3902, </a:t>
            </a:r>
            <a:r>
              <a:rPr lang="en-US" altLang="ko-KR" dirty="0" err="1" smtClean="0"/>
              <a:t>Phys.Rev</a:t>
            </a:r>
            <a:r>
              <a:rPr lang="en-US" altLang="ko-KR" dirty="0" smtClean="0"/>
              <a:t>. D85 026006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19872" y="112474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MP </a:t>
            </a:r>
            <a:r>
              <a:rPr lang="en-US" altLang="ko-KR" b="1" dirty="0" err="1" smtClean="0"/>
              <a:t>Higgising</a:t>
            </a:r>
            <a:endParaRPr lang="ko-KR" altLang="en-US" b="1" dirty="0"/>
          </a:p>
        </p:txBody>
      </p:sp>
      <p:cxnSp>
        <p:nvCxnSpPr>
          <p:cNvPr id="18" name="직선 화살표 연결선 17"/>
          <p:cNvCxnSpPr/>
          <p:nvPr/>
        </p:nvCxnSpPr>
        <p:spPr>
          <a:xfrm>
            <a:off x="3059832" y="1484784"/>
            <a:ext cx="288032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3568" y="1196752"/>
            <a:ext cx="180020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N=6 ABJM </a:t>
            </a:r>
            <a:endParaRPr lang="ko-KR" altLang="en-US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228184" y="1124744"/>
            <a:ext cx="216024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N=8 SYM 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39552" y="1916832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M2-branes on </a:t>
            </a:r>
            <a:endParaRPr lang="ko-KR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725611" cy="31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6228184" y="184482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D2-branes  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11560" y="22768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(M-theory)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84168" y="22048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(IIA String theory)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348880"/>
            <a:ext cx="1238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아래쪽 화살표 32"/>
          <p:cNvSpPr/>
          <p:nvPr/>
        </p:nvSpPr>
        <p:spPr>
          <a:xfrm>
            <a:off x="1475656" y="2924944"/>
            <a:ext cx="144016" cy="1296144"/>
          </a:xfrm>
          <a:prstGeom prst="downArrow">
            <a:avLst/>
          </a:prstGeom>
          <a:solidFill>
            <a:srgbClr val="F0E0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429000"/>
            <a:ext cx="12573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755576" y="4581128"/>
            <a:ext cx="1728192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N=3 GT </a:t>
            </a:r>
            <a:endParaRPr lang="ko-KR" altLang="en-US" sz="2400" b="1" dirty="0"/>
          </a:p>
        </p:txBody>
      </p:sp>
      <p:cxnSp>
        <p:nvCxnSpPr>
          <p:cNvPr id="35" name="직선 화살표 연결선 34"/>
          <p:cNvCxnSpPr/>
          <p:nvPr/>
        </p:nvCxnSpPr>
        <p:spPr>
          <a:xfrm>
            <a:off x="2843808" y="4797152"/>
            <a:ext cx="3168352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203848" y="436510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MP </a:t>
            </a:r>
            <a:r>
              <a:rPr lang="en-US" altLang="ko-KR" b="1" dirty="0" err="1" smtClean="0"/>
              <a:t>Higgising</a:t>
            </a:r>
            <a:endParaRPr lang="ko-KR" alt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084168" y="4509120"/>
            <a:ext cx="252028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N=3 YM CS </a:t>
            </a:r>
            <a:endParaRPr lang="ko-KR" altLang="en-US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084168" y="5229200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D2-branes on </a:t>
            </a:r>
          </a:p>
          <a:p>
            <a:r>
              <a:rPr lang="en-US" altLang="ko-KR" b="1" dirty="0" smtClean="0"/>
              <a:t>D6- D8-branes background  </a:t>
            </a:r>
            <a:endParaRPr lang="ko-KR" altLang="en-US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039544" y="623731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(massive IIA String theory)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9552" y="5445224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brane</a:t>
            </a:r>
            <a:r>
              <a:rPr lang="en-US" altLang="ko-KR" sz="2000" dirty="0" smtClean="0"/>
              <a:t> configurations?)</a:t>
            </a:r>
            <a:endParaRPr lang="ko-KR" alt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323528" y="602128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(M-theory interpretation?)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55776" y="260648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trial 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Mukhi-Papageorgakis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(MP) Higgs mechanism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r>
              <a:rPr lang="en-US" altLang="ko-KR" sz="2000" dirty="0" err="1" smtClean="0"/>
              <a:t>Mukhi-Papageorgakis</a:t>
            </a:r>
            <a:r>
              <a:rPr lang="en-US" altLang="ko-KR" sz="2000" dirty="0" smtClean="0"/>
              <a:t> (MP) </a:t>
            </a:r>
            <a:r>
              <a:rPr lang="en-US" altLang="ko-KR" sz="2000" dirty="0" err="1" smtClean="0"/>
              <a:t>Higgsing</a:t>
            </a:r>
            <a:r>
              <a:rPr lang="en-US" altLang="ko-KR" sz="2000" dirty="0" smtClean="0"/>
              <a:t> mechanism is allowed only if the </a:t>
            </a:r>
            <a:r>
              <a:rPr lang="en-US" altLang="ko-KR" sz="2000" dirty="0" err="1" smtClean="0"/>
              <a:t>bosonic</a:t>
            </a:r>
            <a:r>
              <a:rPr lang="en-US" altLang="ko-KR" sz="2000" dirty="0" smtClean="0"/>
              <a:t> potential has a flat direction.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ko-KR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16383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987824" y="219557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solidFill>
                  <a:srgbClr val="0066FF"/>
                </a:solidFill>
              </a:rPr>
              <a:t>o</a:t>
            </a:r>
            <a:r>
              <a:rPr lang="en-US" altLang="ko-KR" dirty="0" err="1" smtClean="0">
                <a:solidFill>
                  <a:srgbClr val="0066FF"/>
                </a:solidFill>
              </a:rPr>
              <a:t>rbifold</a:t>
            </a:r>
            <a:r>
              <a:rPr lang="en-US" altLang="ko-KR" dirty="0" smtClean="0">
                <a:solidFill>
                  <a:srgbClr val="0066FF"/>
                </a:solidFill>
              </a:rPr>
              <a:t> identification</a:t>
            </a:r>
            <a:endParaRPr lang="ko-KR" altLang="en-US" dirty="0">
              <a:solidFill>
                <a:srgbClr val="0066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780928"/>
            <a:ext cx="2232248" cy="2153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Mukhi-Papageorgakis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(MP) Higgs mechanism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r>
              <a:rPr lang="en-US" altLang="ko-KR" sz="2000" dirty="0" err="1" smtClean="0"/>
              <a:t>Mukhi-Papageorgakis</a:t>
            </a:r>
            <a:r>
              <a:rPr lang="en-US" altLang="ko-KR" sz="2000" dirty="0" smtClean="0"/>
              <a:t> (MP) </a:t>
            </a:r>
            <a:r>
              <a:rPr lang="en-US" altLang="ko-KR" sz="2000" dirty="0" err="1" smtClean="0"/>
              <a:t>Higgsing</a:t>
            </a:r>
            <a:r>
              <a:rPr lang="en-US" altLang="ko-KR" sz="2000" dirty="0" smtClean="0"/>
              <a:t> mechanism is allowed only if the </a:t>
            </a:r>
            <a:r>
              <a:rPr lang="en-US" altLang="ko-KR" sz="2000" dirty="0" err="1" smtClean="0"/>
              <a:t>bosonic</a:t>
            </a:r>
            <a:r>
              <a:rPr lang="en-US" altLang="ko-KR" sz="2000" dirty="0" smtClean="0"/>
              <a:t> potential has a flat direction.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N=6 ABJM </a:t>
            </a:r>
            <a:r>
              <a:rPr lang="en-US" altLang="ko-KR" sz="2000" dirty="0" smtClean="0"/>
              <a:t>theory</a:t>
            </a:r>
            <a:r>
              <a:rPr lang="en-US" altLang="ko-KR" sz="2000" dirty="0" smtClean="0">
                <a:solidFill>
                  <a:srgbClr val="C00000"/>
                </a:solidFill>
              </a:rPr>
              <a:t>                           </a:t>
            </a:r>
            <a:r>
              <a:rPr lang="en-US" altLang="ko-KR" sz="2000" dirty="0" smtClean="0"/>
              <a:t> </a:t>
            </a:r>
            <a:r>
              <a:rPr lang="en-US" altLang="ko-KR" sz="2000" dirty="0" smtClean="0"/>
              <a:t>  N=8 super </a:t>
            </a:r>
            <a:r>
              <a:rPr lang="en-US" altLang="ko-KR" sz="2000" dirty="0" smtClean="0"/>
              <a:t>YM theory </a:t>
            </a:r>
          </a:p>
          <a:p>
            <a:endParaRPr lang="ko-KR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16383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987824" y="219557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solidFill>
                  <a:srgbClr val="0066FF"/>
                </a:solidFill>
              </a:rPr>
              <a:t>o</a:t>
            </a:r>
            <a:r>
              <a:rPr lang="en-US" altLang="ko-KR" dirty="0" err="1" smtClean="0">
                <a:solidFill>
                  <a:srgbClr val="0066FF"/>
                </a:solidFill>
              </a:rPr>
              <a:t>rbifold</a:t>
            </a:r>
            <a:r>
              <a:rPr lang="en-US" altLang="ko-KR" dirty="0" smtClean="0">
                <a:solidFill>
                  <a:srgbClr val="0066FF"/>
                </a:solidFill>
              </a:rPr>
              <a:t> identification</a:t>
            </a:r>
            <a:endParaRPr lang="ko-KR" altLang="en-US" dirty="0">
              <a:solidFill>
                <a:srgbClr val="0066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780928"/>
            <a:ext cx="2232248" cy="2153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780928"/>
            <a:ext cx="593184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직선 화살표 연결선 7"/>
          <p:cNvCxnSpPr/>
          <p:nvPr/>
        </p:nvCxnSpPr>
        <p:spPr>
          <a:xfrm>
            <a:off x="3347864" y="5661248"/>
            <a:ext cx="2016224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63888" y="5301208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MP </a:t>
            </a:r>
            <a:r>
              <a:rPr lang="en-US" altLang="ko-KR" sz="1600" dirty="0" err="1" smtClean="0"/>
              <a:t>Higgising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N=6 ABJM </a:t>
            </a:r>
            <a:r>
              <a:rPr lang="en-US" altLang="ko-KR" sz="2000" dirty="0" smtClean="0"/>
              <a:t>theory</a:t>
            </a:r>
            <a:r>
              <a:rPr lang="en-US" altLang="ko-KR" sz="2000" dirty="0" smtClean="0">
                <a:solidFill>
                  <a:srgbClr val="C00000"/>
                </a:solidFill>
              </a:rPr>
              <a:t>                           </a:t>
            </a:r>
            <a:r>
              <a:rPr lang="en-US" altLang="ko-KR" sz="2000" dirty="0" smtClean="0"/>
              <a:t> </a:t>
            </a:r>
            <a:r>
              <a:rPr lang="en-US" altLang="ko-KR" sz="2000" dirty="0" smtClean="0"/>
              <a:t>  N=8 super </a:t>
            </a:r>
            <a:r>
              <a:rPr lang="en-US" altLang="ko-KR" sz="2000" dirty="0" smtClean="0"/>
              <a:t>YM theory </a:t>
            </a:r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N=3 GT theory                              </a:t>
            </a:r>
            <a:r>
              <a:rPr lang="en-US" altLang="ko-KR" sz="2000" dirty="0" smtClean="0">
                <a:solidFill>
                  <a:srgbClr val="FF0000"/>
                </a:solidFill>
              </a:rPr>
              <a:t>???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3275856" y="2420888"/>
            <a:ext cx="2016224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31840" y="4293096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MP </a:t>
            </a:r>
            <a:r>
              <a:rPr lang="en-US" altLang="ko-KR" sz="1600" dirty="0" err="1" smtClean="0"/>
              <a:t>Higgising</a:t>
            </a:r>
            <a:endParaRPr lang="ko-KR" altLang="en-US" sz="1600" dirty="0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2915816" y="4653136"/>
            <a:ext cx="2016224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19872" y="2060848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MP </a:t>
            </a:r>
            <a:r>
              <a:rPr lang="en-US" altLang="ko-KR" sz="1600" dirty="0" err="1" smtClean="0"/>
              <a:t>Higgising</a:t>
            </a:r>
            <a:endParaRPr lang="ko-KR" altLang="en-US" sz="1600" dirty="0"/>
          </a:p>
        </p:txBody>
      </p:sp>
      <p:cxnSp>
        <p:nvCxnSpPr>
          <p:cNvPr id="14" name="직선 화살표 연결선 13"/>
          <p:cNvCxnSpPr/>
          <p:nvPr/>
        </p:nvCxnSpPr>
        <p:spPr>
          <a:xfrm flipH="1">
            <a:off x="3275856" y="2564904"/>
            <a:ext cx="1944216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27784" y="292494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[</a:t>
            </a:r>
            <a:r>
              <a:rPr lang="en-US" altLang="ko-KR" dirty="0" smtClean="0">
                <a:solidFill>
                  <a:srgbClr val="0070C0"/>
                </a:solidFill>
              </a:rPr>
              <a:t>Kapustin-Willet-Yaakov, 10, </a:t>
            </a:r>
            <a:r>
              <a:rPr lang="en-US" altLang="ko-KR" dirty="0" err="1" smtClean="0">
                <a:solidFill>
                  <a:srgbClr val="0070C0"/>
                </a:solidFill>
              </a:rPr>
              <a:t>Dongmin</a:t>
            </a:r>
            <a:r>
              <a:rPr lang="en-US" altLang="ko-KR" dirty="0" smtClean="0">
                <a:solidFill>
                  <a:srgbClr val="0070C0"/>
                </a:solidFill>
              </a:rPr>
              <a:t>-</a:t>
            </a:r>
            <a:r>
              <a:rPr lang="en-US" altLang="ko-KR" dirty="0" err="1" smtClean="0">
                <a:solidFill>
                  <a:srgbClr val="0070C0"/>
                </a:solidFill>
              </a:rPr>
              <a:t>Koh</a:t>
            </a:r>
            <a:r>
              <a:rPr lang="en-US" altLang="ko-KR" dirty="0" smtClean="0">
                <a:solidFill>
                  <a:srgbClr val="0070C0"/>
                </a:solidFill>
              </a:rPr>
              <a:t>-Lee-Park, 11]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91880" y="2586390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C00000"/>
                </a:solidFill>
              </a:rPr>
              <a:t>IR conformal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706090"/>
          </a:xfrm>
        </p:spPr>
        <p:txBody>
          <a:bodyPr/>
          <a:lstStyle/>
          <a:p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Higgsing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N=3 GT theory</a:t>
            </a:r>
            <a:r>
              <a:rPr lang="en-US" altLang="ko-KR" sz="1800" dirty="0" smtClean="0">
                <a:solidFill>
                  <a:srgbClr val="0070C0"/>
                </a:solidFill>
              </a:rPr>
              <a:t>[Go-OK-</a:t>
            </a:r>
            <a:r>
              <a:rPr lang="en-US" altLang="ko-KR" sz="1800" dirty="0" err="1" smtClean="0">
                <a:solidFill>
                  <a:srgbClr val="0070C0"/>
                </a:solidFill>
              </a:rPr>
              <a:t>Tolla</a:t>
            </a:r>
            <a:r>
              <a:rPr lang="en-US" altLang="ko-KR" sz="1800" dirty="0" smtClean="0">
                <a:solidFill>
                  <a:srgbClr val="0070C0"/>
                </a:solidFill>
              </a:rPr>
              <a:t> 11]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Flat directions of GT theory</a:t>
            </a:r>
            <a:r>
              <a:rPr lang="en-US" altLang="ko-KR" sz="2000" dirty="0" smtClean="0"/>
              <a:t>: 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Redefinition of fields: </a:t>
            </a:r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err="1" smtClean="0"/>
              <a:t>Chern</a:t>
            </a:r>
            <a:r>
              <a:rPr lang="en-US" altLang="ko-KR" sz="2000" dirty="0" smtClean="0"/>
              <a:t>-Simons </a:t>
            </a:r>
            <a:r>
              <a:rPr lang="en-US" altLang="ko-KR" sz="2000" dirty="0" smtClean="0"/>
              <a:t>level and </a:t>
            </a:r>
            <a:r>
              <a:rPr lang="en-US" altLang="ko-KR" sz="2000" dirty="0" err="1" smtClean="0"/>
              <a:t>nonvanishing</a:t>
            </a:r>
            <a:r>
              <a:rPr lang="en-US" altLang="ko-KR" sz="2000" dirty="0" smtClean="0"/>
              <a:t> </a:t>
            </a:r>
            <a:r>
              <a:rPr lang="en-US" altLang="ko-KR" sz="2000" dirty="0" err="1" smtClean="0"/>
              <a:t>vev</a:t>
            </a:r>
            <a:r>
              <a:rPr lang="en-US" altLang="ko-KR" sz="2000" dirty="0" smtClean="0"/>
              <a:t> of one scalar field:</a:t>
            </a:r>
            <a:endParaRPr lang="en-US" altLang="ko-KR" sz="2000" dirty="0" smtClean="0"/>
          </a:p>
          <a:p>
            <a:endParaRPr lang="ko-KR" altLang="en-US" sz="20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115400"/>
            <a:ext cx="3024336" cy="369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348880"/>
            <a:ext cx="7668344" cy="653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5661248"/>
            <a:ext cx="62674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789040"/>
            <a:ext cx="5616624" cy="84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4941169"/>
            <a:ext cx="5040560" cy="34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/>
          </a:bodyPr>
          <a:lstStyle/>
          <a:p>
            <a:r>
              <a:rPr lang="en-US" altLang="ko-KR" sz="2000" b="1" dirty="0" smtClean="0"/>
              <a:t>N=3 super YM CS theory: </a:t>
            </a:r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1800" dirty="0" smtClean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20688"/>
            <a:ext cx="2078501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196752"/>
            <a:ext cx="8064896" cy="5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44824"/>
            <a:ext cx="8208912" cy="54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788024" y="6381328"/>
            <a:ext cx="36004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3212976"/>
            <a:ext cx="4198919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2852936"/>
            <a:ext cx="2304256" cy="23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3254" y="2780928"/>
            <a:ext cx="218506" cy="28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51520" y="1124744"/>
            <a:ext cx="8712968" cy="147732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2348880"/>
            <a:ext cx="2047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/>
          </a:bodyPr>
          <a:lstStyle/>
          <a:p>
            <a:r>
              <a:rPr lang="en-US" altLang="ko-KR" sz="2000" b="1" dirty="0" smtClean="0"/>
              <a:t>N=3 super YM CS theory: </a:t>
            </a:r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1800" dirty="0" smtClean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20688"/>
            <a:ext cx="2078501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196752"/>
            <a:ext cx="8064896" cy="5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44824"/>
            <a:ext cx="8208912" cy="54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788024" y="6381328"/>
            <a:ext cx="36004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157192"/>
            <a:ext cx="745359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899592" y="4581128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rgbClr val="0070C0"/>
                </a:solidFill>
              </a:rPr>
              <a:t>c.f.) N=3 super YM CS [Kao; Kao-Lee-Lee]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3212976"/>
            <a:ext cx="4198919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2852936"/>
            <a:ext cx="2304256" cy="23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3254" y="2780928"/>
            <a:ext cx="218506" cy="28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51520" y="1124744"/>
            <a:ext cx="8712968" cy="147732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2348880"/>
            <a:ext cx="2047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44208" y="4149080"/>
            <a:ext cx="2000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648072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moduli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space and fuzzy funnel solution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184576"/>
          </a:xfrm>
        </p:spPr>
        <p:txBody>
          <a:bodyPr>
            <a:normAutofit/>
          </a:bodyPr>
          <a:lstStyle/>
          <a:p>
            <a:r>
              <a:rPr lang="en-US" altLang="ko-KR" sz="2000" dirty="0" err="1" smtClean="0"/>
              <a:t>Moduli</a:t>
            </a:r>
            <a:r>
              <a:rPr lang="en-US" altLang="ko-KR" sz="2000" dirty="0" smtClean="0"/>
              <a:t> space </a:t>
            </a:r>
            <a:r>
              <a:rPr lang="en-US" altLang="ko-KR" sz="2000" dirty="0" smtClean="0">
                <a:sym typeface="Wingdings" pitchFamily="2" charset="2"/>
              </a:rPr>
              <a:t> 3 massive field and 4 flat directions</a:t>
            </a:r>
            <a:r>
              <a:rPr lang="en-US" altLang="ko-KR" sz="2000" dirty="0" smtClean="0"/>
              <a:t> </a:t>
            </a:r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pPr>
              <a:buNone/>
            </a:pPr>
            <a:endParaRPr lang="en-US" altLang="ko-KR" sz="2000" dirty="0" smtClean="0"/>
          </a:p>
          <a:p>
            <a:r>
              <a:rPr lang="en-US" altLang="ko-KR" sz="2000" dirty="0" smtClean="0"/>
              <a:t>N=1 fuzzy funnel solution: expressed by 7 generators of SU(3), excluding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5301208"/>
            <a:ext cx="792088" cy="46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276872"/>
            <a:ext cx="1440160" cy="55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628800"/>
            <a:ext cx="4536504" cy="43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4077072"/>
            <a:ext cx="492333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4581128"/>
            <a:ext cx="5904656" cy="35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5229200"/>
            <a:ext cx="1008112" cy="549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5229200"/>
            <a:ext cx="2448272" cy="57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7164288" y="6381328"/>
            <a:ext cx="50405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79712" y="3573016"/>
            <a:ext cx="329179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19872" y="112474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MP </a:t>
            </a:r>
            <a:r>
              <a:rPr lang="en-US" altLang="ko-KR" b="1" dirty="0" err="1" smtClean="0"/>
              <a:t>Higgising</a:t>
            </a:r>
            <a:endParaRPr lang="ko-KR" altLang="en-US" b="1" dirty="0"/>
          </a:p>
        </p:txBody>
      </p:sp>
      <p:cxnSp>
        <p:nvCxnSpPr>
          <p:cNvPr id="18" name="직선 화살표 연결선 17"/>
          <p:cNvCxnSpPr/>
          <p:nvPr/>
        </p:nvCxnSpPr>
        <p:spPr>
          <a:xfrm>
            <a:off x="3059832" y="1484784"/>
            <a:ext cx="288032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3568" y="1196752"/>
            <a:ext cx="180020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N=6 ABJM </a:t>
            </a:r>
            <a:endParaRPr lang="ko-KR" altLang="en-US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228184" y="1124744"/>
            <a:ext cx="216024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N=8 SYM 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39552" y="1916832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M2-branes on </a:t>
            </a:r>
            <a:endParaRPr lang="ko-KR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725611" cy="31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6228184" y="184482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D2-branes  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11560" y="22768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(M-theory)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84168" y="22048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(IIA String theory)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348880"/>
            <a:ext cx="1238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아래쪽 화살표 32"/>
          <p:cNvSpPr/>
          <p:nvPr/>
        </p:nvSpPr>
        <p:spPr>
          <a:xfrm>
            <a:off x="1475656" y="2924944"/>
            <a:ext cx="144016" cy="1296144"/>
          </a:xfrm>
          <a:prstGeom prst="downArrow">
            <a:avLst/>
          </a:prstGeom>
          <a:solidFill>
            <a:srgbClr val="F0E0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429000"/>
            <a:ext cx="12573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755576" y="4581128"/>
            <a:ext cx="1728192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N=3 GT </a:t>
            </a:r>
            <a:endParaRPr lang="ko-KR" altLang="en-US" sz="2400" b="1" dirty="0"/>
          </a:p>
        </p:txBody>
      </p:sp>
      <p:cxnSp>
        <p:nvCxnSpPr>
          <p:cNvPr id="35" name="직선 화살표 연결선 34"/>
          <p:cNvCxnSpPr/>
          <p:nvPr/>
        </p:nvCxnSpPr>
        <p:spPr>
          <a:xfrm>
            <a:off x="2843808" y="4797152"/>
            <a:ext cx="3168352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419872" y="436510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MP </a:t>
            </a:r>
            <a:r>
              <a:rPr lang="en-US" altLang="ko-KR" b="1" dirty="0" err="1" smtClean="0"/>
              <a:t>Higgising</a:t>
            </a:r>
            <a:endParaRPr lang="ko-KR" alt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084168" y="4509120"/>
            <a:ext cx="252028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N=3 YM CS </a:t>
            </a:r>
            <a:endParaRPr lang="ko-KR" altLang="en-US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084168" y="5229200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D2-branes on </a:t>
            </a:r>
          </a:p>
          <a:p>
            <a:r>
              <a:rPr lang="en-US" altLang="ko-KR" b="1" dirty="0" smtClean="0">
                <a:solidFill>
                  <a:srgbClr val="FF0000"/>
                </a:solidFill>
              </a:rPr>
              <a:t>D6- D8-branes background  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39544" y="623731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(massive IIA String theory)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9552" y="5445224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rgbClr val="CC3300"/>
                </a:solidFill>
              </a:rPr>
              <a:t>(</a:t>
            </a:r>
            <a:r>
              <a:rPr lang="en-US" altLang="ko-KR" sz="2000" b="1" dirty="0" err="1" smtClean="0">
                <a:solidFill>
                  <a:srgbClr val="CC3300"/>
                </a:solidFill>
              </a:rPr>
              <a:t>brane</a:t>
            </a:r>
            <a:r>
              <a:rPr lang="en-US" altLang="ko-KR" sz="2000" b="1" dirty="0" smtClean="0">
                <a:solidFill>
                  <a:srgbClr val="CC3300"/>
                </a:solidFill>
              </a:rPr>
              <a:t> configurations?)</a:t>
            </a:r>
            <a:endParaRPr lang="ko-KR" altLang="en-US" sz="2000" b="1" dirty="0">
              <a:solidFill>
                <a:srgbClr val="CC33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528" y="602128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CC3300"/>
                </a:solidFill>
              </a:rPr>
              <a:t>(M-theory interpretation?)</a:t>
            </a:r>
            <a:endParaRPr lang="ko-KR" altLang="en-US" b="1" dirty="0">
              <a:solidFill>
                <a:srgbClr val="CC33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55776" y="260648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19872" y="112474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MP </a:t>
            </a:r>
            <a:r>
              <a:rPr lang="en-US" altLang="ko-KR" b="1" dirty="0" err="1" smtClean="0"/>
              <a:t>Higgising</a:t>
            </a:r>
            <a:endParaRPr lang="ko-KR" altLang="en-US" b="1" dirty="0"/>
          </a:p>
        </p:txBody>
      </p:sp>
      <p:cxnSp>
        <p:nvCxnSpPr>
          <p:cNvPr id="18" name="직선 화살표 연결선 17"/>
          <p:cNvCxnSpPr/>
          <p:nvPr/>
        </p:nvCxnSpPr>
        <p:spPr>
          <a:xfrm>
            <a:off x="3059832" y="1484784"/>
            <a:ext cx="288032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3568" y="1196752"/>
            <a:ext cx="180020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N=6 ABJM </a:t>
            </a:r>
            <a:endParaRPr lang="ko-KR" altLang="en-US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228184" y="1124744"/>
            <a:ext cx="216024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N=8 SYM 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39552" y="1916832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M2-branes on </a:t>
            </a:r>
            <a:endParaRPr lang="ko-KR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725611" cy="31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6228184" y="184482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D2-branes  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11560" y="22768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(M-theory)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84168" y="22048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(IIA String theory)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348880"/>
            <a:ext cx="1238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2123728" y="260648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Meaning of MP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Higgsing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852936"/>
            <a:ext cx="6899130" cy="30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1971660" cy="785818"/>
          </a:xfr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pPr algn="l"/>
            <a:r>
              <a:rPr lang="en-US" altLang="ko-KR" dirty="0" smtClean="0">
                <a:solidFill>
                  <a:srgbClr val="00B0F0"/>
                </a:solidFill>
              </a:rPr>
              <a:t>Outline</a:t>
            </a:r>
            <a:endParaRPr lang="ko-KR" altLang="en-US" dirty="0">
              <a:solidFill>
                <a:srgbClr val="00B0F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  <a:noFill/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US" altLang="ko-KR" sz="2000" dirty="0" smtClean="0"/>
              <a:t>ABJM theory &amp; GT </a:t>
            </a:r>
            <a:r>
              <a:rPr lang="en-US" altLang="ko-KR" sz="2000" dirty="0" smtClean="0"/>
              <a:t>theory</a:t>
            </a:r>
            <a:endParaRPr lang="en-US" altLang="ko-KR" sz="2000" dirty="0" smtClean="0">
              <a:solidFill>
                <a:srgbClr val="002060"/>
              </a:solidFill>
            </a:endParaRPr>
          </a:p>
          <a:p>
            <a:pPr>
              <a:lnSpc>
                <a:spcPct val="170000"/>
              </a:lnSpc>
            </a:pPr>
            <a:r>
              <a:rPr lang="en-US" altLang="ko-KR" sz="2000" dirty="0" smtClean="0"/>
              <a:t>Massive IIA gravity and Romans </a:t>
            </a:r>
            <a:r>
              <a:rPr lang="en-US" altLang="ko-KR" sz="2000" dirty="0" smtClean="0"/>
              <a:t>mass</a:t>
            </a:r>
          </a:p>
          <a:p>
            <a:pPr>
              <a:lnSpc>
                <a:spcPct val="170000"/>
              </a:lnSpc>
            </a:pPr>
            <a:r>
              <a:rPr lang="en-US" altLang="ko-K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 </a:t>
            </a:r>
            <a:r>
              <a:rPr lang="en-US" altLang="ko-K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Higgsing</a:t>
            </a:r>
            <a:r>
              <a:rPr lang="en-US" altLang="ko-K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N=3 GT </a:t>
            </a:r>
            <a:r>
              <a:rPr lang="en-US" altLang="ko-K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theory</a:t>
            </a:r>
            <a:r>
              <a:rPr lang="en-US" altLang="ko-KR" sz="1400" dirty="0" smtClean="0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70000"/>
              </a:lnSpc>
            </a:pPr>
            <a:r>
              <a:rPr lang="en-US" altLang="ko-KR" sz="2000" dirty="0" smtClean="0"/>
              <a:t>Vacuum </a:t>
            </a:r>
            <a:r>
              <a:rPr lang="en-US" altLang="ko-KR" sz="2000" dirty="0" err="1" smtClean="0"/>
              <a:t>moduli</a:t>
            </a:r>
            <a:r>
              <a:rPr lang="en-US" altLang="ko-KR" sz="2000" dirty="0" smtClean="0"/>
              <a:t> space and fuzzy funnel </a:t>
            </a:r>
            <a:r>
              <a:rPr lang="en-US" altLang="ko-KR" sz="2000" dirty="0" smtClean="0"/>
              <a:t>solution</a:t>
            </a:r>
          </a:p>
          <a:p>
            <a:pPr>
              <a:lnSpc>
                <a:spcPct val="170000"/>
              </a:lnSpc>
            </a:pPr>
            <a:r>
              <a:rPr lang="en-US" altLang="ko-KR" sz="2000" dirty="0" err="1" smtClean="0"/>
              <a:t>Brane</a:t>
            </a:r>
            <a:r>
              <a:rPr lang="en-US" altLang="ko-KR" sz="2000" dirty="0" smtClean="0"/>
              <a:t> configuration of N=3 YM CS </a:t>
            </a:r>
            <a:r>
              <a:rPr lang="en-US" altLang="ko-KR" sz="2000" dirty="0" smtClean="0"/>
              <a:t>theory</a:t>
            </a:r>
          </a:p>
          <a:p>
            <a:pPr>
              <a:lnSpc>
                <a:spcPct val="170000"/>
              </a:lnSpc>
            </a:pPr>
            <a:r>
              <a:rPr lang="en-US" altLang="ko-KR" sz="2000" dirty="0" smtClean="0"/>
              <a:t>Discussion</a:t>
            </a:r>
            <a:endParaRPr lang="en-US" altLang="ko-KR" sz="20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MP </a:t>
            </a:r>
            <a:r>
              <a:rPr lang="en-US" altLang="ko-KR" sz="2000" dirty="0" err="1" smtClean="0"/>
              <a:t>Higgsing</a:t>
            </a:r>
            <a:r>
              <a:rPr lang="en-US" altLang="ko-KR" sz="2000" dirty="0" smtClean="0"/>
              <a:t> = moving far away from </a:t>
            </a:r>
            <a:r>
              <a:rPr lang="en-US" altLang="ko-KR" sz="2000" dirty="0" smtClean="0">
                <a:solidFill>
                  <a:srgbClr val="0066FF"/>
                </a:solidFill>
              </a:rPr>
              <a:t>the </a:t>
            </a:r>
            <a:r>
              <a:rPr lang="en-US" altLang="ko-KR" sz="2000" dirty="0" err="1" smtClean="0">
                <a:solidFill>
                  <a:srgbClr val="0066FF"/>
                </a:solidFill>
              </a:rPr>
              <a:t>orbifold</a:t>
            </a:r>
            <a:r>
              <a:rPr lang="en-US" altLang="ko-KR" sz="2000" dirty="0" smtClean="0">
                <a:solidFill>
                  <a:srgbClr val="0066FF"/>
                </a:solidFill>
              </a:rPr>
              <a:t> singularity</a:t>
            </a:r>
            <a:r>
              <a:rPr lang="en-US" altLang="ko-KR" sz="2000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en-US" altLang="ko-KR" sz="2000" dirty="0" smtClean="0"/>
              <a:t>                        + T-duality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</a:t>
            </a:r>
            <a:r>
              <a:rPr lang="en-US" altLang="ko-KR" sz="2000" dirty="0" smtClean="0"/>
              <a:t>                     = eliminating the NS5 and (1,k)-</a:t>
            </a:r>
            <a:r>
              <a:rPr lang="en-US" altLang="ko-KR" sz="2000" dirty="0" err="1" smtClean="0"/>
              <a:t>branes</a:t>
            </a:r>
            <a:r>
              <a:rPr lang="en-US" altLang="ko-KR" sz="2000" dirty="0" smtClean="0"/>
              <a:t> + T-duality</a:t>
            </a:r>
            <a:endParaRPr lang="ko-KR" alt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8680"/>
            <a:ext cx="593184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92080" y="3068960"/>
            <a:ext cx="2808312" cy="369332"/>
          </a:xfrm>
          <a:prstGeom prst="rect">
            <a:avLst/>
          </a:prstGeom>
          <a:noFill/>
          <a:ln>
            <a:solidFill>
              <a:srgbClr val="993366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cxnSp>
        <p:nvCxnSpPr>
          <p:cNvPr id="9" name="직선 화살표 연결선 8"/>
          <p:cNvCxnSpPr>
            <a:endCxn id="5" idx="2"/>
          </p:cNvCxnSpPr>
          <p:nvPr/>
        </p:nvCxnSpPr>
        <p:spPr>
          <a:xfrm flipH="1" flipV="1">
            <a:off x="6696236" y="3438292"/>
            <a:ext cx="36004" cy="4947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08104" y="38610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NS5 and (1,k)5-branes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19872" y="105273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MP </a:t>
            </a:r>
            <a:r>
              <a:rPr lang="en-US" altLang="ko-KR" b="1" dirty="0" err="1" smtClean="0"/>
              <a:t>Higgising</a:t>
            </a:r>
            <a:endParaRPr lang="ko-KR" altLang="en-US" b="1" dirty="0"/>
          </a:p>
        </p:txBody>
      </p:sp>
      <p:cxnSp>
        <p:nvCxnSpPr>
          <p:cNvPr id="18" name="직선 화살표 연결선 17"/>
          <p:cNvCxnSpPr>
            <a:stCxn id="25" idx="3"/>
          </p:cNvCxnSpPr>
          <p:nvPr/>
        </p:nvCxnSpPr>
        <p:spPr>
          <a:xfrm flipV="1">
            <a:off x="2483768" y="1412776"/>
            <a:ext cx="3384376" cy="14809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15616" y="1196752"/>
            <a:ext cx="1368152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</a:t>
            </a:r>
            <a:r>
              <a:rPr lang="en-US" altLang="ko-KR" sz="2400" b="1" dirty="0" smtClean="0"/>
              <a:t>= GT </a:t>
            </a:r>
            <a:endParaRPr lang="ko-KR" altLang="en-US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228184" y="1124744"/>
            <a:ext cx="216024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N=3 YM CS </a:t>
            </a:r>
            <a:endParaRPr lang="ko-KR" altLang="en-US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123728" y="260648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Meaning of MP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Higgsing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3205667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060848"/>
            <a:ext cx="4730477" cy="162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572000" y="400506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[Fujita-Li-</a:t>
            </a:r>
            <a:r>
              <a:rPr lang="en-US" altLang="ko-KR" dirty="0" err="1" smtClean="0">
                <a:solidFill>
                  <a:srgbClr val="0070C0"/>
                </a:solidFill>
              </a:rPr>
              <a:t>Ryu</a:t>
            </a:r>
            <a:r>
              <a:rPr lang="en-US" altLang="ko-KR" dirty="0" smtClean="0">
                <a:solidFill>
                  <a:srgbClr val="0070C0"/>
                </a:solidFill>
              </a:rPr>
              <a:t>-</a:t>
            </a:r>
            <a:r>
              <a:rPr lang="en-US" altLang="ko-KR" dirty="0" err="1" smtClean="0">
                <a:solidFill>
                  <a:srgbClr val="0070C0"/>
                </a:solidFill>
              </a:rPr>
              <a:t>Takayanagi</a:t>
            </a:r>
            <a:r>
              <a:rPr lang="en-US" altLang="ko-KR" dirty="0" smtClean="0">
                <a:solidFill>
                  <a:srgbClr val="0070C0"/>
                </a:solidFill>
              </a:rPr>
              <a:t> 09]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27584" y="573325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dirty="0" smtClean="0"/>
              <a:t>MP </a:t>
            </a:r>
            <a:r>
              <a:rPr lang="en-US" altLang="ko-KR" dirty="0" err="1" smtClean="0"/>
              <a:t>Higgsing</a:t>
            </a:r>
            <a:r>
              <a:rPr lang="en-US" altLang="ko-KR" dirty="0" smtClean="0"/>
              <a:t> </a:t>
            </a:r>
            <a:r>
              <a:rPr lang="en-US" altLang="ko-KR" dirty="0" smtClean="0"/>
              <a:t>= eliminating the NS5 and (1,k)-</a:t>
            </a:r>
            <a:r>
              <a:rPr lang="en-US" altLang="ko-KR" dirty="0" err="1" smtClean="0"/>
              <a:t>branes</a:t>
            </a:r>
            <a:r>
              <a:rPr lang="en-US" altLang="ko-KR" dirty="0" smtClean="0"/>
              <a:t> + T-duality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706090"/>
          </a:xfrm>
        </p:spPr>
        <p:txBody>
          <a:bodyPr>
            <a:noAutofit/>
          </a:bodyPr>
          <a:lstStyle/>
          <a:p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Brane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configuration of N=3 YM CS theory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  <a:ln w="28575">
            <a:noFill/>
          </a:ln>
        </p:spPr>
        <p:txBody>
          <a:bodyPr>
            <a:normAutofit/>
          </a:bodyPr>
          <a:lstStyle/>
          <a:p>
            <a:r>
              <a:rPr lang="en-US" altLang="ko-KR" sz="2000" dirty="0" smtClean="0"/>
              <a:t>IIB </a:t>
            </a:r>
            <a:r>
              <a:rPr lang="en-US" altLang="ko-KR" sz="2000" dirty="0" err="1" smtClean="0"/>
              <a:t>brane</a:t>
            </a:r>
            <a:r>
              <a:rPr lang="en-US" altLang="ko-KR" sz="2000" dirty="0" smtClean="0"/>
              <a:t> configuration: </a:t>
            </a:r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r>
              <a:rPr lang="en-US" altLang="ko-KR" sz="2000" dirty="0" smtClean="0"/>
              <a:t>IIA </a:t>
            </a:r>
            <a:r>
              <a:rPr lang="en-US" altLang="ko-KR" sz="2000" dirty="0" err="1" smtClean="0"/>
              <a:t>brane</a:t>
            </a:r>
            <a:r>
              <a:rPr lang="en-US" altLang="ko-KR" sz="2000" dirty="0" smtClean="0"/>
              <a:t> configuration:  </a:t>
            </a:r>
            <a:endParaRPr lang="ko-KR" alt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4638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221088"/>
            <a:ext cx="47148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직선 연결선 6"/>
          <p:cNvCxnSpPr/>
          <p:nvPr/>
        </p:nvCxnSpPr>
        <p:spPr>
          <a:xfrm flipV="1">
            <a:off x="6156176" y="3501008"/>
            <a:ext cx="1368152" cy="864096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156176" y="4365104"/>
            <a:ext cx="0" cy="1800200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6876256" y="3933056"/>
            <a:ext cx="0" cy="1728192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V="1">
            <a:off x="6156176" y="5589240"/>
            <a:ext cx="720080" cy="576064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6876256" y="3933056"/>
            <a:ext cx="1224136" cy="7920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>
            <a:off x="8100392" y="4725144"/>
            <a:ext cx="0" cy="151216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6876256" y="5589240"/>
            <a:ext cx="1224136" cy="64807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>
            <a:off x="7524328" y="3501008"/>
            <a:ext cx="0" cy="864096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/>
          <p:nvPr/>
        </p:nvCxnSpPr>
        <p:spPr>
          <a:xfrm flipV="1">
            <a:off x="6876256" y="3645024"/>
            <a:ext cx="0" cy="36004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 flipV="1">
            <a:off x="7524328" y="3284984"/>
            <a:ext cx="288032" cy="21602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>
            <a:off x="8100392" y="4725144"/>
            <a:ext cx="360040" cy="21602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812360" y="3068960"/>
            <a:ext cx="43204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2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28184" y="32849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1,6,7,8,9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44408" y="4941168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3,4,5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84168" y="443711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N D2</a:t>
            </a:r>
            <a:endParaRPr lang="ko-KR" altLang="en-US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7308304" y="501317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q D8</a:t>
            </a:r>
            <a:endParaRPr lang="ko-KR" altLang="en-US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588224" y="48691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q D6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648072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</a:t>
            </a:r>
            <a:r>
              <a:rPr lang="en-US" altLang="ko-K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moduli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space and fuzzy funnel solution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184576"/>
          </a:xfrm>
        </p:spPr>
        <p:txBody>
          <a:bodyPr>
            <a:normAutofit/>
          </a:bodyPr>
          <a:lstStyle/>
          <a:p>
            <a:r>
              <a:rPr lang="en-US" altLang="ko-KR" sz="2000" dirty="0" err="1" smtClean="0"/>
              <a:t>Moduli</a:t>
            </a:r>
            <a:r>
              <a:rPr lang="en-US" altLang="ko-KR" sz="2000" dirty="0" smtClean="0"/>
              <a:t> space </a:t>
            </a:r>
            <a:r>
              <a:rPr lang="en-US" altLang="ko-KR" sz="2000" dirty="0" smtClean="0">
                <a:sym typeface="Wingdings" pitchFamily="2" charset="2"/>
              </a:rPr>
              <a:t> 3 massive field and 4 flat directions</a:t>
            </a:r>
            <a:r>
              <a:rPr lang="en-US" altLang="ko-KR" sz="2000" dirty="0" smtClean="0"/>
              <a:t> </a:t>
            </a:r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pPr>
              <a:buNone/>
            </a:pPr>
            <a:endParaRPr lang="en-US" altLang="ko-KR" sz="2000" dirty="0" smtClean="0"/>
          </a:p>
          <a:p>
            <a:r>
              <a:rPr lang="en-US" altLang="ko-KR" sz="2000" dirty="0" smtClean="0"/>
              <a:t>N=1 fuzzy funnel solution: expressed by 7 generators of SU(3), excluding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5301208"/>
            <a:ext cx="792088" cy="46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276872"/>
            <a:ext cx="1440160" cy="55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628800"/>
            <a:ext cx="4536504" cy="43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4077072"/>
            <a:ext cx="492333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4581128"/>
            <a:ext cx="5904656" cy="35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5229200"/>
            <a:ext cx="1008112" cy="549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5229200"/>
            <a:ext cx="2448272" cy="57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7164288" y="6381328"/>
            <a:ext cx="50405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79712" y="3573016"/>
            <a:ext cx="329179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184576"/>
          </a:xfrm>
        </p:spPr>
        <p:txBody>
          <a:bodyPr>
            <a:normAutofit/>
          </a:bodyPr>
          <a:lstStyle/>
          <a:p>
            <a:r>
              <a:rPr lang="en-US" altLang="ko-KR" sz="2000" b="1" dirty="0" smtClean="0"/>
              <a:t>Gravity dual and </a:t>
            </a:r>
            <a:r>
              <a:rPr lang="en-US" altLang="ko-KR" sz="2000" b="1" dirty="0" err="1" smtClean="0"/>
              <a:t>brane</a:t>
            </a:r>
            <a:r>
              <a:rPr lang="en-US" altLang="ko-KR" sz="2000" b="1" dirty="0" smtClean="0"/>
              <a:t> construction:</a:t>
            </a:r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ko-KR" alt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916832"/>
            <a:ext cx="2520280" cy="26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55576" y="2276872"/>
            <a:ext cx="1512168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GT theory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4365104"/>
            <a:ext cx="1656184" cy="40011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N=3 YM CS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36912"/>
            <a:ext cx="1296144" cy="259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직선 화살표 연결선 12"/>
          <p:cNvCxnSpPr/>
          <p:nvPr/>
        </p:nvCxnSpPr>
        <p:spPr>
          <a:xfrm flipV="1">
            <a:off x="2483768" y="2060848"/>
            <a:ext cx="2376264" cy="21602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32040" y="2996952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+ perturbation for small F0</a:t>
            </a:r>
            <a:endParaRPr lang="ko-KR" altLang="en-US" sz="2000" dirty="0"/>
          </a:p>
        </p:txBody>
      </p:sp>
      <p:cxnSp>
        <p:nvCxnSpPr>
          <p:cNvPr id="17" name="직선 화살표 연결선 16"/>
          <p:cNvCxnSpPr/>
          <p:nvPr/>
        </p:nvCxnSpPr>
        <p:spPr>
          <a:xfrm>
            <a:off x="2483768" y="2636912"/>
            <a:ext cx="2520280" cy="14401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04048" y="1844824"/>
            <a:ext cx="396044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endParaRPr lang="ko-KR" alt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5004048" y="2564904"/>
            <a:ext cx="396044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059832" y="22768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Gravity dual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220072" y="1052736"/>
            <a:ext cx="291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[</a:t>
            </a:r>
            <a:r>
              <a:rPr lang="en-US" altLang="ko-KR" dirty="0" err="1" smtClean="0">
                <a:solidFill>
                  <a:srgbClr val="0070C0"/>
                </a:solidFill>
              </a:rPr>
              <a:t>Gaiotto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en-US" altLang="ko-KR" dirty="0" err="1" smtClean="0">
                <a:solidFill>
                  <a:srgbClr val="0070C0"/>
                </a:solidFill>
              </a:rPr>
              <a:t>tomosiello</a:t>
            </a:r>
            <a:r>
              <a:rPr lang="en-US" altLang="ko-KR" dirty="0" smtClean="0">
                <a:solidFill>
                  <a:srgbClr val="0070C0"/>
                </a:solidFill>
              </a:rPr>
              <a:t> 0901]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5576" y="321297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err="1" smtClean="0">
                <a:solidFill>
                  <a:srgbClr val="FF0000"/>
                </a:solidFill>
              </a:rPr>
              <a:t>Brane</a:t>
            </a:r>
            <a:r>
              <a:rPr lang="en-US" altLang="ko-KR" b="1" dirty="0" smtClean="0">
                <a:solidFill>
                  <a:srgbClr val="FF0000"/>
                </a:solidFill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</a:rPr>
              <a:t>construction in M-theory?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39952" y="4077072"/>
            <a:ext cx="460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rgbClr val="002060"/>
                </a:solidFill>
              </a:rPr>
              <a:t>Effective action of multiple D2-branes in the presence of F0 D6 and F0 D8-branes</a:t>
            </a:r>
            <a:endParaRPr lang="ko-KR" altLang="en-US" sz="2000" b="1" dirty="0">
              <a:solidFill>
                <a:srgbClr val="002060"/>
              </a:solidFill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2411760" y="4581128"/>
            <a:ext cx="1584176" cy="0"/>
          </a:xfrm>
          <a:prstGeom prst="straightConnector1">
            <a:avLst/>
          </a:prstGeom>
          <a:ln w="57150">
            <a:solidFill>
              <a:srgbClr val="9933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115616" y="544522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Dual gravity?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20072" y="5085184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3399"/>
                </a:solidFill>
              </a:rPr>
              <a:t>(Romans mass)</a:t>
            </a:r>
            <a:endParaRPr lang="ko-KR" altLang="en-US" sz="2000" dirty="0">
              <a:solidFill>
                <a:srgbClr val="FF3399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36096" y="3501008"/>
            <a:ext cx="291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[</a:t>
            </a:r>
            <a:r>
              <a:rPr lang="en-US" altLang="ko-KR" dirty="0" err="1" smtClean="0">
                <a:solidFill>
                  <a:srgbClr val="0070C0"/>
                </a:solidFill>
              </a:rPr>
              <a:t>Gaiotto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en-US" altLang="ko-KR" dirty="0" err="1" smtClean="0">
                <a:solidFill>
                  <a:srgbClr val="0070C0"/>
                </a:solidFill>
              </a:rPr>
              <a:t>tomosiello</a:t>
            </a:r>
            <a:r>
              <a:rPr lang="en-US" altLang="ko-KR" dirty="0" smtClean="0">
                <a:solidFill>
                  <a:srgbClr val="0070C0"/>
                </a:solidFill>
              </a:rPr>
              <a:t> 0904]</a:t>
            </a:r>
            <a:endParaRPr lang="ko-KR" altLang="en-US" dirty="0">
              <a:solidFill>
                <a:srgbClr val="0070C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636912"/>
            <a:ext cx="1152127" cy="22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68863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ko-KR" sz="2000" dirty="0" smtClean="0"/>
          </a:p>
          <a:p>
            <a:r>
              <a:rPr lang="en-US" altLang="ko-KR" sz="2000" dirty="0" smtClean="0"/>
              <a:t>N=6 ABJM </a:t>
            </a:r>
            <a:r>
              <a:rPr lang="en-US" altLang="ko-KR" sz="2000" dirty="0" smtClean="0"/>
              <a:t>theory</a:t>
            </a:r>
            <a:r>
              <a:rPr lang="en-US" altLang="ko-KR" sz="2000" dirty="0" smtClean="0">
                <a:solidFill>
                  <a:srgbClr val="C00000"/>
                </a:solidFill>
              </a:rPr>
              <a:t>                           </a:t>
            </a:r>
            <a:r>
              <a:rPr lang="en-US" altLang="ko-KR" sz="2000" dirty="0" smtClean="0"/>
              <a:t> </a:t>
            </a:r>
            <a:r>
              <a:rPr lang="en-US" altLang="ko-KR" sz="2000" dirty="0" smtClean="0"/>
              <a:t>  N=8 super </a:t>
            </a:r>
            <a:r>
              <a:rPr lang="en-US" altLang="ko-KR" sz="2000" dirty="0" smtClean="0"/>
              <a:t>YM theory </a:t>
            </a:r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N=3 GT theory                              </a:t>
            </a:r>
            <a:r>
              <a:rPr lang="en-US" altLang="ko-KR" sz="2000" dirty="0" smtClean="0">
                <a:solidFill>
                  <a:srgbClr val="FF0000"/>
                </a:solidFill>
              </a:rPr>
              <a:t>N=3 YM CS theory</a:t>
            </a:r>
          </a:p>
          <a:p>
            <a:pPr>
              <a:buNone/>
            </a:pPr>
            <a:endParaRPr lang="en-US" altLang="ko-KR" sz="2000" dirty="0" smtClean="0">
              <a:solidFill>
                <a:srgbClr val="FF0000"/>
              </a:solidFill>
            </a:endParaRP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N=3 mass-deformed GT </a:t>
            </a:r>
            <a:r>
              <a:rPr lang="en-US" altLang="ko-KR" sz="2000" dirty="0" smtClean="0">
                <a:sym typeface="Wingdings" pitchFamily="2" charset="2"/>
              </a:rPr>
              <a:t> gravity dual?</a:t>
            </a:r>
          </a:p>
          <a:p>
            <a:endParaRPr lang="en-US" altLang="ko-KR" sz="2000" dirty="0" smtClean="0">
              <a:sym typeface="Wingdings" pitchFamily="2" charset="2"/>
            </a:endParaRPr>
          </a:p>
          <a:p>
            <a:endParaRPr lang="en-US" altLang="ko-KR" sz="2000" dirty="0" smtClean="0">
              <a:sym typeface="Wingdings" pitchFamily="2" charset="2"/>
            </a:endParaRPr>
          </a:p>
          <a:p>
            <a:r>
              <a:rPr lang="en-US" altLang="ko-KR" sz="2000" dirty="0" smtClean="0">
                <a:sym typeface="Wingdings" pitchFamily="2" charset="2"/>
              </a:rPr>
              <a:t>Fuzzy funnel type of M9-brane solution in GT theory?</a:t>
            </a:r>
            <a:endParaRPr lang="en-US" altLang="ko-KR" sz="2000" dirty="0" smtClean="0"/>
          </a:p>
          <a:p>
            <a:endParaRPr lang="ko-KR" altLang="en-US" sz="2000" dirty="0"/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3275856" y="908720"/>
            <a:ext cx="2016224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59832" y="2420888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MP </a:t>
            </a:r>
            <a:r>
              <a:rPr lang="en-US" altLang="ko-KR" sz="1600" dirty="0" err="1" smtClean="0"/>
              <a:t>Higgising</a:t>
            </a:r>
            <a:endParaRPr lang="ko-KR" altLang="en-US" sz="1600" dirty="0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2843808" y="2780928"/>
            <a:ext cx="2016224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91880" y="548680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MP </a:t>
            </a:r>
            <a:r>
              <a:rPr lang="en-US" altLang="ko-KR" sz="1600" dirty="0" err="1" smtClean="0"/>
              <a:t>Higgising</a:t>
            </a:r>
            <a:endParaRPr lang="ko-KR" altLang="en-US" sz="1600" dirty="0"/>
          </a:p>
        </p:txBody>
      </p:sp>
      <p:cxnSp>
        <p:nvCxnSpPr>
          <p:cNvPr id="14" name="직선 화살표 연결선 13"/>
          <p:cNvCxnSpPr/>
          <p:nvPr/>
        </p:nvCxnSpPr>
        <p:spPr>
          <a:xfrm flipH="1">
            <a:off x="3275856" y="1052736"/>
            <a:ext cx="1944216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771800" y="1556792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[</a:t>
            </a:r>
            <a:r>
              <a:rPr lang="en-US" altLang="ko-KR" dirty="0" smtClean="0">
                <a:solidFill>
                  <a:srgbClr val="0070C0"/>
                </a:solidFill>
              </a:rPr>
              <a:t>Kapustin-Willet-Yaakov, 10, </a:t>
            </a:r>
            <a:r>
              <a:rPr lang="en-US" altLang="ko-KR" dirty="0" err="1" smtClean="0">
                <a:solidFill>
                  <a:srgbClr val="0070C0"/>
                </a:solidFill>
              </a:rPr>
              <a:t>Dongmin</a:t>
            </a:r>
            <a:r>
              <a:rPr lang="en-US" altLang="ko-KR" dirty="0" smtClean="0">
                <a:solidFill>
                  <a:srgbClr val="0070C0"/>
                </a:solidFill>
              </a:rPr>
              <a:t>-</a:t>
            </a:r>
            <a:r>
              <a:rPr lang="en-US" altLang="ko-KR" dirty="0" err="1" smtClean="0">
                <a:solidFill>
                  <a:srgbClr val="0070C0"/>
                </a:solidFill>
              </a:rPr>
              <a:t>Koh</a:t>
            </a:r>
            <a:r>
              <a:rPr lang="en-US" altLang="ko-KR" dirty="0" smtClean="0">
                <a:solidFill>
                  <a:srgbClr val="0070C0"/>
                </a:solidFill>
              </a:rPr>
              <a:t>-Lee-Park, 11]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91880" y="1124744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C00000"/>
                </a:solidFill>
              </a:rPr>
              <a:t>IR conformal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cxnSp>
        <p:nvCxnSpPr>
          <p:cNvPr id="11" name="직선 화살표 연결선 10"/>
          <p:cNvCxnSpPr/>
          <p:nvPr/>
        </p:nvCxnSpPr>
        <p:spPr>
          <a:xfrm flipH="1">
            <a:off x="2843808" y="2924944"/>
            <a:ext cx="1944216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31840" y="2996952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C00000"/>
                </a:solidFill>
              </a:rPr>
              <a:t>IR </a:t>
            </a:r>
            <a:r>
              <a:rPr lang="en-US" altLang="ko-KR" sz="1600" b="1" dirty="0" smtClean="0">
                <a:solidFill>
                  <a:srgbClr val="C00000"/>
                </a:solidFill>
              </a:rPr>
              <a:t>conformal?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87624" y="407707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[OK-</a:t>
            </a:r>
            <a:r>
              <a:rPr lang="en-US" altLang="ko-KR" dirty="0" err="1" smtClean="0">
                <a:solidFill>
                  <a:srgbClr val="0070C0"/>
                </a:solidFill>
              </a:rPr>
              <a:t>Tolla</a:t>
            </a:r>
            <a:r>
              <a:rPr lang="en-US" altLang="ko-KR" dirty="0" smtClean="0">
                <a:solidFill>
                  <a:srgbClr val="0070C0"/>
                </a:solidFill>
              </a:rPr>
              <a:t> 11</a:t>
            </a:r>
            <a:r>
              <a:rPr lang="en-US" altLang="ko-KR" dirty="0" smtClean="0">
                <a:solidFill>
                  <a:srgbClr val="0070C0"/>
                </a:solidFill>
              </a:rPr>
              <a:t>]</a:t>
            </a:r>
            <a:endParaRPr lang="en-US" altLang="ko-KR" sz="2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472608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SL(2,Z) </a:t>
            </a:r>
            <a:r>
              <a:rPr lang="en-US" altLang="ko-KR" sz="2000" dirty="0" err="1" smtClean="0"/>
              <a:t>monodromy</a:t>
            </a:r>
            <a:r>
              <a:rPr lang="en-US" altLang="ko-KR" sz="2000" dirty="0" smtClean="0"/>
              <a:t> of D7-brane: </a:t>
            </a:r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pPr>
              <a:buNone/>
            </a:pPr>
            <a:r>
              <a:rPr lang="en-US" altLang="ko-KR" sz="2000" dirty="0" smtClean="0"/>
              <a:t>   </a:t>
            </a:r>
            <a:r>
              <a:rPr lang="en-US" altLang="ko-KR" sz="2000" dirty="0" smtClean="0">
                <a:sym typeface="Wingdings" pitchFamily="2" charset="2"/>
              </a:rPr>
              <a:t> </a:t>
            </a:r>
            <a:r>
              <a:rPr lang="en-US" altLang="ko-KR" sz="2000" dirty="0" err="1" smtClean="0">
                <a:sym typeface="Wingdings" pitchFamily="2" charset="2"/>
              </a:rPr>
              <a:t>Wess-Zumino</a:t>
            </a:r>
            <a:r>
              <a:rPr lang="en-US" altLang="ko-KR" sz="2000" dirty="0" smtClean="0">
                <a:sym typeface="Wingdings" pitchFamily="2" charset="2"/>
              </a:rPr>
              <a:t> type coupling: </a:t>
            </a:r>
            <a:r>
              <a:rPr lang="en-US" altLang="ko-KR" sz="2000" dirty="0" smtClean="0"/>
              <a:t> </a:t>
            </a:r>
          </a:p>
          <a:p>
            <a:endParaRPr lang="en-US" altLang="ko-KR" sz="2400" dirty="0" smtClean="0"/>
          </a:p>
          <a:p>
            <a:endParaRPr lang="en-US" altLang="ko-KR" sz="2400" dirty="0" smtClean="0"/>
          </a:p>
          <a:p>
            <a:endParaRPr lang="ko-KR" altLang="en-US" sz="2400" dirty="0"/>
          </a:p>
        </p:txBody>
      </p:sp>
      <p:sp>
        <p:nvSpPr>
          <p:cNvPr id="4" name="타원 3"/>
          <p:cNvSpPr/>
          <p:nvPr/>
        </p:nvSpPr>
        <p:spPr>
          <a:xfrm>
            <a:off x="2267744" y="17008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연결선 5"/>
          <p:cNvCxnSpPr/>
          <p:nvPr/>
        </p:nvCxnSpPr>
        <p:spPr>
          <a:xfrm>
            <a:off x="1475656" y="2708920"/>
            <a:ext cx="39604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>
            <a:stCxn id="4" idx="4"/>
          </p:cNvCxnSpPr>
          <p:nvPr/>
        </p:nvCxnSpPr>
        <p:spPr>
          <a:xfrm>
            <a:off x="2339752" y="1844824"/>
            <a:ext cx="0" cy="180020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996952"/>
            <a:ext cx="46577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직선 연결선 10"/>
          <p:cNvCxnSpPr/>
          <p:nvPr/>
        </p:nvCxnSpPr>
        <p:spPr>
          <a:xfrm flipH="1">
            <a:off x="1331640" y="2564904"/>
            <a:ext cx="144016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flipH="1">
            <a:off x="1403648" y="2564904"/>
            <a:ext cx="144016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>
            <a:off x="5436096" y="2564904"/>
            <a:ext cx="144016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H="1">
            <a:off x="5364088" y="2564904"/>
            <a:ext cx="144016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03848" y="22768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N D3-branes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11760" y="13407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D7-brane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403648" y="37170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Brench</a:t>
            </a:r>
            <a:r>
              <a:rPr lang="en-US" altLang="ko-KR" dirty="0" smtClean="0"/>
              <a:t> cut</a:t>
            </a:r>
            <a:endParaRPr lang="ko-KR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5589240"/>
            <a:ext cx="2592288" cy="493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412776"/>
            <a:ext cx="1512168" cy="338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7" y="836712"/>
            <a:ext cx="1224136" cy="36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404664"/>
            <a:ext cx="13049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40966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ABJM theory &amp; GT theory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75656" y="1268760"/>
            <a:ext cx="6635080" cy="5112568"/>
          </a:xfrm>
        </p:spPr>
        <p:txBody>
          <a:bodyPr>
            <a:normAutofit lnSpcReduction="10000"/>
          </a:bodyPr>
          <a:lstStyle/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          </a:t>
            </a:r>
            <a:r>
              <a:rPr lang="en-US" altLang="ko-KR" sz="2000" dirty="0" err="1" smtClean="0"/>
              <a:t>Chern</a:t>
            </a:r>
            <a:r>
              <a:rPr lang="en-US" altLang="ko-KR" sz="2000" dirty="0" smtClean="0"/>
              <a:t>-Simons matter(CSM) theory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U(N)XU(N) gauge group</a:t>
            </a:r>
          </a:p>
          <a:p>
            <a:endParaRPr lang="en-US" altLang="ko-KR" sz="2000" dirty="0" smtClean="0"/>
          </a:p>
          <a:p>
            <a:r>
              <a:rPr lang="en-US" altLang="ko-KR" sz="2000" dirty="0" err="1" smtClean="0">
                <a:solidFill>
                  <a:srgbClr val="FF0000"/>
                </a:solidFill>
              </a:rPr>
              <a:t>Chern</a:t>
            </a:r>
            <a:r>
              <a:rPr lang="en-US" altLang="ko-KR" sz="2000" dirty="0" smtClean="0">
                <a:solidFill>
                  <a:srgbClr val="FF0000"/>
                </a:solidFill>
              </a:rPr>
              <a:t>-Simon levels k and –k (k1+k2=0)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effective action of M2-branes on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small k </a:t>
            </a:r>
            <a:r>
              <a:rPr lang="en-US" altLang="ko-KR" sz="2000" dirty="0" smtClean="0">
                <a:sym typeface="Wingdings" pitchFamily="2" charset="2"/>
              </a:rPr>
              <a:t> </a:t>
            </a:r>
            <a:r>
              <a:rPr lang="en-US" altLang="ko-KR" sz="2000" dirty="0" smtClean="0"/>
              <a:t>dual to M-theory on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large k </a:t>
            </a:r>
            <a:r>
              <a:rPr lang="en-US" altLang="ko-KR" sz="2000" dirty="0" smtClean="0">
                <a:sym typeface="Wingdings" pitchFamily="2" charset="2"/>
              </a:rPr>
              <a:t> </a:t>
            </a:r>
            <a:r>
              <a:rPr lang="en-US" altLang="ko-KR" sz="2000" dirty="0" smtClean="0"/>
              <a:t>dual to IIA string theory on </a:t>
            </a:r>
            <a:r>
              <a:rPr lang="en-US" altLang="ko-KR" sz="2000" dirty="0" smtClean="0">
                <a:solidFill>
                  <a:srgbClr val="FF0000"/>
                </a:solidFill>
              </a:rPr>
              <a:t>                 </a:t>
            </a:r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ko-KR" alt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1340768"/>
            <a:ext cx="6048672" cy="738664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ABJM Theory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 algn="ctr"/>
            <a:r>
              <a:rPr lang="en-US" dirty="0" err="1" smtClean="0">
                <a:solidFill>
                  <a:srgbClr val="0070C0"/>
                </a:solidFill>
              </a:rPr>
              <a:t>Aharony</a:t>
            </a:r>
            <a:r>
              <a:rPr lang="en-US" dirty="0" smtClean="0">
                <a:solidFill>
                  <a:srgbClr val="0070C0"/>
                </a:solidFill>
              </a:rPr>
              <a:t>-Bergman -</a:t>
            </a:r>
            <a:r>
              <a:rPr lang="en-US" dirty="0" err="1" smtClean="0">
                <a:solidFill>
                  <a:srgbClr val="0070C0"/>
                </a:solidFill>
              </a:rPr>
              <a:t>Jafferis-Maldacena</a:t>
            </a:r>
            <a:r>
              <a:rPr lang="en-US" dirty="0" smtClean="0">
                <a:solidFill>
                  <a:srgbClr val="0070C0"/>
                </a:solidFill>
              </a:rPr>
              <a:t> 2008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324877"/>
            <a:ext cx="720080" cy="240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0416" y="4367386"/>
            <a:ext cx="685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5013176"/>
            <a:ext cx="1590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5589240"/>
            <a:ext cx="1512168" cy="35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40966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ABJM theory &amp; GT theory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87624" y="1124744"/>
            <a:ext cx="7128792" cy="5472608"/>
          </a:xfrm>
        </p:spPr>
        <p:txBody>
          <a:bodyPr>
            <a:normAutofit/>
          </a:bodyPr>
          <a:lstStyle/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                    </a:t>
            </a:r>
            <a:r>
              <a:rPr lang="en-US" altLang="ko-KR" sz="2000" dirty="0" err="1" smtClean="0"/>
              <a:t>Chern</a:t>
            </a:r>
            <a:r>
              <a:rPr lang="en-US" altLang="ko-KR" sz="2000" dirty="0" smtClean="0"/>
              <a:t>-Simons matter(CSM) theory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U(N)XU(N) gauge group</a:t>
            </a:r>
          </a:p>
          <a:p>
            <a:endParaRPr lang="en-US" altLang="ko-KR" sz="2000" dirty="0" smtClean="0"/>
          </a:p>
          <a:p>
            <a:r>
              <a:rPr lang="en-US" altLang="ko-KR" sz="2000" dirty="0" err="1" smtClean="0">
                <a:solidFill>
                  <a:srgbClr val="FF0000"/>
                </a:solidFill>
              </a:rPr>
              <a:t>Chern</a:t>
            </a:r>
            <a:r>
              <a:rPr lang="en-US" altLang="ko-KR" sz="2000" dirty="0" smtClean="0">
                <a:solidFill>
                  <a:srgbClr val="FF0000"/>
                </a:solidFill>
              </a:rPr>
              <a:t>-Simon levels k and –k + F0 (k1+k2=F0)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no </a:t>
            </a:r>
            <a:r>
              <a:rPr lang="en-US" altLang="ko-KR" sz="2000" dirty="0" err="1" smtClean="0"/>
              <a:t>brane</a:t>
            </a:r>
            <a:r>
              <a:rPr lang="en-US" altLang="ko-KR" sz="2000" dirty="0" smtClean="0"/>
              <a:t> interpretation and gravity dual </a:t>
            </a:r>
            <a:r>
              <a:rPr lang="en-US" altLang="ko-KR" sz="2000" dirty="0" smtClean="0">
                <a:solidFill>
                  <a:srgbClr val="0066FF"/>
                </a:solidFill>
              </a:rPr>
              <a:t>in M-theory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         , 1 GT theory is dual to </a:t>
            </a:r>
            <a:r>
              <a:rPr lang="en-US" altLang="ko-KR" sz="2000" dirty="0" smtClean="0">
                <a:solidFill>
                  <a:srgbClr val="0066FF"/>
                </a:solidFill>
              </a:rPr>
              <a:t>massive IIA gravity</a:t>
            </a:r>
          </a:p>
          <a:p>
            <a:pPr>
              <a:buNone/>
            </a:pPr>
            <a:r>
              <a:rPr lang="en-US" altLang="ko-KR" sz="2000" dirty="0" smtClean="0">
                <a:solidFill>
                  <a:srgbClr val="FF0000"/>
                </a:solidFill>
              </a:rPr>
              <a:t>    </a:t>
            </a:r>
            <a:r>
              <a:rPr lang="en-US" altLang="ko-KR" sz="2000" dirty="0" smtClean="0">
                <a:solidFill>
                  <a:srgbClr val="002060"/>
                </a:solidFill>
                <a:sym typeface="Wingdings" pitchFamily="2" charset="2"/>
              </a:rPr>
              <a:t> F0 is identified as the flux of D8-brane</a:t>
            </a:r>
          </a:p>
          <a:p>
            <a:pPr>
              <a:buNone/>
            </a:pPr>
            <a:r>
              <a:rPr lang="en-US" altLang="ko-KR" sz="2000" dirty="0" smtClean="0">
                <a:solidFill>
                  <a:srgbClr val="002060"/>
                </a:solidFill>
                <a:sym typeface="Wingdings" pitchFamily="2" charset="2"/>
              </a:rPr>
              <a:t>         </a:t>
            </a:r>
            <a:r>
              <a:rPr lang="en-US" altLang="ko-KR" sz="1800" dirty="0" smtClean="0">
                <a:solidFill>
                  <a:srgbClr val="002060"/>
                </a:solidFill>
                <a:sym typeface="Wingdings" pitchFamily="2" charset="2"/>
              </a:rPr>
              <a:t> [</a:t>
            </a:r>
            <a:r>
              <a:rPr lang="en-US" altLang="ko-KR" sz="1800" dirty="0" err="1" smtClean="0">
                <a:solidFill>
                  <a:srgbClr val="0070C0"/>
                </a:solidFill>
              </a:rPr>
              <a:t>Gaiotto-Tomasiello</a:t>
            </a:r>
            <a:r>
              <a:rPr lang="en-US" altLang="ko-KR" sz="1800" dirty="0" smtClean="0">
                <a:solidFill>
                  <a:srgbClr val="0070C0"/>
                </a:solidFill>
              </a:rPr>
              <a:t> 2009]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altLang="ko-KR" sz="2000" dirty="0" smtClean="0">
              <a:solidFill>
                <a:srgbClr val="002060"/>
              </a:solidFill>
              <a:sym typeface="Wingdings" pitchFamily="2" charset="2"/>
            </a:endParaRPr>
          </a:p>
          <a:p>
            <a:endParaRPr lang="en-US" altLang="ko-KR" sz="2000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endParaRPr lang="en-US" altLang="ko-KR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843808" y="1268760"/>
            <a:ext cx="3024336" cy="73866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GT Theory</a:t>
            </a:r>
          </a:p>
          <a:p>
            <a:pPr algn="ctr"/>
            <a:r>
              <a:rPr lang="en-US" dirty="0" err="1" smtClean="0">
                <a:solidFill>
                  <a:srgbClr val="0070C0"/>
                </a:solidFill>
              </a:rPr>
              <a:t>Gaiotto-Tomasiello</a:t>
            </a:r>
            <a:r>
              <a:rPr lang="en-US" dirty="0" smtClean="0">
                <a:solidFill>
                  <a:srgbClr val="0070C0"/>
                </a:solidFill>
              </a:rPr>
              <a:t> 2009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03640" y="141277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[Fujita-Li-</a:t>
            </a:r>
            <a:r>
              <a:rPr lang="en-US" altLang="ko-KR" dirty="0" err="1" smtClean="0">
                <a:solidFill>
                  <a:srgbClr val="0070C0"/>
                </a:solidFill>
              </a:rPr>
              <a:t>Ryu</a:t>
            </a:r>
            <a:r>
              <a:rPr lang="en-US" altLang="ko-KR" dirty="0" smtClean="0">
                <a:solidFill>
                  <a:srgbClr val="0070C0"/>
                </a:solidFill>
              </a:rPr>
              <a:t>-</a:t>
            </a:r>
            <a:r>
              <a:rPr lang="en-US" altLang="ko-KR" dirty="0" err="1" smtClean="0">
                <a:solidFill>
                  <a:srgbClr val="0070C0"/>
                </a:solidFill>
              </a:rPr>
              <a:t>Takayanagi</a:t>
            </a:r>
            <a:r>
              <a:rPr lang="en-US" altLang="ko-KR" dirty="0" smtClean="0">
                <a:solidFill>
                  <a:srgbClr val="0070C0"/>
                </a:solidFill>
              </a:rPr>
              <a:t> 09]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72200" y="1772816"/>
            <a:ext cx="2484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</a:rPr>
              <a:t>(a model of QHE)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76872"/>
            <a:ext cx="1584176" cy="30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211291"/>
            <a:ext cx="872832" cy="30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about GT theory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Gravity dual of N=2,3 GT theories in </a:t>
            </a:r>
            <a:r>
              <a:rPr lang="en-US" altLang="ko-KR" sz="2000" dirty="0" err="1" smtClean="0"/>
              <a:t>perturbative</a:t>
            </a:r>
            <a:r>
              <a:rPr lang="en-US" altLang="ko-KR" sz="2000" dirty="0" smtClean="0"/>
              <a:t> level</a:t>
            </a:r>
          </a:p>
          <a:p>
            <a:pPr>
              <a:buNone/>
            </a:pPr>
            <a:r>
              <a:rPr lang="en-US" altLang="ko-KR" sz="2000" dirty="0" smtClean="0">
                <a:sym typeface="Wingdings" pitchFamily="2" charset="2"/>
              </a:rPr>
              <a:t>                       in massive IIA gravity </a:t>
            </a:r>
          </a:p>
          <a:p>
            <a:pPr>
              <a:buNone/>
            </a:pPr>
            <a:r>
              <a:rPr lang="en-US" altLang="ko-KR" sz="2000" dirty="0" smtClean="0">
                <a:sym typeface="Wingdings" pitchFamily="2" charset="2"/>
              </a:rPr>
              <a:t>         </a:t>
            </a:r>
            <a:r>
              <a:rPr lang="en-US" altLang="ko-KR" sz="20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altLang="ko-KR" sz="1800" dirty="0" smtClean="0">
                <a:solidFill>
                  <a:srgbClr val="0070C0"/>
                </a:solidFill>
                <a:sym typeface="Wingdings" pitchFamily="2" charset="2"/>
              </a:rPr>
              <a:t>[</a:t>
            </a:r>
            <a:r>
              <a:rPr lang="en-US" altLang="ko-KR" sz="1800" dirty="0" err="1" smtClean="0">
                <a:solidFill>
                  <a:srgbClr val="0070C0"/>
                </a:solidFill>
                <a:sym typeface="Wingdings" pitchFamily="2" charset="2"/>
              </a:rPr>
              <a:t>Gaiotto-Tomasiello</a:t>
            </a:r>
            <a:r>
              <a:rPr lang="en-US" altLang="ko-KR" sz="18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altLang="ko-KR" sz="1800" dirty="0" smtClean="0">
                <a:solidFill>
                  <a:srgbClr val="0070C0"/>
                </a:solidFill>
              </a:rPr>
              <a:t>arXiv:0904.3959]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Gravity dual of N=0 GT theory </a:t>
            </a:r>
            <a:r>
              <a:rPr lang="en-US" altLang="ko-KR" sz="2000" dirty="0" smtClean="0">
                <a:sym typeface="Wingdings" pitchFamily="2" charset="2"/>
              </a:rPr>
              <a:t> solution in massive IIA gravity</a:t>
            </a:r>
          </a:p>
          <a:p>
            <a:pPr>
              <a:buNone/>
            </a:pPr>
            <a:r>
              <a:rPr lang="en-US" altLang="ko-KR" sz="2000" dirty="0" smtClean="0">
                <a:sym typeface="Wingdings" pitchFamily="2" charset="2"/>
              </a:rPr>
              <a:t>    : quantitative comparison </a:t>
            </a:r>
            <a:r>
              <a:rPr lang="en-US" altLang="ko-KR" sz="1800" dirty="0" smtClean="0">
                <a:solidFill>
                  <a:srgbClr val="0070C0"/>
                </a:solidFill>
                <a:sym typeface="Wingdings" pitchFamily="2" charset="2"/>
              </a:rPr>
              <a:t>[Bergman- </a:t>
            </a:r>
            <a:r>
              <a:rPr lang="en-US" altLang="ko-KR" sz="1800" dirty="0" err="1" smtClean="0">
                <a:solidFill>
                  <a:srgbClr val="0070C0"/>
                </a:solidFill>
                <a:sym typeface="Wingdings" pitchFamily="2" charset="2"/>
              </a:rPr>
              <a:t>Lifschytz</a:t>
            </a:r>
            <a:r>
              <a:rPr lang="en-US" altLang="ko-KR" sz="1800" dirty="0" smtClean="0">
                <a:solidFill>
                  <a:srgbClr val="0070C0"/>
                </a:solidFill>
                <a:sym typeface="Wingdings" pitchFamily="2" charset="2"/>
              </a:rPr>
              <a:t> 10]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Calculation of partition function=partition function in massive IIA</a:t>
            </a:r>
          </a:p>
          <a:p>
            <a:pPr>
              <a:buNone/>
            </a:pPr>
            <a:r>
              <a:rPr lang="en-US" altLang="ko-KR" sz="2000" dirty="0" smtClean="0">
                <a:solidFill>
                  <a:srgbClr val="0070C0"/>
                </a:solidFill>
              </a:rPr>
              <a:t>    </a:t>
            </a:r>
            <a:r>
              <a:rPr lang="en-US" altLang="ko-KR" sz="1800" dirty="0" smtClean="0">
                <a:solidFill>
                  <a:srgbClr val="0070C0"/>
                </a:solidFill>
              </a:rPr>
              <a:t>[</a:t>
            </a:r>
            <a:r>
              <a:rPr lang="en-US" altLang="ko-KR" sz="1800" dirty="0" err="1" smtClean="0">
                <a:solidFill>
                  <a:srgbClr val="0070C0"/>
                </a:solidFill>
              </a:rPr>
              <a:t>Jafferis-Klebanov-Pufu-Safdi</a:t>
            </a:r>
            <a:r>
              <a:rPr lang="en-US" altLang="ko-KR" sz="1800" dirty="0" smtClean="0">
                <a:solidFill>
                  <a:srgbClr val="0070C0"/>
                </a:solidFill>
              </a:rPr>
              <a:t>, </a:t>
            </a:r>
            <a:r>
              <a:rPr lang="en-US" altLang="ko-KR" sz="1800" dirty="0" err="1" smtClean="0">
                <a:solidFill>
                  <a:srgbClr val="0070C0"/>
                </a:solidFill>
              </a:rPr>
              <a:t>Suyama</a:t>
            </a:r>
            <a:r>
              <a:rPr lang="en-US" altLang="ko-KR" sz="1800" dirty="0" smtClean="0">
                <a:solidFill>
                  <a:srgbClr val="0070C0"/>
                </a:solidFill>
              </a:rPr>
              <a:t> 11]</a:t>
            </a:r>
            <a:r>
              <a:rPr lang="en-US" altLang="ko-KR" sz="2000" dirty="0" smtClean="0">
                <a:solidFill>
                  <a:srgbClr val="0070C0"/>
                </a:solidFill>
              </a:rPr>
              <a:t>  </a:t>
            </a:r>
          </a:p>
          <a:p>
            <a:pPr>
              <a:buNone/>
            </a:pPr>
            <a:endParaRPr lang="en-US" altLang="ko-KR" sz="2000" dirty="0" smtClean="0">
              <a:solidFill>
                <a:srgbClr val="0066FF"/>
              </a:solidFill>
            </a:endParaRPr>
          </a:p>
          <a:p>
            <a:r>
              <a:rPr lang="en-US" altLang="ko-KR" sz="2000" dirty="0" smtClean="0"/>
              <a:t>N=2,3 </a:t>
            </a:r>
            <a:r>
              <a:rPr lang="en-US" altLang="ko-KR" sz="2000" dirty="0" err="1" smtClean="0"/>
              <a:t>supersymmetry</a:t>
            </a:r>
            <a:r>
              <a:rPr lang="en-US" altLang="ko-KR" sz="2000" dirty="0" smtClean="0"/>
              <a:t> preserving massive deformation and vacuum solution </a:t>
            </a:r>
            <a:r>
              <a:rPr lang="en-US" altLang="ko-KR" sz="1800" dirty="0" smtClean="0">
                <a:solidFill>
                  <a:srgbClr val="0070C0"/>
                </a:solidFill>
              </a:rPr>
              <a:t> [OK-</a:t>
            </a:r>
            <a:r>
              <a:rPr lang="en-US" altLang="ko-KR" sz="1800" dirty="0" err="1" smtClean="0">
                <a:solidFill>
                  <a:srgbClr val="0070C0"/>
                </a:solidFill>
              </a:rPr>
              <a:t>Tolla</a:t>
            </a:r>
            <a:r>
              <a:rPr lang="en-US" altLang="ko-KR" sz="1800" dirty="0" smtClean="0">
                <a:solidFill>
                  <a:srgbClr val="0070C0"/>
                </a:solidFill>
              </a:rPr>
              <a:t> 11]</a:t>
            </a:r>
            <a:endParaRPr lang="en-US" altLang="ko-KR" sz="2000" dirty="0" smtClean="0">
              <a:solidFill>
                <a:srgbClr val="0070C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144016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US" altLang="ko-KR" sz="2400" dirty="0" smtClean="0"/>
              <a:t>Action of the N=3 GT theory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/>
          </a:bodyPr>
          <a:lstStyle/>
          <a:p>
            <a:endParaRPr lang="en-US" altLang="ko-KR" sz="2000" dirty="0" smtClean="0"/>
          </a:p>
          <a:p>
            <a:endParaRPr lang="ko-KR" alt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908720"/>
            <a:ext cx="3362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556792"/>
            <a:ext cx="6120680" cy="482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308304" y="5949280"/>
            <a:ext cx="108012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Massive IIA gravity and Romans mass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Introducing the cosmological constant in </a:t>
            </a:r>
            <a:r>
              <a:rPr lang="en-US" altLang="ko-KR" sz="2000" dirty="0" err="1" smtClean="0"/>
              <a:t>massless</a:t>
            </a:r>
            <a:r>
              <a:rPr lang="en-US" altLang="ko-KR" sz="2000" dirty="0" smtClean="0"/>
              <a:t> IIA gravity </a:t>
            </a:r>
          </a:p>
          <a:p>
            <a:endParaRPr lang="en-US" altLang="ko-KR" sz="2000" dirty="0" smtClean="0"/>
          </a:p>
          <a:p>
            <a:r>
              <a:rPr lang="en-US" altLang="ko-KR" sz="2000" dirty="0" err="1" smtClean="0"/>
              <a:t>Aharony</a:t>
            </a:r>
            <a:r>
              <a:rPr lang="en-US" altLang="ko-KR" sz="2000" dirty="0" smtClean="0"/>
              <a:t> et al arXiv:1007.2451, </a:t>
            </a:r>
            <a:r>
              <a:rPr lang="en-US" altLang="ko-KR" sz="2000" dirty="0" smtClean="0">
                <a:solidFill>
                  <a:srgbClr val="0066FF"/>
                </a:solidFill>
              </a:rPr>
              <a:t>“Massive type IIA string theory cannot be strongly coupled!!” </a:t>
            </a:r>
            <a:r>
              <a:rPr lang="en-US" altLang="ko-KR" sz="2000" dirty="0" smtClean="0">
                <a:solidFill>
                  <a:srgbClr val="0066FF"/>
                </a:solidFill>
                <a:sym typeface="Wingdings" pitchFamily="2" charset="2"/>
              </a:rPr>
              <a:t> </a:t>
            </a:r>
            <a:r>
              <a:rPr lang="en-US" altLang="ko-KR" sz="2000" dirty="0" smtClean="0">
                <a:solidFill>
                  <a:srgbClr val="CC3300"/>
                </a:solidFill>
                <a:sym typeface="Wingdings" pitchFamily="2" charset="2"/>
              </a:rPr>
              <a:t>How about at strong curvature?</a:t>
            </a:r>
            <a:endParaRPr lang="ko-KR" altLang="en-US" sz="2000" dirty="0">
              <a:solidFill>
                <a:srgbClr val="CC33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713830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23928" y="45091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[Romans 1986]</a:t>
            </a:r>
            <a:endParaRPr lang="ko-KR" altLang="en-US" dirty="0">
              <a:solidFill>
                <a:srgbClr val="0070C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9" y="4005064"/>
            <a:ext cx="1656184" cy="37692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cxnSp>
        <p:nvCxnSpPr>
          <p:cNvPr id="9" name="직선 화살표 연결선 8"/>
          <p:cNvCxnSpPr/>
          <p:nvPr/>
        </p:nvCxnSpPr>
        <p:spPr>
          <a:xfrm>
            <a:off x="5796136" y="4221088"/>
            <a:ext cx="79208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32240" y="4037002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66FF"/>
                </a:solidFill>
              </a:rPr>
              <a:t>Flux of D8-brane</a:t>
            </a:r>
          </a:p>
          <a:p>
            <a:r>
              <a:rPr lang="en-US" altLang="ko-KR" sz="2000" dirty="0" smtClean="0">
                <a:solidFill>
                  <a:srgbClr val="0066FF"/>
                </a:solidFill>
              </a:rPr>
              <a:t> (Romans mass) </a:t>
            </a:r>
            <a:endParaRPr lang="ko-KR" altLang="en-US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ko-KR" alt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2492896"/>
            <a:ext cx="144016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N=3 GT </a:t>
            </a:r>
            <a:endParaRPr lang="ko-KR" altLang="en-US" sz="2400" b="1" dirty="0"/>
          </a:p>
        </p:txBody>
      </p:sp>
      <p:cxnSp>
        <p:nvCxnSpPr>
          <p:cNvPr id="7" name="직선 화살표 연결선 6"/>
          <p:cNvCxnSpPr/>
          <p:nvPr/>
        </p:nvCxnSpPr>
        <p:spPr>
          <a:xfrm>
            <a:off x="2771800" y="2708920"/>
            <a:ext cx="302433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03848" y="227687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dual gravity(large N)</a:t>
            </a:r>
            <a:endParaRPr lang="ko-KR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347864" y="278092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for large k</a:t>
            </a:r>
            <a:endParaRPr lang="ko-KR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12160" y="2420888"/>
            <a:ext cx="313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Massive IIA gravity</a:t>
            </a:r>
            <a:endParaRPr lang="ko-KR" altLang="en-US" sz="2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212976"/>
            <a:ext cx="141051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907704" y="1412776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rgbClr val="00B050"/>
                </a:solidFill>
              </a:rPr>
              <a:t>The only known result for the N=3 GT theory: </a:t>
            </a:r>
            <a:endParaRPr lang="ko-KR" altLang="en-US" sz="20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95736" y="4437112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How about the case for small N?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19872" y="112474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MP </a:t>
            </a:r>
            <a:r>
              <a:rPr lang="en-US" altLang="ko-KR" b="1" dirty="0" err="1" smtClean="0"/>
              <a:t>Higgising</a:t>
            </a:r>
            <a:endParaRPr lang="ko-KR" altLang="en-US" b="1" dirty="0"/>
          </a:p>
        </p:txBody>
      </p:sp>
      <p:cxnSp>
        <p:nvCxnSpPr>
          <p:cNvPr id="18" name="직선 화살표 연결선 17"/>
          <p:cNvCxnSpPr/>
          <p:nvPr/>
        </p:nvCxnSpPr>
        <p:spPr>
          <a:xfrm>
            <a:off x="3059832" y="1484784"/>
            <a:ext cx="288032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3568" y="1196752"/>
            <a:ext cx="180020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N=6 ABJM </a:t>
            </a:r>
            <a:endParaRPr lang="ko-KR" altLang="en-US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228184" y="1124744"/>
            <a:ext cx="2160240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N=8 SYM 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39552" y="1916832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M2-branes on </a:t>
            </a:r>
            <a:endParaRPr lang="ko-KR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725611" cy="31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6228184" y="184482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D2-branes  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11560" y="22768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(M-theory)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84168" y="22048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(IIA String theory)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348880"/>
            <a:ext cx="1238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20055</TotalTime>
  <Words>888</Words>
  <Application>Microsoft Office PowerPoint</Application>
  <PresentationFormat>화면 슬라이드 쇼(4:3)</PresentationFormat>
  <Paragraphs>300</Paragraphs>
  <Slides>27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28" baseType="lpstr">
      <vt:lpstr>Office 테마</vt:lpstr>
      <vt:lpstr>슬라이드 1</vt:lpstr>
      <vt:lpstr>Outline</vt:lpstr>
      <vt:lpstr>ABJM theory &amp; GT theory</vt:lpstr>
      <vt:lpstr>ABJM theory &amp; GT theory</vt:lpstr>
      <vt:lpstr>More about GT theory</vt:lpstr>
      <vt:lpstr>Action of the N=3 GT theory</vt:lpstr>
      <vt:lpstr>Massive IIA gravity and Romans mass</vt:lpstr>
      <vt:lpstr>Motivation</vt:lpstr>
      <vt:lpstr>슬라이드 9</vt:lpstr>
      <vt:lpstr>슬라이드 10</vt:lpstr>
      <vt:lpstr>Mukhi-Papageorgakis(MP) Higgs mechanism</vt:lpstr>
      <vt:lpstr>Mukhi-Papageorgakis(MP) Higgs mechanism</vt:lpstr>
      <vt:lpstr>슬라이드 13</vt:lpstr>
      <vt:lpstr>MP Higgsing of the N=3 GT theory[Go-OK-Tolla 11]</vt:lpstr>
      <vt:lpstr>슬라이드 15</vt:lpstr>
      <vt:lpstr>슬라이드 16</vt:lpstr>
      <vt:lpstr>Vacuum moduli space and fuzzy funnel solution</vt:lpstr>
      <vt:lpstr>슬라이드 18</vt:lpstr>
      <vt:lpstr>슬라이드 19</vt:lpstr>
      <vt:lpstr>슬라이드 20</vt:lpstr>
      <vt:lpstr>슬라이드 21</vt:lpstr>
      <vt:lpstr>Brane configuration of N=3 YM CS theory</vt:lpstr>
      <vt:lpstr>Vacuum moduli space and fuzzy funnel solution</vt:lpstr>
      <vt:lpstr>Discussion</vt:lpstr>
      <vt:lpstr>슬라이드 25</vt:lpstr>
      <vt:lpstr>슬라이드 26</vt:lpstr>
      <vt:lpstr>슬라이드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O-Kab Kwon</dc:creator>
  <cp:lastModifiedBy>O-Kab</cp:lastModifiedBy>
  <cp:revision>1070</cp:revision>
  <dcterms:created xsi:type="dcterms:W3CDTF">2009-08-13T06:32:51Z</dcterms:created>
  <dcterms:modified xsi:type="dcterms:W3CDTF">2012-02-21T08:44:05Z</dcterms:modified>
</cp:coreProperties>
</file>