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52" r:id="rId1"/>
  </p:sldMasterIdLst>
  <p:notesMasterIdLst>
    <p:notesMasterId r:id="rId25"/>
  </p:notesMasterIdLst>
  <p:handoutMasterIdLst>
    <p:handoutMasterId r:id="rId26"/>
  </p:handoutMasterIdLst>
  <p:sldIdLst>
    <p:sldId id="256" r:id="rId2"/>
    <p:sldId id="546" r:id="rId3"/>
    <p:sldId id="448" r:id="rId4"/>
    <p:sldId id="558" r:id="rId5"/>
    <p:sldId id="509" r:id="rId6"/>
    <p:sldId id="547" r:id="rId7"/>
    <p:sldId id="557" r:id="rId8"/>
    <p:sldId id="512" r:id="rId9"/>
    <p:sldId id="564" r:id="rId10"/>
    <p:sldId id="553" r:id="rId11"/>
    <p:sldId id="540" r:id="rId12"/>
    <p:sldId id="569" r:id="rId13"/>
    <p:sldId id="439" r:id="rId14"/>
    <p:sldId id="538" r:id="rId15"/>
    <p:sldId id="486" r:id="rId16"/>
    <p:sldId id="565" r:id="rId17"/>
    <p:sldId id="522" r:id="rId18"/>
    <p:sldId id="524" r:id="rId19"/>
    <p:sldId id="527" r:id="rId20"/>
    <p:sldId id="369" r:id="rId21"/>
    <p:sldId id="563" r:id="rId22"/>
    <p:sldId id="526" r:id="rId23"/>
    <p:sldId id="56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67" autoAdjust="0"/>
    <p:restoredTop sz="93478" autoAdjust="0"/>
  </p:normalViewPr>
  <p:slideViewPr>
    <p:cSldViewPr>
      <p:cViewPr>
        <p:scale>
          <a:sx n="80" d="100"/>
          <a:sy n="80" d="100"/>
        </p:scale>
        <p:origin x="-1200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0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3DD60-919F-453F-B531-952F2E76FABB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E59A00-53C8-4B8B-A2DD-E00301CB1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501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C507E-E333-4B90-A2D2-D53472BA0E33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5010" y="868468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5B8B3-77E8-443C-902F-627F7636E2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5B8B3-77E8-443C-902F-627F7636E20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5B8B3-77E8-443C-902F-627F7636E20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5B8B3-77E8-443C-902F-627F7636E20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epsilon_min</a:t>
            </a:r>
            <a:r>
              <a:rPr lang="en-US" baseline="0" dirty="0" smtClean="0"/>
              <a:t> </a:t>
            </a:r>
            <a:r>
              <a:rPr lang="en-US" baseline="0" dirty="0" smtClean="0"/>
              <a:t>depends on the feature of the telescope such as the collection area.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5B8B3-77E8-443C-902F-627F7636E20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Clarify combined f0_and delta_0. and explain</a:t>
            </a:r>
            <a:r>
              <a:rPr lang="en-US" baseline="0" dirty="0" smtClean="0"/>
              <a:t> </a:t>
            </a:r>
            <a:r>
              <a:rPr lang="en-US" baseline="0" smtClean="0"/>
              <a:t>what are downward </a:t>
            </a:r>
            <a:r>
              <a:rPr lang="en-US" baseline="0" dirty="0" smtClean="0"/>
              <a:t>and upward neutrinos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5B8B3-77E8-443C-902F-627F7636E20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5B8B3-77E8-443C-902F-627F7636E20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5B8B3-77E8-443C-902F-627F7636E20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EF78C-0040-4964-93C8-0C2D20977AFD}" type="datetimeFigureOut">
              <a:rPr lang="en-US" smtClean="0"/>
              <a:pPr/>
              <a:t>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C679F-C296-4618-8563-1DBD7984C4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3" r:id="rId1"/>
    <p:sldLayoutId id="2147484154" r:id="rId2"/>
    <p:sldLayoutId id="2147484155" r:id="rId3"/>
    <p:sldLayoutId id="2147484156" r:id="rId4"/>
    <p:sldLayoutId id="2147484157" r:id="rId5"/>
    <p:sldLayoutId id="2147484158" r:id="rId6"/>
    <p:sldLayoutId id="2147484159" r:id="rId7"/>
    <p:sldLayoutId id="2147484160" r:id="rId8"/>
    <p:sldLayoutId id="2147484161" r:id="rId9"/>
    <p:sldLayoutId id="2147484162" r:id="rId10"/>
    <p:sldLayoutId id="21474841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905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Jeong</a:t>
            </a:r>
            <a:r>
              <a:rPr lang="en-US" dirty="0" smtClean="0"/>
              <a:t>, Yu </a:t>
            </a:r>
            <a:r>
              <a:rPr lang="en-US" dirty="0" err="1" smtClean="0"/>
              <a:t>Seon</a:t>
            </a:r>
            <a:endParaRPr lang="en-US" dirty="0" smtClean="0"/>
          </a:p>
          <a:p>
            <a:r>
              <a:rPr lang="en-US" dirty="0" err="1" smtClean="0"/>
              <a:t>Yonsei</a:t>
            </a:r>
            <a:r>
              <a:rPr lang="en-US" dirty="0" smtClean="0"/>
              <a:t> University</a:t>
            </a:r>
          </a:p>
          <a:p>
            <a:r>
              <a:rPr lang="en-US" dirty="0" smtClean="0"/>
              <a:t>2012. 2. 21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0" y="10668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400" dirty="0" smtClean="0"/>
              <a:t>Neutrino and Cosmic Ray</a:t>
            </a: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Signals 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en-US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 the Moon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28800" y="6172200"/>
            <a:ext cx="5928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Jeong</a:t>
            </a:r>
            <a:r>
              <a:rPr lang="en-US" dirty="0" smtClean="0"/>
              <a:t>, Reno and </a:t>
            </a:r>
            <a:r>
              <a:rPr lang="en-US" dirty="0" err="1" smtClean="0"/>
              <a:t>Sarcevic</a:t>
            </a:r>
            <a:r>
              <a:rPr lang="en-US" dirty="0" smtClean="0"/>
              <a:t>, </a:t>
            </a:r>
            <a:r>
              <a:rPr lang="en-US" dirty="0" err="1" smtClean="0"/>
              <a:t>Astroparticle</a:t>
            </a:r>
            <a:r>
              <a:rPr lang="en-US" dirty="0" smtClean="0"/>
              <a:t> Physics 35 (2012) 383</a:t>
            </a:r>
          </a:p>
          <a:p>
            <a:pPr algn="ctr"/>
            <a:r>
              <a:rPr lang="en-US" dirty="0" smtClean="0"/>
              <a:t>[arXiv:1108.2549]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92162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Effective Aperture </a:t>
            </a:r>
            <a:endParaRPr lang="ko-KR" altLang="en-US" sz="3200" dirty="0"/>
          </a:p>
        </p:txBody>
      </p:sp>
      <p:grpSp>
        <p:nvGrpSpPr>
          <p:cNvPr id="8" name="Group 27"/>
          <p:cNvGrpSpPr/>
          <p:nvPr/>
        </p:nvGrpSpPr>
        <p:grpSpPr>
          <a:xfrm>
            <a:off x="762000" y="1143000"/>
            <a:ext cx="4830822" cy="1706880"/>
            <a:chOff x="1219200" y="4267202"/>
            <a:chExt cx="4830822" cy="1706880"/>
          </a:xfrm>
        </p:grpSpPr>
        <p:pic>
          <p:nvPicPr>
            <p:cNvPr id="9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19200" y="4648202"/>
              <a:ext cx="4830822" cy="5486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19200" y="5334002"/>
              <a:ext cx="3540874" cy="640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19200" y="4267202"/>
              <a:ext cx="1463040" cy="280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90600" y="3124200"/>
            <a:ext cx="721320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066800" y="6488668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K. G. </a:t>
            </a:r>
            <a:r>
              <a:rPr lang="en-US" dirty="0" err="1" smtClean="0"/>
              <a:t>Gayley</a:t>
            </a:r>
            <a:r>
              <a:rPr lang="en-US" dirty="0" smtClean="0"/>
              <a:t>, R. L. </a:t>
            </a:r>
            <a:r>
              <a:rPr lang="en-US" dirty="0" err="1" smtClean="0"/>
              <a:t>Mutel</a:t>
            </a:r>
            <a:r>
              <a:rPr lang="en-US" dirty="0" smtClean="0"/>
              <a:t>, and T. R. Jaeger </a:t>
            </a:r>
            <a:r>
              <a:rPr lang="fr-FR" dirty="0" err="1" smtClean="0"/>
              <a:t>Astropart</a:t>
            </a:r>
            <a:r>
              <a:rPr lang="fr-FR" dirty="0" smtClean="0"/>
              <a:t>. Phys. 706, 1556 (2009)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Effective aperture for neutrinos</a:t>
            </a:r>
            <a:endParaRPr lang="ko-KR" altLang="en-US" sz="3200" dirty="0"/>
          </a:p>
        </p:txBody>
      </p:sp>
      <p:grpSp>
        <p:nvGrpSpPr>
          <p:cNvPr id="5" name="그룹 4"/>
          <p:cNvGrpSpPr/>
          <p:nvPr/>
        </p:nvGrpSpPr>
        <p:grpSpPr>
          <a:xfrm>
            <a:off x="152400" y="1524000"/>
            <a:ext cx="8834507" cy="3528000"/>
            <a:chOff x="152400" y="1371600"/>
            <a:chExt cx="8834507" cy="3528000"/>
          </a:xfrm>
        </p:grpSpPr>
        <p:pic>
          <p:nvPicPr>
            <p:cNvPr id="266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1371600"/>
              <a:ext cx="4534133" cy="345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1371600"/>
              <a:ext cx="4338707" cy="352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TextBox 5"/>
          <p:cNvSpPr txBox="1"/>
          <p:nvPr/>
        </p:nvSpPr>
        <p:spPr>
          <a:xfrm>
            <a:off x="609600" y="5562600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Width of Cherenkov cone is wider for lower frequencies </a:t>
            </a:r>
          </a:p>
          <a:p>
            <a:r>
              <a:rPr lang="en-US" dirty="0" smtClean="0">
                <a:sym typeface="Wingdings" pitchFamily="2" charset="2"/>
              </a:rPr>
              <a:t> At low frequency – more smooth contributions.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6488668"/>
            <a:ext cx="602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Jeong</a:t>
            </a:r>
            <a:r>
              <a:rPr lang="en-US" dirty="0" smtClean="0"/>
              <a:t>, Reno and </a:t>
            </a:r>
            <a:r>
              <a:rPr lang="en-US" dirty="0" err="1" smtClean="0"/>
              <a:t>Sarcevic</a:t>
            </a:r>
            <a:r>
              <a:rPr lang="en-US" dirty="0" smtClean="0"/>
              <a:t>, </a:t>
            </a:r>
            <a:r>
              <a:rPr lang="en-US" dirty="0" err="1" smtClean="0"/>
              <a:t>Astroparticle</a:t>
            </a:r>
            <a:r>
              <a:rPr lang="en-US" dirty="0" smtClean="0"/>
              <a:t> Physics 35 (2012) 383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Effective aperture for neutrinos</a:t>
            </a:r>
            <a:endParaRPr lang="ko-KR" altLang="en-US" sz="3200" dirty="0"/>
          </a:p>
        </p:txBody>
      </p:sp>
      <p:grpSp>
        <p:nvGrpSpPr>
          <p:cNvPr id="3" name="그룹 4"/>
          <p:cNvGrpSpPr/>
          <p:nvPr/>
        </p:nvGrpSpPr>
        <p:grpSpPr>
          <a:xfrm>
            <a:off x="152400" y="1524000"/>
            <a:ext cx="8991600" cy="3528000"/>
            <a:chOff x="152400" y="1524000"/>
            <a:chExt cx="8991600" cy="3528000"/>
          </a:xfrm>
        </p:grpSpPr>
        <p:pic>
          <p:nvPicPr>
            <p:cNvPr id="276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" y="1524000"/>
              <a:ext cx="4612009" cy="352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5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80800" y="1524000"/>
              <a:ext cx="4363200" cy="352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TextBox 5"/>
          <p:cNvSpPr txBox="1"/>
          <p:nvPr/>
        </p:nvSpPr>
        <p:spPr>
          <a:xfrm>
            <a:off x="609600" y="54864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Lower minimum detectable electric </a:t>
            </a:r>
            <a:r>
              <a:rPr lang="en-US" dirty="0" smtClean="0"/>
              <a:t>field reduces the minimum energy of neutrinos.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28800" y="6488668"/>
            <a:ext cx="602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Jeong</a:t>
            </a:r>
            <a:r>
              <a:rPr lang="en-US" dirty="0" smtClean="0"/>
              <a:t>, Reno and </a:t>
            </a:r>
            <a:r>
              <a:rPr lang="en-US" dirty="0" err="1" smtClean="0"/>
              <a:t>Sarcevic</a:t>
            </a:r>
            <a:r>
              <a:rPr lang="en-US" dirty="0" smtClean="0"/>
              <a:t>, </a:t>
            </a:r>
            <a:r>
              <a:rPr lang="en-US" dirty="0" err="1" smtClean="0"/>
              <a:t>Astroparticle</a:t>
            </a:r>
            <a:r>
              <a:rPr lang="en-US" dirty="0" smtClean="0"/>
              <a:t> Physics 35 (2012) 383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Cosmic ray signals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371600"/>
            <a:ext cx="7772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 Interaction length of cosmic rays is </a:t>
            </a:r>
            <a:r>
              <a:rPr lang="en-US" sz="2000" dirty="0" smtClean="0"/>
              <a:t>short.</a:t>
            </a:r>
          </a:p>
          <a:p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There </a:t>
            </a:r>
            <a:r>
              <a:rPr lang="en-US" sz="2000" dirty="0" smtClean="0"/>
              <a:t>is attenuation effect for the downward particles.</a:t>
            </a:r>
          </a:p>
          <a:p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en-US" sz="2000" dirty="0" smtClean="0"/>
              <a:t>There is no contribution from the upward particles.</a:t>
            </a:r>
          </a:p>
        </p:txBody>
      </p:sp>
      <p:pic>
        <p:nvPicPr>
          <p:cNvPr id="1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114800"/>
            <a:ext cx="4389120" cy="398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800600"/>
            <a:ext cx="4836981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685800" y="3352800"/>
            <a:ext cx="54864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The effective aperture for cosmic rays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" y="5791200"/>
            <a:ext cx="838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smtClean="0"/>
              <a:t> The effective aperture and event rate for cosmic rays are independent of the cross section.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Effective aperture for cosmic rays</a:t>
            </a:r>
            <a:endParaRPr lang="ko-KR" altLang="en-US" sz="3200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4720226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828800" y="6172200"/>
            <a:ext cx="602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Jeong</a:t>
            </a:r>
            <a:r>
              <a:rPr lang="en-US" dirty="0" smtClean="0"/>
              <a:t>, Reno and </a:t>
            </a:r>
            <a:r>
              <a:rPr lang="en-US" dirty="0" err="1" smtClean="0"/>
              <a:t>Sarcevic</a:t>
            </a:r>
            <a:r>
              <a:rPr lang="en-US" dirty="0" smtClean="0"/>
              <a:t>, </a:t>
            </a:r>
            <a:r>
              <a:rPr lang="en-US" dirty="0" err="1" smtClean="0"/>
              <a:t>Astroparticle</a:t>
            </a:r>
            <a:r>
              <a:rPr lang="en-US" dirty="0" smtClean="0"/>
              <a:t> Physics 35 (2012) 383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4880" y="1600200"/>
            <a:ext cx="4389120" cy="3629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Events of Cosmic Rays and Neutrinos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19200"/>
            <a:ext cx="5760720" cy="417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371600" y="56388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The Cosmic ray events exceeds the neutrino events.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→ NOT possible to detect the neutrino signal in the SM.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6488668"/>
            <a:ext cx="602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Jeong</a:t>
            </a:r>
            <a:r>
              <a:rPr lang="en-US" dirty="0" smtClean="0"/>
              <a:t>, Reno and </a:t>
            </a:r>
            <a:r>
              <a:rPr lang="en-US" dirty="0" err="1" smtClean="0"/>
              <a:t>Sarcevic</a:t>
            </a:r>
            <a:r>
              <a:rPr lang="en-US" dirty="0" smtClean="0"/>
              <a:t>, </a:t>
            </a:r>
            <a:r>
              <a:rPr lang="en-US" dirty="0" err="1" smtClean="0"/>
              <a:t>Astroparticle</a:t>
            </a:r>
            <a:r>
              <a:rPr lang="en-US" dirty="0" smtClean="0"/>
              <a:t> Physics 35 (2012) 383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How to obtain the higher neutrino events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048000"/>
            <a:ext cx="6934200" cy="1371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To increase the neutrino cross section</a:t>
            </a:r>
          </a:p>
          <a:p>
            <a:pPr>
              <a:buNone/>
            </a:pPr>
            <a:endParaRPr lang="en-US" sz="1500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To increase the neutrino flux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433172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33600" y="6488668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dirty="0" smtClean="0"/>
              <a:t>A. Connolly et al. Phys. Rev. D. 83. 113009 (2011)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Neutrino Cross Section for mini-Black Hole </a:t>
            </a:r>
            <a:endParaRPr lang="en-US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638800"/>
            <a:ext cx="5562404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133600"/>
            <a:ext cx="3291840" cy="39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5682" y="2971800"/>
            <a:ext cx="4478318" cy="82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5791200"/>
            <a:ext cx="1828800" cy="32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Events with the cross sections </a:t>
            </a:r>
            <a:br>
              <a:rPr lang="en-US" altLang="ko-KR" sz="3200" dirty="0" smtClean="0"/>
            </a:br>
            <a:r>
              <a:rPr lang="en-US" altLang="ko-KR" sz="3200" dirty="0" smtClean="0"/>
              <a:t>for mini-Black Hole production</a:t>
            </a:r>
            <a:endParaRPr lang="en-US" sz="3200" dirty="0"/>
          </a:p>
        </p:txBody>
      </p:sp>
      <p:grpSp>
        <p:nvGrpSpPr>
          <p:cNvPr id="7" name="그룹 6"/>
          <p:cNvGrpSpPr/>
          <p:nvPr/>
        </p:nvGrpSpPr>
        <p:grpSpPr>
          <a:xfrm>
            <a:off x="0" y="1752600"/>
            <a:ext cx="5669280" cy="4157474"/>
            <a:chOff x="228600" y="1752600"/>
            <a:chExt cx="5669280" cy="4157474"/>
          </a:xfrm>
        </p:grpSpPr>
        <p:pic>
          <p:nvPicPr>
            <p:cNvPr id="25604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" y="1752600"/>
              <a:ext cx="5669280" cy="4157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Down Arrow 8"/>
            <p:cNvSpPr/>
            <p:nvPr/>
          </p:nvSpPr>
          <p:spPr>
            <a:xfrm>
              <a:off x="2667000" y="2286000"/>
              <a:ext cx="228600" cy="457200"/>
            </a:xfrm>
            <a:prstGeom prst="down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Down Arrow 7"/>
            <p:cNvSpPr/>
            <p:nvPr/>
          </p:nvSpPr>
          <p:spPr>
            <a:xfrm>
              <a:off x="4572000" y="3200400"/>
              <a:ext cx="228600" cy="457200"/>
            </a:xfrm>
            <a:prstGeom prst="downArrow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828800" y="6488668"/>
            <a:ext cx="602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Jeong</a:t>
            </a:r>
            <a:r>
              <a:rPr lang="en-US" dirty="0" smtClean="0"/>
              <a:t>, Reno and </a:t>
            </a:r>
            <a:r>
              <a:rPr lang="en-US" dirty="0" err="1" smtClean="0"/>
              <a:t>Sarcevic</a:t>
            </a:r>
            <a:r>
              <a:rPr lang="en-US" dirty="0" smtClean="0"/>
              <a:t>, </a:t>
            </a:r>
            <a:r>
              <a:rPr lang="en-US" dirty="0" err="1" smtClean="0"/>
              <a:t>Astroparticle</a:t>
            </a:r>
            <a:r>
              <a:rPr lang="en-US" dirty="0" smtClean="0"/>
              <a:t> Physics 35 (2012) 383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91200" y="32766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</a:t>
            </a:r>
            <a:r>
              <a:rPr lang="el-GR" sz="2000" dirty="0" smtClean="0">
                <a:latin typeface="Times New Roman"/>
                <a:cs typeface="Times New Roman"/>
              </a:rPr>
              <a:t>ν</a:t>
            </a:r>
            <a:r>
              <a:rPr lang="en-US" sz="2000" dirty="0" smtClean="0"/>
              <a:t> = 1.5 GHz, </a:t>
            </a:r>
          </a:p>
          <a:p>
            <a:r>
              <a:rPr lang="en-US" sz="2000" dirty="0" smtClean="0"/>
              <a:t>at </a:t>
            </a:r>
            <a:r>
              <a:rPr lang="el-GR" sz="2000" dirty="0" smtClean="0">
                <a:latin typeface="Times New Roman"/>
                <a:cs typeface="Times New Roman"/>
              </a:rPr>
              <a:t>ε</a:t>
            </a:r>
            <a:r>
              <a:rPr lang="en-US" sz="2000" baseline="-25000" dirty="0" smtClean="0">
                <a:latin typeface="Times New Roman"/>
                <a:cs typeface="Times New Roman"/>
              </a:rPr>
              <a:t>min</a:t>
            </a:r>
            <a:r>
              <a:rPr lang="en-US" sz="2000" dirty="0" smtClean="0">
                <a:latin typeface="Times New Roman"/>
                <a:cs typeface="Times New Roman"/>
              </a:rPr>
              <a:t> ~ 10</a:t>
            </a:r>
            <a:r>
              <a:rPr lang="en-US" sz="2000" baseline="30000" dirty="0" smtClean="0">
                <a:latin typeface="Times New Roman"/>
                <a:cs typeface="Times New Roman"/>
              </a:rPr>
              <a:t>-9 </a:t>
            </a:r>
            <a:r>
              <a:rPr lang="en-US" sz="2000" dirty="0" smtClean="0">
                <a:latin typeface="Times New Roman"/>
                <a:cs typeface="Times New Roman"/>
              </a:rPr>
              <a:t>V m</a:t>
            </a:r>
            <a:r>
              <a:rPr lang="en-US" sz="2000" baseline="30000" dirty="0" smtClean="0">
                <a:latin typeface="Times New Roman"/>
                <a:cs typeface="Times New Roman"/>
              </a:rPr>
              <a:t>-1 </a:t>
            </a:r>
            <a:r>
              <a:rPr lang="en-US" sz="2000" dirty="0" smtClean="0">
                <a:latin typeface="Times New Roman"/>
                <a:cs typeface="Times New Roman"/>
              </a:rPr>
              <a:t>MHz</a:t>
            </a:r>
            <a:r>
              <a:rPr lang="en-US" sz="2000" baseline="30000" dirty="0" smtClean="0">
                <a:latin typeface="Times New Roman"/>
                <a:cs typeface="Times New Roman"/>
              </a:rPr>
              <a:t>-1</a:t>
            </a:r>
            <a:r>
              <a:rPr lang="en-US" sz="2000" dirty="0" smtClean="0">
                <a:latin typeface="Times New Roman"/>
                <a:cs typeface="Times New Roman"/>
              </a:rPr>
              <a:t>,</a:t>
            </a:r>
            <a:endParaRPr lang="en-US" sz="2000" dirty="0" smtClean="0"/>
          </a:p>
          <a:p>
            <a:r>
              <a:rPr lang="en-US" sz="2000" dirty="0" smtClean="0"/>
              <a:t>N</a:t>
            </a:r>
            <a:r>
              <a:rPr lang="en-US" sz="2000" baseline="-25000" dirty="0" smtClean="0"/>
              <a:t>CR</a:t>
            </a:r>
            <a:r>
              <a:rPr lang="en-US" sz="2000" dirty="0" smtClean="0"/>
              <a:t> &lt; N</a:t>
            </a:r>
            <a:r>
              <a:rPr lang="el-GR" sz="2000" baseline="-25000" dirty="0" smtClean="0">
                <a:latin typeface="Times New Roman"/>
                <a:cs typeface="Times New Roman"/>
              </a:rPr>
              <a:t>ν</a:t>
            </a:r>
            <a:r>
              <a:rPr lang="en-US" sz="2000" dirty="0" smtClean="0"/>
              <a:t>(</a:t>
            </a:r>
            <a:r>
              <a:rPr lang="el-GR" sz="2000" dirty="0" smtClean="0">
                <a:latin typeface="Times New Roman"/>
                <a:cs typeface="Times New Roman"/>
              </a:rPr>
              <a:t>σ</a:t>
            </a:r>
            <a:r>
              <a:rPr lang="en-US" sz="2000" baseline="30000" dirty="0" smtClean="0"/>
              <a:t>non-SM</a:t>
            </a:r>
            <a:r>
              <a:rPr lang="en-US" sz="2000" dirty="0" smtClean="0"/>
              <a:t>). 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791200" y="19812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</a:t>
            </a:r>
            <a:r>
              <a:rPr lang="el-GR" sz="2000" dirty="0" smtClean="0">
                <a:latin typeface="Times New Roman"/>
                <a:cs typeface="Times New Roman"/>
              </a:rPr>
              <a:t>ν</a:t>
            </a:r>
            <a:r>
              <a:rPr lang="en-US" sz="2000" dirty="0" smtClean="0"/>
              <a:t> = 150 MHz, </a:t>
            </a:r>
          </a:p>
          <a:p>
            <a:r>
              <a:rPr lang="en-US" sz="2000" dirty="0" smtClean="0"/>
              <a:t>at </a:t>
            </a:r>
            <a:r>
              <a:rPr lang="el-GR" sz="2000" dirty="0" smtClean="0">
                <a:latin typeface="Times New Roman"/>
                <a:cs typeface="Times New Roman"/>
              </a:rPr>
              <a:t>ε</a:t>
            </a:r>
            <a:r>
              <a:rPr lang="en-US" sz="2000" baseline="-25000" dirty="0" smtClean="0">
                <a:latin typeface="Times New Roman"/>
                <a:cs typeface="Times New Roman"/>
              </a:rPr>
              <a:t>min</a:t>
            </a:r>
            <a:r>
              <a:rPr lang="en-US" sz="2000" dirty="0" smtClean="0">
                <a:latin typeface="Times New Roman"/>
                <a:cs typeface="Times New Roman"/>
              </a:rPr>
              <a:t> ~ 10</a:t>
            </a:r>
            <a:r>
              <a:rPr lang="en-US" sz="2000" baseline="30000" dirty="0" smtClean="0">
                <a:latin typeface="Times New Roman"/>
                <a:cs typeface="Times New Roman"/>
              </a:rPr>
              <a:t>-10 </a:t>
            </a:r>
            <a:r>
              <a:rPr lang="en-US" sz="2000" dirty="0" smtClean="0">
                <a:latin typeface="Times New Roman"/>
                <a:cs typeface="Times New Roman"/>
              </a:rPr>
              <a:t>V m</a:t>
            </a:r>
            <a:r>
              <a:rPr lang="en-US" sz="2000" baseline="30000" dirty="0" smtClean="0">
                <a:latin typeface="Times New Roman"/>
                <a:cs typeface="Times New Roman"/>
              </a:rPr>
              <a:t>-1 </a:t>
            </a:r>
            <a:r>
              <a:rPr lang="en-US" sz="2000" dirty="0" smtClean="0">
                <a:latin typeface="Times New Roman"/>
                <a:cs typeface="Times New Roman"/>
              </a:rPr>
              <a:t>MHz</a:t>
            </a:r>
            <a:r>
              <a:rPr lang="en-US" sz="2000" baseline="30000" dirty="0" smtClean="0">
                <a:latin typeface="Times New Roman"/>
                <a:cs typeface="Times New Roman"/>
              </a:rPr>
              <a:t>-1</a:t>
            </a:r>
            <a:r>
              <a:rPr lang="en-US" sz="2000" dirty="0" smtClean="0">
                <a:latin typeface="Times New Roman"/>
                <a:cs typeface="Times New Roman"/>
              </a:rPr>
              <a:t>, </a:t>
            </a:r>
            <a:r>
              <a:rPr lang="en-US" sz="2000" dirty="0" smtClean="0"/>
              <a:t>N</a:t>
            </a:r>
            <a:r>
              <a:rPr lang="en-US" sz="2000" baseline="-25000" dirty="0" smtClean="0"/>
              <a:t>CR</a:t>
            </a:r>
            <a:r>
              <a:rPr lang="en-US" sz="2000" dirty="0" smtClean="0"/>
              <a:t> &lt; N</a:t>
            </a:r>
            <a:r>
              <a:rPr lang="el-GR" sz="2000" baseline="-25000" dirty="0" smtClean="0">
                <a:latin typeface="Times New Roman"/>
                <a:cs typeface="Times New Roman"/>
              </a:rPr>
              <a:t>ν</a:t>
            </a:r>
            <a:r>
              <a:rPr lang="en-US" sz="2000" dirty="0" smtClean="0"/>
              <a:t>(</a:t>
            </a:r>
            <a:r>
              <a:rPr lang="el-GR" sz="2000" dirty="0" smtClean="0">
                <a:latin typeface="Times New Roman"/>
                <a:cs typeface="Times New Roman"/>
              </a:rPr>
              <a:t>σ</a:t>
            </a:r>
            <a:r>
              <a:rPr lang="en-US" sz="2000" baseline="30000" dirty="0" smtClean="0"/>
              <a:t>non-SM</a:t>
            </a:r>
            <a:r>
              <a:rPr lang="en-US" sz="2000" dirty="0" smtClean="0"/>
              <a:t>). 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715000" y="45720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Electric field threshold is too low for current capability.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Astrophysical neutrinos</a:t>
            </a:r>
            <a:endParaRPr lang="en-US" sz="3200" dirty="0"/>
          </a:p>
        </p:txBody>
      </p:sp>
      <p:grpSp>
        <p:nvGrpSpPr>
          <p:cNvPr id="8" name="그룹 7"/>
          <p:cNvGrpSpPr/>
          <p:nvPr/>
        </p:nvGrpSpPr>
        <p:grpSpPr>
          <a:xfrm>
            <a:off x="152400" y="1295400"/>
            <a:ext cx="8839199" cy="4297680"/>
            <a:chOff x="304800" y="1752600"/>
            <a:chExt cx="8839199" cy="4297680"/>
          </a:xfrm>
        </p:grpSpPr>
        <p:pic>
          <p:nvPicPr>
            <p:cNvPr id="2457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1752600"/>
              <a:ext cx="5821295" cy="4297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8" descr="latex-image-1.pd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2200" y="2590800"/>
              <a:ext cx="723900" cy="3429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019800" y="2895600"/>
              <a:ext cx="31241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Minimum A to produce one neutrino event in 100 hr.</a:t>
              </a:r>
              <a:endParaRPr lang="en-US" sz="2000" dirty="0"/>
            </a:p>
          </p:txBody>
        </p:sp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96000" y="4343400"/>
              <a:ext cx="2254319" cy="46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5867400"/>
            <a:ext cx="547967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5867400"/>
            <a:ext cx="223324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905000" y="6488668"/>
            <a:ext cx="602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Jeong</a:t>
            </a:r>
            <a:r>
              <a:rPr lang="en-US" dirty="0" smtClean="0"/>
              <a:t>, Reno and </a:t>
            </a:r>
            <a:r>
              <a:rPr lang="en-US" dirty="0" err="1" smtClean="0"/>
              <a:t>Sarcevic</a:t>
            </a:r>
            <a:r>
              <a:rPr lang="en-US" dirty="0" smtClean="0"/>
              <a:t>, </a:t>
            </a:r>
            <a:r>
              <a:rPr lang="en-US" dirty="0" err="1" smtClean="0"/>
              <a:t>Astroparticle</a:t>
            </a:r>
            <a:r>
              <a:rPr lang="en-US" dirty="0" smtClean="0"/>
              <a:t> Physics 35 (2012) 383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4419600"/>
            <a:ext cx="11430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Outline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Cosmogenic neutrinos </a:t>
            </a:r>
          </a:p>
          <a:p>
            <a:r>
              <a:rPr lang="en-US" sz="2800" dirty="0" smtClean="0"/>
              <a:t>Radio Cherenkov detection</a:t>
            </a:r>
          </a:p>
          <a:p>
            <a:r>
              <a:rPr lang="en-US" sz="2800" dirty="0" smtClean="0"/>
              <a:t>Effective aperture</a:t>
            </a:r>
          </a:p>
          <a:p>
            <a:r>
              <a:rPr lang="en-US" sz="2800" dirty="0" smtClean="0"/>
              <a:t>Signals of neutrinos and cosmic rays</a:t>
            </a:r>
          </a:p>
          <a:p>
            <a:r>
              <a:rPr lang="en-US" sz="2800" dirty="0" smtClean="0"/>
              <a:t>Signal changes with the cross sections and the flux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219201"/>
            <a:ext cx="7620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/>
              <a:t>Cosmic ray signals are independent of the cross section.</a:t>
            </a:r>
          </a:p>
          <a:p>
            <a:pPr marL="457200" indent="-457200"/>
            <a:endParaRPr lang="en-US" sz="20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/>
              <a:t>In the standard model, the cosmic ray signals overwhelm the </a:t>
            </a:r>
            <a:r>
              <a:rPr lang="en-US" sz="2400" dirty="0" err="1" smtClean="0"/>
              <a:t>cosmogenic</a:t>
            </a:r>
            <a:r>
              <a:rPr lang="en-US" sz="2400" dirty="0" smtClean="0"/>
              <a:t> neutrino signals.</a:t>
            </a:r>
          </a:p>
          <a:p>
            <a:pPr marL="457200" indent="-457200"/>
            <a:r>
              <a:rPr lang="en-US" altLang="ko-KR" sz="2400" dirty="0" smtClean="0"/>
              <a:t>	</a:t>
            </a:r>
            <a:endParaRPr lang="en-US" altLang="ko-KR" sz="2000" b="1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/>
              <a:t>With the enhanced cross sections (in the non-standard model), neutrinos can be detected. But the detection threshold is currently not attainable.</a:t>
            </a:r>
          </a:p>
          <a:p>
            <a:pPr marL="457200" indent="-457200"/>
            <a:endParaRPr lang="en-US" sz="2000" dirty="0" smtClean="0"/>
          </a:p>
          <a:p>
            <a:pPr marL="457200" indent="-457200">
              <a:buFont typeface="Wingdings" pitchFamily="2" charset="2"/>
              <a:buChar char="Ø"/>
            </a:pPr>
            <a:r>
              <a:rPr lang="en-US" sz="2400" dirty="0" smtClean="0"/>
              <a:t>Both enhanced neutrino fluxes and enhanced cross sections could make the neutrino signals observable.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Extra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577343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Astrophysical neutrinos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828800" y="6172200"/>
            <a:ext cx="602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Jeong</a:t>
            </a:r>
            <a:r>
              <a:rPr lang="en-US" dirty="0" smtClean="0"/>
              <a:t>, Reno and </a:t>
            </a:r>
            <a:r>
              <a:rPr lang="en-US" dirty="0" err="1" smtClean="0"/>
              <a:t>Sarcevic</a:t>
            </a:r>
            <a:r>
              <a:rPr lang="en-US" dirty="0" smtClean="0"/>
              <a:t>, </a:t>
            </a:r>
            <a:r>
              <a:rPr lang="en-US" dirty="0" err="1" smtClean="0"/>
              <a:t>Astroparticle</a:t>
            </a:r>
            <a:r>
              <a:rPr lang="en-US" dirty="0" smtClean="0"/>
              <a:t> Physics 35 (2012) 383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41092" r="-41092"/>
          <a:stretch>
            <a:fillRect/>
          </a:stretch>
        </p:blipFill>
        <p:spPr>
          <a:xfrm>
            <a:off x="-633663" y="1160637"/>
            <a:ext cx="9276330" cy="5101624"/>
          </a:xfrm>
        </p:spPr>
      </p:pic>
    </p:spTree>
    <p:extLst>
      <p:ext uri="{BB962C8B-B14F-4D97-AF65-F5344CB8AC3E}">
        <p14:creationId xmlns="" xmlns:p14="http://schemas.microsoft.com/office/powerpoint/2010/main" val="378557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Ultra High Energy Cosmic Rays and Neutrinos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16764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sz="2000" dirty="0" smtClean="0"/>
              <a:t> Cosmogenic neutrinos</a:t>
            </a:r>
          </a:p>
        </p:txBody>
      </p:sp>
      <p:grpSp>
        <p:nvGrpSpPr>
          <p:cNvPr id="4" name="Group 10"/>
          <p:cNvGrpSpPr/>
          <p:nvPr/>
        </p:nvGrpSpPr>
        <p:grpSpPr>
          <a:xfrm>
            <a:off x="5257800" y="2362200"/>
            <a:ext cx="2743200" cy="371171"/>
            <a:chOff x="1143001" y="4876800"/>
            <a:chExt cx="3039385" cy="441960"/>
          </a:xfrm>
        </p:grpSpPr>
        <p:pic>
          <p:nvPicPr>
            <p:cNvPr id="1331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3001" y="4953000"/>
              <a:ext cx="1634490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31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48000" y="4876800"/>
              <a:ext cx="1134386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/>
          <p:cNvSpPr txBox="1"/>
          <p:nvPr/>
        </p:nvSpPr>
        <p:spPr>
          <a:xfrm>
            <a:off x="381000" y="5105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JRS (2012)</a:t>
            </a:r>
            <a:endParaRPr 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676400"/>
            <a:ext cx="4654349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Group 17"/>
          <p:cNvGrpSpPr/>
          <p:nvPr/>
        </p:nvGrpSpPr>
        <p:grpSpPr>
          <a:xfrm>
            <a:off x="5257800" y="3200400"/>
            <a:ext cx="3402943" cy="1356360"/>
            <a:chOff x="838200" y="1905000"/>
            <a:chExt cx="3402943" cy="1356360"/>
          </a:xfrm>
        </p:grpSpPr>
        <p:grpSp>
          <p:nvGrpSpPr>
            <p:cNvPr id="19" name="Group 11"/>
            <p:cNvGrpSpPr/>
            <p:nvPr/>
          </p:nvGrpSpPr>
          <p:grpSpPr>
            <a:xfrm>
              <a:off x="838200" y="1905000"/>
              <a:ext cx="3402943" cy="858128"/>
              <a:chOff x="762000" y="3810001"/>
              <a:chExt cx="3402943" cy="929639"/>
            </a:xfrm>
          </p:grpSpPr>
          <p:pic>
            <p:nvPicPr>
              <p:cNvPr id="21" name="Picture 4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62000" y="3810001"/>
                <a:ext cx="1604446" cy="396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Picture 6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295400" y="4343400"/>
                <a:ext cx="2869543" cy="3962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20" name="Picture 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914400" y="2895600"/>
              <a:ext cx="1993982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" name="TextBox 22"/>
          <p:cNvSpPr txBox="1"/>
          <p:nvPr/>
        </p:nvSpPr>
        <p:spPr>
          <a:xfrm>
            <a:off x="609600" y="57912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Neutrino fluxes: from  K. </a:t>
            </a:r>
            <a:r>
              <a:rPr lang="en-US" dirty="0" err="1" smtClean="0"/>
              <a:t>Kotera</a:t>
            </a:r>
            <a:r>
              <a:rPr lang="en-US" dirty="0" smtClean="0"/>
              <a:t>, D. Allard, and A. V. </a:t>
            </a:r>
            <a:r>
              <a:rPr lang="en-US" dirty="0" err="1" smtClean="0"/>
              <a:t>Olinto</a:t>
            </a:r>
            <a:r>
              <a:rPr lang="en-US" dirty="0" smtClean="0"/>
              <a:t> (JCAP, 2010)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Cosmic ray flux: from the Pierre Auger Collaboration (PLB 685, 2010)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 area of the Moon </a:t>
            </a:r>
            <a:r>
              <a:rPr lang="en-US" sz="2400" dirty="0" smtClean="0">
                <a:latin typeface="Times New Roman"/>
                <a:cs typeface="Times New Roman"/>
              </a:rPr>
              <a:t>~</a:t>
            </a:r>
            <a:r>
              <a:rPr lang="en-US" sz="2400" dirty="0" smtClean="0"/>
              <a:t> 10</a:t>
            </a:r>
            <a:r>
              <a:rPr lang="en-US" sz="2400" baseline="30000" dirty="0" smtClean="0"/>
              <a:t>7</a:t>
            </a:r>
            <a:r>
              <a:rPr lang="en-US" sz="2400" dirty="0" smtClean="0"/>
              <a:t> km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-&gt; good as a big detector</a:t>
            </a:r>
          </a:p>
          <a:p>
            <a:endParaRPr lang="en-US" sz="1400" dirty="0" smtClean="0"/>
          </a:p>
          <a:p>
            <a:r>
              <a:rPr lang="en-US" sz="2400" dirty="0" smtClean="0"/>
              <a:t>For E&gt;10</a:t>
            </a:r>
            <a:r>
              <a:rPr lang="en-US" sz="2400" baseline="30000" dirty="0" smtClean="0"/>
              <a:t>7 </a:t>
            </a:r>
            <a:r>
              <a:rPr lang="en-US" sz="2400" dirty="0" err="1" smtClean="0"/>
              <a:t>GeV</a:t>
            </a:r>
            <a:r>
              <a:rPr lang="en-US" sz="2400" dirty="0" smtClean="0"/>
              <a:t>, neutrinos interact inside the Moon.</a:t>
            </a:r>
          </a:p>
          <a:p>
            <a:endParaRPr lang="en-US" sz="1400" dirty="0" smtClean="0"/>
          </a:p>
          <a:p>
            <a:r>
              <a:rPr lang="en-US" sz="2400" dirty="0" smtClean="0"/>
              <a:t>The Moon was suggested as a neutrino detector by Dagkesamanskii and Zhelenznykh (1989) based on the prediction of </a:t>
            </a:r>
            <a:r>
              <a:rPr lang="en-US" sz="2400" dirty="0" err="1" smtClean="0"/>
              <a:t>Askaryan</a:t>
            </a:r>
            <a:r>
              <a:rPr lang="en-US" sz="2400" dirty="0" smtClean="0"/>
              <a:t> effect.</a:t>
            </a:r>
          </a:p>
          <a:p>
            <a:endParaRPr lang="en-US" sz="1400" dirty="0" smtClean="0"/>
          </a:p>
          <a:p>
            <a:r>
              <a:rPr lang="en-US" sz="2400" dirty="0" err="1" smtClean="0"/>
              <a:t>Askaryan</a:t>
            </a:r>
            <a:r>
              <a:rPr lang="en-US" sz="2400" dirty="0" smtClean="0"/>
              <a:t> Effect (1962) – High energy particle interactions in the materials (e.g. salt, ice, dry rock) produce about 20% net charge excess.</a:t>
            </a:r>
            <a:endParaRPr lang="en-US" sz="2400" b="1" dirty="0" smtClean="0"/>
          </a:p>
          <a:p>
            <a:endParaRPr lang="en-US" sz="1500" dirty="0" smtClean="0"/>
          </a:p>
          <a:p>
            <a:endParaRPr lang="en-US" dirty="0"/>
          </a:p>
        </p:txBody>
      </p:sp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The Moon as a detector</a:t>
            </a:r>
            <a:endParaRPr lang="ko-KR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altLang="ko-KR" sz="3200" dirty="0" smtClean="0"/>
              <a:t>Detection Method – </a:t>
            </a:r>
            <a:r>
              <a:rPr lang="en-US" sz="3200" dirty="0" smtClean="0"/>
              <a:t>Radio Cherenkov</a:t>
            </a:r>
            <a:endParaRPr lang="en-US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5486400" y="64886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resun.physics.uiowa.edu</a:t>
            </a:r>
            <a:endParaRPr lang="en-US" dirty="0"/>
          </a:p>
        </p:txBody>
      </p:sp>
      <p:sp>
        <p:nvSpPr>
          <p:cNvPr id="9" name="Rectangle 6"/>
          <p:cNvSpPr/>
          <p:nvPr/>
        </p:nvSpPr>
        <p:spPr>
          <a:xfrm>
            <a:off x="5334000" y="1371600"/>
            <a:ext cx="3657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 High energy neutrinos produce showers in the lunar regolith. 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While the shower develop in the regolith, 20% of electron excess is created. =&gt; Askaryan Effect (G.  </a:t>
            </a:r>
            <a:r>
              <a:rPr lang="en-US" sz="2000" dirty="0" err="1" smtClean="0"/>
              <a:t>Askaryan</a:t>
            </a:r>
            <a:r>
              <a:rPr lang="en-US" sz="2000" dirty="0" smtClean="0"/>
              <a:t>(1962))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The bunch of electrons generates the Cherenkov radiation.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This Cherenkov radiation is observed by the array of antennas.</a:t>
            </a:r>
          </a:p>
        </p:txBody>
      </p:sp>
      <p:grpSp>
        <p:nvGrpSpPr>
          <p:cNvPr id="29" name="그룹 28"/>
          <p:cNvGrpSpPr/>
          <p:nvPr/>
        </p:nvGrpSpPr>
        <p:grpSpPr>
          <a:xfrm>
            <a:off x="228600" y="1143000"/>
            <a:ext cx="4953000" cy="5562600"/>
            <a:chOff x="228600" y="1143000"/>
            <a:chExt cx="4953000" cy="5562600"/>
          </a:xfrm>
        </p:grpSpPr>
        <p:grpSp>
          <p:nvGrpSpPr>
            <p:cNvPr id="18" name="그룹 17"/>
            <p:cNvGrpSpPr/>
            <p:nvPr/>
          </p:nvGrpSpPr>
          <p:grpSpPr>
            <a:xfrm>
              <a:off x="914400" y="1143000"/>
              <a:ext cx="3181856" cy="2926080"/>
              <a:chOff x="914400" y="1143000"/>
              <a:chExt cx="3181856" cy="2926080"/>
            </a:xfrm>
          </p:grpSpPr>
          <p:pic>
            <p:nvPicPr>
              <p:cNvPr id="13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14400" y="1143000"/>
                <a:ext cx="3181856" cy="2926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모서리가 둥근 직사각형 11"/>
              <p:cNvSpPr/>
              <p:nvPr/>
            </p:nvSpPr>
            <p:spPr>
              <a:xfrm>
                <a:off x="1981200" y="1752600"/>
                <a:ext cx="609600" cy="381000"/>
              </a:xfrm>
              <a:prstGeom prst="round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7" name="그룹 16"/>
            <p:cNvGrpSpPr/>
            <p:nvPr/>
          </p:nvGrpSpPr>
          <p:grpSpPr>
            <a:xfrm>
              <a:off x="228600" y="4114800"/>
              <a:ext cx="4953000" cy="2590800"/>
              <a:chOff x="304800" y="4114800"/>
              <a:chExt cx="4953000" cy="2590800"/>
            </a:xfrm>
          </p:grpSpPr>
          <p:pic>
            <p:nvPicPr>
              <p:cNvPr id="8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4800" y="4191000"/>
                <a:ext cx="4872022" cy="24688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직사각형 15"/>
              <p:cNvSpPr/>
              <p:nvPr/>
            </p:nvSpPr>
            <p:spPr>
              <a:xfrm>
                <a:off x="304800" y="4114800"/>
                <a:ext cx="4953000" cy="259080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cxnSp>
          <p:nvCxnSpPr>
            <p:cNvPr id="21" name="직선 연결선 20"/>
            <p:cNvCxnSpPr/>
            <p:nvPr/>
          </p:nvCxnSpPr>
          <p:spPr>
            <a:xfrm flipH="1">
              <a:off x="228600" y="1828800"/>
              <a:ext cx="1752600" cy="228600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/>
            <p:cNvCxnSpPr/>
            <p:nvPr/>
          </p:nvCxnSpPr>
          <p:spPr>
            <a:xfrm>
              <a:off x="2590800" y="1828800"/>
              <a:ext cx="2590800" cy="228600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Experiments (Lunar Target)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err="1"/>
              <a:t>Parkes</a:t>
            </a:r>
            <a:r>
              <a:rPr lang="en-US" sz="2400" dirty="0"/>
              <a:t> telescope, Hankins et al (1996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Goldstone Lunar UHE Neutrino experiment, Gorham et al. (2001; 2004)</a:t>
            </a:r>
          </a:p>
          <a:p>
            <a:r>
              <a:rPr lang="en-US" sz="2400" dirty="0" err="1" smtClean="0"/>
              <a:t>Beresnyak</a:t>
            </a:r>
            <a:r>
              <a:rPr lang="en-US" sz="2400" dirty="0" smtClean="0"/>
              <a:t> et al. (2005) </a:t>
            </a:r>
            <a:r>
              <a:rPr lang="en-US" sz="2400" dirty="0" err="1" smtClean="0"/>
              <a:t>Kalyazin</a:t>
            </a:r>
            <a:r>
              <a:rPr lang="en-US" sz="2400" dirty="0" smtClean="0"/>
              <a:t> telescope</a:t>
            </a:r>
          </a:p>
          <a:p>
            <a:r>
              <a:rPr lang="en-US" sz="2400" dirty="0" err="1" smtClean="0"/>
              <a:t>Buitink</a:t>
            </a:r>
            <a:r>
              <a:rPr lang="en-US" sz="2400" dirty="0" smtClean="0"/>
              <a:t> et al. (2008), </a:t>
            </a:r>
            <a:r>
              <a:rPr lang="en-US" sz="2400" dirty="0" err="1" smtClean="0"/>
              <a:t>nuMoon</a:t>
            </a:r>
            <a:r>
              <a:rPr lang="en-US" sz="2400" dirty="0" smtClean="0"/>
              <a:t> with </a:t>
            </a:r>
            <a:r>
              <a:rPr lang="en-US" sz="2400" dirty="0" err="1" smtClean="0"/>
              <a:t>Westerbork</a:t>
            </a:r>
            <a:r>
              <a:rPr lang="en-US" sz="2400" dirty="0" smtClean="0"/>
              <a:t> Synthesis Radio Telescope</a:t>
            </a:r>
          </a:p>
          <a:p>
            <a:r>
              <a:rPr lang="en-US" sz="2400" dirty="0" smtClean="0"/>
              <a:t>Jaeger et al., RESUN with VLA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15205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Event Rate</a:t>
            </a:r>
            <a:endParaRPr lang="en-US" sz="3200" dirty="0"/>
          </a:p>
        </p:txBody>
      </p:sp>
      <p:grpSp>
        <p:nvGrpSpPr>
          <p:cNvPr id="6" name="Group 38"/>
          <p:cNvGrpSpPr/>
          <p:nvPr/>
        </p:nvGrpSpPr>
        <p:grpSpPr>
          <a:xfrm>
            <a:off x="1676400" y="5029200"/>
            <a:ext cx="6324600" cy="1051560"/>
            <a:chOff x="1600200" y="4191000"/>
            <a:chExt cx="6324600" cy="1051560"/>
          </a:xfrm>
        </p:grpSpPr>
        <p:grpSp>
          <p:nvGrpSpPr>
            <p:cNvPr id="7" name="Group 35"/>
            <p:cNvGrpSpPr/>
            <p:nvPr/>
          </p:nvGrpSpPr>
          <p:grpSpPr>
            <a:xfrm>
              <a:off x="1600200" y="4191000"/>
              <a:ext cx="5943600" cy="400110"/>
              <a:chOff x="2743200" y="4191000"/>
              <a:chExt cx="5943600" cy="400110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3124200" y="4191000"/>
                <a:ext cx="5562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: the maximum cross sectional area of the detector</a:t>
                </a:r>
                <a:endParaRPr lang="en-US" sz="2000" dirty="0"/>
              </a:p>
            </p:txBody>
          </p:sp>
          <p:pic>
            <p:nvPicPr>
              <p:cNvPr id="5123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743200" y="4191000"/>
                <a:ext cx="419405" cy="365760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 lim="800000"/>
                <a:headEnd/>
                <a:tailEnd/>
              </a:ln>
            </p:spPr>
          </p:pic>
        </p:grpSp>
        <p:grpSp>
          <p:nvGrpSpPr>
            <p:cNvPr id="8" name="Group 37"/>
            <p:cNvGrpSpPr/>
            <p:nvPr/>
          </p:nvGrpSpPr>
          <p:grpSpPr>
            <a:xfrm>
              <a:off x="1600200" y="4800600"/>
              <a:ext cx="6324600" cy="441960"/>
              <a:chOff x="1600200" y="4800600"/>
              <a:chExt cx="6324600" cy="441960"/>
            </a:xfrm>
          </p:grpSpPr>
          <p:pic>
            <p:nvPicPr>
              <p:cNvPr id="5124" name="Picture 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00200" y="4876800"/>
                <a:ext cx="818606" cy="365760"/>
              </a:xfrm>
              <a:prstGeom prst="rect">
                <a:avLst/>
              </a:prstGeom>
              <a:noFill/>
              <a:ln w="9525" cap="flat" cmpd="sng">
                <a:noFill/>
                <a:prstDash val="solid"/>
                <a:miter lim="800000"/>
                <a:headEnd/>
                <a:tailEnd/>
              </a:ln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2362200" y="4800600"/>
                <a:ext cx="5562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 : Probability of Interaction within the detector</a:t>
                </a:r>
                <a:endParaRPr lang="en-US" sz="2000" dirty="0"/>
              </a:p>
            </p:txBody>
          </p:sp>
        </p:grpSp>
      </p:grpSp>
      <p:pic>
        <p:nvPicPr>
          <p:cNvPr id="1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1371600"/>
            <a:ext cx="4496325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Group 25"/>
          <p:cNvGrpSpPr/>
          <p:nvPr/>
        </p:nvGrpSpPr>
        <p:grpSpPr>
          <a:xfrm>
            <a:off x="1066800" y="2667000"/>
            <a:ext cx="6477000" cy="461665"/>
            <a:chOff x="1066800" y="2743200"/>
            <a:chExt cx="6477000" cy="461665"/>
          </a:xfrm>
        </p:grpSpPr>
        <p:sp>
          <p:nvSpPr>
            <p:cNvPr id="22" name="TextBox 21"/>
            <p:cNvSpPr txBox="1"/>
            <p:nvPr/>
          </p:nvSpPr>
          <p:spPr>
            <a:xfrm>
              <a:off x="1066800" y="2743200"/>
              <a:ext cx="6477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                                                                         : the flux </a:t>
              </a:r>
            </a:p>
          </p:txBody>
        </p:sp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71600" y="2819400"/>
              <a:ext cx="4749618" cy="365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2" name="Group 31"/>
          <p:cNvGrpSpPr/>
          <p:nvPr/>
        </p:nvGrpSpPr>
        <p:grpSpPr>
          <a:xfrm>
            <a:off x="1066800" y="3352800"/>
            <a:ext cx="7543800" cy="1357485"/>
            <a:chOff x="685800" y="5334000"/>
            <a:chExt cx="7543800" cy="1357485"/>
          </a:xfrm>
        </p:grpSpPr>
        <p:sp>
          <p:nvSpPr>
            <p:cNvPr id="23" name="TextBox 22"/>
            <p:cNvSpPr txBox="1"/>
            <p:nvPr/>
          </p:nvSpPr>
          <p:spPr>
            <a:xfrm>
              <a:off x="685800" y="5486400"/>
              <a:ext cx="7543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2400" dirty="0" smtClean="0"/>
                <a:t>                                                       </a:t>
              </a:r>
            </a:p>
            <a:p>
              <a:r>
                <a:rPr lang="en-US" sz="2400" dirty="0" smtClean="0"/>
                <a:t>                          </a:t>
              </a:r>
            </a:p>
            <a:p>
              <a:r>
                <a:rPr lang="en-US" sz="2400" dirty="0" smtClean="0"/>
                <a:t>                                                   : the effective aperture </a:t>
              </a:r>
            </a:p>
          </p:txBody>
        </p:sp>
        <p:pic>
          <p:nvPicPr>
            <p:cNvPr id="71686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57400" y="6248400"/>
              <a:ext cx="1737360" cy="4430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688" name="Picture 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990600" y="5486402"/>
              <a:ext cx="1920240" cy="423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689" name="Picture 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895600" y="5334000"/>
              <a:ext cx="4206240" cy="7067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Effective Aperture</a:t>
            </a:r>
            <a:endParaRPr lang="en-US" sz="3200" dirty="0"/>
          </a:p>
        </p:txBody>
      </p:sp>
      <p:sp>
        <p:nvSpPr>
          <p:cNvPr id="26" name="Rectangle 25"/>
          <p:cNvSpPr/>
          <p:nvPr/>
        </p:nvSpPr>
        <p:spPr>
          <a:xfrm>
            <a:off x="914400" y="6488668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K. G. </a:t>
            </a:r>
            <a:r>
              <a:rPr lang="en-US" dirty="0" err="1" smtClean="0"/>
              <a:t>Gayley</a:t>
            </a:r>
            <a:r>
              <a:rPr lang="en-US" dirty="0" smtClean="0"/>
              <a:t>, R. L. </a:t>
            </a:r>
            <a:r>
              <a:rPr lang="en-US" dirty="0" err="1" smtClean="0"/>
              <a:t>Mutel</a:t>
            </a:r>
            <a:r>
              <a:rPr lang="en-US" dirty="0" smtClean="0"/>
              <a:t>, and T. R. Jaeger </a:t>
            </a:r>
            <a:r>
              <a:rPr lang="fr-FR" dirty="0" err="1" smtClean="0"/>
              <a:t>Astropart</a:t>
            </a:r>
            <a:r>
              <a:rPr lang="fr-FR" dirty="0" smtClean="0"/>
              <a:t>. Phys. 706, 1556 (2009)</a:t>
            </a:r>
            <a:endParaRPr lang="en-US" dirty="0"/>
          </a:p>
        </p:txBody>
      </p:sp>
      <p:grpSp>
        <p:nvGrpSpPr>
          <p:cNvPr id="3" name="Group 28"/>
          <p:cNvGrpSpPr/>
          <p:nvPr/>
        </p:nvGrpSpPr>
        <p:grpSpPr>
          <a:xfrm>
            <a:off x="533400" y="2209800"/>
            <a:ext cx="7543800" cy="422656"/>
            <a:chOff x="1295400" y="3200400"/>
            <a:chExt cx="7543800" cy="422656"/>
          </a:xfrm>
        </p:grpSpPr>
        <p:pic>
          <p:nvPicPr>
            <p:cNvPr id="27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95400" y="3276600"/>
              <a:ext cx="2011680" cy="346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3276600" y="3200400"/>
              <a:ext cx="5562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:  the maximum geometric aperture of the Moon</a:t>
              </a:r>
              <a:endParaRPr lang="en-US" sz="2000" dirty="0"/>
            </a:p>
          </p:txBody>
        </p:sp>
      </p:grpSp>
      <p:grpSp>
        <p:nvGrpSpPr>
          <p:cNvPr id="4" name="Group 30"/>
          <p:cNvGrpSpPr/>
          <p:nvPr/>
        </p:nvGrpSpPr>
        <p:grpSpPr>
          <a:xfrm>
            <a:off x="533400" y="2971800"/>
            <a:ext cx="8610600" cy="731520"/>
            <a:chOff x="1143000" y="3962400"/>
            <a:chExt cx="8610600" cy="731520"/>
          </a:xfrm>
        </p:grpSpPr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43000" y="3962400"/>
              <a:ext cx="5464884" cy="73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29"/>
            <p:cNvSpPr txBox="1"/>
            <p:nvPr/>
          </p:nvSpPr>
          <p:spPr>
            <a:xfrm>
              <a:off x="6705600" y="3962400"/>
              <a:ext cx="3048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: the neutrino interaction probability in the Moon</a:t>
              </a:r>
              <a:endParaRPr lang="en-US" sz="2000" dirty="0"/>
            </a:p>
          </p:txBody>
        </p:sp>
      </p:grpSp>
      <p:grpSp>
        <p:nvGrpSpPr>
          <p:cNvPr id="6" name="Group 39"/>
          <p:cNvGrpSpPr/>
          <p:nvPr/>
        </p:nvGrpSpPr>
        <p:grpSpPr>
          <a:xfrm>
            <a:off x="685800" y="5943600"/>
            <a:ext cx="4191000" cy="400110"/>
            <a:chOff x="1295400" y="5867400"/>
            <a:chExt cx="4191000" cy="400110"/>
          </a:xfrm>
        </p:grpSpPr>
        <p:pic>
          <p:nvPicPr>
            <p:cNvPr id="8204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95400" y="5943600"/>
              <a:ext cx="1325880" cy="27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" name="TextBox 38"/>
            <p:cNvSpPr txBox="1"/>
            <p:nvPr/>
          </p:nvSpPr>
          <p:spPr>
            <a:xfrm>
              <a:off x="2743200" y="5867400"/>
              <a:ext cx="2743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:  the index of refraction</a:t>
              </a:r>
              <a:endParaRPr lang="en-US" sz="2000" dirty="0"/>
            </a:p>
          </p:txBody>
        </p:sp>
      </p:grpSp>
      <p:grpSp>
        <p:nvGrpSpPr>
          <p:cNvPr id="7" name="Group 30"/>
          <p:cNvGrpSpPr/>
          <p:nvPr/>
        </p:nvGrpSpPr>
        <p:grpSpPr>
          <a:xfrm>
            <a:off x="762000" y="1143000"/>
            <a:ext cx="2819400" cy="685800"/>
            <a:chOff x="762000" y="1143000"/>
            <a:chExt cx="2819400" cy="685800"/>
          </a:xfrm>
        </p:grpSpPr>
        <p:grpSp>
          <p:nvGrpSpPr>
            <p:cNvPr id="8" name="Group 8"/>
            <p:cNvGrpSpPr/>
            <p:nvPr/>
          </p:nvGrpSpPr>
          <p:grpSpPr>
            <a:xfrm>
              <a:off x="838200" y="1295400"/>
              <a:ext cx="2651760" cy="414219"/>
              <a:chOff x="1143000" y="2514600"/>
              <a:chExt cx="2623106" cy="414219"/>
            </a:xfrm>
          </p:grpSpPr>
          <p:pic>
            <p:nvPicPr>
              <p:cNvPr id="8195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143000" y="2514600"/>
                <a:ext cx="1266327" cy="414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96" name="Picture 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499779" y="2514600"/>
                <a:ext cx="1266327" cy="400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7" name="Rectangle 36"/>
            <p:cNvSpPr/>
            <p:nvPr/>
          </p:nvSpPr>
          <p:spPr>
            <a:xfrm>
              <a:off x="762000" y="1143000"/>
              <a:ext cx="2819400" cy="68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" y="4038600"/>
            <a:ext cx="3008436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0" y="4876800"/>
            <a:ext cx="1655264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4267200" y="4495800"/>
            <a:ext cx="289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: interaction lengths of photon and neutrinos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66800" y="6488668"/>
            <a:ext cx="7467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K. G. </a:t>
            </a:r>
            <a:r>
              <a:rPr lang="en-US" dirty="0" err="1" smtClean="0"/>
              <a:t>Gayley</a:t>
            </a:r>
            <a:r>
              <a:rPr lang="en-US" dirty="0" smtClean="0"/>
              <a:t>, R. L. </a:t>
            </a:r>
            <a:r>
              <a:rPr lang="en-US" dirty="0" err="1" smtClean="0"/>
              <a:t>Mutel</a:t>
            </a:r>
            <a:r>
              <a:rPr lang="en-US" dirty="0" smtClean="0"/>
              <a:t>, and T. R. Jaeger </a:t>
            </a:r>
            <a:r>
              <a:rPr lang="fr-FR" dirty="0" err="1" smtClean="0"/>
              <a:t>Astropart</a:t>
            </a:r>
            <a:r>
              <a:rPr lang="fr-FR" dirty="0" smtClean="0"/>
              <a:t>. Phys. 706, 1556 (2009)</a:t>
            </a:r>
            <a:endParaRPr lang="en-US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Effective Aperture – more parameters</a:t>
            </a:r>
            <a:endParaRPr lang="en-US" sz="3200" dirty="0"/>
          </a:p>
        </p:txBody>
      </p:sp>
      <p:grpSp>
        <p:nvGrpSpPr>
          <p:cNvPr id="2" name="Group 18"/>
          <p:cNvGrpSpPr/>
          <p:nvPr/>
        </p:nvGrpSpPr>
        <p:grpSpPr>
          <a:xfrm>
            <a:off x="685800" y="1447800"/>
            <a:ext cx="8077199" cy="3923190"/>
            <a:chOff x="685800" y="1295400"/>
            <a:chExt cx="8077199" cy="3923190"/>
          </a:xfrm>
        </p:grpSpPr>
        <p:grpSp>
          <p:nvGrpSpPr>
            <p:cNvPr id="3" name="Group 20"/>
            <p:cNvGrpSpPr/>
            <p:nvPr/>
          </p:nvGrpSpPr>
          <p:grpSpPr>
            <a:xfrm>
              <a:off x="914400" y="3810000"/>
              <a:ext cx="6629400" cy="381000"/>
              <a:chOff x="1219200" y="5486400"/>
              <a:chExt cx="6629400" cy="381000"/>
            </a:xfrm>
          </p:grpSpPr>
          <p:pic>
            <p:nvPicPr>
              <p:cNvPr id="11273" name="Picture 9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19200" y="5562601"/>
                <a:ext cx="2194560" cy="2957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3505200" y="5486400"/>
                <a:ext cx="4343400" cy="381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:  the shower energy</a:t>
                </a:r>
                <a:endParaRPr lang="en-US" dirty="0"/>
              </a:p>
            </p:txBody>
          </p:sp>
        </p:grpSp>
        <p:grpSp>
          <p:nvGrpSpPr>
            <p:cNvPr id="4" name="Group 21"/>
            <p:cNvGrpSpPr/>
            <p:nvPr/>
          </p:nvGrpSpPr>
          <p:grpSpPr>
            <a:xfrm>
              <a:off x="838200" y="2362200"/>
              <a:ext cx="4876800" cy="369332"/>
              <a:chOff x="3505200" y="2209800"/>
              <a:chExt cx="4876800" cy="369332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4038600" y="2209800"/>
                <a:ext cx="4343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:  the minimum detectable electric field</a:t>
                </a:r>
                <a:endParaRPr lang="en-US" dirty="0"/>
              </a:p>
            </p:txBody>
          </p: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505200" y="2286000"/>
                <a:ext cx="548640" cy="232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22"/>
            <p:cNvGrpSpPr/>
            <p:nvPr/>
          </p:nvGrpSpPr>
          <p:grpSpPr>
            <a:xfrm>
              <a:off x="685800" y="4648200"/>
              <a:ext cx="8077199" cy="570390"/>
              <a:chOff x="533399" y="5562599"/>
              <a:chExt cx="8077199" cy="570390"/>
            </a:xfrm>
          </p:grpSpPr>
          <p:pic>
            <p:nvPicPr>
              <p:cNvPr id="24" name="Picture 10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33399" y="5562599"/>
                <a:ext cx="4023360" cy="5703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4648199" y="5638800"/>
                <a:ext cx="39623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:    the half width of the Cherenkov cone</a:t>
                </a:r>
                <a:endParaRPr lang="en-US" dirty="0"/>
              </a:p>
            </p:txBody>
          </p:sp>
        </p:grpSp>
        <p:grpSp>
          <p:nvGrpSpPr>
            <p:cNvPr id="6" name="Group 33"/>
            <p:cNvGrpSpPr/>
            <p:nvPr/>
          </p:nvGrpSpPr>
          <p:grpSpPr>
            <a:xfrm>
              <a:off x="838200" y="2895600"/>
              <a:ext cx="7696200" cy="640080"/>
              <a:chOff x="762000" y="1524000"/>
              <a:chExt cx="7696200" cy="640080"/>
            </a:xfrm>
          </p:grpSpPr>
          <p:pic>
            <p:nvPicPr>
              <p:cNvPr id="11269" name="Picture 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62000" y="1524000"/>
                <a:ext cx="5172531" cy="6400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3" name="TextBox 32"/>
              <p:cNvSpPr txBox="1"/>
              <p:nvPr/>
            </p:nvSpPr>
            <p:spPr>
              <a:xfrm>
                <a:off x="5943600" y="1676400"/>
                <a:ext cx="2514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: Maximum electric field</a:t>
                </a:r>
                <a:endParaRPr lang="en-US" dirty="0"/>
              </a:p>
            </p:txBody>
          </p:sp>
        </p:grpSp>
        <p:grpSp>
          <p:nvGrpSpPr>
            <p:cNvPr id="7" name="Group 35"/>
            <p:cNvGrpSpPr/>
            <p:nvPr/>
          </p:nvGrpSpPr>
          <p:grpSpPr>
            <a:xfrm>
              <a:off x="685800" y="1295400"/>
              <a:ext cx="7467600" cy="731520"/>
              <a:chOff x="1066800" y="1219200"/>
              <a:chExt cx="7467600" cy="73152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066800" y="1219200"/>
                <a:ext cx="1814001" cy="731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3276600" y="1295400"/>
                <a:ext cx="52578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: Ratio of the full thickness of the Cherenkov cone to the thickness at the minimum detectable electric field</a:t>
                </a:r>
                <a:endParaRPr lang="en-US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38683</TotalTime>
  <Words>907</Words>
  <Application>Microsoft Office PowerPoint</Application>
  <PresentationFormat>On-screen Show (4:3)</PresentationFormat>
  <Paragraphs>122</Paragraphs>
  <Slides>23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Outline</vt:lpstr>
      <vt:lpstr>Ultra High Energy Cosmic Rays and Neutrinos</vt:lpstr>
      <vt:lpstr>The Moon as a detector</vt:lpstr>
      <vt:lpstr>Detection Method – Radio Cherenkov</vt:lpstr>
      <vt:lpstr>Experiments (Lunar Target)</vt:lpstr>
      <vt:lpstr>Event Rate</vt:lpstr>
      <vt:lpstr>Effective Aperture</vt:lpstr>
      <vt:lpstr>Effective Aperture – more parameters</vt:lpstr>
      <vt:lpstr>Effective Aperture </vt:lpstr>
      <vt:lpstr>Effective aperture for neutrinos</vt:lpstr>
      <vt:lpstr>Effective aperture for neutrinos</vt:lpstr>
      <vt:lpstr>Cosmic ray signals</vt:lpstr>
      <vt:lpstr>Effective aperture for cosmic rays</vt:lpstr>
      <vt:lpstr>Events of Cosmic Rays and Neutrinos</vt:lpstr>
      <vt:lpstr>How to obtain the higher neutrino events</vt:lpstr>
      <vt:lpstr>Neutrino Cross Section for mini-Black Hole </vt:lpstr>
      <vt:lpstr>Events with the cross sections  for mini-Black Hole production</vt:lpstr>
      <vt:lpstr>Astrophysical neutrinos</vt:lpstr>
      <vt:lpstr>Conclusion</vt:lpstr>
      <vt:lpstr>Extra</vt:lpstr>
      <vt:lpstr>Astrophysical neutrinos</vt:lpstr>
      <vt:lpstr>Limits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Yu Seon</dc:creator>
  <cp:lastModifiedBy>Yu Seon</cp:lastModifiedBy>
  <cp:revision>2198</cp:revision>
  <dcterms:created xsi:type="dcterms:W3CDTF">2010-11-23T11:04:59Z</dcterms:created>
  <dcterms:modified xsi:type="dcterms:W3CDTF">2012-02-21T09:30:20Z</dcterms:modified>
</cp:coreProperties>
</file>