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352" r:id="rId3"/>
    <p:sldId id="353" r:id="rId4"/>
    <p:sldId id="267" r:id="rId5"/>
    <p:sldId id="268" r:id="rId6"/>
    <p:sldId id="266" r:id="rId7"/>
    <p:sldId id="362" r:id="rId8"/>
    <p:sldId id="355" r:id="rId9"/>
    <p:sldId id="364" r:id="rId10"/>
    <p:sldId id="270" r:id="rId11"/>
    <p:sldId id="271" r:id="rId12"/>
    <p:sldId id="272" r:id="rId13"/>
    <p:sldId id="273" r:id="rId14"/>
    <p:sldId id="274" r:id="rId15"/>
    <p:sldId id="275" r:id="rId16"/>
    <p:sldId id="317" r:id="rId17"/>
    <p:sldId id="276" r:id="rId18"/>
    <p:sldId id="365" r:id="rId19"/>
    <p:sldId id="284" r:id="rId20"/>
    <p:sldId id="287" r:id="rId21"/>
    <p:sldId id="285" r:id="rId22"/>
    <p:sldId id="286" r:id="rId23"/>
    <p:sldId id="318" r:id="rId24"/>
    <p:sldId id="320" r:id="rId25"/>
    <p:sldId id="323" r:id="rId26"/>
    <p:sldId id="356" r:id="rId27"/>
    <p:sldId id="337" r:id="rId28"/>
    <p:sldId id="329" r:id="rId29"/>
    <p:sldId id="357" r:id="rId30"/>
    <p:sldId id="331" r:id="rId31"/>
    <p:sldId id="333" r:id="rId32"/>
    <p:sldId id="334" r:id="rId33"/>
    <p:sldId id="358" r:id="rId34"/>
    <p:sldId id="325" r:id="rId35"/>
    <p:sldId id="327" r:id="rId36"/>
    <p:sldId id="308" r:id="rId37"/>
    <p:sldId id="309" r:id="rId38"/>
    <p:sldId id="35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29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6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D326C-75B1-48CA-B685-1E595C96B54E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6AD6EB-3861-4C9D-85E5-ADE16F816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61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AD6EB-3861-4C9D-85E5-ADE16F8164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58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CF23B7F-C778-4911-95E7-DE5194D501BA}" type="slidenum">
              <a:rPr lang="en-US" sz="1200" smtClean="0"/>
              <a:pPr eaLnBrk="1" hangingPunct="1"/>
              <a:t>14</a:t>
            </a:fld>
            <a:endParaRPr lang="en-US" sz="1200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8E9EB04-87E6-4B57-A06C-03CCF892319C}" type="slidenum">
              <a:rPr lang="en-US" sz="1200" smtClean="0"/>
              <a:pPr eaLnBrk="1" hangingPunct="1"/>
              <a:t>15</a:t>
            </a:fld>
            <a:endParaRPr lang="en-US" sz="120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060375F-75D2-4846-A54F-66174553DBB8}" type="slidenum">
              <a:rPr lang="en-US" sz="1200">
                <a:solidFill>
                  <a:prstClr val="black"/>
                </a:solidFill>
              </a:rPr>
              <a:pPr eaLnBrk="1" hangingPunct="1"/>
              <a:t>16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7ED66D7-FEF1-42FF-B2ED-4E8F154C599A}" type="slidenum">
              <a:rPr lang="en-US" sz="1200" smtClean="0"/>
              <a:pPr eaLnBrk="1" hangingPunct="1"/>
              <a:t>17</a:t>
            </a:fld>
            <a:endParaRPr lang="en-US" sz="1200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B9F8E1-3484-40A7-BF54-0BCA1BB11179}" type="slidenum">
              <a:rPr lang="en-US" sz="1200" smtClean="0"/>
              <a:pPr eaLnBrk="1" hangingPunct="1"/>
              <a:t>18</a:t>
            </a:fld>
            <a:endParaRPr lang="en-US" sz="120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BA397D1-8565-40E2-B5C6-B2C7AB207979}" type="slidenum">
              <a:rPr lang="en-US" sz="1200" smtClean="0"/>
              <a:pPr eaLnBrk="1" hangingPunct="1"/>
              <a:t>19</a:t>
            </a:fld>
            <a:endParaRPr lang="en-US" sz="1200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2CC643F-AF4F-423B-81B9-D81B6E4020E9}" type="slidenum">
              <a:rPr lang="en-US" sz="1200" smtClean="0"/>
              <a:pPr eaLnBrk="1" hangingPunct="1"/>
              <a:t>20</a:t>
            </a:fld>
            <a:endParaRPr lang="en-US" sz="1200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2F772B7-B821-4581-8150-BA71F51A7F6D}" type="slidenum">
              <a:rPr lang="en-US" sz="1200" smtClean="0"/>
              <a:pPr eaLnBrk="1" hangingPunct="1"/>
              <a:t>21</a:t>
            </a:fld>
            <a:endParaRPr lang="en-US" sz="120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F72D977-700D-4450-AC3B-0CD6D921D386}" type="slidenum">
              <a:rPr lang="en-US" sz="1200" smtClean="0"/>
              <a:pPr eaLnBrk="1" hangingPunct="1"/>
              <a:t>22</a:t>
            </a:fld>
            <a:endParaRPr lang="en-US" sz="1200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8D1679-1F10-44B3-81D3-64D204B3B8B6}" type="slidenum">
              <a:rPr lang="en-US">
                <a:solidFill>
                  <a:prstClr val="black"/>
                </a:solidFill>
              </a:rPr>
              <a:pPr eaLnBrk="1" hangingPunct="1"/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8DCFB23-F777-4519-932C-00F3183A2079}" type="slidenum">
              <a:rPr lang="en-US" sz="1200" smtClean="0"/>
              <a:pPr eaLnBrk="1" hangingPunct="1"/>
              <a:t>4</a:t>
            </a:fld>
            <a:endParaRPr lang="en-US" sz="120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2BE3CE-AFAD-461B-8F59-DAAE1D88DEF9}" type="slidenum">
              <a:rPr lang="en-US">
                <a:solidFill>
                  <a:prstClr val="black"/>
                </a:solidFill>
              </a:rPr>
              <a:pPr eaLnBrk="1" hangingPunct="1"/>
              <a:t>34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EFAFD13-BE32-43B2-B61A-F353982F88B7}" type="slidenum">
              <a:rPr lang="en-US" sz="1200" smtClean="0"/>
              <a:pPr eaLnBrk="1" hangingPunct="1"/>
              <a:t>5</a:t>
            </a:fld>
            <a:endParaRPr lang="en-US" sz="1200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949C3A6-FB60-4421-9C93-936F3BF7FE86}" type="slidenum">
              <a:rPr lang="en-US" sz="1200" smtClean="0"/>
              <a:pPr eaLnBrk="1" hangingPunct="1"/>
              <a:t>6</a:t>
            </a:fld>
            <a:endParaRPr lang="en-US" sz="1200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39CD111-EDB3-4047-A1B1-83B18EE46B4E}" type="slidenum">
              <a:rPr lang="en-US" sz="1200" smtClean="0"/>
              <a:pPr eaLnBrk="1" hangingPunct="1"/>
              <a:t>7</a:t>
            </a:fld>
            <a:endParaRPr lang="en-US" sz="1200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067A5E3-0354-465C-8A48-A959AB4EB413}" type="slidenum">
              <a:rPr lang="en-US" sz="1200" smtClean="0"/>
              <a:pPr eaLnBrk="1" hangingPunct="1"/>
              <a:t>10</a:t>
            </a:fld>
            <a:endParaRPr lang="en-US" sz="1200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DB9FBF7-2561-4E94-B12F-D52A97AB57AC}" type="slidenum">
              <a:rPr lang="en-US" sz="1200" smtClean="0"/>
              <a:pPr eaLnBrk="1" hangingPunct="1"/>
              <a:t>11</a:t>
            </a:fld>
            <a:endParaRPr lang="en-US" sz="1200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1E0787F-CF51-48B1-97C7-7FC89A482020}" type="slidenum">
              <a:rPr lang="en-US" sz="1200" smtClean="0"/>
              <a:pPr eaLnBrk="1" hangingPunct="1"/>
              <a:t>12</a:t>
            </a:fld>
            <a:endParaRPr lang="en-US" sz="1200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5A46550-2AE8-40B9-810B-5715346C02EA}" type="slidenum">
              <a:rPr lang="en-US" sz="1200" smtClean="0"/>
              <a:pPr eaLnBrk="1" hangingPunct="1"/>
              <a:t>13</a:t>
            </a:fld>
            <a:endParaRPr lang="en-US" sz="1200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A7FB-1620-498D-BF38-33442C6AD3D4}" type="datetime1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9EDE8-E69A-40E5-B3BE-FCDE3A4238B4}" type="datetime1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5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18E6-5CD9-4A6B-B03F-80C62610BDB3}" type="datetime1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52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4B2A-6638-4F52-B680-62D6FE64B8A9}" type="datetime1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2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7E22-5381-4193-A747-E7E54C5F291B}" type="datetime1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96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D1908-521E-4762-BE67-6E1A964309AB}" type="datetime1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38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7A0FA-9DC3-44DB-B1AD-193ECED9211E}" type="datetime1">
              <a:rPr lang="en-US" smtClean="0"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7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A30C-A3CE-46E3-A0F5-FD7371020CD8}" type="datetime1">
              <a:rPr lang="en-US" smtClean="0"/>
              <a:t>3/30/2012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1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B9448-CDBB-4F87-8B08-9FB3B7F8D7BF}" type="datetime1">
              <a:rPr lang="en-US" smtClean="0"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3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08AF-DC0A-4FB0-A0C1-913316A46598}" type="datetime1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6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736-A9B1-44AF-AC21-250F84EDF176}" type="datetime1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93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8418C-5B8F-4177-97BF-CED724955750}" type="datetime1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27158-15F8-47FB-AFCE-843A3C7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2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3.png"/><Relationship Id="rId5" Type="http://schemas.openxmlformats.org/officeDocument/2006/relationships/image" Target="../media/image22.wmf"/><Relationship Id="rId4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microsoft.com/office/2007/relationships/media" Target="../media/media3.avi"/><Relationship Id="rId7" Type="http://schemas.openxmlformats.org/officeDocument/2006/relationships/slideLayout" Target="../slideLayouts/slideLayout7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video" Target="../media/media4.avi"/><Relationship Id="rId5" Type="http://schemas.microsoft.com/office/2007/relationships/media" Target="../media/media4.avi"/><Relationship Id="rId10" Type="http://schemas.openxmlformats.org/officeDocument/2006/relationships/image" Target="../media/image33.png"/><Relationship Id="rId4" Type="http://schemas.openxmlformats.org/officeDocument/2006/relationships/video" Target="../media/media3.avi"/><Relationship Id="rId9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6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4325" y="152400"/>
            <a:ext cx="4993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sz="24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Microplex</a:t>
            </a:r>
            <a:r>
              <a:rPr lang="en-US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Neural Systems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56932" y="457200"/>
            <a:ext cx="2534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Alan 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Litke</a:t>
            </a:r>
            <a:endParaRPr lang="en-US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Parker Symposium</a:t>
            </a:r>
          </a:p>
          <a:p>
            <a:pPr algn="ctr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31 March 2012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3096" y="1657529"/>
            <a:ext cx="5801781" cy="646331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All Started with Sherwood!!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6"/>
          <a:stretch/>
        </p:blipFill>
        <p:spPr bwMode="auto">
          <a:xfrm>
            <a:off x="175846" y="2562470"/>
            <a:ext cx="8749145" cy="4066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21534" y="3391598"/>
            <a:ext cx="2140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Microplex</a:t>
            </a:r>
            <a:r>
              <a:rPr lang="en-US" sz="2400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Chip</a:t>
            </a:r>
            <a:endParaRPr lang="en-US" sz="2400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14366" y="3884804"/>
            <a:ext cx="3477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NIM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226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(1984) 200-203. 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>
                <a:latin typeface="+mj-lt"/>
                <a:cs typeface="Times New Roman" pitchFamily="18" charset="0"/>
              </a:rPr>
              <a:t>1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39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6" descr="five_arrays_tes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8736" r="8334" b="12486"/>
          <a:stretch>
            <a:fillRect/>
          </a:stretch>
        </p:blipFill>
        <p:spPr bwMode="auto">
          <a:xfrm>
            <a:off x="1676400" y="1752600"/>
            <a:ext cx="6019800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2286000" y="76200"/>
            <a:ext cx="4483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800" b="1" u="sng">
                <a:solidFill>
                  <a:schemeClr val="accent2"/>
                </a:solidFill>
              </a:rPr>
              <a:t>Electrode Array Geometries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908175" y="1219200"/>
            <a:ext cx="1416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b="1" u="sng">
                <a:solidFill>
                  <a:schemeClr val="accent2"/>
                </a:solidFill>
              </a:rPr>
              <a:t>1 electrode</a:t>
            </a:r>
            <a:r>
              <a:rPr lang="en-US" sz="1800" b="1">
                <a:solidFill>
                  <a:schemeClr val="accent2"/>
                </a:solidFill>
              </a:rPr>
              <a:t>:</a:t>
            </a:r>
            <a:r>
              <a:rPr lang="en-US" sz="1800">
                <a:solidFill>
                  <a:schemeClr val="accent2"/>
                </a:solidFill>
              </a:rPr>
              <a:t> </a:t>
            </a:r>
          </a:p>
          <a:p>
            <a:pPr eaLnBrk="1" hangingPunct="1"/>
            <a:r>
              <a:rPr lang="en-US" sz="1800" i="1">
                <a:solidFill>
                  <a:schemeClr val="accent2"/>
                </a:solidFill>
              </a:rPr>
              <a:t>“traditional”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429000" y="1219200"/>
            <a:ext cx="243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b="1" u="sng">
                <a:solidFill>
                  <a:schemeClr val="accent2"/>
                </a:solidFill>
              </a:rPr>
              <a:t>61 electrodes:</a:t>
            </a:r>
            <a:r>
              <a:rPr lang="en-US" sz="1800">
                <a:solidFill>
                  <a:schemeClr val="accent2"/>
                </a:solidFill>
              </a:rPr>
              <a:t> </a:t>
            </a:r>
          </a:p>
          <a:p>
            <a:pPr eaLnBrk="1" hangingPunct="1"/>
            <a:r>
              <a:rPr lang="en-US" sz="1800" i="1">
                <a:solidFill>
                  <a:schemeClr val="accent2"/>
                </a:solidFill>
              </a:rPr>
              <a:t>previous state-of-the-art</a:t>
            </a:r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5829300" y="1219200"/>
            <a:ext cx="2476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b="1" u="sng">
                <a:solidFill>
                  <a:schemeClr val="accent2"/>
                </a:solidFill>
              </a:rPr>
              <a:t>512 electrodes (32x16):</a:t>
            </a:r>
            <a:r>
              <a:rPr lang="en-US" sz="1800">
                <a:solidFill>
                  <a:schemeClr val="accent2"/>
                </a:solidFill>
              </a:rPr>
              <a:t> </a:t>
            </a:r>
          </a:p>
          <a:p>
            <a:pPr eaLnBrk="1" hangingPunct="1"/>
            <a:r>
              <a:rPr lang="en-US" sz="1800" i="1">
                <a:solidFill>
                  <a:schemeClr val="accent2"/>
                </a:solidFill>
              </a:rPr>
              <a:t>standard system</a:t>
            </a:r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2286000" y="5638800"/>
            <a:ext cx="2743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b="1" u="sng">
                <a:solidFill>
                  <a:schemeClr val="accent2"/>
                </a:solidFill>
              </a:rPr>
              <a:t>519 electrodes:</a:t>
            </a:r>
            <a:r>
              <a:rPr lang="en-US" sz="1800">
                <a:solidFill>
                  <a:schemeClr val="accent2"/>
                </a:solidFill>
              </a:rPr>
              <a:t> </a:t>
            </a:r>
          </a:p>
          <a:p>
            <a:pPr eaLnBrk="1" hangingPunct="1"/>
            <a:r>
              <a:rPr lang="en-US" sz="1800" i="1">
                <a:solidFill>
                  <a:schemeClr val="accent2"/>
                </a:solidFill>
              </a:rPr>
              <a:t>high density</a:t>
            </a:r>
          </a:p>
          <a:p>
            <a:pPr eaLnBrk="1" hangingPunct="1"/>
            <a:r>
              <a:rPr lang="en-US" sz="1800" i="1">
                <a:solidFill>
                  <a:schemeClr val="accent2"/>
                </a:solidFill>
              </a:rPr>
              <a:t>(developed by U. Glasgow)</a:t>
            </a:r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209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b="1" u="sng">
                <a:solidFill>
                  <a:schemeClr val="accent2"/>
                </a:solidFill>
              </a:rPr>
              <a:t>519 electrodes:</a:t>
            </a:r>
            <a:r>
              <a:rPr lang="en-US" sz="1800">
                <a:solidFill>
                  <a:schemeClr val="accent2"/>
                </a:solidFill>
              </a:rPr>
              <a:t> </a:t>
            </a:r>
          </a:p>
          <a:p>
            <a:pPr eaLnBrk="1" hangingPunct="1"/>
            <a:r>
              <a:rPr lang="en-US" sz="1800" i="1">
                <a:solidFill>
                  <a:schemeClr val="accent2"/>
                </a:solidFill>
              </a:rPr>
              <a:t>large area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4267200" y="1933575"/>
            <a:ext cx="9779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CC3399"/>
                </a:solidFill>
                <a:cs typeface="Times New Roman" pitchFamily="18" charset="0"/>
              </a:rPr>
              <a:t>0.17 mm</a:t>
            </a:r>
            <a:r>
              <a:rPr lang="en-US" sz="1600" baseline="30000">
                <a:solidFill>
                  <a:srgbClr val="CC3399"/>
                </a:solidFill>
                <a:cs typeface="Times New Roman" pitchFamily="18" charset="0"/>
              </a:rPr>
              <a:t>2</a:t>
            </a:r>
          </a:p>
          <a:p>
            <a:pPr eaLnBrk="1" hangingPunct="1"/>
            <a:r>
              <a:rPr lang="en-US" sz="1600">
                <a:solidFill>
                  <a:srgbClr val="CC3399"/>
                </a:solidFill>
                <a:cs typeface="Times New Roman" pitchFamily="18" charset="0"/>
              </a:rPr>
              <a:t>60 µm</a:t>
            </a:r>
            <a:endParaRPr lang="en-US" sz="1600" baseline="30000">
              <a:solidFill>
                <a:srgbClr val="CC3399"/>
              </a:solidFill>
              <a:cs typeface="Times New Roman" pitchFamily="18" charset="0"/>
            </a:endParaRPr>
          </a:p>
        </p:txBody>
      </p:sp>
      <p:sp>
        <p:nvSpPr>
          <p:cNvPr id="18442" name="Text Box 14"/>
          <p:cNvSpPr txBox="1">
            <a:spLocks noChangeArrowheads="1"/>
          </p:cNvSpPr>
          <p:nvPr/>
        </p:nvSpPr>
        <p:spPr bwMode="auto">
          <a:xfrm>
            <a:off x="7658100" y="2314575"/>
            <a:ext cx="8763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CC3399"/>
                </a:solidFill>
                <a:cs typeface="Times New Roman" pitchFamily="18" charset="0"/>
              </a:rPr>
              <a:t>1.7 mm</a:t>
            </a:r>
            <a:r>
              <a:rPr lang="en-US" sz="1600" baseline="30000">
                <a:solidFill>
                  <a:srgbClr val="CC3399"/>
                </a:solidFill>
                <a:cs typeface="Times New Roman" pitchFamily="18" charset="0"/>
              </a:rPr>
              <a:t>2</a:t>
            </a:r>
          </a:p>
          <a:p>
            <a:pPr eaLnBrk="1" hangingPunct="1"/>
            <a:r>
              <a:rPr lang="en-US" sz="1600">
                <a:solidFill>
                  <a:srgbClr val="CC3399"/>
                </a:solidFill>
                <a:cs typeface="Times New Roman" pitchFamily="18" charset="0"/>
              </a:rPr>
              <a:t>60 µm</a:t>
            </a:r>
            <a:endParaRPr lang="en-US"/>
          </a:p>
        </p:txBody>
      </p:sp>
      <p:sp>
        <p:nvSpPr>
          <p:cNvPr id="18443" name="Text Box 15"/>
          <p:cNvSpPr txBox="1">
            <a:spLocks noChangeArrowheads="1"/>
          </p:cNvSpPr>
          <p:nvPr/>
        </p:nvSpPr>
        <p:spPr bwMode="auto">
          <a:xfrm>
            <a:off x="1765300" y="4495800"/>
            <a:ext cx="9779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CC3399"/>
                </a:solidFill>
                <a:cs typeface="Times New Roman" pitchFamily="18" charset="0"/>
              </a:rPr>
              <a:t>0.43 mm</a:t>
            </a:r>
            <a:r>
              <a:rPr lang="en-US" sz="1600" baseline="30000">
                <a:solidFill>
                  <a:srgbClr val="CC3399"/>
                </a:solidFill>
                <a:cs typeface="Times New Roman" pitchFamily="18" charset="0"/>
              </a:rPr>
              <a:t>2</a:t>
            </a:r>
          </a:p>
          <a:p>
            <a:pPr eaLnBrk="1" hangingPunct="1"/>
            <a:r>
              <a:rPr lang="en-US" sz="1600">
                <a:solidFill>
                  <a:srgbClr val="CC3399"/>
                </a:solidFill>
                <a:cs typeface="Times New Roman" pitchFamily="18" charset="0"/>
              </a:rPr>
              <a:t>30 µm</a:t>
            </a:r>
            <a:endParaRPr lang="en-US"/>
          </a:p>
        </p:txBody>
      </p:sp>
      <p:sp>
        <p:nvSpPr>
          <p:cNvPr id="18444" name="Text Box 16"/>
          <p:cNvSpPr txBox="1">
            <a:spLocks noChangeArrowheads="1"/>
          </p:cNvSpPr>
          <p:nvPr/>
        </p:nvSpPr>
        <p:spPr bwMode="auto">
          <a:xfrm>
            <a:off x="152400" y="1524000"/>
            <a:ext cx="13716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1800">
                <a:solidFill>
                  <a:srgbClr val="FC0000"/>
                </a:solidFill>
              </a:rPr>
              <a:t>Input region </a:t>
            </a:r>
          </a:p>
          <a:p>
            <a:pPr algn="l" eaLnBrk="1" hangingPunct="1"/>
            <a:r>
              <a:rPr lang="en-US" sz="1800">
                <a:solidFill>
                  <a:srgbClr val="FC0000"/>
                </a:solidFill>
              </a:rPr>
              <a:t>for monkey </a:t>
            </a:r>
          </a:p>
          <a:p>
            <a:pPr algn="l" eaLnBrk="1" hangingPunct="1"/>
            <a:r>
              <a:rPr lang="en-US" sz="1800">
                <a:solidFill>
                  <a:srgbClr val="FC0000"/>
                </a:solidFill>
              </a:rPr>
              <a:t>MT neuron</a:t>
            </a:r>
          </a:p>
        </p:txBody>
      </p:sp>
      <p:sp>
        <p:nvSpPr>
          <p:cNvPr id="18445" name="Line 17"/>
          <p:cNvSpPr>
            <a:spLocks noChangeShapeType="1"/>
          </p:cNvSpPr>
          <p:nvPr/>
        </p:nvSpPr>
        <p:spPr bwMode="auto">
          <a:xfrm>
            <a:off x="1371600" y="2057400"/>
            <a:ext cx="533400" cy="152400"/>
          </a:xfrm>
          <a:prstGeom prst="line">
            <a:avLst/>
          </a:prstGeom>
          <a:noFill/>
          <a:ln w="38100">
            <a:solidFill>
              <a:srgbClr val="F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6" name="Text Box 18"/>
          <p:cNvSpPr txBox="1">
            <a:spLocks noChangeArrowheads="1"/>
          </p:cNvSpPr>
          <p:nvPr/>
        </p:nvSpPr>
        <p:spPr bwMode="auto">
          <a:xfrm>
            <a:off x="1212850" y="609600"/>
            <a:ext cx="67183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1800">
                <a:solidFill>
                  <a:srgbClr val="CC3399"/>
                </a:solidFill>
                <a:cs typeface="Times New Roman" pitchFamily="18" charset="0"/>
              </a:rPr>
              <a:t>(Electrode diameters = 5 µm; area and electrode spacing given below.) </a:t>
            </a:r>
            <a:endParaRPr lang="en-US" sz="1800" baseline="30000">
              <a:solidFill>
                <a:srgbClr val="CC3399"/>
              </a:solidFill>
              <a:cs typeface="Times New Roman" pitchFamily="18" charset="0"/>
            </a:endParaRPr>
          </a:p>
        </p:txBody>
      </p:sp>
      <p:sp>
        <p:nvSpPr>
          <p:cNvPr id="18447" name="Text Box 20"/>
          <p:cNvSpPr txBox="1">
            <a:spLocks noChangeArrowheads="1"/>
          </p:cNvSpPr>
          <p:nvPr/>
        </p:nvSpPr>
        <p:spPr bwMode="auto">
          <a:xfrm>
            <a:off x="6629400" y="4495800"/>
            <a:ext cx="8763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CC3399"/>
                </a:solidFill>
                <a:cs typeface="Times New Roman" pitchFamily="18" charset="0"/>
              </a:rPr>
              <a:t>7.1 mm</a:t>
            </a:r>
            <a:r>
              <a:rPr lang="en-US" sz="1600" baseline="30000">
                <a:solidFill>
                  <a:srgbClr val="CC3399"/>
                </a:solidFill>
                <a:cs typeface="Times New Roman" pitchFamily="18" charset="0"/>
              </a:rPr>
              <a:t>2</a:t>
            </a:r>
          </a:p>
          <a:p>
            <a:pPr eaLnBrk="1" hangingPunct="1"/>
            <a:r>
              <a:rPr lang="en-US" sz="1600">
                <a:solidFill>
                  <a:srgbClr val="CC3399"/>
                </a:solidFill>
                <a:cs typeface="Times New Roman" pitchFamily="18" charset="0"/>
              </a:rPr>
              <a:t>120 µm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5562600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886200" y="5791200"/>
            <a:ext cx="12192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endParaRPr lang="en-US" sz="1200">
              <a:cs typeface="Times New Roman" pitchFamily="18" charset="0"/>
            </a:endParaRPr>
          </a:p>
          <a:p>
            <a:pPr algn="l" eaLnBrk="0" hangingPunct="0"/>
            <a:endParaRPr lang="en-US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810000" y="3581400"/>
            <a:ext cx="1066800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810000" y="3810000"/>
            <a:ext cx="12065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1800"/>
              <a:t>60 microns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347913" y="152400"/>
            <a:ext cx="44481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b="1" u="sng" dirty="0">
                <a:solidFill>
                  <a:schemeClr val="accent2"/>
                </a:solidFill>
              </a:rPr>
              <a:t>Section of</a:t>
            </a:r>
          </a:p>
          <a:p>
            <a:r>
              <a:rPr lang="en-US" sz="2800" b="1" u="sng" dirty="0">
                <a:solidFill>
                  <a:schemeClr val="accent2"/>
                </a:solidFill>
              </a:rPr>
              <a:t>512-electrode Array (32x16)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651125" y="5486400"/>
            <a:ext cx="345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>
                <a:solidFill>
                  <a:schemeClr val="accent2"/>
                </a:solidFill>
              </a:rPr>
              <a:t>Electrode diameter = 5 </a:t>
            </a:r>
            <a:r>
              <a:rPr lang="en-US">
                <a:solidFill>
                  <a:schemeClr val="accent2"/>
                </a:solidFill>
                <a:sym typeface="Symbol" pitchFamily="18" charset="2"/>
              </a:rPr>
              <a:t>m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676400" y="6172200"/>
            <a:ext cx="62564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dirty="0" smtClean="0">
                <a:solidFill>
                  <a:srgbClr val="A50021"/>
                </a:solidFill>
              </a:rPr>
              <a:t>(</a:t>
            </a:r>
            <a:r>
              <a:rPr lang="en-US" dirty="0" err="1" smtClean="0">
                <a:solidFill>
                  <a:srgbClr val="A50021"/>
                </a:solidFill>
              </a:rPr>
              <a:t>Litke</a:t>
            </a:r>
            <a:r>
              <a:rPr lang="en-US" dirty="0" smtClean="0">
                <a:solidFill>
                  <a:srgbClr val="A50021"/>
                </a:solidFill>
              </a:rPr>
              <a:t> </a:t>
            </a:r>
            <a:r>
              <a:rPr lang="en-US" dirty="0">
                <a:solidFill>
                  <a:srgbClr val="A50021"/>
                </a:solidFill>
              </a:rPr>
              <a:t>et al., IEEE Trans. </a:t>
            </a:r>
            <a:r>
              <a:rPr lang="en-US" dirty="0" err="1">
                <a:solidFill>
                  <a:srgbClr val="A50021"/>
                </a:solidFill>
              </a:rPr>
              <a:t>Nucl</a:t>
            </a:r>
            <a:r>
              <a:rPr lang="en-US" dirty="0">
                <a:solidFill>
                  <a:srgbClr val="A50021"/>
                </a:solidFill>
              </a:rPr>
              <a:t>. Sci. (2004) </a:t>
            </a:r>
            <a:r>
              <a:rPr lang="en-US" dirty="0" smtClean="0">
                <a:solidFill>
                  <a:srgbClr val="A50021"/>
                </a:solidFill>
              </a:rPr>
              <a:t>1434)</a:t>
            </a:r>
            <a:endParaRPr lang="en-US" dirty="0">
              <a:solidFill>
                <a:srgbClr val="A5002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100-0064NDS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746760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438275" y="152400"/>
            <a:ext cx="62674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800" u="sng">
                <a:solidFill>
                  <a:srgbClr val="0000FF"/>
                </a:solidFill>
                <a:latin typeface="Arial" charset="0"/>
              </a:rPr>
              <a:t>Section of 512-electrode “Neuroboard”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219200" y="1600200"/>
            <a:ext cx="1524000" cy="506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371600" y="1676400"/>
            <a:ext cx="1171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latin typeface="Arial" charset="0"/>
              </a:rPr>
              <a:t>chamber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629400" y="838200"/>
            <a:ext cx="1676400" cy="7620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724650" y="838200"/>
            <a:ext cx="1581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64-channel </a:t>
            </a:r>
          </a:p>
          <a:p>
            <a:pPr eaLnBrk="1" hangingPunct="1"/>
            <a:r>
              <a:rPr lang="en-US" sz="2000">
                <a:latin typeface="Arial" charset="0"/>
              </a:rPr>
              <a:t>Neurochip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889500" y="898525"/>
            <a:ext cx="1511300" cy="7016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64-channel </a:t>
            </a:r>
          </a:p>
          <a:p>
            <a:pPr eaLnBrk="1" hangingPunct="1"/>
            <a:r>
              <a:rPr lang="en-US" sz="2000">
                <a:latin typeface="Arial" charset="0"/>
              </a:rPr>
              <a:t>Platchip</a:t>
            </a:r>
            <a:endParaRPr lang="en-US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7391400" y="6172200"/>
            <a:ext cx="8382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7391400" y="6156325"/>
            <a:ext cx="904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000">
                <a:latin typeface="Arial" charset="0"/>
              </a:rPr>
              <a:t>Fan-in</a:t>
            </a:r>
            <a:endParaRPr lang="en-US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3733800" y="6235700"/>
            <a:ext cx="2819400" cy="4699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962400" y="6235700"/>
            <a:ext cx="2384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000">
                <a:latin typeface="Arial" charset="0"/>
              </a:rPr>
              <a:t>512-electrode array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685800" y="6172200"/>
            <a:ext cx="2819400" cy="506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762000" y="6248400"/>
            <a:ext cx="2651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latin typeface="Arial" charset="0"/>
              </a:rPr>
              <a:t>to reference electrode</a:t>
            </a:r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>
            <a:off x="2057400" y="2057400"/>
            <a:ext cx="1295400" cy="9144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5715000" y="1524000"/>
            <a:ext cx="1447800" cy="10668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7391400" y="1600200"/>
            <a:ext cx="457200" cy="9144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 flipV="1">
            <a:off x="2209800" y="5105400"/>
            <a:ext cx="152400" cy="11430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 flipH="1" flipV="1">
            <a:off x="4419600" y="3733800"/>
            <a:ext cx="381000" cy="2514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 flipV="1">
            <a:off x="6553200" y="4953000"/>
            <a:ext cx="1219200" cy="12192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1"/>
          <p:cNvGrpSpPr>
            <a:grpSpLocks/>
          </p:cNvGrpSpPr>
          <p:nvPr/>
        </p:nvGrpSpPr>
        <p:grpSpPr bwMode="auto">
          <a:xfrm>
            <a:off x="1143000" y="101600"/>
            <a:ext cx="7683500" cy="6604000"/>
            <a:chOff x="720" y="64"/>
            <a:chExt cx="4840" cy="4160"/>
          </a:xfrm>
        </p:grpSpPr>
        <p:sp>
          <p:nvSpPr>
            <p:cNvPr id="21507" name="Rectangle 2"/>
            <p:cNvSpPr>
              <a:spLocks noChangeArrowheads="1"/>
            </p:cNvSpPr>
            <p:nvPr/>
          </p:nvSpPr>
          <p:spPr bwMode="auto">
            <a:xfrm>
              <a:off x="3072" y="528"/>
              <a:ext cx="1056" cy="48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08" name="Rectangle 3"/>
            <p:cNvSpPr>
              <a:spLocks noChangeArrowheads="1"/>
            </p:cNvSpPr>
            <p:nvPr/>
          </p:nvSpPr>
          <p:spPr bwMode="auto">
            <a:xfrm>
              <a:off x="2448" y="3928"/>
              <a:ext cx="1776" cy="29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509" name="Picture 4" descr="100-0021NDSC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991"/>
              <a:ext cx="4128" cy="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0" name="Text Box 5"/>
            <p:cNvSpPr txBox="1">
              <a:spLocks noChangeArrowheads="1"/>
            </p:cNvSpPr>
            <p:nvPr/>
          </p:nvSpPr>
          <p:spPr bwMode="auto">
            <a:xfrm>
              <a:off x="2594" y="3928"/>
              <a:ext cx="150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sz="2000">
                  <a:latin typeface="Arial" charset="0"/>
                </a:rPr>
                <a:t>512-electrode array</a:t>
              </a:r>
            </a:p>
          </p:txBody>
        </p:sp>
        <p:sp>
          <p:nvSpPr>
            <p:cNvPr id="21511" name="Text Box 6"/>
            <p:cNvSpPr txBox="1">
              <a:spLocks noChangeArrowheads="1"/>
            </p:cNvSpPr>
            <p:nvPr/>
          </p:nvSpPr>
          <p:spPr bwMode="auto">
            <a:xfrm>
              <a:off x="3110" y="528"/>
              <a:ext cx="99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2000">
                  <a:latin typeface="Arial" charset="0"/>
                </a:rPr>
                <a:t>64-channel </a:t>
              </a:r>
            </a:p>
            <a:p>
              <a:pPr eaLnBrk="1" hangingPunct="1"/>
              <a:r>
                <a:rPr lang="en-US" sz="2000">
                  <a:latin typeface="Arial" charset="0"/>
                </a:rPr>
                <a:t>Neurochip</a:t>
              </a:r>
            </a:p>
          </p:txBody>
        </p:sp>
        <p:sp>
          <p:nvSpPr>
            <p:cNvPr id="21512" name="Rectangle 7"/>
            <p:cNvSpPr>
              <a:spLocks noChangeArrowheads="1"/>
            </p:cNvSpPr>
            <p:nvPr/>
          </p:nvSpPr>
          <p:spPr bwMode="auto">
            <a:xfrm>
              <a:off x="1728" y="672"/>
              <a:ext cx="960" cy="31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3" name="Text Box 8"/>
            <p:cNvSpPr txBox="1">
              <a:spLocks noChangeArrowheads="1"/>
            </p:cNvSpPr>
            <p:nvPr/>
          </p:nvSpPr>
          <p:spPr bwMode="auto">
            <a:xfrm>
              <a:off x="1872" y="720"/>
              <a:ext cx="73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sz="2000">
                  <a:latin typeface="Arial" charset="0"/>
                </a:rPr>
                <a:t>chamber</a:t>
              </a:r>
            </a:p>
          </p:txBody>
        </p:sp>
        <p:sp>
          <p:nvSpPr>
            <p:cNvPr id="21514" name="Line 9"/>
            <p:cNvSpPr>
              <a:spLocks noChangeShapeType="1"/>
            </p:cNvSpPr>
            <p:nvPr/>
          </p:nvSpPr>
          <p:spPr bwMode="auto">
            <a:xfrm>
              <a:off x="2336" y="950"/>
              <a:ext cx="946" cy="1346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5" name="Line 10"/>
            <p:cNvSpPr>
              <a:spLocks noChangeShapeType="1"/>
            </p:cNvSpPr>
            <p:nvPr/>
          </p:nvSpPr>
          <p:spPr bwMode="auto">
            <a:xfrm>
              <a:off x="3497" y="950"/>
              <a:ext cx="0" cy="939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Line 11"/>
            <p:cNvSpPr>
              <a:spLocks noChangeShapeType="1"/>
            </p:cNvSpPr>
            <p:nvPr/>
          </p:nvSpPr>
          <p:spPr bwMode="auto">
            <a:xfrm flipV="1">
              <a:off x="3282" y="2419"/>
              <a:ext cx="129" cy="155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Text Box 12"/>
            <p:cNvSpPr txBox="1">
              <a:spLocks noChangeArrowheads="1"/>
            </p:cNvSpPr>
            <p:nvPr/>
          </p:nvSpPr>
          <p:spPr bwMode="auto">
            <a:xfrm>
              <a:off x="1632" y="64"/>
              <a:ext cx="288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sz="2800" u="sng">
                  <a:solidFill>
                    <a:srgbClr val="0000FF"/>
                  </a:solidFill>
                  <a:latin typeface="Arial" charset="0"/>
                </a:rPr>
                <a:t>512-electrode “Neuroboard”</a:t>
              </a:r>
            </a:p>
          </p:txBody>
        </p:sp>
        <p:sp>
          <p:nvSpPr>
            <p:cNvPr id="21518" name="Text Box 13"/>
            <p:cNvSpPr txBox="1">
              <a:spLocks noChangeArrowheads="1"/>
            </p:cNvSpPr>
            <p:nvPr/>
          </p:nvSpPr>
          <p:spPr bwMode="auto">
            <a:xfrm>
              <a:off x="4608" y="1776"/>
              <a:ext cx="952" cy="44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2000">
                  <a:latin typeface="Arial" charset="0"/>
                </a:rPr>
                <a:t>64-channel </a:t>
              </a:r>
            </a:p>
            <a:p>
              <a:pPr eaLnBrk="1" hangingPunct="1"/>
              <a:r>
                <a:rPr lang="en-US" sz="2000">
                  <a:latin typeface="Arial" charset="0"/>
                </a:rPr>
                <a:t>Platchip</a:t>
              </a:r>
              <a:endParaRPr lang="en-US"/>
            </a:p>
          </p:txBody>
        </p:sp>
        <p:sp>
          <p:nvSpPr>
            <p:cNvPr id="21519" name="Line 14"/>
            <p:cNvSpPr>
              <a:spLocks noChangeShapeType="1"/>
            </p:cNvSpPr>
            <p:nvPr/>
          </p:nvSpPr>
          <p:spPr bwMode="auto">
            <a:xfrm flipH="1">
              <a:off x="3552" y="2016"/>
              <a:ext cx="1104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Rectangle 15"/>
            <p:cNvSpPr>
              <a:spLocks noChangeArrowheads="1"/>
            </p:cNvSpPr>
            <p:nvPr/>
          </p:nvSpPr>
          <p:spPr bwMode="auto">
            <a:xfrm>
              <a:off x="4656" y="2352"/>
              <a:ext cx="528" cy="2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1" name="Text Box 16"/>
            <p:cNvSpPr txBox="1">
              <a:spLocks noChangeArrowheads="1"/>
            </p:cNvSpPr>
            <p:nvPr/>
          </p:nvSpPr>
          <p:spPr bwMode="auto">
            <a:xfrm>
              <a:off x="4656" y="2352"/>
              <a:ext cx="57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sz="2000">
                  <a:latin typeface="Arial" charset="0"/>
                </a:rPr>
                <a:t>Fan-in</a:t>
              </a:r>
              <a:endParaRPr lang="en-US"/>
            </a:p>
          </p:txBody>
        </p:sp>
        <p:sp>
          <p:nvSpPr>
            <p:cNvPr id="21522" name="Line 17"/>
            <p:cNvSpPr>
              <a:spLocks noChangeShapeType="1"/>
            </p:cNvSpPr>
            <p:nvPr/>
          </p:nvSpPr>
          <p:spPr bwMode="auto">
            <a:xfrm flipH="1" flipV="1">
              <a:off x="3504" y="2160"/>
              <a:ext cx="1152" cy="336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Line 18"/>
            <p:cNvSpPr>
              <a:spLocks noChangeShapeType="1"/>
            </p:cNvSpPr>
            <p:nvPr/>
          </p:nvSpPr>
          <p:spPr bwMode="auto">
            <a:xfrm>
              <a:off x="1248" y="960"/>
              <a:ext cx="1344" cy="912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Rectangle 19"/>
            <p:cNvSpPr>
              <a:spLocks noChangeArrowheads="1"/>
            </p:cNvSpPr>
            <p:nvPr/>
          </p:nvSpPr>
          <p:spPr bwMode="auto">
            <a:xfrm>
              <a:off x="720" y="816"/>
              <a:ext cx="912" cy="1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5" name="Text Box 20"/>
            <p:cNvSpPr txBox="1">
              <a:spLocks noChangeArrowheads="1"/>
            </p:cNvSpPr>
            <p:nvPr/>
          </p:nvSpPr>
          <p:spPr bwMode="auto">
            <a:xfrm>
              <a:off x="768" y="768"/>
              <a:ext cx="81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sz="2000">
                  <a:latin typeface="Arial" charset="0"/>
                </a:rPr>
                <a:t>line driver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2133600" y="1447800"/>
            <a:ext cx="5486400" cy="5257800"/>
            <a:chOff x="528" y="1824"/>
            <a:chExt cx="3456" cy="3312"/>
          </a:xfrm>
        </p:grpSpPr>
        <p:pic>
          <p:nvPicPr>
            <p:cNvPr id="23556" name="Picture 3" descr="spikes_pp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824"/>
              <a:ext cx="2592" cy="2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7" name="Text Box 4"/>
            <p:cNvSpPr txBox="1">
              <a:spLocks noChangeArrowheads="1"/>
            </p:cNvSpPr>
            <p:nvPr/>
          </p:nvSpPr>
          <p:spPr bwMode="auto">
            <a:xfrm>
              <a:off x="739" y="4244"/>
              <a:ext cx="1469" cy="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>
                  <a:solidFill>
                    <a:srgbClr val="FF0000"/>
                  </a:solidFill>
                </a:rPr>
                <a:t>2 separate cells</a:t>
              </a:r>
            </a:p>
            <a:p>
              <a:pPr algn="l"/>
              <a:r>
                <a:rPr lang="en-US">
                  <a:solidFill>
                    <a:srgbClr val="FF0000"/>
                  </a:solidFill>
                </a:rPr>
                <a:t>recorded on same</a:t>
              </a:r>
            </a:p>
            <a:p>
              <a:pPr algn="l"/>
              <a:r>
                <a:rPr lang="en-US">
                  <a:solidFill>
                    <a:srgbClr val="FF0000"/>
                  </a:solidFill>
                </a:rPr>
                <a:t>electrode</a:t>
              </a:r>
            </a:p>
          </p:txBody>
        </p:sp>
        <p:sp>
          <p:nvSpPr>
            <p:cNvPr id="23558" name="Oval 5"/>
            <p:cNvSpPr>
              <a:spLocks noChangeArrowheads="1"/>
            </p:cNvSpPr>
            <p:nvPr/>
          </p:nvSpPr>
          <p:spPr bwMode="auto">
            <a:xfrm>
              <a:off x="528" y="4128"/>
              <a:ext cx="1680" cy="100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3559" name="Oval 6"/>
            <p:cNvSpPr>
              <a:spLocks noChangeArrowheads="1"/>
            </p:cNvSpPr>
            <p:nvPr/>
          </p:nvSpPr>
          <p:spPr bwMode="auto">
            <a:xfrm>
              <a:off x="2304" y="4128"/>
              <a:ext cx="1680" cy="1008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3560" name="Line 7"/>
            <p:cNvSpPr>
              <a:spLocks noChangeShapeType="1"/>
            </p:cNvSpPr>
            <p:nvPr/>
          </p:nvSpPr>
          <p:spPr bwMode="auto">
            <a:xfrm flipV="1">
              <a:off x="960" y="2832"/>
              <a:ext cx="720" cy="13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3561" name="Line 8"/>
            <p:cNvSpPr>
              <a:spLocks noChangeShapeType="1"/>
            </p:cNvSpPr>
            <p:nvPr/>
          </p:nvSpPr>
          <p:spPr bwMode="auto">
            <a:xfrm flipV="1">
              <a:off x="960" y="3120"/>
              <a:ext cx="1584" cy="105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3562" name="Text Box 9"/>
            <p:cNvSpPr txBox="1">
              <a:spLocks noChangeArrowheads="1"/>
            </p:cNvSpPr>
            <p:nvPr/>
          </p:nvSpPr>
          <p:spPr bwMode="auto">
            <a:xfrm>
              <a:off x="2640" y="4272"/>
              <a:ext cx="1037" cy="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>
                  <a:solidFill>
                    <a:schemeClr val="accent2"/>
                  </a:solidFill>
                </a:rPr>
                <a:t>Same cell</a:t>
              </a:r>
            </a:p>
            <a:p>
              <a:pPr algn="l"/>
              <a:r>
                <a:rPr lang="en-US">
                  <a:solidFill>
                    <a:schemeClr val="accent2"/>
                  </a:solidFill>
                </a:rPr>
                <a:t>recorded on</a:t>
              </a:r>
            </a:p>
            <a:p>
              <a:pPr algn="l"/>
              <a:r>
                <a:rPr lang="en-US">
                  <a:solidFill>
                    <a:schemeClr val="accent2"/>
                  </a:solidFill>
                </a:rPr>
                <a:t>2 electrodes</a:t>
              </a:r>
            </a:p>
          </p:txBody>
        </p:sp>
        <p:sp>
          <p:nvSpPr>
            <p:cNvPr id="23563" name="Line 10"/>
            <p:cNvSpPr>
              <a:spLocks noChangeShapeType="1"/>
            </p:cNvSpPr>
            <p:nvPr/>
          </p:nvSpPr>
          <p:spPr bwMode="auto">
            <a:xfrm flipH="1" flipV="1">
              <a:off x="2640" y="3120"/>
              <a:ext cx="912" cy="105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3564" name="Line 11"/>
            <p:cNvSpPr>
              <a:spLocks noChangeShapeType="1"/>
            </p:cNvSpPr>
            <p:nvPr/>
          </p:nvSpPr>
          <p:spPr bwMode="auto">
            <a:xfrm flipH="1" flipV="1">
              <a:off x="2640" y="2112"/>
              <a:ext cx="912" cy="206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3555" name="Rectangle 12"/>
          <p:cNvSpPr>
            <a:spLocks noChangeArrowheads="1"/>
          </p:cNvSpPr>
          <p:nvPr/>
        </p:nvSpPr>
        <p:spPr bwMode="auto">
          <a:xfrm>
            <a:off x="838200" y="471488"/>
            <a:ext cx="8077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800" u="sng">
                <a:solidFill>
                  <a:schemeClr val="accent2"/>
                </a:solidFill>
              </a:rPr>
              <a:t>Spikes on electrodes</a:t>
            </a:r>
            <a:r>
              <a:rPr lang="en-US" sz="2800">
                <a:solidFill>
                  <a:schemeClr val="accent2"/>
                </a:solidFill>
              </a:rPr>
              <a:t> </a:t>
            </a:r>
            <a:r>
              <a:rPr lang="en-US" sz="2800">
                <a:solidFill>
                  <a:schemeClr val="accent2"/>
                </a:solidFill>
                <a:sym typeface="Symbol" pitchFamily="18" charset="2"/>
              </a:rPr>
              <a:t> </a:t>
            </a:r>
            <a:r>
              <a:rPr lang="en-US" sz="2800" u="sng">
                <a:solidFill>
                  <a:schemeClr val="accent2"/>
                </a:solidFill>
                <a:sym typeface="Symbol" pitchFamily="18" charset="2"/>
              </a:rPr>
              <a:t>spikes from identified neurons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406400" y="44450"/>
            <a:ext cx="83296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2800" u="sng" dirty="0">
                <a:solidFill>
                  <a:schemeClr val="accent2"/>
                </a:solidFill>
              </a:rPr>
              <a:t>Neuron Identification </a:t>
            </a:r>
          </a:p>
          <a:p>
            <a:pPr eaLnBrk="1" hangingPunct="1"/>
            <a:r>
              <a:rPr lang="en-US" sz="2800" dirty="0">
                <a:solidFill>
                  <a:srgbClr val="CC3399"/>
                </a:solidFill>
              </a:rPr>
              <a:t>(signals on electrodes </a:t>
            </a:r>
            <a:r>
              <a:rPr lang="en-US" sz="2800" dirty="0">
                <a:solidFill>
                  <a:srgbClr val="CC3399"/>
                </a:solidFill>
                <a:sym typeface="Symbol" pitchFamily="18" charset="2"/>
              </a:rPr>
              <a:t> spikes from identified neurons)</a:t>
            </a:r>
            <a:endParaRPr lang="en-US" sz="2800" u="sng" dirty="0">
              <a:solidFill>
                <a:schemeClr val="accent2"/>
              </a:solidFill>
            </a:endParaRPr>
          </a:p>
        </p:txBody>
      </p:sp>
      <p:grpSp>
        <p:nvGrpSpPr>
          <p:cNvPr id="1028" name="Group 3"/>
          <p:cNvGrpSpPr>
            <a:grpSpLocks/>
          </p:cNvGrpSpPr>
          <p:nvPr/>
        </p:nvGrpSpPr>
        <p:grpSpPr bwMode="auto">
          <a:xfrm>
            <a:off x="533400" y="1419225"/>
            <a:ext cx="8467725" cy="2847975"/>
            <a:chOff x="336" y="2400"/>
            <a:chExt cx="5334" cy="1794"/>
          </a:xfrm>
        </p:grpSpPr>
        <p:graphicFrame>
          <p:nvGraphicFramePr>
            <p:cNvPr id="1026" name="Object 4"/>
            <p:cNvGraphicFramePr>
              <a:graphicFrameLocks noChangeAspect="1"/>
            </p:cNvGraphicFramePr>
            <p:nvPr/>
          </p:nvGraphicFramePr>
          <p:xfrm>
            <a:off x="336" y="2976"/>
            <a:ext cx="864" cy="7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" name="Bitmap Image" r:id="rId4" imgW="1219370" imgH="1095528" progId="Paint.Picture">
                    <p:embed/>
                  </p:oleObj>
                </mc:Choice>
                <mc:Fallback>
                  <p:oleObj name="Bitmap Image" r:id="rId4" imgW="1219370" imgH="1095528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" y="2976"/>
                          <a:ext cx="864" cy="7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2" name="Text Box 5"/>
            <p:cNvSpPr txBox="1">
              <a:spLocks noChangeArrowheads="1"/>
            </p:cNvSpPr>
            <p:nvPr/>
          </p:nvSpPr>
          <p:spPr bwMode="auto">
            <a:xfrm>
              <a:off x="336" y="2400"/>
              <a:ext cx="893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u="sng">
                  <a:solidFill>
                    <a:schemeClr val="accent2"/>
                  </a:solidFill>
                </a:rPr>
                <a:t>Multiple </a:t>
              </a:r>
            </a:p>
            <a:p>
              <a:pPr eaLnBrk="1" hangingPunct="1"/>
              <a:r>
                <a:rPr lang="en-US" u="sng">
                  <a:solidFill>
                    <a:schemeClr val="accent2"/>
                  </a:solidFill>
                </a:rPr>
                <a:t>electrodes</a:t>
              </a:r>
            </a:p>
          </p:txBody>
        </p: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88" y="2448"/>
              <a:ext cx="4128" cy="1728"/>
              <a:chOff x="2016" y="144"/>
              <a:chExt cx="3693" cy="1289"/>
            </a:xfrm>
          </p:grpSpPr>
          <p:grpSp>
            <p:nvGrpSpPr>
              <p:cNvPr id="1046" name="Group 7"/>
              <p:cNvGrpSpPr>
                <a:grpSpLocks/>
              </p:cNvGrpSpPr>
              <p:nvPr/>
            </p:nvGrpSpPr>
            <p:grpSpPr bwMode="auto">
              <a:xfrm>
                <a:off x="2016" y="144"/>
                <a:ext cx="3693" cy="1289"/>
                <a:chOff x="2784" y="144"/>
                <a:chExt cx="2637" cy="920"/>
              </a:xfrm>
            </p:grpSpPr>
            <p:pic>
              <p:nvPicPr>
                <p:cNvPr id="1054" name="Picture 8" descr="rawData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84" y="144"/>
                  <a:ext cx="2637" cy="9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055" name="Group 9"/>
                <p:cNvGrpSpPr>
                  <a:grpSpLocks/>
                </p:cNvGrpSpPr>
                <p:nvPr/>
              </p:nvGrpSpPr>
              <p:grpSpPr bwMode="auto">
                <a:xfrm>
                  <a:off x="3360" y="175"/>
                  <a:ext cx="1680" cy="720"/>
                  <a:chOff x="3600" y="288"/>
                  <a:chExt cx="1680" cy="864"/>
                </a:xfrm>
              </p:grpSpPr>
              <p:sp>
                <p:nvSpPr>
                  <p:cNvPr id="1056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288"/>
                    <a:ext cx="0" cy="86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57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288"/>
                    <a:ext cx="0" cy="86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5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8"/>
                    <a:ext cx="0" cy="86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59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88"/>
                    <a:ext cx="0" cy="86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60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944" y="288"/>
                    <a:ext cx="0" cy="86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61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5280" y="288"/>
                    <a:ext cx="0" cy="86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047" name="Text Box 16"/>
              <p:cNvSpPr txBox="1">
                <a:spLocks noChangeArrowheads="1"/>
              </p:cNvSpPr>
              <p:nvPr/>
            </p:nvSpPr>
            <p:spPr bwMode="auto">
              <a:xfrm>
                <a:off x="2640" y="973"/>
                <a:ext cx="104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endParaRPr lang="en-US" sz="2000"/>
              </a:p>
            </p:txBody>
          </p:sp>
          <p:sp>
            <p:nvSpPr>
              <p:cNvPr id="1048" name="Text Box 17"/>
              <p:cNvSpPr txBox="1">
                <a:spLocks noChangeArrowheads="1"/>
              </p:cNvSpPr>
              <p:nvPr/>
            </p:nvSpPr>
            <p:spPr bwMode="auto">
              <a:xfrm>
                <a:off x="3140" y="973"/>
                <a:ext cx="103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endParaRPr lang="en-US" sz="2000"/>
              </a:p>
            </p:txBody>
          </p:sp>
          <p:sp>
            <p:nvSpPr>
              <p:cNvPr id="1049" name="Text Box 18"/>
              <p:cNvSpPr txBox="1">
                <a:spLocks noChangeArrowheads="1"/>
              </p:cNvSpPr>
              <p:nvPr/>
            </p:nvSpPr>
            <p:spPr bwMode="auto">
              <a:xfrm>
                <a:off x="3600" y="973"/>
                <a:ext cx="104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endParaRPr lang="en-US" sz="2000"/>
              </a:p>
            </p:txBody>
          </p:sp>
          <p:sp>
            <p:nvSpPr>
              <p:cNvPr id="1050" name="Text Box 19"/>
              <p:cNvSpPr txBox="1">
                <a:spLocks noChangeArrowheads="1"/>
              </p:cNvSpPr>
              <p:nvPr/>
            </p:nvSpPr>
            <p:spPr bwMode="auto">
              <a:xfrm>
                <a:off x="4100" y="973"/>
                <a:ext cx="103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endParaRPr lang="en-US" sz="2000"/>
              </a:p>
            </p:txBody>
          </p:sp>
          <p:sp>
            <p:nvSpPr>
              <p:cNvPr id="1051" name="Text Box 20"/>
              <p:cNvSpPr txBox="1">
                <a:spLocks noChangeArrowheads="1"/>
              </p:cNvSpPr>
              <p:nvPr/>
            </p:nvSpPr>
            <p:spPr bwMode="auto">
              <a:xfrm>
                <a:off x="4532" y="973"/>
                <a:ext cx="103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endParaRPr lang="en-US" sz="2000"/>
              </a:p>
            </p:txBody>
          </p:sp>
          <p:sp>
            <p:nvSpPr>
              <p:cNvPr id="1052" name="Text Box 21"/>
              <p:cNvSpPr txBox="1">
                <a:spLocks noChangeArrowheads="1"/>
              </p:cNvSpPr>
              <p:nvPr/>
            </p:nvSpPr>
            <p:spPr bwMode="auto">
              <a:xfrm>
                <a:off x="5040" y="973"/>
                <a:ext cx="104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endParaRPr lang="en-US" sz="2000"/>
              </a:p>
            </p:txBody>
          </p:sp>
          <p:sp>
            <p:nvSpPr>
              <p:cNvPr id="1053" name="Text Box 22"/>
              <p:cNvSpPr txBox="1">
                <a:spLocks noChangeArrowheads="1"/>
              </p:cNvSpPr>
              <p:nvPr/>
            </p:nvSpPr>
            <p:spPr bwMode="auto">
              <a:xfrm>
                <a:off x="5444" y="973"/>
                <a:ext cx="104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endParaRPr lang="en-US" sz="2000"/>
              </a:p>
            </p:txBody>
          </p:sp>
        </p:grpSp>
        <p:sp>
          <p:nvSpPr>
            <p:cNvPr id="1034" name="Rectangle 23"/>
            <p:cNvSpPr>
              <a:spLocks noChangeArrowheads="1"/>
            </p:cNvSpPr>
            <p:nvPr/>
          </p:nvSpPr>
          <p:spPr bwMode="auto">
            <a:xfrm>
              <a:off x="1830" y="3852"/>
              <a:ext cx="3840" cy="34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6600"/>
                </a:solidFill>
              </a:endParaRPr>
            </a:p>
          </p:txBody>
        </p:sp>
        <p:sp>
          <p:nvSpPr>
            <p:cNvPr id="1035" name="Line 24"/>
            <p:cNvSpPr>
              <a:spLocks noChangeShapeType="1"/>
            </p:cNvSpPr>
            <p:nvPr/>
          </p:nvSpPr>
          <p:spPr bwMode="auto">
            <a:xfrm flipV="1">
              <a:off x="3444" y="3798"/>
              <a:ext cx="5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Text Box 25"/>
            <p:cNvSpPr txBox="1">
              <a:spLocks noChangeArrowheads="1"/>
            </p:cNvSpPr>
            <p:nvPr/>
          </p:nvSpPr>
          <p:spPr bwMode="auto">
            <a:xfrm>
              <a:off x="3276" y="3542"/>
              <a:ext cx="86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2000"/>
                <a:t>1.3 ms</a:t>
              </a:r>
            </a:p>
          </p:txBody>
        </p:sp>
        <p:sp>
          <p:nvSpPr>
            <p:cNvPr id="1037" name="Rectangle 26"/>
            <p:cNvSpPr>
              <a:spLocks noChangeArrowheads="1"/>
            </p:cNvSpPr>
            <p:nvPr/>
          </p:nvSpPr>
          <p:spPr bwMode="auto">
            <a:xfrm>
              <a:off x="1008" y="3888"/>
              <a:ext cx="99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u="sng">
                  <a:solidFill>
                    <a:schemeClr val="accent2"/>
                  </a:solidFill>
                </a:rPr>
                <a:t>Electrode #</a:t>
              </a:r>
            </a:p>
          </p:txBody>
        </p: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2064" y="3888"/>
              <a:ext cx="3332" cy="288"/>
              <a:chOff x="2064" y="4032"/>
              <a:chExt cx="3332" cy="288"/>
            </a:xfrm>
          </p:grpSpPr>
          <p:sp>
            <p:nvSpPr>
              <p:cNvPr id="1039" name="Text Box 28"/>
              <p:cNvSpPr txBox="1">
                <a:spLocks noChangeArrowheads="1"/>
              </p:cNvSpPr>
              <p:nvPr/>
            </p:nvSpPr>
            <p:spPr bwMode="auto">
              <a:xfrm>
                <a:off x="2064" y="4032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accent2"/>
                    </a:solidFill>
                  </a:rPr>
                  <a:t>1</a:t>
                </a:r>
              </a:p>
            </p:txBody>
          </p:sp>
          <p:sp>
            <p:nvSpPr>
              <p:cNvPr id="1040" name="Text Box 29"/>
              <p:cNvSpPr txBox="1">
                <a:spLocks noChangeArrowheads="1"/>
              </p:cNvSpPr>
              <p:nvPr/>
            </p:nvSpPr>
            <p:spPr bwMode="auto">
              <a:xfrm>
                <a:off x="2592" y="4032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accent2"/>
                    </a:solidFill>
                  </a:rPr>
                  <a:t>2</a:t>
                </a:r>
              </a:p>
            </p:txBody>
          </p:sp>
          <p:sp>
            <p:nvSpPr>
              <p:cNvPr id="1041" name="Text Box 30"/>
              <p:cNvSpPr txBox="1">
                <a:spLocks noChangeArrowheads="1"/>
              </p:cNvSpPr>
              <p:nvPr/>
            </p:nvSpPr>
            <p:spPr bwMode="auto">
              <a:xfrm>
                <a:off x="3072" y="4032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accent2"/>
                    </a:solidFill>
                  </a:rPr>
                  <a:t>3</a:t>
                </a:r>
              </a:p>
            </p:txBody>
          </p:sp>
          <p:sp>
            <p:nvSpPr>
              <p:cNvPr id="1042" name="Text Box 31"/>
              <p:cNvSpPr txBox="1">
                <a:spLocks noChangeArrowheads="1"/>
              </p:cNvSpPr>
              <p:nvPr/>
            </p:nvSpPr>
            <p:spPr bwMode="auto">
              <a:xfrm>
                <a:off x="3648" y="4032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accent2"/>
                    </a:solidFill>
                  </a:rPr>
                  <a:t>4</a:t>
                </a:r>
              </a:p>
            </p:txBody>
          </p:sp>
          <p:sp>
            <p:nvSpPr>
              <p:cNvPr id="1043" name="Text Box 32"/>
              <p:cNvSpPr txBox="1">
                <a:spLocks noChangeArrowheads="1"/>
              </p:cNvSpPr>
              <p:nvPr/>
            </p:nvSpPr>
            <p:spPr bwMode="auto">
              <a:xfrm>
                <a:off x="4128" y="4032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accent2"/>
                    </a:solidFill>
                  </a:rPr>
                  <a:t>5</a:t>
                </a:r>
              </a:p>
            </p:txBody>
          </p:sp>
          <p:sp>
            <p:nvSpPr>
              <p:cNvPr id="1044" name="Text Box 33"/>
              <p:cNvSpPr txBox="1">
                <a:spLocks noChangeArrowheads="1"/>
              </p:cNvSpPr>
              <p:nvPr/>
            </p:nvSpPr>
            <p:spPr bwMode="auto">
              <a:xfrm>
                <a:off x="4656" y="4032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accent2"/>
                    </a:solidFill>
                  </a:rPr>
                  <a:t>6</a:t>
                </a:r>
              </a:p>
            </p:txBody>
          </p:sp>
          <p:sp>
            <p:nvSpPr>
              <p:cNvPr id="1045" name="Text Box 34"/>
              <p:cNvSpPr txBox="1">
                <a:spLocks noChangeArrowheads="1"/>
              </p:cNvSpPr>
              <p:nvPr/>
            </p:nvSpPr>
            <p:spPr bwMode="auto">
              <a:xfrm>
                <a:off x="5184" y="4032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accent2"/>
                    </a:solidFill>
                  </a:rPr>
                  <a:t>7</a:t>
                </a:r>
              </a:p>
            </p:txBody>
          </p:sp>
        </p:grpSp>
      </p:grpSp>
      <p:sp>
        <p:nvSpPr>
          <p:cNvPr id="1029" name="Text Box 35"/>
          <p:cNvSpPr txBox="1">
            <a:spLocks noChangeArrowheads="1"/>
          </p:cNvSpPr>
          <p:nvPr/>
        </p:nvSpPr>
        <p:spPr bwMode="auto">
          <a:xfrm>
            <a:off x="152400" y="4343400"/>
            <a:ext cx="525780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n-US">
                <a:solidFill>
                  <a:srgbClr val="339933"/>
                </a:solidFill>
              </a:rPr>
              <a:t> Principal Components Analysis </a:t>
            </a:r>
          </a:p>
          <a:p>
            <a:pPr algn="l" eaLnBrk="1" hangingPunct="1"/>
            <a:r>
              <a:rPr lang="en-US" sz="2000">
                <a:solidFill>
                  <a:srgbClr val="FF0000"/>
                </a:solidFill>
              </a:rPr>
              <a:t>Find ~5 </a:t>
            </a:r>
            <a:r>
              <a:rPr lang="en-US" sz="2000">
                <a:solidFill>
                  <a:srgbClr val="FF0000"/>
                </a:solidFill>
                <a:sym typeface="Symbol" pitchFamily="18" charset="2"/>
              </a:rPr>
              <a:t>most significant variables that are linear combinations of the 182 measurements</a:t>
            </a:r>
            <a:endParaRPr lang="en-US" sz="2000">
              <a:solidFill>
                <a:srgbClr val="FF0000"/>
              </a:solidFill>
            </a:endParaRPr>
          </a:p>
          <a:p>
            <a:pPr algn="l" eaLnBrk="1" hangingPunct="1">
              <a:buFontTx/>
              <a:buChar char="•"/>
            </a:pPr>
            <a:r>
              <a:rPr lang="en-US">
                <a:solidFill>
                  <a:srgbClr val="339933"/>
                </a:solidFill>
              </a:rPr>
              <a:t> Multidimensional Clustering </a:t>
            </a:r>
          </a:p>
          <a:p>
            <a:pPr algn="l" eaLnBrk="1" hangingPunct="1"/>
            <a:r>
              <a:rPr lang="en-US">
                <a:solidFill>
                  <a:srgbClr val="339933"/>
                </a:solidFill>
                <a:sym typeface="Symbol" pitchFamily="18" charset="2"/>
              </a:rPr>
              <a:t>       Identified Neurons        </a:t>
            </a:r>
          </a:p>
        </p:txBody>
      </p:sp>
      <p:sp>
        <p:nvSpPr>
          <p:cNvPr id="1030" name="Text Box 36"/>
          <p:cNvSpPr txBox="1">
            <a:spLocks noChangeArrowheads="1"/>
          </p:cNvSpPr>
          <p:nvPr/>
        </p:nvSpPr>
        <p:spPr bwMode="auto">
          <a:xfrm>
            <a:off x="4151313" y="1066800"/>
            <a:ext cx="3240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solidFill>
                  <a:srgbClr val="339933"/>
                </a:solidFill>
              </a:rPr>
              <a:t>7x26=182 measurements</a:t>
            </a:r>
          </a:p>
        </p:txBody>
      </p:sp>
      <p:pic>
        <p:nvPicPr>
          <p:cNvPr id="1031" name="Picture 37" descr="PC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270375"/>
            <a:ext cx="2819400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304800" y="838200"/>
            <a:ext cx="8391525" cy="5715000"/>
            <a:chOff x="192" y="624"/>
            <a:chExt cx="5286" cy="3600"/>
          </a:xfrm>
        </p:grpSpPr>
        <p:pic>
          <p:nvPicPr>
            <p:cNvPr id="22536" name="Picture 3" descr="im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1632"/>
              <a:ext cx="3408" cy="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7" name="Picture 4" descr="img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624"/>
              <a:ext cx="1782" cy="3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8" name="Line 5"/>
            <p:cNvSpPr>
              <a:spLocks noChangeShapeType="1"/>
            </p:cNvSpPr>
            <p:nvPr/>
          </p:nvSpPr>
          <p:spPr bwMode="auto">
            <a:xfrm>
              <a:off x="3679" y="4080"/>
              <a:ext cx="179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39" name="Text Box 6"/>
            <p:cNvSpPr txBox="1">
              <a:spLocks noChangeArrowheads="1"/>
            </p:cNvSpPr>
            <p:nvPr/>
          </p:nvSpPr>
          <p:spPr bwMode="auto">
            <a:xfrm>
              <a:off x="4464" y="4032"/>
              <a:ext cx="33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prstClr val="black"/>
                  </a:solidFill>
                </a:rPr>
                <a:t>2 ms</a:t>
              </a:r>
            </a:p>
          </p:txBody>
        </p:sp>
        <p:sp>
          <p:nvSpPr>
            <p:cNvPr id="22540" name="Line 7"/>
            <p:cNvSpPr>
              <a:spLocks noChangeShapeType="1"/>
            </p:cNvSpPr>
            <p:nvPr/>
          </p:nvSpPr>
          <p:spPr bwMode="auto">
            <a:xfrm>
              <a:off x="3648" y="624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41" name="Text Box 8"/>
            <p:cNvSpPr txBox="1">
              <a:spLocks noChangeArrowheads="1"/>
            </p:cNvSpPr>
            <p:nvPr/>
          </p:nvSpPr>
          <p:spPr bwMode="auto">
            <a:xfrm>
              <a:off x="3168" y="862"/>
              <a:ext cx="51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prstClr val="black"/>
                  </a:solidFill>
                </a:rPr>
                <a:t>1000 </a:t>
              </a:r>
              <a:r>
                <a:rPr lang="en-US" sz="1400">
                  <a:solidFill>
                    <a:prstClr val="black"/>
                  </a:solidFill>
                  <a:sym typeface="Symbol" pitchFamily="18" charset="2"/>
                </a:rPr>
                <a:t>V</a:t>
              </a:r>
              <a:endParaRPr lang="en-US" sz="1400">
                <a:solidFill>
                  <a:prstClr val="black"/>
                </a:solidFill>
              </a:endParaRPr>
            </a:p>
          </p:txBody>
        </p:sp>
        <p:sp>
          <p:nvSpPr>
            <p:cNvPr id="22542" name="Text Box 9"/>
            <p:cNvSpPr txBox="1">
              <a:spLocks noChangeArrowheads="1"/>
            </p:cNvSpPr>
            <p:nvPr/>
          </p:nvSpPr>
          <p:spPr bwMode="auto">
            <a:xfrm>
              <a:off x="3660" y="1630"/>
              <a:ext cx="23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prstClr val="black"/>
                  </a:solidFill>
                  <a:sym typeface="Symbol" pitchFamily="18" charset="2"/>
                </a:rPr>
                <a:t></a:t>
              </a:r>
              <a:r>
                <a:rPr lang="en-US" sz="1400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22543" name="Text Box 10"/>
            <p:cNvSpPr txBox="1">
              <a:spLocks noChangeArrowheads="1"/>
            </p:cNvSpPr>
            <p:nvPr/>
          </p:nvSpPr>
          <p:spPr bwMode="auto">
            <a:xfrm>
              <a:off x="3660" y="2302"/>
              <a:ext cx="23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prstClr val="black"/>
                  </a:solidFill>
                  <a:sym typeface="Symbol" pitchFamily="18" charset="2"/>
                </a:rPr>
                <a:t></a:t>
              </a:r>
              <a:r>
                <a:rPr lang="en-US" sz="1400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22544" name="Text Box 11"/>
            <p:cNvSpPr txBox="1">
              <a:spLocks noChangeArrowheads="1"/>
            </p:cNvSpPr>
            <p:nvPr/>
          </p:nvSpPr>
          <p:spPr bwMode="auto">
            <a:xfrm>
              <a:off x="3660" y="2974"/>
              <a:ext cx="23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prstClr val="black"/>
                  </a:solidFill>
                  <a:sym typeface="Symbol" pitchFamily="18" charset="2"/>
                </a:rPr>
                <a:t></a:t>
              </a:r>
              <a:r>
                <a:rPr lang="en-US" sz="1400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22545" name="Text Box 12"/>
            <p:cNvSpPr txBox="1">
              <a:spLocks noChangeArrowheads="1"/>
            </p:cNvSpPr>
            <p:nvPr/>
          </p:nvSpPr>
          <p:spPr bwMode="auto">
            <a:xfrm>
              <a:off x="3660" y="3646"/>
              <a:ext cx="23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prstClr val="black"/>
                  </a:solidFill>
                  <a:sym typeface="Symbol" pitchFamily="18" charset="2"/>
                </a:rPr>
                <a:t></a:t>
              </a:r>
              <a:r>
                <a:rPr lang="en-US" sz="1400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22546" name="Line 13"/>
            <p:cNvSpPr>
              <a:spLocks noChangeShapeType="1"/>
            </p:cNvSpPr>
            <p:nvPr/>
          </p:nvSpPr>
          <p:spPr bwMode="auto">
            <a:xfrm flipV="1">
              <a:off x="3305" y="1632"/>
              <a:ext cx="583" cy="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47" name="Line 14"/>
            <p:cNvSpPr>
              <a:spLocks noChangeShapeType="1"/>
            </p:cNvSpPr>
            <p:nvPr/>
          </p:nvSpPr>
          <p:spPr bwMode="auto">
            <a:xfrm flipV="1">
              <a:off x="3168" y="1152"/>
              <a:ext cx="67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48" name="Line 15"/>
            <p:cNvSpPr>
              <a:spLocks noChangeShapeType="1"/>
            </p:cNvSpPr>
            <p:nvPr/>
          </p:nvSpPr>
          <p:spPr bwMode="auto">
            <a:xfrm flipV="1">
              <a:off x="2928" y="2112"/>
              <a:ext cx="912" cy="1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49" name="Line 16"/>
            <p:cNvSpPr>
              <a:spLocks noChangeShapeType="1"/>
            </p:cNvSpPr>
            <p:nvPr/>
          </p:nvSpPr>
          <p:spPr bwMode="auto">
            <a:xfrm>
              <a:off x="2928" y="2592"/>
              <a:ext cx="91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50" name="Line 17"/>
            <p:cNvSpPr>
              <a:spLocks noChangeShapeType="1"/>
            </p:cNvSpPr>
            <p:nvPr/>
          </p:nvSpPr>
          <p:spPr bwMode="auto">
            <a:xfrm>
              <a:off x="2736" y="2928"/>
              <a:ext cx="1056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51" name="Line 18"/>
            <p:cNvSpPr>
              <a:spLocks noChangeShapeType="1"/>
            </p:cNvSpPr>
            <p:nvPr/>
          </p:nvSpPr>
          <p:spPr bwMode="auto">
            <a:xfrm>
              <a:off x="4272" y="2496"/>
              <a:ext cx="0" cy="1536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prstDash val="sysDot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52" name="Line 19"/>
            <p:cNvSpPr>
              <a:spLocks noChangeShapeType="1"/>
            </p:cNvSpPr>
            <p:nvPr/>
          </p:nvSpPr>
          <p:spPr bwMode="auto">
            <a:xfrm>
              <a:off x="4405" y="3120"/>
              <a:ext cx="0" cy="914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prstDash val="sysDot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53" name="Line 20"/>
            <p:cNvSpPr>
              <a:spLocks noChangeShapeType="1"/>
            </p:cNvSpPr>
            <p:nvPr/>
          </p:nvSpPr>
          <p:spPr bwMode="auto">
            <a:xfrm flipH="1">
              <a:off x="4554" y="3840"/>
              <a:ext cx="0" cy="192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prstDash val="sysDot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554" name="Line 21"/>
            <p:cNvSpPr>
              <a:spLocks noChangeShapeType="1"/>
            </p:cNvSpPr>
            <p:nvPr/>
          </p:nvSpPr>
          <p:spPr bwMode="auto">
            <a:xfrm>
              <a:off x="4044" y="1194"/>
              <a:ext cx="0" cy="2832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prstDash val="sysDot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531" name="Text Box 22"/>
          <p:cNvSpPr txBox="1">
            <a:spLocks noChangeArrowheads="1"/>
          </p:cNvSpPr>
          <p:nvPr/>
        </p:nvSpPr>
        <p:spPr bwMode="auto">
          <a:xfrm>
            <a:off x="2374900" y="152400"/>
            <a:ext cx="43957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 u="sng">
                <a:solidFill>
                  <a:srgbClr val="C0504D"/>
                </a:solidFill>
              </a:rPr>
              <a:t>Electrophysiological Imaging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22532" name="Line 23"/>
          <p:cNvSpPr>
            <a:spLocks noChangeShapeType="1"/>
          </p:cNvSpPr>
          <p:nvPr/>
        </p:nvSpPr>
        <p:spPr bwMode="auto">
          <a:xfrm flipH="1">
            <a:off x="4572000" y="3505200"/>
            <a:ext cx="533400" cy="1219200"/>
          </a:xfrm>
          <a:prstGeom prst="line">
            <a:avLst/>
          </a:prstGeom>
          <a:noFill/>
          <a:ln w="38100">
            <a:solidFill>
              <a:srgbClr val="F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533" name="Text Box 24"/>
          <p:cNvSpPr txBox="1">
            <a:spLocks noChangeArrowheads="1"/>
          </p:cNvSpPr>
          <p:nvPr/>
        </p:nvSpPr>
        <p:spPr bwMode="auto">
          <a:xfrm>
            <a:off x="4724400" y="4251325"/>
            <a:ext cx="930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C0000"/>
                </a:solidFill>
              </a:rPr>
              <a:t>1.6 m/s</a:t>
            </a:r>
          </a:p>
        </p:txBody>
      </p:sp>
      <p:sp>
        <p:nvSpPr>
          <p:cNvPr id="22534" name="Text Box 25"/>
          <p:cNvSpPr txBox="1">
            <a:spLocks noChangeArrowheads="1"/>
          </p:cNvSpPr>
          <p:nvPr/>
        </p:nvSpPr>
        <p:spPr bwMode="auto">
          <a:xfrm>
            <a:off x="818649" y="5404338"/>
            <a:ext cx="42867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504D"/>
                </a:solidFill>
              </a:rPr>
              <a:t>Superimposed images of 4 </a:t>
            </a:r>
            <a:r>
              <a:rPr lang="en-US" dirty="0" smtClean="0">
                <a:solidFill>
                  <a:srgbClr val="C0504D"/>
                </a:solidFill>
              </a:rPr>
              <a:t>RGCs</a:t>
            </a:r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3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52400" y="228600"/>
            <a:ext cx="883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8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easure </a:t>
            </a:r>
            <a:r>
              <a:rPr lang="en-US" sz="28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visual response </a:t>
            </a:r>
            <a:r>
              <a:rPr lang="en-US" sz="28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properties of identified neurons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295400" y="762000"/>
            <a:ext cx="62515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800">
                <a:solidFill>
                  <a:srgbClr val="FF0000"/>
                </a:solidFill>
                <a:sym typeface="Symbol" pitchFamily="18" charset="2"/>
              </a:rPr>
              <a:t> </a:t>
            </a:r>
            <a:r>
              <a:rPr lang="en-US" sz="2800">
                <a:solidFill>
                  <a:srgbClr val="FF0000"/>
                </a:solidFill>
              </a:rPr>
              <a:t>white noise analysis: use time sequence</a:t>
            </a:r>
          </a:p>
          <a:p>
            <a:pPr algn="l"/>
            <a:r>
              <a:rPr lang="en-US" sz="2800">
                <a:solidFill>
                  <a:srgbClr val="FF0000"/>
                </a:solidFill>
              </a:rPr>
              <a:t>     of random checkerboard images</a:t>
            </a:r>
          </a:p>
        </p:txBody>
      </p:sp>
      <p:pic>
        <p:nvPicPr>
          <p:cNvPr id="25604" name="Picture 4" descr="checkerboard_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52600"/>
            <a:ext cx="4800600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85800" y="5715000"/>
            <a:ext cx="8001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Symbol" pitchFamily="18" charset="2"/>
              <a:buChar char="Þ"/>
            </a:pPr>
            <a:r>
              <a:rPr lang="en-US" sz="2800">
                <a:solidFill>
                  <a:schemeClr val="accent2"/>
                </a:solidFill>
              </a:rPr>
              <a:t> measure the “spike-triggered average” </a:t>
            </a:r>
          </a:p>
          <a:p>
            <a:pPr algn="l">
              <a:buFont typeface="Symbol" pitchFamily="18" charset="2"/>
              <a:buNone/>
            </a:pPr>
            <a:r>
              <a:rPr lang="en-US" sz="2800">
                <a:solidFill>
                  <a:schemeClr val="accent2"/>
                </a:solidFill>
              </a:rPr>
              <a:t>      (sta) response for each neuron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17</a:t>
            </a:fld>
            <a:endParaRPr lang="en-US"/>
          </a:p>
        </p:txBody>
      </p:sp>
      <p:pic>
        <p:nvPicPr>
          <p:cNvPr id="4" name="whitenois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58000" y="2965938"/>
            <a:ext cx="16764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all_mosa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05000"/>
            <a:ext cx="7010400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219201" y="398585"/>
            <a:ext cx="73913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u="sng" dirty="0">
                <a:solidFill>
                  <a:schemeClr val="tx2"/>
                </a:solidFill>
              </a:rPr>
              <a:t>Light-sensitive regions (“receptive fields</a:t>
            </a:r>
            <a:r>
              <a:rPr lang="en-US" u="sng" dirty="0" smtClean="0">
                <a:solidFill>
                  <a:schemeClr val="tx2"/>
                </a:solidFill>
              </a:rPr>
              <a:t>”) on the retina </a:t>
            </a:r>
          </a:p>
          <a:p>
            <a:pPr algn="ctr" eaLnBrk="1" hangingPunct="1"/>
            <a:r>
              <a:rPr lang="en-US" u="sng" dirty="0" smtClean="0">
                <a:solidFill>
                  <a:schemeClr val="tx2"/>
                </a:solidFill>
              </a:rPr>
              <a:t>for </a:t>
            </a:r>
            <a:r>
              <a:rPr lang="en-US" u="sng" dirty="0">
                <a:solidFill>
                  <a:schemeClr val="tx2"/>
                </a:solidFill>
              </a:rPr>
              <a:t>338 identified </a:t>
            </a:r>
            <a:r>
              <a:rPr lang="en-US" u="sng" dirty="0" smtClean="0">
                <a:solidFill>
                  <a:schemeClr val="tx2"/>
                </a:solidFill>
              </a:rPr>
              <a:t>retinal ganglion cells (RGCs)</a:t>
            </a:r>
            <a:endParaRPr lang="en-US" u="sng" dirty="0">
              <a:solidFill>
                <a:schemeClr val="tx2"/>
              </a:solidFill>
            </a:endParaRPr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1600200" y="5638800"/>
            <a:ext cx="701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1447800" y="1905000"/>
            <a:ext cx="0" cy="3505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4397375" y="5756275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/>
              <a:t>3.2 mm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304800" y="3352800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/>
              <a:t>1.6 mm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990600" y="914400"/>
            <a:ext cx="7162800" cy="5578475"/>
            <a:chOff x="624" y="576"/>
            <a:chExt cx="4512" cy="3514"/>
          </a:xfrm>
        </p:grpSpPr>
        <p:sp>
          <p:nvSpPr>
            <p:cNvPr id="33800" name="Text Box 3"/>
            <p:cNvSpPr txBox="1">
              <a:spLocks noChangeArrowheads="1"/>
            </p:cNvSpPr>
            <p:nvPr/>
          </p:nvSpPr>
          <p:spPr bwMode="auto">
            <a:xfrm>
              <a:off x="2544" y="3840"/>
              <a:ext cx="6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sz="2000"/>
                <a:t>3.2 mm</a:t>
              </a:r>
            </a:p>
          </p:txBody>
        </p:sp>
        <p:pic>
          <p:nvPicPr>
            <p:cNvPr id="33801" name="Picture 4" descr="onp"/>
            <p:cNvPicPr>
              <a:picLocks noChangeAspect="1" noChangeArrowheads="1"/>
            </p:cNvPicPr>
            <p:nvPr/>
          </p:nvPicPr>
          <p:blipFill>
            <a:blip r:embed="rId3">
              <a:lum contrast="-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576"/>
              <a:ext cx="2209" cy="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2" name="Picture 5" descr="onm"/>
            <p:cNvPicPr>
              <a:picLocks noChangeAspect="1" noChangeArrowheads="1"/>
            </p:cNvPicPr>
            <p:nvPr/>
          </p:nvPicPr>
          <p:blipFill>
            <a:blip r:embed="rId4">
              <a:lum contrast="-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1620"/>
              <a:ext cx="2209" cy="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3" name="Picture 6" descr="offp"/>
            <p:cNvPicPr>
              <a:picLocks noChangeAspect="1" noChangeArrowheads="1"/>
            </p:cNvPicPr>
            <p:nvPr/>
          </p:nvPicPr>
          <p:blipFill>
            <a:blip r:embed="rId5">
              <a:lum contrast="-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7" y="576"/>
              <a:ext cx="2209" cy="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4" name="Picture 7" descr="offm"/>
            <p:cNvPicPr>
              <a:picLocks noChangeAspect="1" noChangeArrowheads="1"/>
            </p:cNvPicPr>
            <p:nvPr/>
          </p:nvPicPr>
          <p:blipFill>
            <a:blip r:embed="rId6">
              <a:lum contrast="-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7" y="1620"/>
              <a:ext cx="2209" cy="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5" name="Picture 8" descr="by"/>
            <p:cNvPicPr>
              <a:picLocks noChangeAspect="1" noChangeArrowheads="1"/>
            </p:cNvPicPr>
            <p:nvPr/>
          </p:nvPicPr>
          <p:blipFill>
            <a:blip r:embed="rId7">
              <a:lum contrast="-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5" y="2706"/>
              <a:ext cx="2209" cy="1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6" name="Line 9"/>
            <p:cNvSpPr>
              <a:spLocks noChangeShapeType="1"/>
            </p:cNvSpPr>
            <p:nvPr/>
          </p:nvSpPr>
          <p:spPr bwMode="auto">
            <a:xfrm>
              <a:off x="1775" y="3792"/>
              <a:ext cx="22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7" name="Text Box 10"/>
            <p:cNvSpPr txBox="1">
              <a:spLocks noChangeArrowheads="1"/>
            </p:cNvSpPr>
            <p:nvPr/>
          </p:nvSpPr>
          <p:spPr bwMode="auto">
            <a:xfrm>
              <a:off x="1104" y="3072"/>
              <a:ext cx="6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sz="2000"/>
                <a:t>1.6 mm</a:t>
              </a:r>
            </a:p>
          </p:txBody>
        </p:sp>
        <p:sp>
          <p:nvSpPr>
            <p:cNvPr id="33808" name="Line 11"/>
            <p:cNvSpPr>
              <a:spLocks noChangeShapeType="1"/>
            </p:cNvSpPr>
            <p:nvPr/>
          </p:nvSpPr>
          <p:spPr bwMode="auto">
            <a:xfrm>
              <a:off x="1729" y="2706"/>
              <a:ext cx="0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795" name="Rectangle 12"/>
          <p:cNvSpPr>
            <a:spLocks noChangeArrowheads="1"/>
          </p:cNvSpPr>
          <p:nvPr/>
        </p:nvSpPr>
        <p:spPr bwMode="auto">
          <a:xfrm>
            <a:off x="0" y="1295400"/>
            <a:ext cx="923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ON-</a:t>
            </a:r>
          </a:p>
          <a:p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parasol</a:t>
            </a:r>
          </a:p>
        </p:txBody>
      </p:sp>
      <p:sp>
        <p:nvSpPr>
          <p:cNvPr id="33796" name="Rectangle 13"/>
          <p:cNvSpPr>
            <a:spLocks noChangeArrowheads="1"/>
          </p:cNvSpPr>
          <p:nvPr/>
        </p:nvSpPr>
        <p:spPr bwMode="auto">
          <a:xfrm>
            <a:off x="0" y="2895600"/>
            <a:ext cx="89479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ON-</a:t>
            </a:r>
          </a:p>
          <a:p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midget</a:t>
            </a:r>
          </a:p>
        </p:txBody>
      </p:sp>
      <p:sp>
        <p:nvSpPr>
          <p:cNvPr id="33797" name="Rectangle 14"/>
          <p:cNvSpPr>
            <a:spLocks noChangeArrowheads="1"/>
          </p:cNvSpPr>
          <p:nvPr/>
        </p:nvSpPr>
        <p:spPr bwMode="auto">
          <a:xfrm>
            <a:off x="6324600" y="4876800"/>
            <a:ext cx="11256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Blue-ON</a:t>
            </a:r>
          </a:p>
        </p:txBody>
      </p:sp>
      <p:sp>
        <p:nvSpPr>
          <p:cNvPr id="33798" name="Rectangle 15"/>
          <p:cNvSpPr>
            <a:spLocks noChangeArrowheads="1"/>
          </p:cNvSpPr>
          <p:nvPr/>
        </p:nvSpPr>
        <p:spPr bwMode="auto">
          <a:xfrm>
            <a:off x="8191500" y="2971800"/>
            <a:ext cx="89479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OFF-</a:t>
            </a:r>
          </a:p>
          <a:p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midget</a:t>
            </a:r>
          </a:p>
        </p:txBody>
      </p:sp>
      <p:sp>
        <p:nvSpPr>
          <p:cNvPr id="33799" name="Rectangle 16"/>
          <p:cNvSpPr>
            <a:spLocks noChangeArrowheads="1"/>
          </p:cNvSpPr>
          <p:nvPr/>
        </p:nvSpPr>
        <p:spPr bwMode="auto">
          <a:xfrm>
            <a:off x="8232775" y="1371600"/>
            <a:ext cx="923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OFF-</a:t>
            </a:r>
          </a:p>
          <a:p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parasol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994" y="415061"/>
            <a:ext cx="4300606" cy="6035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1600200"/>
            <a:ext cx="464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Microplex</a:t>
            </a:r>
            <a:r>
              <a:rPr lang="en-US" sz="24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Layout</a:t>
            </a:r>
          </a:p>
          <a:p>
            <a:pPr algn="ctr"/>
            <a:endParaRPr lang="en-US" sz="2400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128 low-noise amplifier channels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Multiplexed output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High Density Wire Bonding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31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fig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76200"/>
            <a:ext cx="4078287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2148742" y="304800"/>
            <a:ext cx="2109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339933"/>
                </a:solidFill>
              </a:rPr>
              <a:t>Receptive field </a:t>
            </a:r>
          </a:p>
        </p:txBody>
      </p:sp>
      <p:sp>
        <p:nvSpPr>
          <p:cNvPr id="39940" name="Text Box 7"/>
          <p:cNvSpPr txBox="1">
            <a:spLocks noChangeArrowheads="1"/>
          </p:cNvSpPr>
          <p:nvPr/>
        </p:nvSpPr>
        <p:spPr bwMode="auto">
          <a:xfrm>
            <a:off x="1349375" y="24384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9941" name="Text Box 8"/>
          <p:cNvSpPr txBox="1">
            <a:spLocks noChangeArrowheads="1"/>
          </p:cNvSpPr>
          <p:nvPr/>
        </p:nvSpPr>
        <p:spPr bwMode="auto">
          <a:xfrm>
            <a:off x="2509166" y="2272566"/>
            <a:ext cx="17493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339933"/>
                </a:solidFill>
              </a:rPr>
              <a:t>Mosaics in 3 preparations</a:t>
            </a:r>
          </a:p>
        </p:txBody>
      </p:sp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549275" y="4378569"/>
            <a:ext cx="3906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339933"/>
                </a:solidFill>
              </a:rPr>
              <a:t>Response to diffuse light steps</a:t>
            </a:r>
          </a:p>
        </p:txBody>
      </p:sp>
      <p:sp>
        <p:nvSpPr>
          <p:cNvPr id="39943" name="Text Box 11"/>
          <p:cNvSpPr txBox="1">
            <a:spLocks noChangeArrowheads="1"/>
          </p:cNvSpPr>
          <p:nvPr/>
        </p:nvSpPr>
        <p:spPr bwMode="auto">
          <a:xfrm>
            <a:off x="2432051" y="5515708"/>
            <a:ext cx="1855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 err="1">
                <a:solidFill>
                  <a:srgbClr val="339933"/>
                </a:solidFill>
              </a:rPr>
              <a:t>Sta</a:t>
            </a:r>
            <a:r>
              <a:rPr lang="en-US" dirty="0">
                <a:solidFill>
                  <a:srgbClr val="339933"/>
                </a:solidFill>
              </a:rPr>
              <a:t> time filter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22708" y="457200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psilon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1600" y="452735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Parasol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fi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04888"/>
            <a:ext cx="8305800" cy="554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4191000" y="457200"/>
            <a:ext cx="11592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u="sng" dirty="0" smtClean="0">
                <a:solidFill>
                  <a:schemeClr val="accent2"/>
                </a:solidFill>
              </a:rPr>
              <a:t>Upsilon</a:t>
            </a:r>
            <a:endParaRPr lang="en-US" u="sng" dirty="0">
              <a:solidFill>
                <a:schemeClr val="accent2"/>
              </a:solidFill>
            </a:endParaRP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6934200" y="457200"/>
            <a:ext cx="13965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u="sng" dirty="0" err="1" smtClean="0">
                <a:solidFill>
                  <a:schemeClr val="accent2"/>
                </a:solidFill>
              </a:rPr>
              <a:t>Amacrine</a:t>
            </a:r>
            <a:endParaRPr lang="en-US" u="sng" dirty="0">
              <a:solidFill>
                <a:schemeClr val="accent2"/>
              </a:solidFill>
            </a:endParaRPr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1366838" y="533400"/>
            <a:ext cx="1081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u="sng">
                <a:solidFill>
                  <a:schemeClr val="accent2"/>
                </a:solidFill>
              </a:rPr>
              <a:t>Parasol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1600200" y="1143000"/>
            <a:ext cx="17331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OFF Parasol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752600" y="3276600"/>
            <a:ext cx="11592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Upsilon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304800" y="5105400"/>
            <a:ext cx="40277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Polyaxonal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Spiking  </a:t>
            </a: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Amacrine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22</a:t>
            </a:fld>
            <a:endParaRPr lang="en-US"/>
          </a:p>
        </p:txBody>
      </p:sp>
      <p:pic>
        <p:nvPicPr>
          <p:cNvPr id="3" name="parasol-movi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343400" y="228600"/>
            <a:ext cx="3810000" cy="1905000"/>
          </a:xfrm>
          <a:prstGeom prst="rect">
            <a:avLst/>
          </a:prstGeom>
        </p:spPr>
      </p:pic>
      <p:pic>
        <p:nvPicPr>
          <p:cNvPr id="8" name="amacrine-movie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419600" y="4648200"/>
            <a:ext cx="3810000" cy="1905000"/>
          </a:xfrm>
          <a:prstGeom prst="rect">
            <a:avLst/>
          </a:prstGeom>
        </p:spPr>
      </p:pic>
      <p:pic>
        <p:nvPicPr>
          <p:cNvPr id="5" name="upsilon-movie.avi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419600" y="2438400"/>
            <a:ext cx="3810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229600" cy="516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723" y="19598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Functional connectivity in the retina at the resolution of individual photoreceptors and individual retinal ganglion cells</a:t>
            </a:r>
          </a:p>
          <a:p>
            <a:pPr algn="ctr"/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(Field et al., Nature 2010)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4" y="1143000"/>
            <a:ext cx="8839200" cy="27388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00800" y="762000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Stimchip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900296" y="1066800"/>
            <a:ext cx="168719" cy="849868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91150" y="762000"/>
            <a:ext cx="1576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Neuroplat</a:t>
            </a:r>
            <a:r>
              <a:rPr lang="en-US" dirty="0" smtClean="0"/>
              <a:t> chip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7848600" y="1066800"/>
            <a:ext cx="228600" cy="926068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39301" y="152400"/>
            <a:ext cx="6518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61 Electrode Neural Stimulation/Recording System</a:t>
            </a:r>
            <a:endParaRPr lang="en-US" sz="24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8701" y="4082424"/>
            <a:ext cx="1324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Stimchip</a:t>
            </a: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519112" y="6167735"/>
            <a:ext cx="82960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(P</a:t>
            </a:r>
            <a:r>
              <a:rPr lang="en-US" dirty="0">
                <a:solidFill>
                  <a:srgbClr val="C00000"/>
                </a:solidFill>
              </a:rPr>
              <a:t>. </a:t>
            </a:r>
            <a:r>
              <a:rPr lang="en-US" dirty="0" err="1">
                <a:solidFill>
                  <a:srgbClr val="C00000"/>
                </a:solidFill>
              </a:rPr>
              <a:t>Hottowy</a:t>
            </a:r>
            <a:r>
              <a:rPr lang="en-US" dirty="0">
                <a:solidFill>
                  <a:srgbClr val="C00000"/>
                </a:solidFill>
              </a:rPr>
              <a:t> et al., Analog ICs and Sig. Processing </a:t>
            </a:r>
            <a:r>
              <a:rPr lang="en-US" b="1" dirty="0">
                <a:solidFill>
                  <a:srgbClr val="C00000"/>
                </a:solidFill>
              </a:rPr>
              <a:t>55</a:t>
            </a:r>
            <a:r>
              <a:rPr lang="en-US" dirty="0">
                <a:solidFill>
                  <a:srgbClr val="C00000"/>
                </a:solidFill>
              </a:rPr>
              <a:t> (2008) </a:t>
            </a:r>
            <a:r>
              <a:rPr lang="en-US" dirty="0" smtClean="0">
                <a:solidFill>
                  <a:srgbClr val="C00000"/>
                </a:solidFill>
              </a:rPr>
              <a:t>239)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52400" y="4699337"/>
            <a:ext cx="8915400" cy="1323439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n-US" sz="1800" dirty="0"/>
              <a:t> </a:t>
            </a:r>
            <a:r>
              <a:rPr lang="en-US" sz="2000" dirty="0">
                <a:solidFill>
                  <a:srgbClr val="C00000"/>
                </a:solidFill>
              </a:rPr>
              <a:t>64 channels</a:t>
            </a:r>
          </a:p>
          <a:p>
            <a:pPr algn="l" eaLnBrk="1" hangingPunct="1">
              <a:buFontTx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 ability to generate arbitrary, independent </a:t>
            </a:r>
            <a:r>
              <a:rPr lang="en-US" sz="2000" dirty="0" smtClean="0">
                <a:solidFill>
                  <a:srgbClr val="C00000"/>
                </a:solidFill>
              </a:rPr>
              <a:t>stimulation pulses </a:t>
            </a:r>
            <a:r>
              <a:rPr lang="en-US" sz="2000" dirty="0">
                <a:solidFill>
                  <a:srgbClr val="C00000"/>
                </a:solidFill>
              </a:rPr>
              <a:t>on each channel, under software control </a:t>
            </a:r>
            <a:endParaRPr lang="en-US" sz="2000" dirty="0" smtClean="0">
              <a:solidFill>
                <a:srgbClr val="C00000"/>
              </a:solidFill>
            </a:endParaRPr>
          </a:p>
          <a:p>
            <a:pPr algn="l" eaLnBrk="1" hangingPunct="1">
              <a:buFontTx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→ </a:t>
            </a:r>
            <a:r>
              <a:rPr lang="en-US" sz="2000" dirty="0" err="1" smtClean="0">
                <a:solidFill>
                  <a:srgbClr val="C00000"/>
                </a:solidFill>
              </a:rPr>
              <a:t>spatio</a:t>
            </a:r>
            <a:r>
              <a:rPr lang="en-US" sz="2000" dirty="0" smtClean="0">
                <a:solidFill>
                  <a:srgbClr val="C00000"/>
                </a:solidFill>
              </a:rPr>
              <a:t>-temporal patterned stimulation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68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9" y="860250"/>
            <a:ext cx="6493275" cy="58668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213919"/>
            <a:ext cx="8164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 smtClean="0">
                <a:solidFill>
                  <a:srgbClr val="002060"/>
                </a:solidFill>
              </a:rPr>
              <a:t>Spatio</a:t>
            </a:r>
            <a:r>
              <a:rPr lang="en-US" u="sng" dirty="0" smtClean="0">
                <a:solidFill>
                  <a:srgbClr val="002060"/>
                </a:solidFill>
              </a:rPr>
              <a:t>-Temporal Patterned  Stimulation of Multiple Neurons with Multiple Electrodes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(Application to Retinal Prosthesis Studies)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4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78798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Technology Development and  Applications to Other Neural Systems: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Cultured Brain Slices</a:t>
            </a:r>
          </a:p>
          <a:p>
            <a:pPr algn="ctr"/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(with John </a:t>
            </a:r>
            <a:r>
              <a:rPr lang="en-US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Beggs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Shinya Ito, Frances </a:t>
            </a:r>
            <a:r>
              <a:rPr lang="en-US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Yeh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en-US" sz="24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Neural Connectivity and Neural Circuitry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Neurological Disorders (with transgenic mice)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Neurotoxicity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SupplementaryFigR21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90600"/>
            <a:ext cx="5105400" cy="580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584686" y="1238071"/>
            <a:ext cx="28443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u="sng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Rat cultured cortical slice on  512-electrode array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9847" y="152400"/>
            <a:ext cx="8080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Stimulating &amp; Recording Neural Activity: Cultured Brain Slices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953" y="1981200"/>
            <a:ext cx="4724628" cy="45092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76200"/>
            <a:ext cx="8740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512 Electrode System for Stimulating and Recording Neural Activity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2401" y="609600"/>
            <a:ext cx="89153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write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information into a cortical network and then record its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response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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multielectrode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electrical stimulation combined with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multielectrode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recording (as with retinal prosthesis studies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9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457200"/>
            <a:ext cx="8839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algn="ctr"/>
            <a:r>
              <a:rPr lang="en-US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Acute Brain Slices</a:t>
            </a:r>
          </a:p>
          <a:p>
            <a:endParaRPr lang="en-US" dirty="0"/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Bed-of-Nails electrode arrays: 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can penetrate through ~50 microns of dead tissue due to cut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Based on 3D Detector Technology from Sherwood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First Mechanical prototypes fabricated by Chris Kenney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Electrically Active Bed-of-Nails Arrays Implemented by Debbie Gunning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96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1559" y="76200"/>
            <a:ext cx="5065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Application to Other Scientific Fields</a:t>
            </a:r>
            <a:endParaRPr lang="en-US" sz="24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252076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do neural systems develop (get wired up)?</a:t>
            </a:r>
          </a:p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do neural systems process information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can neural systems be repaired when something goes wrong (due to injury or disease)?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425" y="609600"/>
            <a:ext cx="5133975" cy="4630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</a:t>
            </a:fld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26685" y="555625"/>
            <a:ext cx="27559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Pixel detector +</a:t>
            </a:r>
          </a:p>
          <a:p>
            <a:r>
              <a:rPr lang="en-US" dirty="0">
                <a:solidFill>
                  <a:schemeClr val="accent2"/>
                </a:solidFill>
              </a:rPr>
              <a:t>first processing stage</a:t>
            </a:r>
            <a:endParaRPr lang="en-US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73338" y="1518138"/>
            <a:ext cx="827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dirty="0">
                <a:solidFill>
                  <a:schemeClr val="accent2"/>
                </a:solidFill>
              </a:rPr>
              <a:t>cable</a:t>
            </a:r>
            <a:endParaRPr lang="en-US" dirty="0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2147093" y="2133600"/>
            <a:ext cx="167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dirty="0">
                <a:solidFill>
                  <a:schemeClr val="accent2"/>
                </a:solidFill>
              </a:rPr>
              <a:t>relay station</a:t>
            </a:r>
            <a:endParaRPr lang="en-US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791494" y="3749675"/>
            <a:ext cx="15636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more</a:t>
            </a:r>
          </a:p>
          <a:p>
            <a:r>
              <a:rPr lang="en-US" dirty="0">
                <a:solidFill>
                  <a:schemeClr val="accent2"/>
                </a:solidFill>
              </a:rPr>
              <a:t> processing</a:t>
            </a:r>
            <a:endParaRPr lang="en-US" sz="2000" dirty="0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3782586" y="1172368"/>
            <a:ext cx="1169926" cy="20637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3400425" y="1613388"/>
            <a:ext cx="1843332" cy="1333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3782585" y="2362200"/>
            <a:ext cx="1340278" cy="787101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276600" y="4376736"/>
            <a:ext cx="2209800" cy="271464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2975686"/>
            <a:ext cx="2501006" cy="461665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Visual System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20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0" r="27094" b="7948"/>
          <a:stretch/>
        </p:blipFill>
        <p:spPr bwMode="auto">
          <a:xfrm>
            <a:off x="1143000" y="1143001"/>
            <a:ext cx="6771368" cy="533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38763" y="0"/>
            <a:ext cx="419057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ctr" eaLnBrk="1" hangingPunct="1"/>
            <a:r>
              <a:rPr lang="en-US" sz="24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Bed-of-Nails Electrode </a:t>
            </a:r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Array:</a:t>
            </a:r>
            <a:r>
              <a:rPr lang="en-US" sz="2400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1" indent="0" algn="ctr" eaLnBrk="1" hangingPunct="1"/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(Fabricated by Debbie Gunning)</a:t>
            </a:r>
          </a:p>
          <a:p>
            <a:pPr marL="0" lvl="1" indent="0" algn="ctr" eaLnBrk="1" hangingPunct="1"/>
            <a:endParaRPr lang="en-US" u="sng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72400" y="1676399"/>
            <a:ext cx="1376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Height=150 microns;</a:t>
            </a:r>
          </a:p>
          <a:p>
            <a:r>
              <a:rPr lang="en-US" dirty="0" smtClean="0"/>
              <a:t>Diameter at base=30 microns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" y="4495800"/>
            <a:ext cx="1447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61 electrodes;</a:t>
            </a:r>
          </a:p>
          <a:p>
            <a:r>
              <a:rPr lang="en-US" dirty="0" smtClean="0"/>
              <a:t>60 micron spacing;</a:t>
            </a:r>
          </a:p>
          <a:p>
            <a:r>
              <a:rPr lang="en-US" dirty="0" smtClean="0"/>
              <a:t>height=50 microns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24"/>
          <a:stretch/>
        </p:blipFill>
        <p:spPr bwMode="auto">
          <a:xfrm>
            <a:off x="3200400" y="200820"/>
            <a:ext cx="5181600" cy="6657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2734237"/>
            <a:ext cx="34820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Bed-of-Nails Recording of</a:t>
            </a:r>
          </a:p>
          <a:p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Neural Activity in a </a:t>
            </a:r>
          </a:p>
          <a:p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Rat </a:t>
            </a:r>
            <a:r>
              <a:rPr lang="en-US" sz="24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Acute Brain </a:t>
            </a:r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Slice</a:t>
            </a:r>
            <a:endParaRPr lang="en-US" sz="24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4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36" b="54405"/>
          <a:stretch/>
        </p:blipFill>
        <p:spPr bwMode="auto">
          <a:xfrm>
            <a:off x="39138" y="1676400"/>
            <a:ext cx="8952462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19400" y="345774"/>
            <a:ext cx="41216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prototypes</a:t>
            </a:r>
          </a:p>
          <a:p>
            <a:r>
              <a:rPr lang="en-US" sz="24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(fabricated by Debbie Gunning)</a:t>
            </a:r>
            <a:endParaRPr lang="en-US" sz="2400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052646"/>
            <a:ext cx="2136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Multi-length needles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62162" y="4922966"/>
            <a:ext cx="1883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density :</a:t>
            </a:r>
          </a:p>
          <a:p>
            <a:r>
              <a:rPr lang="en-US" dirty="0" smtClean="0"/>
              <a:t>30 micron spacing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53200" y="4931786"/>
            <a:ext cx="1883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512 electrodes;</a:t>
            </a:r>
          </a:p>
          <a:p>
            <a:r>
              <a:rPr lang="en-US" dirty="0" smtClean="0"/>
              <a:t>60 micron spacing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1398631" y="152400"/>
            <a:ext cx="64479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u="sng" dirty="0">
                <a:solidFill>
                  <a:schemeClr val="tx2"/>
                </a:solidFill>
                <a:latin typeface="Times New Roman" pitchFamily="18" charset="0"/>
              </a:rPr>
              <a:t>Wireless In-Vivo Brain </a:t>
            </a:r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</a:rPr>
              <a:t>Activity Recording </a:t>
            </a:r>
            <a:r>
              <a:rPr lang="en-US" sz="2400" u="sng" dirty="0">
                <a:solidFill>
                  <a:schemeClr val="tx2"/>
                </a:solidFill>
                <a:latin typeface="Times New Roman" pitchFamily="18" charset="0"/>
              </a:rPr>
              <a:t>System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07751" y="762000"/>
            <a:ext cx="77636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C0504D"/>
                </a:solidFill>
                <a:latin typeface="Times New Roman" pitchFamily="18" charset="0"/>
              </a:rPr>
              <a:t>Study the brain activity of awake, naturally-behaving animals</a:t>
            </a:r>
          </a:p>
          <a:p>
            <a:pPr algn="ctr"/>
            <a:r>
              <a:rPr lang="en-US" sz="2400" dirty="0">
                <a:solidFill>
                  <a:srgbClr val="C0504D"/>
                </a:solidFill>
                <a:latin typeface="Times New Roman" pitchFamily="18" charset="0"/>
              </a:rPr>
              <a:t>(e.g. burrowing, climbing, flying</a:t>
            </a:r>
            <a:r>
              <a:rPr lang="en-US" sz="2400" dirty="0" smtClean="0">
                <a:solidFill>
                  <a:srgbClr val="C0504D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22385" y="1676400"/>
            <a:ext cx="85344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2400" dirty="0">
                <a:solidFill>
                  <a:srgbClr val="339933"/>
                </a:solidFill>
                <a:latin typeface="Times New Roman" pitchFamily="18" charset="0"/>
              </a:rPr>
              <a:t>Record brain activity on multiple (</a:t>
            </a:r>
            <a:r>
              <a:rPr lang="en-US" sz="2400" dirty="0">
                <a:solidFill>
                  <a:srgbClr val="339933"/>
                </a:solidFill>
                <a:latin typeface="Times New Roman" pitchFamily="18" charset="0"/>
                <a:sym typeface="Symbol" pitchFamily="18" charset="2"/>
              </a:rPr>
              <a:t>~64)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400" dirty="0">
                <a:solidFill>
                  <a:srgbClr val="339933"/>
                </a:solidFill>
                <a:latin typeface="Times New Roman" pitchFamily="18" charset="0"/>
                <a:sym typeface="Symbol" pitchFamily="18" charset="2"/>
              </a:rPr>
              <a:t>electrodes (or ~16 </a:t>
            </a:r>
            <a:r>
              <a:rPr lang="en-US" sz="2400" dirty="0" err="1">
                <a:solidFill>
                  <a:srgbClr val="339933"/>
                </a:solidFill>
                <a:latin typeface="Times New Roman" pitchFamily="18" charset="0"/>
                <a:sym typeface="Symbol" pitchFamily="18" charset="2"/>
              </a:rPr>
              <a:t>tetrodes</a:t>
            </a:r>
            <a:r>
              <a:rPr lang="en-US" sz="2400" dirty="0">
                <a:solidFill>
                  <a:srgbClr val="339933"/>
                </a:solidFill>
                <a:latin typeface="Times New Roman" pitchFamily="18" charset="0"/>
                <a:sym typeface="Symbol" pitchFamily="18" charset="2"/>
              </a:rPr>
              <a:t>) with portable, battery-operated system that can be carried by a freely moving rat or a flying barn owl</a:t>
            </a:r>
          </a:p>
          <a:p>
            <a:pPr eaLnBrk="1" hangingPunct="1">
              <a:buFontTx/>
              <a:buChar char="•"/>
            </a:pPr>
            <a:r>
              <a:rPr lang="en-US" sz="2400" dirty="0" err="1">
                <a:solidFill>
                  <a:srgbClr val="339933"/>
                </a:solidFill>
                <a:latin typeface="Times New Roman" pitchFamily="18" charset="0"/>
              </a:rPr>
              <a:t>Neurochip</a:t>
            </a:r>
            <a:r>
              <a:rPr lang="en-US" sz="2400" dirty="0">
                <a:solidFill>
                  <a:srgbClr val="339933"/>
                </a:solidFill>
                <a:latin typeface="Times New Roman" pitchFamily="18" charset="0"/>
              </a:rPr>
              <a:t>-based system with wireless telemetry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657600"/>
            <a:ext cx="134564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627438"/>
            <a:ext cx="1202067" cy="189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10000"/>
            <a:ext cx="2205430" cy="165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20824" y="5486400"/>
            <a:ext cx="227658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400" dirty="0">
                <a:latin typeface="Times New Roman" pitchFamily="18" charset="0"/>
              </a:rPr>
              <a:t>28 </a:t>
            </a:r>
            <a:r>
              <a:rPr lang="en-US" sz="2400" dirty="0" err="1">
                <a:latin typeface="Times New Roman" pitchFamily="18" charset="0"/>
              </a:rPr>
              <a:t>tetrodes</a:t>
            </a:r>
            <a:r>
              <a:rPr lang="en-US" sz="2400" dirty="0">
                <a:latin typeface="Times New Roman" pitchFamily="18" charset="0"/>
              </a:rPr>
              <a:t> </a:t>
            </a:r>
          </a:p>
          <a:p>
            <a:pPr algn="ctr" eaLnBrk="1" hangingPunct="1"/>
            <a:r>
              <a:rPr lang="en-US" sz="2400" dirty="0">
                <a:latin typeface="Times New Roman" pitchFamily="18" charset="0"/>
              </a:rPr>
              <a:t>with </a:t>
            </a:r>
            <a:r>
              <a:rPr lang="en-US" sz="2400" dirty="0" err="1" smtClean="0">
                <a:latin typeface="Times New Roman" pitchFamily="18" charset="0"/>
              </a:rPr>
              <a:t>microdrives</a:t>
            </a:r>
            <a:endParaRPr lang="en-US" sz="2400" dirty="0" smtClean="0">
              <a:latin typeface="Times New Roman" pitchFamily="18" charset="0"/>
            </a:endParaRPr>
          </a:p>
          <a:p>
            <a:pPr algn="ctr" eaLnBrk="1" hangingPunct="1"/>
            <a:r>
              <a:rPr lang="en-US" sz="2400" dirty="0" smtClean="0">
                <a:latin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</a:rPr>
              <a:t>Neuralynx</a:t>
            </a:r>
            <a:r>
              <a:rPr lang="en-US" sz="2400" dirty="0" smtClean="0">
                <a:latin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540443" y="5671065"/>
            <a:ext cx="17411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400" dirty="0" err="1" smtClean="0">
                <a:latin typeface="Times New Roman" pitchFamily="18" charset="0"/>
              </a:rPr>
              <a:t>Neurochip</a:t>
            </a:r>
            <a:endParaRPr lang="en-US" sz="2400" dirty="0" smtClean="0">
              <a:latin typeface="Times New Roman" pitchFamily="18" charset="0"/>
            </a:endParaRPr>
          </a:p>
          <a:p>
            <a:pPr algn="ctr" eaLnBrk="1" hangingPunct="1"/>
            <a:r>
              <a:rPr lang="en-US" sz="2400" dirty="0" smtClean="0">
                <a:latin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</a:rPr>
              <a:t>Dabrowski</a:t>
            </a:r>
            <a:r>
              <a:rPr lang="en-US" sz="2400" dirty="0" smtClean="0">
                <a:latin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179022" y="5671064"/>
            <a:ext cx="215757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400" dirty="0" smtClean="0">
                <a:latin typeface="Times New Roman" pitchFamily="18" charset="0"/>
              </a:rPr>
              <a:t>Spy Transmitter</a:t>
            </a:r>
          </a:p>
          <a:p>
            <a:pPr algn="ctr" eaLnBrk="1" hangingPunct="1"/>
            <a:r>
              <a:rPr lang="en-US" sz="2400" dirty="0" smtClean="0">
                <a:latin typeface="Times New Roman" pitchFamily="18" charset="0"/>
              </a:rPr>
              <a:t>(Meister</a:t>
            </a:r>
            <a:r>
              <a:rPr lang="en-US" sz="2400" dirty="0">
                <a:latin typeface="Times New Roman" pitchFamily="18" charset="0"/>
              </a:rPr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5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010110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153400" cy="61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0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1066800" y="762000"/>
          <a:ext cx="7208838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1" name="Acrobat Document" r:id="rId3" imgW="13723382" imgH="10591657" progId="AcroExch.Document.7">
                  <p:embed/>
                </p:oleObj>
              </mc:Choice>
              <mc:Fallback>
                <p:oleObj name="Acrobat Document" r:id="rId3" imgW="13723382" imgH="105916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762000"/>
                        <a:ext cx="7208838" cy="556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2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polytrode 1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35" y="838200"/>
            <a:ext cx="7388873" cy="570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6404" y="147935"/>
            <a:ext cx="77975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Wired System for Recording Brain </a:t>
            </a:r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Activity</a:t>
            </a:r>
            <a:r>
              <a:rPr lang="en-US" sz="20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In Vivo with Silicon Probes </a:t>
            </a:r>
          </a:p>
          <a:p>
            <a:pPr algn="ctr"/>
            <a:r>
              <a:rPr lang="en-US" sz="20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with Yi </a:t>
            </a:r>
            <a:r>
              <a:rPr lang="en-US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Zuo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200" y="2438400"/>
            <a:ext cx="1927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Silicon Probe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Neuronexus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 descr="IMG_00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85344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6200"/>
            <a:ext cx="82296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Thank you, Sherwood, for starting me off on this amazing journey. </a:t>
            </a:r>
          </a:p>
          <a:p>
            <a:endParaRPr lang="en-US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You are one of my heroes. 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 have learned so much from you, sometimes much more than I realized I needed to know. </a:t>
            </a:r>
            <a:endParaRPr lang="en-US" sz="2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Decades 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before Google or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Wikipedia or </a:t>
            </a:r>
            <a:r>
              <a:rPr lang="en-US" sz="2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Scholarpedia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when I desperately needed information, I could depend on you for accurate and patient answers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You are a National, even International, Resource. Keep it up!!</a:t>
            </a:r>
          </a:p>
          <a:p>
            <a:endParaRPr lang="en-US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My Very Best wishes to you on your 80</a:t>
            </a:r>
            <a:r>
              <a:rPr lang="en-US" sz="2800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birthday.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7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et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1581150"/>
            <a:ext cx="4829175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371600" y="164122"/>
            <a:ext cx="68579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Functional Properties of the Retina</a:t>
            </a:r>
            <a:endParaRPr lang="en-US" sz="24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514600" y="642273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M. Meister, J. Pine, D. A. Baylor, 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J. Neuroscience Meth. 51 (1994) 95.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retina_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88" y="727075"/>
            <a:ext cx="4951412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collquium_graphic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t="14394" r="8824" b="28030"/>
          <a:stretch>
            <a:fillRect/>
          </a:stretch>
        </p:blipFill>
        <p:spPr bwMode="auto">
          <a:xfrm>
            <a:off x="1219200" y="666750"/>
            <a:ext cx="708660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7890" y="56327"/>
            <a:ext cx="440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Recording Neural Activity: Retina</a:t>
            </a:r>
            <a:endParaRPr lang="en-US" sz="24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arr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24000"/>
            <a:ext cx="4191000" cy="323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6" descr="array_z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600200"/>
            <a:ext cx="3751262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1524000" y="152400"/>
            <a:ext cx="70865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 u="sng" dirty="0" smtClean="0">
                <a:solidFill>
                  <a:srgbClr val="002060"/>
                </a:solidFill>
              </a:rPr>
              <a:t>State-of-the-Art </a:t>
            </a:r>
            <a:r>
              <a:rPr lang="en-US" sz="2800" u="sng" dirty="0" err="1" smtClean="0">
                <a:solidFill>
                  <a:srgbClr val="002060"/>
                </a:solidFill>
              </a:rPr>
              <a:t>Multielectrode</a:t>
            </a:r>
            <a:r>
              <a:rPr lang="en-US" sz="2800" u="sng" dirty="0" smtClean="0">
                <a:solidFill>
                  <a:srgbClr val="002060"/>
                </a:solidFill>
              </a:rPr>
              <a:t> Array (1990)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5605" name="Rectangle 8"/>
          <p:cNvSpPr>
            <a:spLocks noChangeArrowheads="1"/>
          </p:cNvSpPr>
          <p:nvPr/>
        </p:nvSpPr>
        <p:spPr bwMode="auto">
          <a:xfrm>
            <a:off x="1219200" y="4842808"/>
            <a:ext cx="705032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61 electrodes, </a:t>
            </a:r>
            <a:endParaRPr lang="en-US" sz="24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µm electrode spacing,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conventional electronics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Mechanical “zebra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” interconnect,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tens of retinal ganglion cells simultaneously detected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52663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do we increase, by an order of magnitude, the number of neurons simultaneously detected –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from tens of neurons to hundreds of neurons?</a:t>
            </a:r>
          </a:p>
          <a:p>
            <a:endParaRPr lang="en-US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Number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Neurons: 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one→tens→hundreds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→???</a:t>
            </a:r>
          </a:p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Number of Electrodes:  1→61→512→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???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651" y="2560987"/>
            <a:ext cx="8566705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pPr algn="ctr"/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Sherwood, with the SSVD project, had shown the way: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Silicon nanofabrication technology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Multichannel low-noise analog amplifier integrated circuits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Time multiplexing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High-density wire bonding for interconnect</a:t>
            </a:r>
          </a:p>
          <a:p>
            <a:endParaRPr lang="en-US" dirty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→ Make a Neural  Recording (&amp;Stimulation) Module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look like an SSVD Module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44"/>
          <a:stretch/>
        </p:blipFill>
        <p:spPr bwMode="auto">
          <a:xfrm rot="5400000">
            <a:off x="6057472" y="-296435"/>
            <a:ext cx="2485292" cy="323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0"/>
            <a:ext cx="5260975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718175" y="3048000"/>
            <a:ext cx="3349625" cy="2337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3499338" y="3968750"/>
            <a:ext cx="457200" cy="4572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3956538" y="4216811"/>
            <a:ext cx="2215662" cy="50389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28600" y="5486399"/>
            <a:ext cx="45108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Silicon Strip Vertex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Detector: </a:t>
            </a:r>
          </a:p>
          <a:p>
            <a:pPr lvl="0"/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512 channels/module (18K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channels total)</a:t>
            </a:r>
          </a:p>
        </p:txBody>
      </p:sp>
      <p:sp>
        <p:nvSpPr>
          <p:cNvPr id="3" name="Rectangle 2"/>
          <p:cNvSpPr/>
          <p:nvPr/>
        </p:nvSpPr>
        <p:spPr>
          <a:xfrm rot="240000">
            <a:off x="1482886" y="3773576"/>
            <a:ext cx="2481606" cy="533400"/>
          </a:xfrm>
          <a:prstGeom prst="rect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805368" y="5486399"/>
            <a:ext cx="32624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000" dirty="0" err="1">
                <a:solidFill>
                  <a:schemeClr val="tx2"/>
                </a:solidFill>
              </a:rPr>
              <a:t>Microplex</a:t>
            </a:r>
            <a:r>
              <a:rPr lang="en-US" sz="2000" dirty="0">
                <a:solidFill>
                  <a:schemeClr val="tx2"/>
                </a:solidFill>
              </a:rPr>
              <a:t> readout chip</a:t>
            </a:r>
          </a:p>
          <a:p>
            <a:pPr algn="l" eaLnBrk="1" hangingPunct="1"/>
            <a:r>
              <a:rPr lang="en-US" sz="2000" dirty="0">
                <a:solidFill>
                  <a:schemeClr val="tx2"/>
                </a:solidFill>
              </a:rPr>
              <a:t>(128 channels, 47.5 </a:t>
            </a:r>
            <a:r>
              <a:rPr lang="en-US" sz="2000" dirty="0">
                <a:solidFill>
                  <a:schemeClr val="tx2"/>
                </a:solidFill>
                <a:cs typeface="Times New Roman" pitchFamily="18" charset="0"/>
              </a:rPr>
              <a:t>µm pitch</a:t>
            </a:r>
            <a:r>
              <a:rPr lang="en-US" sz="2000" dirty="0" smtClean="0">
                <a:solidFill>
                  <a:schemeClr val="tx2"/>
                </a:solidFill>
                <a:cs typeface="Times New Roman" pitchFamily="18" charset="0"/>
              </a:rPr>
              <a:t>)</a:t>
            </a:r>
            <a:endParaRPr lang="en-US" sz="2000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534016"/>
            <a:ext cx="54954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Turn a 61-electrode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multielectrode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array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nto something like a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512-channel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Silicon Strip Detector Module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Arrow Connector 7"/>
          <p:cNvCxnSpPr>
            <a:endCxn id="14338" idx="2"/>
          </p:cNvCxnSpPr>
          <p:nvPr/>
        </p:nvCxnSpPr>
        <p:spPr>
          <a:xfrm>
            <a:off x="4419600" y="914400"/>
            <a:ext cx="1265237" cy="404447"/>
          </a:xfrm>
          <a:prstGeom prst="straightConnector1">
            <a:avLst/>
          </a:prstGeom>
          <a:ln w="635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900108" y="1676400"/>
            <a:ext cx="147892" cy="2363876"/>
          </a:xfrm>
          <a:prstGeom prst="straightConnector1">
            <a:avLst/>
          </a:prstGeom>
          <a:ln w="635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7158-15F8-47FB-AFCE-843A3C76BC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4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0">
          <a:solidFill>
            <a:srgbClr val="C0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5291</TotalTime>
  <Words>1121</Words>
  <Application>Microsoft Office PowerPoint</Application>
  <PresentationFormat>On-screen Show (4:3)</PresentationFormat>
  <Paragraphs>303</Paragraphs>
  <Slides>38</Slides>
  <Notes>20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Office Theme</vt:lpstr>
      <vt:lpstr>Bitmap Image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</dc:creator>
  <cp:lastModifiedBy>Alan</cp:lastModifiedBy>
  <cp:revision>99</cp:revision>
  <dcterms:created xsi:type="dcterms:W3CDTF">2012-03-23T01:50:17Z</dcterms:created>
  <dcterms:modified xsi:type="dcterms:W3CDTF">2012-03-30T17:24:13Z</dcterms:modified>
</cp:coreProperties>
</file>