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30" r:id="rId1"/>
  </p:sldMasterIdLst>
  <p:notesMasterIdLst>
    <p:notesMasterId r:id="rId27"/>
  </p:notesMasterIdLst>
  <p:handoutMasterIdLst>
    <p:handoutMasterId r:id="rId28"/>
  </p:handoutMasterIdLst>
  <p:sldIdLst>
    <p:sldId id="256" r:id="rId2"/>
    <p:sldId id="258" r:id="rId3"/>
    <p:sldId id="284" r:id="rId4"/>
    <p:sldId id="277" r:id="rId5"/>
    <p:sldId id="279" r:id="rId6"/>
    <p:sldId id="281" r:id="rId7"/>
    <p:sldId id="285" r:id="rId8"/>
    <p:sldId id="286" r:id="rId9"/>
    <p:sldId id="291" r:id="rId10"/>
    <p:sldId id="274" r:id="rId11"/>
    <p:sldId id="261" r:id="rId12"/>
    <p:sldId id="260" r:id="rId13"/>
    <p:sldId id="290" r:id="rId14"/>
    <p:sldId id="289" r:id="rId15"/>
    <p:sldId id="287" r:id="rId16"/>
    <p:sldId id="292" r:id="rId17"/>
    <p:sldId id="262" r:id="rId18"/>
    <p:sldId id="267" r:id="rId19"/>
    <p:sldId id="268" r:id="rId20"/>
    <p:sldId id="269" r:id="rId21"/>
    <p:sldId id="270" r:id="rId22"/>
    <p:sldId id="288" r:id="rId23"/>
    <p:sldId id="275" r:id="rId24"/>
    <p:sldId id="272" r:id="rId25"/>
    <p:sldId id="27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D9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748" autoAdjust="0"/>
  </p:normalViewPr>
  <p:slideViewPr>
    <p:cSldViewPr snapToGrid="0" snapToObjects="1">
      <p:cViewPr>
        <p:scale>
          <a:sx n="100" d="100"/>
          <a:sy n="100" d="100"/>
        </p:scale>
        <p:origin x="-1144" y="-2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8C1E22-1DEA-9C40-8620-B0B37724DC71}" type="datetimeFigureOut">
              <a:rPr lang="en-US" smtClean="0"/>
              <a:pPr/>
              <a:t>3/27/12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37576A-7143-6A43-B7BD-243A14FDE04E}" type="slidenum">
              <a:rPr lang="en-GB" smtClean="0"/>
              <a:pPr/>
              <a:t>‹#›</a:t>
            </a:fld>
            <a:endParaRPr lang="en-GB"/>
          </a:p>
        </p:txBody>
      </p:sp>
    </p:spTree>
    <p:extLst>
      <p:ext uri="{BB962C8B-B14F-4D97-AF65-F5344CB8AC3E}">
        <p14:creationId xmlns:p14="http://schemas.microsoft.com/office/powerpoint/2010/main" val="16060120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D42669-9C27-C24D-9921-66D35226B091}" type="datetimeFigureOut">
              <a:rPr lang="en-US" smtClean="0"/>
              <a:pPr/>
              <a:t>3/27/12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CF31D1-A04C-9F4C-AC51-82AEC646A073}" type="slidenum">
              <a:rPr lang="en-GB" smtClean="0"/>
              <a:pPr/>
              <a:t>‹#›</a:t>
            </a:fld>
            <a:endParaRPr lang="en-GB"/>
          </a:p>
        </p:txBody>
      </p:sp>
    </p:spTree>
    <p:extLst>
      <p:ext uri="{BB962C8B-B14F-4D97-AF65-F5344CB8AC3E}">
        <p14:creationId xmlns:p14="http://schemas.microsoft.com/office/powerpoint/2010/main" val="30918660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297104" y="4861560"/>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8377936" y="6242558"/>
            <a:ext cx="609600" cy="517524"/>
          </a:xfrm>
        </p:spPr>
        <p:txBody>
          <a:bodyPr/>
          <a:lstStyle/>
          <a:p>
            <a:fld id="{A1AD90BA-A4A1-41C2-9DD3-1F9AED156E09}" type="slidenum">
              <a:rPr lang="en-US" smtClean="0"/>
              <a:pPr/>
              <a:t>‹#›</a:t>
            </a:fld>
            <a:endParaRPr lang="en-US" dirty="0"/>
          </a:p>
        </p:txBody>
      </p:sp>
      <p:sp>
        <p:nvSpPr>
          <p:cNvPr id="30" name="Date Placeholder 13"/>
          <p:cNvSpPr>
            <a:spLocks noGrp="1"/>
          </p:cNvSpPr>
          <p:nvPr>
            <p:ph type="dt" sz="half" idx="2"/>
          </p:nvPr>
        </p:nvSpPr>
        <p:spPr>
          <a:xfrm rot="5400000">
            <a:off x="7868920" y="929451"/>
            <a:ext cx="2011680" cy="384048"/>
          </a:xfrm>
          <a:prstGeom prst="rect">
            <a:avLst/>
          </a:prstGeom>
        </p:spPr>
        <p:txBody>
          <a:bodyPr vert="horz" anchor="ctr" anchorCtr="0"/>
          <a:lstStyle>
            <a:lvl1pPr algn="l" eaLnBrk="1" latinLnBrk="0" hangingPunct="1">
              <a:defRPr kumimoji="0" sz="1200">
                <a:solidFill>
                  <a:schemeClr val="tx2"/>
                </a:solidFill>
              </a:defRPr>
            </a:lvl1pPr>
          </a:lstStyle>
          <a:p>
            <a:r>
              <a:rPr lang="fr-CH" dirty="0" smtClean="0"/>
              <a:t>28/03/2012</a:t>
            </a:r>
            <a:endParaRPr lang="en-GB" dirty="0"/>
          </a:p>
        </p:txBody>
      </p:sp>
      <p:sp>
        <p:nvSpPr>
          <p:cNvPr id="31" name="Footer Placeholder 2"/>
          <p:cNvSpPr>
            <a:spLocks noGrp="1"/>
          </p:cNvSpPr>
          <p:nvPr>
            <p:ph type="ftr" sz="quarter" idx="3"/>
          </p:nvPr>
        </p:nvSpPr>
        <p:spPr>
          <a:xfrm rot="5400000">
            <a:off x="6927517" y="4092009"/>
            <a:ext cx="3935338" cy="365760"/>
          </a:xfrm>
          <a:prstGeom prst="rect">
            <a:avLst/>
          </a:prstGeom>
        </p:spPr>
        <p:txBody>
          <a:bodyPr vert="horz" anchor="ctr" anchorCtr="0"/>
          <a:lstStyle>
            <a:lvl1pPr algn="ctr" eaLnBrk="1" latinLnBrk="0" hangingPunct="1">
              <a:defRPr kumimoji="0" sz="1200">
                <a:solidFill>
                  <a:schemeClr val="tx2"/>
                </a:solidFill>
              </a:defRPr>
            </a:lvl1pPr>
          </a:lstStyle>
          <a:p>
            <a:r>
              <a:rPr lang="en-US" dirty="0" smtClean="0"/>
              <a:t>J.C. Perez TE-MSC-MDT        </a:t>
            </a:r>
            <a:r>
              <a:rPr lang="en-US" dirty="0" err="1" smtClean="0"/>
              <a:t>EuCARD</a:t>
            </a:r>
            <a:r>
              <a:rPr lang="en-US" dirty="0" smtClean="0"/>
              <a:t> WP7-HFM                     ESAC Review (CERN)</a:t>
            </a:r>
            <a:endParaRPr lang="en-GB" dirty="0"/>
          </a:p>
        </p:txBody>
      </p:sp>
      <p:pic>
        <p:nvPicPr>
          <p:cNvPr id="32" name="Picture 31" descr="Logo Eucard.jpg"/>
          <p:cNvPicPr>
            <a:picLocks noChangeAspect="1"/>
          </p:cNvPicPr>
          <p:nvPr userDrawn="1"/>
        </p:nvPicPr>
        <p:blipFill>
          <a:blip r:embed="rId2"/>
          <a:stretch>
            <a:fillRect/>
          </a:stretch>
        </p:blipFill>
        <p:spPr>
          <a:xfrm>
            <a:off x="148036" y="69981"/>
            <a:ext cx="1924050" cy="923925"/>
          </a:xfrm>
          <a:prstGeom prst="rect">
            <a:avLst/>
          </a:prstGeom>
        </p:spPr>
      </p:pic>
      <p:pic>
        <p:nvPicPr>
          <p:cNvPr id="33" name="Content Placeholder 6" descr="Logo CERN.png"/>
          <p:cNvPicPr>
            <a:picLocks noChangeAspect="1"/>
          </p:cNvPicPr>
          <p:nvPr userDrawn="1"/>
        </p:nvPicPr>
        <p:blipFill>
          <a:blip r:embed="rId3" cstate="print">
            <a:extLst>
              <a:ext uri="{28A0092B-C50C-407E-A947-70E740481C1C}">
                <a14:useLocalDpi xmlns:a14="http://schemas.microsoft.com/office/drawing/2010/main"/>
              </a:ext>
            </a:extLst>
          </a:blip>
          <a:srcRect l="-27686" r="-27686"/>
          <a:stretch>
            <a:fillRect/>
          </a:stretch>
        </p:blipFill>
        <p:spPr>
          <a:xfrm>
            <a:off x="7572085" y="95381"/>
            <a:ext cx="1265082" cy="82566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fr-CH" smtClean="0"/>
              <a:t>20/01/2011</a:t>
            </a:r>
            <a:endParaRPr lang="en-GB"/>
          </a:p>
        </p:txBody>
      </p:sp>
      <p:sp>
        <p:nvSpPr>
          <p:cNvPr id="5" name="Footer Placeholder 4"/>
          <p:cNvSpPr>
            <a:spLocks noGrp="1"/>
          </p:cNvSpPr>
          <p:nvPr>
            <p:ph type="ftr" sz="quarter" idx="11"/>
          </p:nvPr>
        </p:nvSpPr>
        <p:spPr/>
        <p:txBody>
          <a:bodyPr/>
          <a:lstStyle/>
          <a:p>
            <a:r>
              <a:rPr lang="en-US" smtClean="0"/>
              <a:t>J.C. Perez TE-MSC-ML          Eucard WP7-HFM                     ESAC Review (Saclay)</a:t>
            </a:r>
            <a:endParaRPr lang="en-GB"/>
          </a:p>
        </p:txBody>
      </p:sp>
      <p:sp>
        <p:nvSpPr>
          <p:cNvPr id="6" name="Slide Number Placeholder 5"/>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fr-CH" smtClean="0"/>
              <a:t>20/01/2011</a:t>
            </a:r>
            <a:endParaRPr lang="en-GB"/>
          </a:p>
        </p:txBody>
      </p:sp>
      <p:sp>
        <p:nvSpPr>
          <p:cNvPr id="5" name="Footer Placeholder 4"/>
          <p:cNvSpPr>
            <a:spLocks noGrp="1"/>
          </p:cNvSpPr>
          <p:nvPr>
            <p:ph type="ftr" sz="quarter" idx="11"/>
          </p:nvPr>
        </p:nvSpPr>
        <p:spPr/>
        <p:txBody>
          <a:bodyPr/>
          <a:lstStyle/>
          <a:p>
            <a:r>
              <a:rPr lang="en-US" smtClean="0"/>
              <a:t>J.C. Perez TE-MSC-ML          Eucard WP7-HFM                     ESAC Review (Saclay)</a:t>
            </a:r>
            <a:endParaRPr lang="en-GB"/>
          </a:p>
        </p:txBody>
      </p:sp>
      <p:sp>
        <p:nvSpPr>
          <p:cNvPr id="6" name="Slide Number Placeholder 5"/>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Slide Number Placeholder 8"/>
          <p:cNvSpPr>
            <a:spLocks noGrp="1"/>
          </p:cNvSpPr>
          <p:nvPr>
            <p:ph type="sldNum" sz="quarter" idx="15"/>
          </p:nvPr>
        </p:nvSpPr>
        <p:spPr>
          <a:xfrm>
            <a:off x="8136636" y="6274308"/>
            <a:ext cx="609600" cy="521208"/>
          </a:xfrm>
        </p:spPr>
        <p:txBody>
          <a:bodyPr rtlCol="0"/>
          <a:lstStyle/>
          <a:p>
            <a:fld id="{F4E70152-D437-0B4A-8530-94A07B6DC10B}" type="slidenum">
              <a:rPr lang="en-GB" smtClean="0"/>
              <a:pPr/>
              <a:t>‹#›</a:t>
            </a:fld>
            <a:endParaRPr lang="en-GB" dirty="0"/>
          </a:p>
        </p:txBody>
      </p:sp>
      <p:sp>
        <p:nvSpPr>
          <p:cNvPr id="11" name="Date Placeholder 13"/>
          <p:cNvSpPr>
            <a:spLocks noGrp="1"/>
          </p:cNvSpPr>
          <p:nvPr>
            <p:ph type="dt" sz="half" idx="2"/>
          </p:nvPr>
        </p:nvSpPr>
        <p:spPr>
          <a:xfrm rot="5400000">
            <a:off x="8008620" y="929451"/>
            <a:ext cx="2011680" cy="384048"/>
          </a:xfrm>
          <a:prstGeom prst="rect">
            <a:avLst/>
          </a:prstGeom>
        </p:spPr>
        <p:txBody>
          <a:bodyPr vert="horz" anchor="ctr" anchorCtr="0"/>
          <a:lstStyle>
            <a:lvl1pPr algn="l" eaLnBrk="1" latinLnBrk="0" hangingPunct="1">
              <a:defRPr kumimoji="0" sz="1200">
                <a:solidFill>
                  <a:schemeClr val="tx2"/>
                </a:solidFill>
              </a:defRPr>
            </a:lvl1pPr>
          </a:lstStyle>
          <a:p>
            <a:r>
              <a:rPr lang="fr-CH" dirty="0" smtClean="0"/>
              <a:t>28/03/2012</a:t>
            </a:r>
            <a:endParaRPr lang="en-GB" dirty="0"/>
          </a:p>
        </p:txBody>
      </p:sp>
      <p:sp>
        <p:nvSpPr>
          <p:cNvPr id="12" name="Footer Placeholder 2"/>
          <p:cNvSpPr>
            <a:spLocks noGrp="1"/>
          </p:cNvSpPr>
          <p:nvPr>
            <p:ph type="ftr" sz="quarter" idx="3"/>
          </p:nvPr>
        </p:nvSpPr>
        <p:spPr>
          <a:xfrm rot="5400000">
            <a:off x="6965617" y="4092009"/>
            <a:ext cx="3935338" cy="365760"/>
          </a:xfrm>
          <a:prstGeom prst="rect">
            <a:avLst/>
          </a:prstGeom>
        </p:spPr>
        <p:txBody>
          <a:bodyPr vert="horz" anchor="ctr" anchorCtr="0"/>
          <a:lstStyle>
            <a:lvl1pPr algn="ctr" eaLnBrk="1" latinLnBrk="0" hangingPunct="1">
              <a:defRPr kumimoji="0" sz="1200">
                <a:solidFill>
                  <a:schemeClr val="tx2"/>
                </a:solidFill>
              </a:defRPr>
            </a:lvl1pPr>
          </a:lstStyle>
          <a:p>
            <a:r>
              <a:rPr lang="en-US" dirty="0" smtClean="0"/>
              <a:t>J.C. Perez TE-MSC-MDT        </a:t>
            </a:r>
            <a:r>
              <a:rPr lang="en-US" dirty="0" err="1" smtClean="0"/>
              <a:t>EuCARD</a:t>
            </a:r>
            <a:r>
              <a:rPr lang="en-US" dirty="0" smtClean="0"/>
              <a:t>  WP7-HFM                     ESAC Review (CERN)</a:t>
            </a:r>
            <a:endParaRPr lang="en-GB" dirty="0"/>
          </a:p>
        </p:txBody>
      </p:sp>
      <p:pic>
        <p:nvPicPr>
          <p:cNvPr id="13" name="Picture 12" descr="Logo Eucard.jpg"/>
          <p:cNvPicPr>
            <a:picLocks noChangeAspect="1"/>
          </p:cNvPicPr>
          <p:nvPr userDrawn="1"/>
        </p:nvPicPr>
        <p:blipFill>
          <a:blip r:embed="rId2"/>
          <a:stretch>
            <a:fillRect/>
          </a:stretch>
        </p:blipFill>
        <p:spPr>
          <a:xfrm>
            <a:off x="135336" y="95381"/>
            <a:ext cx="1924050" cy="923925"/>
          </a:xfrm>
          <a:prstGeom prst="rect">
            <a:avLst/>
          </a:prstGeom>
        </p:spPr>
      </p:pic>
      <p:pic>
        <p:nvPicPr>
          <p:cNvPr id="14" name="Content Placeholder 6" descr="Logo CERN.png"/>
          <p:cNvPicPr>
            <a:picLocks noChangeAspect="1"/>
          </p:cNvPicPr>
          <p:nvPr userDrawn="1"/>
        </p:nvPicPr>
        <p:blipFill>
          <a:blip r:embed="rId3" cstate="print">
            <a:extLst>
              <a:ext uri="{28A0092B-C50C-407E-A947-70E740481C1C}">
                <a14:useLocalDpi xmlns:a14="http://schemas.microsoft.com/office/drawing/2010/main"/>
              </a:ext>
            </a:extLst>
          </a:blip>
          <a:srcRect l="-27686" r="-27686"/>
          <a:stretch>
            <a:fillRect/>
          </a:stretch>
        </p:blipFill>
        <p:spPr>
          <a:xfrm>
            <a:off x="7673685" y="95381"/>
            <a:ext cx="1265082" cy="82566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237616" y="4845648"/>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8458200" y="6340476"/>
            <a:ext cx="609600" cy="517524"/>
          </a:xfrm>
        </p:spPr>
        <p:txBody>
          <a:bodyPr/>
          <a:lstStyle/>
          <a:p>
            <a:fld id="{8AF02B71-8991-4516-A01E-F1A9ACD28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fr-CH" smtClean="0"/>
              <a:t>20/01/2011</a:t>
            </a:r>
            <a:endParaRPr lang="en-GB"/>
          </a:p>
        </p:txBody>
      </p:sp>
      <p:sp>
        <p:nvSpPr>
          <p:cNvPr id="6" name="Footer Placeholder 5"/>
          <p:cNvSpPr>
            <a:spLocks noGrp="1"/>
          </p:cNvSpPr>
          <p:nvPr>
            <p:ph type="ftr" sz="quarter" idx="11"/>
          </p:nvPr>
        </p:nvSpPr>
        <p:spPr/>
        <p:txBody>
          <a:bodyPr/>
          <a:lstStyle/>
          <a:p>
            <a:r>
              <a:rPr lang="en-US" smtClean="0"/>
              <a:t>J.C. Perez TE-MSC-ML          Eucard WP7-HFM                     ESAC Review (Saclay)</a:t>
            </a:r>
            <a:endParaRPr lang="en-GB"/>
          </a:p>
        </p:txBody>
      </p:sp>
      <p:sp>
        <p:nvSpPr>
          <p:cNvPr id="7" name="Slide Number Placeholder 6"/>
          <p:cNvSpPr>
            <a:spLocks noGrp="1"/>
          </p:cNvSpPr>
          <p:nvPr>
            <p:ph type="sldNum" sz="quarter" idx="12"/>
          </p:nvPr>
        </p:nvSpPr>
        <p:spPr/>
        <p:txBody>
          <a:bodyPr/>
          <a:lstStyle/>
          <a:p>
            <a:fld id="{F4E70152-D437-0B4A-8530-94A07B6DC10B}"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r>
              <a:rPr lang="fr-CH" smtClean="0"/>
              <a:t>20/01/2011</a:t>
            </a:r>
            <a:endParaRPr lang="en-GB"/>
          </a:p>
        </p:txBody>
      </p:sp>
      <p:sp>
        <p:nvSpPr>
          <p:cNvPr id="8" name="Footer Placeholder 7"/>
          <p:cNvSpPr>
            <a:spLocks noGrp="1"/>
          </p:cNvSpPr>
          <p:nvPr>
            <p:ph type="ftr" sz="quarter" idx="11"/>
          </p:nvPr>
        </p:nvSpPr>
        <p:spPr/>
        <p:txBody>
          <a:bodyPr/>
          <a:lstStyle/>
          <a:p>
            <a:r>
              <a:rPr lang="en-US" smtClean="0"/>
              <a:t>J.C. Perez TE-MSC-ML          Eucard WP7-HFM                     ESAC Review (Saclay)</a:t>
            </a:r>
            <a:endParaRPr lang="en-GB"/>
          </a:p>
        </p:txBody>
      </p:sp>
      <p:sp>
        <p:nvSpPr>
          <p:cNvPr id="9" name="Slide Number Placeholder 8"/>
          <p:cNvSpPr>
            <a:spLocks noGrp="1"/>
          </p:cNvSpPr>
          <p:nvPr>
            <p:ph type="sldNum" sz="quarter" idx="12"/>
          </p:nvPr>
        </p:nvSpPr>
        <p:spPr/>
        <p:txBody>
          <a:bodyPr/>
          <a:lstStyle/>
          <a:p>
            <a:fld id="{F4E70152-D437-0B4A-8530-94A07B6DC10B}"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r>
              <a:rPr lang="fr-CH" smtClean="0"/>
              <a:t>20/01/2011</a:t>
            </a:r>
            <a:endParaRPr lang="en-GB"/>
          </a:p>
        </p:txBody>
      </p:sp>
      <p:sp>
        <p:nvSpPr>
          <p:cNvPr id="7" name="Slide Number Placeholder 6"/>
          <p:cNvSpPr>
            <a:spLocks noGrp="1"/>
          </p:cNvSpPr>
          <p:nvPr>
            <p:ph type="sldNum" sz="quarter" idx="11"/>
          </p:nvPr>
        </p:nvSpPr>
        <p:spPr/>
        <p:txBody>
          <a:bodyPr rtlCol="0"/>
          <a:lstStyle/>
          <a:p>
            <a:fld id="{F4E70152-D437-0B4A-8530-94A07B6DC10B}" type="slidenum">
              <a:rPr lang="en-GB" smtClean="0"/>
              <a:pPr/>
              <a:t>‹#›</a:t>
            </a:fld>
            <a:endParaRPr lang="en-GB"/>
          </a:p>
        </p:txBody>
      </p:sp>
      <p:sp>
        <p:nvSpPr>
          <p:cNvPr id="8" name="Footer Placeholder 7"/>
          <p:cNvSpPr>
            <a:spLocks noGrp="1"/>
          </p:cNvSpPr>
          <p:nvPr>
            <p:ph type="ftr" sz="quarter" idx="12"/>
          </p:nvPr>
        </p:nvSpPr>
        <p:spPr/>
        <p:txBody>
          <a:bodyPr rtlCol="0"/>
          <a:lstStyle/>
          <a:p>
            <a:r>
              <a:rPr lang="en-US" smtClean="0"/>
              <a:t>J.C. Perez TE-MSC-ML          Eucard WP7-HFM                     ESAC Review (Saclay)</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20/01/2011</a:t>
            </a:r>
            <a:endParaRPr lang="en-GB"/>
          </a:p>
        </p:txBody>
      </p:sp>
      <p:sp>
        <p:nvSpPr>
          <p:cNvPr id="3" name="Footer Placeholder 2"/>
          <p:cNvSpPr>
            <a:spLocks noGrp="1"/>
          </p:cNvSpPr>
          <p:nvPr>
            <p:ph type="ftr" sz="quarter" idx="11"/>
          </p:nvPr>
        </p:nvSpPr>
        <p:spPr/>
        <p:txBody>
          <a:bodyPr/>
          <a:lstStyle/>
          <a:p>
            <a:r>
              <a:rPr lang="en-US" smtClean="0"/>
              <a:t>J.C. Perez TE-MSC-ML          Eucard WP7-HFM                     ESAC Review (Saclay)</a:t>
            </a:r>
            <a:endParaRPr lang="en-GB"/>
          </a:p>
        </p:txBody>
      </p:sp>
      <p:sp>
        <p:nvSpPr>
          <p:cNvPr id="4" name="Slide Number Placeholder 3"/>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r>
              <a:rPr lang="fr-CH" smtClean="0"/>
              <a:t>20/01/2011</a:t>
            </a:r>
            <a:endParaRPr lang="en-GB"/>
          </a:p>
        </p:txBody>
      </p:sp>
      <p:sp>
        <p:nvSpPr>
          <p:cNvPr id="22" name="Slide Number Placeholder 21"/>
          <p:cNvSpPr>
            <a:spLocks noGrp="1"/>
          </p:cNvSpPr>
          <p:nvPr>
            <p:ph type="sldNum" sz="quarter" idx="15"/>
          </p:nvPr>
        </p:nvSpPr>
        <p:spPr/>
        <p:txBody>
          <a:bodyPr rtlCol="0"/>
          <a:lstStyle/>
          <a:p>
            <a:fld id="{F4E70152-D437-0B4A-8530-94A07B6DC10B}" type="slidenum">
              <a:rPr lang="en-GB" smtClean="0"/>
              <a:pPr/>
              <a:t>‹#›</a:t>
            </a:fld>
            <a:endParaRPr lang="en-GB"/>
          </a:p>
        </p:txBody>
      </p:sp>
      <p:sp>
        <p:nvSpPr>
          <p:cNvPr id="23" name="Footer Placeholder 22"/>
          <p:cNvSpPr>
            <a:spLocks noGrp="1"/>
          </p:cNvSpPr>
          <p:nvPr>
            <p:ph type="ftr" sz="quarter" idx="16"/>
          </p:nvPr>
        </p:nvSpPr>
        <p:spPr/>
        <p:txBody>
          <a:bodyPr rtlCol="0"/>
          <a:lstStyle/>
          <a:p>
            <a:r>
              <a:rPr lang="en-US" smtClean="0"/>
              <a:t>J.C. Perez TE-MSC-ML          Eucard WP7-HFM                     ESAC Review (Saclay)</a:t>
            </a:r>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r>
              <a:rPr lang="fr-CH" smtClean="0"/>
              <a:t>20/01/2011</a:t>
            </a:r>
            <a:endParaRPr lang="en-GB"/>
          </a:p>
        </p:txBody>
      </p:sp>
      <p:sp>
        <p:nvSpPr>
          <p:cNvPr id="18" name="Slide Number Placeholder 17"/>
          <p:cNvSpPr>
            <a:spLocks noGrp="1"/>
          </p:cNvSpPr>
          <p:nvPr>
            <p:ph type="sldNum" sz="quarter" idx="11"/>
          </p:nvPr>
        </p:nvSpPr>
        <p:spPr/>
        <p:txBody>
          <a:bodyPr rtlCol="0"/>
          <a:lstStyle/>
          <a:p>
            <a:fld id="{F4E70152-D437-0B4A-8530-94A07B6DC10B}" type="slidenum">
              <a:rPr lang="en-GB" smtClean="0"/>
              <a:pPr/>
              <a:t>‹#›</a:t>
            </a:fld>
            <a:endParaRPr lang="en-GB"/>
          </a:p>
        </p:txBody>
      </p:sp>
      <p:sp>
        <p:nvSpPr>
          <p:cNvPr id="21" name="Footer Placeholder 20"/>
          <p:cNvSpPr>
            <a:spLocks noGrp="1"/>
          </p:cNvSpPr>
          <p:nvPr>
            <p:ph type="ftr" sz="quarter" idx="12"/>
          </p:nvPr>
        </p:nvSpPr>
        <p:spPr/>
        <p:txBody>
          <a:bodyPr rtlCol="0"/>
          <a:lstStyle/>
          <a:p>
            <a:r>
              <a:rPr lang="en-US" smtClean="0"/>
              <a:t>J.C. Perez TE-MSC-ML          Eucard WP7-HFM                     ESAC Review (Saclay)</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l" eaLnBrk="1" latinLnBrk="0" hangingPunct="1">
              <a:defRPr kumimoji="0" sz="1200">
                <a:solidFill>
                  <a:schemeClr val="tx2"/>
                </a:solidFill>
              </a:defRPr>
            </a:lvl1pPr>
          </a:lstStyle>
          <a:p>
            <a:r>
              <a:rPr lang="fr-CH" dirty="0" smtClean="0"/>
              <a:t>28/03/2012</a:t>
            </a:r>
            <a:endParaRPr lang="en-GB" dirty="0"/>
          </a:p>
        </p:txBody>
      </p:sp>
      <p:sp>
        <p:nvSpPr>
          <p:cNvPr id="3" name="Footer Placeholder 2"/>
          <p:cNvSpPr>
            <a:spLocks noGrp="1"/>
          </p:cNvSpPr>
          <p:nvPr>
            <p:ph type="ftr" sz="quarter" idx="3"/>
          </p:nvPr>
        </p:nvSpPr>
        <p:spPr>
          <a:xfrm rot="5400000">
            <a:off x="6622717" y="4104709"/>
            <a:ext cx="3935338" cy="365760"/>
          </a:xfrm>
          <a:prstGeom prst="rect">
            <a:avLst/>
          </a:prstGeom>
        </p:spPr>
        <p:txBody>
          <a:bodyPr vert="horz" anchor="ctr" anchorCtr="0"/>
          <a:lstStyle>
            <a:lvl1pPr algn="ctr" eaLnBrk="1" latinLnBrk="0" hangingPunct="1">
              <a:defRPr kumimoji="0" sz="1200">
                <a:solidFill>
                  <a:schemeClr val="tx2"/>
                </a:solidFill>
              </a:defRPr>
            </a:lvl1pPr>
          </a:lstStyle>
          <a:p>
            <a:r>
              <a:rPr lang="en-US" dirty="0" smtClean="0"/>
              <a:t>J.C. Perez TE-MSC-MDT        </a:t>
            </a:r>
            <a:r>
              <a:rPr lang="en-US" dirty="0" err="1" smtClean="0"/>
              <a:t>EuCARD</a:t>
            </a:r>
            <a:r>
              <a:rPr lang="en-US" dirty="0" smtClean="0"/>
              <a:t> WP7-HFM                     ESAC Review (CERN)</a:t>
            </a:r>
            <a:endParaRPr lang="en-GB"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64682" y="6255258"/>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098536" y="6274308"/>
            <a:ext cx="609600" cy="521208"/>
          </a:xfrm>
          <a:prstGeom prst="rect">
            <a:avLst/>
          </a:prstGeom>
        </p:spPr>
        <p:txBody>
          <a:bodyPr vert="horz" anchor="ctr"/>
          <a:lstStyle>
            <a:lvl1pPr algn="ctr" eaLnBrk="1" latinLnBrk="0" hangingPunct="1">
              <a:defRPr kumimoji="0" sz="1400" b="1">
                <a:solidFill>
                  <a:srgbClr val="FFFFFF"/>
                </a:solidFill>
              </a:defRPr>
            </a:lvl1pPr>
          </a:lstStyle>
          <a:p>
            <a:fld id="{F4E70152-D437-0B4A-8530-94A07B6DC10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hf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671" y="787400"/>
            <a:ext cx="8925447" cy="5384800"/>
          </a:xfrm>
        </p:spPr>
        <p:txBody>
          <a:bodyPr>
            <a:normAutofit fontScale="90000"/>
          </a:bodyPr>
          <a:lstStyle/>
          <a:p>
            <a:pPr algn="ctr"/>
            <a:r>
              <a:rPr lang="en-GB" sz="4000" dirty="0" smtClean="0"/>
              <a:t/>
            </a:r>
            <a:br>
              <a:rPr lang="en-GB" sz="4000" dirty="0" smtClean="0"/>
            </a:br>
            <a:r>
              <a:rPr lang="en-GB" sz="4444" dirty="0" smtClean="0"/>
              <a:t>ESAC Review of the </a:t>
            </a:r>
            <a:br>
              <a:rPr lang="en-GB" sz="4444" dirty="0" smtClean="0"/>
            </a:br>
            <a:r>
              <a:rPr lang="en-GB" sz="4444" dirty="0" smtClean="0"/>
              <a:t>high field dipole design</a:t>
            </a:r>
            <a:br>
              <a:rPr lang="en-GB" sz="4444" dirty="0" smtClean="0"/>
            </a:br>
            <a:r>
              <a:rPr lang="en-GB" sz="4444" dirty="0" smtClean="0"/>
              <a:t/>
            </a:r>
            <a:br>
              <a:rPr lang="en-GB" sz="4444" dirty="0" smtClean="0"/>
            </a:br>
            <a:r>
              <a:rPr lang="en-GB" dirty="0" smtClean="0"/>
              <a:t/>
            </a:r>
            <a:br>
              <a:rPr lang="en-GB" dirty="0" smtClean="0"/>
            </a:br>
            <a:r>
              <a:rPr lang="en-GB" sz="4000" dirty="0" smtClean="0"/>
              <a:t>Reaction Oven, Splicing and impregnation</a:t>
            </a:r>
            <a:r>
              <a:rPr lang="en-GB" dirty="0" smtClean="0"/>
              <a:t/>
            </a:r>
            <a:br>
              <a:rPr lang="en-GB" dirty="0" smtClean="0"/>
            </a:br>
            <a:r>
              <a:rPr lang="en-GB" dirty="0" smtClean="0"/>
              <a:t/>
            </a:r>
            <a:br>
              <a:rPr lang="en-GB" dirty="0" smtClean="0"/>
            </a:br>
            <a:r>
              <a:rPr lang="en-GB" sz="2800" dirty="0" smtClean="0"/>
              <a:t>March 2012</a:t>
            </a:r>
            <a:br>
              <a:rPr lang="en-GB" sz="2800" dirty="0" smtClean="0"/>
            </a:br>
            <a:r>
              <a:rPr lang="en-GB" sz="2800" dirty="0" smtClean="0"/>
              <a:t>for EuCARD-WP7-HFM</a:t>
            </a:r>
            <a:br>
              <a:rPr lang="en-GB" sz="2800" dirty="0" smtClean="0"/>
            </a:br>
            <a:endParaRPr lang="en-GB" dirty="0"/>
          </a:p>
        </p:txBody>
      </p:sp>
      <p:sp>
        <p:nvSpPr>
          <p:cNvPr id="3" name="Subtitle 2"/>
          <p:cNvSpPr>
            <a:spLocks noGrp="1"/>
          </p:cNvSpPr>
          <p:nvPr>
            <p:ph type="subTitle" idx="1"/>
          </p:nvPr>
        </p:nvSpPr>
        <p:spPr>
          <a:xfrm>
            <a:off x="2286000" y="5803900"/>
            <a:ext cx="6172200" cy="800100"/>
          </a:xfrm>
        </p:spPr>
        <p:txBody>
          <a:bodyPr>
            <a:normAutofit/>
          </a:bodyPr>
          <a:lstStyle/>
          <a:p>
            <a:pPr algn="ctr"/>
            <a:r>
              <a:rPr lang="en-GB" dirty="0" smtClean="0">
                <a:solidFill>
                  <a:schemeClr val="bg1"/>
                </a:solidFill>
              </a:rPr>
              <a:t>J.C. Perez on behalf of SMC collaboration team</a:t>
            </a:r>
          </a:p>
          <a:p>
            <a:pPr algn="ctr"/>
            <a:r>
              <a:rPr lang="en-GB" dirty="0" smtClean="0">
                <a:solidFill>
                  <a:schemeClr val="accent6"/>
                </a:solidFill>
              </a:rPr>
              <a:t>J.C. Perez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100" y="368299"/>
            <a:ext cx="4622800" cy="712535"/>
          </a:xfrm>
        </p:spPr>
        <p:txBody>
          <a:bodyPr/>
          <a:lstStyle/>
          <a:p>
            <a:pPr algn="ctr"/>
            <a:r>
              <a:rPr lang="en-US" dirty="0" smtClean="0"/>
              <a:t>Splice Area Design</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10</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24" name="TextBox 23"/>
          <p:cNvSpPr txBox="1"/>
          <p:nvPr/>
        </p:nvSpPr>
        <p:spPr>
          <a:xfrm>
            <a:off x="6337300" y="5260777"/>
            <a:ext cx="1219200" cy="307777"/>
          </a:xfrm>
          <a:prstGeom prst="rect">
            <a:avLst/>
          </a:prstGeom>
          <a:noFill/>
        </p:spPr>
        <p:txBody>
          <a:bodyPr wrap="square" rtlCol="0">
            <a:spAutoFit/>
          </a:bodyPr>
          <a:lstStyle/>
          <a:p>
            <a:r>
              <a:rPr lang="en-US" sz="1400" dirty="0"/>
              <a:t>Nb</a:t>
            </a:r>
            <a:r>
              <a:rPr lang="en-US" sz="1400" baseline="-25000" dirty="0"/>
              <a:t>3</a:t>
            </a:r>
            <a:r>
              <a:rPr lang="en-US" sz="1400" dirty="0"/>
              <a:t>SnCoil</a:t>
            </a:r>
          </a:p>
        </p:txBody>
      </p:sp>
      <p:sp>
        <p:nvSpPr>
          <p:cNvPr id="28" name="TextBox 27"/>
          <p:cNvSpPr txBox="1"/>
          <p:nvPr/>
        </p:nvSpPr>
        <p:spPr>
          <a:xfrm>
            <a:off x="6007100" y="6410854"/>
            <a:ext cx="2129536" cy="276999"/>
          </a:xfrm>
          <a:prstGeom prst="rect">
            <a:avLst/>
          </a:prstGeom>
          <a:noFill/>
        </p:spPr>
        <p:txBody>
          <a:bodyPr wrap="square" rtlCol="0">
            <a:spAutoFit/>
          </a:bodyPr>
          <a:lstStyle/>
          <a:p>
            <a:r>
              <a:rPr lang="en-US" sz="1200" dirty="0" smtClean="0"/>
              <a:t>Courtesy M. Timmins</a:t>
            </a:r>
            <a:endParaRPr lang="fr-FR" sz="1200" dirty="0"/>
          </a:p>
        </p:txBody>
      </p:sp>
      <p:grpSp>
        <p:nvGrpSpPr>
          <p:cNvPr id="60" name="Group 59"/>
          <p:cNvGrpSpPr/>
          <p:nvPr/>
        </p:nvGrpSpPr>
        <p:grpSpPr>
          <a:xfrm>
            <a:off x="12700" y="1405520"/>
            <a:ext cx="8597897" cy="5365155"/>
            <a:chOff x="12700" y="1405520"/>
            <a:chExt cx="8597897" cy="5365155"/>
          </a:xfrm>
        </p:grpSpPr>
        <p:pic>
          <p:nvPicPr>
            <p:cNvPr id="7" name="Picture 2" descr="\\cern.ch\dfs\Users\m\mtimmins\Documents\Fresca 2\Fresca 2 interconnexion2.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05399" y="1405520"/>
              <a:ext cx="3505198" cy="2418682"/>
            </a:xfrm>
            <a:prstGeom prst="rect">
              <a:avLst/>
            </a:prstGeom>
            <a:noFill/>
          </p:spPr>
        </p:pic>
        <p:pic>
          <p:nvPicPr>
            <p:cNvPr id="8" name="Picture 3" descr="\\cern.ch\dfs\Users\m\mtimmins\Documents\Fresca 2\Fresca 2 interconnexion.jpg"/>
            <p:cNvPicPr>
              <a:picLocks noChangeAspect="1" noChangeArrowheads="1"/>
            </p:cNvPicPr>
            <p:nvPr/>
          </p:nvPicPr>
          <p:blipFill>
            <a:blip r:embed="rId3" cstate="print"/>
            <a:srcRect/>
            <a:stretch>
              <a:fillRect/>
            </a:stretch>
          </p:blipFill>
          <p:spPr bwMode="auto">
            <a:xfrm>
              <a:off x="152400" y="3136900"/>
              <a:ext cx="5266135" cy="3633775"/>
            </a:xfrm>
            <a:prstGeom prst="rect">
              <a:avLst/>
            </a:prstGeom>
            <a:noFill/>
          </p:spPr>
        </p:pic>
        <p:grpSp>
          <p:nvGrpSpPr>
            <p:cNvPr id="59" name="Group 58"/>
            <p:cNvGrpSpPr/>
            <p:nvPr/>
          </p:nvGrpSpPr>
          <p:grpSpPr>
            <a:xfrm>
              <a:off x="12700" y="2127315"/>
              <a:ext cx="8382000" cy="4422039"/>
              <a:chOff x="12700" y="2127315"/>
              <a:chExt cx="8382000" cy="4422039"/>
            </a:xfrm>
          </p:grpSpPr>
          <p:cxnSp>
            <p:nvCxnSpPr>
              <p:cNvPr id="10" name="Straight Arrow Connector 9"/>
              <p:cNvCxnSpPr/>
              <p:nvPr/>
            </p:nvCxnSpPr>
            <p:spPr>
              <a:xfrm rot="16200000" flipH="1">
                <a:off x="115788" y="3658396"/>
                <a:ext cx="1597223"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2400" y="2829123"/>
                <a:ext cx="762000" cy="307777"/>
              </a:xfrm>
              <a:prstGeom prst="rect">
                <a:avLst/>
              </a:prstGeom>
              <a:noFill/>
            </p:spPr>
            <p:txBody>
              <a:bodyPr wrap="square" rtlCol="0">
                <a:spAutoFit/>
              </a:bodyPr>
              <a:lstStyle/>
              <a:p>
                <a:r>
                  <a:rPr lang="en-US" sz="1400" dirty="0" smtClean="0"/>
                  <a:t>Rail</a:t>
                </a:r>
                <a:endParaRPr lang="en-US" sz="1400" dirty="0"/>
              </a:p>
            </p:txBody>
          </p:sp>
          <p:cxnSp>
            <p:nvCxnSpPr>
              <p:cNvPr id="12" name="Straight Arrow Connector 11"/>
              <p:cNvCxnSpPr>
                <a:stCxn id="19" idx="0"/>
              </p:cNvCxnSpPr>
              <p:nvPr/>
            </p:nvCxnSpPr>
            <p:spPr>
              <a:xfrm flipV="1">
                <a:off x="1016000" y="5511800"/>
                <a:ext cx="2463799" cy="7297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511800" y="4560197"/>
                <a:ext cx="1981200" cy="307777"/>
              </a:xfrm>
              <a:prstGeom prst="rect">
                <a:avLst/>
              </a:prstGeom>
              <a:noFill/>
            </p:spPr>
            <p:txBody>
              <a:bodyPr wrap="square" rtlCol="0">
                <a:spAutoFit/>
              </a:bodyPr>
              <a:lstStyle/>
              <a:p>
                <a:r>
                  <a:rPr lang="en-US" sz="1400" dirty="0" smtClean="0"/>
                  <a:t> Nb</a:t>
                </a:r>
                <a:r>
                  <a:rPr lang="en-US" sz="1400" baseline="-25000" dirty="0" smtClean="0"/>
                  <a:t>3</a:t>
                </a:r>
                <a:r>
                  <a:rPr lang="en-US" sz="1400" dirty="0" smtClean="0"/>
                  <a:t>Sn/ </a:t>
                </a:r>
                <a:r>
                  <a:rPr lang="en-US" sz="1400" dirty="0" err="1" smtClean="0"/>
                  <a:t>NbTi</a:t>
                </a:r>
                <a:r>
                  <a:rPr lang="en-US" sz="1400" dirty="0" smtClean="0"/>
                  <a:t>  Splice</a:t>
                </a:r>
                <a:endParaRPr lang="en-US" sz="1400" dirty="0"/>
              </a:p>
            </p:txBody>
          </p:sp>
          <p:cxnSp>
            <p:nvCxnSpPr>
              <p:cNvPr id="14" name="Straight Arrow Connector 13"/>
              <p:cNvCxnSpPr/>
              <p:nvPr/>
            </p:nvCxnSpPr>
            <p:spPr>
              <a:xfrm rot="5400000">
                <a:off x="839688" y="3520452"/>
                <a:ext cx="15210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92100" y="2452956"/>
                <a:ext cx="1676400" cy="307777"/>
              </a:xfrm>
              <a:prstGeom prst="rect">
                <a:avLst/>
              </a:prstGeom>
              <a:noFill/>
            </p:spPr>
            <p:txBody>
              <a:bodyPr wrap="square" rtlCol="0">
                <a:spAutoFit/>
              </a:bodyPr>
              <a:lstStyle/>
              <a:p>
                <a:r>
                  <a:rPr lang="en-US" sz="1400" dirty="0" smtClean="0"/>
                  <a:t>Insulating plate</a:t>
                </a:r>
                <a:endParaRPr lang="en-US" sz="1400" dirty="0"/>
              </a:p>
            </p:txBody>
          </p:sp>
          <p:cxnSp>
            <p:nvCxnSpPr>
              <p:cNvPr id="16" name="Straight Arrow Connector 15"/>
              <p:cNvCxnSpPr/>
              <p:nvPr/>
            </p:nvCxnSpPr>
            <p:spPr>
              <a:xfrm rot="5400000">
                <a:off x="1722337" y="3003549"/>
                <a:ext cx="1368625" cy="876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47899" y="2424210"/>
                <a:ext cx="1168401" cy="307777"/>
              </a:xfrm>
              <a:prstGeom prst="rect">
                <a:avLst/>
              </a:prstGeom>
              <a:noFill/>
            </p:spPr>
            <p:txBody>
              <a:bodyPr wrap="square" rtlCol="0">
                <a:spAutoFit/>
              </a:bodyPr>
              <a:lstStyle/>
              <a:p>
                <a:r>
                  <a:rPr lang="en-US" sz="1400" dirty="0" smtClean="0"/>
                  <a:t> </a:t>
                </a:r>
                <a:r>
                  <a:rPr lang="en-US" sz="1400" dirty="0" err="1" smtClean="0"/>
                  <a:t>NbTi</a:t>
                </a:r>
                <a:r>
                  <a:rPr lang="en-US" sz="1400" dirty="0" smtClean="0"/>
                  <a:t> Lead</a:t>
                </a:r>
                <a:endParaRPr lang="en-US" sz="1400" dirty="0"/>
              </a:p>
            </p:txBody>
          </p:sp>
          <p:cxnSp>
            <p:nvCxnSpPr>
              <p:cNvPr id="18" name="Straight Arrow Connector 17"/>
              <p:cNvCxnSpPr>
                <a:stCxn id="13" idx="0"/>
              </p:cNvCxnSpPr>
              <p:nvPr/>
            </p:nvCxnSpPr>
            <p:spPr>
              <a:xfrm flipV="1">
                <a:off x="6502400" y="2424210"/>
                <a:ext cx="584200" cy="2135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39700" y="6241577"/>
                <a:ext cx="1752600" cy="307777"/>
              </a:xfrm>
              <a:prstGeom prst="rect">
                <a:avLst/>
              </a:prstGeom>
              <a:noFill/>
            </p:spPr>
            <p:txBody>
              <a:bodyPr wrap="square" rtlCol="0">
                <a:spAutoFit/>
              </a:bodyPr>
              <a:lstStyle/>
              <a:p>
                <a:r>
                  <a:rPr lang="en-US" sz="1400" dirty="0" smtClean="0"/>
                  <a:t>Nb</a:t>
                </a:r>
                <a:r>
                  <a:rPr lang="en-US" sz="1400" baseline="-25000" dirty="0" smtClean="0"/>
                  <a:t>3</a:t>
                </a:r>
                <a:r>
                  <a:rPr lang="en-US" sz="1400" dirty="0" smtClean="0"/>
                  <a:t>Sn Cable</a:t>
                </a:r>
                <a:endParaRPr lang="en-US" sz="1400" dirty="0"/>
              </a:p>
            </p:txBody>
          </p:sp>
          <p:cxnSp>
            <p:nvCxnSpPr>
              <p:cNvPr id="20" name="Straight Arrow Connector 19"/>
              <p:cNvCxnSpPr/>
              <p:nvPr/>
            </p:nvCxnSpPr>
            <p:spPr>
              <a:xfrm flipH="1">
                <a:off x="4019552" y="4133468"/>
                <a:ext cx="1987548" cy="3454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86400" y="3825691"/>
                <a:ext cx="1193800" cy="307777"/>
              </a:xfrm>
              <a:prstGeom prst="rect">
                <a:avLst/>
              </a:prstGeom>
              <a:noFill/>
            </p:spPr>
            <p:txBody>
              <a:bodyPr wrap="square" rtlCol="0">
                <a:spAutoFit/>
              </a:bodyPr>
              <a:lstStyle/>
              <a:p>
                <a:r>
                  <a:rPr lang="en-US" sz="1400" dirty="0" smtClean="0"/>
                  <a:t>End Shoe</a:t>
                </a:r>
                <a:endParaRPr lang="en-US" sz="1400" dirty="0"/>
              </a:p>
            </p:txBody>
          </p:sp>
          <p:cxnSp>
            <p:nvCxnSpPr>
              <p:cNvPr id="23" name="Straight Arrow Connector 22"/>
              <p:cNvCxnSpPr/>
              <p:nvPr/>
            </p:nvCxnSpPr>
            <p:spPr>
              <a:xfrm rot="10800000" flipV="1">
                <a:off x="5105400" y="5486400"/>
                <a:ext cx="1219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315200" y="2822379"/>
                <a:ext cx="1079500" cy="2438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130300" y="4114802"/>
                <a:ext cx="1917699" cy="1145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01599" y="5146476"/>
                <a:ext cx="1181100" cy="307777"/>
              </a:xfrm>
              <a:prstGeom prst="rect">
                <a:avLst/>
              </a:prstGeom>
              <a:noFill/>
            </p:spPr>
            <p:txBody>
              <a:bodyPr wrap="square" rtlCol="0">
                <a:spAutoFit/>
              </a:bodyPr>
              <a:lstStyle/>
              <a:p>
                <a:r>
                  <a:rPr lang="en-US" sz="1400" dirty="0" smtClean="0"/>
                  <a:t>Filler piece</a:t>
                </a:r>
                <a:endParaRPr lang="en-US" sz="1400" dirty="0"/>
              </a:p>
            </p:txBody>
          </p:sp>
          <p:sp>
            <p:nvSpPr>
              <p:cNvPr id="40" name="TextBox 39"/>
              <p:cNvSpPr txBox="1"/>
              <p:nvPr/>
            </p:nvSpPr>
            <p:spPr>
              <a:xfrm>
                <a:off x="12700" y="5713512"/>
                <a:ext cx="1981200" cy="307777"/>
              </a:xfrm>
              <a:prstGeom prst="rect">
                <a:avLst/>
              </a:prstGeom>
              <a:noFill/>
            </p:spPr>
            <p:txBody>
              <a:bodyPr wrap="square" rtlCol="0">
                <a:spAutoFit/>
              </a:bodyPr>
              <a:lstStyle/>
              <a:p>
                <a:r>
                  <a:rPr lang="en-US" sz="1400" dirty="0" smtClean="0"/>
                  <a:t> Copper stabilizer</a:t>
                </a:r>
                <a:endParaRPr lang="en-US" sz="1400" dirty="0"/>
              </a:p>
            </p:txBody>
          </p:sp>
          <p:cxnSp>
            <p:nvCxnSpPr>
              <p:cNvPr id="41" name="Straight Arrow Connector 40"/>
              <p:cNvCxnSpPr/>
              <p:nvPr/>
            </p:nvCxnSpPr>
            <p:spPr>
              <a:xfrm flipV="1">
                <a:off x="1485900" y="4838009"/>
                <a:ext cx="1028700" cy="8755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7" idx="3"/>
              </p:cNvCxnSpPr>
              <p:nvPr/>
            </p:nvCxnSpPr>
            <p:spPr>
              <a:xfrm flipV="1">
                <a:off x="3416300" y="2127315"/>
                <a:ext cx="2908300" cy="4507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1137336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4900" y="357981"/>
            <a:ext cx="5245100" cy="706438"/>
          </a:xfrm>
        </p:spPr>
        <p:txBody>
          <a:bodyPr/>
          <a:lstStyle/>
          <a:p>
            <a:r>
              <a:rPr lang="en-US" dirty="0" smtClean="0"/>
              <a:t>Fresca2 Interconnection</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11</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6" descr="connexion dans l'espaceur de tete.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32554" y="3514915"/>
            <a:ext cx="3379258" cy="2968435"/>
          </a:xfrm>
          <a:prstGeom prst="rect">
            <a:avLst/>
          </a:prstGeom>
        </p:spPr>
      </p:pic>
      <p:pic>
        <p:nvPicPr>
          <p:cNvPr id="8" name="Picture 7" descr="ensemble.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74988" y="3752450"/>
            <a:ext cx="3429060" cy="2939703"/>
          </a:xfrm>
          <a:prstGeom prst="rect">
            <a:avLst/>
          </a:prstGeom>
        </p:spPr>
      </p:pic>
      <p:pic>
        <p:nvPicPr>
          <p:cNvPr id="9" name="Picture 8" descr="interconnexion eclat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2554" y="1511769"/>
            <a:ext cx="3600823" cy="2484664"/>
          </a:xfrm>
          <a:prstGeom prst="rect">
            <a:avLst/>
          </a:prstGeom>
        </p:spPr>
      </p:pic>
      <p:pic>
        <p:nvPicPr>
          <p:cNvPr id="10" name="Picture 9" descr="interconnexion monte.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74988" y="1511769"/>
            <a:ext cx="3182469" cy="2195989"/>
          </a:xfrm>
          <a:prstGeom prst="rect">
            <a:avLst/>
          </a:prstGeom>
        </p:spPr>
      </p:pic>
    </p:spTree>
    <p:extLst>
      <p:ext uri="{BB962C8B-B14F-4D97-AF65-F5344CB8AC3E}">
        <p14:creationId xmlns:p14="http://schemas.microsoft.com/office/powerpoint/2010/main" val="17486388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0900" y="457200"/>
            <a:ext cx="5524500" cy="541338"/>
          </a:xfrm>
        </p:spPr>
        <p:txBody>
          <a:bodyPr>
            <a:noAutofit/>
          </a:bodyPr>
          <a:lstStyle/>
          <a:p>
            <a:r>
              <a:rPr lang="en-US" sz="3200" dirty="0" smtClean="0"/>
              <a:t>Interconnection Mock-up</a:t>
            </a:r>
            <a:endParaRPr lang="en-US" sz="32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12</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6" descr="splice assembly.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993900" y="998538"/>
            <a:ext cx="5329936" cy="4641686"/>
          </a:xfrm>
          <a:prstGeom prst="rect">
            <a:avLst/>
          </a:prstGeom>
        </p:spPr>
      </p:pic>
      <p:sp>
        <p:nvSpPr>
          <p:cNvPr id="8" name="TextBox 7"/>
          <p:cNvSpPr txBox="1"/>
          <p:nvPr/>
        </p:nvSpPr>
        <p:spPr>
          <a:xfrm>
            <a:off x="787400" y="5665624"/>
            <a:ext cx="7061200" cy="1200329"/>
          </a:xfrm>
          <a:prstGeom prst="rect">
            <a:avLst/>
          </a:prstGeom>
          <a:noFill/>
        </p:spPr>
        <p:txBody>
          <a:bodyPr wrap="square" rtlCol="0">
            <a:spAutoFit/>
          </a:bodyPr>
          <a:lstStyle/>
          <a:p>
            <a:r>
              <a:rPr lang="en-US" dirty="0" smtClean="0"/>
              <a:t>An interconnection mock-up has been designed to validate splice operations. The delivery is expected on last week of March.</a:t>
            </a:r>
          </a:p>
          <a:p>
            <a:r>
              <a:rPr lang="en-US" dirty="0" smtClean="0"/>
              <a:t>Validation tests are scheduled on April 2012.</a:t>
            </a:r>
          </a:p>
          <a:p>
            <a:endParaRPr lang="en-US" dirty="0"/>
          </a:p>
        </p:txBody>
      </p:sp>
    </p:spTree>
    <p:extLst>
      <p:ext uri="{BB962C8B-B14F-4D97-AF65-F5344CB8AC3E}">
        <p14:creationId xmlns:p14="http://schemas.microsoft.com/office/powerpoint/2010/main" val="18473765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7800" y="309562"/>
            <a:ext cx="3987800" cy="579438"/>
          </a:xfrm>
        </p:spPr>
        <p:txBody>
          <a:bodyPr/>
          <a:lstStyle/>
          <a:p>
            <a:r>
              <a:rPr lang="en-US" dirty="0" smtClean="0"/>
              <a:t>Traces connection</a:t>
            </a:r>
            <a:endParaRPr lang="en-US" dirty="0"/>
          </a:p>
        </p:txBody>
      </p:sp>
      <p:sp>
        <p:nvSpPr>
          <p:cNvPr id="3" name="Content Placeholder 2"/>
          <p:cNvSpPr>
            <a:spLocks noGrp="1"/>
          </p:cNvSpPr>
          <p:nvPr>
            <p:ph sz="quarter" idx="1"/>
          </p:nvPr>
        </p:nvSpPr>
        <p:spPr>
          <a:xfrm>
            <a:off x="241300" y="1181100"/>
            <a:ext cx="8229600" cy="2387600"/>
          </a:xfrm>
        </p:spPr>
        <p:txBody>
          <a:bodyPr>
            <a:normAutofit fontScale="92500"/>
          </a:bodyPr>
          <a:lstStyle/>
          <a:p>
            <a:r>
              <a:rPr lang="en-US" sz="2000" dirty="0" smtClean="0"/>
              <a:t>The traces will cover the total surface of the coil</a:t>
            </a:r>
          </a:p>
          <a:p>
            <a:r>
              <a:rPr lang="en-US" sz="2000" dirty="0" smtClean="0"/>
              <a:t>The connections will be hidden in a pocket machined on the end-shoe connection side (mold released)</a:t>
            </a:r>
          </a:p>
          <a:p>
            <a:r>
              <a:rPr lang="en-US" sz="2000" dirty="0" smtClean="0"/>
              <a:t>No wires will come out from the mold during impregnation process</a:t>
            </a:r>
          </a:p>
          <a:p>
            <a:r>
              <a:rPr lang="en-US" sz="2000" dirty="0" smtClean="0"/>
              <a:t> After coil impregnation, wires will be soldered to the traces and routed via a groove machined on the end-shoe (local impregnation)</a:t>
            </a:r>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13</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dirty="0" smtClean="0"/>
              <a:t>J.C. Perez TE-MSC-MDT        </a:t>
            </a:r>
            <a:r>
              <a:rPr lang="en-US" dirty="0" err="1" smtClean="0"/>
              <a:t>EuCARD</a:t>
            </a:r>
            <a:r>
              <a:rPr lang="en-US" dirty="0" smtClean="0"/>
              <a:t>  WP7-HFM                     ESAC Review (CERN)</a:t>
            </a:r>
            <a:endParaRPr lang="en-GB" dirty="0"/>
          </a:p>
        </p:txBody>
      </p:sp>
      <p:pic>
        <p:nvPicPr>
          <p:cNvPr id="8" name="Picture 7" descr="SORTIE DIAGNOSTIQUES FRESCA 2-2.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318000" y="3822700"/>
            <a:ext cx="3653536" cy="2669335"/>
          </a:xfrm>
          <a:prstGeom prst="rect">
            <a:avLst/>
          </a:prstGeom>
        </p:spPr>
      </p:pic>
      <p:pic>
        <p:nvPicPr>
          <p:cNvPr id="10" name="Picture 9" descr="SORTIE DIAGNOSTIQUES FRESCA 2-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8300" y="3822700"/>
            <a:ext cx="3854782" cy="2659666"/>
          </a:xfrm>
          <a:prstGeom prst="rect">
            <a:avLst/>
          </a:prstGeom>
        </p:spPr>
      </p:pic>
    </p:spTree>
    <p:extLst>
      <p:ext uri="{BB962C8B-B14F-4D97-AF65-F5344CB8AC3E}">
        <p14:creationId xmlns:p14="http://schemas.microsoft.com/office/powerpoint/2010/main" val="1148570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6600" y="166435"/>
            <a:ext cx="5791200" cy="579438"/>
          </a:xfrm>
        </p:spPr>
        <p:txBody>
          <a:bodyPr>
            <a:normAutofit/>
          </a:bodyPr>
          <a:lstStyle/>
          <a:p>
            <a:pPr algn="ctr"/>
            <a:r>
              <a:rPr lang="en-US" dirty="0" smtClean="0"/>
              <a:t>Quench Heaters &amp; Traces </a:t>
            </a:r>
            <a:endParaRPr lang="en-US" dirty="0"/>
          </a:p>
        </p:txBody>
      </p:sp>
      <p:sp>
        <p:nvSpPr>
          <p:cNvPr id="3" name="Content Placeholder 2"/>
          <p:cNvSpPr>
            <a:spLocks noGrp="1"/>
          </p:cNvSpPr>
          <p:nvPr>
            <p:ph sz="quarter" idx="1"/>
          </p:nvPr>
        </p:nvSpPr>
        <p:spPr>
          <a:xfrm>
            <a:off x="177800" y="1600200"/>
            <a:ext cx="8568436" cy="4873752"/>
          </a:xfrm>
        </p:spPr>
        <p:txBody>
          <a:bodyPr>
            <a:normAutofit/>
          </a:bodyPr>
          <a:lstStyle/>
          <a:p>
            <a:r>
              <a:rPr lang="en-US" sz="2000" dirty="0" smtClean="0"/>
              <a:t>Inputs for Quench Heaters design will be provided by M. Durante and M. </a:t>
            </a:r>
            <a:r>
              <a:rPr lang="en-US" sz="2000" dirty="0" err="1" smtClean="0"/>
              <a:t>Bajko</a:t>
            </a:r>
            <a:endParaRPr lang="en-US" sz="2000" dirty="0" smtClean="0"/>
          </a:p>
          <a:p>
            <a:r>
              <a:rPr lang="en-US" sz="2000" dirty="0" smtClean="0"/>
              <a:t>E. </a:t>
            </a:r>
            <a:r>
              <a:rPr lang="en-US" sz="2000" dirty="0" err="1" smtClean="0"/>
              <a:t>Todesco</a:t>
            </a:r>
            <a:r>
              <a:rPr lang="en-US" sz="2000" dirty="0" smtClean="0"/>
              <a:t> will be the reference Engineer at CERN for trace design He will visit different laboratories in the coming weeks to collect all required information on programs and calculation methods presently used to design Quench Heaters (Base line HD3/HQ/LQ?)</a:t>
            </a:r>
          </a:p>
          <a:p>
            <a:r>
              <a:rPr lang="en-US" sz="2000" dirty="0" smtClean="0"/>
              <a:t>Fresca2 traces design and fabrication @ CERN using 50 </a:t>
            </a:r>
            <a:r>
              <a:rPr lang="en-US" sz="2000" dirty="0"/>
              <a:t>µm</a:t>
            </a:r>
            <a:r>
              <a:rPr lang="en-US" sz="2000" dirty="0" smtClean="0"/>
              <a:t> </a:t>
            </a:r>
            <a:r>
              <a:rPr lang="en-US" sz="2000" dirty="0" err="1" smtClean="0"/>
              <a:t>kapton</a:t>
            </a:r>
            <a:r>
              <a:rPr lang="en-US" sz="2000" dirty="0" smtClean="0"/>
              <a:t> and 25 </a:t>
            </a:r>
            <a:r>
              <a:rPr lang="en-US" sz="2000" dirty="0"/>
              <a:t>µm</a:t>
            </a:r>
            <a:r>
              <a:rPr lang="en-US" sz="2000" dirty="0" smtClean="0"/>
              <a:t> stainless steel sheets (delivery time about 2 months after final design validation)</a:t>
            </a:r>
          </a:p>
          <a:p>
            <a:r>
              <a:rPr lang="en-US" sz="2000" dirty="0" smtClean="0"/>
              <a:t>Final Fresca2 traces are expected for end of October 2012 (on time for the first real coil)</a:t>
            </a:r>
          </a:p>
          <a:p>
            <a:r>
              <a:rPr lang="en-US" sz="2000" dirty="0" smtClean="0"/>
              <a:t>A preliminary trace will be used on the first copper coil</a:t>
            </a:r>
          </a:p>
          <a:p>
            <a:pPr marL="0" indent="0">
              <a:buNone/>
            </a:pPr>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14</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dirty="0" smtClean="0"/>
              <a:t>J.C. Perez TE-MSC-MDT        </a:t>
            </a:r>
            <a:r>
              <a:rPr lang="en-US" dirty="0" err="1" smtClean="0"/>
              <a:t>EuCARD</a:t>
            </a:r>
            <a:r>
              <a:rPr lang="en-US" dirty="0" smtClean="0"/>
              <a:t>  WP7-HFM                     ESAC </a:t>
            </a:r>
            <a:r>
              <a:rPr lang="en-US" dirty="0" err="1" smtClean="0"/>
              <a:t>Keview</a:t>
            </a:r>
            <a:r>
              <a:rPr lang="en-US" dirty="0" smtClean="0"/>
              <a:t> (CERN)</a:t>
            </a:r>
            <a:endParaRPr lang="en-GB" dirty="0"/>
          </a:p>
        </p:txBody>
      </p:sp>
    </p:spTree>
    <p:extLst>
      <p:ext uri="{BB962C8B-B14F-4D97-AF65-F5344CB8AC3E}">
        <p14:creationId xmlns:p14="http://schemas.microsoft.com/office/powerpoint/2010/main" val="41035990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6600" y="456154"/>
            <a:ext cx="5791200" cy="579438"/>
          </a:xfrm>
        </p:spPr>
        <p:txBody>
          <a:bodyPr>
            <a:normAutofit/>
          </a:bodyPr>
          <a:lstStyle/>
          <a:p>
            <a:pPr algn="ctr"/>
            <a:r>
              <a:rPr lang="en-US" dirty="0"/>
              <a:t>Traces &amp; instrumentation </a:t>
            </a:r>
            <a:r>
              <a:rPr lang="en-US" dirty="0" smtClean="0"/>
              <a:t> </a:t>
            </a:r>
            <a:endParaRPr lang="en-US" dirty="0"/>
          </a:p>
        </p:txBody>
      </p:sp>
      <p:sp>
        <p:nvSpPr>
          <p:cNvPr id="3" name="Content Placeholder 2"/>
          <p:cNvSpPr>
            <a:spLocks noGrp="1"/>
          </p:cNvSpPr>
          <p:nvPr>
            <p:ph sz="quarter" idx="1"/>
          </p:nvPr>
        </p:nvSpPr>
        <p:spPr>
          <a:xfrm>
            <a:off x="520700" y="1276858"/>
            <a:ext cx="7962900" cy="4873752"/>
          </a:xfrm>
        </p:spPr>
        <p:txBody>
          <a:bodyPr>
            <a:normAutofit/>
          </a:bodyPr>
          <a:lstStyle/>
          <a:p>
            <a:r>
              <a:rPr lang="en-US" sz="2000" dirty="0" smtClean="0"/>
              <a:t>Each double pancake will be equipped with 2 traces </a:t>
            </a:r>
          </a:p>
          <a:p>
            <a:r>
              <a:rPr lang="en-US" sz="2000" dirty="0"/>
              <a:t>The coils will be equipped with about 8 </a:t>
            </a:r>
            <a:r>
              <a:rPr lang="en-US" sz="2000" dirty="0" err="1"/>
              <a:t>Vtaps</a:t>
            </a:r>
            <a:r>
              <a:rPr lang="en-US" sz="2000" dirty="0"/>
              <a:t>/layer </a:t>
            </a:r>
          </a:p>
          <a:p>
            <a:r>
              <a:rPr lang="en-US" sz="2000" dirty="0"/>
              <a:t>No strain gauge in the trace </a:t>
            </a:r>
            <a:r>
              <a:rPr lang="en-US" sz="2000" dirty="0" smtClean="0"/>
              <a:t>(gauges </a:t>
            </a:r>
            <a:r>
              <a:rPr lang="en-US" sz="2000" dirty="0"/>
              <a:t>will be glued </a:t>
            </a:r>
            <a:r>
              <a:rPr lang="en-US" sz="2000" dirty="0" smtClean="0"/>
              <a:t>layer 1 pole)</a:t>
            </a:r>
            <a:endParaRPr lang="en-US" sz="2000" dirty="0"/>
          </a:p>
          <a:p>
            <a:r>
              <a:rPr lang="en-US" sz="2000" dirty="0" smtClean="0"/>
              <a:t> </a:t>
            </a:r>
            <a:r>
              <a:rPr lang="en-US" sz="2000" dirty="0"/>
              <a:t>6</a:t>
            </a:r>
            <a:r>
              <a:rPr lang="en-US" sz="2000" dirty="0" smtClean="0"/>
              <a:t> </a:t>
            </a:r>
            <a:r>
              <a:rPr lang="en-US" sz="2000" dirty="0"/>
              <a:t>stations will be placed on the shell mid-</a:t>
            </a:r>
            <a:r>
              <a:rPr lang="en-US" sz="2000" dirty="0" smtClean="0"/>
              <a:t>plane (12 gauges)</a:t>
            </a:r>
            <a:endParaRPr lang="en-US" sz="2000" dirty="0"/>
          </a:p>
          <a:p>
            <a:r>
              <a:rPr lang="en-US" sz="2000" dirty="0" smtClean="0"/>
              <a:t> </a:t>
            </a:r>
            <a:r>
              <a:rPr lang="en-US" sz="2000" dirty="0"/>
              <a:t>3 stations located on the </a:t>
            </a:r>
            <a:r>
              <a:rPr lang="en-US" sz="2000" dirty="0" smtClean="0"/>
              <a:t>magnet </a:t>
            </a:r>
            <a:r>
              <a:rPr lang="en-US" sz="2000" dirty="0"/>
              <a:t>bore measuring </a:t>
            </a:r>
            <a:r>
              <a:rPr lang="en-US" sz="2000" dirty="0" smtClean="0"/>
              <a:t>along azimuthal and longitudinal direction</a:t>
            </a:r>
            <a:endParaRPr lang="en-US" sz="2000" dirty="0"/>
          </a:p>
          <a:p>
            <a:r>
              <a:rPr lang="en-US" sz="2000" dirty="0"/>
              <a:t>Axial </a:t>
            </a:r>
            <a:r>
              <a:rPr lang="en-US" sz="2000" dirty="0" smtClean="0"/>
              <a:t>roads </a:t>
            </a:r>
            <a:r>
              <a:rPr lang="en-US" sz="2000" dirty="0"/>
              <a:t>will be instrumented </a:t>
            </a:r>
            <a:r>
              <a:rPr lang="en-US" sz="2000" dirty="0" smtClean="0"/>
              <a:t>(longitudinal </a:t>
            </a:r>
            <a:r>
              <a:rPr lang="en-US" sz="2000" dirty="0"/>
              <a:t>direction</a:t>
            </a:r>
            <a:r>
              <a:rPr lang="en-US" sz="2000" dirty="0" smtClean="0"/>
              <a:t>)</a:t>
            </a:r>
          </a:p>
          <a:p>
            <a:endParaRPr lang="en-US" sz="2000" dirty="0"/>
          </a:p>
          <a:p>
            <a:pPr marL="0" indent="0">
              <a:buNone/>
            </a:pPr>
            <a:endParaRPr lang="en-US" sz="2000" dirty="0" smtClean="0"/>
          </a:p>
          <a:p>
            <a:endParaRPr lang="en-US" sz="2000" dirty="0" smtClean="0"/>
          </a:p>
          <a:p>
            <a:pPr marL="0" indent="0">
              <a:buNone/>
            </a:pPr>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15</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6" descr="RMC_Trace.pdf"/>
          <p:cNvPicPr>
            <a:picLocks noChangeAspect="1"/>
          </p:cNvPicPr>
          <p:nvPr/>
        </p:nvPicPr>
        <p:blipFill rotWithShape="1">
          <a:blip r:embed="rId2" cstate="print">
            <a:extLst>
              <a:ext uri="{28A0092B-C50C-407E-A947-70E740481C1C}">
                <a14:useLocalDpi xmlns:a14="http://schemas.microsoft.com/office/drawing/2010/main"/>
              </a:ext>
            </a:extLst>
          </a:blip>
          <a:srcRect l="10001" t="32198" r="9721" b="33043"/>
          <a:stretch/>
        </p:blipFill>
        <p:spPr>
          <a:xfrm>
            <a:off x="139700" y="3873500"/>
            <a:ext cx="5143500" cy="1765300"/>
          </a:xfrm>
          <a:prstGeom prst="rect">
            <a:avLst/>
          </a:prstGeom>
        </p:spPr>
      </p:pic>
      <p:sp>
        <p:nvSpPr>
          <p:cNvPr id="8" name="TextBox 7"/>
          <p:cNvSpPr txBox="1"/>
          <p:nvPr/>
        </p:nvSpPr>
        <p:spPr>
          <a:xfrm>
            <a:off x="196850" y="5596227"/>
            <a:ext cx="3619500" cy="646331"/>
          </a:xfrm>
          <a:prstGeom prst="rect">
            <a:avLst/>
          </a:prstGeom>
          <a:noFill/>
        </p:spPr>
        <p:txBody>
          <a:bodyPr wrap="square" rtlCol="0">
            <a:spAutoFit/>
          </a:bodyPr>
          <a:lstStyle/>
          <a:p>
            <a:pPr algn="ctr"/>
            <a:r>
              <a:rPr lang="en-US" dirty="0" smtClean="0"/>
              <a:t>RMC trace preliminary design based on HD3 traces</a:t>
            </a:r>
            <a:endParaRPr lang="en-US" dirty="0"/>
          </a:p>
        </p:txBody>
      </p:sp>
      <p:cxnSp>
        <p:nvCxnSpPr>
          <p:cNvPr id="12" name="Straight Connector 11"/>
          <p:cNvCxnSpPr/>
          <p:nvPr/>
        </p:nvCxnSpPr>
        <p:spPr>
          <a:xfrm flipV="1">
            <a:off x="6304280" y="6748780"/>
            <a:ext cx="0" cy="1"/>
          </a:xfrm>
          <a:prstGeom prst="line">
            <a:avLst/>
          </a:prstGeom>
        </p:spPr>
        <p:style>
          <a:lnRef idx="2">
            <a:schemeClr val="accent1"/>
          </a:lnRef>
          <a:fillRef idx="0">
            <a:schemeClr val="accent1"/>
          </a:fillRef>
          <a:effectRef idx="1">
            <a:schemeClr val="accent1"/>
          </a:effectRef>
          <a:fontRef idx="minor">
            <a:schemeClr val="tx1"/>
          </a:fontRef>
        </p:style>
      </p:cxnSp>
      <p:grpSp>
        <p:nvGrpSpPr>
          <p:cNvPr id="24" name="Group 23"/>
          <p:cNvGrpSpPr/>
          <p:nvPr/>
        </p:nvGrpSpPr>
        <p:grpSpPr>
          <a:xfrm>
            <a:off x="4783328" y="4586099"/>
            <a:ext cx="3624072" cy="1492411"/>
            <a:chOff x="5384800" y="4508500"/>
            <a:chExt cx="3361436" cy="1297822"/>
          </a:xfrm>
        </p:grpSpPr>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384800" y="4508500"/>
              <a:ext cx="3361436" cy="1297822"/>
            </a:xfrm>
            <a:prstGeom prst="rect">
              <a:avLst/>
            </a:prstGeom>
            <a:noFill/>
            <a:ln w="9525">
              <a:noFill/>
              <a:miter lim="800000"/>
              <a:headEnd/>
              <a:tailEnd/>
            </a:ln>
          </p:spPr>
        </p:pic>
        <p:grpSp>
          <p:nvGrpSpPr>
            <p:cNvPr id="23" name="Group 22"/>
            <p:cNvGrpSpPr/>
            <p:nvPr/>
          </p:nvGrpSpPr>
          <p:grpSpPr>
            <a:xfrm>
              <a:off x="5626100" y="4711700"/>
              <a:ext cx="2857500" cy="927100"/>
              <a:chOff x="5626100" y="4711700"/>
              <a:chExt cx="2857500" cy="927100"/>
            </a:xfrm>
          </p:grpSpPr>
          <p:cxnSp>
            <p:nvCxnSpPr>
              <p:cNvPr id="10" name="Straight Connector 9"/>
              <p:cNvCxnSpPr/>
              <p:nvPr/>
            </p:nvCxnSpPr>
            <p:spPr>
              <a:xfrm>
                <a:off x="5626100" y="4711700"/>
                <a:ext cx="91948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626100" y="5156200"/>
                <a:ext cx="91948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626100" y="5638800"/>
                <a:ext cx="76454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676896" y="5638800"/>
                <a:ext cx="806704"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564120" y="4732311"/>
                <a:ext cx="91948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564120" y="5184722"/>
                <a:ext cx="91948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grpSp>
      </p:grpSp>
      <p:sp>
        <p:nvSpPr>
          <p:cNvPr id="25" name="TextBox 24"/>
          <p:cNvSpPr txBox="1"/>
          <p:nvPr/>
        </p:nvSpPr>
        <p:spPr>
          <a:xfrm>
            <a:off x="4787900" y="4253123"/>
            <a:ext cx="3619500" cy="369332"/>
          </a:xfrm>
          <a:prstGeom prst="rect">
            <a:avLst/>
          </a:prstGeom>
          <a:noFill/>
        </p:spPr>
        <p:txBody>
          <a:bodyPr wrap="square" rtlCol="0">
            <a:spAutoFit/>
          </a:bodyPr>
          <a:lstStyle/>
          <a:p>
            <a:pPr algn="ctr"/>
            <a:r>
              <a:rPr lang="en-US" dirty="0" smtClean="0"/>
              <a:t>Traces location (4/pole) </a:t>
            </a:r>
            <a:endParaRPr lang="en-US" dirty="0"/>
          </a:p>
        </p:txBody>
      </p:sp>
      <p:cxnSp>
        <p:nvCxnSpPr>
          <p:cNvPr id="26" name="Straight Connector 25"/>
          <p:cNvCxnSpPr/>
          <p:nvPr/>
        </p:nvCxnSpPr>
        <p:spPr>
          <a:xfrm flipV="1">
            <a:off x="6172200" y="5363713"/>
            <a:ext cx="411480" cy="786897"/>
          </a:xfrm>
          <a:prstGeom prst="line">
            <a:avLst/>
          </a:prstGeom>
          <a:ln>
            <a:solidFill>
              <a:srgbClr val="FF0000"/>
            </a:solidFill>
            <a:tailEnd type="triangle" w="lg"/>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6583680" y="6977380"/>
            <a:ext cx="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4584700" y="6089642"/>
            <a:ext cx="3213100" cy="646331"/>
          </a:xfrm>
          <a:prstGeom prst="rect">
            <a:avLst/>
          </a:prstGeom>
          <a:noFill/>
        </p:spPr>
        <p:txBody>
          <a:bodyPr wrap="square" rtlCol="0">
            <a:spAutoFit/>
          </a:bodyPr>
          <a:lstStyle/>
          <a:p>
            <a:pPr algn="ctr"/>
            <a:r>
              <a:rPr lang="en-US" dirty="0" smtClean="0"/>
              <a:t>Gauges will be placed </a:t>
            </a:r>
          </a:p>
          <a:p>
            <a:pPr algn="ctr"/>
            <a:r>
              <a:rPr lang="en-US" dirty="0" smtClean="0"/>
              <a:t>in the magnet bore </a:t>
            </a:r>
            <a:endParaRPr lang="en-US" dirty="0"/>
          </a:p>
        </p:txBody>
      </p:sp>
    </p:spTree>
    <p:extLst>
      <p:ext uri="{BB962C8B-B14F-4D97-AF65-F5344CB8AC3E}">
        <p14:creationId xmlns:p14="http://schemas.microsoft.com/office/powerpoint/2010/main" val="40166216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F4E70152-D437-0B4A-8530-94A07B6DC10B}" type="slidenum">
              <a:rPr lang="en-GB" smtClean="0"/>
              <a:pPr/>
              <a:t>16</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8" name="Content Placeholder 2"/>
          <p:cNvSpPr>
            <a:spLocks noGrp="1"/>
          </p:cNvSpPr>
          <p:nvPr>
            <p:ph sz="quarter" idx="1"/>
          </p:nvPr>
        </p:nvSpPr>
        <p:spPr>
          <a:xfrm>
            <a:off x="127000" y="1600200"/>
            <a:ext cx="8619236" cy="4873752"/>
          </a:xfrm>
        </p:spPr>
        <p:txBody>
          <a:bodyPr>
            <a:normAutofit/>
          </a:bodyPr>
          <a:lstStyle/>
          <a:p>
            <a:r>
              <a:rPr lang="en-US" dirty="0" smtClean="0"/>
              <a:t>Characterization on strand and cable performance</a:t>
            </a:r>
          </a:p>
          <a:p>
            <a:r>
              <a:rPr lang="en-US" dirty="0" smtClean="0"/>
              <a:t>Layer jump area </a:t>
            </a:r>
          </a:p>
          <a:p>
            <a:r>
              <a:rPr lang="en-US" dirty="0" smtClean="0"/>
              <a:t>Splicing area </a:t>
            </a:r>
          </a:p>
          <a:p>
            <a:r>
              <a:rPr lang="en-US" dirty="0" smtClean="0"/>
              <a:t>Insulation method</a:t>
            </a:r>
          </a:p>
          <a:p>
            <a:r>
              <a:rPr lang="en-US" dirty="0" smtClean="0"/>
              <a:t>Traces connection </a:t>
            </a:r>
          </a:p>
          <a:p>
            <a:r>
              <a:rPr lang="en-US" dirty="0" smtClean="0"/>
              <a:t>Impregnation method</a:t>
            </a:r>
          </a:p>
          <a:p>
            <a:r>
              <a:rPr lang="en-US" dirty="0" smtClean="0"/>
              <a:t>Qualification of new vacuum impregnation tank</a:t>
            </a:r>
          </a:p>
          <a:p>
            <a:r>
              <a:rPr lang="en-US" dirty="0" smtClean="0"/>
              <a:t>Qualification of new oven</a:t>
            </a:r>
          </a:p>
          <a:p>
            <a:endParaRPr lang="en-US" dirty="0"/>
          </a:p>
        </p:txBody>
      </p:sp>
      <p:sp>
        <p:nvSpPr>
          <p:cNvPr id="9" name="Title 1"/>
          <p:cNvSpPr>
            <a:spLocks noGrp="1"/>
          </p:cNvSpPr>
          <p:nvPr>
            <p:ph type="title"/>
          </p:nvPr>
        </p:nvSpPr>
        <p:spPr>
          <a:xfrm>
            <a:off x="2006600" y="456154"/>
            <a:ext cx="5791200" cy="579438"/>
          </a:xfrm>
        </p:spPr>
        <p:txBody>
          <a:bodyPr>
            <a:normAutofit/>
          </a:bodyPr>
          <a:lstStyle/>
          <a:p>
            <a:pPr algn="ctr"/>
            <a:r>
              <a:rPr lang="en-US" dirty="0" smtClean="0"/>
              <a:t>Sub-scale models activities  </a:t>
            </a:r>
            <a:endParaRPr lang="en-US" dirty="0"/>
          </a:p>
        </p:txBody>
      </p:sp>
    </p:spTree>
    <p:extLst>
      <p:ext uri="{BB962C8B-B14F-4D97-AF65-F5344CB8AC3E}">
        <p14:creationId xmlns:p14="http://schemas.microsoft.com/office/powerpoint/2010/main" val="40560556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F4E70152-D437-0B4A-8530-94A07B6DC10B}" type="slidenum">
              <a:rPr lang="en-GB" smtClean="0"/>
              <a:pPr/>
              <a:t>17</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7" name="Title 1"/>
          <p:cNvSpPr>
            <a:spLocks noGrp="1"/>
          </p:cNvSpPr>
          <p:nvPr>
            <p:ph type="title"/>
          </p:nvPr>
        </p:nvSpPr>
        <p:spPr>
          <a:xfrm>
            <a:off x="2298700" y="44515"/>
            <a:ext cx="5130800" cy="1143000"/>
          </a:xfrm>
        </p:spPr>
        <p:txBody>
          <a:bodyPr>
            <a:normAutofit/>
          </a:bodyPr>
          <a:lstStyle/>
          <a:p>
            <a:pPr algn="ctr">
              <a:defRPr/>
            </a:pPr>
            <a:r>
              <a:rPr lang="en-GB" dirty="0" smtClean="0">
                <a:ea typeface="+mj-ea"/>
              </a:rPr>
              <a:t>From SMC to RMC</a:t>
            </a:r>
            <a:br>
              <a:rPr lang="en-GB" dirty="0" smtClean="0">
                <a:ea typeface="+mj-ea"/>
              </a:rPr>
            </a:br>
            <a:r>
              <a:rPr lang="en-GB" dirty="0" smtClean="0">
                <a:ea typeface="+mj-ea"/>
              </a:rPr>
              <a:t> towards FRESCA2</a:t>
            </a:r>
          </a:p>
        </p:txBody>
      </p:sp>
      <p:pic>
        <p:nvPicPr>
          <p:cNvPr id="8" name="Picture 2" descr="C:\Work\RMC\Meetings\2011_12_12_RMC_SMC-review\SMC.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0" y="2143116"/>
            <a:ext cx="1979613" cy="198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Content Placeholder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595563" y="2104362"/>
            <a:ext cx="2052637"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884738" y="1890053"/>
            <a:ext cx="3776662" cy="377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982663" y="1500465"/>
            <a:ext cx="820737" cy="369332"/>
          </a:xfrm>
          <a:prstGeom prst="rect">
            <a:avLst/>
          </a:prstGeom>
          <a:solidFill>
            <a:schemeClr val="bg1"/>
          </a:solidFill>
          <a:ln w="12700">
            <a:solidFill>
              <a:schemeClr val="tx2"/>
            </a:solidFill>
          </a:ln>
        </p:spPr>
        <p:txBody>
          <a:bodyPr wrap="square">
            <a:spAutoFit/>
          </a:bodyPr>
          <a:lstStyle/>
          <a:p>
            <a:pPr>
              <a:defRPr/>
            </a:pPr>
            <a:r>
              <a:rPr lang="en-GB" b="1" dirty="0">
                <a:solidFill>
                  <a:schemeClr val="tx2"/>
                </a:solidFill>
                <a:latin typeface="+mj-lt"/>
                <a:ea typeface="+mn-ea"/>
              </a:rPr>
              <a:t>SMC</a:t>
            </a:r>
          </a:p>
        </p:txBody>
      </p:sp>
      <p:sp>
        <p:nvSpPr>
          <p:cNvPr id="12" name="TextBox 11"/>
          <p:cNvSpPr txBox="1"/>
          <p:nvPr/>
        </p:nvSpPr>
        <p:spPr>
          <a:xfrm>
            <a:off x="3276600" y="1491960"/>
            <a:ext cx="863600" cy="369332"/>
          </a:xfrm>
          <a:prstGeom prst="rect">
            <a:avLst/>
          </a:prstGeom>
          <a:solidFill>
            <a:schemeClr val="bg1"/>
          </a:solidFill>
          <a:ln w="12700">
            <a:solidFill>
              <a:schemeClr val="tx2"/>
            </a:solidFill>
          </a:ln>
        </p:spPr>
        <p:txBody>
          <a:bodyPr wrap="square">
            <a:spAutoFit/>
          </a:bodyPr>
          <a:lstStyle/>
          <a:p>
            <a:pPr>
              <a:defRPr/>
            </a:pPr>
            <a:r>
              <a:rPr lang="en-GB" b="1" dirty="0">
                <a:solidFill>
                  <a:schemeClr val="tx2"/>
                </a:solidFill>
                <a:latin typeface="+mj-lt"/>
                <a:ea typeface="+mn-ea"/>
              </a:rPr>
              <a:t>RMC</a:t>
            </a:r>
          </a:p>
        </p:txBody>
      </p:sp>
      <p:sp>
        <p:nvSpPr>
          <p:cNvPr id="13" name="TextBox 12"/>
          <p:cNvSpPr txBox="1"/>
          <p:nvPr/>
        </p:nvSpPr>
        <p:spPr>
          <a:xfrm>
            <a:off x="6045200" y="1379815"/>
            <a:ext cx="1422400" cy="369888"/>
          </a:xfrm>
          <a:prstGeom prst="rect">
            <a:avLst/>
          </a:prstGeom>
          <a:solidFill>
            <a:schemeClr val="bg1"/>
          </a:solidFill>
          <a:ln w="12700">
            <a:solidFill>
              <a:schemeClr val="tx2"/>
            </a:solidFill>
          </a:ln>
        </p:spPr>
        <p:txBody>
          <a:bodyPr wrap="square">
            <a:spAutoFit/>
          </a:bodyPr>
          <a:lstStyle/>
          <a:p>
            <a:pPr>
              <a:defRPr/>
            </a:pPr>
            <a:r>
              <a:rPr lang="en-GB" b="1" dirty="0">
                <a:solidFill>
                  <a:schemeClr val="tx2"/>
                </a:solidFill>
                <a:latin typeface="+mj-lt"/>
                <a:ea typeface="+mn-ea"/>
              </a:rPr>
              <a:t>FRESCA2</a:t>
            </a:r>
          </a:p>
        </p:txBody>
      </p:sp>
      <p:sp>
        <p:nvSpPr>
          <p:cNvPr id="14" name="Content Placeholder 2"/>
          <p:cNvSpPr>
            <a:spLocks noGrp="1"/>
          </p:cNvSpPr>
          <p:nvPr>
            <p:ph idx="1"/>
          </p:nvPr>
        </p:nvSpPr>
        <p:spPr>
          <a:xfrm>
            <a:off x="114300" y="4406900"/>
            <a:ext cx="5181600" cy="2242202"/>
          </a:xfrm>
        </p:spPr>
        <p:txBody>
          <a:bodyPr>
            <a:normAutofit/>
          </a:bodyPr>
          <a:lstStyle/>
          <a:p>
            <a:pPr>
              <a:defRPr/>
            </a:pPr>
            <a:r>
              <a:rPr lang="en-GB" sz="2000" b="1" dirty="0" smtClean="0">
                <a:solidFill>
                  <a:srgbClr val="FF0000"/>
                </a:solidFill>
                <a:ea typeface="+mn-ea"/>
              </a:rPr>
              <a:t>RMC goals</a:t>
            </a:r>
            <a:r>
              <a:rPr lang="en-GB" sz="2000" dirty="0" smtClean="0">
                <a:ea typeface="+mn-ea"/>
              </a:rPr>
              <a:t>: test FRESCA2 cable and FRESCA2-type coils in realistic cond.</a:t>
            </a:r>
          </a:p>
          <a:p>
            <a:pPr>
              <a:defRPr/>
            </a:pPr>
            <a:r>
              <a:rPr lang="en-GB" sz="2000" dirty="0" smtClean="0">
                <a:ea typeface="+mn-ea"/>
              </a:rPr>
              <a:t>Constraints</a:t>
            </a:r>
          </a:p>
          <a:p>
            <a:pPr marL="971550" lvl="1" indent="-514350">
              <a:buFont typeface="+mj-lt"/>
              <a:buAutoNum type="arabicPeriod"/>
              <a:defRPr/>
            </a:pPr>
            <a:r>
              <a:rPr lang="en-GB" sz="2000" dirty="0">
                <a:ea typeface="+mn-ea"/>
              </a:rPr>
              <a:t>L</a:t>
            </a:r>
            <a:r>
              <a:rPr lang="en-GB" sz="2000" dirty="0" smtClean="0">
                <a:ea typeface="+mn-ea"/>
              </a:rPr>
              <a:t>ayer jump similar to FRESCA2</a:t>
            </a:r>
          </a:p>
          <a:p>
            <a:pPr marL="971550" lvl="1" indent="-514350">
              <a:buFont typeface="+mj-lt"/>
              <a:buAutoNum type="arabicPeriod"/>
              <a:defRPr/>
            </a:pPr>
            <a:r>
              <a:rPr lang="en-GB" sz="2000" dirty="0" smtClean="0">
                <a:ea typeface="+mn-ea"/>
              </a:rPr>
              <a:t>Power supply limit ~20 kA</a:t>
            </a:r>
          </a:p>
          <a:p>
            <a:pPr marL="971550" lvl="1" indent="-514350">
              <a:buFont typeface="+mj-lt"/>
              <a:buAutoNum type="arabicPeriod"/>
              <a:defRPr/>
            </a:pPr>
            <a:r>
              <a:rPr lang="en-GB" sz="2000" dirty="0" smtClean="0">
                <a:ea typeface="+mn-ea"/>
              </a:rPr>
              <a:t>Magnet OD: 570 mm</a:t>
            </a:r>
            <a:endParaRPr lang="en-GB" sz="2000" dirty="0">
              <a:ea typeface="+mn-ea"/>
            </a:endParaRPr>
          </a:p>
        </p:txBody>
      </p:sp>
      <p:sp>
        <p:nvSpPr>
          <p:cNvPr id="15" name="TextBox 14"/>
          <p:cNvSpPr txBox="1"/>
          <p:nvPr/>
        </p:nvSpPr>
        <p:spPr>
          <a:xfrm>
            <a:off x="5699974" y="6383628"/>
            <a:ext cx="2443052" cy="307777"/>
          </a:xfrm>
          <a:prstGeom prst="rect">
            <a:avLst/>
          </a:prstGeom>
          <a:noFill/>
        </p:spPr>
        <p:txBody>
          <a:bodyPr wrap="square" rtlCol="0">
            <a:spAutoFit/>
          </a:bodyPr>
          <a:lstStyle/>
          <a:p>
            <a:r>
              <a:rPr lang="en-US" sz="1400" dirty="0" smtClean="0"/>
              <a:t>Courtesy of P. </a:t>
            </a:r>
            <a:r>
              <a:rPr lang="en-US" sz="1400" dirty="0" err="1" smtClean="0"/>
              <a:t>Ferracin</a:t>
            </a:r>
            <a:endParaRPr lang="en-US" sz="1400" dirty="0"/>
          </a:p>
        </p:txBody>
      </p:sp>
    </p:spTree>
    <p:extLst>
      <p:ext uri="{BB962C8B-B14F-4D97-AF65-F5344CB8AC3E}">
        <p14:creationId xmlns:p14="http://schemas.microsoft.com/office/powerpoint/2010/main" val="32845730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2900" y="342900"/>
            <a:ext cx="3548063" cy="617538"/>
          </a:xfrm>
        </p:spPr>
        <p:txBody>
          <a:bodyPr/>
          <a:lstStyle/>
          <a:p>
            <a:r>
              <a:rPr lang="en-US" dirty="0" smtClean="0"/>
              <a:t>RMC Coil design</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18</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41024" y="1647638"/>
            <a:ext cx="3427412"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noChangeArrowheads="1"/>
          </p:cNvPicPr>
          <p:nvPr/>
        </p:nvPicPr>
        <p:blipFill>
          <a:blip r:embed="rId3" cstate="print">
            <a:extLst>
              <a:ext uri="{28A0092B-C50C-407E-A947-70E740481C1C}">
                <a14:useLocalDpi xmlns:a14="http://schemas.microsoft.com/office/drawing/2010/main"/>
              </a:ext>
            </a:extLst>
          </a:blip>
          <a:srcRect r="4495" b="15475"/>
          <a:stretch>
            <a:fillRect/>
          </a:stretch>
        </p:blipFill>
        <p:spPr bwMode="auto">
          <a:xfrm>
            <a:off x="4005263" y="4836541"/>
            <a:ext cx="4122737"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588001" y="1777271"/>
            <a:ext cx="1653988" cy="369887"/>
          </a:xfrm>
          <a:prstGeom prst="rect">
            <a:avLst/>
          </a:prstGeom>
          <a:solidFill>
            <a:schemeClr val="bg1"/>
          </a:solidFill>
          <a:ln w="12700">
            <a:solidFill>
              <a:schemeClr val="tx2"/>
            </a:solidFill>
          </a:ln>
        </p:spPr>
        <p:txBody>
          <a:bodyPr wrap="square">
            <a:spAutoFit/>
          </a:bodyPr>
          <a:lstStyle/>
          <a:p>
            <a:pPr>
              <a:defRPr/>
            </a:pPr>
            <a:r>
              <a:rPr lang="en-GB" b="1" dirty="0">
                <a:solidFill>
                  <a:schemeClr val="tx2"/>
                </a:solidFill>
                <a:latin typeface="+mj-lt"/>
                <a:ea typeface="+mn-ea"/>
              </a:rPr>
              <a:t>RMC coil</a:t>
            </a:r>
          </a:p>
        </p:txBody>
      </p:sp>
      <p:sp>
        <p:nvSpPr>
          <p:cNvPr id="10" name="TextBox 9"/>
          <p:cNvSpPr txBox="1"/>
          <p:nvPr/>
        </p:nvSpPr>
        <p:spPr>
          <a:xfrm>
            <a:off x="6599237" y="4413063"/>
            <a:ext cx="1985963" cy="368300"/>
          </a:xfrm>
          <a:prstGeom prst="rect">
            <a:avLst/>
          </a:prstGeom>
          <a:solidFill>
            <a:schemeClr val="bg1"/>
          </a:solidFill>
          <a:ln w="12700">
            <a:solidFill>
              <a:schemeClr val="tx2"/>
            </a:solidFill>
          </a:ln>
        </p:spPr>
        <p:txBody>
          <a:bodyPr wrap="square">
            <a:spAutoFit/>
          </a:bodyPr>
          <a:lstStyle/>
          <a:p>
            <a:pPr>
              <a:defRPr/>
            </a:pPr>
            <a:r>
              <a:rPr lang="en-GB" b="1" dirty="0">
                <a:solidFill>
                  <a:schemeClr val="tx2"/>
                </a:solidFill>
                <a:latin typeface="+mj-lt"/>
                <a:ea typeface="+mn-ea"/>
              </a:rPr>
              <a:t>FRESCA2 coil</a:t>
            </a:r>
          </a:p>
        </p:txBody>
      </p:sp>
      <p:sp>
        <p:nvSpPr>
          <p:cNvPr id="11" name="Content Placeholder 2"/>
          <p:cNvSpPr>
            <a:spLocks noGrp="1"/>
          </p:cNvSpPr>
          <p:nvPr>
            <p:ph idx="1"/>
          </p:nvPr>
        </p:nvSpPr>
        <p:spPr>
          <a:xfrm>
            <a:off x="495300" y="1219200"/>
            <a:ext cx="5361728" cy="4953000"/>
          </a:xfrm>
        </p:spPr>
        <p:txBody>
          <a:bodyPr>
            <a:normAutofit/>
          </a:bodyPr>
          <a:lstStyle/>
          <a:p>
            <a:pPr>
              <a:defRPr/>
            </a:pPr>
            <a:r>
              <a:rPr lang="en-GB" sz="2000" dirty="0">
                <a:ea typeface="+mn-ea"/>
              </a:rPr>
              <a:t>Same design as SMC</a:t>
            </a:r>
          </a:p>
          <a:p>
            <a:pPr lvl="1">
              <a:defRPr/>
            </a:pPr>
            <a:r>
              <a:rPr lang="en-GB" sz="2000" dirty="0">
                <a:ea typeface="+mn-ea"/>
              </a:rPr>
              <a:t>2 end spacers</a:t>
            </a:r>
          </a:p>
          <a:p>
            <a:pPr lvl="1">
              <a:defRPr/>
            </a:pPr>
            <a:r>
              <a:rPr lang="en-GB" sz="2000" dirty="0" smtClean="0">
                <a:ea typeface="+mn-ea"/>
              </a:rPr>
              <a:t>33 turns (like FRESCA2)</a:t>
            </a:r>
          </a:p>
          <a:p>
            <a:pPr>
              <a:defRPr/>
            </a:pPr>
            <a:r>
              <a:rPr lang="en-GB" sz="2000" dirty="0" smtClean="0">
                <a:ea typeface="+mn-ea"/>
              </a:rPr>
              <a:t>FRESCA2-type layer jump</a:t>
            </a:r>
            <a:endParaRPr lang="en-GB" sz="2000" dirty="0">
              <a:ea typeface="+mn-ea"/>
            </a:endParaRPr>
          </a:p>
          <a:p>
            <a:pPr>
              <a:defRPr/>
            </a:pPr>
            <a:r>
              <a:rPr lang="en-GB" sz="2000" dirty="0" smtClean="0">
                <a:ea typeface="+mn-ea"/>
              </a:rPr>
              <a:t>As a result</a:t>
            </a:r>
            <a:endParaRPr lang="en-GB" sz="2000" dirty="0">
              <a:ea typeface="+mn-ea"/>
            </a:endParaRPr>
          </a:p>
          <a:p>
            <a:pPr lvl="1">
              <a:defRPr/>
            </a:pPr>
            <a:r>
              <a:rPr lang="en-GB" sz="2000" dirty="0" smtClean="0">
                <a:ea typeface="+mn-ea"/>
              </a:rPr>
              <a:t>Straight </a:t>
            </a:r>
            <a:r>
              <a:rPr lang="en-GB" sz="2000" dirty="0">
                <a:ea typeface="+mn-ea"/>
              </a:rPr>
              <a:t>section: </a:t>
            </a:r>
            <a:r>
              <a:rPr lang="en-GB" sz="2000" dirty="0" smtClean="0">
                <a:ea typeface="+mn-ea"/>
              </a:rPr>
              <a:t>300 </a:t>
            </a:r>
            <a:r>
              <a:rPr lang="en-GB" sz="2000" dirty="0">
                <a:ea typeface="+mn-ea"/>
              </a:rPr>
              <a:t>mm</a:t>
            </a:r>
          </a:p>
          <a:p>
            <a:pPr lvl="2">
              <a:defRPr/>
            </a:pPr>
            <a:r>
              <a:rPr lang="en-GB" sz="2000" dirty="0" smtClean="0">
                <a:ea typeface="+mn-ea"/>
              </a:rPr>
              <a:t>150 mm in SMC</a:t>
            </a:r>
            <a:endParaRPr lang="en-GB" sz="2000" dirty="0">
              <a:ea typeface="+mn-ea"/>
            </a:endParaRPr>
          </a:p>
          <a:p>
            <a:pPr lvl="1">
              <a:defRPr/>
            </a:pPr>
            <a:r>
              <a:rPr lang="en-GB" sz="2000" dirty="0" smtClean="0">
                <a:ea typeface="+mn-ea"/>
              </a:rPr>
              <a:t>Coil length: 820 mm</a:t>
            </a:r>
          </a:p>
          <a:p>
            <a:pPr lvl="2">
              <a:defRPr/>
            </a:pPr>
            <a:r>
              <a:rPr lang="en-GB" sz="2000" dirty="0" smtClean="0">
                <a:ea typeface="+mn-ea"/>
              </a:rPr>
              <a:t>500 mm in SMC</a:t>
            </a:r>
          </a:p>
          <a:p>
            <a:pPr lvl="1">
              <a:defRPr/>
            </a:pPr>
            <a:r>
              <a:rPr lang="en-GB" sz="2000" dirty="0" smtClean="0"/>
              <a:t>96</a:t>
            </a:r>
            <a:r>
              <a:rPr lang="en-GB" sz="2000" dirty="0" smtClean="0">
                <a:ea typeface="+mn-ea"/>
              </a:rPr>
              <a:t> m </a:t>
            </a:r>
            <a:r>
              <a:rPr lang="en-GB" sz="2000" dirty="0">
                <a:ea typeface="+mn-ea"/>
              </a:rPr>
              <a:t>of </a:t>
            </a:r>
            <a:r>
              <a:rPr lang="en-GB" sz="2000" dirty="0" smtClean="0">
                <a:ea typeface="+mn-ea"/>
              </a:rPr>
              <a:t>cable per coil </a:t>
            </a:r>
            <a:endParaRPr lang="en-GB" sz="2000" dirty="0">
              <a:ea typeface="+mn-ea"/>
            </a:endParaRPr>
          </a:p>
          <a:p>
            <a:pPr lvl="2">
              <a:defRPr/>
            </a:pPr>
            <a:r>
              <a:rPr lang="en-GB" sz="2000" dirty="0">
                <a:ea typeface="+mn-ea"/>
              </a:rPr>
              <a:t>4.0 km of </a:t>
            </a:r>
            <a:r>
              <a:rPr lang="en-GB" sz="2000" dirty="0" smtClean="0">
                <a:ea typeface="+mn-ea"/>
              </a:rPr>
              <a:t>strand</a:t>
            </a:r>
            <a:endParaRPr lang="en-GB" sz="2000" dirty="0">
              <a:ea typeface="+mn-ea"/>
            </a:endParaRPr>
          </a:p>
        </p:txBody>
      </p:sp>
      <p:sp>
        <p:nvSpPr>
          <p:cNvPr id="12" name="TextBox 11"/>
          <p:cNvSpPr txBox="1"/>
          <p:nvPr/>
        </p:nvSpPr>
        <p:spPr>
          <a:xfrm>
            <a:off x="226274" y="6379156"/>
            <a:ext cx="2443052" cy="307777"/>
          </a:xfrm>
          <a:prstGeom prst="rect">
            <a:avLst/>
          </a:prstGeom>
          <a:noFill/>
        </p:spPr>
        <p:txBody>
          <a:bodyPr wrap="square" rtlCol="0">
            <a:spAutoFit/>
          </a:bodyPr>
          <a:lstStyle/>
          <a:p>
            <a:r>
              <a:rPr lang="en-US" sz="1400" dirty="0" smtClean="0"/>
              <a:t>Courtesy of P. </a:t>
            </a:r>
            <a:r>
              <a:rPr lang="en-US" sz="1400" dirty="0" err="1" smtClean="0"/>
              <a:t>Ferracin</a:t>
            </a:r>
            <a:endParaRPr lang="en-US" sz="1400" dirty="0"/>
          </a:p>
        </p:txBody>
      </p:sp>
    </p:spTree>
    <p:extLst>
      <p:ext uri="{BB962C8B-B14F-4D97-AF65-F5344CB8AC3E}">
        <p14:creationId xmlns:p14="http://schemas.microsoft.com/office/powerpoint/2010/main" val="15860648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482221" y="2028270"/>
            <a:ext cx="3102530" cy="310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489200" y="309562"/>
            <a:ext cx="4432300" cy="554038"/>
          </a:xfrm>
        </p:spPr>
        <p:txBody>
          <a:bodyPr/>
          <a:lstStyle/>
          <a:p>
            <a:r>
              <a:rPr lang="en-US" dirty="0" smtClean="0"/>
              <a:t>RMC Magnet Design</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19</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13" name="Content Placeholder 2"/>
          <p:cNvSpPr>
            <a:spLocks noGrp="1"/>
          </p:cNvSpPr>
          <p:nvPr>
            <p:ph idx="1"/>
          </p:nvPr>
        </p:nvSpPr>
        <p:spPr>
          <a:xfrm>
            <a:off x="63500" y="1367345"/>
            <a:ext cx="6400800" cy="4906963"/>
          </a:xfrm>
        </p:spPr>
        <p:txBody>
          <a:bodyPr>
            <a:normAutofit/>
          </a:bodyPr>
          <a:lstStyle/>
          <a:p>
            <a:pPr marL="0" indent="0">
              <a:buNone/>
              <a:defRPr/>
            </a:pPr>
            <a:endParaRPr lang="en-GB" sz="2000" dirty="0" smtClean="0"/>
          </a:p>
          <a:p>
            <a:pPr>
              <a:defRPr/>
            </a:pPr>
            <a:r>
              <a:rPr lang="en-GB" sz="2000" dirty="0" smtClean="0"/>
              <a:t>RMC configuration</a:t>
            </a:r>
          </a:p>
          <a:p>
            <a:pPr lvl="1">
              <a:defRPr/>
            </a:pPr>
            <a:r>
              <a:rPr lang="en-GB" sz="2000" dirty="0" smtClean="0"/>
              <a:t>2 RMC coils  </a:t>
            </a:r>
          </a:p>
          <a:p>
            <a:pPr lvl="2">
              <a:defRPr/>
            </a:pPr>
            <a:r>
              <a:rPr lang="en-GB" sz="2000" dirty="0" err="1" smtClean="0"/>
              <a:t>I</a:t>
            </a:r>
            <a:r>
              <a:rPr lang="en-GB" sz="2000" baseline="-25000" dirty="0" err="1" smtClean="0"/>
              <a:t>ss</a:t>
            </a:r>
            <a:r>
              <a:rPr lang="en-GB" sz="2000" dirty="0" smtClean="0"/>
              <a:t> (1.9 K) = 18.3 kA</a:t>
            </a:r>
          </a:p>
          <a:p>
            <a:pPr lvl="3">
              <a:defRPr/>
            </a:pPr>
            <a:r>
              <a:rPr lang="en-GB" sz="2000" dirty="0" smtClean="0"/>
              <a:t>Below power supply limit</a:t>
            </a:r>
          </a:p>
          <a:p>
            <a:pPr lvl="2">
              <a:defRPr/>
            </a:pPr>
            <a:r>
              <a:rPr lang="en-GB" sz="2000" dirty="0" err="1" smtClean="0"/>
              <a:t>B</a:t>
            </a:r>
            <a:r>
              <a:rPr lang="en-GB" sz="2000" baseline="-25000" dirty="0" err="1" smtClean="0"/>
              <a:t>peak</a:t>
            </a:r>
            <a:r>
              <a:rPr lang="en-GB" sz="2000" dirty="0" smtClean="0"/>
              <a:t> = 16.0 T</a:t>
            </a:r>
          </a:p>
          <a:p>
            <a:pPr lvl="1">
              <a:defRPr/>
            </a:pPr>
            <a:r>
              <a:rPr lang="en-GB" sz="2000" dirty="0" smtClean="0"/>
              <a:t>Significantly higher forces</a:t>
            </a:r>
          </a:p>
          <a:p>
            <a:pPr lvl="2">
              <a:defRPr/>
            </a:pPr>
            <a:r>
              <a:rPr lang="en-GB" sz="2000" dirty="0" smtClean="0"/>
              <a:t>From 2.2 MN/m in SMC to 5.4 MN/m</a:t>
            </a:r>
          </a:p>
          <a:p>
            <a:pPr lvl="1">
              <a:defRPr/>
            </a:pPr>
            <a:r>
              <a:rPr lang="en-GB" sz="2000" dirty="0" smtClean="0"/>
              <a:t>New structure required</a:t>
            </a:r>
          </a:p>
          <a:p>
            <a:pPr lvl="2">
              <a:defRPr/>
            </a:pPr>
            <a:r>
              <a:rPr lang="en-GB" sz="2000" dirty="0" smtClean="0"/>
              <a:t>Thicker shell, new yoke design, larger bladders, larger axial rods</a:t>
            </a:r>
          </a:p>
          <a:p>
            <a:pPr lvl="2">
              <a:defRPr/>
            </a:pPr>
            <a:endParaRPr lang="en-GB" sz="2000" dirty="0"/>
          </a:p>
        </p:txBody>
      </p:sp>
      <p:sp>
        <p:nvSpPr>
          <p:cNvPr id="17" name="TextBox 16"/>
          <p:cNvSpPr txBox="1"/>
          <p:nvPr/>
        </p:nvSpPr>
        <p:spPr>
          <a:xfrm>
            <a:off x="6591300" y="1499672"/>
            <a:ext cx="825500" cy="369332"/>
          </a:xfrm>
          <a:prstGeom prst="rect">
            <a:avLst/>
          </a:prstGeom>
          <a:solidFill>
            <a:schemeClr val="bg1"/>
          </a:solidFill>
          <a:ln w="12700">
            <a:solidFill>
              <a:schemeClr val="tx2"/>
            </a:solidFill>
          </a:ln>
        </p:spPr>
        <p:txBody>
          <a:bodyPr wrap="square">
            <a:spAutoFit/>
          </a:bodyPr>
          <a:lstStyle/>
          <a:p>
            <a:pPr algn="ctr">
              <a:defRPr/>
            </a:pPr>
            <a:r>
              <a:rPr lang="en-GB" b="1" dirty="0">
                <a:solidFill>
                  <a:schemeClr val="tx2"/>
                </a:solidFill>
                <a:latin typeface="+mj-lt"/>
                <a:ea typeface="+mn-ea"/>
              </a:rPr>
              <a:t>RMC</a:t>
            </a:r>
          </a:p>
        </p:txBody>
      </p:sp>
      <p:sp>
        <p:nvSpPr>
          <p:cNvPr id="18" name="TextBox 17"/>
          <p:cNvSpPr txBox="1"/>
          <p:nvPr/>
        </p:nvSpPr>
        <p:spPr>
          <a:xfrm>
            <a:off x="5699974" y="6383628"/>
            <a:ext cx="2443052" cy="307777"/>
          </a:xfrm>
          <a:prstGeom prst="rect">
            <a:avLst/>
          </a:prstGeom>
          <a:noFill/>
        </p:spPr>
        <p:txBody>
          <a:bodyPr wrap="square" rtlCol="0">
            <a:spAutoFit/>
          </a:bodyPr>
          <a:lstStyle/>
          <a:p>
            <a:r>
              <a:rPr lang="en-US" sz="1400" dirty="0" smtClean="0"/>
              <a:t>Courtesy of P. </a:t>
            </a:r>
            <a:r>
              <a:rPr lang="en-US" sz="1400" dirty="0" err="1" smtClean="0"/>
              <a:t>Ferracin</a:t>
            </a:r>
            <a:endParaRPr lang="en-US" sz="1400" dirty="0"/>
          </a:p>
        </p:txBody>
      </p:sp>
    </p:spTree>
    <p:extLst>
      <p:ext uri="{BB962C8B-B14F-4D97-AF65-F5344CB8AC3E}">
        <p14:creationId xmlns:p14="http://schemas.microsoft.com/office/powerpoint/2010/main" val="21324161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F4E70152-D437-0B4A-8530-94A07B6DC10B}" type="slidenum">
              <a:rPr lang="en-GB" smtClean="0"/>
              <a:pPr/>
              <a:t>2</a:t>
            </a:fld>
            <a:endParaRPr lang="en-GB"/>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dirty="0" smtClean="0"/>
              <a:t>J.C. Perez TE-MSC-MDT        </a:t>
            </a:r>
            <a:r>
              <a:rPr lang="en-US" dirty="0" err="1" smtClean="0"/>
              <a:t>EuCARD</a:t>
            </a:r>
            <a:r>
              <a:rPr lang="en-US" dirty="0" smtClean="0"/>
              <a:t> WP7-HFM                     ESAC Review (CERN)</a:t>
            </a:r>
            <a:endParaRPr lang="en-GB" dirty="0"/>
          </a:p>
        </p:txBody>
      </p:sp>
      <p:sp>
        <p:nvSpPr>
          <p:cNvPr id="7" name="Title 1"/>
          <p:cNvSpPr>
            <a:spLocks noGrp="1"/>
          </p:cNvSpPr>
          <p:nvPr>
            <p:ph type="title"/>
          </p:nvPr>
        </p:nvSpPr>
        <p:spPr>
          <a:xfrm>
            <a:off x="2083308" y="159832"/>
            <a:ext cx="5104892" cy="715962"/>
          </a:xfrm>
        </p:spPr>
        <p:txBody>
          <a:bodyPr/>
          <a:lstStyle/>
          <a:p>
            <a:pPr algn="ctr"/>
            <a:r>
              <a:rPr lang="en-US" dirty="0" smtClean="0"/>
              <a:t>OUTLINE</a:t>
            </a:r>
            <a:endParaRPr lang="en-US" dirty="0"/>
          </a:p>
        </p:txBody>
      </p:sp>
      <p:sp>
        <p:nvSpPr>
          <p:cNvPr id="8" name="Content Placeholder 2"/>
          <p:cNvSpPr>
            <a:spLocks noGrp="1"/>
          </p:cNvSpPr>
          <p:nvPr>
            <p:ph idx="1"/>
          </p:nvPr>
        </p:nvSpPr>
        <p:spPr>
          <a:xfrm>
            <a:off x="645220" y="1474455"/>
            <a:ext cx="7812980" cy="3288045"/>
          </a:xfrm>
        </p:spPr>
        <p:txBody>
          <a:bodyPr>
            <a:normAutofit lnSpcReduction="10000"/>
          </a:bodyPr>
          <a:lstStyle/>
          <a:p>
            <a:r>
              <a:rPr lang="en-US" sz="3200" dirty="0" smtClean="0"/>
              <a:t>Reaction Oven</a:t>
            </a:r>
          </a:p>
          <a:p>
            <a:r>
              <a:rPr lang="en-US" sz="3200" dirty="0" smtClean="0"/>
              <a:t>Vacuum Impregnation tank</a:t>
            </a:r>
          </a:p>
          <a:p>
            <a:r>
              <a:rPr lang="en-US" sz="3200" dirty="0" smtClean="0"/>
              <a:t>Impregnation mold</a:t>
            </a:r>
          </a:p>
          <a:p>
            <a:r>
              <a:rPr lang="en-US" sz="3200" dirty="0"/>
              <a:t>Splicing design and </a:t>
            </a:r>
            <a:r>
              <a:rPr lang="en-US" sz="3200" dirty="0" smtClean="0"/>
              <a:t>tests</a:t>
            </a:r>
          </a:p>
          <a:p>
            <a:r>
              <a:rPr lang="en-US" sz="3200" dirty="0" smtClean="0"/>
              <a:t>Instrumentation and Traces</a:t>
            </a:r>
          </a:p>
          <a:p>
            <a:r>
              <a:rPr lang="en-US" sz="3200" dirty="0" smtClean="0"/>
              <a:t>Sub-scale models activities</a:t>
            </a:r>
            <a:endParaRPr lang="en-US" sz="3200" dirty="0"/>
          </a:p>
        </p:txBody>
      </p:sp>
    </p:spTree>
    <p:extLst>
      <p:ext uri="{BB962C8B-B14F-4D97-AF65-F5344CB8AC3E}">
        <p14:creationId xmlns:p14="http://schemas.microsoft.com/office/powerpoint/2010/main" val="205963177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266" y="274638"/>
            <a:ext cx="7467600" cy="1143000"/>
          </a:xfrm>
        </p:spPr>
        <p:txBody>
          <a:bodyPr>
            <a:normAutofit fontScale="90000"/>
          </a:bodyPr>
          <a:lstStyle/>
          <a:p>
            <a:pPr algn="ctr"/>
            <a:r>
              <a:rPr lang="en-GB" dirty="0"/>
              <a:t>RMC</a:t>
            </a:r>
            <a:br>
              <a:rPr lang="en-GB" dirty="0"/>
            </a:br>
            <a:r>
              <a:rPr lang="en-GB" dirty="0"/>
              <a:t>1 double pancake vs. 2 double pancakes</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20</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7" name="Content Placeholder 2"/>
          <p:cNvSpPr>
            <a:spLocks noGrp="1"/>
          </p:cNvSpPr>
          <p:nvPr>
            <p:ph idx="1"/>
          </p:nvPr>
        </p:nvSpPr>
        <p:spPr>
          <a:xfrm>
            <a:off x="364236" y="5547052"/>
            <a:ext cx="8458200" cy="1173163"/>
          </a:xfrm>
        </p:spPr>
        <p:txBody>
          <a:bodyPr>
            <a:normAutofit/>
          </a:bodyPr>
          <a:lstStyle/>
          <a:p>
            <a:pPr marL="342900" lvl="1" indent="-342900">
              <a:buSzPct val="100000"/>
              <a:buFont typeface="Courier New"/>
              <a:buChar char="o"/>
            </a:pPr>
            <a:r>
              <a:rPr lang="en-GB" sz="2000" dirty="0" smtClean="0">
                <a:latin typeface="Calibri" charset="0"/>
              </a:rPr>
              <a:t>Still possible to test individual coils up to 20 kA</a:t>
            </a:r>
          </a:p>
          <a:p>
            <a:pPr marL="742950" lvl="2" indent="-342900">
              <a:buFont typeface="Wingdings" charset="2"/>
              <a:buChar char="§"/>
            </a:pPr>
            <a:r>
              <a:rPr lang="en-GB" sz="2000" dirty="0" smtClean="0">
                <a:latin typeface="Calibri" charset="0"/>
              </a:rPr>
              <a:t>Corresponding </a:t>
            </a:r>
            <a:r>
              <a:rPr lang="en-GB" sz="2000" dirty="0">
                <a:latin typeface="Calibri" charset="0"/>
              </a:rPr>
              <a:t>to about 93% of </a:t>
            </a:r>
            <a:r>
              <a:rPr lang="en-GB" sz="2000" dirty="0" err="1">
                <a:latin typeface="Calibri" charset="0"/>
              </a:rPr>
              <a:t>I</a:t>
            </a:r>
            <a:r>
              <a:rPr lang="en-GB" sz="2000" baseline="-25000" dirty="0" err="1">
                <a:latin typeface="Calibri" charset="0"/>
              </a:rPr>
              <a:t>ss</a:t>
            </a:r>
            <a:r>
              <a:rPr lang="en-GB" sz="2000" dirty="0">
                <a:latin typeface="Calibri" charset="0"/>
              </a:rPr>
              <a:t> @ 4.2 K</a:t>
            </a:r>
          </a:p>
          <a:p>
            <a:endParaRPr lang="en-GB" sz="2000" dirty="0">
              <a:latin typeface="Calibri" charset="0"/>
            </a:endParaRPr>
          </a:p>
        </p:txBody>
      </p:sp>
      <p:pic>
        <p:nvPicPr>
          <p:cNvPr id="8" name="Content Placeholder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65388" y="1805781"/>
            <a:ext cx="359886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4439066" y="1805781"/>
            <a:ext cx="3600450" cy="3600450"/>
            <a:chOff x="4857750" y="1219200"/>
            <a:chExt cx="3600450" cy="3600450"/>
          </a:xfrm>
        </p:grpSpPr>
        <p:pic>
          <p:nvPicPr>
            <p:cNvPr id="10"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857750" y="1219200"/>
              <a:ext cx="36004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5902325" y="2700338"/>
              <a:ext cx="1511300" cy="63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902325" y="3321050"/>
              <a:ext cx="1511300" cy="63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5699974" y="6383628"/>
            <a:ext cx="2443052" cy="307777"/>
          </a:xfrm>
          <a:prstGeom prst="rect">
            <a:avLst/>
          </a:prstGeom>
          <a:noFill/>
        </p:spPr>
        <p:txBody>
          <a:bodyPr wrap="square" rtlCol="0">
            <a:spAutoFit/>
          </a:bodyPr>
          <a:lstStyle/>
          <a:p>
            <a:r>
              <a:rPr lang="en-US" sz="1400" dirty="0" smtClean="0"/>
              <a:t>Courtesy of P. </a:t>
            </a:r>
            <a:r>
              <a:rPr lang="en-US" sz="1400" dirty="0" err="1" smtClean="0"/>
              <a:t>Ferracin</a:t>
            </a:r>
            <a:endParaRPr lang="en-US" sz="1400" dirty="0"/>
          </a:p>
        </p:txBody>
      </p:sp>
    </p:spTree>
    <p:extLst>
      <p:ext uri="{BB962C8B-B14F-4D97-AF65-F5344CB8AC3E}">
        <p14:creationId xmlns:p14="http://schemas.microsoft.com/office/powerpoint/2010/main" val="6711022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07962"/>
            <a:ext cx="4330700" cy="617538"/>
          </a:xfrm>
        </p:spPr>
        <p:txBody>
          <a:bodyPr>
            <a:normAutofit/>
          </a:bodyPr>
          <a:lstStyle/>
          <a:p>
            <a:r>
              <a:rPr lang="en-US" dirty="0" smtClean="0"/>
              <a:t>RMC Design Status</a:t>
            </a:r>
            <a:endParaRPr lang="en-US" dirty="0"/>
          </a:p>
        </p:txBody>
      </p:sp>
      <p:pic>
        <p:nvPicPr>
          <p:cNvPr id="8" name="Picture 7" descr="RMC magnet 22-03-12.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27599" y="4408363"/>
            <a:ext cx="3209037" cy="2214125"/>
          </a:xfrm>
          <a:prstGeom prst="rect">
            <a:avLst/>
          </a:prstGeom>
        </p:spPr>
      </p:pic>
      <p:sp>
        <p:nvSpPr>
          <p:cNvPr id="3" name="Content Placeholder 2"/>
          <p:cNvSpPr>
            <a:spLocks noGrp="1"/>
          </p:cNvSpPr>
          <p:nvPr>
            <p:ph sz="quarter" idx="1"/>
          </p:nvPr>
        </p:nvSpPr>
        <p:spPr>
          <a:xfrm>
            <a:off x="190501" y="1239743"/>
            <a:ext cx="4572518" cy="1775144"/>
          </a:xfrm>
        </p:spPr>
        <p:txBody>
          <a:bodyPr>
            <a:normAutofit fontScale="92500" lnSpcReduction="10000"/>
          </a:bodyPr>
          <a:lstStyle/>
          <a:p>
            <a:r>
              <a:rPr lang="en-US" sz="2000" dirty="0" smtClean="0"/>
              <a:t>Fabrication drawings for coil components, reaction and impregnation tooling approved for execution.</a:t>
            </a:r>
          </a:p>
          <a:p>
            <a:r>
              <a:rPr lang="en-US" sz="2000" dirty="0" smtClean="0"/>
              <a:t> First winding scheduled for September 2012</a:t>
            </a:r>
          </a:p>
          <a:p>
            <a:endParaRPr lang="en-US" sz="2000" dirty="0" smtClean="0"/>
          </a:p>
          <a:p>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21</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9" name="Content Placeholder 2"/>
          <p:cNvSpPr txBox="1">
            <a:spLocks/>
          </p:cNvSpPr>
          <p:nvPr/>
        </p:nvSpPr>
        <p:spPr>
          <a:xfrm>
            <a:off x="190500" y="3572571"/>
            <a:ext cx="4737099" cy="2350566"/>
          </a:xfrm>
          <a:prstGeom prst="rect">
            <a:avLst/>
          </a:prstGeom>
        </p:spPr>
        <p:txBody>
          <a:bodyPr vert="horz">
            <a:normAutofit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sz="2000" dirty="0" smtClean="0"/>
              <a:t>Mechanical structure design finished. Fabrication drawings are expected within two weeks.</a:t>
            </a:r>
          </a:p>
          <a:p>
            <a:r>
              <a:rPr lang="en-US" sz="2000" dirty="0" smtClean="0"/>
              <a:t>First mechanical assembly using an instrumented aluminum dummy coil scheduled for September.</a:t>
            </a:r>
          </a:p>
          <a:p>
            <a:r>
              <a:rPr lang="en-US" sz="2000" dirty="0" smtClean="0"/>
              <a:t>First cold test expected Q4-2012</a:t>
            </a:r>
          </a:p>
          <a:p>
            <a:endParaRPr lang="en-US" sz="2000" dirty="0" smtClean="0"/>
          </a:p>
          <a:p>
            <a:endParaRPr lang="en-US" sz="2000" dirty="0" smtClean="0"/>
          </a:p>
          <a:p>
            <a:endParaRPr lang="en-US" sz="2000" dirty="0" smtClean="0"/>
          </a:p>
          <a:p>
            <a:endParaRPr lang="en-US" sz="2000" dirty="0" smtClean="0"/>
          </a:p>
          <a:p>
            <a:endParaRPr lang="en-US" sz="2000" dirty="0"/>
          </a:p>
        </p:txBody>
      </p:sp>
      <p:grpSp>
        <p:nvGrpSpPr>
          <p:cNvPr id="11" name="Group 10"/>
          <p:cNvGrpSpPr/>
          <p:nvPr/>
        </p:nvGrpSpPr>
        <p:grpSpPr>
          <a:xfrm>
            <a:off x="4394200" y="858743"/>
            <a:ext cx="4365434" cy="3586257"/>
            <a:chOff x="4394200" y="858743"/>
            <a:chExt cx="4365434" cy="3586257"/>
          </a:xfrm>
        </p:grpSpPr>
        <p:pic>
          <p:nvPicPr>
            <p:cNvPr id="7" name="Picture 6" descr="Bob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22523" y="2142508"/>
              <a:ext cx="3337111" cy="2302492"/>
            </a:xfrm>
            <a:prstGeom prst="rect">
              <a:avLst/>
            </a:prstGeom>
          </p:spPr>
        </p:pic>
        <p:pic>
          <p:nvPicPr>
            <p:cNvPr id="10" name="Picture 9" descr="central post + virgul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94200" y="858743"/>
              <a:ext cx="2738461" cy="1889443"/>
            </a:xfrm>
            <a:prstGeom prst="rect">
              <a:avLst/>
            </a:prstGeom>
          </p:spPr>
        </p:pic>
      </p:grpSp>
    </p:spTree>
    <p:extLst>
      <p:ext uri="{BB962C8B-B14F-4D97-AF65-F5344CB8AC3E}">
        <p14:creationId xmlns:p14="http://schemas.microsoft.com/office/powerpoint/2010/main" val="202116331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500" y="123573"/>
            <a:ext cx="5334000" cy="1143000"/>
          </a:xfrm>
        </p:spPr>
        <p:txBody>
          <a:bodyPr/>
          <a:lstStyle/>
          <a:p>
            <a:pPr algn="ctr"/>
            <a:r>
              <a:rPr lang="en-US" dirty="0" smtClean="0"/>
              <a:t>On going activities on sub-scale models </a:t>
            </a:r>
            <a:endParaRPr lang="en-US" dirty="0"/>
          </a:p>
        </p:txBody>
      </p:sp>
      <p:sp>
        <p:nvSpPr>
          <p:cNvPr id="3" name="Content Placeholder 2"/>
          <p:cNvSpPr>
            <a:spLocks noGrp="1"/>
          </p:cNvSpPr>
          <p:nvPr>
            <p:ph sz="quarter" idx="1"/>
          </p:nvPr>
        </p:nvSpPr>
        <p:spPr>
          <a:xfrm>
            <a:off x="127000" y="1600200"/>
            <a:ext cx="8178800" cy="4873752"/>
          </a:xfrm>
        </p:spPr>
        <p:txBody>
          <a:bodyPr>
            <a:normAutofit lnSpcReduction="10000"/>
          </a:bodyPr>
          <a:lstStyle/>
          <a:p>
            <a:r>
              <a:rPr lang="en-US" dirty="0" smtClean="0"/>
              <a:t>Characterization on strand performance in realistic conditions (SMC4 &amp; SMC5)</a:t>
            </a:r>
          </a:p>
          <a:p>
            <a:r>
              <a:rPr lang="en-US" dirty="0"/>
              <a:t>Characterization on strand and cable performance in realistic conditions </a:t>
            </a:r>
            <a:r>
              <a:rPr lang="en-US" dirty="0" smtClean="0"/>
              <a:t>( </a:t>
            </a:r>
            <a:r>
              <a:rPr lang="en-US" dirty="0"/>
              <a:t>RMC</a:t>
            </a:r>
            <a:r>
              <a:rPr lang="en-US" dirty="0" smtClean="0"/>
              <a:t>)</a:t>
            </a:r>
          </a:p>
          <a:p>
            <a:r>
              <a:rPr lang="en-US" dirty="0" smtClean="0"/>
              <a:t>Layer jump area (RMC)</a:t>
            </a:r>
          </a:p>
          <a:p>
            <a:r>
              <a:rPr lang="en-US" dirty="0" smtClean="0"/>
              <a:t>Splicing area (RMC)</a:t>
            </a:r>
          </a:p>
          <a:p>
            <a:r>
              <a:rPr lang="en-US" dirty="0" smtClean="0"/>
              <a:t>Braided insulation (RMC)</a:t>
            </a:r>
          </a:p>
          <a:p>
            <a:r>
              <a:rPr lang="en-US" dirty="0" smtClean="0"/>
              <a:t>Traces connection (RMC)</a:t>
            </a:r>
          </a:p>
          <a:p>
            <a:r>
              <a:rPr lang="en-US" dirty="0" smtClean="0"/>
              <a:t>Impregnation method for Fresca2 type coils (RMC - Close mold)</a:t>
            </a:r>
          </a:p>
          <a:p>
            <a:r>
              <a:rPr lang="en-US" dirty="0" smtClean="0"/>
              <a:t>Qualification of new vacuum impregnation tank Qualification of new oven (</a:t>
            </a:r>
            <a:r>
              <a:rPr lang="en-US" dirty="0"/>
              <a:t>RMC)</a:t>
            </a:r>
          </a:p>
          <a:p>
            <a:endParaRPr lang="en-US" dirty="0" smtClean="0"/>
          </a:p>
          <a:p>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22</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Tree>
    <p:extLst>
      <p:ext uri="{BB962C8B-B14F-4D97-AF65-F5344CB8AC3E}">
        <p14:creationId xmlns:p14="http://schemas.microsoft.com/office/powerpoint/2010/main" val="37826893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300" y="304800"/>
            <a:ext cx="5600700" cy="668338"/>
          </a:xfrm>
        </p:spPr>
        <p:txBody>
          <a:bodyPr/>
          <a:lstStyle/>
          <a:p>
            <a:pPr algn="ctr"/>
            <a:r>
              <a:rPr lang="en-US" dirty="0" smtClean="0"/>
              <a:t>Next SMC assembled coils</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23</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94939936"/>
              </p:ext>
            </p:extLst>
          </p:nvPr>
        </p:nvGraphicFramePr>
        <p:xfrm>
          <a:off x="457200" y="1417638"/>
          <a:ext cx="7968280" cy="5159189"/>
        </p:xfrm>
        <a:graphic>
          <a:graphicData uri="http://schemas.openxmlformats.org/drawingml/2006/table">
            <a:tbl>
              <a:tblPr firstRow="1" bandRow="1">
                <a:tableStyleId>{BC89EF96-8CEA-46FF-86C4-4CE0E7609802}</a:tableStyleId>
              </a:tblPr>
              <a:tblGrid>
                <a:gridCol w="1992070"/>
                <a:gridCol w="1992070"/>
                <a:gridCol w="1992070"/>
                <a:gridCol w="1992070"/>
              </a:tblGrid>
              <a:tr h="750795">
                <a:tc>
                  <a:txBody>
                    <a:bodyPr/>
                    <a:lstStyle/>
                    <a:p>
                      <a:r>
                        <a:rPr lang="en-US" dirty="0" smtClean="0"/>
                        <a:t>SMC </a:t>
                      </a:r>
                      <a:r>
                        <a:rPr lang="en-US" sz="1800" dirty="0" smtClean="0"/>
                        <a:t>Assembly</a:t>
                      </a:r>
                      <a:endParaRPr lang="en-US" dirty="0"/>
                    </a:p>
                  </a:txBody>
                  <a:tcPr/>
                </a:tc>
                <a:tc>
                  <a:txBody>
                    <a:bodyPr/>
                    <a:lstStyle/>
                    <a:p>
                      <a:pPr algn="ctr"/>
                      <a:r>
                        <a:rPr lang="en-US" dirty="0" smtClean="0"/>
                        <a:t>Cable Type</a:t>
                      </a:r>
                      <a:endParaRPr lang="en-US" dirty="0"/>
                    </a:p>
                  </a:txBody>
                  <a:tcPr/>
                </a:tc>
                <a:tc>
                  <a:txBody>
                    <a:bodyPr/>
                    <a:lstStyle/>
                    <a:p>
                      <a:r>
                        <a:rPr lang="en-US" dirty="0" smtClean="0"/>
                        <a:t>Cable Insulation</a:t>
                      </a:r>
                      <a:endParaRPr lang="en-US" dirty="0"/>
                    </a:p>
                  </a:txBody>
                  <a:tcPr/>
                </a:tc>
                <a:tc>
                  <a:txBody>
                    <a:bodyPr/>
                    <a:lstStyle/>
                    <a:p>
                      <a:pPr algn="ctr"/>
                      <a:r>
                        <a:rPr lang="en-US" dirty="0" smtClean="0"/>
                        <a:t>Scheduled</a:t>
                      </a:r>
                      <a:endParaRPr lang="en-US" dirty="0"/>
                    </a:p>
                  </a:txBody>
                  <a:tcPr/>
                </a:tc>
              </a:tr>
              <a:tr h="750795">
                <a:tc>
                  <a:txBody>
                    <a:bodyPr/>
                    <a:lstStyle/>
                    <a:p>
                      <a:r>
                        <a:rPr lang="en-US" sz="1800" dirty="0" smtClean="0"/>
                        <a:t>SMC#3_b </a:t>
                      </a:r>
                      <a:endParaRPr lang="en-US" dirty="0"/>
                    </a:p>
                  </a:txBody>
                  <a:tcPr>
                    <a:solidFill>
                      <a:srgbClr val="FF0000">
                        <a:alpha val="20000"/>
                      </a:srgbClr>
                    </a:solidFill>
                  </a:tcPr>
                </a:tc>
                <a:tc>
                  <a:txBody>
                    <a:bodyPr/>
                    <a:lstStyle/>
                    <a:p>
                      <a:pPr algn="ctr"/>
                      <a:r>
                        <a:rPr lang="en-US" dirty="0" smtClean="0"/>
                        <a:t>PIT </a:t>
                      </a:r>
                    </a:p>
                    <a:p>
                      <a:r>
                        <a:rPr lang="en-US" dirty="0" smtClean="0"/>
                        <a:t>14 * Ø 1.25 mm</a:t>
                      </a:r>
                      <a:endParaRPr lang="en-US" dirty="0"/>
                    </a:p>
                  </a:txBody>
                  <a:tcPr>
                    <a:solidFill>
                      <a:srgbClr val="FF0000">
                        <a:alpha val="20000"/>
                      </a:srgbClr>
                    </a:solidFill>
                  </a:tcPr>
                </a:tc>
                <a:tc>
                  <a:txBody>
                    <a:bodyPr/>
                    <a:lstStyle/>
                    <a:p>
                      <a:pPr algn="ctr"/>
                      <a:r>
                        <a:rPr lang="en-US" dirty="0" smtClean="0"/>
                        <a:t>S2-Glass sleeve</a:t>
                      </a:r>
                    </a:p>
                    <a:p>
                      <a:pPr algn="ctr"/>
                      <a:r>
                        <a:rPr lang="en-US" dirty="0" smtClean="0"/>
                        <a:t>FNAL type</a:t>
                      </a:r>
                      <a:endParaRPr lang="en-US" dirty="0"/>
                    </a:p>
                  </a:txBody>
                  <a:tcPr>
                    <a:solidFill>
                      <a:srgbClr val="FF0000">
                        <a:alpha val="20000"/>
                      </a:srgbClr>
                    </a:solidFill>
                  </a:tcPr>
                </a:tc>
                <a:tc>
                  <a:txBody>
                    <a:bodyPr/>
                    <a:lstStyle/>
                    <a:p>
                      <a:pPr algn="ctr"/>
                      <a:r>
                        <a:rPr lang="en-US" dirty="0" smtClean="0"/>
                        <a:t>2 Coils</a:t>
                      </a:r>
                      <a:r>
                        <a:rPr lang="en-US" baseline="0" dirty="0" smtClean="0"/>
                        <a:t> waiting for reaction</a:t>
                      </a:r>
                      <a:endParaRPr lang="en-US" dirty="0"/>
                    </a:p>
                  </a:txBody>
                  <a:tcPr>
                    <a:solidFill>
                      <a:srgbClr val="FF0000">
                        <a:alpha val="20000"/>
                      </a:srgbClr>
                    </a:solidFill>
                  </a:tcPr>
                </a:tc>
              </a:tr>
              <a:tr h="750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SMC#11T_a</a:t>
                      </a:r>
                      <a:endParaRPr lang="en-US" dirty="0" smtClean="0"/>
                    </a:p>
                    <a:p>
                      <a:endParaRPr lang="en-US" dirty="0"/>
                    </a:p>
                  </a:txBody>
                  <a:tcPr>
                    <a:solidFill>
                      <a:srgbClr val="00B0F0">
                        <a:alpha val="32000"/>
                      </a:srgbClr>
                    </a:solidFill>
                  </a:tcPr>
                </a:tc>
                <a:tc>
                  <a:txBody>
                    <a:bodyPr/>
                    <a:lstStyle/>
                    <a:p>
                      <a:pPr algn="ctr"/>
                      <a:r>
                        <a:rPr lang="en-US" dirty="0" smtClean="0"/>
                        <a:t>OST RRP 108/127</a:t>
                      </a:r>
                    </a:p>
                    <a:p>
                      <a:pPr algn="ctr"/>
                      <a:r>
                        <a:rPr lang="en-US" dirty="0" smtClean="0"/>
                        <a:t>40 * Ø 0.7 mm</a:t>
                      </a:r>
                      <a:endParaRPr lang="en-US" dirty="0"/>
                    </a:p>
                  </a:txBody>
                  <a:tcPr>
                    <a:solidFill>
                      <a:srgbClr val="00B0F0">
                        <a:alpha val="32000"/>
                      </a:srgbClr>
                    </a:solidFill>
                  </a:tcPr>
                </a:tc>
                <a:tc>
                  <a:txBody>
                    <a:bodyPr/>
                    <a:lstStyle/>
                    <a:p>
                      <a:pPr algn="ctr"/>
                      <a:r>
                        <a:rPr lang="en-US" dirty="0" smtClean="0"/>
                        <a:t>33 Tex S2-glass</a:t>
                      </a:r>
                    </a:p>
                    <a:p>
                      <a:pPr algn="ctr"/>
                      <a:r>
                        <a:rPr lang="en-US" dirty="0" smtClean="0"/>
                        <a:t>braided</a:t>
                      </a:r>
                      <a:endParaRPr lang="en-US" dirty="0"/>
                    </a:p>
                  </a:txBody>
                  <a:tcPr>
                    <a:solidFill>
                      <a:srgbClr val="00B0F0">
                        <a:alpha val="32000"/>
                      </a:srgbClr>
                    </a:solidFill>
                  </a:tcPr>
                </a:tc>
                <a:tc>
                  <a:txBody>
                    <a:bodyPr/>
                    <a:lstStyle/>
                    <a:p>
                      <a:pPr algn="ctr"/>
                      <a:r>
                        <a:rPr lang="en-US" dirty="0" smtClean="0"/>
                        <a:t>Q2-2012</a:t>
                      </a:r>
                      <a:endParaRPr lang="en-US" dirty="0"/>
                    </a:p>
                  </a:txBody>
                  <a:tcPr>
                    <a:solidFill>
                      <a:srgbClr val="00B0F0">
                        <a:alpha val="32000"/>
                      </a:srgbClr>
                    </a:solidFill>
                  </a:tcPr>
                </a:tc>
              </a:tr>
              <a:tr h="750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SMC#11T_b</a:t>
                      </a:r>
                      <a:endParaRPr lang="en-US" dirty="0" smtClean="0"/>
                    </a:p>
                    <a:p>
                      <a:endParaRPr lang="en-US" dirty="0"/>
                    </a:p>
                  </a:txBody>
                  <a:tcPr>
                    <a:solidFill>
                      <a:srgbClr val="00B0F0">
                        <a:alpha val="32000"/>
                      </a:srgbClr>
                    </a:solidFill>
                  </a:tcPr>
                </a:tc>
                <a:tc>
                  <a:txBody>
                    <a:bodyPr/>
                    <a:lstStyle/>
                    <a:p>
                      <a:pPr algn="ctr"/>
                      <a:r>
                        <a:rPr lang="en-US" dirty="0" smtClean="0"/>
                        <a:t>OST RRP 108/127</a:t>
                      </a:r>
                    </a:p>
                    <a:p>
                      <a:pPr algn="ctr"/>
                      <a:r>
                        <a:rPr lang="en-US" dirty="0" smtClean="0"/>
                        <a:t>40 * Ø 0.7 mm</a:t>
                      </a:r>
                    </a:p>
                  </a:txBody>
                  <a:tcPr>
                    <a:solidFill>
                      <a:srgbClr val="00B0F0">
                        <a:alpha val="32000"/>
                      </a:srgbClr>
                    </a:solidFill>
                  </a:tcPr>
                </a:tc>
                <a:tc>
                  <a:txBody>
                    <a:bodyPr/>
                    <a:lstStyle/>
                    <a:p>
                      <a:pPr algn="ctr"/>
                      <a:r>
                        <a:rPr lang="en-US" dirty="0" smtClean="0"/>
                        <a:t>11 Tex S2-</a:t>
                      </a:r>
                      <a:r>
                        <a:rPr kumimoji="0" lang="en-US" kern="1200" dirty="0" smtClean="0">
                          <a:solidFill>
                            <a:schemeClr val="tx1"/>
                          </a:solidFill>
                          <a:latin typeface="+mn-lt"/>
                          <a:ea typeface="+mn-ea"/>
                          <a:cs typeface="+mn-cs"/>
                        </a:rPr>
                        <a:t>glass braided</a:t>
                      </a:r>
                    </a:p>
                    <a:p>
                      <a:pPr algn="ctr"/>
                      <a:r>
                        <a:rPr lang="en-US" dirty="0" smtClean="0"/>
                        <a:t>&amp; Mica 90 </a:t>
                      </a:r>
                      <a:r>
                        <a:rPr lang="en-US" sz="1800" dirty="0" smtClean="0">
                          <a:solidFill>
                            <a:schemeClr val="tx1"/>
                          </a:solidFill>
                        </a:rPr>
                        <a:t>µm </a:t>
                      </a:r>
                      <a:endParaRPr lang="en-US" dirty="0" smtClean="0"/>
                    </a:p>
                  </a:txBody>
                  <a:tcPr>
                    <a:solidFill>
                      <a:srgbClr val="00B0F0">
                        <a:alpha val="32000"/>
                      </a:srgbClr>
                    </a:solidFill>
                  </a:tcPr>
                </a:tc>
                <a:tc>
                  <a:txBody>
                    <a:bodyPr/>
                    <a:lstStyle/>
                    <a:p>
                      <a:pPr algn="ctr"/>
                      <a:r>
                        <a:rPr lang="en-US" dirty="0" smtClean="0"/>
                        <a:t>Q2-2012</a:t>
                      </a:r>
                      <a:endParaRPr lang="en-US" dirty="0"/>
                    </a:p>
                  </a:txBody>
                  <a:tcPr>
                    <a:solidFill>
                      <a:srgbClr val="00B0F0">
                        <a:alpha val="32000"/>
                      </a:srgbClr>
                    </a:solidFill>
                  </a:tcPr>
                </a:tc>
              </a:tr>
              <a:tr h="750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SMC#4</a:t>
                      </a:r>
                      <a:endParaRPr lang="en-US" dirty="0" smtClean="0"/>
                    </a:p>
                    <a:p>
                      <a:endParaRPr lang="en-US" dirty="0"/>
                    </a:p>
                  </a:txBody>
                  <a:tcPr>
                    <a:solidFill>
                      <a:schemeClr val="accent3">
                        <a:lumMod val="75000"/>
                        <a:alpha val="20000"/>
                      </a:schemeClr>
                    </a:solidFill>
                  </a:tcPr>
                </a:tc>
                <a:tc>
                  <a:txBody>
                    <a:bodyPr/>
                    <a:lstStyle/>
                    <a:p>
                      <a:pPr algn="ctr"/>
                      <a:r>
                        <a:rPr lang="en-US" dirty="0" smtClean="0"/>
                        <a:t>PIT </a:t>
                      </a:r>
                    </a:p>
                    <a:p>
                      <a:pPr algn="ctr"/>
                      <a:r>
                        <a:rPr lang="en-US" dirty="0" smtClean="0"/>
                        <a:t>18 * Ø 1.00 mm</a:t>
                      </a:r>
                    </a:p>
                    <a:p>
                      <a:endParaRPr lang="en-US" dirty="0"/>
                    </a:p>
                  </a:txBody>
                  <a:tcPr>
                    <a:solidFill>
                      <a:schemeClr val="accent3">
                        <a:lumMod val="75000"/>
                        <a:alpha val="20000"/>
                      </a:schemeClr>
                    </a:solidFill>
                  </a:tcPr>
                </a:tc>
                <a:tc>
                  <a:txBody>
                    <a:bodyPr/>
                    <a:lstStyle/>
                    <a:p>
                      <a:pPr algn="ctr"/>
                      <a:r>
                        <a:rPr lang="en-US" dirty="0" smtClean="0"/>
                        <a:t>S2-Glass sleeve</a:t>
                      </a:r>
                    </a:p>
                    <a:p>
                      <a:pPr algn="ctr"/>
                      <a:r>
                        <a:rPr lang="en-US" dirty="0" smtClean="0"/>
                        <a:t>100 </a:t>
                      </a:r>
                      <a:r>
                        <a:rPr lang="en-US" sz="1800" dirty="0" smtClean="0">
                          <a:solidFill>
                            <a:schemeClr val="tx1"/>
                          </a:solidFill>
                        </a:rPr>
                        <a:t>µm or S2-glass braided</a:t>
                      </a:r>
                      <a:endParaRPr lang="en-US" dirty="0"/>
                    </a:p>
                  </a:txBody>
                  <a:tcPr>
                    <a:solidFill>
                      <a:schemeClr val="accent3">
                        <a:lumMod val="75000"/>
                        <a:alpha val="20000"/>
                      </a:schemeClr>
                    </a:solidFill>
                  </a:tcPr>
                </a:tc>
                <a:tc>
                  <a:txBody>
                    <a:bodyPr/>
                    <a:lstStyle/>
                    <a:p>
                      <a:pPr algn="ctr"/>
                      <a:r>
                        <a:rPr lang="en-US" dirty="0" smtClean="0"/>
                        <a:t>Q3-2012</a:t>
                      </a:r>
                      <a:endParaRPr lang="en-US" dirty="0"/>
                    </a:p>
                  </a:txBody>
                  <a:tcPr>
                    <a:solidFill>
                      <a:schemeClr val="accent3">
                        <a:lumMod val="75000"/>
                        <a:alpha val="20000"/>
                      </a:schemeClr>
                    </a:solidFill>
                  </a:tcPr>
                </a:tc>
              </a:tr>
              <a:tr h="750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SMC#5</a:t>
                      </a:r>
                      <a:endParaRPr lang="en-US" dirty="0" smtClean="0"/>
                    </a:p>
                    <a:p>
                      <a:endParaRPr lang="en-US" dirty="0"/>
                    </a:p>
                  </a:txBody>
                  <a:tcPr>
                    <a:solidFill>
                      <a:schemeClr val="accent3">
                        <a:lumMod val="75000"/>
                        <a:alpha val="20000"/>
                      </a:schemeClr>
                    </a:solidFill>
                  </a:tcPr>
                </a:tc>
                <a:tc>
                  <a:txBody>
                    <a:bodyPr/>
                    <a:lstStyle/>
                    <a:p>
                      <a:pPr algn="ctr"/>
                      <a:r>
                        <a:rPr lang="en-US" dirty="0" smtClean="0"/>
                        <a:t>RRP </a:t>
                      </a:r>
                    </a:p>
                    <a:p>
                      <a:pPr algn="ctr"/>
                      <a:r>
                        <a:rPr lang="en-US" dirty="0" smtClean="0"/>
                        <a:t>18 * Ø 1.00 mm</a:t>
                      </a:r>
                    </a:p>
                    <a:p>
                      <a:endParaRPr lang="en-US" dirty="0"/>
                    </a:p>
                  </a:txBody>
                  <a:tcPr>
                    <a:solidFill>
                      <a:schemeClr val="accent3">
                        <a:lumMod val="75000"/>
                        <a:alpha val="20000"/>
                      </a:schemeClr>
                    </a:solidFill>
                  </a:tcPr>
                </a:tc>
                <a:tc>
                  <a:txBody>
                    <a:bodyPr/>
                    <a:lstStyle/>
                    <a:p>
                      <a:pPr algn="ctr"/>
                      <a:r>
                        <a:rPr lang="en-US" dirty="0" smtClean="0"/>
                        <a:t>TBD</a:t>
                      </a:r>
                      <a:endParaRPr lang="en-US" dirty="0"/>
                    </a:p>
                  </a:txBody>
                  <a:tcPr>
                    <a:solidFill>
                      <a:schemeClr val="accent3">
                        <a:lumMod val="75000"/>
                        <a:alpha val="20000"/>
                      </a:schemeClr>
                    </a:solidFill>
                  </a:tcPr>
                </a:tc>
                <a:tc>
                  <a:txBody>
                    <a:bodyPr/>
                    <a:lstStyle/>
                    <a:p>
                      <a:pPr algn="ctr"/>
                      <a:r>
                        <a:rPr lang="en-US" dirty="0" smtClean="0"/>
                        <a:t>Q4-2012</a:t>
                      </a:r>
                      <a:endParaRPr lang="en-US" dirty="0"/>
                    </a:p>
                  </a:txBody>
                  <a:tcPr>
                    <a:solidFill>
                      <a:schemeClr val="accent3">
                        <a:lumMod val="75000"/>
                        <a:alpha val="20000"/>
                      </a:schemeClr>
                    </a:solidFill>
                  </a:tcPr>
                </a:tc>
              </a:tr>
            </a:tbl>
          </a:graphicData>
        </a:graphic>
      </p:graphicFrame>
    </p:spTree>
    <p:extLst>
      <p:ext uri="{BB962C8B-B14F-4D97-AF65-F5344CB8AC3E}">
        <p14:creationId xmlns:p14="http://schemas.microsoft.com/office/powerpoint/2010/main" val="241721166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800" y="144462"/>
            <a:ext cx="5969000" cy="642938"/>
          </a:xfrm>
        </p:spPr>
        <p:txBody>
          <a:bodyPr/>
          <a:lstStyle/>
          <a:p>
            <a:pPr algn="ctr"/>
            <a:r>
              <a:rPr lang="en-US" dirty="0" smtClean="0"/>
              <a:t>Next RMC Coils Production</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24</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430255186"/>
              </p:ext>
            </p:extLst>
          </p:nvPr>
        </p:nvGraphicFramePr>
        <p:xfrm>
          <a:off x="315168" y="1257294"/>
          <a:ext cx="8231932" cy="4533907"/>
        </p:xfrm>
        <a:graphic>
          <a:graphicData uri="http://schemas.openxmlformats.org/drawingml/2006/table">
            <a:tbl>
              <a:tblPr firstRow="1" bandRow="1">
                <a:tableStyleId>{BC89EF96-8CEA-46FF-86C4-4CE0E7609802}</a:tableStyleId>
              </a:tblPr>
              <a:tblGrid>
                <a:gridCol w="2057983"/>
                <a:gridCol w="2057983"/>
                <a:gridCol w="2057983"/>
                <a:gridCol w="2057983"/>
              </a:tblGrid>
              <a:tr h="772171">
                <a:tc>
                  <a:txBody>
                    <a:bodyPr/>
                    <a:lstStyle/>
                    <a:p>
                      <a:r>
                        <a:rPr lang="en-US" dirty="0" smtClean="0"/>
                        <a:t>RMC </a:t>
                      </a:r>
                      <a:r>
                        <a:rPr lang="en-US" sz="1800" dirty="0" smtClean="0"/>
                        <a:t>Assembly</a:t>
                      </a:r>
                      <a:endParaRPr lang="en-US" dirty="0"/>
                    </a:p>
                  </a:txBody>
                  <a:tcPr/>
                </a:tc>
                <a:tc>
                  <a:txBody>
                    <a:bodyPr/>
                    <a:lstStyle/>
                    <a:p>
                      <a:pPr algn="ctr"/>
                      <a:r>
                        <a:rPr lang="en-US" dirty="0" smtClean="0"/>
                        <a:t>Cable Type</a:t>
                      </a:r>
                      <a:endParaRPr lang="en-US" dirty="0"/>
                    </a:p>
                  </a:txBody>
                  <a:tcPr/>
                </a:tc>
                <a:tc>
                  <a:txBody>
                    <a:bodyPr/>
                    <a:lstStyle/>
                    <a:p>
                      <a:r>
                        <a:rPr lang="en-US" dirty="0" smtClean="0"/>
                        <a:t>Cable Insulation</a:t>
                      </a:r>
                      <a:endParaRPr lang="en-US" dirty="0"/>
                    </a:p>
                  </a:txBody>
                  <a:tcPr/>
                </a:tc>
                <a:tc>
                  <a:txBody>
                    <a:bodyPr/>
                    <a:lstStyle/>
                    <a:p>
                      <a:pPr algn="ctr"/>
                      <a:r>
                        <a:rPr lang="en-US" dirty="0" smtClean="0"/>
                        <a:t>Scheduled</a:t>
                      </a:r>
                      <a:endParaRPr lang="en-US" dirty="0"/>
                    </a:p>
                  </a:txBody>
                  <a:tcPr/>
                </a:tc>
              </a:tr>
              <a:tr h="940434">
                <a:tc>
                  <a:txBody>
                    <a:bodyPr/>
                    <a:lstStyle/>
                    <a:p>
                      <a:r>
                        <a:rPr lang="en-US" sz="1800" dirty="0" smtClean="0"/>
                        <a:t>RMC#1 coil</a:t>
                      </a:r>
                      <a:r>
                        <a:rPr lang="en-US" sz="1800" baseline="0" dirty="0" smtClean="0"/>
                        <a:t> 1</a:t>
                      </a:r>
                      <a:endParaRPr lang="en-US" dirty="0"/>
                    </a:p>
                  </a:txBody>
                  <a:tcPr/>
                </a:tc>
                <a:tc>
                  <a:txBody>
                    <a:bodyPr/>
                    <a:lstStyle/>
                    <a:p>
                      <a:pPr algn="ctr"/>
                      <a:r>
                        <a:rPr lang="en-US" dirty="0" smtClean="0"/>
                        <a:t>PIT </a:t>
                      </a:r>
                    </a:p>
                    <a:p>
                      <a:r>
                        <a:rPr lang="en-US" dirty="0" smtClean="0"/>
                        <a:t>40 * Ø 1.0 mm</a:t>
                      </a:r>
                      <a:endParaRPr lang="en-US" dirty="0"/>
                    </a:p>
                  </a:txBody>
                  <a:tcPr/>
                </a:tc>
                <a:tc>
                  <a:txBody>
                    <a:bodyPr/>
                    <a:lstStyle/>
                    <a:p>
                      <a:pPr algn="ctr"/>
                      <a:r>
                        <a:rPr lang="en-US" dirty="0" smtClean="0"/>
                        <a:t>S2-Glass braided</a:t>
                      </a:r>
                    </a:p>
                    <a:p>
                      <a:pPr algn="ctr"/>
                      <a:r>
                        <a:rPr lang="en-US" dirty="0" smtClean="0"/>
                        <a:t>Or</a:t>
                      </a:r>
                      <a:r>
                        <a:rPr lang="en-US" baseline="0" dirty="0" smtClean="0"/>
                        <a:t> according to FRESCA2 choice</a:t>
                      </a:r>
                      <a:endParaRPr lang="en-US" dirty="0"/>
                    </a:p>
                  </a:txBody>
                  <a:tcPr/>
                </a:tc>
                <a:tc>
                  <a:txBody>
                    <a:bodyPr/>
                    <a:lstStyle/>
                    <a:p>
                      <a:pPr algn="ctr"/>
                      <a:r>
                        <a:rPr lang="en-US" dirty="0" smtClean="0"/>
                        <a:t>Q3-2012</a:t>
                      </a:r>
                      <a:endParaRPr lang="en-US" dirty="0"/>
                    </a:p>
                  </a:txBody>
                  <a:tcPr/>
                </a:tc>
              </a:tr>
              <a:tr h="940434">
                <a:tc>
                  <a:txBody>
                    <a:bodyPr/>
                    <a:lstStyle/>
                    <a:p>
                      <a:r>
                        <a:rPr lang="en-US" sz="1800" dirty="0" smtClean="0"/>
                        <a:t>RMC#1</a:t>
                      </a:r>
                      <a:r>
                        <a:rPr lang="en-US" sz="1800" baseline="0" dirty="0" smtClean="0"/>
                        <a:t> coil 2</a:t>
                      </a:r>
                      <a:endParaRPr lang="en-US" dirty="0"/>
                    </a:p>
                  </a:txBody>
                  <a:tcPr/>
                </a:tc>
                <a:tc>
                  <a:txBody>
                    <a:bodyPr/>
                    <a:lstStyle/>
                    <a:p>
                      <a:pPr algn="ctr"/>
                      <a:r>
                        <a:rPr lang="en-US" dirty="0" smtClean="0"/>
                        <a:t>PIT </a:t>
                      </a:r>
                    </a:p>
                    <a:p>
                      <a:r>
                        <a:rPr lang="en-US" dirty="0" smtClean="0"/>
                        <a:t>40 * Ø 1.0 mm</a:t>
                      </a:r>
                      <a:endParaRPr lang="en-US" dirty="0"/>
                    </a:p>
                  </a:txBody>
                  <a:tcPr/>
                </a:tc>
                <a:tc>
                  <a:txBody>
                    <a:bodyPr/>
                    <a:lstStyle/>
                    <a:p>
                      <a:pPr algn="ctr"/>
                      <a:r>
                        <a:rPr lang="en-US" dirty="0" smtClean="0"/>
                        <a:t>S2-Glass braided</a:t>
                      </a:r>
                    </a:p>
                    <a:p>
                      <a:pPr algn="ctr"/>
                      <a:r>
                        <a:rPr lang="en-US" dirty="0" smtClean="0"/>
                        <a:t>Or</a:t>
                      </a:r>
                      <a:r>
                        <a:rPr lang="en-US" baseline="0" dirty="0" smtClean="0"/>
                        <a:t> according to FRESCA2 choice</a:t>
                      </a:r>
                      <a:endParaRPr lang="en-US" dirty="0"/>
                    </a:p>
                  </a:txBody>
                  <a:tcPr/>
                </a:tc>
                <a:tc>
                  <a:txBody>
                    <a:bodyPr/>
                    <a:lstStyle/>
                    <a:p>
                      <a:pPr algn="ctr"/>
                      <a:r>
                        <a:rPr lang="en-US" dirty="0" smtClean="0"/>
                        <a:t>Q3-2012</a:t>
                      </a:r>
                      <a:endParaRPr lang="en-US" dirty="0"/>
                    </a:p>
                  </a:txBody>
                  <a:tcPr/>
                </a:tc>
              </a:tr>
              <a:tr h="940434">
                <a:tc>
                  <a:txBody>
                    <a:bodyPr/>
                    <a:lstStyle/>
                    <a:p>
                      <a:r>
                        <a:rPr lang="en-US" sz="1800" dirty="0" smtClean="0"/>
                        <a:t>RMC#2</a:t>
                      </a:r>
                      <a:r>
                        <a:rPr lang="en-US" sz="1800" baseline="0" dirty="0" smtClean="0"/>
                        <a:t> </a:t>
                      </a:r>
                      <a:r>
                        <a:rPr lang="en-US" sz="1800" dirty="0" smtClean="0"/>
                        <a:t>coil</a:t>
                      </a:r>
                      <a:r>
                        <a:rPr lang="en-US" sz="1800" baseline="0" dirty="0" smtClean="0"/>
                        <a:t> 1</a:t>
                      </a:r>
                      <a:endParaRPr lang="en-US" dirty="0"/>
                    </a:p>
                  </a:txBody>
                  <a:tcPr/>
                </a:tc>
                <a:tc>
                  <a:txBody>
                    <a:bodyPr/>
                    <a:lstStyle/>
                    <a:p>
                      <a:pPr algn="ctr"/>
                      <a:r>
                        <a:rPr lang="en-US" dirty="0" smtClean="0"/>
                        <a:t>RRP </a:t>
                      </a:r>
                    </a:p>
                    <a:p>
                      <a:r>
                        <a:rPr lang="en-US" dirty="0" smtClean="0"/>
                        <a:t>40 * Ø 1.0 mm</a:t>
                      </a:r>
                      <a:endParaRPr lang="en-US" dirty="0"/>
                    </a:p>
                  </a:txBody>
                  <a:tcPr/>
                </a:tc>
                <a:tc>
                  <a:txBody>
                    <a:bodyPr/>
                    <a:lstStyle/>
                    <a:p>
                      <a:pPr algn="ctr"/>
                      <a:r>
                        <a:rPr lang="en-US" dirty="0" smtClean="0"/>
                        <a:t>S2-Glass braided</a:t>
                      </a:r>
                    </a:p>
                    <a:p>
                      <a:pPr algn="ctr"/>
                      <a:r>
                        <a:rPr lang="en-US" dirty="0" smtClean="0"/>
                        <a:t>Or</a:t>
                      </a:r>
                      <a:r>
                        <a:rPr lang="en-US" baseline="0" dirty="0" smtClean="0"/>
                        <a:t> according to FRESCA2 choice</a:t>
                      </a:r>
                      <a:endParaRPr lang="en-US" dirty="0"/>
                    </a:p>
                  </a:txBody>
                  <a:tcPr/>
                </a:tc>
                <a:tc>
                  <a:txBody>
                    <a:bodyPr/>
                    <a:lstStyle/>
                    <a:p>
                      <a:pPr algn="ctr"/>
                      <a:r>
                        <a:rPr lang="en-US" dirty="0" smtClean="0"/>
                        <a:t>Q4-2012</a:t>
                      </a:r>
                      <a:endParaRPr lang="en-US" dirty="0"/>
                    </a:p>
                  </a:txBody>
                  <a:tcPr/>
                </a:tc>
              </a:tr>
              <a:tr h="940434">
                <a:tc>
                  <a:txBody>
                    <a:bodyPr/>
                    <a:lstStyle/>
                    <a:p>
                      <a:r>
                        <a:rPr lang="en-US" sz="1800" dirty="0" smtClean="0"/>
                        <a:t>RMC#2</a:t>
                      </a:r>
                      <a:r>
                        <a:rPr lang="en-US" sz="1800" baseline="0" dirty="0" smtClean="0"/>
                        <a:t> coil 2</a:t>
                      </a:r>
                      <a:endParaRPr lang="en-US" dirty="0"/>
                    </a:p>
                  </a:txBody>
                  <a:tcPr/>
                </a:tc>
                <a:tc>
                  <a:txBody>
                    <a:bodyPr/>
                    <a:lstStyle/>
                    <a:p>
                      <a:pPr algn="ctr"/>
                      <a:r>
                        <a:rPr lang="en-US" dirty="0" smtClean="0"/>
                        <a:t>RRP</a:t>
                      </a:r>
                    </a:p>
                    <a:p>
                      <a:r>
                        <a:rPr lang="en-US" dirty="0" smtClean="0"/>
                        <a:t>40 * Ø 1.0 mm</a:t>
                      </a:r>
                      <a:endParaRPr lang="en-US" dirty="0"/>
                    </a:p>
                  </a:txBody>
                  <a:tcPr/>
                </a:tc>
                <a:tc>
                  <a:txBody>
                    <a:bodyPr/>
                    <a:lstStyle/>
                    <a:p>
                      <a:pPr algn="ctr"/>
                      <a:r>
                        <a:rPr lang="en-US" dirty="0" smtClean="0"/>
                        <a:t>S2-Glass braided</a:t>
                      </a:r>
                    </a:p>
                    <a:p>
                      <a:pPr algn="ctr"/>
                      <a:r>
                        <a:rPr lang="en-US" dirty="0" smtClean="0"/>
                        <a:t>Or</a:t>
                      </a:r>
                      <a:r>
                        <a:rPr lang="en-US" baseline="0" dirty="0" smtClean="0"/>
                        <a:t> according to FRESCA2 choice</a:t>
                      </a:r>
                      <a:endParaRPr lang="en-US" dirty="0"/>
                    </a:p>
                  </a:txBody>
                  <a:tcPr/>
                </a:tc>
                <a:tc>
                  <a:txBody>
                    <a:bodyPr/>
                    <a:lstStyle/>
                    <a:p>
                      <a:pPr algn="ctr"/>
                      <a:r>
                        <a:rPr lang="en-US" dirty="0" smtClean="0"/>
                        <a:t>Q4-2012</a:t>
                      </a:r>
                      <a:endParaRPr lang="en-US" dirty="0"/>
                    </a:p>
                  </a:txBody>
                  <a:tcPr/>
                </a:tc>
              </a:tr>
            </a:tbl>
          </a:graphicData>
        </a:graphic>
      </p:graphicFrame>
    </p:spTree>
    <p:extLst>
      <p:ext uri="{BB962C8B-B14F-4D97-AF65-F5344CB8AC3E}">
        <p14:creationId xmlns:p14="http://schemas.microsoft.com/office/powerpoint/2010/main" val="40246947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2400" y="546100"/>
            <a:ext cx="4229100" cy="676276"/>
          </a:xfrm>
        </p:spPr>
        <p:txBody>
          <a:bodyPr/>
          <a:lstStyle/>
          <a:p>
            <a:pPr algn="ctr"/>
            <a:r>
              <a:rPr lang="en-US" dirty="0" smtClean="0"/>
              <a:t>Acknowledgements</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25</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sp>
        <p:nvSpPr>
          <p:cNvPr id="7" name="Title 1"/>
          <p:cNvSpPr txBox="1">
            <a:spLocks/>
          </p:cNvSpPr>
          <p:nvPr/>
        </p:nvSpPr>
        <p:spPr>
          <a:xfrm>
            <a:off x="1117600" y="5181600"/>
            <a:ext cx="7019036" cy="676276"/>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n-US" dirty="0" smtClean="0"/>
              <a:t>Thanks for your attention</a:t>
            </a:r>
            <a:endParaRPr lang="en-US" dirty="0"/>
          </a:p>
        </p:txBody>
      </p:sp>
      <p:sp>
        <p:nvSpPr>
          <p:cNvPr id="8" name="Content Placeholder 2"/>
          <p:cNvSpPr>
            <a:spLocks noGrp="1"/>
          </p:cNvSpPr>
          <p:nvPr>
            <p:ph sz="quarter" idx="1"/>
          </p:nvPr>
        </p:nvSpPr>
        <p:spPr>
          <a:xfrm>
            <a:off x="381000" y="1851448"/>
            <a:ext cx="7988300" cy="2961852"/>
          </a:xfrm>
        </p:spPr>
        <p:txBody>
          <a:bodyPr>
            <a:normAutofit/>
          </a:bodyPr>
          <a:lstStyle/>
          <a:p>
            <a:r>
              <a:rPr lang="en-US" u="sng" dirty="0" smtClean="0"/>
              <a:t>CEA/</a:t>
            </a:r>
            <a:r>
              <a:rPr lang="en-US" u="sng" dirty="0" err="1" smtClean="0"/>
              <a:t>Saclay</a:t>
            </a:r>
            <a:r>
              <a:rPr lang="en-US" u="sng" dirty="0" smtClean="0"/>
              <a:t>:</a:t>
            </a:r>
          </a:p>
          <a:p>
            <a:pPr marL="365760" lvl="1" indent="0">
              <a:buNone/>
            </a:pPr>
            <a:r>
              <a:rPr lang="en-US" sz="2000" dirty="0"/>
              <a:t>M. </a:t>
            </a:r>
            <a:r>
              <a:rPr lang="en-US" sz="2000" dirty="0" smtClean="0"/>
              <a:t>Durante, P. </a:t>
            </a:r>
            <a:r>
              <a:rPr lang="en-US" sz="2000" dirty="0" err="1" smtClean="0"/>
              <a:t>Manil</a:t>
            </a:r>
            <a:r>
              <a:rPr lang="en-US" sz="2000" dirty="0" smtClean="0"/>
              <a:t>,</a:t>
            </a:r>
            <a:r>
              <a:rPr lang="en-US" sz="2000" dirty="0"/>
              <a:t> J.F. </a:t>
            </a:r>
            <a:r>
              <a:rPr lang="en-US" sz="2000" dirty="0" err="1"/>
              <a:t>Millot</a:t>
            </a:r>
            <a:r>
              <a:rPr lang="en-US" sz="2000" dirty="0" smtClean="0"/>
              <a:t>, </a:t>
            </a:r>
            <a:r>
              <a:rPr lang="en-US" sz="2000" dirty="0"/>
              <a:t>J.M. </a:t>
            </a:r>
            <a:r>
              <a:rPr lang="en-US" sz="2000" dirty="0" err="1"/>
              <a:t>Rifflet</a:t>
            </a:r>
            <a:r>
              <a:rPr lang="en-US" sz="2000" dirty="0"/>
              <a:t>, </a:t>
            </a:r>
            <a:r>
              <a:rPr lang="en-US" sz="2000" dirty="0" smtClean="0"/>
              <a:t>F. </a:t>
            </a:r>
            <a:r>
              <a:rPr lang="en-US" sz="2000" dirty="0" err="1" smtClean="0"/>
              <a:t>Rondeaux</a:t>
            </a:r>
            <a:r>
              <a:rPr lang="en-US" sz="2000" dirty="0" smtClean="0"/>
              <a:t>, </a:t>
            </a:r>
          </a:p>
          <a:p>
            <a:r>
              <a:rPr lang="en-US" sz="2000" dirty="0" smtClean="0"/>
              <a:t> </a:t>
            </a:r>
            <a:r>
              <a:rPr lang="en-US" u="sng" dirty="0" smtClean="0"/>
              <a:t>CERN:</a:t>
            </a:r>
            <a:endParaRPr lang="en-US" sz="2000" u="sng" dirty="0" smtClean="0"/>
          </a:p>
          <a:p>
            <a:pPr marL="365760" lvl="1" indent="0">
              <a:buNone/>
            </a:pPr>
            <a:r>
              <a:rPr lang="en-US" sz="2000" dirty="0" smtClean="0"/>
              <a:t>P. </a:t>
            </a:r>
            <a:r>
              <a:rPr lang="en-US" sz="2000" dirty="0" err="1" smtClean="0"/>
              <a:t>Ferracin</a:t>
            </a:r>
            <a:r>
              <a:rPr lang="en-US" sz="2000" dirty="0" smtClean="0"/>
              <a:t>, </a:t>
            </a:r>
            <a:r>
              <a:rPr lang="en-US" sz="2000" dirty="0"/>
              <a:t>E. </a:t>
            </a:r>
            <a:r>
              <a:rPr lang="en-US" sz="2000" dirty="0" err="1" smtClean="0"/>
              <a:t>Fornassiere</a:t>
            </a:r>
            <a:r>
              <a:rPr lang="en-US" sz="2000" dirty="0" smtClean="0"/>
              <a:t>, J. </a:t>
            </a:r>
            <a:r>
              <a:rPr lang="en-US" sz="2000" dirty="0" err="1" smtClean="0"/>
              <a:t>Humbert</a:t>
            </a:r>
            <a:r>
              <a:rPr lang="en-US" sz="2000" dirty="0" smtClean="0"/>
              <a:t>, A. Milanese,</a:t>
            </a:r>
          </a:p>
          <a:p>
            <a:pPr marL="365760" lvl="1" indent="0">
              <a:buNone/>
            </a:pPr>
            <a:r>
              <a:rPr lang="en-US" sz="2000" dirty="0" smtClean="0"/>
              <a:t> </a:t>
            </a:r>
            <a:r>
              <a:rPr lang="en-US" sz="2000" dirty="0"/>
              <a:t>L. </a:t>
            </a:r>
            <a:r>
              <a:rPr lang="en-US" sz="2000" dirty="0" err="1" smtClean="0"/>
              <a:t>Oberli</a:t>
            </a:r>
            <a:r>
              <a:rPr lang="en-US" sz="2000" dirty="0" smtClean="0"/>
              <a:t>, M. Timmins, G. </a:t>
            </a:r>
            <a:r>
              <a:rPr lang="en-US" sz="2000" dirty="0" err="1" smtClean="0"/>
              <a:t>Villiger</a:t>
            </a:r>
            <a:r>
              <a:rPr lang="en-US" sz="2000" dirty="0" smtClean="0"/>
              <a:t>,,  </a:t>
            </a:r>
          </a:p>
          <a:p>
            <a:r>
              <a:rPr lang="en-US" u="sng" dirty="0" smtClean="0"/>
              <a:t>Fresca2 collaboration team</a:t>
            </a:r>
          </a:p>
          <a:p>
            <a:endParaRPr lang="en-US" sz="2000" dirty="0"/>
          </a:p>
        </p:txBody>
      </p:sp>
    </p:spTree>
    <p:extLst>
      <p:ext uri="{BB962C8B-B14F-4D97-AF65-F5344CB8AC3E}">
        <p14:creationId xmlns:p14="http://schemas.microsoft.com/office/powerpoint/2010/main" val="14765033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207962"/>
            <a:ext cx="5219700" cy="642938"/>
          </a:xfrm>
        </p:spPr>
        <p:txBody>
          <a:bodyPr/>
          <a:lstStyle/>
          <a:p>
            <a:r>
              <a:rPr lang="en-US" dirty="0" smtClean="0"/>
              <a:t>Heat treatment furnace </a:t>
            </a:r>
            <a:endParaRPr lang="en-US" dirty="0"/>
          </a:p>
        </p:txBody>
      </p:sp>
      <p:sp>
        <p:nvSpPr>
          <p:cNvPr id="3" name="Content Placeholder 2"/>
          <p:cNvSpPr>
            <a:spLocks noGrp="1"/>
          </p:cNvSpPr>
          <p:nvPr>
            <p:ph sz="quarter" idx="1"/>
          </p:nvPr>
        </p:nvSpPr>
        <p:spPr>
          <a:xfrm>
            <a:off x="279400" y="1600200"/>
            <a:ext cx="8394700" cy="2540000"/>
          </a:xfrm>
        </p:spPr>
        <p:txBody>
          <a:bodyPr>
            <a:normAutofit/>
          </a:bodyPr>
          <a:lstStyle/>
          <a:p>
            <a:r>
              <a:rPr lang="en-US" sz="2000" dirty="0" smtClean="0"/>
              <a:t>Technical specification ready beginning 2011</a:t>
            </a:r>
          </a:p>
          <a:p>
            <a:r>
              <a:rPr lang="en-US" sz="2000" dirty="0"/>
              <a:t>W</a:t>
            </a:r>
            <a:r>
              <a:rPr lang="en-US" sz="2000" dirty="0" smtClean="0"/>
              <a:t>e had issues in Spring </a:t>
            </a:r>
            <a:r>
              <a:rPr lang="en-US" sz="2000" dirty="0"/>
              <a:t>2011 </a:t>
            </a:r>
            <a:r>
              <a:rPr lang="en-US" sz="2000" dirty="0" smtClean="0"/>
              <a:t>concerning the price proposed in EU</a:t>
            </a:r>
          </a:p>
          <a:p>
            <a:r>
              <a:rPr lang="en-US" sz="2000" dirty="0"/>
              <a:t>M</a:t>
            </a:r>
            <a:r>
              <a:rPr lang="en-US" sz="2000" dirty="0" smtClean="0"/>
              <a:t>arket survey in US on Spring </a:t>
            </a:r>
            <a:r>
              <a:rPr lang="en-US" sz="2000" dirty="0"/>
              <a:t>2011 </a:t>
            </a:r>
            <a:endParaRPr lang="en-US" sz="2000" dirty="0" smtClean="0"/>
          </a:p>
          <a:p>
            <a:r>
              <a:rPr lang="en-US" sz="2000" dirty="0" smtClean="0"/>
              <a:t>Repeat market survey in summer 2011</a:t>
            </a:r>
          </a:p>
          <a:p>
            <a:r>
              <a:rPr lang="en-US" sz="2000" dirty="0" smtClean="0"/>
              <a:t>Acceptable offer received from GERO (</a:t>
            </a:r>
            <a:r>
              <a:rPr lang="en-US" sz="2000" dirty="0"/>
              <a:t>Germany) </a:t>
            </a:r>
            <a:r>
              <a:rPr lang="en-US" sz="2000" dirty="0" smtClean="0"/>
              <a:t>summer </a:t>
            </a:r>
            <a:r>
              <a:rPr lang="en-US" sz="2000" dirty="0" smtClean="0"/>
              <a:t>2011</a:t>
            </a:r>
            <a:endParaRPr lang="en-US" sz="2000" dirty="0" smtClean="0"/>
          </a:p>
          <a:p>
            <a:r>
              <a:rPr lang="en-US" sz="2000" dirty="0" smtClean="0"/>
              <a:t>Final contract with GERO placed in September 2011</a:t>
            </a:r>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3</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5"/>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317500" y="3921624"/>
            <a:ext cx="7819136" cy="2868051"/>
          </a:xfrm>
          <a:prstGeom prst="rect">
            <a:avLst/>
          </a:prstGeom>
          <a:noFill/>
          <a:ln w="9525">
            <a:noFill/>
            <a:miter lim="800000"/>
            <a:headEnd/>
            <a:tailEnd/>
          </a:ln>
        </p:spPr>
      </p:pic>
      <p:pic>
        <p:nvPicPr>
          <p:cNvPr id="8" name="Picture 6" descr="http://t2.gstatic.com/images?q=tbn:ANd9GcRs1LshEvK8aacWnNlGSJ1zNpU7sUYWBxutmLbOC6y0tkh4gOAp"/>
          <p:cNvPicPr>
            <a:picLocks noChangeAspect="1" noChangeArrowheads="1"/>
          </p:cNvPicPr>
          <p:nvPr/>
        </p:nvPicPr>
        <p:blipFill>
          <a:blip r:embed="rId3" cstate="print"/>
          <a:srcRect/>
          <a:stretch>
            <a:fillRect/>
          </a:stretch>
        </p:blipFill>
        <p:spPr bwMode="auto">
          <a:xfrm>
            <a:off x="4559467" y="5328157"/>
            <a:ext cx="2038350" cy="914401"/>
          </a:xfrm>
          <a:prstGeom prst="rect">
            <a:avLst/>
          </a:prstGeom>
          <a:noFill/>
        </p:spPr>
      </p:pic>
    </p:spTree>
    <p:extLst>
      <p:ext uri="{BB962C8B-B14F-4D97-AF65-F5344CB8AC3E}">
        <p14:creationId xmlns:p14="http://schemas.microsoft.com/office/powerpoint/2010/main" val="4225432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9300" y="355600"/>
            <a:ext cx="2832100" cy="604838"/>
          </a:xfrm>
        </p:spPr>
        <p:txBody>
          <a:bodyPr/>
          <a:lstStyle/>
          <a:p>
            <a:r>
              <a:rPr lang="en-US" dirty="0" smtClean="0"/>
              <a:t>Components</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4</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0154" y="3171145"/>
            <a:ext cx="7856482" cy="3330611"/>
          </a:xfrm>
          <a:prstGeom prst="rect">
            <a:avLst/>
          </a:prstGeom>
          <a:noFill/>
          <a:ln w="9525">
            <a:noFill/>
            <a:miter lim="800000"/>
            <a:headEnd/>
            <a:tailEnd/>
          </a:ln>
        </p:spPr>
      </p:pic>
      <p:pic>
        <p:nvPicPr>
          <p:cNvPr id="8"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86768" y="1052722"/>
            <a:ext cx="6660232" cy="1920652"/>
          </a:xfrm>
          <a:prstGeom prst="rect">
            <a:avLst/>
          </a:prstGeom>
          <a:noFill/>
          <a:ln w="9525">
            <a:solidFill>
              <a:srgbClr val="FF0000"/>
            </a:solidFill>
            <a:miter lim="800000"/>
            <a:headEnd/>
            <a:tailEnd/>
          </a:ln>
        </p:spPr>
      </p:pic>
      <p:sp>
        <p:nvSpPr>
          <p:cNvPr id="9" name="TextBox 8"/>
          <p:cNvSpPr txBox="1"/>
          <p:nvPr/>
        </p:nvSpPr>
        <p:spPr>
          <a:xfrm>
            <a:off x="5822388" y="3290000"/>
            <a:ext cx="1924612" cy="1384995"/>
          </a:xfrm>
          <a:prstGeom prst="rect">
            <a:avLst/>
          </a:prstGeom>
          <a:noFill/>
        </p:spPr>
        <p:txBody>
          <a:bodyPr wrap="square" rtlCol="0">
            <a:spAutoFit/>
          </a:bodyPr>
          <a:lstStyle/>
          <a:p>
            <a:pPr marL="342900" indent="-342900">
              <a:buAutoNum type="arabicPlain" startAt="9"/>
            </a:pPr>
            <a:r>
              <a:rPr lang="en-US" sz="1200" dirty="0" smtClean="0"/>
              <a:t>Graphite plate</a:t>
            </a:r>
          </a:p>
          <a:p>
            <a:pPr marL="342900" indent="-342900">
              <a:buFontTx/>
              <a:buAutoNum type="arabicPlain" startAt="8"/>
            </a:pPr>
            <a:r>
              <a:rPr lang="en-US" sz="1200" dirty="0" smtClean="0"/>
              <a:t>Transfer table</a:t>
            </a:r>
          </a:p>
          <a:p>
            <a:pPr marL="342900" indent="-342900">
              <a:buAutoNum type="arabicPlain" startAt="8"/>
            </a:pPr>
            <a:r>
              <a:rPr lang="en-US" sz="1200" dirty="0" smtClean="0"/>
              <a:t>Loading table</a:t>
            </a:r>
          </a:p>
          <a:p>
            <a:pPr marL="342900" indent="-342900">
              <a:buAutoNum type="arabicPlain" startAt="7"/>
            </a:pPr>
            <a:r>
              <a:rPr lang="en-US" sz="1200" dirty="0" smtClean="0"/>
              <a:t>Retort </a:t>
            </a:r>
          </a:p>
          <a:p>
            <a:pPr marL="342900" indent="-342900"/>
            <a:r>
              <a:rPr lang="en-US" sz="1200" dirty="0" smtClean="0"/>
              <a:t>2	</a:t>
            </a:r>
          </a:p>
          <a:p>
            <a:pPr marL="342900" indent="-342900"/>
            <a:r>
              <a:rPr lang="en-US" sz="1200" dirty="0" smtClean="0"/>
              <a:t>1	Furnace</a:t>
            </a:r>
          </a:p>
          <a:p>
            <a:r>
              <a:rPr lang="en-US" sz="1200" dirty="0" smtClean="0"/>
              <a:t>3 &amp; 4 Checkered plate</a:t>
            </a:r>
            <a:endParaRPr lang="en-US" sz="1200" dirty="0"/>
          </a:p>
        </p:txBody>
      </p:sp>
    </p:spTree>
    <p:extLst>
      <p:ext uri="{BB962C8B-B14F-4D97-AF65-F5344CB8AC3E}">
        <p14:creationId xmlns:p14="http://schemas.microsoft.com/office/powerpoint/2010/main" val="39587420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9400"/>
            <a:ext cx="4038600" cy="503238"/>
          </a:xfrm>
        </p:spPr>
        <p:txBody>
          <a:bodyPr>
            <a:normAutofit fontScale="90000"/>
          </a:bodyPr>
          <a:lstStyle/>
          <a:p>
            <a:r>
              <a:rPr lang="en-US" dirty="0" smtClean="0"/>
              <a:t>Pictures from </a:t>
            </a:r>
            <a:r>
              <a:rPr lang="en-US" dirty="0" err="1" smtClean="0"/>
              <a:t>Gero</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5</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2" descr="C:\Work\MSC_LMF\Furnace\Furnace 927 GERO\91050011.jpg"/>
          <p:cNvPicPr>
            <a:picLocks noChangeAspect="1" noChangeArrowheads="1"/>
          </p:cNvPicPr>
          <p:nvPr/>
        </p:nvPicPr>
        <p:blipFill>
          <a:blip r:embed="rId2" cstate="print"/>
          <a:srcRect/>
          <a:stretch>
            <a:fillRect/>
          </a:stretch>
        </p:blipFill>
        <p:spPr bwMode="auto">
          <a:xfrm>
            <a:off x="666750" y="895145"/>
            <a:ext cx="4433004" cy="3324753"/>
          </a:xfrm>
          <a:prstGeom prst="rect">
            <a:avLst/>
          </a:prstGeom>
          <a:ln>
            <a:noFill/>
          </a:ln>
          <a:effectLst>
            <a:softEdge rad="112500"/>
          </a:effectLst>
        </p:spPr>
      </p:pic>
      <p:pic>
        <p:nvPicPr>
          <p:cNvPr id="8" name="Picture 3" descr="C:\Work\MSC_LMF\Furnace\Furnace 927 GERO\96090003.jpg"/>
          <p:cNvPicPr>
            <a:picLocks noChangeAspect="1" noChangeArrowheads="1"/>
          </p:cNvPicPr>
          <p:nvPr/>
        </p:nvPicPr>
        <p:blipFill>
          <a:blip r:embed="rId3" cstate="print"/>
          <a:srcRect/>
          <a:stretch>
            <a:fillRect/>
          </a:stretch>
        </p:blipFill>
        <p:spPr bwMode="auto">
          <a:xfrm>
            <a:off x="5354746" y="1734124"/>
            <a:ext cx="3002573" cy="4003430"/>
          </a:xfrm>
          <a:prstGeom prst="rect">
            <a:avLst/>
          </a:prstGeom>
          <a:ln>
            <a:noFill/>
          </a:ln>
          <a:effectLst>
            <a:softEdge rad="112500"/>
          </a:effectLst>
        </p:spPr>
      </p:pic>
      <p:pic>
        <p:nvPicPr>
          <p:cNvPr id="9" name="Picture 2" descr="C:\Work\MSC_LMF\Furnace\Furnace 927 GERO\96090006.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484120" y="4349496"/>
            <a:ext cx="2893695" cy="2170271"/>
          </a:xfrm>
          <a:prstGeom prst="rect">
            <a:avLst/>
          </a:prstGeom>
          <a:ln>
            <a:noFill/>
          </a:ln>
          <a:effectLst>
            <a:softEdge rad="112500"/>
          </a:effectLst>
        </p:spPr>
      </p:pic>
      <p:sp>
        <p:nvSpPr>
          <p:cNvPr id="10" name="TextBox 9"/>
          <p:cNvSpPr txBox="1"/>
          <p:nvPr/>
        </p:nvSpPr>
        <p:spPr>
          <a:xfrm>
            <a:off x="6108700" y="6447977"/>
            <a:ext cx="1778000" cy="276999"/>
          </a:xfrm>
          <a:prstGeom prst="rect">
            <a:avLst/>
          </a:prstGeom>
          <a:noFill/>
        </p:spPr>
        <p:txBody>
          <a:bodyPr wrap="square" rtlCol="0">
            <a:spAutoFit/>
          </a:bodyPr>
          <a:lstStyle/>
          <a:p>
            <a:r>
              <a:rPr lang="en-US" sz="1200" dirty="0" smtClean="0"/>
              <a:t>Courtesy F. </a:t>
            </a:r>
            <a:r>
              <a:rPr lang="en-US" sz="1200" dirty="0" err="1" smtClean="0"/>
              <a:t>Lackner</a:t>
            </a:r>
            <a:endParaRPr lang="en-US" sz="1200" dirty="0"/>
          </a:p>
        </p:txBody>
      </p:sp>
    </p:spTree>
    <p:extLst>
      <p:ext uri="{BB962C8B-B14F-4D97-AF65-F5344CB8AC3E}">
        <p14:creationId xmlns:p14="http://schemas.microsoft.com/office/powerpoint/2010/main" val="29440959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3300" y="279400"/>
            <a:ext cx="2362200" cy="630238"/>
          </a:xfrm>
        </p:spPr>
        <p:txBody>
          <a:bodyPr/>
          <a:lstStyle/>
          <a:p>
            <a:pPr algn="ctr"/>
            <a:r>
              <a:rPr lang="en-US" dirty="0" smtClean="0"/>
              <a:t>Schedule</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6</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788139619"/>
              </p:ext>
            </p:extLst>
          </p:nvPr>
        </p:nvGraphicFramePr>
        <p:xfrm>
          <a:off x="211015" y="1342949"/>
          <a:ext cx="8424985" cy="3506879"/>
        </p:xfrm>
        <a:graphic>
          <a:graphicData uri="http://schemas.openxmlformats.org/drawingml/2006/table">
            <a:tbl>
              <a:tblPr/>
              <a:tblGrid>
                <a:gridCol w="3346397"/>
                <a:gridCol w="2408481"/>
                <a:gridCol w="2670107"/>
              </a:tblGrid>
              <a:tr h="360000">
                <a:tc>
                  <a:txBody>
                    <a:bodyPr/>
                    <a:lstStyle/>
                    <a:p>
                      <a:pPr>
                        <a:spcAft>
                          <a:spcPts val="0"/>
                        </a:spcAft>
                      </a:pPr>
                      <a:r>
                        <a:rPr lang="en-US" sz="1600" b="1" dirty="0">
                          <a:latin typeface="Times"/>
                          <a:ea typeface="Times New Roman"/>
                          <a:cs typeface="Times New Roman"/>
                        </a:rPr>
                        <a:t>Task</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dirty="0">
                          <a:latin typeface="Times"/>
                          <a:ea typeface="Times New Roman"/>
                          <a:cs typeface="Times New Roman"/>
                        </a:rPr>
                        <a:t>Schedule</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dirty="0">
                          <a:latin typeface="Times"/>
                          <a:ea typeface="Times New Roman"/>
                          <a:cs typeface="Times New Roman"/>
                        </a:rPr>
                        <a:t>Persons</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a:latin typeface="Times"/>
                          <a:ea typeface="Times New Roman"/>
                          <a:cs typeface="Times New Roman"/>
                        </a:rPr>
                        <a:t>CAD design approval, electrical layout</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February 21</a:t>
                      </a:r>
                      <a:r>
                        <a:rPr lang="en-US" sz="1400" b="0" baseline="30000">
                          <a:latin typeface="Times"/>
                          <a:ea typeface="Times New Roman"/>
                          <a:cs typeface="Times New Roman"/>
                        </a:rPr>
                        <a:t>st</a:t>
                      </a:r>
                      <a:r>
                        <a:rPr lang="en-US" sz="1400" b="0">
                          <a:latin typeface="Times"/>
                          <a:ea typeface="Times New Roman"/>
                          <a:cs typeface="Times New Roman"/>
                        </a:rPr>
                        <a:t>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GERO Kisir, Geiger</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dirty="0">
                          <a:latin typeface="Times"/>
                          <a:ea typeface="Times New Roman"/>
                          <a:cs typeface="Times New Roman"/>
                        </a:rPr>
                        <a:t>Transfer table and inert gas piping layout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February 27</a:t>
                      </a:r>
                      <a:r>
                        <a:rPr lang="en-US" sz="1400" b="0" baseline="30000">
                          <a:latin typeface="Times"/>
                          <a:ea typeface="Times New Roman"/>
                          <a:cs typeface="Times New Roman"/>
                        </a:rPr>
                        <a:t>th</a:t>
                      </a:r>
                      <a:r>
                        <a:rPr lang="en-US" sz="1400" b="0">
                          <a:latin typeface="Times"/>
                          <a:ea typeface="Times New Roman"/>
                          <a:cs typeface="Times New Roman"/>
                        </a:rPr>
                        <a:t>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GERO </a:t>
                      </a:r>
                      <a:r>
                        <a:rPr lang="en-US" sz="1400" b="0" dirty="0" err="1">
                          <a:latin typeface="Times"/>
                          <a:ea typeface="Times New Roman"/>
                          <a:cs typeface="Times New Roman"/>
                        </a:rPr>
                        <a:t>Kisir</a:t>
                      </a:r>
                      <a:r>
                        <a:rPr lang="en-US" sz="1400" b="0" dirty="0">
                          <a:latin typeface="Times"/>
                          <a:ea typeface="Times New Roman"/>
                          <a:cs typeface="Times New Roman"/>
                        </a:rPr>
                        <a:t>, Geiger</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dirty="0">
                          <a:latin typeface="Times"/>
                          <a:ea typeface="Times New Roman"/>
                          <a:cs typeface="Times New Roman"/>
                        </a:rPr>
                        <a:t>Approval/comments </a:t>
                      </a:r>
                      <a:r>
                        <a:rPr lang="en-US" sz="1400" b="0" dirty="0" smtClean="0">
                          <a:latin typeface="Times"/>
                          <a:ea typeface="Times New Roman"/>
                          <a:cs typeface="Times New Roman"/>
                        </a:rPr>
                        <a:t>to </a:t>
                      </a:r>
                      <a:r>
                        <a:rPr lang="en-US" sz="1400" b="0" dirty="0">
                          <a:latin typeface="Times"/>
                          <a:ea typeface="Times New Roman"/>
                          <a:cs typeface="Times New Roman"/>
                        </a:rPr>
                        <a:t>design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March 1</a:t>
                      </a:r>
                      <a:r>
                        <a:rPr lang="en-US" sz="1400" b="0" baseline="30000">
                          <a:latin typeface="Times"/>
                          <a:ea typeface="Times New Roman"/>
                          <a:cs typeface="Times New Roman"/>
                        </a:rPr>
                        <a:t>st</a:t>
                      </a:r>
                      <a:r>
                        <a:rPr lang="en-US" sz="1400" b="0">
                          <a:latin typeface="Times"/>
                          <a:ea typeface="Times New Roman"/>
                          <a:cs typeface="Times New Roman"/>
                        </a:rPr>
                        <a:t>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CERN</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a:latin typeface="Times"/>
                          <a:ea typeface="Times New Roman"/>
                          <a:cs typeface="Times New Roman"/>
                        </a:rPr>
                        <a:t>Ordering further components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March </a:t>
                      </a:r>
                      <a:r>
                        <a:rPr lang="en-US" sz="1400" b="0" dirty="0" smtClean="0">
                          <a:latin typeface="Times"/>
                          <a:ea typeface="Times New Roman"/>
                          <a:cs typeface="Times New Roman"/>
                        </a:rPr>
                        <a:t>2</a:t>
                      </a:r>
                      <a:r>
                        <a:rPr lang="en-US" sz="1400" b="0" baseline="30000" dirty="0" smtClean="0">
                          <a:latin typeface="Times"/>
                          <a:ea typeface="Times New Roman"/>
                          <a:cs typeface="Times New Roman"/>
                        </a:rPr>
                        <a:t>nd</a:t>
                      </a:r>
                      <a:r>
                        <a:rPr lang="en-US" sz="1400" b="0" dirty="0" smtClean="0">
                          <a:latin typeface="Times"/>
                          <a:ea typeface="Times New Roman"/>
                          <a:cs typeface="Times New Roman"/>
                        </a:rPr>
                        <a:t>  </a:t>
                      </a:r>
                      <a:endParaRPr lang="en-US" sz="1400" b="0" dirty="0">
                        <a:latin typeface="Times"/>
                        <a:ea typeface="Times New Roman"/>
                        <a:cs typeface="Times New Roman"/>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GERO</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a:latin typeface="Times"/>
                          <a:ea typeface="Times New Roman"/>
                          <a:cs typeface="Times New Roman"/>
                        </a:rPr>
                        <a:t>Reception furnace box at GERO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Week 21 </a:t>
                      </a:r>
                    </a:p>
                    <a:p>
                      <a:pPr>
                        <a:spcAft>
                          <a:spcPts val="0"/>
                        </a:spcAft>
                      </a:pPr>
                      <a:r>
                        <a:rPr lang="en-US" sz="1400" b="0">
                          <a:latin typeface="Times"/>
                          <a:ea typeface="Times New Roman"/>
                          <a:cs typeface="Times New Roman"/>
                        </a:rPr>
                        <a:t>(May 21</a:t>
                      </a:r>
                      <a:r>
                        <a:rPr lang="en-US" sz="1400" b="0" baseline="30000">
                          <a:latin typeface="Times"/>
                          <a:ea typeface="Times New Roman"/>
                          <a:cs typeface="Times New Roman"/>
                        </a:rPr>
                        <a:t>st </a:t>
                      </a:r>
                      <a:r>
                        <a:rPr lang="en-US" sz="1400" b="0">
                          <a:latin typeface="Times"/>
                          <a:ea typeface="Times New Roman"/>
                          <a:cs typeface="Times New Roman"/>
                        </a:rPr>
                        <a:t>- 27</a:t>
                      </a:r>
                      <a:r>
                        <a:rPr lang="en-US" sz="1400" b="0" baseline="30000">
                          <a:latin typeface="Times"/>
                          <a:ea typeface="Times New Roman"/>
                          <a:cs typeface="Times New Roman"/>
                        </a:rPr>
                        <a:t>th</a:t>
                      </a:r>
                      <a:r>
                        <a:rPr lang="en-US" sz="1400" b="0">
                          <a:latin typeface="Times"/>
                          <a:ea typeface="Times New Roman"/>
                          <a:cs typeface="Times New Roman"/>
                        </a:rPr>
                        <a:t>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GERO</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dirty="0">
                          <a:latin typeface="Times"/>
                          <a:ea typeface="Times New Roman"/>
                          <a:cs typeface="Times New Roman"/>
                        </a:rPr>
                        <a:t>Electrical wiring, control assembly,</a:t>
                      </a:r>
                    </a:p>
                    <a:p>
                      <a:pPr>
                        <a:spcAft>
                          <a:spcPts val="0"/>
                        </a:spcAft>
                      </a:pPr>
                      <a:r>
                        <a:rPr lang="en-US" sz="1400" b="0" dirty="0">
                          <a:latin typeface="Times"/>
                          <a:ea typeface="Times New Roman"/>
                          <a:cs typeface="Times New Roman"/>
                        </a:rPr>
                        <a:t>VDE </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Week 22 </a:t>
                      </a:r>
                    </a:p>
                    <a:p>
                      <a:pPr>
                        <a:spcAft>
                          <a:spcPts val="0"/>
                        </a:spcAft>
                      </a:pPr>
                      <a:r>
                        <a:rPr lang="en-US" sz="1400" b="0" dirty="0">
                          <a:latin typeface="Times"/>
                          <a:ea typeface="Times New Roman"/>
                          <a:cs typeface="Times New Roman"/>
                        </a:rPr>
                        <a:t>(May 28</a:t>
                      </a:r>
                      <a:r>
                        <a:rPr lang="en-US" sz="1400" b="0" baseline="30000" dirty="0">
                          <a:latin typeface="Times"/>
                          <a:ea typeface="Times New Roman"/>
                          <a:cs typeface="Times New Roman"/>
                        </a:rPr>
                        <a:t>th</a:t>
                      </a:r>
                      <a:r>
                        <a:rPr lang="en-US" sz="1400" b="0" dirty="0">
                          <a:latin typeface="Times"/>
                          <a:ea typeface="Times New Roman"/>
                          <a:cs typeface="Times New Roman"/>
                        </a:rPr>
                        <a:t> - June 3</a:t>
                      </a:r>
                      <a:r>
                        <a:rPr lang="en-US" sz="1400" b="0" baseline="30000" dirty="0">
                          <a:latin typeface="Times"/>
                          <a:ea typeface="Times New Roman"/>
                          <a:cs typeface="Times New Roman"/>
                        </a:rPr>
                        <a:t>rd</a:t>
                      </a:r>
                      <a:r>
                        <a:rPr lang="en-US" sz="1400" b="0" dirty="0">
                          <a:latin typeface="Times"/>
                          <a:ea typeface="Times New Roman"/>
                          <a:cs typeface="Times New Roman"/>
                        </a:rPr>
                        <a:t>)</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GERO</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dirty="0">
                          <a:latin typeface="Times"/>
                          <a:ea typeface="Times New Roman"/>
                          <a:cs typeface="Times New Roman"/>
                        </a:rPr>
                        <a:t>Acceptance test at GERO</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a:latin typeface="Times"/>
                          <a:ea typeface="Times New Roman"/>
                          <a:cs typeface="Times New Roman"/>
                        </a:rPr>
                        <a:t>Week 23</a:t>
                      </a:r>
                    </a:p>
                    <a:p>
                      <a:pPr>
                        <a:spcAft>
                          <a:spcPts val="0"/>
                        </a:spcAft>
                      </a:pPr>
                      <a:r>
                        <a:rPr lang="en-US" sz="1400" b="0">
                          <a:latin typeface="Times"/>
                          <a:ea typeface="Times New Roman"/>
                          <a:cs typeface="Times New Roman"/>
                        </a:rPr>
                        <a:t>(June 4</a:t>
                      </a:r>
                      <a:r>
                        <a:rPr lang="en-US" sz="1400" b="0" baseline="30000">
                          <a:latin typeface="Times"/>
                          <a:ea typeface="Times New Roman"/>
                          <a:cs typeface="Times New Roman"/>
                        </a:rPr>
                        <a:t>th</a:t>
                      </a:r>
                      <a:r>
                        <a:rPr lang="en-US" sz="1400" b="0">
                          <a:latin typeface="Times"/>
                          <a:ea typeface="Times New Roman"/>
                          <a:cs typeface="Times New Roman"/>
                        </a:rPr>
                        <a:t> - June 10</a:t>
                      </a:r>
                      <a:r>
                        <a:rPr lang="en-US" sz="1400" b="0" baseline="30000">
                          <a:latin typeface="Times"/>
                          <a:ea typeface="Times New Roman"/>
                          <a:cs typeface="Times New Roman"/>
                        </a:rPr>
                        <a:t>th</a:t>
                      </a:r>
                      <a:r>
                        <a:rPr lang="en-US" sz="1400" b="0">
                          <a:latin typeface="Times"/>
                          <a:ea typeface="Times New Roman"/>
                          <a:cs typeface="Times New Roman"/>
                        </a:rPr>
                        <a:t>)</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GERO and CERN</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00">
                <a:tc>
                  <a:txBody>
                    <a:bodyPr/>
                    <a:lstStyle/>
                    <a:p>
                      <a:pPr>
                        <a:spcAft>
                          <a:spcPts val="0"/>
                        </a:spcAft>
                      </a:pPr>
                      <a:r>
                        <a:rPr lang="en-US" sz="1400" b="0" dirty="0">
                          <a:latin typeface="Times"/>
                          <a:ea typeface="Times New Roman"/>
                          <a:cs typeface="Times New Roman"/>
                        </a:rPr>
                        <a:t>Delivery to CERN</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0" dirty="0">
                          <a:latin typeface="Times"/>
                          <a:ea typeface="Times New Roman"/>
                          <a:cs typeface="Times New Roman"/>
                        </a:rPr>
                        <a:t>Week </a:t>
                      </a:r>
                      <a:r>
                        <a:rPr lang="en-US" sz="1400" b="0" dirty="0" smtClean="0">
                          <a:latin typeface="Times"/>
                          <a:ea typeface="Times New Roman"/>
                          <a:cs typeface="Times New Roman"/>
                        </a:rPr>
                        <a:t>24 </a:t>
                      </a:r>
                    </a:p>
                    <a:p>
                      <a:pPr>
                        <a:spcAft>
                          <a:spcPts val="0"/>
                        </a:spcAft>
                      </a:pPr>
                      <a:r>
                        <a:rPr lang="en-US" sz="1400" b="0" dirty="0" smtClean="0">
                          <a:latin typeface="Times"/>
                          <a:ea typeface="Times New Roman"/>
                          <a:cs typeface="Times New Roman"/>
                        </a:rPr>
                        <a:t>(June 11</a:t>
                      </a:r>
                      <a:r>
                        <a:rPr lang="en-US" sz="1400" b="0" baseline="30000" dirty="0" smtClean="0">
                          <a:latin typeface="Times"/>
                          <a:ea typeface="Times New Roman"/>
                          <a:cs typeface="Times New Roman"/>
                        </a:rPr>
                        <a:t>th</a:t>
                      </a:r>
                      <a:r>
                        <a:rPr lang="en-US" sz="1400" b="0" dirty="0" smtClean="0">
                          <a:latin typeface="Times"/>
                          <a:ea typeface="Times New Roman"/>
                          <a:cs typeface="Times New Roman"/>
                        </a:rPr>
                        <a:t> – June 17</a:t>
                      </a:r>
                      <a:r>
                        <a:rPr lang="en-US" sz="1400" b="0" baseline="30000" dirty="0" smtClean="0">
                          <a:latin typeface="Times"/>
                          <a:ea typeface="Times New Roman"/>
                          <a:cs typeface="Times New Roman"/>
                        </a:rPr>
                        <a:t>th</a:t>
                      </a:r>
                      <a:r>
                        <a:rPr lang="en-US" sz="1400" b="0" dirty="0" smtClean="0">
                          <a:latin typeface="Times"/>
                          <a:ea typeface="Times New Roman"/>
                          <a:cs typeface="Times New Roman"/>
                        </a:rPr>
                        <a:t> )</a:t>
                      </a:r>
                      <a:endParaRPr lang="en-US" sz="1400" b="0" dirty="0">
                        <a:latin typeface="Times"/>
                        <a:ea typeface="Times New Roman"/>
                        <a:cs typeface="Times New Roman"/>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Times"/>
                          <a:ea typeface="Times New Roman"/>
                          <a:cs typeface="Times New Roman"/>
                        </a:rPr>
                        <a:t>GERO and CERN</a:t>
                      </a:r>
                    </a:p>
                    <a:p>
                      <a:pPr>
                        <a:spcAft>
                          <a:spcPts val="0"/>
                        </a:spcAft>
                      </a:pPr>
                      <a:endParaRPr lang="en-US" sz="1400" b="0" dirty="0">
                        <a:latin typeface="Times"/>
                        <a:ea typeface="Times New Roman"/>
                        <a:cs typeface="Times New Roman"/>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2" descr="http://t3.gstatic.com/images?q=tbn:ANd9GcTDERfkrAG3eG3QfbSajln370nBrTfw_NICHjxDck6hpZ8MihZ7"/>
          <p:cNvPicPr>
            <a:picLocks noChangeAspect="1" noChangeArrowheads="1"/>
          </p:cNvPicPr>
          <p:nvPr/>
        </p:nvPicPr>
        <p:blipFill>
          <a:blip r:embed="rId2" cstate="print"/>
          <a:srcRect/>
          <a:stretch>
            <a:fillRect/>
          </a:stretch>
        </p:blipFill>
        <p:spPr bwMode="auto">
          <a:xfrm>
            <a:off x="555204" y="5211132"/>
            <a:ext cx="1460919" cy="1460919"/>
          </a:xfrm>
          <a:prstGeom prst="rect">
            <a:avLst/>
          </a:prstGeom>
          <a:noFill/>
        </p:spPr>
      </p:pic>
      <p:sp>
        <p:nvSpPr>
          <p:cNvPr id="9" name="TextBox 8"/>
          <p:cNvSpPr txBox="1"/>
          <p:nvPr/>
        </p:nvSpPr>
        <p:spPr>
          <a:xfrm>
            <a:off x="2225615" y="5205562"/>
            <a:ext cx="6228271" cy="1323439"/>
          </a:xfrm>
          <a:prstGeom prst="rect">
            <a:avLst/>
          </a:prstGeom>
          <a:noFill/>
        </p:spPr>
        <p:txBody>
          <a:bodyPr wrap="square" rtlCol="0">
            <a:spAutoFit/>
          </a:bodyPr>
          <a:lstStyle/>
          <a:p>
            <a:r>
              <a:rPr lang="en-US" sz="1600" dirty="0" smtClean="0"/>
              <a:t>A special transport to CERN will be organized from GERO.</a:t>
            </a:r>
          </a:p>
          <a:p>
            <a:r>
              <a:rPr lang="en-US" sz="1600" dirty="0" smtClean="0"/>
              <a:t>Shock sensors will be applied to the furnace.</a:t>
            </a:r>
          </a:p>
          <a:p>
            <a:r>
              <a:rPr lang="en-US" sz="1600" dirty="0" smtClean="0"/>
              <a:t>Risk of small cracks on the inner brickwork. The status will be </a:t>
            </a:r>
          </a:p>
          <a:p>
            <a:r>
              <a:rPr lang="en-US" sz="1600" dirty="0" smtClean="0"/>
              <a:t>investigated after delivery. Smaller cracks will be filled with a special Cement.  </a:t>
            </a:r>
          </a:p>
        </p:txBody>
      </p:sp>
      <p:sp>
        <p:nvSpPr>
          <p:cNvPr id="10" name="TextBox 9"/>
          <p:cNvSpPr txBox="1"/>
          <p:nvPr/>
        </p:nvSpPr>
        <p:spPr>
          <a:xfrm>
            <a:off x="284672" y="5050287"/>
            <a:ext cx="1599566" cy="307777"/>
          </a:xfrm>
          <a:prstGeom prst="rect">
            <a:avLst/>
          </a:prstGeom>
          <a:noFill/>
        </p:spPr>
        <p:txBody>
          <a:bodyPr wrap="none" rtlCol="0">
            <a:spAutoFit/>
          </a:bodyPr>
          <a:lstStyle/>
          <a:p>
            <a:r>
              <a:rPr lang="en-US" sz="1400" b="1" dirty="0" smtClean="0"/>
              <a:t>Transport risk:</a:t>
            </a:r>
            <a:endParaRPr lang="en-US" sz="1400" b="1" dirty="0"/>
          </a:p>
        </p:txBody>
      </p:sp>
      <p:sp>
        <p:nvSpPr>
          <p:cNvPr id="11" name="TextBox 10"/>
          <p:cNvSpPr txBox="1"/>
          <p:nvPr/>
        </p:nvSpPr>
        <p:spPr>
          <a:xfrm>
            <a:off x="5905500" y="6447977"/>
            <a:ext cx="1778000" cy="276999"/>
          </a:xfrm>
          <a:prstGeom prst="rect">
            <a:avLst/>
          </a:prstGeom>
          <a:noFill/>
        </p:spPr>
        <p:txBody>
          <a:bodyPr wrap="square" rtlCol="0">
            <a:spAutoFit/>
          </a:bodyPr>
          <a:lstStyle/>
          <a:p>
            <a:r>
              <a:rPr lang="en-US" sz="1200" dirty="0" smtClean="0"/>
              <a:t>Courtesy F. </a:t>
            </a:r>
            <a:r>
              <a:rPr lang="en-US" sz="1200" dirty="0" err="1" smtClean="0"/>
              <a:t>Lackner</a:t>
            </a:r>
            <a:endParaRPr lang="en-US" sz="1200" dirty="0"/>
          </a:p>
        </p:txBody>
      </p:sp>
    </p:spTree>
    <p:extLst>
      <p:ext uri="{BB962C8B-B14F-4D97-AF65-F5344CB8AC3E}">
        <p14:creationId xmlns:p14="http://schemas.microsoft.com/office/powerpoint/2010/main" val="30220698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182562"/>
            <a:ext cx="5753100" cy="617538"/>
          </a:xfrm>
        </p:spPr>
        <p:txBody>
          <a:bodyPr/>
          <a:lstStyle/>
          <a:p>
            <a:pPr algn="ctr"/>
            <a:r>
              <a:rPr lang="en-US" dirty="0" smtClean="0"/>
              <a:t>Vacuum Impregnation Tank</a:t>
            </a:r>
            <a:endParaRPr lang="en-US" dirty="0"/>
          </a:p>
        </p:txBody>
      </p:sp>
      <p:sp>
        <p:nvSpPr>
          <p:cNvPr id="3" name="Content Placeholder 2"/>
          <p:cNvSpPr>
            <a:spLocks noGrp="1"/>
          </p:cNvSpPr>
          <p:nvPr>
            <p:ph sz="quarter" idx="1"/>
          </p:nvPr>
        </p:nvSpPr>
        <p:spPr>
          <a:xfrm>
            <a:off x="254000" y="1005470"/>
            <a:ext cx="8492236" cy="2436230"/>
          </a:xfrm>
        </p:spPr>
        <p:txBody>
          <a:bodyPr>
            <a:noAutofit/>
          </a:bodyPr>
          <a:lstStyle/>
          <a:p>
            <a:r>
              <a:rPr lang="en-US" sz="2000" dirty="0" smtClean="0"/>
              <a:t>A vacuum impregnation facility will be installed in building 927 near the heat treatment furnace</a:t>
            </a:r>
          </a:p>
          <a:p>
            <a:r>
              <a:rPr lang="en-US" sz="2000" dirty="0" smtClean="0"/>
              <a:t>The technical </a:t>
            </a:r>
            <a:r>
              <a:rPr lang="en-US" sz="2000" dirty="0"/>
              <a:t>specification </a:t>
            </a:r>
            <a:r>
              <a:rPr lang="en-US" sz="2000" dirty="0" smtClean="0"/>
              <a:t>has been approved </a:t>
            </a:r>
            <a:r>
              <a:rPr lang="en-US" sz="2000" dirty="0"/>
              <a:t>in </a:t>
            </a:r>
            <a:r>
              <a:rPr lang="en-US" sz="2000" dirty="0" smtClean="0"/>
              <a:t>December 2011</a:t>
            </a:r>
            <a:endParaRPr lang="en-US" sz="2000" dirty="0"/>
          </a:p>
          <a:p>
            <a:r>
              <a:rPr lang="en-US" sz="2000" dirty="0"/>
              <a:t>3</a:t>
            </a:r>
            <a:r>
              <a:rPr lang="en-US" sz="2000" dirty="0" smtClean="0"/>
              <a:t> confirming offers have been received</a:t>
            </a:r>
          </a:p>
          <a:p>
            <a:r>
              <a:rPr lang="en-US" sz="2000" dirty="0" smtClean="0"/>
              <a:t>The order has been placed middle of March 2012 (TELSTAR-Spain)</a:t>
            </a:r>
          </a:p>
          <a:p>
            <a:r>
              <a:rPr lang="en-US" sz="2000" dirty="0"/>
              <a:t>D</a:t>
            </a:r>
            <a:r>
              <a:rPr lang="en-US" sz="2000" dirty="0" smtClean="0"/>
              <a:t>edicated electrical power lines are installed in 927 laboratory</a:t>
            </a:r>
          </a:p>
          <a:p>
            <a:endParaRPr lang="en-US" sz="2000" dirty="0"/>
          </a:p>
          <a:p>
            <a:endParaRPr lang="en-US" sz="2000" dirty="0"/>
          </a:p>
          <a:p>
            <a:pPr marL="0" indent="0">
              <a:buNone/>
            </a:pPr>
            <a:endParaRPr lang="en-US" sz="2000" dirty="0" smtClean="0"/>
          </a:p>
        </p:txBody>
      </p:sp>
      <p:sp>
        <p:nvSpPr>
          <p:cNvPr id="4" name="Slide Number Placeholder 3"/>
          <p:cNvSpPr>
            <a:spLocks noGrp="1"/>
          </p:cNvSpPr>
          <p:nvPr>
            <p:ph type="sldNum" sz="quarter" idx="15"/>
          </p:nvPr>
        </p:nvSpPr>
        <p:spPr/>
        <p:txBody>
          <a:bodyPr/>
          <a:lstStyle/>
          <a:p>
            <a:fld id="{F4E70152-D437-0B4A-8530-94A07B6DC10B}" type="slidenum">
              <a:rPr lang="en-GB" smtClean="0"/>
              <a:pPr/>
              <a:t>7</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6299" y="3441701"/>
            <a:ext cx="5456021" cy="3316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01695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700" y="241300"/>
            <a:ext cx="6007100" cy="884238"/>
          </a:xfrm>
        </p:spPr>
        <p:txBody>
          <a:bodyPr>
            <a:normAutofit fontScale="90000"/>
          </a:bodyPr>
          <a:lstStyle/>
          <a:p>
            <a:r>
              <a:rPr lang="en-US" dirty="0" smtClean="0"/>
              <a:t>Vacuum thank delivery schedule</a:t>
            </a:r>
            <a:endParaRPr lang="en-US"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8</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202643621"/>
              </p:ext>
            </p:extLst>
          </p:nvPr>
        </p:nvGraphicFramePr>
        <p:xfrm>
          <a:off x="419100" y="1193797"/>
          <a:ext cx="8001000" cy="5496854"/>
        </p:xfrm>
        <a:graphic>
          <a:graphicData uri="http://schemas.openxmlformats.org/drawingml/2006/table">
            <a:tbl>
              <a:tblPr firstRow="1" bandRow="1">
                <a:tableStyleId>{5940675A-B579-460E-94D1-54222C63F5DA}</a:tableStyleId>
              </a:tblPr>
              <a:tblGrid>
                <a:gridCol w="4826000"/>
                <a:gridCol w="3175000"/>
              </a:tblGrid>
              <a:tr h="576334">
                <a:tc>
                  <a:txBody>
                    <a:bodyPr/>
                    <a:lstStyle/>
                    <a:p>
                      <a:r>
                        <a:rPr lang="en-US" sz="2400" b="1" dirty="0" smtClean="0"/>
                        <a:t>Milestones</a:t>
                      </a:r>
                      <a:endParaRPr lang="en-US" sz="2400" b="1" dirty="0"/>
                    </a:p>
                  </a:txBody>
                  <a:tcPr/>
                </a:tc>
                <a:tc>
                  <a:txBody>
                    <a:bodyPr/>
                    <a:lstStyle/>
                    <a:p>
                      <a:r>
                        <a:rPr lang="en-US" sz="2400" b="1" dirty="0" smtClean="0"/>
                        <a:t>Relevant Dates</a:t>
                      </a:r>
                      <a:endParaRPr lang="en-US" sz="2400" b="1" dirty="0"/>
                    </a:p>
                  </a:txBody>
                  <a:tcPr/>
                </a:tc>
              </a:tr>
              <a:tr h="576334">
                <a:tc>
                  <a:txBody>
                    <a:bodyPr/>
                    <a:lstStyle/>
                    <a:p>
                      <a:r>
                        <a:rPr lang="en-US" dirty="0" smtClean="0"/>
                        <a:t>Signature of the contract</a:t>
                      </a:r>
                      <a:endParaRPr lang="en-US" dirty="0"/>
                    </a:p>
                  </a:txBody>
                  <a:tcPr/>
                </a:tc>
                <a:tc>
                  <a:txBody>
                    <a:bodyPr/>
                    <a:lstStyle/>
                    <a:p>
                      <a:r>
                        <a:rPr lang="en-US" dirty="0" smtClean="0"/>
                        <a:t>March</a:t>
                      </a:r>
                      <a:r>
                        <a:rPr lang="en-US" baseline="0" dirty="0" smtClean="0"/>
                        <a:t> 15</a:t>
                      </a:r>
                      <a:r>
                        <a:rPr lang="en-US" baseline="30000" dirty="0" smtClean="0"/>
                        <a:t>th</a:t>
                      </a:r>
                      <a:r>
                        <a:rPr lang="en-US" baseline="0" dirty="0" smtClean="0"/>
                        <a:t> 2012</a:t>
                      </a:r>
                      <a:endParaRPr lang="en-US" dirty="0"/>
                    </a:p>
                  </a:txBody>
                  <a:tcPr/>
                </a:tc>
              </a:tr>
              <a:tr h="6537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Preliminary</a:t>
                      </a:r>
                      <a:r>
                        <a:rPr lang="en-US" baseline="0" dirty="0" smtClean="0"/>
                        <a:t> design review and definition</a:t>
                      </a:r>
                      <a:endParaRPr lang="en-US" dirty="0" smtClean="0"/>
                    </a:p>
                    <a:p>
                      <a:endParaRPr lang="en-US" dirty="0"/>
                    </a:p>
                  </a:txBody>
                  <a:tcPr/>
                </a:tc>
                <a:tc>
                  <a:txBody>
                    <a:bodyPr/>
                    <a:lstStyle/>
                    <a:p>
                      <a:r>
                        <a:rPr lang="en-US" dirty="0" smtClean="0"/>
                        <a:t>April 12</a:t>
                      </a:r>
                      <a:r>
                        <a:rPr lang="en-US" baseline="30000" dirty="0" smtClean="0"/>
                        <a:t>th</a:t>
                      </a:r>
                      <a:r>
                        <a:rPr lang="en-US" dirty="0" smtClean="0"/>
                        <a:t> 2012</a:t>
                      </a:r>
                      <a:endParaRPr lang="en-US" dirty="0"/>
                    </a:p>
                  </a:txBody>
                  <a:tcPr/>
                </a:tc>
              </a:tr>
              <a:tr h="576334">
                <a:tc>
                  <a:txBody>
                    <a:bodyPr/>
                    <a:lstStyle/>
                    <a:p>
                      <a:r>
                        <a:rPr lang="en-US" dirty="0" smtClean="0"/>
                        <a:t>Preliminary manufacturing plan</a:t>
                      </a:r>
                      <a:endParaRPr lang="en-US" dirty="0"/>
                    </a:p>
                  </a:txBody>
                  <a:tcPr/>
                </a:tc>
                <a:tc>
                  <a:txBody>
                    <a:bodyPr/>
                    <a:lstStyle/>
                    <a:p>
                      <a:r>
                        <a:rPr lang="en-US" dirty="0" smtClean="0"/>
                        <a:t>April 19</a:t>
                      </a:r>
                      <a:r>
                        <a:rPr lang="en-US" baseline="30000" dirty="0" smtClean="0"/>
                        <a:t>th</a:t>
                      </a:r>
                      <a:r>
                        <a:rPr lang="en-US" dirty="0" smtClean="0"/>
                        <a:t> 2012</a:t>
                      </a:r>
                      <a:endParaRPr lang="en-US" dirty="0"/>
                    </a:p>
                  </a:txBody>
                  <a:tcPr/>
                </a:tc>
              </a:tr>
              <a:tr h="653796">
                <a:tc>
                  <a:txBody>
                    <a:bodyPr/>
                    <a:lstStyle/>
                    <a:p>
                      <a:r>
                        <a:rPr lang="en-US" dirty="0" smtClean="0"/>
                        <a:t>Final design file and Risk assessment presentation</a:t>
                      </a:r>
                      <a:endParaRPr lang="en-US" dirty="0"/>
                    </a:p>
                  </a:txBody>
                  <a:tcPr/>
                </a:tc>
                <a:tc>
                  <a:txBody>
                    <a:bodyPr/>
                    <a:lstStyle/>
                    <a:p>
                      <a:r>
                        <a:rPr lang="en-US" dirty="0" smtClean="0"/>
                        <a:t> May 2</a:t>
                      </a:r>
                      <a:r>
                        <a:rPr lang="en-US" baseline="30000" dirty="0" smtClean="0"/>
                        <a:t>nd</a:t>
                      </a:r>
                      <a:r>
                        <a:rPr lang="en-US" dirty="0" smtClean="0"/>
                        <a:t> 2012</a:t>
                      </a:r>
                      <a:endParaRPr lang="en-US" dirty="0"/>
                    </a:p>
                  </a:txBody>
                  <a:tcPr/>
                </a:tc>
              </a:tr>
              <a:tr h="653796">
                <a:tc>
                  <a:txBody>
                    <a:bodyPr/>
                    <a:lstStyle/>
                    <a:p>
                      <a:r>
                        <a:rPr lang="en-US" dirty="0" smtClean="0"/>
                        <a:t>Design file and risk Assessment approval by CERN</a:t>
                      </a:r>
                      <a:endParaRPr lang="en-US" dirty="0"/>
                    </a:p>
                  </a:txBody>
                  <a:tcPr/>
                </a:tc>
                <a:tc>
                  <a:txBody>
                    <a:bodyPr/>
                    <a:lstStyle/>
                    <a:p>
                      <a:r>
                        <a:rPr lang="en-US" baseline="0" dirty="0" smtClean="0"/>
                        <a:t>June</a:t>
                      </a:r>
                      <a:r>
                        <a:rPr lang="en-US" dirty="0" smtClean="0"/>
                        <a:t> 9</a:t>
                      </a:r>
                      <a:r>
                        <a:rPr lang="en-US" baseline="30000" dirty="0" smtClean="0"/>
                        <a:t>th</a:t>
                      </a:r>
                      <a:r>
                        <a:rPr lang="en-US" dirty="0" smtClean="0"/>
                        <a:t> 2012</a:t>
                      </a:r>
                      <a:endParaRPr lang="en-US" dirty="0"/>
                    </a:p>
                  </a:txBody>
                  <a:tcPr/>
                </a:tc>
              </a:tr>
              <a:tr h="653796">
                <a:tc>
                  <a:txBody>
                    <a:bodyPr/>
                    <a:lstStyle/>
                    <a:p>
                      <a:r>
                        <a:rPr lang="en-US" dirty="0" smtClean="0"/>
                        <a:t>Tests at supplier premises</a:t>
                      </a:r>
                      <a:endParaRPr lang="en-US" dirty="0"/>
                    </a:p>
                  </a:txBody>
                  <a:tcPr/>
                </a:tc>
                <a:tc>
                  <a:txBody>
                    <a:bodyPr/>
                    <a:lstStyle/>
                    <a:p>
                      <a:r>
                        <a:rPr lang="en-US" dirty="0" smtClean="0"/>
                        <a:t>August 22</a:t>
                      </a:r>
                      <a:r>
                        <a:rPr lang="en-US" baseline="30000" dirty="0" smtClean="0"/>
                        <a:t>nd</a:t>
                      </a:r>
                      <a:r>
                        <a:rPr lang="en-US" dirty="0" smtClean="0"/>
                        <a:t> August</a:t>
                      </a:r>
                      <a:endParaRPr lang="en-US" dirty="0"/>
                    </a:p>
                  </a:txBody>
                  <a:tcPr/>
                </a:tc>
              </a:tr>
              <a:tr h="576334">
                <a:tc>
                  <a:txBody>
                    <a:bodyPr/>
                    <a:lstStyle/>
                    <a:p>
                      <a:r>
                        <a:rPr lang="en-US" dirty="0" smtClean="0"/>
                        <a:t>Vacuum</a:t>
                      </a:r>
                      <a:r>
                        <a:rPr lang="en-US" baseline="0" dirty="0" smtClean="0"/>
                        <a:t> tank delivery at CERN</a:t>
                      </a:r>
                      <a:endParaRPr lang="en-US" dirty="0"/>
                    </a:p>
                  </a:txBody>
                  <a:tcPr/>
                </a:tc>
                <a:tc>
                  <a:txBody>
                    <a:bodyPr/>
                    <a:lstStyle/>
                    <a:p>
                      <a:r>
                        <a:rPr lang="en-US" dirty="0" smtClean="0"/>
                        <a:t>September 6</a:t>
                      </a:r>
                      <a:r>
                        <a:rPr lang="en-US" baseline="30000" dirty="0" smtClean="0"/>
                        <a:t>th</a:t>
                      </a:r>
                      <a:r>
                        <a:rPr lang="en-US" dirty="0" smtClean="0"/>
                        <a:t> 2012</a:t>
                      </a:r>
                      <a:endParaRPr lang="en-US" dirty="0"/>
                    </a:p>
                  </a:txBody>
                  <a:tcPr/>
                </a:tc>
              </a:tr>
              <a:tr h="576334">
                <a:tc>
                  <a:txBody>
                    <a:bodyPr/>
                    <a:lstStyle/>
                    <a:p>
                      <a:r>
                        <a:rPr lang="en-US" dirty="0" smtClean="0"/>
                        <a:t>Final installation and commissioning</a:t>
                      </a:r>
                      <a:endParaRPr lang="en-US" dirty="0"/>
                    </a:p>
                  </a:txBody>
                  <a:tcPr/>
                </a:tc>
                <a:tc>
                  <a:txBody>
                    <a:bodyPr/>
                    <a:lstStyle/>
                    <a:p>
                      <a:r>
                        <a:rPr lang="en-US" dirty="0" smtClean="0"/>
                        <a:t>September 20</a:t>
                      </a:r>
                      <a:r>
                        <a:rPr lang="en-US" baseline="30000" dirty="0" smtClean="0"/>
                        <a:t>th</a:t>
                      </a:r>
                      <a:r>
                        <a:rPr lang="en-US" dirty="0" smtClean="0"/>
                        <a:t> 2012</a:t>
                      </a:r>
                      <a:endParaRPr lang="en-US" dirty="0"/>
                    </a:p>
                  </a:txBody>
                  <a:tcPr/>
                </a:tc>
              </a:tr>
            </a:tbl>
          </a:graphicData>
        </a:graphic>
      </p:graphicFrame>
    </p:spTree>
    <p:extLst>
      <p:ext uri="{BB962C8B-B14F-4D97-AF65-F5344CB8AC3E}">
        <p14:creationId xmlns:p14="http://schemas.microsoft.com/office/powerpoint/2010/main" val="27852519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700" y="334962"/>
            <a:ext cx="4038600" cy="541338"/>
          </a:xfrm>
        </p:spPr>
        <p:txBody>
          <a:bodyPr>
            <a:normAutofit fontScale="90000"/>
          </a:bodyPr>
          <a:lstStyle/>
          <a:p>
            <a:pPr algn="ctr"/>
            <a:r>
              <a:rPr lang="en-US" dirty="0" smtClean="0"/>
              <a:t>Impregnation mold</a:t>
            </a:r>
            <a:endParaRPr lang="en-US" dirty="0"/>
          </a:p>
        </p:txBody>
      </p:sp>
      <p:sp>
        <p:nvSpPr>
          <p:cNvPr id="3" name="Content Placeholder 2"/>
          <p:cNvSpPr>
            <a:spLocks noGrp="1"/>
          </p:cNvSpPr>
          <p:nvPr>
            <p:ph sz="quarter" idx="1"/>
          </p:nvPr>
        </p:nvSpPr>
        <p:spPr>
          <a:xfrm>
            <a:off x="457200" y="990600"/>
            <a:ext cx="7937500" cy="2984500"/>
          </a:xfrm>
        </p:spPr>
        <p:txBody>
          <a:bodyPr>
            <a:normAutofit fontScale="92500" lnSpcReduction="10000"/>
          </a:bodyPr>
          <a:lstStyle/>
          <a:p>
            <a:r>
              <a:rPr lang="en-US" sz="2000" dirty="0" smtClean="0"/>
              <a:t>Technical meeting on impregnation mold concept held at CEA on 16</a:t>
            </a:r>
            <a:r>
              <a:rPr lang="en-US" sz="2000" baseline="30000" dirty="0" smtClean="0"/>
              <a:t>th</a:t>
            </a:r>
            <a:r>
              <a:rPr lang="en-US" sz="2000" dirty="0" smtClean="0"/>
              <a:t> of March 2012</a:t>
            </a:r>
          </a:p>
          <a:p>
            <a:r>
              <a:rPr lang="en-US" sz="2000" dirty="0" smtClean="0"/>
              <a:t>CERN team will provide all required information for mold design</a:t>
            </a:r>
          </a:p>
          <a:p>
            <a:r>
              <a:rPr lang="en-US" sz="2000" dirty="0" smtClean="0"/>
              <a:t>The mold concept will be inspired from the reaction tooling</a:t>
            </a:r>
          </a:p>
          <a:p>
            <a:r>
              <a:rPr lang="en-US" sz="2000" dirty="0" smtClean="0"/>
              <a:t>Al alloy with O-rings will be used</a:t>
            </a:r>
          </a:p>
          <a:p>
            <a:r>
              <a:rPr lang="en-US" sz="2000" dirty="0" smtClean="0"/>
              <a:t>CEA will produce the fabrication drawings for impregnation mold layer 3-4 by June the 15</a:t>
            </a:r>
            <a:r>
              <a:rPr lang="en-US" sz="2000" baseline="30000" dirty="0" smtClean="0"/>
              <a:t>th </a:t>
            </a:r>
            <a:r>
              <a:rPr lang="en-US" sz="2000" dirty="0" smtClean="0"/>
              <a:t> 2012</a:t>
            </a:r>
            <a:endParaRPr lang="en-US" sz="2000" baseline="30000" dirty="0" smtClean="0"/>
          </a:p>
          <a:p>
            <a:r>
              <a:rPr lang="en-US" sz="2000" dirty="0" smtClean="0"/>
              <a:t>CERN will launch the price inquiry and follow-up the fabrication  </a:t>
            </a:r>
          </a:p>
          <a:p>
            <a:r>
              <a:rPr lang="en-US" sz="2000" dirty="0" smtClean="0"/>
              <a:t>First mold to be delivered at CERN by September the 15</a:t>
            </a:r>
            <a:r>
              <a:rPr lang="en-US" sz="2000" baseline="30000" dirty="0" smtClean="0"/>
              <a:t>th</a:t>
            </a:r>
            <a:r>
              <a:rPr lang="en-US" sz="2000" dirty="0" smtClean="0"/>
              <a:t> 2012 </a:t>
            </a:r>
            <a:endParaRPr lang="en-US" sz="2000" dirty="0"/>
          </a:p>
        </p:txBody>
      </p:sp>
      <p:sp>
        <p:nvSpPr>
          <p:cNvPr id="4" name="Slide Number Placeholder 3"/>
          <p:cNvSpPr>
            <a:spLocks noGrp="1"/>
          </p:cNvSpPr>
          <p:nvPr>
            <p:ph type="sldNum" sz="quarter" idx="15"/>
          </p:nvPr>
        </p:nvSpPr>
        <p:spPr/>
        <p:txBody>
          <a:bodyPr/>
          <a:lstStyle/>
          <a:p>
            <a:fld id="{F4E70152-D437-0B4A-8530-94A07B6DC10B}" type="slidenum">
              <a:rPr lang="en-GB" smtClean="0"/>
              <a:pPr/>
              <a:t>9</a:t>
            </a:fld>
            <a:endParaRPr lang="en-GB" dirty="0"/>
          </a:p>
        </p:txBody>
      </p:sp>
      <p:sp>
        <p:nvSpPr>
          <p:cNvPr id="5" name="Date Placeholder 4"/>
          <p:cNvSpPr>
            <a:spLocks noGrp="1"/>
          </p:cNvSpPr>
          <p:nvPr>
            <p:ph type="dt" sz="half" idx="2"/>
          </p:nvPr>
        </p:nvSpPr>
        <p:spPr/>
        <p:txBody>
          <a:bodyPr/>
          <a:lstStyle/>
          <a:p>
            <a:r>
              <a:rPr lang="fr-CH" smtClean="0"/>
              <a:t>28/03/2012</a:t>
            </a:r>
            <a:endParaRPr lang="en-GB" dirty="0"/>
          </a:p>
        </p:txBody>
      </p:sp>
      <p:sp>
        <p:nvSpPr>
          <p:cNvPr id="6" name="Footer Placeholder 5"/>
          <p:cNvSpPr>
            <a:spLocks noGrp="1"/>
          </p:cNvSpPr>
          <p:nvPr>
            <p:ph type="ftr" sz="quarter" idx="3"/>
          </p:nvPr>
        </p:nvSpPr>
        <p:spPr/>
        <p:txBody>
          <a:bodyPr/>
          <a:lstStyle/>
          <a:p>
            <a:r>
              <a:rPr lang="en-US" smtClean="0"/>
              <a:t>J.C. Perez TE-MSC-MDT        EuCARD  WP7-HFM                     ESAC Review (CERN)</a:t>
            </a:r>
            <a:endParaRPr lang="en-GB" dirty="0"/>
          </a:p>
        </p:txBody>
      </p:sp>
      <p:pic>
        <p:nvPicPr>
          <p:cNvPr id="8" name="Picture 7" descr="ot reaction 3-4 V5 (3).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7200" y="3984755"/>
            <a:ext cx="4323540" cy="2188469"/>
          </a:xfrm>
          <a:prstGeom prst="rect">
            <a:avLst/>
          </a:prstGeom>
        </p:spPr>
      </p:pic>
      <p:pic>
        <p:nvPicPr>
          <p:cNvPr id="9" name="Picture 8" descr="ot reaction 3-4 V5 (2).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691840" y="4241800"/>
            <a:ext cx="3298538" cy="1651000"/>
          </a:xfrm>
          <a:prstGeom prst="rect">
            <a:avLst/>
          </a:prstGeom>
        </p:spPr>
      </p:pic>
      <p:sp>
        <p:nvSpPr>
          <p:cNvPr id="10" name="TextBox 9"/>
          <p:cNvSpPr txBox="1"/>
          <p:nvPr/>
        </p:nvSpPr>
        <p:spPr>
          <a:xfrm>
            <a:off x="2786840" y="5803892"/>
            <a:ext cx="2806700" cy="369332"/>
          </a:xfrm>
          <a:prstGeom prst="rect">
            <a:avLst/>
          </a:prstGeom>
          <a:noFill/>
        </p:spPr>
        <p:txBody>
          <a:bodyPr wrap="square" rtlCol="0">
            <a:spAutoFit/>
          </a:bodyPr>
          <a:lstStyle/>
          <a:p>
            <a:r>
              <a:rPr lang="en-US" dirty="0" smtClean="0"/>
              <a:t>Reaction mold concept</a:t>
            </a:r>
            <a:endParaRPr lang="en-US" dirty="0"/>
          </a:p>
        </p:txBody>
      </p:sp>
    </p:spTree>
    <p:extLst>
      <p:ext uri="{BB962C8B-B14F-4D97-AF65-F5344CB8AC3E}">
        <p14:creationId xmlns:p14="http://schemas.microsoft.com/office/powerpoint/2010/main" val="376378098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5632</TotalTime>
  <Words>2031</Words>
  <Application>Microsoft Macintosh PowerPoint</Application>
  <PresentationFormat>On-screen Show (4:3)</PresentationFormat>
  <Paragraphs>352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Oriel</vt:lpstr>
      <vt:lpstr> ESAC Review of the  high field dipole design   Reaction Oven, Splicing and impregnation  March 2012 for EuCARD-WP7-HFM </vt:lpstr>
      <vt:lpstr>OUTLINE</vt:lpstr>
      <vt:lpstr>Heat treatment furnace </vt:lpstr>
      <vt:lpstr>Components</vt:lpstr>
      <vt:lpstr>Pictures from Gero</vt:lpstr>
      <vt:lpstr>Schedule</vt:lpstr>
      <vt:lpstr>Vacuum Impregnation Tank</vt:lpstr>
      <vt:lpstr>Vacuum thank delivery schedule</vt:lpstr>
      <vt:lpstr>Impregnation mold</vt:lpstr>
      <vt:lpstr>Splice Area Design</vt:lpstr>
      <vt:lpstr>Fresca2 Interconnection</vt:lpstr>
      <vt:lpstr>Interconnection Mock-up</vt:lpstr>
      <vt:lpstr>Traces connection</vt:lpstr>
      <vt:lpstr>Quench Heaters &amp; Traces </vt:lpstr>
      <vt:lpstr>Traces &amp; instrumentation  </vt:lpstr>
      <vt:lpstr>Sub-scale models activities  </vt:lpstr>
      <vt:lpstr>From SMC to RMC  towards FRESCA2</vt:lpstr>
      <vt:lpstr>RMC Coil design</vt:lpstr>
      <vt:lpstr>RMC Magnet Design</vt:lpstr>
      <vt:lpstr>RMC 1 double pancake vs. 2 double pancakes</vt:lpstr>
      <vt:lpstr>RMC Design Status</vt:lpstr>
      <vt:lpstr>On going activities on sub-scale models </vt:lpstr>
      <vt:lpstr>Next SMC assembled coils</vt:lpstr>
      <vt:lpstr>Next RMC Coils Production</vt:lpstr>
      <vt:lpstr>Acknowledgements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SMC STATUS   June 2010 for EuCARD-WP7 HFM</dc:title>
  <dc:creator>Juan Perez</dc:creator>
  <cp:lastModifiedBy>Juan Perez</cp:lastModifiedBy>
  <cp:revision>173</cp:revision>
  <cp:lastPrinted>2012-03-26T20:38:39Z</cp:lastPrinted>
  <dcterms:created xsi:type="dcterms:W3CDTF">2011-01-24T14:55:23Z</dcterms:created>
  <dcterms:modified xsi:type="dcterms:W3CDTF">2012-03-27T20:43:03Z</dcterms:modified>
</cp:coreProperties>
</file>