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5"/>
  </p:notesMasterIdLst>
  <p:handoutMasterIdLst>
    <p:handoutMasterId r:id="rId36"/>
  </p:handoutMasterIdLst>
  <p:sldIdLst>
    <p:sldId id="256" r:id="rId2"/>
    <p:sldId id="268" r:id="rId3"/>
    <p:sldId id="272" r:id="rId4"/>
    <p:sldId id="273" r:id="rId5"/>
    <p:sldId id="292" r:id="rId6"/>
    <p:sldId id="294" r:id="rId7"/>
    <p:sldId id="271" r:id="rId8"/>
    <p:sldId id="280" r:id="rId9"/>
    <p:sldId id="281" r:id="rId10"/>
    <p:sldId id="282" r:id="rId11"/>
    <p:sldId id="300" r:id="rId12"/>
    <p:sldId id="295" r:id="rId13"/>
    <p:sldId id="277" r:id="rId14"/>
    <p:sldId id="284" r:id="rId15"/>
    <p:sldId id="296" r:id="rId16"/>
    <p:sldId id="293" r:id="rId17"/>
    <p:sldId id="302" r:id="rId18"/>
    <p:sldId id="276" r:id="rId19"/>
    <p:sldId id="301" r:id="rId20"/>
    <p:sldId id="289" r:id="rId21"/>
    <p:sldId id="297" r:id="rId22"/>
    <p:sldId id="290" r:id="rId23"/>
    <p:sldId id="291" r:id="rId24"/>
    <p:sldId id="299" r:id="rId25"/>
    <p:sldId id="286" r:id="rId26"/>
    <p:sldId id="303" r:id="rId27"/>
    <p:sldId id="283" r:id="rId28"/>
    <p:sldId id="285" r:id="rId29"/>
    <p:sldId id="288" r:id="rId30"/>
    <p:sldId id="309" r:id="rId31"/>
    <p:sldId id="308" r:id="rId32"/>
    <p:sldId id="307" r:id="rId33"/>
    <p:sldId id="310" r:id="rId34"/>
  </p:sldIdLst>
  <p:sldSz cx="9144000" cy="6858000" type="screen4x3"/>
  <p:notesSz cx="67945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ierre Manil" initials="P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0414" autoAdjust="0"/>
  </p:normalViewPr>
  <p:slideViewPr>
    <p:cSldViewPr>
      <p:cViewPr>
        <p:scale>
          <a:sx n="100" d="100"/>
          <a:sy n="100" d="100"/>
        </p:scale>
        <p:origin x="-1308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98"/>
    </p:cViewPr>
  </p:sorterViewPr>
  <p:notesViewPr>
    <p:cSldViewPr>
      <p:cViewPr varScale="1">
        <p:scale>
          <a:sx n="79" d="100"/>
          <a:sy n="79" d="100"/>
        </p:scale>
        <p:origin x="-3300" y="-84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8101" y="2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B27ABD-A9AF-4EE6-8320-B49F97485D73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8101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A3E915-0B18-47D9-843E-D4B9D7FC835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8094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8645" y="2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BFBB9-1760-46E3-936B-C524111CB410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05351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08983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8645" y="9408983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6AE7A4-B47D-449B-9B49-A172F2C5EAF3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854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544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2700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9981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4117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57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9087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3423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8710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57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133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885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281D7C-81B1-46B9-9D31-5E6A081820F8}" type="slidenum">
              <a:rPr lang="fr-FR"/>
              <a:pPr/>
              <a:t>2</a:t>
            </a:fld>
            <a:endParaRPr lang="fr-FR" dirty="0"/>
          </a:p>
        </p:txBody>
      </p:sp>
      <p:sp>
        <p:nvSpPr>
          <p:cNvPr id="397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7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9458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3075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1795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6613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8082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60640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571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37409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52877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7608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94537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66820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52503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7608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580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2266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5993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0375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8EB9DBC-2031-497E-89B5-99CE8819CD03}" type="slidenum">
              <a:rPr lang="fr-FR" smtClean="0">
                <a:latin typeface="Arial" pitchFamily="34" charset="0"/>
              </a:rPr>
              <a:pPr/>
              <a:t>8</a:t>
            </a:fld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AE7A4-B47D-449B-9B49-A172F2C5EAF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480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4" name="Rectangle 1088"/>
          <p:cNvSpPr>
            <a:spLocks noGrp="1" noChangeArrowheads="1"/>
          </p:cNvSpPr>
          <p:nvPr>
            <p:ph type="ctrTitle" sz="quarter"/>
          </p:nvPr>
        </p:nvSpPr>
        <p:spPr>
          <a:xfrm>
            <a:off x="1116013" y="1196975"/>
            <a:ext cx="7488237" cy="1470025"/>
          </a:xfrm>
        </p:spPr>
        <p:txBody>
          <a:bodyPr/>
          <a:lstStyle>
            <a:lvl1pPr>
              <a:defRPr sz="4400" b="1" baseline="0">
                <a:solidFill>
                  <a:schemeClr val="accent6"/>
                </a:solidFill>
              </a:defRPr>
            </a:lvl1pPr>
          </a:lstStyle>
          <a:p>
            <a:r>
              <a:rPr lang="fr-FR" noProof="0" dirty="0" smtClean="0"/>
              <a:t>Modifiez le style du titre</a:t>
            </a:r>
            <a:endParaRPr lang="en-US" noProof="0" dirty="0"/>
          </a:p>
        </p:txBody>
      </p:sp>
      <p:sp>
        <p:nvSpPr>
          <p:cNvPr id="5185" name="Rectangle 108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>
              <a:buFontTx/>
              <a:buNone/>
              <a:defRPr sz="2800" b="0" i="1">
                <a:solidFill>
                  <a:srgbClr val="5F5F5F"/>
                </a:solidFill>
              </a:defRPr>
            </a:lvl1pPr>
          </a:lstStyle>
          <a:p>
            <a:r>
              <a:rPr lang="fr-FR" noProof="0" smtClean="0"/>
              <a:t>Modifiez le style des sous-titres du masque</a:t>
            </a:r>
            <a:endParaRPr lang="en-US" noProof="0" dirty="0"/>
          </a:p>
        </p:txBody>
      </p:sp>
      <p:sp>
        <p:nvSpPr>
          <p:cNvPr id="23" name="Espace réservé de la date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24" name="Espace réservé du numéro de diapositive 2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25" name="Espace réservé du pied de page 24"/>
          <p:cNvSpPr>
            <a:spLocks noGrp="1"/>
          </p:cNvSpPr>
          <p:nvPr>
            <p:ph type="ftr" sz="quarter" idx="12"/>
          </p:nvPr>
        </p:nvSpPr>
        <p:spPr>
          <a:xfrm>
            <a:off x="1478359" y="6524625"/>
            <a:ext cx="3021633" cy="215900"/>
          </a:xfrm>
        </p:spPr>
        <p:txBody>
          <a:bodyPr/>
          <a:lstStyle>
            <a:lvl1pPr algn="ctr">
              <a:defRPr/>
            </a:lvl1pPr>
          </a:lstStyle>
          <a:p>
            <a:pPr algn="l"/>
            <a:r>
              <a:rPr lang="pt-BR" dirty="0" smtClean="0"/>
              <a:t>CEA-Irfu-SACM-LEAS -  F.Rondeaux - FRESCA 2 ESAC review</a:t>
            </a:r>
            <a:endParaRPr lang="en-US" dirty="0"/>
          </a:p>
        </p:txBody>
      </p:sp>
      <p:sp>
        <p:nvSpPr>
          <p:cNvPr id="15" name="Line 8"/>
          <p:cNvSpPr>
            <a:spLocks noChangeShapeType="1"/>
          </p:cNvSpPr>
          <p:nvPr userDrawn="1"/>
        </p:nvSpPr>
        <p:spPr bwMode="auto">
          <a:xfrm>
            <a:off x="847725" y="6264275"/>
            <a:ext cx="8075613" cy="0"/>
          </a:xfrm>
          <a:prstGeom prst="line">
            <a:avLst/>
          </a:prstGeom>
          <a:noFill/>
          <a:ln w="19050">
            <a:solidFill>
              <a:srgbClr val="88B8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6" name="Line 27"/>
          <p:cNvSpPr>
            <a:spLocks noChangeShapeType="1"/>
          </p:cNvSpPr>
          <p:nvPr userDrawn="1"/>
        </p:nvSpPr>
        <p:spPr bwMode="auto">
          <a:xfrm>
            <a:off x="849313" y="614363"/>
            <a:ext cx="8075612" cy="0"/>
          </a:xfrm>
          <a:prstGeom prst="line">
            <a:avLst/>
          </a:prstGeom>
          <a:noFill/>
          <a:ln w="19050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72" y="3573016"/>
            <a:ext cx="728032" cy="731283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6" y="2929333"/>
            <a:ext cx="813964" cy="386633"/>
          </a:xfrm>
          <a:prstGeom prst="rect">
            <a:avLst/>
          </a:prstGeom>
        </p:spPr>
      </p:pic>
      <p:pic>
        <p:nvPicPr>
          <p:cNvPr id="26" name="Picture 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72" y="1844824"/>
            <a:ext cx="728032" cy="827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9038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fr-FR" noProof="0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FRESCA 2 ESAC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141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04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04888" y="714375"/>
            <a:ext cx="7788275" cy="543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</a:t>
            </a:r>
            <a:r>
              <a:rPr lang="en-US" noProof="0" dirty="0" err="1" smtClean="0"/>
              <a:t>niveau</a:t>
            </a:r>
            <a:endParaRPr lang="en-US" noProof="0" dirty="0" smtClean="0"/>
          </a:p>
        </p:txBody>
      </p:sp>
      <p:sp>
        <p:nvSpPr>
          <p:cNvPr id="1029" name="Rectangle 1044"/>
          <p:cNvSpPr>
            <a:spLocks noGrp="1" noChangeArrowheads="1"/>
          </p:cNvSpPr>
          <p:nvPr>
            <p:ph type="title"/>
          </p:nvPr>
        </p:nvSpPr>
        <p:spPr bwMode="auto">
          <a:xfrm>
            <a:off x="1004888" y="53975"/>
            <a:ext cx="7777162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</a:t>
            </a:r>
            <a:r>
              <a:rPr lang="en-US" noProof="0" dirty="0" smtClean="0"/>
              <a:t>pour</a:t>
            </a:r>
            <a:r>
              <a:rPr lang="fr-FR" dirty="0" smtClean="0"/>
              <a:t> modifier le style du titre</a:t>
            </a:r>
          </a:p>
        </p:txBody>
      </p:sp>
      <p:sp>
        <p:nvSpPr>
          <p:cNvPr id="6178" name="Rectangle 105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46996" y="6512059"/>
            <a:ext cx="3744416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800" smtClean="0">
                <a:solidFill>
                  <a:srgbClr val="5F5F5F"/>
                </a:solidFill>
                <a:latin typeface="Arial" charset="0"/>
              </a:defRPr>
            </a:lvl1pPr>
          </a:lstStyle>
          <a:p>
            <a:r>
              <a:rPr lang="pt-BR" smtClean="0"/>
              <a:t>CEA-Irfu-SACM-LEAS -  F.Rondeaux - FRESCA 2 ESAC review</a:t>
            </a:r>
            <a:endParaRPr lang="en-US" dirty="0"/>
          </a:p>
        </p:txBody>
      </p:sp>
      <p:sp>
        <p:nvSpPr>
          <p:cNvPr id="6180" name="Rectangle 106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06400" y="6509544"/>
            <a:ext cx="9874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36000" bIns="45720" numCol="1" anchor="ctr" anchorCtr="0" compatLnSpc="1">
            <a:prstTxWarp prst="textNoShape">
              <a:avLst/>
            </a:prstTxWarp>
          </a:bodyPr>
          <a:lstStyle>
            <a:lvl1pPr algn="ctr">
              <a:defRPr sz="800" smtClean="0">
                <a:solidFill>
                  <a:srgbClr val="5F5F5F"/>
                </a:solidFill>
                <a:latin typeface="Arial" charset="0"/>
              </a:defRPr>
            </a:lvl1pPr>
          </a:lstStyle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6181" name="Rectangle 10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04263" y="6509544"/>
            <a:ext cx="3857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>
                <a:solidFill>
                  <a:srgbClr val="5F5F5F"/>
                </a:solidFill>
                <a:latin typeface="+mn-lt"/>
              </a:defRPr>
            </a:lvl1pPr>
          </a:lstStyle>
          <a:p>
            <a:fld id="{F19A7042-CAC9-4D0A-AA7E-8732BC57D7DD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72" y="3573016"/>
            <a:ext cx="728032" cy="731283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6" y="2929333"/>
            <a:ext cx="813964" cy="3866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72" y="1844824"/>
            <a:ext cx="728032" cy="827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Line 27"/>
          <p:cNvSpPr>
            <a:spLocks noChangeShapeType="1"/>
          </p:cNvSpPr>
          <p:nvPr userDrawn="1"/>
        </p:nvSpPr>
        <p:spPr bwMode="auto">
          <a:xfrm>
            <a:off x="849313" y="614363"/>
            <a:ext cx="8075612" cy="0"/>
          </a:xfrm>
          <a:prstGeom prst="line">
            <a:avLst/>
          </a:prstGeom>
          <a:noFill/>
          <a:ln w="19050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6" name="Line 8"/>
          <p:cNvSpPr>
            <a:spLocks noChangeShapeType="1"/>
          </p:cNvSpPr>
          <p:nvPr userDrawn="1"/>
        </p:nvSpPr>
        <p:spPr bwMode="auto">
          <a:xfrm>
            <a:off x="847725" y="6264275"/>
            <a:ext cx="8075613" cy="0"/>
          </a:xfrm>
          <a:prstGeom prst="line">
            <a:avLst/>
          </a:prstGeom>
          <a:noFill/>
          <a:ln w="19050">
            <a:solidFill>
              <a:srgbClr val="88B8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6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Arial" pitchFamily="34" charset="0"/>
        </a:defRPr>
      </a:lvl9pPr>
    </p:titleStyle>
    <p:bodyStyle>
      <a:lvl1pPr marL="342900" indent="-1524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accent6"/>
          </a:solidFill>
          <a:latin typeface="+mn-lt"/>
          <a:ea typeface="+mn-ea"/>
          <a:cs typeface="+mn-cs"/>
        </a:defRPr>
      </a:lvl1pPr>
      <a:lvl2pPr marL="76200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accent6"/>
          </a:solidFill>
          <a:latin typeface="+mn-lt"/>
        </a:defRPr>
      </a:lvl2pPr>
      <a:lvl3pPr marL="11811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accent6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accent6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accent6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>
          <a:xfrm>
            <a:off x="1188219" y="1700808"/>
            <a:ext cx="7488237" cy="331236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3200" b="0" dirty="0" smtClean="0"/>
              <a:t>Coil detailed design and fabrication</a:t>
            </a:r>
            <a:br>
              <a:rPr lang="en-GB" sz="3200" b="0" dirty="0" smtClean="0"/>
            </a:br>
            <a:r>
              <a:rPr lang="en-GB" sz="3200" b="0" dirty="0" smtClean="0"/>
              <a:t/>
            </a:r>
            <a:br>
              <a:rPr lang="en-GB" sz="3200" b="0" dirty="0" smtClean="0"/>
            </a:br>
            <a:r>
              <a:rPr lang="en-GB" sz="3200" b="0" dirty="0" smtClean="0"/>
              <a:t> Winding and reaction </a:t>
            </a:r>
            <a:br>
              <a:rPr lang="en-GB" sz="3200" b="0" dirty="0" smtClean="0"/>
            </a:br>
            <a:endParaRPr lang="en-US" sz="2000" b="0" dirty="0">
              <a:solidFill>
                <a:srgbClr val="D60093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>
          <a:xfrm>
            <a:off x="1403648" y="5445224"/>
            <a:ext cx="6400800" cy="432048"/>
          </a:xfrm>
        </p:spPr>
        <p:txBody>
          <a:bodyPr/>
          <a:lstStyle/>
          <a:p>
            <a:r>
              <a:rPr lang="en-US" sz="1600" dirty="0" smtClean="0"/>
              <a:t>F. Rondeaux</a:t>
            </a:r>
          </a:p>
          <a:p>
            <a:endParaRPr lang="en-US" sz="1600" dirty="0" smtClean="0"/>
          </a:p>
          <a:p>
            <a:r>
              <a:rPr lang="en-US" dirty="0" smtClean="0"/>
              <a:t> 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06400" y="6500572"/>
            <a:ext cx="987425" cy="215900"/>
          </a:xfrm>
        </p:spPr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8704263" y="6500572"/>
            <a:ext cx="385762" cy="215900"/>
          </a:xfrm>
        </p:spPr>
        <p:txBody>
          <a:bodyPr/>
          <a:lstStyle/>
          <a:p>
            <a:fld id="{F19A7042-CAC9-4D0A-AA7E-8732BC57D7DD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>
          <a:xfrm>
            <a:off x="1403648" y="6500572"/>
            <a:ext cx="6370638" cy="215900"/>
          </a:xfrm>
        </p:spPr>
        <p:txBody>
          <a:bodyPr/>
          <a:lstStyle/>
          <a:p>
            <a:pPr algn="l"/>
            <a:r>
              <a:rPr lang="pt-BR" smtClean="0"/>
              <a:t>CEA-Irfu-SACM-LEAS -  F.Rondeaux - FRESCA 2 ESAC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7327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insulation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04888" y="620688"/>
            <a:ext cx="7788275" cy="5514775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Glass fiber impregnated with epoxy resin</a:t>
            </a:r>
          </a:p>
          <a:p>
            <a:pPr lvl="1"/>
            <a:r>
              <a:rPr lang="en-US" dirty="0" smtClean="0"/>
              <a:t>Around cable:  braid 0.2 mm</a:t>
            </a:r>
          </a:p>
          <a:p>
            <a:pPr lvl="1"/>
            <a:r>
              <a:rPr lang="en-US" dirty="0" smtClean="0"/>
              <a:t>between layers:  sheet of 0.5 mm</a:t>
            </a:r>
          </a:p>
          <a:p>
            <a:pPr lvl="1"/>
            <a:r>
              <a:rPr lang="en-US" dirty="0" smtClean="0"/>
              <a:t>between double pancakes: enlarge to 1.5 mm to allow the installation of the instrumentation (voltage taps connections + quench heaters)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Alumina coating - some </a:t>
            </a:r>
            <a:r>
              <a:rPr lang="en-US" dirty="0"/>
              <a:t>parts are partially or totally </a:t>
            </a:r>
            <a:r>
              <a:rPr lang="en-US" dirty="0" smtClean="0"/>
              <a:t>covered:</a:t>
            </a:r>
            <a:endParaRPr lang="en-US" sz="1400" dirty="0" smtClean="0"/>
          </a:p>
          <a:p>
            <a:pPr marL="419100" lvl="1" indent="0">
              <a:buNone/>
            </a:pPr>
            <a:r>
              <a:rPr lang="en-US" sz="1400" dirty="0" smtClean="0"/>
              <a:t>       Rails</a:t>
            </a:r>
            <a:endParaRPr lang="en-US" sz="1400" dirty="0"/>
          </a:p>
          <a:p>
            <a:pPr marL="704850" lvl="1">
              <a:buFontTx/>
              <a:buChar char="-"/>
            </a:pPr>
            <a:endParaRPr lang="en-US" sz="1400" dirty="0"/>
          </a:p>
          <a:p>
            <a:pPr lvl="1"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FRESCA 2 ESAC review</a:t>
            </a:r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39952" y="4778221"/>
            <a:ext cx="2726702" cy="1443758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1600" y="4380928"/>
            <a:ext cx="2840968" cy="1841051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4514634" y="5805264"/>
            <a:ext cx="14975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</a:rPr>
              <a:t>Layer jump shim</a:t>
            </a:r>
            <a:endParaRPr lang="en-US" sz="1400" dirty="0">
              <a:solidFill>
                <a:schemeClr val="accent6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403648" y="5388486"/>
            <a:ext cx="1140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</a:rPr>
              <a:t>Horseshoes</a:t>
            </a:r>
            <a:endParaRPr lang="en-US" sz="1400" dirty="0">
              <a:solidFill>
                <a:schemeClr val="accent6"/>
              </a:solidFill>
            </a:endParaRPr>
          </a:p>
        </p:txBody>
      </p:sp>
      <p:pic>
        <p:nvPicPr>
          <p:cNvPr id="7" name="Espace réservé du contenu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94656" y="3313101"/>
            <a:ext cx="2369887" cy="1358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ZoneTexte 15"/>
          <p:cNvSpPr txBox="1"/>
          <p:nvPr/>
        </p:nvSpPr>
        <p:spPr>
          <a:xfrm>
            <a:off x="5947598" y="4467756"/>
            <a:ext cx="633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</a:rPr>
              <a:t>Posts</a:t>
            </a:r>
            <a:endParaRPr lang="en-US" sz="1400" dirty="0">
              <a:solidFill>
                <a:schemeClr val="accent6"/>
              </a:solidFill>
            </a:endParaRP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36412" y="3223765"/>
            <a:ext cx="2141371" cy="2097085"/>
          </a:xfrm>
          <a:prstGeom prst="rect">
            <a:avLst/>
          </a:prstGeom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8682" b="89711" l="9942" r="90643"/>
                    </a14:imgEffect>
                    <a14:imgEffect>
                      <a14:sharpenSoften amount="26000"/>
                    </a14:imgEffect>
                    <a14:imgEffect>
                      <a14:brightnessContrast bright="-45000" contrast="8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392" t="13226" r="-282"/>
          <a:stretch/>
        </p:blipFill>
        <p:spPr bwMode="auto">
          <a:xfrm rot="-1620000">
            <a:off x="1580068" y="2915899"/>
            <a:ext cx="1624032" cy="1645248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415656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insulation 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FRESCA 2 ESAC review</a:t>
            </a:r>
            <a:endParaRPr lang="en-US" dirty="0"/>
          </a:p>
        </p:txBody>
      </p:sp>
      <p:grpSp>
        <p:nvGrpSpPr>
          <p:cNvPr id="7" name="Groupe 6"/>
          <p:cNvGrpSpPr/>
          <p:nvPr/>
        </p:nvGrpSpPr>
        <p:grpSpPr>
          <a:xfrm>
            <a:off x="1488169" y="945378"/>
            <a:ext cx="7332303" cy="4787572"/>
            <a:chOff x="997749" y="988002"/>
            <a:chExt cx="7332303" cy="4787572"/>
          </a:xfrm>
        </p:grpSpPr>
        <p:grpSp>
          <p:nvGrpSpPr>
            <p:cNvPr id="8" name="Groupe 7"/>
            <p:cNvGrpSpPr/>
            <p:nvPr/>
          </p:nvGrpSpPr>
          <p:grpSpPr>
            <a:xfrm>
              <a:off x="997749" y="5343526"/>
              <a:ext cx="4104456" cy="0"/>
              <a:chOff x="1003687" y="5483112"/>
              <a:chExt cx="4104456" cy="0"/>
            </a:xfrm>
          </p:grpSpPr>
          <p:cxnSp>
            <p:nvCxnSpPr>
              <p:cNvPr id="51" name="Connecteur droit 50"/>
              <p:cNvCxnSpPr/>
              <p:nvPr/>
            </p:nvCxnSpPr>
            <p:spPr>
              <a:xfrm>
                <a:off x="1729780" y="5483112"/>
                <a:ext cx="2779136" cy="0"/>
              </a:xfrm>
              <a:prstGeom prst="line">
                <a:avLst/>
              </a:prstGeom>
              <a:ln w="3810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/>
              <p:cNvCxnSpPr/>
              <p:nvPr/>
            </p:nvCxnSpPr>
            <p:spPr>
              <a:xfrm>
                <a:off x="1003687" y="5483112"/>
                <a:ext cx="4104456" cy="0"/>
              </a:xfrm>
              <a:prstGeom prst="line">
                <a:avLst/>
              </a:prstGeom>
              <a:ln w="1905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ZoneTexte 8"/>
            <p:cNvSpPr txBox="1"/>
            <p:nvPr/>
          </p:nvSpPr>
          <p:spPr>
            <a:xfrm>
              <a:off x="5364088" y="2168945"/>
              <a:ext cx="24619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0.5 mm Interlayer insulation 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10" name="Connecteur droit avec flèche 9"/>
            <p:cNvCxnSpPr>
              <a:stCxn id="9" idx="1"/>
            </p:cNvCxnSpPr>
            <p:nvPr/>
          </p:nvCxnSpPr>
          <p:spPr>
            <a:xfrm flipH="1">
              <a:off x="4481662" y="2322834"/>
              <a:ext cx="882426" cy="2749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avec flèche 10"/>
            <p:cNvCxnSpPr>
              <a:stCxn id="9" idx="1"/>
            </p:cNvCxnSpPr>
            <p:nvPr/>
          </p:nvCxnSpPr>
          <p:spPr>
            <a:xfrm flipH="1">
              <a:off x="4517762" y="2322834"/>
              <a:ext cx="846326" cy="180265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ZoneTexte 11"/>
            <p:cNvSpPr txBox="1"/>
            <p:nvPr/>
          </p:nvSpPr>
          <p:spPr>
            <a:xfrm>
              <a:off x="5456592" y="3063717"/>
              <a:ext cx="19957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00FF"/>
                  </a:solidFill>
                </a:rPr>
                <a:t>0.3 mm insulated trace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  <p:cxnSp>
          <p:nvCxnSpPr>
            <p:cNvPr id="13" name="Connecteur droit avec flèche 12"/>
            <p:cNvCxnSpPr/>
            <p:nvPr/>
          </p:nvCxnSpPr>
          <p:spPr>
            <a:xfrm flipH="1" flipV="1">
              <a:off x="4481662" y="1527158"/>
              <a:ext cx="965832" cy="169045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avec flèche 13"/>
            <p:cNvCxnSpPr>
              <a:stCxn id="12" idx="1"/>
            </p:cNvCxnSpPr>
            <p:nvPr/>
          </p:nvCxnSpPr>
          <p:spPr>
            <a:xfrm flipH="1" flipV="1">
              <a:off x="4489866" y="3135130"/>
              <a:ext cx="966726" cy="82476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/>
            <p:cNvCxnSpPr/>
            <p:nvPr/>
          </p:nvCxnSpPr>
          <p:spPr>
            <a:xfrm flipH="1">
              <a:off x="4481662" y="3217605"/>
              <a:ext cx="965831" cy="84709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avec flèche 15"/>
            <p:cNvCxnSpPr>
              <a:stCxn id="12" idx="1"/>
            </p:cNvCxnSpPr>
            <p:nvPr/>
          </p:nvCxnSpPr>
          <p:spPr>
            <a:xfrm flipH="1">
              <a:off x="4481664" y="3217606"/>
              <a:ext cx="974928" cy="169268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ZoneTexte 16"/>
            <p:cNvSpPr txBox="1"/>
            <p:nvPr/>
          </p:nvSpPr>
          <p:spPr>
            <a:xfrm>
              <a:off x="5465775" y="3306832"/>
              <a:ext cx="17121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0.9 mm insulation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18" name="Connecteur droit avec flèche 17"/>
            <p:cNvCxnSpPr>
              <a:stCxn id="17" idx="1"/>
            </p:cNvCxnSpPr>
            <p:nvPr/>
          </p:nvCxnSpPr>
          <p:spPr>
            <a:xfrm flipH="1" flipV="1">
              <a:off x="4481663" y="3217609"/>
              <a:ext cx="984112" cy="24311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ZoneTexte 18"/>
            <p:cNvSpPr txBox="1"/>
            <p:nvPr/>
          </p:nvSpPr>
          <p:spPr>
            <a:xfrm>
              <a:off x="4860032" y="1326334"/>
              <a:ext cx="1594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1 mm insulation 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20" name="Accolade fermante 19"/>
            <p:cNvSpPr/>
            <p:nvPr/>
          </p:nvSpPr>
          <p:spPr>
            <a:xfrm>
              <a:off x="4716016" y="1367275"/>
              <a:ext cx="144016" cy="225897"/>
            </a:xfrm>
            <a:prstGeom prst="rightBrac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Accolade fermante 20"/>
            <p:cNvSpPr/>
            <p:nvPr/>
          </p:nvSpPr>
          <p:spPr>
            <a:xfrm>
              <a:off x="7380312" y="3057599"/>
              <a:ext cx="144016" cy="479479"/>
            </a:xfrm>
            <a:prstGeom prst="rightBrac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7469736" y="3135130"/>
              <a:ext cx="8603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1.5 mm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23" name="Accolade fermante 22"/>
            <p:cNvSpPr/>
            <p:nvPr/>
          </p:nvSpPr>
          <p:spPr>
            <a:xfrm>
              <a:off x="4650698" y="4874658"/>
              <a:ext cx="112474" cy="306000"/>
            </a:xfrm>
            <a:prstGeom prst="rightBrac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4703443" y="4856105"/>
              <a:ext cx="16184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2 mm insulation 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2267744" y="988002"/>
              <a:ext cx="15258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Vertical pad</a:t>
              </a:r>
              <a:endParaRPr lang="en-US" dirty="0"/>
            </a:p>
          </p:txBody>
        </p:sp>
        <p:sp>
          <p:nvSpPr>
            <p:cNvPr id="26" name="Accolade fermante 25"/>
            <p:cNvSpPr/>
            <p:nvPr/>
          </p:nvSpPr>
          <p:spPr>
            <a:xfrm>
              <a:off x="6321849" y="4851424"/>
              <a:ext cx="236520" cy="902580"/>
            </a:xfrm>
            <a:prstGeom prst="rightBrac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6558369" y="5048797"/>
              <a:ext cx="1489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70C0"/>
                  </a:solidFill>
                </a:rPr>
                <a:t>7 mm </a:t>
              </a:r>
              <a:r>
                <a:rPr lang="en-US" sz="1400" dirty="0" err="1" smtClean="0">
                  <a:solidFill>
                    <a:srgbClr val="0070C0"/>
                  </a:solidFill>
                </a:rPr>
                <a:t>intercoil</a:t>
              </a:r>
              <a:r>
                <a:rPr lang="en-US" sz="1400" dirty="0" smtClean="0">
                  <a:solidFill>
                    <a:srgbClr val="0070C0"/>
                  </a:solidFill>
                </a:rPr>
                <a:t> insulation </a:t>
              </a:r>
              <a:endParaRPr lang="en-US" sz="1400" dirty="0">
                <a:solidFill>
                  <a:srgbClr val="0070C0"/>
                </a:solidFill>
              </a:endParaRPr>
            </a:p>
          </p:txBody>
        </p:sp>
        <p:grpSp>
          <p:nvGrpSpPr>
            <p:cNvPr id="28" name="Groupe 27"/>
            <p:cNvGrpSpPr/>
            <p:nvPr/>
          </p:nvGrpSpPr>
          <p:grpSpPr>
            <a:xfrm>
              <a:off x="1126462" y="1455094"/>
              <a:ext cx="3379017" cy="4320480"/>
              <a:chOff x="1126462" y="1455094"/>
              <a:chExt cx="3379017" cy="4320480"/>
            </a:xfrm>
          </p:grpSpPr>
          <p:cxnSp>
            <p:nvCxnSpPr>
              <p:cNvPr id="29" name="Connecteur droit 28"/>
              <p:cNvCxnSpPr/>
              <p:nvPr/>
            </p:nvCxnSpPr>
            <p:spPr>
              <a:xfrm>
                <a:off x="1721370" y="5038705"/>
                <a:ext cx="2779136" cy="0"/>
              </a:xfrm>
              <a:prstGeom prst="line">
                <a:avLst/>
              </a:prstGeom>
              <a:ln w="2159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/>
              <p:cNvCxnSpPr/>
              <p:nvPr/>
            </p:nvCxnSpPr>
            <p:spPr>
              <a:xfrm>
                <a:off x="1126462" y="1455094"/>
                <a:ext cx="3355200" cy="0"/>
              </a:xfrm>
              <a:prstGeom prst="line">
                <a:avLst/>
              </a:prstGeom>
              <a:ln w="889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/>
              <p:cNvCxnSpPr/>
              <p:nvPr/>
            </p:nvCxnSpPr>
            <p:spPr>
              <a:xfrm>
                <a:off x="1144792" y="3217606"/>
                <a:ext cx="3355200" cy="0"/>
              </a:xfrm>
              <a:prstGeom prst="line">
                <a:avLst/>
              </a:prstGeom>
              <a:ln w="1143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Groupe 31"/>
              <p:cNvGrpSpPr/>
              <p:nvPr/>
            </p:nvGrpSpPr>
            <p:grpSpPr>
              <a:xfrm>
                <a:off x="1139432" y="1521164"/>
                <a:ext cx="3366047" cy="1613966"/>
                <a:chOff x="1115616" y="711746"/>
                <a:chExt cx="3366047" cy="1613966"/>
              </a:xfrm>
            </p:grpSpPr>
            <p:grpSp>
              <p:nvGrpSpPr>
                <p:cNvPr id="42" name="Groupe 41"/>
                <p:cNvGrpSpPr/>
                <p:nvPr/>
              </p:nvGrpSpPr>
              <p:grpSpPr>
                <a:xfrm>
                  <a:off x="1115616" y="717740"/>
                  <a:ext cx="3355200" cy="784800"/>
                  <a:chOff x="1115616" y="717740"/>
                  <a:chExt cx="3355200" cy="784800"/>
                </a:xfrm>
              </p:grpSpPr>
              <p:sp>
                <p:nvSpPr>
                  <p:cNvPr id="49" name="Rectangle 48"/>
                  <p:cNvSpPr/>
                  <p:nvPr/>
                </p:nvSpPr>
                <p:spPr>
                  <a:xfrm>
                    <a:off x="1115616" y="717740"/>
                    <a:ext cx="3355200" cy="784800"/>
                  </a:xfrm>
                  <a:prstGeom prst="rect">
                    <a:avLst/>
                  </a:prstGeom>
                  <a:pattFill prst="dkVert">
                    <a:fgClr>
                      <a:srgbClr val="FFC000"/>
                    </a:fgClr>
                    <a:bgClr>
                      <a:schemeClr val="bg1"/>
                    </a:bgClr>
                  </a:patt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0" name="ZoneTexte 49"/>
                  <p:cNvSpPr txBox="1"/>
                  <p:nvPr/>
                </p:nvSpPr>
                <p:spPr>
                  <a:xfrm>
                    <a:off x="2980530" y="961491"/>
                    <a:ext cx="295326" cy="307777"/>
                  </a:xfrm>
                  <a:prstGeom prst="rect">
                    <a:avLst/>
                  </a:prstGeom>
                  <a:pattFill prst="dkVert">
                    <a:fgClr>
                      <a:srgbClr val="FFC000"/>
                    </a:fgClr>
                    <a:bgClr>
                      <a:schemeClr val="bg1"/>
                    </a:bgClr>
                  </a:pattFill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sz="1400" dirty="0" smtClean="0"/>
                      <a:t>4</a:t>
                    </a:r>
                    <a:endParaRPr lang="fr-FR" sz="1400" dirty="0"/>
                  </a:p>
                </p:txBody>
              </p:sp>
            </p:grpSp>
            <p:grpSp>
              <p:nvGrpSpPr>
                <p:cNvPr id="43" name="Groupe 42"/>
                <p:cNvGrpSpPr/>
                <p:nvPr/>
              </p:nvGrpSpPr>
              <p:grpSpPr>
                <a:xfrm>
                  <a:off x="1115616" y="1540912"/>
                  <a:ext cx="3355200" cy="784800"/>
                  <a:chOff x="1115616" y="1540912"/>
                  <a:chExt cx="3355200" cy="784800"/>
                </a:xfrm>
              </p:grpSpPr>
              <p:sp>
                <p:nvSpPr>
                  <p:cNvPr id="47" name="Rectangle 46"/>
                  <p:cNvSpPr/>
                  <p:nvPr/>
                </p:nvSpPr>
                <p:spPr>
                  <a:xfrm>
                    <a:off x="1115616" y="1540912"/>
                    <a:ext cx="3355200" cy="784800"/>
                  </a:xfrm>
                  <a:prstGeom prst="rect">
                    <a:avLst/>
                  </a:prstGeom>
                  <a:pattFill prst="dkVert">
                    <a:fgClr>
                      <a:srgbClr val="FFC000"/>
                    </a:fgClr>
                    <a:bgClr>
                      <a:schemeClr val="bg1"/>
                    </a:bgClr>
                  </a:patt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8" name="ZoneTexte 47"/>
                  <p:cNvSpPr txBox="1"/>
                  <p:nvPr/>
                </p:nvSpPr>
                <p:spPr>
                  <a:xfrm>
                    <a:off x="2980530" y="1779423"/>
                    <a:ext cx="313189" cy="307777"/>
                  </a:xfrm>
                  <a:prstGeom prst="rect">
                    <a:avLst/>
                  </a:prstGeom>
                  <a:pattFill prst="dkVert">
                    <a:fgClr>
                      <a:srgbClr val="FFC000"/>
                    </a:fgClr>
                    <a:bgClr>
                      <a:schemeClr val="bg1"/>
                    </a:bgClr>
                  </a:pattFill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sz="1400" dirty="0" smtClean="0"/>
                      <a:t>3</a:t>
                    </a:r>
                    <a:endParaRPr lang="fr-FR" sz="1400" dirty="0"/>
                  </a:p>
                </p:txBody>
              </p:sp>
            </p:grpSp>
            <p:cxnSp>
              <p:nvCxnSpPr>
                <p:cNvPr id="44" name="Connecteur droit 43"/>
                <p:cNvCxnSpPr/>
                <p:nvPr/>
              </p:nvCxnSpPr>
              <p:spPr>
                <a:xfrm>
                  <a:off x="1115616" y="1524292"/>
                  <a:ext cx="3366047" cy="0"/>
                </a:xfrm>
                <a:prstGeom prst="line">
                  <a:avLst/>
                </a:prstGeom>
                <a:ln w="635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Connecteur droit 44"/>
                <p:cNvCxnSpPr/>
                <p:nvPr/>
              </p:nvCxnSpPr>
              <p:spPr>
                <a:xfrm>
                  <a:off x="1115616" y="711746"/>
                  <a:ext cx="3342230" cy="0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Connecteur droit 45"/>
                <p:cNvCxnSpPr/>
                <p:nvPr/>
              </p:nvCxnSpPr>
              <p:spPr>
                <a:xfrm>
                  <a:off x="1139433" y="2325712"/>
                  <a:ext cx="3342230" cy="0"/>
                </a:xfrm>
                <a:prstGeom prst="line">
                  <a:avLst/>
                </a:prstGeom>
                <a:ln w="3810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" name="Rectangle 32"/>
              <p:cNvSpPr/>
              <p:nvPr/>
            </p:nvSpPr>
            <p:spPr>
              <a:xfrm>
                <a:off x="1710730" y="3302314"/>
                <a:ext cx="2779136" cy="784800"/>
              </a:xfrm>
              <a:prstGeom prst="rect">
                <a:avLst/>
              </a:prstGeom>
              <a:pattFill prst="dkVert">
                <a:fgClr>
                  <a:srgbClr val="FFC000"/>
                </a:fgClr>
                <a:bgClr>
                  <a:schemeClr val="bg1"/>
                </a:bgClr>
              </a:patt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1710730" y="4125486"/>
                <a:ext cx="2779136" cy="784800"/>
              </a:xfrm>
              <a:prstGeom prst="rect">
                <a:avLst/>
              </a:prstGeom>
              <a:pattFill prst="dkVert">
                <a:fgClr>
                  <a:srgbClr val="FFC000"/>
                </a:fgClr>
                <a:bgClr>
                  <a:schemeClr val="bg1"/>
                </a:bgClr>
              </a:patt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5" name="Connecteur droit 34"/>
              <p:cNvCxnSpPr/>
              <p:nvPr/>
            </p:nvCxnSpPr>
            <p:spPr>
              <a:xfrm>
                <a:off x="1710730" y="4103693"/>
                <a:ext cx="2789983" cy="3970"/>
              </a:xfrm>
              <a:prstGeom prst="line">
                <a:avLst/>
              </a:prstGeom>
              <a:ln w="635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ZoneTexte 35"/>
              <p:cNvSpPr txBox="1"/>
              <p:nvPr/>
            </p:nvSpPr>
            <p:spPr>
              <a:xfrm>
                <a:off x="2999580" y="4309421"/>
                <a:ext cx="295326" cy="307777"/>
              </a:xfrm>
              <a:prstGeom prst="rect">
                <a:avLst/>
              </a:prstGeom>
              <a:pattFill prst="dkVert">
                <a:fgClr>
                  <a:srgbClr val="FFC000"/>
                </a:fgClr>
                <a:bgClr>
                  <a:schemeClr val="bg1"/>
                </a:bgClr>
              </a:pattFill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/>
                  <a:t>1</a:t>
                </a:r>
                <a:endParaRPr lang="fr-FR" sz="1400" dirty="0"/>
              </a:p>
            </p:txBody>
          </p:sp>
          <p:sp>
            <p:nvSpPr>
              <p:cNvPr id="37" name="ZoneTexte 36"/>
              <p:cNvSpPr txBox="1"/>
              <p:nvPr/>
            </p:nvSpPr>
            <p:spPr>
              <a:xfrm>
                <a:off x="3008511" y="3537078"/>
                <a:ext cx="295326" cy="307777"/>
              </a:xfrm>
              <a:prstGeom prst="rect">
                <a:avLst/>
              </a:prstGeom>
              <a:pattFill prst="dkVert">
                <a:fgClr>
                  <a:srgbClr val="FFC000"/>
                </a:fgClr>
                <a:bgClr>
                  <a:schemeClr val="bg1"/>
                </a:bgClr>
              </a:pattFill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/>
                  <a:t>2</a:t>
                </a:r>
                <a:endParaRPr lang="fr-FR" sz="1400" dirty="0"/>
              </a:p>
            </p:txBody>
          </p:sp>
          <p:cxnSp>
            <p:nvCxnSpPr>
              <p:cNvPr id="38" name="Connecteur droit 37"/>
              <p:cNvCxnSpPr/>
              <p:nvPr/>
            </p:nvCxnSpPr>
            <p:spPr>
              <a:xfrm>
                <a:off x="1710730" y="4910286"/>
                <a:ext cx="2789983" cy="0"/>
              </a:xfrm>
              <a:prstGeom prst="line">
                <a:avLst/>
              </a:prstGeom>
              <a:ln w="381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/>
              <p:cNvCxnSpPr/>
              <p:nvPr/>
            </p:nvCxnSpPr>
            <p:spPr>
              <a:xfrm>
                <a:off x="1699883" y="3302314"/>
                <a:ext cx="2789983" cy="0"/>
              </a:xfrm>
              <a:prstGeom prst="line">
                <a:avLst/>
              </a:prstGeom>
              <a:ln w="381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/>
              <p:cNvCxnSpPr/>
              <p:nvPr/>
            </p:nvCxnSpPr>
            <p:spPr>
              <a:xfrm>
                <a:off x="1720856" y="5649372"/>
                <a:ext cx="2779136" cy="0"/>
              </a:xfrm>
              <a:prstGeom prst="line">
                <a:avLst/>
              </a:prstGeom>
              <a:ln w="2159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/>
              <p:cNvCxnSpPr/>
              <p:nvPr/>
            </p:nvCxnSpPr>
            <p:spPr>
              <a:xfrm>
                <a:off x="1708574" y="5775574"/>
                <a:ext cx="2789983" cy="0"/>
              </a:xfrm>
              <a:prstGeom prst="line">
                <a:avLst/>
              </a:prstGeom>
              <a:ln w="381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55" name="Connecteur droit avec flèche 54"/>
          <p:cNvCxnSpPr/>
          <p:nvPr/>
        </p:nvCxnSpPr>
        <p:spPr bwMode="auto">
          <a:xfrm flipH="1">
            <a:off x="4972082" y="5340984"/>
            <a:ext cx="45926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6" name="ZoneTexte 55"/>
          <p:cNvSpPr txBox="1"/>
          <p:nvPr/>
        </p:nvSpPr>
        <p:spPr>
          <a:xfrm>
            <a:off x="5372953" y="5281463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70C0"/>
                </a:solidFill>
              </a:rPr>
              <a:t>3 mm </a:t>
            </a:r>
            <a:r>
              <a:rPr lang="fr-FR" sz="1400" dirty="0" err="1" smtClean="0">
                <a:solidFill>
                  <a:srgbClr val="0070C0"/>
                </a:solidFill>
              </a:rPr>
              <a:t>insulation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198557" y="5765994"/>
            <a:ext cx="2779136" cy="216024"/>
          </a:xfrm>
          <a:prstGeom prst="rect">
            <a:avLst/>
          </a:prstGeom>
          <a:pattFill prst="dkVert">
            <a:fgClr>
              <a:srgbClr val="FFC000"/>
            </a:fgClr>
            <a:bgClr>
              <a:schemeClr val="bg1"/>
            </a:bgClr>
          </a:patt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41678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Insulation between double pancakes = 1.5 mm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64972" y="1416253"/>
            <a:ext cx="2486991" cy="720080"/>
          </a:xfrm>
        </p:spPr>
        <p:txBody>
          <a:bodyPr/>
          <a:lstStyle/>
          <a:p>
            <a:pPr marL="190500" indent="0">
              <a:buNone/>
            </a:pPr>
            <a:r>
              <a:rPr lang="en-US" sz="1600" dirty="0" smtClean="0"/>
              <a:t>What we have today</a:t>
            </a:r>
          </a:p>
          <a:p>
            <a:pPr marL="190500" indent="0">
              <a:buNone/>
            </a:pPr>
            <a:r>
              <a:rPr lang="en-US" sz="1600" dirty="0" smtClean="0"/>
              <a:t>in the </a:t>
            </a:r>
            <a:r>
              <a:rPr lang="en-US" sz="1600" dirty="0" smtClean="0">
                <a:solidFill>
                  <a:schemeClr val="accent2"/>
                </a:solidFill>
              </a:rPr>
              <a:t>prototype: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FRESCA 2 ESAC review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67744" y="1992318"/>
            <a:ext cx="5688632" cy="4244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space réservé du contenu 2"/>
          <p:cNvSpPr txBox="1">
            <a:spLocks/>
          </p:cNvSpPr>
          <p:nvPr/>
        </p:nvSpPr>
        <p:spPr bwMode="auto">
          <a:xfrm>
            <a:off x="6665322" y="1571109"/>
            <a:ext cx="1939125" cy="41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1524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76200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accent6"/>
                </a:solidFill>
                <a:latin typeface="+mn-lt"/>
              </a:defRPr>
            </a:lvl2pPr>
            <a:lvl3pPr marL="11811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accent6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accent6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6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190500" indent="0">
              <a:buFontTx/>
              <a:buNone/>
            </a:pPr>
            <a:r>
              <a:rPr lang="en-US" sz="1600" dirty="0" smtClean="0"/>
              <a:t>What would be:</a:t>
            </a:r>
            <a:endParaRPr lang="en-US" sz="1600" dirty="0">
              <a:solidFill>
                <a:srgbClr val="D60093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 flipH="1">
            <a:off x="4860032" y="1776293"/>
            <a:ext cx="504056" cy="295232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7" name="Connecteur droit 16"/>
          <p:cNvCxnSpPr/>
          <p:nvPr/>
        </p:nvCxnSpPr>
        <p:spPr bwMode="auto">
          <a:xfrm flipH="1">
            <a:off x="1824476" y="4047812"/>
            <a:ext cx="1553263" cy="0"/>
          </a:xfrm>
          <a:prstGeom prst="line">
            <a:avLst/>
          </a:prstGeom>
          <a:solidFill>
            <a:schemeClr val="accent1"/>
          </a:solidFill>
          <a:ln w="952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ZoneTexte 21"/>
          <p:cNvSpPr txBox="1"/>
          <p:nvPr/>
        </p:nvSpPr>
        <p:spPr>
          <a:xfrm>
            <a:off x="1224912" y="3758004"/>
            <a:ext cx="10801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t</a:t>
            </a:r>
            <a:r>
              <a:rPr lang="en-US" sz="1400" dirty="0" smtClean="0">
                <a:solidFill>
                  <a:srgbClr val="D60093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= 1.5 mm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4154413" y="4693176"/>
            <a:ext cx="223224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   </a:t>
            </a:r>
            <a:r>
              <a:rPr lang="en-US" sz="1400" dirty="0" smtClean="0">
                <a:solidFill>
                  <a:schemeClr val="accent6"/>
                </a:solidFill>
              </a:rPr>
              <a:t>0.3 insulated trace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+ 0.9 insulation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+ </a:t>
            </a:r>
            <a:r>
              <a:rPr lang="en-US" sz="1400" dirty="0" smtClean="0">
                <a:solidFill>
                  <a:schemeClr val="accent6"/>
                </a:solidFill>
              </a:rPr>
              <a:t>0.3 insulated trace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--------</a:t>
            </a:r>
          </a:p>
          <a:p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 1.5 inter-coil insulation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31" name="Connecteur droit 30"/>
          <p:cNvCxnSpPr/>
          <p:nvPr/>
        </p:nvCxnSpPr>
        <p:spPr bwMode="auto">
          <a:xfrm flipH="1">
            <a:off x="6834065" y="4058898"/>
            <a:ext cx="1178312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ZoneTexte 32"/>
          <p:cNvSpPr txBox="1"/>
          <p:nvPr/>
        </p:nvSpPr>
        <p:spPr>
          <a:xfrm>
            <a:off x="7876171" y="3663322"/>
            <a:ext cx="10801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t = 0.9 mm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7876171" y="4142685"/>
            <a:ext cx="10801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</a:rPr>
              <a:t>t</a:t>
            </a:r>
            <a:r>
              <a:rPr lang="en-US" sz="1400" dirty="0" smtClean="0">
                <a:solidFill>
                  <a:srgbClr val="D60093"/>
                </a:solidFill>
              </a:rPr>
              <a:t> </a:t>
            </a:r>
            <a:r>
              <a:rPr lang="en-US" sz="1400" dirty="0" smtClean="0">
                <a:solidFill>
                  <a:schemeClr val="accent2"/>
                </a:solidFill>
              </a:rPr>
              <a:t>= 0.3 mm</a:t>
            </a:r>
            <a:endParaRPr lang="en-US" sz="1400" dirty="0">
              <a:solidFill>
                <a:schemeClr val="accent2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535996" y="2699743"/>
            <a:ext cx="108012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Post 3-4</a:t>
            </a:r>
            <a:endParaRPr lang="en-US" dirty="0"/>
          </a:p>
        </p:txBody>
      </p:sp>
      <p:sp>
        <p:nvSpPr>
          <p:cNvPr id="18" name="ZoneTexte 17"/>
          <p:cNvSpPr txBox="1"/>
          <p:nvPr/>
        </p:nvSpPr>
        <p:spPr>
          <a:xfrm>
            <a:off x="4535996" y="3604115"/>
            <a:ext cx="108012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Post 1-2</a:t>
            </a:r>
            <a:endParaRPr lang="en-US" dirty="0"/>
          </a:p>
        </p:txBody>
      </p:sp>
      <p:cxnSp>
        <p:nvCxnSpPr>
          <p:cNvPr id="12" name="Connecteur droit 11"/>
          <p:cNvCxnSpPr/>
          <p:nvPr/>
        </p:nvCxnSpPr>
        <p:spPr bwMode="auto">
          <a:xfrm>
            <a:off x="6588224" y="4089882"/>
            <a:ext cx="23042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ZoneTexte 20"/>
          <p:cNvSpPr txBox="1"/>
          <p:nvPr/>
        </p:nvSpPr>
        <p:spPr>
          <a:xfrm>
            <a:off x="7876171" y="3472465"/>
            <a:ext cx="10801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</a:rPr>
              <a:t>t</a:t>
            </a:r>
            <a:r>
              <a:rPr lang="en-US" sz="1400" dirty="0" smtClean="0">
                <a:solidFill>
                  <a:srgbClr val="D60093"/>
                </a:solidFill>
              </a:rPr>
              <a:t> </a:t>
            </a:r>
            <a:r>
              <a:rPr lang="en-US" sz="1400" dirty="0" smtClean="0">
                <a:solidFill>
                  <a:schemeClr val="accent2"/>
                </a:solidFill>
              </a:rPr>
              <a:t>= 0.3 mm</a:t>
            </a:r>
            <a:endParaRPr lang="en-US" sz="1400" dirty="0">
              <a:solidFill>
                <a:schemeClr val="accent2"/>
              </a:solidFill>
            </a:endParaRPr>
          </a:p>
        </p:txBody>
      </p:sp>
      <p:cxnSp>
        <p:nvCxnSpPr>
          <p:cNvPr id="23" name="Connecteur droit 22"/>
          <p:cNvCxnSpPr/>
          <p:nvPr/>
        </p:nvCxnSpPr>
        <p:spPr bwMode="auto">
          <a:xfrm flipH="1">
            <a:off x="6827268" y="4018739"/>
            <a:ext cx="1181618" cy="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Connecteur droit 24"/>
          <p:cNvCxnSpPr/>
          <p:nvPr/>
        </p:nvCxnSpPr>
        <p:spPr bwMode="auto">
          <a:xfrm>
            <a:off x="1115616" y="4091817"/>
            <a:ext cx="23042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Connecteur droit 27"/>
          <p:cNvCxnSpPr/>
          <p:nvPr/>
        </p:nvCxnSpPr>
        <p:spPr bwMode="auto">
          <a:xfrm flipH="1">
            <a:off x="7308306" y="4101758"/>
            <a:ext cx="707378" cy="0"/>
          </a:xfrm>
          <a:prstGeom prst="line">
            <a:avLst/>
          </a:prstGeom>
          <a:solidFill>
            <a:schemeClr val="accent1"/>
          </a:solidFill>
          <a:ln w="349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10020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Fabrication process – main steps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>
          <a:xfrm>
            <a:off x="1284015" y="6496769"/>
            <a:ext cx="6370638" cy="215900"/>
          </a:xfrm>
        </p:spPr>
        <p:txBody>
          <a:bodyPr/>
          <a:lstStyle/>
          <a:p>
            <a:r>
              <a:rPr lang="en-US" dirty="0" smtClean="0"/>
              <a:t>CEA-</a:t>
            </a:r>
            <a:r>
              <a:rPr lang="en-US" dirty="0" err="1" smtClean="0"/>
              <a:t>Irfu</a:t>
            </a:r>
            <a:r>
              <a:rPr lang="en-US" dirty="0" smtClean="0"/>
              <a:t>-SACM-LEAS -  </a:t>
            </a:r>
            <a:r>
              <a:rPr lang="en-US" dirty="0" err="1" smtClean="0"/>
              <a:t>F.Rondeaux</a:t>
            </a:r>
            <a:r>
              <a:rPr lang="en-US" dirty="0" smtClean="0"/>
              <a:t> - FRESCA 2 ESAC review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971600" y="637108"/>
            <a:ext cx="4752528" cy="5600203"/>
          </a:xfr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FFDF9F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1200"/>
              </a:spcBef>
            </a:pPr>
            <a:r>
              <a:rPr lang="en-US" dirty="0"/>
              <a:t>Conductor </a:t>
            </a:r>
            <a:r>
              <a:rPr lang="en-US" dirty="0" smtClean="0"/>
              <a:t>insulation</a:t>
            </a:r>
          </a:p>
          <a:p>
            <a:pPr>
              <a:spcBef>
                <a:spcPts val="1200"/>
              </a:spcBef>
            </a:pPr>
            <a:r>
              <a:rPr lang="en-US" dirty="0">
                <a:solidFill>
                  <a:srgbClr val="FF0000"/>
                </a:solidFill>
              </a:rPr>
              <a:t>Conductor </a:t>
            </a:r>
            <a:r>
              <a:rPr lang="en-US" dirty="0" smtClean="0">
                <a:solidFill>
                  <a:srgbClr val="FF0000"/>
                </a:solidFill>
              </a:rPr>
              <a:t>preparation</a:t>
            </a:r>
            <a:endParaRPr lang="en-US" dirty="0">
              <a:solidFill>
                <a:srgbClr val="FF0000"/>
              </a:solidFill>
            </a:endParaRPr>
          </a:p>
          <a:p>
            <a:pPr>
              <a:spcBef>
                <a:spcPts val="1200"/>
              </a:spcBef>
            </a:pPr>
            <a:r>
              <a:rPr lang="en-US" dirty="0" smtClean="0">
                <a:solidFill>
                  <a:srgbClr val="FF0000"/>
                </a:solidFill>
              </a:rPr>
              <a:t>Winding</a:t>
            </a:r>
            <a:endParaRPr lang="en-US" dirty="0">
              <a:solidFill>
                <a:srgbClr val="FF0000"/>
              </a:solidFill>
            </a:endParaRPr>
          </a:p>
          <a:p>
            <a:pPr>
              <a:spcBef>
                <a:spcPts val="1200"/>
              </a:spcBef>
            </a:pPr>
            <a:r>
              <a:rPr lang="en-US" dirty="0">
                <a:solidFill>
                  <a:srgbClr val="FF0000"/>
                </a:solidFill>
              </a:rPr>
              <a:t>Preparation for the heat </a:t>
            </a:r>
            <a:r>
              <a:rPr lang="en-US" dirty="0" smtClean="0">
                <a:solidFill>
                  <a:srgbClr val="FF0000"/>
                </a:solidFill>
              </a:rPr>
              <a:t>treatment</a:t>
            </a:r>
            <a:r>
              <a:rPr lang="en-US" dirty="0" smtClean="0">
                <a:solidFill>
                  <a:srgbClr val="D60093"/>
                </a:solidFill>
              </a:rPr>
              <a:t>:</a:t>
            </a:r>
            <a:endParaRPr lang="en-US" dirty="0">
              <a:solidFill>
                <a:srgbClr val="D60093"/>
              </a:solidFill>
            </a:endParaRPr>
          </a:p>
          <a:p>
            <a:pPr lvl="1">
              <a:spcBef>
                <a:spcPts val="1200"/>
              </a:spcBef>
            </a:pPr>
            <a:r>
              <a:rPr lang="en-US" sz="1600" dirty="0" smtClean="0">
                <a:solidFill>
                  <a:srgbClr val="FF0000"/>
                </a:solidFill>
              </a:rPr>
              <a:t>Assembly of the reaction </a:t>
            </a:r>
            <a:r>
              <a:rPr lang="en-US" sz="1600" dirty="0">
                <a:solidFill>
                  <a:srgbClr val="FF0000"/>
                </a:solidFill>
              </a:rPr>
              <a:t>mold </a:t>
            </a:r>
            <a:r>
              <a:rPr lang="en-US" sz="1600" dirty="0" smtClean="0">
                <a:solidFill>
                  <a:srgbClr val="FF0000"/>
                </a:solidFill>
              </a:rPr>
              <a:t>around the wound coil</a:t>
            </a:r>
          </a:p>
          <a:p>
            <a:pPr lvl="1">
              <a:spcBef>
                <a:spcPts val="1200"/>
              </a:spcBef>
            </a:pPr>
            <a:r>
              <a:rPr lang="en-US" sz="1600" dirty="0" smtClean="0">
                <a:solidFill>
                  <a:srgbClr val="FF0000"/>
                </a:solidFill>
              </a:rPr>
              <a:t>Transport to CERN</a:t>
            </a:r>
            <a:endParaRPr lang="en-US" sz="1600" dirty="0">
              <a:solidFill>
                <a:srgbClr val="FF0000"/>
              </a:solidFill>
            </a:endParaRPr>
          </a:p>
          <a:p>
            <a:pPr>
              <a:spcBef>
                <a:spcPts val="1200"/>
              </a:spcBef>
            </a:pPr>
            <a:r>
              <a:rPr lang="en-US" dirty="0" smtClean="0">
                <a:solidFill>
                  <a:schemeClr val="accent2"/>
                </a:solidFill>
              </a:rPr>
              <a:t>Heat </a:t>
            </a:r>
            <a:r>
              <a:rPr lang="en-US" dirty="0">
                <a:solidFill>
                  <a:schemeClr val="accent2"/>
                </a:solidFill>
              </a:rPr>
              <a:t>treatment</a:t>
            </a:r>
          </a:p>
          <a:p>
            <a:pPr>
              <a:spcBef>
                <a:spcPts val="1200"/>
              </a:spcBef>
            </a:pPr>
            <a:r>
              <a:rPr lang="en-US" dirty="0"/>
              <a:t>Preparation for impregnation : 	</a:t>
            </a:r>
          </a:p>
          <a:p>
            <a:pPr lvl="1">
              <a:spcBef>
                <a:spcPts val="0"/>
              </a:spcBef>
            </a:pPr>
            <a:r>
              <a:rPr lang="en-US" sz="1600" dirty="0" smtClean="0">
                <a:solidFill>
                  <a:srgbClr val="0070C0"/>
                </a:solidFill>
              </a:rPr>
              <a:t>Nb</a:t>
            </a:r>
            <a:r>
              <a:rPr lang="en-US" sz="1600" baseline="-25000" dirty="0" smtClean="0">
                <a:solidFill>
                  <a:srgbClr val="0070C0"/>
                </a:solidFill>
              </a:rPr>
              <a:t>3</a:t>
            </a:r>
            <a:r>
              <a:rPr lang="en-US" sz="1600" dirty="0" smtClean="0">
                <a:solidFill>
                  <a:srgbClr val="0070C0"/>
                </a:solidFill>
              </a:rPr>
              <a:t>Sn/NbTi splice soldering</a:t>
            </a:r>
            <a:endParaRPr lang="en-US" sz="1600" dirty="0">
              <a:solidFill>
                <a:srgbClr val="0070C0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sz="1600" dirty="0">
                <a:solidFill>
                  <a:srgbClr val="0070C0"/>
                </a:solidFill>
              </a:rPr>
              <a:t>I</a:t>
            </a:r>
            <a:r>
              <a:rPr lang="en-US" sz="1600" dirty="0" smtClean="0">
                <a:solidFill>
                  <a:srgbClr val="0070C0"/>
                </a:solidFill>
              </a:rPr>
              <a:t>nstrumentation</a:t>
            </a:r>
            <a:r>
              <a:rPr lang="en-US" sz="1600" dirty="0">
                <a:solidFill>
                  <a:srgbClr val="0070C0"/>
                </a:solidFill>
              </a:rPr>
              <a:t>, ground insulation and quench heaters integration</a:t>
            </a:r>
          </a:p>
          <a:p>
            <a:pPr>
              <a:spcBef>
                <a:spcPts val="1200"/>
              </a:spcBef>
            </a:pPr>
            <a:r>
              <a:rPr lang="en-US" dirty="0"/>
              <a:t>Impregnation</a:t>
            </a:r>
          </a:p>
          <a:p>
            <a:pPr>
              <a:spcBef>
                <a:spcPts val="1200"/>
              </a:spcBef>
            </a:pPr>
            <a:r>
              <a:rPr lang="en-US" dirty="0"/>
              <a:t>Coil assembly</a:t>
            </a:r>
          </a:p>
          <a:p>
            <a:pPr>
              <a:spcBef>
                <a:spcPts val="1200"/>
              </a:spcBef>
            </a:pPr>
            <a:r>
              <a:rPr lang="en-US" dirty="0"/>
              <a:t>Magnet assembly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6990777" y="223622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At Saclay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Accolade fermante 6"/>
          <p:cNvSpPr/>
          <p:nvPr/>
        </p:nvSpPr>
        <p:spPr bwMode="auto">
          <a:xfrm>
            <a:off x="5767089" y="1628800"/>
            <a:ext cx="288032" cy="1584176"/>
          </a:xfrm>
          <a:prstGeom prst="rightBrac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Accolade fermante 8"/>
          <p:cNvSpPr/>
          <p:nvPr/>
        </p:nvSpPr>
        <p:spPr bwMode="auto">
          <a:xfrm>
            <a:off x="5769049" y="3429000"/>
            <a:ext cx="288032" cy="2736304"/>
          </a:xfrm>
          <a:prstGeom prst="rightBrace">
            <a:avLst/>
          </a:prstGeom>
          <a:noFill/>
          <a:ln w="254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357080" y="4294257"/>
            <a:ext cx="26074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>
                <a:solidFill>
                  <a:schemeClr val="accent6"/>
                </a:solidFill>
              </a:rPr>
              <a:t>At</a:t>
            </a:r>
            <a:r>
              <a:rPr lang="fr-FR" dirty="0" smtClean="0">
                <a:solidFill>
                  <a:schemeClr val="accent6"/>
                </a:solidFill>
              </a:rPr>
              <a:t> CERN</a:t>
            </a:r>
          </a:p>
          <a:p>
            <a:pPr algn="ctr"/>
            <a:endParaRPr lang="fr-FR" dirty="0" smtClean="0">
              <a:solidFill>
                <a:schemeClr val="accent6"/>
              </a:solidFill>
            </a:endParaRPr>
          </a:p>
          <a:p>
            <a:pPr algn="ctr"/>
            <a:r>
              <a:rPr lang="en-US" sz="1400" dirty="0" smtClean="0">
                <a:solidFill>
                  <a:schemeClr val="accent6"/>
                </a:solidFill>
              </a:rPr>
              <a:t>(cf. Juan Carlos’ presentation)</a:t>
            </a:r>
            <a:endParaRPr lang="en-US" sz="14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00101" y="980728"/>
            <a:ext cx="3981020" cy="1779111"/>
          </a:xfrm>
        </p:spPr>
        <p:txBody>
          <a:bodyPr>
            <a:normAutofit fontScale="92500" lnSpcReduction="20000"/>
          </a:bodyPr>
          <a:lstStyle/>
          <a:p>
            <a:pPr marL="190500" indent="0">
              <a:buNone/>
            </a:pP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Upside down winding</a:t>
            </a:r>
          </a:p>
          <a:p>
            <a:pPr marL="190500" indent="0">
              <a:buNone/>
            </a:pPr>
            <a:endParaRPr lang="en-US" sz="1200" dirty="0" smtClean="0">
              <a:solidFill>
                <a:srgbClr val="FF0000"/>
              </a:solidFill>
              <a:sym typeface="Wingdings" pitchFamily="2" charset="2"/>
            </a:endParaRPr>
          </a:p>
          <a:p>
            <a:pPr>
              <a:spcBef>
                <a:spcPts val="1200"/>
              </a:spcBef>
            </a:pPr>
            <a:r>
              <a:rPr lang="en-US" sz="1600" dirty="0" smtClean="0">
                <a:sym typeface="Wingdings" pitchFamily="2" charset="2"/>
              </a:rPr>
              <a:t>Simpler tooling</a:t>
            </a:r>
          </a:p>
          <a:p>
            <a:pPr>
              <a:spcBef>
                <a:spcPts val="1200"/>
              </a:spcBef>
            </a:pPr>
            <a:r>
              <a:rPr lang="en-US" sz="1600" dirty="0" smtClean="0">
                <a:sym typeface="Wingdings" pitchFamily="2" charset="2"/>
              </a:rPr>
              <a:t>Is the winding easier ?  Yes</a:t>
            </a:r>
          </a:p>
          <a:p>
            <a:pPr>
              <a:spcBef>
                <a:spcPts val="1200"/>
              </a:spcBef>
            </a:pPr>
            <a:r>
              <a:rPr lang="en-US" sz="1600" dirty="0" smtClean="0">
                <a:sym typeface="Wingdings" pitchFamily="2" charset="2"/>
              </a:rPr>
              <a:t>Is the conductor stable and in good position?  Yes</a:t>
            </a:r>
          </a:p>
          <a:p>
            <a:pPr marL="190500" indent="0">
              <a:buNone/>
            </a:pPr>
            <a:endParaRPr lang="en-US" sz="2000" dirty="0" smtClean="0">
              <a:sym typeface="Wingdings" pitchFamily="2" charset="2"/>
            </a:endParaRPr>
          </a:p>
          <a:p>
            <a:endParaRPr lang="en-US" sz="2000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Winding tests</a:t>
            </a:r>
            <a:endParaRPr lang="en-US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922441-AA2E-4F3A-BE1E-D8EE28F6B24E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121" y="1124744"/>
            <a:ext cx="3894920" cy="189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466577"/>
            <a:ext cx="3944001" cy="1941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754609"/>
            <a:ext cx="1847850" cy="177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309023" y="4161282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But</a:t>
            </a:r>
            <a:endParaRPr lang="en-US" sz="2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9" name="Ellipse 8"/>
          <p:cNvSpPr/>
          <p:nvPr/>
        </p:nvSpPr>
        <p:spPr bwMode="auto">
          <a:xfrm>
            <a:off x="2007421" y="3938871"/>
            <a:ext cx="720080" cy="136815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087650" y="5448134"/>
            <a:ext cx="1883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+mn-lt"/>
              </a:rPr>
              <a:t>Dishing</a:t>
            </a:r>
          </a:p>
        </p:txBody>
      </p:sp>
      <p:sp>
        <p:nvSpPr>
          <p:cNvPr id="13" name="Rectangle 105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1273196" y="6526213"/>
            <a:ext cx="63706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noProof="0" smtClean="0"/>
              <a:t>CEA-Irfu-SACM-LEAS -  F.Rondeaux - FRESCA 2 ESAC review</a:t>
            </a:r>
            <a:endParaRPr lang="en-US" noProof="0" dirty="0"/>
          </a:p>
        </p:txBody>
      </p:sp>
      <p:sp>
        <p:nvSpPr>
          <p:cNvPr id="6" name="Rectangle 5"/>
          <p:cNvSpPr/>
          <p:nvPr/>
        </p:nvSpPr>
        <p:spPr>
          <a:xfrm>
            <a:off x="5292080" y="5757663"/>
            <a:ext cx="37279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 err="1" smtClean="0">
                <a:solidFill>
                  <a:schemeClr val="accent2"/>
                </a:solidFill>
              </a:rPr>
              <a:t>Ref</a:t>
            </a:r>
            <a:r>
              <a:rPr lang="fr-FR" sz="1200" dirty="0" smtClean="0">
                <a:solidFill>
                  <a:srgbClr val="D60093"/>
                </a:solidFill>
              </a:rPr>
              <a:t>:</a:t>
            </a:r>
            <a:r>
              <a:rPr lang="fr-FR" sz="1200" dirty="0" smtClean="0">
                <a:solidFill>
                  <a:schemeClr val="accent2"/>
                </a:solidFill>
              </a:rPr>
              <a:t> reports </a:t>
            </a:r>
            <a:r>
              <a:rPr lang="fr-FR" sz="1200" dirty="0">
                <a:solidFill>
                  <a:schemeClr val="accent2"/>
                </a:solidFill>
              </a:rPr>
              <a:t>on </a:t>
            </a:r>
            <a:r>
              <a:rPr lang="fr-FR" sz="1200" dirty="0" err="1" smtClean="0">
                <a:solidFill>
                  <a:schemeClr val="accent2"/>
                </a:solidFill>
              </a:rPr>
              <a:t>winding</a:t>
            </a:r>
            <a:r>
              <a:rPr lang="fr-FR" sz="1200" dirty="0" smtClean="0">
                <a:solidFill>
                  <a:schemeClr val="accent2"/>
                </a:solidFill>
              </a:rPr>
              <a:t> tests </a:t>
            </a:r>
          </a:p>
          <a:p>
            <a:r>
              <a:rPr lang="fr-FR" sz="1200" dirty="0" smtClean="0">
                <a:solidFill>
                  <a:schemeClr val="accent2"/>
                </a:solidFill>
              </a:rPr>
              <a:t>SAFIRS-00152-B (2010) - SAFIRS-00372-C </a:t>
            </a:r>
            <a:r>
              <a:rPr lang="fr-FR" sz="1200" dirty="0">
                <a:solidFill>
                  <a:schemeClr val="accent2"/>
                </a:solidFill>
              </a:rPr>
              <a:t>(2011)</a:t>
            </a:r>
          </a:p>
        </p:txBody>
      </p:sp>
    </p:spTree>
    <p:extLst>
      <p:ext uri="{BB962C8B-B14F-4D97-AF65-F5344CB8AC3E}">
        <p14:creationId xmlns:p14="http://schemas.microsoft.com/office/powerpoint/2010/main" val="154307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Dishing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692696"/>
            <a:ext cx="6042699" cy="1944216"/>
          </a:xfrm>
        </p:spPr>
        <p:txBody>
          <a:bodyPr/>
          <a:lstStyle/>
          <a:p>
            <a:r>
              <a:rPr lang="en-US" sz="1600" dirty="0"/>
              <a:t>Before </a:t>
            </a:r>
            <a:r>
              <a:rPr lang="en-US" sz="1600" dirty="0" smtClean="0"/>
              <a:t>winding</a:t>
            </a:r>
            <a:r>
              <a:rPr lang="en-US" sz="1600" dirty="0" smtClean="0">
                <a:solidFill>
                  <a:schemeClr val="accent2"/>
                </a:solidFill>
              </a:rPr>
              <a:t>:</a:t>
            </a:r>
            <a:r>
              <a:rPr lang="en-US" sz="1600" dirty="0" smtClean="0"/>
              <a:t> 0</a:t>
            </a:r>
            <a:r>
              <a:rPr lang="en-US" sz="1600" dirty="0" smtClean="0">
                <a:solidFill>
                  <a:srgbClr val="D60093"/>
                </a:solidFill>
              </a:rPr>
              <a:t>.</a:t>
            </a:r>
            <a:r>
              <a:rPr lang="en-US" sz="1600" dirty="0" smtClean="0"/>
              <a:t>18 to 0</a:t>
            </a:r>
            <a:r>
              <a:rPr lang="en-US" sz="1600" dirty="0" smtClean="0">
                <a:solidFill>
                  <a:srgbClr val="D60093"/>
                </a:solidFill>
              </a:rPr>
              <a:t>.</a:t>
            </a:r>
            <a:r>
              <a:rPr lang="en-US" sz="1600" dirty="0" smtClean="0"/>
              <a:t>34 </a:t>
            </a:r>
            <a:r>
              <a:rPr lang="en-US" sz="1600" dirty="0"/>
              <a:t>mm under tension of 10 </a:t>
            </a:r>
            <a:r>
              <a:rPr lang="en-US" sz="1600" dirty="0" err="1" smtClean="0"/>
              <a:t>daN</a:t>
            </a:r>
            <a:endParaRPr lang="en-US" sz="1600" dirty="0" smtClean="0"/>
          </a:p>
          <a:p>
            <a:r>
              <a:rPr lang="en-US" sz="1600" dirty="0" smtClean="0"/>
              <a:t>Test over 22 turns (4 with insulation) at 30 </a:t>
            </a:r>
            <a:r>
              <a:rPr lang="en-US" sz="1600" dirty="0" err="1" smtClean="0"/>
              <a:t>daN</a:t>
            </a:r>
            <a:endParaRPr lang="en-US" sz="1600" dirty="0" smtClean="0"/>
          </a:p>
          <a:p>
            <a:r>
              <a:rPr lang="en-US" sz="1600" dirty="0" smtClean="0"/>
              <a:t>Dishing increases turn after turn from </a:t>
            </a:r>
            <a:r>
              <a:rPr lang="en-US" sz="1600" dirty="0" smtClean="0">
                <a:sym typeface="Symbol"/>
              </a:rPr>
              <a:t></a:t>
            </a:r>
            <a:r>
              <a:rPr lang="en-US" sz="1600" dirty="0" smtClean="0"/>
              <a:t>0.2 mm to </a:t>
            </a:r>
            <a:r>
              <a:rPr lang="en-US" sz="1600" dirty="0" smtClean="0">
                <a:sym typeface="Symbol"/>
              </a:rPr>
              <a:t></a:t>
            </a:r>
            <a:r>
              <a:rPr lang="en-US" sz="1600" dirty="0" smtClean="0"/>
              <a:t>0.9 mm</a:t>
            </a:r>
          </a:p>
          <a:p>
            <a:r>
              <a:rPr lang="en-US" sz="1600" dirty="0" smtClean="0"/>
              <a:t>Around 0.2 mm in the straight section</a:t>
            </a:r>
          </a:p>
          <a:p>
            <a:r>
              <a:rPr lang="en-US" sz="1600" dirty="0" smtClean="0"/>
              <a:t>Slightly larger with flared ends (+ </a:t>
            </a:r>
            <a:r>
              <a:rPr lang="en-US" sz="1600" dirty="0" smtClean="0">
                <a:sym typeface="Symbol"/>
              </a:rPr>
              <a:t>0</a:t>
            </a:r>
            <a:r>
              <a:rPr lang="en-US" sz="1600" dirty="0" smtClean="0">
                <a:solidFill>
                  <a:srgbClr val="D60093"/>
                </a:solidFill>
                <a:sym typeface="Symbol"/>
              </a:rPr>
              <a:t>.</a:t>
            </a:r>
            <a:r>
              <a:rPr lang="en-US" sz="1600" dirty="0" smtClean="0">
                <a:sym typeface="Symbol"/>
              </a:rPr>
              <a:t>1 mm)</a:t>
            </a:r>
          </a:p>
          <a:p>
            <a:r>
              <a:rPr lang="en-US" sz="1600" dirty="0" smtClean="0">
                <a:sym typeface="Symbol"/>
              </a:rPr>
              <a:t>Time-dependent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FRESCA 2 ESAC review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588" y="3429000"/>
            <a:ext cx="3600000" cy="2699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D:\02-SAFIRS\2 - 3 - HFM\Photos déchargées du FE-170 le 08.11.2011\dishing 20 tours\PB04009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334" y="3429000"/>
            <a:ext cx="3600000" cy="269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D:\02-SAFIRS\2 - 3 - HFM\Photos déchargées du FE-170 le 08.11.2011\dishing 20 tours\PB080118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73517" y="1124744"/>
            <a:ext cx="2536153" cy="198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182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Dishing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4137" y="4869160"/>
            <a:ext cx="8364339" cy="1261057"/>
          </a:xfrm>
        </p:spPr>
        <p:txBody>
          <a:bodyPr/>
          <a:lstStyle/>
          <a:p>
            <a:r>
              <a:rPr lang="fr-FR" sz="1600" dirty="0" smtClean="0"/>
              <a:t>Questions:   </a:t>
            </a:r>
            <a:r>
              <a:rPr lang="en-US" sz="1600" dirty="0" smtClean="0"/>
              <a:t>Behavior </a:t>
            </a:r>
            <a:r>
              <a:rPr lang="en-US" sz="1600" dirty="0"/>
              <a:t>of Nb</a:t>
            </a:r>
            <a:r>
              <a:rPr lang="en-US" sz="1600" baseline="-25000" dirty="0"/>
              <a:t>3</a:t>
            </a:r>
            <a:r>
              <a:rPr lang="en-US" sz="1600" dirty="0"/>
              <a:t>Sn similar regardless of the strand type?</a:t>
            </a:r>
          </a:p>
          <a:p>
            <a:pPr marL="476250" lvl="1" indent="0">
              <a:buNone/>
            </a:pPr>
            <a:r>
              <a:rPr lang="en-US" sz="1600" dirty="0" smtClean="0"/>
              <a:t>	          Impact </a:t>
            </a:r>
            <a:r>
              <a:rPr lang="en-US" sz="1600" dirty="0"/>
              <a:t>on the field quality? On the mechanics</a:t>
            </a:r>
            <a:r>
              <a:rPr lang="en-US" sz="1600" dirty="0" smtClean="0"/>
              <a:t>?</a:t>
            </a:r>
          </a:p>
          <a:p>
            <a:pPr marL="476250" lvl="1" indent="0">
              <a:buNone/>
            </a:pPr>
            <a:endParaRPr lang="en-US" sz="800" dirty="0"/>
          </a:p>
          <a:p>
            <a:r>
              <a:rPr lang="en-US" sz="1600" dirty="0" smtClean="0"/>
              <a:t>How to deal with it? </a:t>
            </a:r>
          </a:p>
          <a:p>
            <a:pPr marL="1371600" lvl="3" indent="0">
              <a:buNone/>
            </a:pPr>
            <a:r>
              <a:rPr lang="en-US" sz="1600" dirty="0"/>
              <a:t> </a:t>
            </a:r>
            <a:r>
              <a:rPr lang="en-US" sz="1600" dirty="0" smtClean="0"/>
              <a:t> Should we force the conductor flat? Adapt the molds?</a:t>
            </a:r>
            <a:r>
              <a:rPr lang="fr-FR" sz="1600" dirty="0"/>
              <a:t>	</a:t>
            </a:r>
            <a:r>
              <a:rPr lang="fr-FR" sz="1600" dirty="0" smtClean="0"/>
              <a:t>		</a:t>
            </a:r>
            <a:endParaRPr lang="en-US" sz="1600" dirty="0" smtClean="0"/>
          </a:p>
          <a:p>
            <a:pPr lvl="1"/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FRESCA 2 ESAC review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654596"/>
            <a:ext cx="6048672" cy="4010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2339752" y="683171"/>
            <a:ext cx="549804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Dishing test results under 30 </a:t>
            </a:r>
            <a:r>
              <a:rPr lang="en-US" sz="1600" dirty="0" err="1" smtClean="0"/>
              <a:t>daN</a:t>
            </a:r>
            <a:r>
              <a:rPr lang="en-US" sz="1600" dirty="0" smtClean="0"/>
              <a:t> tension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172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971600" y="637108"/>
            <a:ext cx="4752528" cy="5600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DF9F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1524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76200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accent6"/>
                </a:solidFill>
                <a:latin typeface="+mn-lt"/>
              </a:defRPr>
            </a:lvl2pPr>
            <a:lvl3pPr marL="11811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accent6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accent6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6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1200"/>
              </a:spcBef>
            </a:pPr>
            <a:r>
              <a:rPr lang="en-US" dirty="0" smtClean="0"/>
              <a:t>Conductor insulation</a:t>
            </a:r>
          </a:p>
          <a:p>
            <a:pPr>
              <a:spcBef>
                <a:spcPts val="1200"/>
              </a:spcBef>
            </a:pPr>
            <a:r>
              <a:rPr lang="en-US" dirty="0" smtClean="0">
                <a:solidFill>
                  <a:srgbClr val="FF0000"/>
                </a:solidFill>
              </a:rPr>
              <a:t>Conductor preparation</a:t>
            </a:r>
          </a:p>
          <a:p>
            <a:pPr>
              <a:spcBef>
                <a:spcPts val="1200"/>
              </a:spcBef>
            </a:pPr>
            <a:r>
              <a:rPr lang="en-US" dirty="0" smtClean="0">
                <a:solidFill>
                  <a:srgbClr val="FF0000"/>
                </a:solidFill>
              </a:rPr>
              <a:t>Winding</a:t>
            </a:r>
          </a:p>
          <a:p>
            <a:pPr>
              <a:spcBef>
                <a:spcPts val="1200"/>
              </a:spcBef>
            </a:pPr>
            <a:r>
              <a:rPr lang="en-US" dirty="0" smtClean="0">
                <a:solidFill>
                  <a:srgbClr val="FF0000"/>
                </a:solidFill>
              </a:rPr>
              <a:t>Preparation for the heat treatment</a:t>
            </a:r>
            <a:r>
              <a:rPr lang="en-US" dirty="0" smtClean="0">
                <a:solidFill>
                  <a:srgbClr val="D60093"/>
                </a:solidFill>
              </a:rPr>
              <a:t>:</a:t>
            </a:r>
          </a:p>
          <a:p>
            <a:pPr lvl="1">
              <a:spcBef>
                <a:spcPts val="1200"/>
              </a:spcBef>
            </a:pPr>
            <a:r>
              <a:rPr lang="en-US" sz="1600" dirty="0" smtClean="0">
                <a:solidFill>
                  <a:srgbClr val="FF0000"/>
                </a:solidFill>
              </a:rPr>
              <a:t>Assembly of the reaction mold around the wound coil</a:t>
            </a:r>
          </a:p>
          <a:p>
            <a:pPr lvl="1">
              <a:spcBef>
                <a:spcPts val="1200"/>
              </a:spcBef>
            </a:pPr>
            <a:r>
              <a:rPr lang="en-US" sz="1600" dirty="0" smtClean="0">
                <a:solidFill>
                  <a:srgbClr val="FF0000"/>
                </a:solidFill>
              </a:rPr>
              <a:t>Transport to CERN</a:t>
            </a:r>
          </a:p>
          <a:p>
            <a:pPr>
              <a:spcBef>
                <a:spcPts val="1200"/>
              </a:spcBef>
            </a:pPr>
            <a:r>
              <a:rPr lang="en-US" dirty="0" smtClean="0">
                <a:solidFill>
                  <a:schemeClr val="accent2"/>
                </a:solidFill>
              </a:rPr>
              <a:t>Heat treatment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Preparation for impregnation : 	</a:t>
            </a:r>
          </a:p>
          <a:p>
            <a:pPr lvl="1">
              <a:spcBef>
                <a:spcPts val="0"/>
              </a:spcBef>
            </a:pPr>
            <a:r>
              <a:rPr lang="en-US" sz="1600" dirty="0" smtClean="0">
                <a:solidFill>
                  <a:srgbClr val="0070C0"/>
                </a:solidFill>
              </a:rPr>
              <a:t>Nb</a:t>
            </a:r>
            <a:r>
              <a:rPr lang="en-US" sz="1600" baseline="-25000" dirty="0" smtClean="0">
                <a:solidFill>
                  <a:srgbClr val="0070C0"/>
                </a:solidFill>
              </a:rPr>
              <a:t>3</a:t>
            </a:r>
            <a:r>
              <a:rPr lang="en-US" sz="1600" dirty="0" smtClean="0">
                <a:solidFill>
                  <a:srgbClr val="0070C0"/>
                </a:solidFill>
              </a:rPr>
              <a:t>Sn/</a:t>
            </a:r>
            <a:r>
              <a:rPr lang="en-US" sz="1600" dirty="0" err="1" smtClean="0">
                <a:solidFill>
                  <a:srgbClr val="0070C0"/>
                </a:solidFill>
              </a:rPr>
              <a:t>NbTi</a:t>
            </a:r>
            <a:r>
              <a:rPr lang="en-US" sz="1600" dirty="0" smtClean="0">
                <a:solidFill>
                  <a:srgbClr val="0070C0"/>
                </a:solidFill>
              </a:rPr>
              <a:t> splice soldering</a:t>
            </a:r>
          </a:p>
          <a:p>
            <a:pPr lvl="1">
              <a:spcBef>
                <a:spcPts val="0"/>
              </a:spcBef>
            </a:pPr>
            <a:r>
              <a:rPr lang="en-US" sz="1600" dirty="0" smtClean="0">
                <a:solidFill>
                  <a:srgbClr val="0070C0"/>
                </a:solidFill>
              </a:rPr>
              <a:t>Instrumentation, ground insulation and quench heaters integration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Impregnation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Coil assembly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Magnet assembly</a:t>
            </a: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Fabrication process – main steps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>
          <a:xfrm>
            <a:off x="1284015" y="6496769"/>
            <a:ext cx="6370638" cy="215900"/>
          </a:xfrm>
        </p:spPr>
        <p:txBody>
          <a:bodyPr/>
          <a:lstStyle/>
          <a:p>
            <a:r>
              <a:rPr lang="en-US" smtClean="0"/>
              <a:t>CEA-Irfu-SACM-LEAS -  F.Rondeaux - FRESCA 2 ESAC review</a:t>
            </a:r>
            <a:endParaRPr lang="en-US" dirty="0"/>
          </a:p>
        </p:txBody>
      </p:sp>
      <p:sp>
        <p:nvSpPr>
          <p:cNvPr id="3" name="ZoneTexte 2"/>
          <p:cNvSpPr txBox="1"/>
          <p:nvPr/>
        </p:nvSpPr>
        <p:spPr>
          <a:xfrm>
            <a:off x="6804248" y="228151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At Saclay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Accolade fermante 6"/>
          <p:cNvSpPr/>
          <p:nvPr/>
        </p:nvSpPr>
        <p:spPr bwMode="auto">
          <a:xfrm>
            <a:off x="5796136" y="1628800"/>
            <a:ext cx="288032" cy="1656184"/>
          </a:xfrm>
          <a:prstGeom prst="rightBrac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Accolade fermante 8"/>
          <p:cNvSpPr/>
          <p:nvPr/>
        </p:nvSpPr>
        <p:spPr bwMode="auto">
          <a:xfrm>
            <a:off x="5796136" y="3437208"/>
            <a:ext cx="249460" cy="2800103"/>
          </a:xfrm>
          <a:prstGeom prst="rightBrace">
            <a:avLst/>
          </a:prstGeom>
          <a:noFill/>
          <a:ln w="254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357080" y="4294257"/>
            <a:ext cx="26074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>
                <a:solidFill>
                  <a:schemeClr val="accent6"/>
                </a:solidFill>
              </a:rPr>
              <a:t>At</a:t>
            </a:r>
            <a:r>
              <a:rPr lang="fr-FR" dirty="0" smtClean="0">
                <a:solidFill>
                  <a:schemeClr val="accent6"/>
                </a:solidFill>
              </a:rPr>
              <a:t> CERN</a:t>
            </a:r>
          </a:p>
          <a:p>
            <a:pPr algn="ctr"/>
            <a:endParaRPr lang="fr-FR" dirty="0" smtClean="0">
              <a:solidFill>
                <a:schemeClr val="accent6"/>
              </a:solidFill>
            </a:endParaRPr>
          </a:p>
          <a:p>
            <a:pPr algn="ctr"/>
            <a:r>
              <a:rPr lang="en-US" sz="1400" dirty="0" smtClean="0">
                <a:solidFill>
                  <a:schemeClr val="accent6"/>
                </a:solidFill>
              </a:rPr>
              <a:t>(cf. Juan Carlos’ presentation)</a:t>
            </a:r>
            <a:endParaRPr lang="en-US" sz="1400" dirty="0">
              <a:solidFill>
                <a:schemeClr val="accent6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115616" y="692696"/>
            <a:ext cx="4104456" cy="792088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991816" y="1935484"/>
            <a:ext cx="4448844" cy="4320480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5580112" y="3356992"/>
            <a:ext cx="3456384" cy="2898972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89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Winding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FRESCA 2 ESAC review</a:t>
            </a:r>
            <a:endParaRPr lang="en-US" dirty="0"/>
          </a:p>
        </p:txBody>
      </p:sp>
      <p:pic>
        <p:nvPicPr>
          <p:cNvPr id="8" name="Picture 2" descr="D:\Projets\FP7\Eucard\HFM meeting 20111007\Docs preparatoires\JMR\Version 2011-09-28\Winding Tooling 3-4 - Implantation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28967" y="692696"/>
            <a:ext cx="4279537" cy="4896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556842" y="1556792"/>
            <a:ext cx="3600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400" dirty="0" err="1" smtClean="0">
                <a:solidFill>
                  <a:schemeClr val="accent2"/>
                </a:solidFill>
              </a:rPr>
              <a:t>Winding</a:t>
            </a:r>
            <a:r>
              <a:rPr lang="fr-FR" sz="1400" dirty="0" smtClean="0">
                <a:solidFill>
                  <a:schemeClr val="accent2"/>
                </a:solidFill>
              </a:rPr>
              <a:t> table: 190 kg – 1.72  m * 0.45 m</a:t>
            </a:r>
          </a:p>
          <a:p>
            <a:pPr>
              <a:lnSpc>
                <a:spcPct val="150000"/>
              </a:lnSpc>
            </a:pPr>
            <a:r>
              <a:rPr lang="fr-FR" sz="1400" dirty="0" smtClean="0">
                <a:solidFill>
                  <a:schemeClr val="accent2"/>
                </a:solidFill>
              </a:rPr>
              <a:t>Stock spool </a:t>
            </a:r>
            <a:r>
              <a:rPr lang="fr-FR" sz="1400" dirty="0" err="1" smtClean="0">
                <a:solidFill>
                  <a:schemeClr val="accent2"/>
                </a:solidFill>
              </a:rPr>
              <a:t>with</a:t>
            </a:r>
            <a:r>
              <a:rPr lang="fr-FR" sz="1400" dirty="0" smtClean="0">
                <a:solidFill>
                  <a:schemeClr val="accent2"/>
                </a:solidFill>
              </a:rPr>
              <a:t> </a:t>
            </a:r>
            <a:r>
              <a:rPr lang="fr-FR" sz="1400" dirty="0" err="1" smtClean="0">
                <a:solidFill>
                  <a:schemeClr val="accent2"/>
                </a:solidFill>
              </a:rPr>
              <a:t>cable</a:t>
            </a:r>
            <a:r>
              <a:rPr lang="fr-FR" sz="1400" dirty="0" smtClean="0">
                <a:solidFill>
                  <a:schemeClr val="accent2"/>
                </a:solidFill>
              </a:rPr>
              <a:t> : </a:t>
            </a:r>
            <a:r>
              <a:rPr lang="fr-FR" sz="1400" dirty="0" smtClean="0">
                <a:solidFill>
                  <a:schemeClr val="accent2"/>
                </a:solidFill>
                <a:sym typeface="Symbol"/>
              </a:rPr>
              <a:t> 60kg</a:t>
            </a:r>
          </a:p>
          <a:p>
            <a:pPr>
              <a:lnSpc>
                <a:spcPct val="150000"/>
              </a:lnSpc>
            </a:pPr>
            <a:r>
              <a:rPr lang="fr-FR" sz="1400" dirty="0" err="1" smtClean="0">
                <a:solidFill>
                  <a:schemeClr val="accent2"/>
                </a:solidFill>
                <a:sym typeface="Symbol"/>
              </a:rPr>
              <a:t>Iron</a:t>
            </a:r>
            <a:r>
              <a:rPr lang="fr-FR" sz="1400" dirty="0" smtClean="0">
                <a:solidFill>
                  <a:schemeClr val="accent2"/>
                </a:solidFill>
                <a:sym typeface="Symbol"/>
              </a:rPr>
              <a:t> post: 34 kg</a:t>
            </a:r>
          </a:p>
          <a:p>
            <a:pPr>
              <a:lnSpc>
                <a:spcPct val="150000"/>
              </a:lnSpc>
            </a:pPr>
            <a:r>
              <a:rPr lang="fr-FR" sz="1400" dirty="0" err="1" smtClean="0">
                <a:solidFill>
                  <a:schemeClr val="accent2"/>
                </a:solidFill>
                <a:sym typeface="Symbol"/>
              </a:rPr>
              <a:t>Horseshoes</a:t>
            </a:r>
            <a:r>
              <a:rPr lang="fr-FR" sz="1400" dirty="0" smtClean="0">
                <a:solidFill>
                  <a:schemeClr val="accent2"/>
                </a:solidFill>
                <a:sym typeface="Symbol"/>
              </a:rPr>
              <a:t>: 8 kg</a:t>
            </a:r>
            <a:r>
              <a:rPr lang="fr-FR" sz="1400" dirty="0" smtClean="0">
                <a:solidFill>
                  <a:schemeClr val="accent2"/>
                </a:solidFill>
              </a:rPr>
              <a:t> </a:t>
            </a:r>
            <a:endParaRPr lang="fr-FR" sz="1400" dirty="0">
              <a:solidFill>
                <a:schemeClr val="accent2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70881" y="764704"/>
            <a:ext cx="3745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Heavy pieces are equipped to be handle with crane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294918" y="5934422"/>
            <a:ext cx="34210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>
                <a:solidFill>
                  <a:schemeClr val="accent6"/>
                </a:solidFill>
              </a:rPr>
              <a:t>Winding</a:t>
            </a:r>
            <a:r>
              <a:rPr lang="fr-FR" sz="1600" dirty="0" smtClean="0">
                <a:solidFill>
                  <a:schemeClr val="accent6"/>
                </a:solidFill>
              </a:rPr>
              <a:t> machine </a:t>
            </a:r>
            <a:r>
              <a:rPr lang="fr-FR" sz="1600" dirty="0" err="1" smtClean="0">
                <a:solidFill>
                  <a:schemeClr val="accent6"/>
                </a:solidFill>
              </a:rPr>
              <a:t>existing</a:t>
            </a:r>
            <a:r>
              <a:rPr lang="fr-FR" sz="1600" dirty="0" smtClean="0">
                <a:solidFill>
                  <a:schemeClr val="accent6"/>
                </a:solidFill>
              </a:rPr>
              <a:t> </a:t>
            </a:r>
            <a:r>
              <a:rPr lang="fr-FR" sz="1600" dirty="0" err="1" smtClean="0">
                <a:solidFill>
                  <a:schemeClr val="accent6"/>
                </a:solidFill>
              </a:rPr>
              <a:t>at</a:t>
            </a:r>
            <a:r>
              <a:rPr lang="fr-FR" sz="1600" dirty="0" smtClean="0">
                <a:solidFill>
                  <a:schemeClr val="accent6"/>
                </a:solidFill>
              </a:rPr>
              <a:t> Saclay</a:t>
            </a:r>
            <a:endParaRPr lang="en-US" sz="1600" dirty="0">
              <a:solidFill>
                <a:schemeClr val="accent6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693" y="3768849"/>
            <a:ext cx="4225499" cy="2186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65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Winding</a:t>
            </a:r>
            <a:r>
              <a:rPr lang="fr-FR" dirty="0" smtClean="0"/>
              <a:t> </a:t>
            </a:r>
            <a:r>
              <a:rPr lang="fr-FR" dirty="0" err="1" smtClean="0"/>
              <a:t>process</a:t>
            </a:r>
            <a:r>
              <a:rPr lang="fr-FR" dirty="0" smtClean="0"/>
              <a:t> - installation</a:t>
            </a:r>
            <a:endParaRPr lang="fr-FR" dirty="0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75656" y="658788"/>
            <a:ext cx="3020824" cy="2880320"/>
          </a:xfr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FRESCA 2 ESAC review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415" y="3212976"/>
            <a:ext cx="4071967" cy="3014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68322" y="706401"/>
            <a:ext cx="3672408" cy="1585188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6012160" y="2291589"/>
            <a:ext cx="29518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</a:rPr>
              <a:t>Post fixed on the winding table</a:t>
            </a:r>
            <a:endParaRPr lang="en-US" sz="1600" dirty="0">
              <a:solidFill>
                <a:schemeClr val="accent6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58045" y="5180407"/>
            <a:ext cx="43924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</a:rPr>
              <a:t>The cable is installed</a:t>
            </a:r>
          </a:p>
          <a:p>
            <a:r>
              <a:rPr lang="en-US" sz="1600" dirty="0" smtClean="0">
                <a:solidFill>
                  <a:schemeClr val="accent6"/>
                </a:solidFill>
              </a:rPr>
              <a:t>   </a:t>
            </a:r>
            <a:r>
              <a:rPr lang="en-US" sz="1600" dirty="0">
                <a:solidFill>
                  <a:schemeClr val="accent6"/>
                </a:solidFill>
              </a:rPr>
              <a:t>layer 4 </a:t>
            </a:r>
            <a:r>
              <a:rPr lang="en-US" sz="1600" dirty="0" smtClean="0">
                <a:solidFill>
                  <a:schemeClr val="accent6"/>
                </a:solidFill>
              </a:rPr>
              <a:t>on the support spool on the tensioner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 </a:t>
            </a:r>
            <a:r>
              <a:rPr lang="en-US" sz="1600" dirty="0" smtClean="0">
                <a:solidFill>
                  <a:schemeClr val="accent6"/>
                </a:solidFill>
              </a:rPr>
              <a:t>  layer 3 on the stock spool  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315269" y="3512126"/>
            <a:ext cx="39824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chemeClr val="accent2"/>
                </a:solidFill>
              </a:rPr>
              <a:t>The </a:t>
            </a:r>
            <a:r>
              <a:rPr lang="fr-FR" sz="1600" dirty="0" err="1" smtClean="0">
                <a:solidFill>
                  <a:schemeClr val="accent2"/>
                </a:solidFill>
              </a:rPr>
              <a:t>winding</a:t>
            </a:r>
            <a:r>
              <a:rPr lang="fr-FR" sz="1600" dirty="0" smtClean="0">
                <a:solidFill>
                  <a:schemeClr val="accent2"/>
                </a:solidFill>
              </a:rPr>
              <a:t> table </a:t>
            </a:r>
            <a:r>
              <a:rPr lang="fr-FR" sz="1600" dirty="0" err="1" smtClean="0">
                <a:solidFill>
                  <a:schemeClr val="accent2"/>
                </a:solidFill>
              </a:rPr>
              <a:t>is</a:t>
            </a:r>
            <a:r>
              <a:rPr lang="fr-FR" sz="1600" dirty="0" smtClean="0">
                <a:solidFill>
                  <a:schemeClr val="accent2"/>
                </a:solidFill>
              </a:rPr>
              <a:t> </a:t>
            </a:r>
            <a:r>
              <a:rPr lang="fr-FR" sz="1600" dirty="0" err="1" smtClean="0">
                <a:solidFill>
                  <a:schemeClr val="accent2"/>
                </a:solidFill>
              </a:rPr>
              <a:t>fixed</a:t>
            </a:r>
            <a:r>
              <a:rPr lang="fr-FR" sz="1600" dirty="0" smtClean="0">
                <a:solidFill>
                  <a:schemeClr val="accent2"/>
                </a:solidFill>
              </a:rPr>
              <a:t> on the </a:t>
            </a:r>
            <a:r>
              <a:rPr lang="fr-FR" sz="1600" dirty="0" err="1" smtClean="0">
                <a:solidFill>
                  <a:schemeClr val="accent2"/>
                </a:solidFill>
              </a:rPr>
              <a:t>winding</a:t>
            </a:r>
            <a:r>
              <a:rPr lang="fr-FR" sz="1600" dirty="0" smtClean="0">
                <a:solidFill>
                  <a:schemeClr val="accent2"/>
                </a:solidFill>
              </a:rPr>
              <a:t> machine - </a:t>
            </a:r>
            <a:r>
              <a:rPr lang="en-US" sz="1600" dirty="0">
                <a:solidFill>
                  <a:schemeClr val="accent2"/>
                </a:solidFill>
              </a:rPr>
              <a:t>the table can be tilted to follow the geometry of the </a:t>
            </a:r>
            <a:r>
              <a:rPr lang="en-US" sz="1600" dirty="0" smtClean="0">
                <a:solidFill>
                  <a:schemeClr val="accent2"/>
                </a:solidFill>
              </a:rPr>
              <a:t>coil.</a:t>
            </a:r>
          </a:p>
          <a:p>
            <a:endParaRPr lang="fr-FR" sz="1600" dirty="0" smtClean="0">
              <a:solidFill>
                <a:schemeClr val="accent2"/>
              </a:solidFill>
            </a:endParaRPr>
          </a:p>
          <a:p>
            <a:r>
              <a:rPr lang="fr-FR" sz="1600" dirty="0" smtClean="0">
                <a:solidFill>
                  <a:schemeClr val="accent2"/>
                </a:solidFill>
              </a:rPr>
              <a:t>Protection </a:t>
            </a:r>
            <a:r>
              <a:rPr lang="fr-FR" sz="1600" dirty="0" err="1" smtClean="0">
                <a:solidFill>
                  <a:schemeClr val="accent2"/>
                </a:solidFill>
              </a:rPr>
              <a:t>sheet</a:t>
            </a:r>
            <a:r>
              <a:rPr lang="fr-FR" sz="1600" dirty="0" smtClean="0">
                <a:solidFill>
                  <a:schemeClr val="accent2"/>
                </a:solidFill>
              </a:rPr>
              <a:t> on table</a:t>
            </a:r>
            <a:r>
              <a:rPr lang="fr-FR" sz="1600" dirty="0" smtClean="0">
                <a:solidFill>
                  <a:srgbClr val="D60093"/>
                </a:solidFill>
              </a:rPr>
              <a:t>:</a:t>
            </a:r>
            <a:r>
              <a:rPr lang="fr-FR" sz="1600" dirty="0" smtClean="0">
                <a:solidFill>
                  <a:schemeClr val="accent2"/>
                </a:solidFill>
              </a:rPr>
              <a:t> 0.2 mm of mica</a:t>
            </a:r>
            <a:endParaRPr lang="fr-FR" sz="1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69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87075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764704"/>
            <a:ext cx="7992888" cy="5400600"/>
          </a:xfrm>
        </p:spPr>
        <p:txBody>
          <a:bodyPr/>
          <a:lstStyle/>
          <a:p>
            <a:r>
              <a:rPr lang="en-GB" sz="2000" dirty="0" smtClean="0"/>
              <a:t>Coils detail</a:t>
            </a:r>
            <a:r>
              <a:rPr lang="en-GB" sz="2000" dirty="0" smtClean="0">
                <a:solidFill>
                  <a:schemeClr val="accent2"/>
                </a:solidFill>
              </a:rPr>
              <a:t>ed</a:t>
            </a:r>
            <a:r>
              <a:rPr lang="en-GB" sz="2000" dirty="0" smtClean="0"/>
              <a:t> geometry</a:t>
            </a:r>
            <a:r>
              <a:rPr lang="en-GB" sz="2000" strike="sngStrike" dirty="0" smtClean="0">
                <a:solidFill>
                  <a:srgbClr val="D60093"/>
                </a:solidFill>
              </a:rPr>
              <a:t> </a:t>
            </a:r>
          </a:p>
          <a:p>
            <a:pPr lvl="1"/>
            <a:r>
              <a:rPr lang="en-GB" sz="2000" dirty="0" smtClean="0"/>
              <a:t>Overview</a:t>
            </a:r>
          </a:p>
          <a:p>
            <a:pPr lvl="1"/>
            <a:r>
              <a:rPr lang="en-GB" sz="2000" dirty="0" smtClean="0"/>
              <a:t>Geometry details</a:t>
            </a:r>
          </a:p>
          <a:p>
            <a:pPr lvl="1"/>
            <a:r>
              <a:rPr lang="en-GB" sz="2000" dirty="0" smtClean="0"/>
              <a:t>Layer jump</a:t>
            </a:r>
          </a:p>
          <a:p>
            <a:pPr lvl="1"/>
            <a:r>
              <a:rPr lang="en-GB" sz="2000" dirty="0" smtClean="0"/>
              <a:t>Posts design</a:t>
            </a:r>
          </a:p>
          <a:p>
            <a:pPr lvl="1"/>
            <a:r>
              <a:rPr lang="en-GB" sz="2000" dirty="0" smtClean="0"/>
              <a:t>Electrical insulation</a:t>
            </a:r>
          </a:p>
          <a:p>
            <a:pPr lvl="1"/>
            <a:endParaRPr lang="en-GB" sz="2000" dirty="0" smtClean="0"/>
          </a:p>
          <a:p>
            <a:r>
              <a:rPr lang="en-GB" sz="2000" dirty="0" smtClean="0"/>
              <a:t>Winding tooling and process</a:t>
            </a:r>
          </a:p>
          <a:p>
            <a:endParaRPr lang="en-GB" sz="2000" dirty="0" smtClean="0"/>
          </a:p>
          <a:p>
            <a:r>
              <a:rPr lang="en-GB" sz="2000" dirty="0" smtClean="0"/>
              <a:t>Reaction tooling</a:t>
            </a:r>
          </a:p>
          <a:p>
            <a:pPr marL="1371600" lvl="3" indent="0">
              <a:buNone/>
            </a:pPr>
            <a:r>
              <a:rPr lang="en-GB" sz="1600" dirty="0" smtClean="0">
                <a:solidFill>
                  <a:schemeClr val="accent2"/>
                </a:solidFill>
              </a:rPr>
              <a:t>Reaction process, impregnation tooling and process will be discussed by Juan Carlos in the next presentation</a:t>
            </a:r>
            <a:endParaRPr lang="en-GB" sz="1600" dirty="0" smtClean="0"/>
          </a:p>
          <a:p>
            <a:endParaRPr lang="en-GB" sz="2000" dirty="0" smtClean="0"/>
          </a:p>
          <a:p>
            <a:r>
              <a:rPr lang="en-GB" sz="2000" dirty="0" smtClean="0"/>
              <a:t>Tests program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8704263" y="6494463"/>
            <a:ext cx="385762" cy="215900"/>
          </a:xfrm>
        </p:spPr>
        <p:txBody>
          <a:bodyPr/>
          <a:lstStyle/>
          <a:p>
            <a:fld id="{3CF30BBC-DD8C-4BCA-9EDF-4D0AB2042D1D}" type="slidenum">
              <a:rPr lang="fr-FR"/>
              <a:pPr/>
              <a:t>2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FRESCA 2 ESAC review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Winding</a:t>
            </a:r>
            <a:r>
              <a:rPr lang="fr-FR" dirty="0"/>
              <a:t> layer 4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FRESCA 2 ESAC review</a:t>
            </a:r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66456" y="759504"/>
            <a:ext cx="4687072" cy="2021976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66456" y="3068960"/>
            <a:ext cx="4736504" cy="2981906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1187624" y="3115273"/>
            <a:ext cx="39055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</a:rPr>
              <a:t>The coil winding will start  by forming the layer </a:t>
            </a:r>
            <a:r>
              <a:rPr lang="en-US" sz="1600" dirty="0" smtClean="0">
                <a:solidFill>
                  <a:schemeClr val="accent6"/>
                </a:solidFill>
              </a:rPr>
              <a:t>jump. </a:t>
            </a:r>
          </a:p>
          <a:p>
            <a:r>
              <a:rPr lang="en-US" sz="1600" dirty="0" smtClean="0">
                <a:solidFill>
                  <a:schemeClr val="accent6"/>
                </a:solidFill>
              </a:rPr>
              <a:t>It is protected with the layer jump shim.</a:t>
            </a:r>
          </a:p>
          <a:p>
            <a:endParaRPr lang="en-US" sz="1600" dirty="0" smtClean="0">
              <a:solidFill>
                <a:schemeClr val="accent6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chemeClr val="accent6"/>
                </a:solidFill>
              </a:rPr>
              <a:t>The </a:t>
            </a:r>
            <a:r>
              <a:rPr lang="en-US" sz="1600" dirty="0">
                <a:solidFill>
                  <a:schemeClr val="accent2"/>
                </a:solidFill>
              </a:rPr>
              <a:t>first </a:t>
            </a:r>
            <a:r>
              <a:rPr lang="en-US" sz="1600" dirty="0" smtClean="0">
                <a:solidFill>
                  <a:schemeClr val="accent2"/>
                </a:solidFill>
              </a:rPr>
              <a:t>layer is wound clockwise</a:t>
            </a:r>
            <a:endParaRPr lang="en-US" sz="16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79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Winding</a:t>
            </a:r>
            <a:r>
              <a:rPr lang="fr-FR" dirty="0" smtClean="0"/>
              <a:t> layer 4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FRESCA 2 ESAC review</a:t>
            </a:r>
            <a:endParaRPr lang="en-US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739" y="3501008"/>
            <a:ext cx="4464496" cy="263251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259632" y="836712"/>
            <a:ext cx="756084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</a:rPr>
              <a:t>During winding, conductor turn will be maintain by </a:t>
            </a:r>
            <a:r>
              <a:rPr lang="en-US" sz="1600" dirty="0" smtClean="0">
                <a:solidFill>
                  <a:schemeClr val="accent2"/>
                </a:solidFill>
              </a:rPr>
              <a:t>lateral </a:t>
            </a:r>
            <a:r>
              <a:rPr lang="en-US" sz="1600" dirty="0">
                <a:solidFill>
                  <a:schemeClr val="accent2"/>
                </a:solidFill>
              </a:rPr>
              <a:t>compression </a:t>
            </a:r>
            <a:r>
              <a:rPr lang="en-US" sz="1600" dirty="0" smtClean="0">
                <a:solidFill>
                  <a:schemeClr val="accent2"/>
                </a:solidFill>
              </a:rPr>
              <a:t>system using pressure wedges and rods.</a:t>
            </a:r>
          </a:p>
          <a:p>
            <a:endParaRPr lang="en-US" sz="1600" dirty="0">
              <a:solidFill>
                <a:schemeClr val="accent2"/>
              </a:solidFill>
            </a:endParaRPr>
          </a:p>
          <a:p>
            <a:r>
              <a:rPr lang="en-US" sz="1600" dirty="0" smtClean="0">
                <a:solidFill>
                  <a:schemeClr val="accent2"/>
                </a:solidFill>
              </a:rPr>
              <a:t>Voltage tapes are introduced according to the instrumentation design.</a:t>
            </a:r>
          </a:p>
          <a:p>
            <a:endParaRPr lang="en-US" sz="1600" dirty="0" smtClean="0">
              <a:solidFill>
                <a:schemeClr val="accent2"/>
              </a:solidFill>
            </a:endParaRPr>
          </a:p>
          <a:p>
            <a:r>
              <a:rPr lang="en-US" sz="1600" dirty="0" smtClean="0">
                <a:solidFill>
                  <a:schemeClr val="accent2"/>
                </a:solidFill>
              </a:rPr>
              <a:t>At the end of the layer 4 winding, the bottom layer is maintained through rails and pressure wedges.</a:t>
            </a:r>
            <a:endParaRPr lang="en-US" sz="1600" dirty="0">
              <a:solidFill>
                <a:schemeClr val="accent2"/>
              </a:solidFill>
            </a:endParaRPr>
          </a:p>
          <a:p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14" name="Espace réservé du contenu 6"/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44008" y="3528881"/>
            <a:ext cx="4465122" cy="2547486"/>
          </a:xfrm>
        </p:spPr>
      </p:pic>
    </p:spTree>
    <p:extLst>
      <p:ext uri="{BB962C8B-B14F-4D97-AF65-F5344CB8AC3E}">
        <p14:creationId xmlns:p14="http://schemas.microsoft.com/office/powerpoint/2010/main" val="358725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Winding</a:t>
            </a:r>
            <a:r>
              <a:rPr lang="fr-FR" dirty="0"/>
              <a:t> layer 4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FRESCA 2 ESAC review</a:t>
            </a:r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11960" y="764704"/>
            <a:ext cx="4545381" cy="2930488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043608" y="1132989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</a:rPr>
              <a:t>The cable is fixed and cut. </a:t>
            </a:r>
            <a:endParaRPr lang="en-US" sz="1600" dirty="0">
              <a:solidFill>
                <a:schemeClr val="accent6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334" y="3711305"/>
            <a:ext cx="4761818" cy="252028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6156176" y="4374813"/>
            <a:ext cx="26011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</a:rPr>
              <a:t>The </a:t>
            </a:r>
            <a:r>
              <a:rPr lang="en-US" sz="1600" dirty="0" smtClean="0">
                <a:solidFill>
                  <a:schemeClr val="accent2"/>
                </a:solidFill>
              </a:rPr>
              <a:t>interlayer </a:t>
            </a:r>
            <a:r>
              <a:rPr lang="en-US" sz="1600" dirty="0">
                <a:solidFill>
                  <a:schemeClr val="accent6"/>
                </a:solidFill>
              </a:rPr>
              <a:t>insulation</a:t>
            </a:r>
          </a:p>
          <a:p>
            <a:r>
              <a:rPr lang="en-US" sz="1600" dirty="0" smtClean="0">
                <a:solidFill>
                  <a:schemeClr val="accent2"/>
                </a:solidFill>
              </a:rPr>
              <a:t>is installed and fixed.</a:t>
            </a:r>
            <a:endParaRPr lang="en-US" sz="16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21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Winding</a:t>
            </a:r>
            <a:r>
              <a:rPr lang="fr-FR" dirty="0"/>
              <a:t> layer </a:t>
            </a:r>
            <a:r>
              <a:rPr lang="fr-FR" dirty="0" smtClean="0"/>
              <a:t>3</a:t>
            </a:r>
            <a:endParaRPr lang="fr-FR" dirty="0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764704"/>
            <a:ext cx="4355951" cy="2305467"/>
          </a:xfr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FRESCA 2 ESAC review</a:t>
            </a:r>
            <a:endParaRPr lang="en-US" dirty="0"/>
          </a:p>
        </p:txBody>
      </p:sp>
      <p:sp>
        <p:nvSpPr>
          <p:cNvPr id="3" name="ZoneTexte 2"/>
          <p:cNvSpPr txBox="1"/>
          <p:nvPr/>
        </p:nvSpPr>
        <p:spPr>
          <a:xfrm>
            <a:off x="1340049" y="1988840"/>
            <a:ext cx="38164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2"/>
                </a:solidFill>
              </a:rPr>
              <a:t>The layer 3 is wound over the insulation</a:t>
            </a:r>
          </a:p>
          <a:p>
            <a:endParaRPr lang="en-US" sz="1600" dirty="0">
              <a:solidFill>
                <a:schemeClr val="accent2"/>
              </a:solidFill>
            </a:endParaRPr>
          </a:p>
          <a:p>
            <a:r>
              <a:rPr lang="en-US" sz="1600" dirty="0">
                <a:solidFill>
                  <a:schemeClr val="accent2"/>
                </a:solidFill>
              </a:rPr>
              <a:t>Horseshoes are adjusted, if necessary, pushed </a:t>
            </a:r>
            <a:r>
              <a:rPr lang="en-US" sz="1600" dirty="0" smtClean="0">
                <a:solidFill>
                  <a:schemeClr val="accent2"/>
                </a:solidFill>
              </a:rPr>
              <a:t>in place and the rails are fixed.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3" y="3421272"/>
            <a:ext cx="5184577" cy="274403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48064" y="3428999"/>
            <a:ext cx="3901528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84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366" y="908720"/>
            <a:ext cx="8894618" cy="518457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Winding</a:t>
            </a:r>
            <a:r>
              <a:rPr lang="fr-FR" dirty="0"/>
              <a:t> </a:t>
            </a:r>
            <a:r>
              <a:rPr lang="fr-FR" dirty="0" err="1" smtClean="0"/>
              <a:t>completed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FRESCA 2 ESAC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56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Rails </a:t>
            </a:r>
            <a:r>
              <a:rPr lang="fr-FR" dirty="0" err="1" smtClean="0"/>
              <a:t>geometry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FRESCA 2 ESAC review</a:t>
            </a:r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1" y="836712"/>
            <a:ext cx="4483517" cy="2376264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645024"/>
            <a:ext cx="4644008" cy="2459259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5868144" y="858838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2"/>
                </a:solidFill>
              </a:rPr>
              <a:t>Fixation of the rails on the horseshoes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123728" y="5858062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2"/>
                </a:solidFill>
              </a:rPr>
              <a:t>Section of the coil</a:t>
            </a:r>
            <a:endParaRPr lang="en-US" sz="1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44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971600" y="637108"/>
            <a:ext cx="4752528" cy="5600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DF9F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1524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76200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accent6"/>
                </a:solidFill>
                <a:latin typeface="+mn-lt"/>
              </a:defRPr>
            </a:lvl2pPr>
            <a:lvl3pPr marL="11811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accent6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accent6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6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1200"/>
              </a:spcBef>
            </a:pPr>
            <a:r>
              <a:rPr lang="en-US" dirty="0" smtClean="0"/>
              <a:t>Conductor insulation</a:t>
            </a:r>
          </a:p>
          <a:p>
            <a:pPr>
              <a:spcBef>
                <a:spcPts val="1200"/>
              </a:spcBef>
            </a:pPr>
            <a:r>
              <a:rPr lang="en-US" dirty="0" smtClean="0">
                <a:solidFill>
                  <a:srgbClr val="FF0000"/>
                </a:solidFill>
              </a:rPr>
              <a:t>Conductor preparation</a:t>
            </a:r>
          </a:p>
          <a:p>
            <a:pPr>
              <a:spcBef>
                <a:spcPts val="1200"/>
              </a:spcBef>
            </a:pPr>
            <a:r>
              <a:rPr lang="en-US" dirty="0" smtClean="0">
                <a:solidFill>
                  <a:srgbClr val="FF0000"/>
                </a:solidFill>
              </a:rPr>
              <a:t>Winding</a:t>
            </a:r>
          </a:p>
          <a:p>
            <a:pPr>
              <a:spcBef>
                <a:spcPts val="1200"/>
              </a:spcBef>
            </a:pPr>
            <a:r>
              <a:rPr lang="en-US" dirty="0" smtClean="0">
                <a:solidFill>
                  <a:srgbClr val="FF0000"/>
                </a:solidFill>
              </a:rPr>
              <a:t>Preparation for the heat treatment</a:t>
            </a:r>
            <a:r>
              <a:rPr lang="en-US" dirty="0" smtClean="0">
                <a:solidFill>
                  <a:srgbClr val="D60093"/>
                </a:solidFill>
              </a:rPr>
              <a:t>:</a:t>
            </a:r>
          </a:p>
          <a:p>
            <a:pPr lvl="1">
              <a:spcBef>
                <a:spcPts val="1200"/>
              </a:spcBef>
            </a:pPr>
            <a:r>
              <a:rPr lang="en-US" sz="1600" dirty="0" smtClean="0">
                <a:solidFill>
                  <a:srgbClr val="FF0000"/>
                </a:solidFill>
              </a:rPr>
              <a:t>Assembly of the reaction mold around the wound coil</a:t>
            </a:r>
          </a:p>
          <a:p>
            <a:pPr lvl="1">
              <a:spcBef>
                <a:spcPts val="1200"/>
              </a:spcBef>
            </a:pPr>
            <a:r>
              <a:rPr lang="en-US" sz="1600" dirty="0" smtClean="0">
                <a:solidFill>
                  <a:srgbClr val="FF0000"/>
                </a:solidFill>
              </a:rPr>
              <a:t>Transport to CERN</a:t>
            </a:r>
          </a:p>
          <a:p>
            <a:pPr>
              <a:spcBef>
                <a:spcPts val="1200"/>
              </a:spcBef>
            </a:pPr>
            <a:r>
              <a:rPr lang="en-US" dirty="0" smtClean="0">
                <a:solidFill>
                  <a:schemeClr val="accent2"/>
                </a:solidFill>
              </a:rPr>
              <a:t>Heat treatment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Preparation for impregnation : 	</a:t>
            </a:r>
          </a:p>
          <a:p>
            <a:pPr lvl="1">
              <a:spcBef>
                <a:spcPts val="0"/>
              </a:spcBef>
            </a:pPr>
            <a:r>
              <a:rPr lang="en-US" sz="1600" dirty="0" smtClean="0">
                <a:solidFill>
                  <a:srgbClr val="0070C0"/>
                </a:solidFill>
              </a:rPr>
              <a:t>Nb</a:t>
            </a:r>
            <a:r>
              <a:rPr lang="en-US" sz="1600" baseline="-25000" dirty="0" smtClean="0">
                <a:solidFill>
                  <a:srgbClr val="0070C0"/>
                </a:solidFill>
              </a:rPr>
              <a:t>3</a:t>
            </a:r>
            <a:r>
              <a:rPr lang="en-US" sz="1600" dirty="0" smtClean="0">
                <a:solidFill>
                  <a:srgbClr val="0070C0"/>
                </a:solidFill>
              </a:rPr>
              <a:t>Sn/</a:t>
            </a:r>
            <a:r>
              <a:rPr lang="en-US" sz="1600" dirty="0" err="1" smtClean="0">
                <a:solidFill>
                  <a:srgbClr val="0070C0"/>
                </a:solidFill>
              </a:rPr>
              <a:t>NbTi</a:t>
            </a:r>
            <a:r>
              <a:rPr lang="en-US" sz="1600" dirty="0" smtClean="0">
                <a:solidFill>
                  <a:srgbClr val="0070C0"/>
                </a:solidFill>
              </a:rPr>
              <a:t> splice soldering</a:t>
            </a:r>
          </a:p>
          <a:p>
            <a:pPr lvl="1">
              <a:spcBef>
                <a:spcPts val="0"/>
              </a:spcBef>
            </a:pPr>
            <a:r>
              <a:rPr lang="en-US" sz="1600" dirty="0" smtClean="0">
                <a:solidFill>
                  <a:srgbClr val="0070C0"/>
                </a:solidFill>
              </a:rPr>
              <a:t>Instrumentation, ground insulation and quench heaters integration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Impregnation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Coil assembly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Magnet assembly</a:t>
            </a: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Fabrication process – main steps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>
          <a:xfrm>
            <a:off x="1284015" y="6496769"/>
            <a:ext cx="6370638" cy="215900"/>
          </a:xfrm>
        </p:spPr>
        <p:txBody>
          <a:bodyPr/>
          <a:lstStyle/>
          <a:p>
            <a:r>
              <a:rPr lang="en-US" smtClean="0"/>
              <a:t>CEA-Irfu-SACM-LEAS -  F.Rondeaux - FRESCA 2 ESAC review</a:t>
            </a:r>
            <a:endParaRPr lang="en-US" dirty="0"/>
          </a:p>
        </p:txBody>
      </p:sp>
      <p:sp>
        <p:nvSpPr>
          <p:cNvPr id="3" name="ZoneTexte 2"/>
          <p:cNvSpPr txBox="1"/>
          <p:nvPr/>
        </p:nvSpPr>
        <p:spPr>
          <a:xfrm>
            <a:off x="6876256" y="227222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At Saclay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Accolade fermante 6"/>
          <p:cNvSpPr/>
          <p:nvPr/>
        </p:nvSpPr>
        <p:spPr bwMode="auto">
          <a:xfrm>
            <a:off x="5769049" y="1628800"/>
            <a:ext cx="288032" cy="1656184"/>
          </a:xfrm>
          <a:prstGeom prst="rightBrac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Accolade fermante 8"/>
          <p:cNvSpPr/>
          <p:nvPr/>
        </p:nvSpPr>
        <p:spPr bwMode="auto">
          <a:xfrm>
            <a:off x="5769049" y="3437208"/>
            <a:ext cx="288032" cy="2728095"/>
          </a:xfrm>
          <a:prstGeom prst="rightBrace">
            <a:avLst/>
          </a:prstGeom>
          <a:noFill/>
          <a:ln w="254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357080" y="4294257"/>
            <a:ext cx="26074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>
                <a:solidFill>
                  <a:schemeClr val="accent6"/>
                </a:solidFill>
              </a:rPr>
              <a:t>At</a:t>
            </a:r>
            <a:r>
              <a:rPr lang="fr-FR" dirty="0" smtClean="0">
                <a:solidFill>
                  <a:schemeClr val="accent6"/>
                </a:solidFill>
              </a:rPr>
              <a:t> CERN</a:t>
            </a:r>
          </a:p>
          <a:p>
            <a:pPr algn="ctr"/>
            <a:endParaRPr lang="fr-FR" dirty="0" smtClean="0">
              <a:solidFill>
                <a:schemeClr val="accent6"/>
              </a:solidFill>
            </a:endParaRPr>
          </a:p>
          <a:p>
            <a:pPr algn="ctr"/>
            <a:r>
              <a:rPr lang="en-US" sz="1400" dirty="0" smtClean="0">
                <a:solidFill>
                  <a:schemeClr val="accent6"/>
                </a:solidFill>
              </a:rPr>
              <a:t>(cf. Juan Carlos’ presentation)</a:t>
            </a:r>
            <a:endParaRPr lang="en-US" sz="1400" dirty="0">
              <a:solidFill>
                <a:schemeClr val="accent6"/>
              </a:solidFill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115616" y="692696"/>
            <a:ext cx="4104456" cy="1219490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131268" y="3437208"/>
            <a:ext cx="4448844" cy="2800103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5436096" y="3356992"/>
            <a:ext cx="3456384" cy="2920702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930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Reaction</a:t>
            </a:r>
            <a:r>
              <a:rPr lang="fr-FR" dirty="0" smtClean="0"/>
              <a:t> </a:t>
            </a:r>
            <a:r>
              <a:rPr lang="fr-FR" dirty="0" err="1" smtClean="0"/>
              <a:t>tooling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FRESCA 2 ESAC review</a:t>
            </a:r>
            <a:endParaRPr lang="en-US" dirty="0"/>
          </a:p>
        </p:txBody>
      </p:sp>
      <p:pic>
        <p:nvPicPr>
          <p:cNvPr id="2050" name="Picture 2" descr="\\Dapdc5\Rondeau\My Documents\Fr\Safirs - HFM\Task 3\Outillages\Reaction\ot reaction 3-4 V5 (3)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707" y="1916832"/>
            <a:ext cx="8022719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1075631" y="692696"/>
            <a:ext cx="784887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 smtClean="0">
                <a:solidFill>
                  <a:schemeClr val="accent2"/>
                </a:solidFill>
              </a:rPr>
              <a:t>The winding table is part of the reaction tooling.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solidFill>
                  <a:schemeClr val="accent2"/>
                </a:solidFill>
              </a:rPr>
              <a:t>Top plates and pressure wedges are added to complete the tooling.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solidFill>
                  <a:schemeClr val="accent2"/>
                </a:solidFill>
              </a:rPr>
              <a:t>Segmentation of the pressure wedges to allow replacement of the compression wedges.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124375" y="5266074"/>
            <a:ext cx="38484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2"/>
                </a:solidFill>
              </a:rPr>
              <a:t>This </a:t>
            </a:r>
            <a:r>
              <a:rPr lang="en-US" dirty="0" smtClean="0">
                <a:solidFill>
                  <a:schemeClr val="accent2"/>
                </a:solidFill>
              </a:rPr>
              <a:t>object will be send to CERN for the reaction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63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Reaction</a:t>
            </a:r>
            <a:r>
              <a:rPr lang="fr-FR" dirty="0"/>
              <a:t> </a:t>
            </a:r>
            <a:r>
              <a:rPr lang="fr-FR" dirty="0" err="1"/>
              <a:t>tooling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372247" y="4886116"/>
            <a:ext cx="1872208" cy="410369"/>
          </a:xfrm>
        </p:spPr>
        <p:txBody>
          <a:bodyPr/>
          <a:lstStyle/>
          <a:p>
            <a:pPr marL="190500" indent="0">
              <a:buNone/>
            </a:pPr>
            <a:r>
              <a:rPr lang="en-US" sz="1600" dirty="0" smtClean="0">
                <a:solidFill>
                  <a:srgbClr val="00B050"/>
                </a:solidFill>
              </a:rPr>
              <a:t>Reaction cavity</a:t>
            </a:r>
            <a:endParaRPr lang="en-US" sz="1600" dirty="0">
              <a:solidFill>
                <a:srgbClr val="00B050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FRESCA 2 ESAC review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474" y="1390516"/>
            <a:ext cx="7731259" cy="3112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Connecteur droit 7"/>
          <p:cNvCxnSpPr/>
          <p:nvPr/>
        </p:nvCxnSpPr>
        <p:spPr bwMode="auto">
          <a:xfrm>
            <a:off x="2335560" y="2134979"/>
            <a:ext cx="36004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Connecteur droit 9"/>
          <p:cNvCxnSpPr/>
          <p:nvPr/>
        </p:nvCxnSpPr>
        <p:spPr bwMode="auto">
          <a:xfrm>
            <a:off x="5940152" y="2163554"/>
            <a:ext cx="136815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ZoneTexte 10"/>
          <p:cNvSpPr txBox="1"/>
          <p:nvPr/>
        </p:nvSpPr>
        <p:spPr>
          <a:xfrm>
            <a:off x="3347864" y="764704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Contact zones</a:t>
            </a:r>
          </a:p>
          <a:p>
            <a:pPr algn="ctr"/>
            <a:r>
              <a:rPr lang="en-US" sz="1600" dirty="0" smtClean="0">
                <a:solidFill>
                  <a:srgbClr val="D60093"/>
                </a:solidFill>
              </a:rPr>
              <a:t>(define the cavity volume)</a:t>
            </a:r>
            <a:endParaRPr lang="en-US" sz="1600" dirty="0">
              <a:solidFill>
                <a:srgbClr val="D60093"/>
              </a:solidFill>
            </a:endParaRPr>
          </a:p>
        </p:txBody>
      </p:sp>
      <p:cxnSp>
        <p:nvCxnSpPr>
          <p:cNvPr id="13" name="Connecteur droit avec flèche 12"/>
          <p:cNvCxnSpPr/>
          <p:nvPr/>
        </p:nvCxnSpPr>
        <p:spPr bwMode="auto">
          <a:xfrm flipH="1">
            <a:off x="2563205" y="1369030"/>
            <a:ext cx="2260823" cy="75642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Connecteur droit avec flèche 14"/>
          <p:cNvCxnSpPr/>
          <p:nvPr/>
        </p:nvCxnSpPr>
        <p:spPr bwMode="auto">
          <a:xfrm>
            <a:off x="4824028" y="1390516"/>
            <a:ext cx="1476164" cy="7730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Rectangle 16"/>
          <p:cNvSpPr/>
          <p:nvPr/>
        </p:nvSpPr>
        <p:spPr bwMode="auto">
          <a:xfrm>
            <a:off x="2686075" y="2163554"/>
            <a:ext cx="3240000" cy="1315194"/>
          </a:xfrm>
          <a:prstGeom prst="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9" name="Connecteur droit avec flèche 18"/>
          <p:cNvCxnSpPr>
            <a:stCxn id="3" idx="0"/>
            <a:endCxn id="17" idx="2"/>
          </p:cNvCxnSpPr>
          <p:nvPr/>
        </p:nvCxnSpPr>
        <p:spPr bwMode="auto">
          <a:xfrm flipH="1" flipV="1">
            <a:off x="4306075" y="3478748"/>
            <a:ext cx="2276" cy="140736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ZoneTexte 15"/>
          <p:cNvSpPr txBox="1"/>
          <p:nvPr/>
        </p:nvSpPr>
        <p:spPr>
          <a:xfrm>
            <a:off x="539552" y="5589240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</a:rPr>
              <a:t>4%  (</a:t>
            </a:r>
            <a:r>
              <a:rPr lang="en-US" sz="1600" dirty="0">
                <a:solidFill>
                  <a:schemeClr val="accent6"/>
                </a:solidFill>
              </a:rPr>
              <a:t>respectively 2</a:t>
            </a:r>
            <a:r>
              <a:rPr lang="en-US" sz="1600" dirty="0" smtClean="0">
                <a:solidFill>
                  <a:schemeClr val="accent6"/>
                </a:solidFill>
              </a:rPr>
              <a:t>%) have been added to the dimensions with respect on bare cable thickness (respect. bare cable width).</a:t>
            </a:r>
          </a:p>
        </p:txBody>
      </p:sp>
      <p:cxnSp>
        <p:nvCxnSpPr>
          <p:cNvPr id="20" name="Connecteur droit 19"/>
          <p:cNvCxnSpPr/>
          <p:nvPr/>
        </p:nvCxnSpPr>
        <p:spPr bwMode="auto">
          <a:xfrm>
            <a:off x="8041540" y="3485326"/>
            <a:ext cx="0" cy="1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Connecteur droit 23"/>
          <p:cNvCxnSpPr/>
          <p:nvPr/>
        </p:nvCxnSpPr>
        <p:spPr bwMode="auto">
          <a:xfrm>
            <a:off x="8045350" y="3903805"/>
            <a:ext cx="0" cy="1800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12175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2"/>
                </a:solidFill>
              </a:rPr>
              <a:t>Tests</a:t>
            </a:r>
            <a:endParaRPr lang="fr-FR" sz="1400" i="1" dirty="0">
              <a:solidFill>
                <a:schemeClr val="accent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i="1" dirty="0" smtClean="0"/>
              <a:t>Winding configuration: cf. slide 14</a:t>
            </a:r>
          </a:p>
          <a:p>
            <a:pPr>
              <a:spcBef>
                <a:spcPts val="1200"/>
              </a:spcBef>
            </a:pPr>
            <a:r>
              <a:rPr lang="en-US" i="1" dirty="0" smtClean="0"/>
              <a:t>Layer jump: cf. slide 7</a:t>
            </a:r>
          </a:p>
          <a:p>
            <a:pPr>
              <a:spcBef>
                <a:spcPts val="1200"/>
              </a:spcBef>
            </a:pPr>
            <a:r>
              <a:rPr lang="en-US" i="1" dirty="0" smtClean="0"/>
              <a:t>Dishing: cf. slides 15,16</a:t>
            </a:r>
          </a:p>
          <a:p>
            <a:pPr>
              <a:spcBef>
                <a:spcPts val="1200"/>
              </a:spcBef>
            </a:pPr>
            <a:endParaRPr lang="en-US" i="1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Mechanical test on stacks under preparation (waiting final insulated conductor)</a:t>
            </a:r>
          </a:p>
          <a:p>
            <a:pPr lvl="2">
              <a:spcBef>
                <a:spcPts val="600"/>
              </a:spcBef>
            </a:pPr>
            <a:r>
              <a:rPr lang="en-US" sz="1400" dirty="0" smtClean="0"/>
              <a:t>Compression at 300 K, at 4K</a:t>
            </a:r>
          </a:p>
          <a:p>
            <a:pPr lvl="2">
              <a:spcBef>
                <a:spcPts val="600"/>
              </a:spcBef>
            </a:pPr>
            <a:r>
              <a:rPr lang="en-US" sz="1400" dirty="0" smtClean="0"/>
              <a:t>Thermal restraint</a:t>
            </a:r>
          </a:p>
          <a:p>
            <a:pPr lvl="2">
              <a:spcBef>
                <a:spcPts val="600"/>
              </a:spcBef>
            </a:pPr>
            <a:endParaRPr lang="en-US" sz="1400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Conductor behavior during heat treatment: </a:t>
            </a:r>
            <a:r>
              <a:rPr lang="en-US" sz="1400" dirty="0" smtClean="0"/>
              <a:t>cf. following slide</a:t>
            </a:r>
          </a:p>
          <a:p>
            <a:pPr lvl="2">
              <a:spcBef>
                <a:spcPts val="1200"/>
              </a:spcBef>
            </a:pPr>
            <a:r>
              <a:rPr lang="en-US" dirty="0" smtClean="0">
                <a:solidFill>
                  <a:schemeClr val="accent2"/>
                </a:solidFill>
              </a:rPr>
              <a:t>Tests to be performed on the 2 types of conductor (PIT, IT)</a:t>
            </a:r>
          </a:p>
          <a:p>
            <a:pPr lvl="2"/>
            <a:endParaRPr lang="en-US" dirty="0" smtClean="0"/>
          </a:p>
          <a:p>
            <a:pPr marL="342900" lvl="1" indent="-152400">
              <a:buFontTx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Construction of 2 full-scale </a:t>
            </a:r>
            <a:r>
              <a:rPr lang="en-US" dirty="0">
                <a:solidFill>
                  <a:schemeClr val="accent2"/>
                </a:solidFill>
              </a:rPr>
              <a:t>prototypes </a:t>
            </a:r>
            <a:r>
              <a:rPr lang="en-US" dirty="0" smtClean="0">
                <a:solidFill>
                  <a:schemeClr val="accent2"/>
                </a:solidFill>
              </a:rPr>
              <a:t>with non </a:t>
            </a:r>
            <a:r>
              <a:rPr lang="en-US" dirty="0">
                <a:solidFill>
                  <a:schemeClr val="accent2"/>
                </a:solidFill>
              </a:rPr>
              <a:t>annealed Cu </a:t>
            </a:r>
            <a:r>
              <a:rPr lang="en-US" dirty="0" smtClean="0">
                <a:solidFill>
                  <a:schemeClr val="accent2"/>
                </a:solidFill>
              </a:rPr>
              <a:t>cable</a:t>
            </a:r>
          </a:p>
          <a:p>
            <a:pPr marL="476250" lvl="1" indent="0">
              <a:buNone/>
            </a:pPr>
            <a:r>
              <a:rPr lang="en-US" sz="1600" dirty="0" smtClean="0">
                <a:solidFill>
                  <a:schemeClr val="accent2"/>
                </a:solidFill>
              </a:rPr>
              <a:t>1- Type 3-4 (42 </a:t>
            </a:r>
            <a:r>
              <a:rPr lang="en-US" sz="1600" dirty="0">
                <a:solidFill>
                  <a:schemeClr val="accent2"/>
                </a:solidFill>
              </a:rPr>
              <a:t>turns + the smaller HW bends </a:t>
            </a:r>
            <a:r>
              <a:rPr lang="en-US" sz="1600" dirty="0" smtClean="0">
                <a:solidFill>
                  <a:schemeClr val="accent2"/>
                </a:solidFill>
              </a:rPr>
              <a:t>radius)</a:t>
            </a:r>
          </a:p>
          <a:p>
            <a:pPr marL="476250" lvl="1" indent="0">
              <a:buNone/>
            </a:pPr>
            <a:r>
              <a:rPr lang="en-US" sz="1600" dirty="0" smtClean="0">
                <a:solidFill>
                  <a:schemeClr val="accent2"/>
                </a:solidFill>
              </a:rPr>
              <a:t>2- Type 1-2</a:t>
            </a:r>
            <a:endParaRPr lang="en-US" dirty="0"/>
          </a:p>
          <a:p>
            <a:pPr marL="762000" lvl="2" indent="-152400"/>
            <a:endParaRPr lang="en-US" dirty="0">
              <a:solidFill>
                <a:schemeClr val="accent2"/>
              </a:solidFill>
            </a:endParaRPr>
          </a:p>
          <a:p>
            <a:pPr marL="190500" lvl="1" indent="0">
              <a:buNone/>
            </a:pPr>
            <a:endParaRPr lang="en-US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FRESCA 2 ESAC review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971600" y="5006677"/>
            <a:ext cx="7272808" cy="1219490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35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Coils detailed geometry - overview</a:t>
            </a:r>
            <a:endParaRPr lang="en-US" dirty="0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3449" y="908720"/>
            <a:ext cx="8204059" cy="4680520"/>
          </a:xfr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FRESCA 2 ESAC review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 bwMode="auto">
          <a:xfrm>
            <a:off x="4644008" y="1628800"/>
            <a:ext cx="288032" cy="21602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52120" y="2708920"/>
            <a:ext cx="288032" cy="223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4932040" y="5929535"/>
            <a:ext cx="4032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solidFill>
                  <a:schemeClr val="accent2"/>
                </a:solidFill>
              </a:rPr>
              <a:t>1 </a:t>
            </a:r>
            <a:r>
              <a:rPr lang="fr-FR" sz="1400" dirty="0" err="1" smtClean="0">
                <a:solidFill>
                  <a:schemeClr val="accent2"/>
                </a:solidFill>
              </a:rPr>
              <a:t>color</a:t>
            </a:r>
            <a:r>
              <a:rPr lang="fr-FR" sz="1400" dirty="0" smtClean="0">
                <a:solidFill>
                  <a:schemeClr val="accent2"/>
                </a:solidFill>
              </a:rPr>
              <a:t> = 1 </a:t>
            </a:r>
            <a:r>
              <a:rPr lang="fr-FR" sz="1400" dirty="0" err="1" smtClean="0">
                <a:solidFill>
                  <a:schemeClr val="accent2"/>
                </a:solidFill>
              </a:rPr>
              <a:t>cable</a:t>
            </a:r>
            <a:r>
              <a:rPr lang="fr-FR" sz="1400" dirty="0" smtClean="0">
                <a:solidFill>
                  <a:schemeClr val="accent2"/>
                </a:solidFill>
              </a:rPr>
              <a:t> unit</a:t>
            </a:r>
            <a:r>
              <a:rPr lang="fr-FR" sz="1400" dirty="0" smtClean="0">
                <a:solidFill>
                  <a:srgbClr val="D60093"/>
                </a:solidFill>
              </a:rPr>
              <a:t> </a:t>
            </a:r>
            <a:r>
              <a:rPr lang="fr-FR" sz="1400" dirty="0" err="1" smtClean="0">
                <a:solidFill>
                  <a:schemeClr val="accent2"/>
                </a:solidFill>
              </a:rPr>
              <a:t>lenght</a:t>
            </a:r>
            <a:r>
              <a:rPr lang="fr-FR" sz="1400" dirty="0" smtClean="0">
                <a:solidFill>
                  <a:schemeClr val="accent2"/>
                </a:solidFill>
              </a:rPr>
              <a:t> (223 m / 253 m)</a:t>
            </a:r>
            <a:endParaRPr lang="fr-FR" sz="1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35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  <a:sym typeface="Wingdings" pitchFamily="2" charset="2"/>
              </a:rPr>
              <a:t>Cable </a:t>
            </a:r>
            <a:r>
              <a:rPr lang="en-US" dirty="0" smtClean="0">
                <a:solidFill>
                  <a:schemeClr val="accent2"/>
                </a:solidFill>
                <a:sym typeface="Wingdings" pitchFamily="2" charset="2"/>
              </a:rPr>
              <a:t>behavior during </a:t>
            </a:r>
            <a:r>
              <a:rPr lang="en-US" dirty="0">
                <a:solidFill>
                  <a:schemeClr val="accent2"/>
                </a:solidFill>
                <a:sym typeface="Wingdings" pitchFamily="2" charset="2"/>
              </a:rPr>
              <a:t>heat </a:t>
            </a:r>
            <a:r>
              <a:rPr lang="en-US" dirty="0" smtClean="0">
                <a:solidFill>
                  <a:schemeClr val="accent2"/>
                </a:solidFill>
                <a:sym typeface="Wingdings" pitchFamily="2" charset="2"/>
              </a:rPr>
              <a:t>treatment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FRESCA 2 ESAC review</a:t>
            </a:r>
            <a:endParaRPr lang="en-US" dirty="0"/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923628" y="2209868"/>
            <a:ext cx="4154428" cy="3168352"/>
          </a:xfrm>
          <a:noFill/>
        </p:spPr>
        <p:txBody>
          <a:bodyPr>
            <a:normAutofit/>
          </a:bodyPr>
          <a:lstStyle/>
          <a:p>
            <a:pPr marL="190500" indent="0">
              <a:spcAft>
                <a:spcPts val="600"/>
              </a:spcAft>
              <a:buNone/>
            </a:pPr>
            <a:r>
              <a:rPr lang="en-US" sz="1600" dirty="0" smtClean="0"/>
              <a:t>1) PIT cable without "end mandrel"</a:t>
            </a:r>
          </a:p>
          <a:p>
            <a:r>
              <a:rPr lang="en-US" sz="1400" dirty="0" smtClean="0"/>
              <a:t>The dishing is significantly increased after heat treatment</a:t>
            </a:r>
          </a:p>
          <a:p>
            <a:r>
              <a:rPr lang="en-US" sz="1400" dirty="0" smtClean="0"/>
              <a:t>No significant change in overall dimensions</a:t>
            </a:r>
          </a:p>
          <a:p>
            <a:endParaRPr lang="en-US" sz="800" dirty="0" smtClean="0"/>
          </a:p>
          <a:p>
            <a:endParaRPr lang="en-US" sz="800" dirty="0" smtClean="0"/>
          </a:p>
          <a:p>
            <a:pPr marL="190500" indent="0">
              <a:spcAft>
                <a:spcPts val="600"/>
              </a:spcAft>
              <a:buNone/>
            </a:pPr>
            <a:r>
              <a:rPr lang="en-US" sz="1600" dirty="0" smtClean="0"/>
              <a:t>2</a:t>
            </a:r>
            <a:r>
              <a:rPr lang="en-US" sz="1600" dirty="0"/>
              <a:t>) PIT cable with "end mandrel"</a:t>
            </a:r>
          </a:p>
          <a:p>
            <a:r>
              <a:rPr lang="en-US" sz="1400" dirty="0" smtClean="0"/>
              <a:t>The </a:t>
            </a:r>
            <a:r>
              <a:rPr lang="en-US" sz="1400" dirty="0"/>
              <a:t>cable is unstable in straight parts</a:t>
            </a:r>
          </a:p>
          <a:p>
            <a:r>
              <a:rPr lang="en-US" sz="1400" dirty="0" smtClean="0"/>
              <a:t>The </a:t>
            </a:r>
            <a:r>
              <a:rPr lang="en-US" sz="1400" dirty="0"/>
              <a:t>end mandrel has moved (~</a:t>
            </a:r>
            <a:r>
              <a:rPr lang="en-US" sz="1400" dirty="0" smtClean="0"/>
              <a:t>0.6 </a:t>
            </a:r>
            <a:r>
              <a:rPr lang="en-US" sz="1400" dirty="0"/>
              <a:t>mm)  and 1.4 mm gap between cable and mandrel has been measured</a:t>
            </a:r>
          </a:p>
          <a:p>
            <a:r>
              <a:rPr lang="en-US" sz="1400" dirty="0"/>
              <a:t>Dishing in the end part has </a:t>
            </a:r>
            <a:r>
              <a:rPr lang="en-US" sz="1400" dirty="0" smtClean="0"/>
              <a:t>disappeared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207995"/>
            <a:ext cx="1656184" cy="1369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868406"/>
            <a:ext cx="1815379" cy="2101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5157192"/>
            <a:ext cx="3740416" cy="155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91880" y="670248"/>
            <a:ext cx="5542555" cy="144016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827584" y="83671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Preliminary tests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71600" y="5941047"/>
            <a:ext cx="21602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 err="1" smtClean="0">
                <a:solidFill>
                  <a:schemeClr val="accent2"/>
                </a:solidFill>
              </a:rPr>
              <a:t>Ref</a:t>
            </a:r>
            <a:r>
              <a:rPr lang="fr-FR" sz="1200" dirty="0" smtClean="0">
                <a:solidFill>
                  <a:srgbClr val="D60093"/>
                </a:solidFill>
              </a:rPr>
              <a:t>:</a:t>
            </a:r>
            <a:r>
              <a:rPr lang="fr-FR" sz="1200" dirty="0" smtClean="0">
                <a:solidFill>
                  <a:schemeClr val="accent2"/>
                </a:solidFill>
              </a:rPr>
              <a:t> SAFIRS-00375-I </a:t>
            </a:r>
            <a:r>
              <a:rPr lang="fr-FR" sz="1200" dirty="0">
                <a:solidFill>
                  <a:schemeClr val="accent2"/>
                </a:solidFill>
              </a:rPr>
              <a:t>(2011)</a:t>
            </a:r>
          </a:p>
        </p:txBody>
      </p:sp>
    </p:spTree>
    <p:extLst>
      <p:ext uri="{BB962C8B-B14F-4D97-AF65-F5344CB8AC3E}">
        <p14:creationId xmlns:p14="http://schemas.microsoft.com/office/powerpoint/2010/main" val="49973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Conductor behavior during heat treatment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FRESCA 2 ESAC review</a:t>
            </a:r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5616" y="3429000"/>
            <a:ext cx="5269657" cy="2830376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59177" y="3621974"/>
            <a:ext cx="2414036" cy="2444428"/>
          </a:xfrm>
          <a:prstGeom prst="rect">
            <a:avLst/>
          </a:prstGeom>
        </p:spPr>
      </p:pic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49791" y="908720"/>
            <a:ext cx="5377117" cy="2808311"/>
          </a:xfrm>
        </p:spPr>
      </p:pic>
      <p:sp>
        <p:nvSpPr>
          <p:cNvPr id="3" name="ZoneTexte 2"/>
          <p:cNvSpPr txBox="1"/>
          <p:nvPr/>
        </p:nvSpPr>
        <p:spPr>
          <a:xfrm>
            <a:off x="971600" y="692696"/>
            <a:ext cx="616518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dirty="0" smtClean="0">
                <a:solidFill>
                  <a:schemeClr val="accent2"/>
                </a:solidFill>
              </a:rPr>
              <a:t>New multi-turn dilatation test tooling (up to 10 turns)</a:t>
            </a:r>
          </a:p>
          <a:p>
            <a:pPr>
              <a:spcBef>
                <a:spcPts val="1200"/>
              </a:spcBef>
            </a:pPr>
            <a:r>
              <a:rPr lang="en-US" dirty="0" smtClean="0">
                <a:solidFill>
                  <a:schemeClr val="accent2"/>
                </a:solidFill>
              </a:rPr>
              <a:t>3 materials : stainless steel, magnetic steel, titanium </a:t>
            </a:r>
          </a:p>
          <a:p>
            <a:pPr>
              <a:spcBef>
                <a:spcPts val="1200"/>
              </a:spcBef>
            </a:pPr>
            <a:r>
              <a:rPr lang="en-US" dirty="0" smtClean="0">
                <a:solidFill>
                  <a:schemeClr val="accent2"/>
                </a:solidFill>
              </a:rPr>
              <a:t>Possibility to remove the central part of the mandrel</a:t>
            </a:r>
          </a:p>
          <a:p>
            <a:pPr>
              <a:spcBef>
                <a:spcPts val="1200"/>
              </a:spcBef>
            </a:pP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83568" y="5613045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chemeClr val="accent2"/>
                </a:solidFill>
              </a:rPr>
              <a:t>Set-up</a:t>
            </a:r>
            <a:r>
              <a:rPr lang="fr-FR" dirty="0" smtClean="0">
                <a:solidFill>
                  <a:schemeClr val="accent2"/>
                </a:solidFill>
              </a:rPr>
              <a:t> to </a:t>
            </a:r>
            <a:r>
              <a:rPr lang="fr-FR" dirty="0" err="1" smtClean="0">
                <a:solidFill>
                  <a:schemeClr val="accent2"/>
                </a:solidFill>
              </a:rPr>
              <a:t>react</a:t>
            </a:r>
            <a:r>
              <a:rPr lang="fr-FR" dirty="0" smtClean="0">
                <a:solidFill>
                  <a:schemeClr val="accent2"/>
                </a:solidFill>
              </a:rPr>
              <a:t> 3 </a:t>
            </a:r>
            <a:r>
              <a:rPr lang="fr-FR" dirty="0" err="1" smtClean="0">
                <a:solidFill>
                  <a:schemeClr val="accent2"/>
                </a:solidFill>
              </a:rPr>
              <a:t>molds</a:t>
            </a:r>
            <a:r>
              <a:rPr lang="fr-FR" dirty="0" smtClean="0">
                <a:solidFill>
                  <a:schemeClr val="accent2"/>
                </a:solidFill>
              </a:rPr>
              <a:t> in </a:t>
            </a:r>
            <a:r>
              <a:rPr lang="fr-FR" dirty="0" err="1" smtClean="0">
                <a:solidFill>
                  <a:schemeClr val="accent2"/>
                </a:solidFill>
              </a:rPr>
              <a:t>same</a:t>
            </a:r>
            <a:r>
              <a:rPr lang="fr-FR" dirty="0" smtClean="0">
                <a:solidFill>
                  <a:schemeClr val="accent2"/>
                </a:solidFill>
              </a:rPr>
              <a:t> time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47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2"/>
                </a:solidFill>
              </a:rPr>
              <a:t>Tests program</a:t>
            </a:r>
            <a:endParaRPr lang="fr-FR" sz="1400" i="1" dirty="0">
              <a:solidFill>
                <a:schemeClr val="accent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i="1" dirty="0" smtClean="0"/>
              <a:t>Winding configuration: cf. slide 14</a:t>
            </a:r>
          </a:p>
          <a:p>
            <a:pPr>
              <a:spcBef>
                <a:spcPts val="1200"/>
              </a:spcBef>
            </a:pPr>
            <a:r>
              <a:rPr lang="en-US" i="1" dirty="0" smtClean="0"/>
              <a:t>Layer jump: cf. slide 7</a:t>
            </a:r>
          </a:p>
          <a:p>
            <a:pPr>
              <a:spcBef>
                <a:spcPts val="1200"/>
              </a:spcBef>
            </a:pPr>
            <a:r>
              <a:rPr lang="en-US" i="1" dirty="0" smtClean="0"/>
              <a:t>Dishing: cf. slides 15,16</a:t>
            </a:r>
          </a:p>
          <a:p>
            <a:pPr>
              <a:spcBef>
                <a:spcPts val="1200"/>
              </a:spcBef>
            </a:pPr>
            <a:endParaRPr lang="en-US" i="1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Mechanical test on stacks under preparation </a:t>
            </a:r>
            <a:r>
              <a:rPr lang="en-US" dirty="0"/>
              <a:t>(waiting final insulated conductor)</a:t>
            </a:r>
            <a:endParaRPr lang="en-US" dirty="0" smtClean="0"/>
          </a:p>
          <a:p>
            <a:pPr lvl="2">
              <a:spcBef>
                <a:spcPts val="600"/>
              </a:spcBef>
            </a:pPr>
            <a:r>
              <a:rPr lang="en-US" sz="1400" dirty="0" smtClean="0"/>
              <a:t>Compression at 300 K, at 4K</a:t>
            </a:r>
          </a:p>
          <a:p>
            <a:pPr lvl="2">
              <a:spcBef>
                <a:spcPts val="600"/>
              </a:spcBef>
            </a:pPr>
            <a:r>
              <a:rPr lang="en-US" sz="1400" dirty="0" smtClean="0"/>
              <a:t>Thermal contraction</a:t>
            </a:r>
          </a:p>
          <a:p>
            <a:pPr lvl="2">
              <a:spcBef>
                <a:spcPts val="600"/>
              </a:spcBef>
            </a:pPr>
            <a:endParaRPr lang="en-US" sz="1400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Conductor behavior during heat treatment: </a:t>
            </a:r>
            <a:r>
              <a:rPr lang="en-US" sz="1400" dirty="0" smtClean="0"/>
              <a:t>cf. slides 30, 31</a:t>
            </a:r>
          </a:p>
          <a:p>
            <a:pPr lvl="2">
              <a:spcBef>
                <a:spcPts val="1200"/>
              </a:spcBef>
            </a:pPr>
            <a:r>
              <a:rPr lang="en-US" dirty="0" smtClean="0">
                <a:solidFill>
                  <a:schemeClr val="accent2"/>
                </a:solidFill>
              </a:rPr>
              <a:t>Tests to be performed on the 2 types of conductor (PIT, IT)</a:t>
            </a:r>
          </a:p>
          <a:p>
            <a:pPr lvl="2"/>
            <a:endParaRPr lang="en-US" dirty="0" smtClean="0"/>
          </a:p>
          <a:p>
            <a:pPr marL="342900" lvl="1" indent="-152400">
              <a:buFontTx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Construction of 2 full-scale </a:t>
            </a:r>
            <a:r>
              <a:rPr lang="en-US" dirty="0">
                <a:solidFill>
                  <a:schemeClr val="accent2"/>
                </a:solidFill>
              </a:rPr>
              <a:t>prototypes </a:t>
            </a:r>
            <a:r>
              <a:rPr lang="en-US" dirty="0" smtClean="0">
                <a:solidFill>
                  <a:schemeClr val="accent2"/>
                </a:solidFill>
              </a:rPr>
              <a:t>with non </a:t>
            </a:r>
            <a:r>
              <a:rPr lang="en-US" dirty="0">
                <a:solidFill>
                  <a:schemeClr val="accent2"/>
                </a:solidFill>
              </a:rPr>
              <a:t>annealed Cu </a:t>
            </a:r>
            <a:r>
              <a:rPr lang="en-US" dirty="0" smtClean="0">
                <a:solidFill>
                  <a:schemeClr val="accent2"/>
                </a:solidFill>
              </a:rPr>
              <a:t>cable</a:t>
            </a:r>
          </a:p>
          <a:p>
            <a:pPr marL="476250" lvl="1" indent="0">
              <a:buNone/>
            </a:pPr>
            <a:r>
              <a:rPr lang="en-US" sz="1600" dirty="0" smtClean="0">
                <a:solidFill>
                  <a:schemeClr val="accent2"/>
                </a:solidFill>
              </a:rPr>
              <a:t>1- Type 3-4 (42 </a:t>
            </a:r>
            <a:r>
              <a:rPr lang="en-US" sz="1600" dirty="0">
                <a:solidFill>
                  <a:schemeClr val="accent2"/>
                </a:solidFill>
              </a:rPr>
              <a:t>turns + the </a:t>
            </a:r>
            <a:r>
              <a:rPr lang="en-US" sz="1600" dirty="0" smtClean="0">
                <a:solidFill>
                  <a:schemeClr val="accent2"/>
                </a:solidFill>
              </a:rPr>
              <a:t>smallest </a:t>
            </a:r>
            <a:r>
              <a:rPr lang="en-US" sz="1600" dirty="0">
                <a:solidFill>
                  <a:schemeClr val="accent2"/>
                </a:solidFill>
              </a:rPr>
              <a:t>HW bends </a:t>
            </a:r>
            <a:r>
              <a:rPr lang="en-US" sz="1600" dirty="0" smtClean="0">
                <a:solidFill>
                  <a:schemeClr val="accent2"/>
                </a:solidFill>
              </a:rPr>
              <a:t>radius) </a:t>
            </a:r>
            <a:r>
              <a:rPr lang="en-US" sz="1600" dirty="0" smtClean="0">
                <a:solidFill>
                  <a:schemeClr val="accent2"/>
                </a:solidFill>
                <a:sym typeface="Wingdings" pitchFamily="2" charset="2"/>
              </a:rPr>
              <a:t> winding in July</a:t>
            </a:r>
            <a:endParaRPr lang="en-US" sz="1600" dirty="0" smtClean="0">
              <a:solidFill>
                <a:schemeClr val="accent2"/>
              </a:solidFill>
            </a:endParaRPr>
          </a:p>
          <a:p>
            <a:pPr marL="476250" lvl="1" indent="0">
              <a:buNone/>
            </a:pPr>
            <a:r>
              <a:rPr lang="en-US" sz="1600" dirty="0" smtClean="0">
                <a:solidFill>
                  <a:schemeClr val="accent2"/>
                </a:solidFill>
              </a:rPr>
              <a:t>2- Type 1-2</a:t>
            </a:r>
            <a:endParaRPr lang="en-US" dirty="0"/>
          </a:p>
          <a:p>
            <a:pPr marL="762000" lvl="2" indent="-152400"/>
            <a:endParaRPr lang="en-US" dirty="0">
              <a:solidFill>
                <a:schemeClr val="accent2"/>
              </a:solidFill>
            </a:endParaRPr>
          </a:p>
          <a:p>
            <a:pPr marL="190500" lvl="1" indent="0">
              <a:buNone/>
            </a:pPr>
            <a:endParaRPr lang="en-US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FRESCA 2 ESAC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47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608" y="980728"/>
            <a:ext cx="7788275" cy="5434013"/>
          </a:xfrm>
        </p:spPr>
        <p:txBody>
          <a:bodyPr/>
          <a:lstStyle/>
          <a:p>
            <a:r>
              <a:rPr lang="en-US" dirty="0" smtClean="0"/>
              <a:t>The 3D model is available for the coil 3-4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available soon for the coil 1-2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 winding tooling fabrication is on-going</a:t>
            </a:r>
          </a:p>
          <a:p>
            <a:endParaRPr lang="en-US" dirty="0" smtClean="0"/>
          </a:p>
          <a:p>
            <a:r>
              <a:rPr lang="en-US" dirty="0" smtClean="0"/>
              <a:t>The winding of the first full scale prototype is foreseen for July</a:t>
            </a:r>
          </a:p>
          <a:p>
            <a:endParaRPr lang="en-US" dirty="0" smtClean="0"/>
          </a:p>
          <a:p>
            <a:r>
              <a:rPr lang="en-US" dirty="0" smtClean="0"/>
              <a:t>The reaction mold is designed, waiting for approval</a:t>
            </a:r>
          </a:p>
          <a:p>
            <a:pPr marL="190500" indent="0">
              <a:buNone/>
            </a:pPr>
            <a:endParaRPr lang="fr-FR" dirty="0" smtClean="0"/>
          </a:p>
          <a:p>
            <a:pPr lvl="2"/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FRESCA 2 ESAC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599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92001" y="3510067"/>
            <a:ext cx="8186665" cy="3016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Coils geometry details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25788" y="620688"/>
            <a:ext cx="8182716" cy="4186498"/>
          </a:xfrm>
        </p:spPr>
        <p:txBody>
          <a:bodyPr/>
          <a:lstStyle/>
          <a:p>
            <a:r>
              <a:rPr lang="en-US" sz="1600" dirty="0" smtClean="0">
                <a:solidFill>
                  <a:schemeClr val="accent2"/>
                </a:solidFill>
              </a:rPr>
              <a:t>Adjustments in </a:t>
            </a:r>
            <a:r>
              <a:rPr lang="en-US" sz="1600" dirty="0">
                <a:solidFill>
                  <a:schemeClr val="accent2"/>
                </a:solidFill>
              </a:rPr>
              <a:t>double pancake </a:t>
            </a:r>
            <a:r>
              <a:rPr lang="en-US" sz="1600" dirty="0" smtClean="0">
                <a:solidFill>
                  <a:schemeClr val="accent2"/>
                </a:solidFill>
              </a:rPr>
              <a:t>1-2 and 3-4 following the last review: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accent2"/>
                </a:solidFill>
              </a:rPr>
              <a:t>Forced contact between the coils along the straight section</a:t>
            </a:r>
            <a:r>
              <a:rPr lang="en-US" sz="1600" dirty="0" smtClean="0">
                <a:solidFill>
                  <a:srgbClr val="D60093"/>
                </a:solidFill>
              </a:rPr>
              <a:t>:</a:t>
            </a:r>
            <a:r>
              <a:rPr lang="en-US" sz="1600" dirty="0" smtClean="0">
                <a:solidFill>
                  <a:schemeClr val="accent2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reduce </a:t>
            </a:r>
            <a:r>
              <a:rPr lang="en-US" sz="1600" dirty="0" err="1" smtClean="0">
                <a:solidFill>
                  <a:srgbClr val="FF0000"/>
                </a:solidFill>
              </a:rPr>
              <a:t>L</a:t>
            </a:r>
            <a:r>
              <a:rPr lang="en-US" sz="1600" baseline="-25000" dirty="0" err="1" smtClean="0">
                <a:solidFill>
                  <a:srgbClr val="FF0000"/>
                </a:solidFill>
              </a:rPr>
              <a:t>ss</a:t>
            </a:r>
            <a:r>
              <a:rPr lang="en-US" sz="1600" dirty="0" smtClean="0">
                <a:solidFill>
                  <a:srgbClr val="FF0000"/>
                </a:solidFill>
              </a:rPr>
              <a:t> by 2mm </a:t>
            </a:r>
            <a:r>
              <a:rPr lang="en-US" sz="1600" dirty="0" smtClean="0">
                <a:solidFill>
                  <a:schemeClr val="accent2"/>
                </a:solidFill>
              </a:rPr>
              <a:t>for coil 3-4. The ramp angles remain identical everywhere (17°).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accent2"/>
                </a:solidFill>
              </a:rPr>
              <a:t>Avoid stress concentration around sharp edges in the ends</a:t>
            </a:r>
            <a:r>
              <a:rPr lang="en-US" sz="1600" dirty="0" smtClean="0">
                <a:solidFill>
                  <a:srgbClr val="D60093"/>
                </a:solidFill>
              </a:rPr>
              <a:t>:</a:t>
            </a:r>
            <a:r>
              <a:rPr lang="en-US" sz="1600" dirty="0" smtClean="0">
                <a:solidFill>
                  <a:schemeClr val="accent2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enlarge L</a:t>
            </a:r>
            <a:r>
              <a:rPr lang="en-US" sz="1600" baseline="-25000" dirty="0" smtClean="0">
                <a:solidFill>
                  <a:srgbClr val="FF0000"/>
                </a:solidFill>
              </a:rPr>
              <a:t>os</a:t>
            </a:r>
            <a:r>
              <a:rPr lang="en-US" sz="1600" dirty="0" smtClean="0">
                <a:solidFill>
                  <a:srgbClr val="FF0000"/>
                </a:solidFill>
              </a:rPr>
              <a:t> to 32mm </a:t>
            </a:r>
            <a:r>
              <a:rPr lang="en-US" sz="1600" dirty="0" smtClean="0">
                <a:solidFill>
                  <a:schemeClr val="accent2"/>
                </a:solidFill>
              </a:rPr>
              <a:t>for coil 3-4.</a:t>
            </a:r>
          </a:p>
          <a:p>
            <a:pPr marL="990600" lvl="1" indent="-361950" defTabSz="1257300">
              <a:buNone/>
            </a:pPr>
            <a:r>
              <a:rPr lang="en-US" sz="1600" dirty="0" smtClean="0">
                <a:solidFill>
                  <a:schemeClr val="accent2"/>
                </a:solidFill>
              </a:rPr>
              <a:t> =&gt; additional gaps of 0.24 mm are created along the ends (to be filled during the assembly process)</a:t>
            </a:r>
            <a:endParaRPr lang="en-US" sz="1600" dirty="0" smtClean="0">
              <a:solidFill>
                <a:schemeClr val="accent2"/>
              </a:solidFill>
              <a:sym typeface="Wingdings" pitchFamily="2" charset="2"/>
            </a:endParaRP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accent2"/>
                </a:solidFill>
              </a:rPr>
              <a:t>Inter-coils insulation thickness has been increased from 0.5 to 1.5 mm for the instrumentation traces, leading to increase the HW radiuses for coil 1-2</a:t>
            </a:r>
          </a:p>
          <a:p>
            <a:r>
              <a:rPr lang="en-US" sz="1600" dirty="0" smtClean="0">
                <a:solidFill>
                  <a:schemeClr val="accent2"/>
                </a:solidFill>
              </a:rPr>
              <a:t>R</a:t>
            </a:r>
            <a:r>
              <a:rPr lang="en-US" sz="1600" baseline="-25000" dirty="0" smtClean="0">
                <a:solidFill>
                  <a:schemeClr val="accent2"/>
                </a:solidFill>
              </a:rPr>
              <a:t>HW</a:t>
            </a:r>
            <a:r>
              <a:rPr lang="en-US" sz="1600" dirty="0" smtClean="0">
                <a:solidFill>
                  <a:schemeClr val="accent2"/>
                </a:solidFill>
              </a:rPr>
              <a:t> = 700 mm, aperture &gt; 61 mm, </a:t>
            </a:r>
            <a:r>
              <a:rPr lang="en-US" sz="1600" dirty="0" err="1" smtClean="0">
                <a:solidFill>
                  <a:schemeClr val="accent2"/>
                </a:solidFill>
              </a:rPr>
              <a:t>h</a:t>
            </a:r>
            <a:r>
              <a:rPr lang="en-US" sz="1600" baseline="-25000" dirty="0" err="1" smtClean="0">
                <a:solidFill>
                  <a:schemeClr val="accent2"/>
                </a:solidFill>
              </a:rPr>
              <a:t>tot</a:t>
            </a:r>
            <a:r>
              <a:rPr lang="en-US" sz="1600" dirty="0" smtClean="0">
                <a:solidFill>
                  <a:schemeClr val="accent2"/>
                </a:solidFill>
              </a:rPr>
              <a:t> &lt; 200 mm</a:t>
            </a:r>
            <a:endParaRPr lang="en-US" sz="16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FRESCA 2 ESAC review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4569556" y="4911269"/>
            <a:ext cx="435968" cy="21120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900" dirty="0" smtClean="0">
                <a:solidFill>
                  <a:srgbClr val="FF0000"/>
                </a:solidFill>
              </a:rPr>
              <a:t>700</a:t>
            </a:r>
            <a:endParaRPr lang="en-US" sz="900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619079" y="3736789"/>
            <a:ext cx="504056" cy="21120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900" dirty="0" smtClean="0">
                <a:solidFill>
                  <a:srgbClr val="FF0000"/>
                </a:solidFill>
              </a:rPr>
              <a:t>1500</a:t>
            </a:r>
            <a:endParaRPr lang="en-US" sz="900" dirty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07504" y="4632755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>
                <a:solidFill>
                  <a:srgbClr val="FF0000"/>
                </a:solidFill>
              </a:rPr>
              <a:t>Additional</a:t>
            </a:r>
            <a:r>
              <a:rPr lang="fr-FR" sz="1200" dirty="0" smtClean="0">
                <a:solidFill>
                  <a:srgbClr val="FF0000"/>
                </a:solidFill>
              </a:rPr>
              <a:t> gap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11" name="Connecteur droit avec flèche 10"/>
          <p:cNvCxnSpPr/>
          <p:nvPr/>
        </p:nvCxnSpPr>
        <p:spPr bwMode="auto">
          <a:xfrm>
            <a:off x="710047" y="4863644"/>
            <a:ext cx="720080" cy="653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Ellipse 12"/>
          <p:cNvSpPr/>
          <p:nvPr/>
        </p:nvSpPr>
        <p:spPr bwMode="auto">
          <a:xfrm rot="1113874">
            <a:off x="1872601" y="5066915"/>
            <a:ext cx="504056" cy="1218924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123728" y="6042833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L</a:t>
            </a:r>
            <a:r>
              <a:rPr lang="en-US" sz="1400" baseline="-25000" dirty="0">
                <a:solidFill>
                  <a:srgbClr val="FF0000"/>
                </a:solidFill>
              </a:rPr>
              <a:t>os</a:t>
            </a:r>
            <a:endParaRPr lang="en-US" sz="1400" dirty="0"/>
          </a:p>
        </p:txBody>
      </p:sp>
      <p:sp>
        <p:nvSpPr>
          <p:cNvPr id="17" name="ZoneTexte 16"/>
          <p:cNvSpPr txBox="1"/>
          <p:nvPr/>
        </p:nvSpPr>
        <p:spPr>
          <a:xfrm>
            <a:off x="4236975" y="4586644"/>
            <a:ext cx="1537097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rgbClr val="FF0000"/>
                </a:solidFill>
              </a:rPr>
              <a:t>L</a:t>
            </a:r>
            <a:r>
              <a:rPr lang="en-US" sz="1200" baseline="-25000" dirty="0" err="1" smtClean="0">
                <a:solidFill>
                  <a:srgbClr val="FF0000"/>
                </a:solidFill>
              </a:rPr>
              <a:t>ss</a:t>
            </a:r>
            <a:r>
              <a:rPr lang="en-US" sz="1200" baseline="-25000" dirty="0" smtClean="0">
                <a:solidFill>
                  <a:srgbClr val="FF0000"/>
                </a:solidFill>
              </a:rPr>
              <a:t> </a:t>
            </a:r>
            <a:r>
              <a:rPr lang="en-US" sz="1200" dirty="0" smtClean="0">
                <a:solidFill>
                  <a:srgbClr val="FF0000"/>
                </a:solidFill>
              </a:rPr>
              <a:t>= 728 (coil 3-4)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4476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Detailed 3D model </a:t>
            </a:r>
            <a:r>
              <a:rPr lang="en-US" dirty="0" smtClean="0">
                <a:solidFill>
                  <a:schemeClr val="accent2"/>
                </a:solidFill>
              </a:rPr>
              <a:t>of</a:t>
            </a:r>
            <a:r>
              <a:rPr lang="en-US" dirty="0" smtClean="0"/>
              <a:t> coil 3-4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FRESCA 2 ESAC review</a:t>
            </a:r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9896" y="1484784"/>
            <a:ext cx="9153895" cy="4176464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7092280" y="5668183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chemeClr val="accent2"/>
                </a:solidFill>
              </a:rPr>
              <a:t>Draftsman</a:t>
            </a:r>
            <a:r>
              <a:rPr lang="fr-FR" sz="1400" dirty="0" smtClean="0">
                <a:solidFill>
                  <a:schemeClr val="accent2"/>
                </a:solidFill>
              </a:rPr>
              <a:t>:</a:t>
            </a:r>
          </a:p>
          <a:p>
            <a:r>
              <a:rPr lang="fr-FR" sz="1400" dirty="0" smtClean="0">
                <a:solidFill>
                  <a:schemeClr val="accent2"/>
                </a:solidFill>
              </a:rPr>
              <a:t>Jean-François </a:t>
            </a:r>
            <a:r>
              <a:rPr lang="fr-FR" sz="1400" dirty="0" err="1" smtClean="0">
                <a:solidFill>
                  <a:schemeClr val="accent2"/>
                </a:solidFill>
              </a:rPr>
              <a:t>Millot</a:t>
            </a:r>
            <a:endParaRPr lang="fr-FR" sz="1400" dirty="0">
              <a:solidFill>
                <a:schemeClr val="accent2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691680" y="1315507"/>
            <a:ext cx="4608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</a:rPr>
              <a:t>View </a:t>
            </a:r>
            <a:r>
              <a:rPr lang="en-US" sz="1600" dirty="0">
                <a:solidFill>
                  <a:schemeClr val="accent6"/>
                </a:solidFill>
              </a:rPr>
              <a:t>of the double pancake with its components</a:t>
            </a:r>
          </a:p>
        </p:txBody>
      </p:sp>
    </p:spTree>
    <p:extLst>
      <p:ext uri="{BB962C8B-B14F-4D97-AF65-F5344CB8AC3E}">
        <p14:creationId xmlns:p14="http://schemas.microsoft.com/office/powerpoint/2010/main" val="14319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Detailed 3D model of </a:t>
            </a:r>
            <a:r>
              <a:rPr lang="en-US" dirty="0" smtClean="0"/>
              <a:t>coil 3-4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06400" y="6525468"/>
            <a:ext cx="987425" cy="215900"/>
          </a:xfrm>
        </p:spPr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FRESCA 2 ESAC review</a:t>
            </a:r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8649" y="664121"/>
            <a:ext cx="5243938" cy="295232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87824" y="3501008"/>
            <a:ext cx="6156176" cy="2894226"/>
          </a:xfrm>
          <a:prstGeom prst="rect">
            <a:avLst/>
          </a:prstGeom>
        </p:spPr>
      </p:pic>
      <p:sp>
        <p:nvSpPr>
          <p:cNvPr id="9" name="Ellipse 8"/>
          <p:cNvSpPr/>
          <p:nvPr/>
        </p:nvSpPr>
        <p:spPr bwMode="auto">
          <a:xfrm>
            <a:off x="2843808" y="2348880"/>
            <a:ext cx="1152128" cy="864096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1" name="Connecteur droit 10"/>
          <p:cNvCxnSpPr/>
          <p:nvPr/>
        </p:nvCxnSpPr>
        <p:spPr bwMode="auto">
          <a:xfrm>
            <a:off x="2843808" y="2780928"/>
            <a:ext cx="144016" cy="740473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Connecteur droit 11"/>
          <p:cNvCxnSpPr>
            <a:stCxn id="9" idx="0"/>
          </p:cNvCxnSpPr>
          <p:nvPr/>
        </p:nvCxnSpPr>
        <p:spPr bwMode="auto">
          <a:xfrm>
            <a:off x="3419872" y="2348880"/>
            <a:ext cx="5688632" cy="117252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ZoneTexte 14"/>
          <p:cNvSpPr txBox="1"/>
          <p:nvPr/>
        </p:nvSpPr>
        <p:spPr>
          <a:xfrm>
            <a:off x="6264188" y="908720"/>
            <a:ext cx="2700300" cy="95410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2"/>
                </a:solidFill>
              </a:rPr>
              <a:t>Possibility of 2x0.2 mm  steel shim </a:t>
            </a:r>
            <a:r>
              <a:rPr lang="en-US" sz="1400" dirty="0" smtClean="0">
                <a:solidFill>
                  <a:schemeClr val="accent2"/>
                </a:solidFill>
                <a:sym typeface="Wingdings" pitchFamily="2" charset="2"/>
              </a:rPr>
              <a:t></a:t>
            </a:r>
            <a:r>
              <a:rPr lang="en-US" sz="1400" dirty="0" smtClean="0">
                <a:solidFill>
                  <a:schemeClr val="accent2"/>
                </a:solidFill>
              </a:rPr>
              <a:t> obtain continuous </a:t>
            </a:r>
            <a:r>
              <a:rPr lang="en-US" sz="1400" dirty="0">
                <a:solidFill>
                  <a:schemeClr val="accent2"/>
                </a:solidFill>
              </a:rPr>
              <a:t>contact all along the </a:t>
            </a:r>
            <a:r>
              <a:rPr lang="en-US" sz="1400" dirty="0" smtClean="0">
                <a:solidFill>
                  <a:schemeClr val="accent2"/>
                </a:solidFill>
              </a:rPr>
              <a:t>side of the coil </a:t>
            </a:r>
            <a:endParaRPr lang="en-US" sz="1400" dirty="0">
              <a:solidFill>
                <a:schemeClr val="accent2"/>
              </a:solidFill>
            </a:endParaRPr>
          </a:p>
        </p:txBody>
      </p:sp>
      <p:cxnSp>
        <p:nvCxnSpPr>
          <p:cNvPr id="20" name="Connecteur droit avec flèche 19"/>
          <p:cNvCxnSpPr/>
          <p:nvPr/>
        </p:nvCxnSpPr>
        <p:spPr bwMode="auto">
          <a:xfrm>
            <a:off x="7715758" y="2663505"/>
            <a:ext cx="528650" cy="256569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Connecteur droit avec flèche 20"/>
          <p:cNvCxnSpPr>
            <a:stCxn id="15" idx="2"/>
          </p:cNvCxnSpPr>
          <p:nvPr/>
        </p:nvCxnSpPr>
        <p:spPr bwMode="auto">
          <a:xfrm flipH="1">
            <a:off x="7020272" y="1862827"/>
            <a:ext cx="594066" cy="315034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ZoneTexte 23"/>
          <p:cNvSpPr txBox="1"/>
          <p:nvPr/>
        </p:nvSpPr>
        <p:spPr>
          <a:xfrm>
            <a:off x="6588224" y="2140285"/>
            <a:ext cx="2549692" cy="523220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2"/>
                </a:solidFill>
              </a:rPr>
              <a:t>Reserved space </a:t>
            </a:r>
            <a:r>
              <a:rPr lang="en-US" sz="1400" dirty="0" smtClean="0">
                <a:solidFill>
                  <a:schemeClr val="accent2"/>
                </a:solidFill>
                <a:sym typeface="Wingdings" pitchFamily="2" charset="2"/>
              </a:rPr>
              <a:t> max dimension </a:t>
            </a:r>
            <a:r>
              <a:rPr lang="en-US" sz="1400" dirty="0">
                <a:solidFill>
                  <a:schemeClr val="accent2"/>
                </a:solidFill>
                <a:sym typeface="Wingdings" pitchFamily="2" charset="2"/>
              </a:rPr>
              <a:t>of </a:t>
            </a:r>
            <a:r>
              <a:rPr lang="en-US" sz="1400" dirty="0" smtClean="0">
                <a:solidFill>
                  <a:schemeClr val="accent2"/>
                </a:solidFill>
                <a:sym typeface="Wingdings" pitchFamily="2" charset="2"/>
              </a:rPr>
              <a:t>the reacted coil</a:t>
            </a:r>
            <a:endParaRPr lang="en-US" sz="1400" i="1" dirty="0">
              <a:solidFill>
                <a:schemeClr val="accent2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395536" y="5391403"/>
            <a:ext cx="2090936" cy="954107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</a:rPr>
              <a:t>1</a:t>
            </a:r>
            <a:r>
              <a:rPr lang="en-US" sz="1400" dirty="0" smtClean="0">
                <a:solidFill>
                  <a:srgbClr val="D60093"/>
                </a:solidFill>
              </a:rPr>
              <a:t>.</a:t>
            </a:r>
            <a:r>
              <a:rPr lang="en-US" sz="1400" dirty="0" smtClean="0">
                <a:solidFill>
                  <a:schemeClr val="accent6"/>
                </a:solidFill>
              </a:rPr>
              <a:t>5 mm shim </a:t>
            </a:r>
            <a:r>
              <a:rPr lang="en-US" sz="1400" dirty="0" smtClean="0">
                <a:solidFill>
                  <a:schemeClr val="accent6"/>
                </a:solidFill>
                <a:sym typeface="Wingdings" pitchFamily="2" charset="2"/>
              </a:rPr>
              <a:t> </a:t>
            </a:r>
            <a:r>
              <a:rPr lang="en-US" sz="1400" dirty="0" smtClean="0">
                <a:solidFill>
                  <a:schemeClr val="accent2"/>
                </a:solidFill>
                <a:sym typeface="Wingdings" pitchFamily="2" charset="2"/>
              </a:rPr>
              <a:t>fill the gap between coil and horseshoe  (offset possible)</a:t>
            </a:r>
            <a:endParaRPr lang="en-US" sz="1400" dirty="0">
              <a:solidFill>
                <a:schemeClr val="accent2"/>
              </a:solidFill>
            </a:endParaRPr>
          </a:p>
        </p:txBody>
      </p:sp>
      <p:cxnSp>
        <p:nvCxnSpPr>
          <p:cNvPr id="26" name="Connecteur droit avec flèche 25"/>
          <p:cNvCxnSpPr/>
          <p:nvPr/>
        </p:nvCxnSpPr>
        <p:spPr bwMode="auto">
          <a:xfrm flipV="1">
            <a:off x="2483768" y="5193566"/>
            <a:ext cx="4032448" cy="39567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ZoneTexte 16"/>
          <p:cNvSpPr txBox="1"/>
          <p:nvPr/>
        </p:nvSpPr>
        <p:spPr>
          <a:xfrm>
            <a:off x="1335126" y="3898712"/>
            <a:ext cx="1433187" cy="523220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2"/>
                </a:solidFill>
              </a:rPr>
              <a:t>0.3 mm-thick alumina coating </a:t>
            </a:r>
            <a:endParaRPr lang="en-US" sz="1400" i="1" dirty="0">
              <a:solidFill>
                <a:schemeClr val="accent2"/>
              </a:solidFill>
            </a:endParaRPr>
          </a:p>
        </p:txBody>
      </p:sp>
      <p:cxnSp>
        <p:nvCxnSpPr>
          <p:cNvPr id="18" name="Connecteur droit avec flèche 17"/>
          <p:cNvCxnSpPr>
            <a:stCxn id="17" idx="3"/>
          </p:cNvCxnSpPr>
          <p:nvPr/>
        </p:nvCxnSpPr>
        <p:spPr bwMode="auto">
          <a:xfrm>
            <a:off x="2768313" y="4160322"/>
            <a:ext cx="983366" cy="10360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Connecteur droit avec flèche 21"/>
          <p:cNvCxnSpPr>
            <a:stCxn id="17" idx="3"/>
          </p:cNvCxnSpPr>
          <p:nvPr/>
        </p:nvCxnSpPr>
        <p:spPr bwMode="auto">
          <a:xfrm>
            <a:off x="2768313" y="4160322"/>
            <a:ext cx="5127912" cy="115462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ZoneTexte 28"/>
          <p:cNvSpPr txBox="1"/>
          <p:nvPr/>
        </p:nvSpPr>
        <p:spPr>
          <a:xfrm>
            <a:off x="755576" y="4670346"/>
            <a:ext cx="1819554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2"/>
                </a:solidFill>
              </a:rPr>
              <a:t>Connection design</a:t>
            </a:r>
            <a:endParaRPr lang="en-US" sz="1400" i="1" dirty="0">
              <a:solidFill>
                <a:schemeClr val="accent2"/>
              </a:solidFill>
            </a:endParaRPr>
          </a:p>
        </p:txBody>
      </p:sp>
      <p:cxnSp>
        <p:nvCxnSpPr>
          <p:cNvPr id="30" name="Connecteur droit avec flèche 29"/>
          <p:cNvCxnSpPr/>
          <p:nvPr/>
        </p:nvCxnSpPr>
        <p:spPr bwMode="auto">
          <a:xfrm>
            <a:off x="2575130" y="4874518"/>
            <a:ext cx="1204782" cy="21066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ZoneTexte 31"/>
          <p:cNvSpPr txBox="1"/>
          <p:nvPr/>
        </p:nvSpPr>
        <p:spPr>
          <a:xfrm>
            <a:off x="323528" y="732329"/>
            <a:ext cx="144016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2"/>
                </a:solidFill>
              </a:rPr>
              <a:t>New rail design</a:t>
            </a:r>
            <a:endParaRPr lang="en-US" sz="1400" dirty="0">
              <a:solidFill>
                <a:schemeClr val="accent2"/>
              </a:solidFill>
            </a:endParaRPr>
          </a:p>
        </p:txBody>
      </p:sp>
      <p:cxnSp>
        <p:nvCxnSpPr>
          <p:cNvPr id="33" name="Connecteur droit avec flèche 32"/>
          <p:cNvCxnSpPr/>
          <p:nvPr/>
        </p:nvCxnSpPr>
        <p:spPr bwMode="auto">
          <a:xfrm>
            <a:off x="1366853" y="1040106"/>
            <a:ext cx="396835" cy="3456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Connecteur droit avec flèche 34"/>
          <p:cNvCxnSpPr/>
          <p:nvPr/>
        </p:nvCxnSpPr>
        <p:spPr bwMode="auto">
          <a:xfrm>
            <a:off x="1763688" y="846839"/>
            <a:ext cx="576064" cy="1932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28169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Layer jump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642367"/>
            <a:ext cx="7920880" cy="1418481"/>
          </a:xfrm>
        </p:spPr>
        <p:txBody>
          <a:bodyPr/>
          <a:lstStyle/>
          <a:p>
            <a:r>
              <a:rPr lang="en-US" sz="1600" dirty="0" smtClean="0"/>
              <a:t>In the HW zone, « double chicane » </a:t>
            </a:r>
            <a:r>
              <a:rPr lang="en-US" sz="1600" dirty="0" smtClean="0">
                <a:solidFill>
                  <a:schemeClr val="accent2"/>
                </a:solidFill>
              </a:rPr>
              <a:t>solution selected</a:t>
            </a:r>
          </a:p>
          <a:p>
            <a:r>
              <a:rPr lang="en-US" sz="1600" dirty="0" smtClean="0">
                <a:solidFill>
                  <a:schemeClr val="accent2"/>
                </a:solidFill>
              </a:rPr>
              <a:t>Shim easier to position and fix, ensure better protection of the jump zone</a:t>
            </a:r>
          </a:p>
          <a:p>
            <a:r>
              <a:rPr lang="en-US" sz="1600" dirty="0" smtClean="0">
                <a:solidFill>
                  <a:schemeClr val="accent2"/>
                </a:solidFill>
              </a:rPr>
              <a:t>Tests have been done: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t-BR" smtClean="0"/>
              <a:t>CEA-Irfu-SACM-LEAS -  F.Rondeaux - FRESCA 2 ESAC review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9059" y="1484784"/>
            <a:ext cx="3187080" cy="211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Image 21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44008" y="4365104"/>
            <a:ext cx="4425315" cy="16681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Image 22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4177" y="4617273"/>
            <a:ext cx="4282440" cy="12477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Image 23" descr="2503000 ensemble v2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70999" y="1738456"/>
            <a:ext cx="3888432" cy="2376264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1703047" y="3645024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Experimental</a:t>
            </a:r>
            <a:r>
              <a:rPr lang="fr-FR" sz="1200" dirty="0" smtClean="0"/>
              <a:t> setup</a:t>
            </a:r>
            <a:endParaRPr lang="fr-FR" sz="1200" dirty="0"/>
          </a:p>
        </p:txBody>
      </p:sp>
      <p:sp>
        <p:nvSpPr>
          <p:cNvPr id="21" name="ZoneTexte 20"/>
          <p:cNvSpPr txBox="1"/>
          <p:nvPr/>
        </p:nvSpPr>
        <p:spPr>
          <a:xfrm>
            <a:off x="451646" y="5940390"/>
            <a:ext cx="40149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>
                <a:solidFill>
                  <a:schemeClr val="accent2"/>
                </a:solidFill>
              </a:rPr>
              <a:t>Ref</a:t>
            </a:r>
            <a:r>
              <a:rPr lang="fr-FR" sz="1200" dirty="0" smtClean="0">
                <a:solidFill>
                  <a:schemeClr val="accent2"/>
                </a:solidFill>
              </a:rPr>
              <a:t> : report on layer jump test SAFIRS-00373-E (2011)</a:t>
            </a:r>
            <a:endParaRPr lang="fr-FR" sz="1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41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5" name="Picture 10" descr="F:\Images\Poles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12776"/>
            <a:ext cx="7200800" cy="437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Posts</a:t>
            </a:r>
            <a:r>
              <a:rPr lang="fr-FR" dirty="0" smtClean="0"/>
              <a:t> </a:t>
            </a:r>
            <a:r>
              <a:rPr lang="fr-FR" dirty="0" smtClean="0">
                <a:solidFill>
                  <a:schemeClr val="accent2"/>
                </a:solidFill>
              </a:rPr>
              <a:t>design</a:t>
            </a:r>
          </a:p>
        </p:txBody>
      </p:sp>
      <p:cxnSp>
        <p:nvCxnSpPr>
          <p:cNvPr id="29" name="Connecteur droit 28"/>
          <p:cNvCxnSpPr/>
          <p:nvPr/>
        </p:nvCxnSpPr>
        <p:spPr>
          <a:xfrm rot="5400000" flipH="1" flipV="1">
            <a:off x="2411762" y="3933056"/>
            <a:ext cx="1152127" cy="1"/>
          </a:xfrm>
          <a:prstGeom prst="line">
            <a:avLst/>
          </a:prstGeom>
          <a:ln w="15875">
            <a:solidFill>
              <a:srgbClr val="FFC00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63" name="Picture 31" descr="\\Sispcz162\e$\PROJETS\EuCARD HFM\Sous-traitance étude\Fichiers CAO\11-01-12 TR 12012011\avant projet\Images\Poles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417646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Connecteur droit 17"/>
          <p:cNvCxnSpPr/>
          <p:nvPr/>
        </p:nvCxnSpPr>
        <p:spPr>
          <a:xfrm flipH="1" flipV="1">
            <a:off x="1907704" y="1556792"/>
            <a:ext cx="450850" cy="814387"/>
          </a:xfrm>
          <a:prstGeom prst="line">
            <a:avLst/>
          </a:prstGeom>
          <a:ln w="15875">
            <a:solidFill>
              <a:srgbClr val="CC00CC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079612" y="1000473"/>
            <a:ext cx="15121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dirty="0" smtClean="0">
                <a:solidFill>
                  <a:srgbClr val="D60093"/>
                </a:solidFill>
                <a:latin typeface="+mj-lt"/>
              </a:rPr>
              <a:t>Stainless steel / Titanium* post</a:t>
            </a:r>
            <a:endParaRPr lang="en-US" sz="1400" dirty="0">
              <a:solidFill>
                <a:srgbClr val="D60093"/>
              </a:solidFill>
              <a:latin typeface="+mj-lt"/>
            </a:endParaRPr>
          </a:p>
        </p:txBody>
      </p:sp>
      <p:cxnSp>
        <p:nvCxnSpPr>
          <p:cNvPr id="32" name="Connecteur droit 31"/>
          <p:cNvCxnSpPr/>
          <p:nvPr/>
        </p:nvCxnSpPr>
        <p:spPr>
          <a:xfrm rot="16200000" flipH="1">
            <a:off x="3174888" y="1225711"/>
            <a:ext cx="431676" cy="229741"/>
          </a:xfrm>
          <a:prstGeom prst="line">
            <a:avLst/>
          </a:prstGeom>
          <a:ln w="15875">
            <a:solidFill>
              <a:srgbClr val="CC00CC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2483768" y="692696"/>
            <a:ext cx="172878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 smtClean="0">
                <a:solidFill>
                  <a:srgbClr val="D60093"/>
                </a:solidFill>
                <a:latin typeface="+mj-lt"/>
              </a:rPr>
              <a:t>Magnetic steel post</a:t>
            </a:r>
            <a:endParaRPr lang="fr-FR" sz="1400" dirty="0">
              <a:solidFill>
                <a:srgbClr val="D60093"/>
              </a:solidFill>
              <a:latin typeface="+mj-lt"/>
            </a:endParaRPr>
          </a:p>
        </p:txBody>
      </p:sp>
      <p:sp>
        <p:nvSpPr>
          <p:cNvPr id="36" name="Espace réservé de la date 3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37" name="Espace réservé du numéro de diapositive 3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8" name="Espace réservé du pied de page 37"/>
          <p:cNvSpPr>
            <a:spLocks noGrp="1"/>
          </p:cNvSpPr>
          <p:nvPr>
            <p:ph type="ftr" sz="quarter" idx="12"/>
          </p:nvPr>
        </p:nvSpPr>
        <p:spPr>
          <a:xfrm>
            <a:off x="1259632" y="6491044"/>
            <a:ext cx="6370637" cy="215900"/>
          </a:xfrm>
        </p:spPr>
        <p:txBody>
          <a:bodyPr/>
          <a:lstStyle/>
          <a:p>
            <a:r>
              <a:rPr lang="en-US" smtClean="0"/>
              <a:t>CEA-Irfu-SACM-LEAS -  F.Rondeaux - FRESCA 2 ESAC review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713" y="3414713"/>
            <a:ext cx="28575" cy="2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9" descr="F:\Images\Pole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4048" y="4221088"/>
            <a:ext cx="3770077" cy="199997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6" name="Rectangle 25"/>
          <p:cNvSpPr/>
          <p:nvPr/>
        </p:nvSpPr>
        <p:spPr>
          <a:xfrm>
            <a:off x="1907704" y="2996952"/>
            <a:ext cx="1979612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 smtClean="0">
                <a:solidFill>
                  <a:srgbClr val="705500"/>
                </a:solidFill>
                <a:latin typeface="+mj-lt"/>
              </a:rPr>
              <a:t>Layer jump template</a:t>
            </a:r>
            <a:endParaRPr lang="en-US" sz="1400" dirty="0">
              <a:solidFill>
                <a:srgbClr val="705500"/>
              </a:solidFill>
              <a:latin typeface="+mj-lt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2915816" y="4149080"/>
            <a:ext cx="1152128" cy="576064"/>
          </a:xfrm>
          <a:prstGeom prst="rect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683568" y="5811184"/>
            <a:ext cx="3528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C00CC"/>
                </a:solidFill>
              </a:rPr>
              <a:t>* </a:t>
            </a:r>
            <a:r>
              <a:rPr lang="en-US" sz="1400" dirty="0" smtClean="0">
                <a:solidFill>
                  <a:srgbClr val="CC00CC"/>
                </a:solidFill>
              </a:rPr>
              <a:t>choice after the thermal tests</a:t>
            </a:r>
            <a:endParaRPr lang="fr-FR" sz="1400" dirty="0"/>
          </a:p>
        </p:txBody>
      </p:sp>
      <p:sp>
        <p:nvSpPr>
          <p:cNvPr id="2" name="ZoneTexte 1"/>
          <p:cNvSpPr txBox="1"/>
          <p:nvPr/>
        </p:nvSpPr>
        <p:spPr>
          <a:xfrm>
            <a:off x="4404053" y="1696477"/>
            <a:ext cx="22179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</a:rPr>
              <a:t> </a:t>
            </a:r>
            <a:r>
              <a:rPr lang="en-US" sz="1400" dirty="0" smtClean="0">
                <a:solidFill>
                  <a:schemeClr val="accent2"/>
                </a:solidFill>
              </a:rPr>
              <a:t>2 pins Φ16 </a:t>
            </a:r>
            <a:r>
              <a:rPr lang="en-US" sz="1400" dirty="0" smtClean="0">
                <a:solidFill>
                  <a:schemeClr val="accent2"/>
                </a:solidFill>
                <a:sym typeface="Wingdings" pitchFamily="2" charset="2"/>
              </a:rPr>
              <a:t> fix the lateral </a:t>
            </a:r>
            <a:r>
              <a:rPr lang="en-US" sz="1400" dirty="0" smtClean="0">
                <a:solidFill>
                  <a:schemeClr val="accent6"/>
                </a:solidFill>
                <a:sym typeface="Wingdings" pitchFamily="2" charset="2"/>
              </a:rPr>
              <a:t>position</a:t>
            </a:r>
            <a:endParaRPr lang="en-US" sz="1400" dirty="0">
              <a:solidFill>
                <a:schemeClr val="accent6"/>
              </a:solidFill>
            </a:endParaRPr>
          </a:p>
        </p:txBody>
      </p:sp>
      <p:sp>
        <p:nvSpPr>
          <p:cNvPr id="3" name="Ellipse 2"/>
          <p:cNvSpPr/>
          <p:nvPr/>
        </p:nvSpPr>
        <p:spPr bwMode="auto">
          <a:xfrm rot="20573166">
            <a:off x="6634717" y="5102966"/>
            <a:ext cx="144000" cy="10800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5" name="Connecteur droit avec flèche 4"/>
          <p:cNvCxnSpPr/>
          <p:nvPr/>
        </p:nvCxnSpPr>
        <p:spPr bwMode="auto">
          <a:xfrm>
            <a:off x="5513033" y="2219697"/>
            <a:ext cx="859167" cy="34520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Connecteur droit avec flèche 22"/>
          <p:cNvCxnSpPr>
            <a:stCxn id="2" idx="2"/>
          </p:cNvCxnSpPr>
          <p:nvPr/>
        </p:nvCxnSpPr>
        <p:spPr bwMode="auto">
          <a:xfrm flipH="1">
            <a:off x="3887316" y="2219697"/>
            <a:ext cx="1625718" cy="137826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Rectangle 21"/>
          <p:cNvSpPr/>
          <p:nvPr/>
        </p:nvSpPr>
        <p:spPr>
          <a:xfrm>
            <a:off x="3222749" y="5084169"/>
            <a:ext cx="15652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Inter-posts </a:t>
            </a:r>
            <a:r>
              <a:rPr lang="en-US" sz="1400" dirty="0" err="1" smtClean="0">
                <a:solidFill>
                  <a:srgbClr val="FF0000"/>
                </a:solidFill>
                <a:latin typeface="+mj-lt"/>
              </a:rPr>
              <a:t>positionning</a:t>
            </a:r>
            <a:endParaRPr lang="en-US" sz="1400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 flipH="1" flipV="1">
            <a:off x="4572000" y="5445224"/>
            <a:ext cx="2520280" cy="144016"/>
          </a:xfrm>
          <a:prstGeom prst="line">
            <a:avLst/>
          </a:prstGeom>
          <a:ln w="15875">
            <a:solidFill>
              <a:srgbClr val="FFC00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>
                <a:solidFill>
                  <a:schemeClr val="accent2"/>
                </a:solidFill>
              </a:rPr>
              <a:t>Posts</a:t>
            </a:r>
            <a:r>
              <a:rPr lang="fr-FR" dirty="0" smtClean="0">
                <a:solidFill>
                  <a:schemeClr val="accent2"/>
                </a:solidFill>
              </a:rPr>
              <a:t> design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28/03/2012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9A7042-CAC9-4D0A-AA7E-8732BC57D7D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CEA-Irfu-SACM-LEAS -  F.Rondeaux - FRESCA 2 ESAC review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188" y="692696"/>
            <a:ext cx="7751414" cy="5521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06608" y="3645024"/>
            <a:ext cx="1656184" cy="338361"/>
          </a:xfrm>
        </p:spPr>
        <p:txBody>
          <a:bodyPr/>
          <a:lstStyle/>
          <a:p>
            <a:pPr marL="190500" indent="0">
              <a:buNone/>
            </a:pPr>
            <a:r>
              <a:rPr lang="fr-FR" sz="1400" dirty="0" smtClean="0">
                <a:solidFill>
                  <a:srgbClr val="FF0000"/>
                </a:solidFill>
              </a:rPr>
              <a:t>Contact zones</a:t>
            </a:r>
            <a:endParaRPr lang="fr-FR" sz="1400" dirty="0">
              <a:solidFill>
                <a:srgbClr val="FF0000"/>
              </a:solidFill>
            </a:endParaRPr>
          </a:p>
        </p:txBody>
      </p:sp>
      <p:cxnSp>
        <p:nvCxnSpPr>
          <p:cNvPr id="9" name="Connecteur droit 8"/>
          <p:cNvCxnSpPr/>
          <p:nvPr/>
        </p:nvCxnSpPr>
        <p:spPr bwMode="auto">
          <a:xfrm>
            <a:off x="4945901" y="3135682"/>
            <a:ext cx="19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Connecteur droit 11"/>
          <p:cNvCxnSpPr/>
          <p:nvPr/>
        </p:nvCxnSpPr>
        <p:spPr bwMode="auto">
          <a:xfrm>
            <a:off x="6466761" y="3131749"/>
            <a:ext cx="19800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Connecteur droit 12"/>
          <p:cNvCxnSpPr/>
          <p:nvPr/>
        </p:nvCxnSpPr>
        <p:spPr bwMode="auto">
          <a:xfrm>
            <a:off x="5734700" y="2287444"/>
            <a:ext cx="0" cy="55019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Connecteur droit 16"/>
          <p:cNvCxnSpPr/>
          <p:nvPr/>
        </p:nvCxnSpPr>
        <p:spPr bwMode="auto">
          <a:xfrm>
            <a:off x="5876528" y="2287444"/>
            <a:ext cx="0" cy="55019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Connecteur en angle 10"/>
          <p:cNvCxnSpPr/>
          <p:nvPr/>
        </p:nvCxnSpPr>
        <p:spPr bwMode="auto">
          <a:xfrm rot="10800000" flipV="1">
            <a:off x="4735067" y="4049924"/>
            <a:ext cx="108000" cy="54000"/>
          </a:xfrm>
          <a:prstGeom prst="bentConnector3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Connecteur en angle 18"/>
          <p:cNvCxnSpPr/>
          <p:nvPr/>
        </p:nvCxnSpPr>
        <p:spPr bwMode="auto">
          <a:xfrm rot="10800000" flipV="1">
            <a:off x="6755295" y="4022924"/>
            <a:ext cx="288000" cy="27000"/>
          </a:xfrm>
          <a:prstGeom prst="bentConnector3">
            <a:avLst>
              <a:gd name="adj1" fmla="val 55710"/>
            </a:avLst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rfu">
  <a:themeElements>
    <a:clrScheme name="modele_presentation_irfu_3 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CC66"/>
      </a:accent1>
      <a:accent2>
        <a:srgbClr val="0000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0000E7"/>
      </a:accent6>
      <a:hlink>
        <a:srgbClr val="CC00CC"/>
      </a:hlink>
      <a:folHlink>
        <a:srgbClr val="C0C0C0"/>
      </a:folHlink>
    </a:clrScheme>
    <a:fontScheme name="modele_presentation_irfu_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ele_presentation_irfu_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_presentation_irfu_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e_presentation_irfu_3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_presentation_irfu_3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_presentation_irfu_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_presentation_irfu_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_presentation_irfu_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17777</TotalTime>
  <Words>1786</Words>
  <Application>Microsoft Office PowerPoint</Application>
  <PresentationFormat>Affichage à l'écran (4:3)</PresentationFormat>
  <Paragraphs>412</Paragraphs>
  <Slides>33</Slides>
  <Notes>32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33</vt:i4>
      </vt:variant>
    </vt:vector>
  </HeadingPairs>
  <TitlesOfParts>
    <vt:vector size="34" baseType="lpstr">
      <vt:lpstr>Irfu</vt:lpstr>
      <vt:lpstr>Coil detailed design and fabrication   Winding and reaction  </vt:lpstr>
      <vt:lpstr>Outline</vt:lpstr>
      <vt:lpstr>Coils detailed geometry - overview</vt:lpstr>
      <vt:lpstr>Coils geometry details</vt:lpstr>
      <vt:lpstr>Detailed 3D model of coil 3-4</vt:lpstr>
      <vt:lpstr>Detailed 3D model of coil 3-4</vt:lpstr>
      <vt:lpstr>Layer jump</vt:lpstr>
      <vt:lpstr>Posts design</vt:lpstr>
      <vt:lpstr>Posts design</vt:lpstr>
      <vt:lpstr>Electrical insulation </vt:lpstr>
      <vt:lpstr>Electrical insulation </vt:lpstr>
      <vt:lpstr>Insulation between double pancakes = 1.5 mm</vt:lpstr>
      <vt:lpstr>Fabrication process – main steps</vt:lpstr>
      <vt:lpstr>Winding tests</vt:lpstr>
      <vt:lpstr>Dishing</vt:lpstr>
      <vt:lpstr>Dishing</vt:lpstr>
      <vt:lpstr>Fabrication process – main steps</vt:lpstr>
      <vt:lpstr>Winding</vt:lpstr>
      <vt:lpstr>Winding process - installation</vt:lpstr>
      <vt:lpstr>Winding layer 4</vt:lpstr>
      <vt:lpstr>Winding layer 4</vt:lpstr>
      <vt:lpstr>Winding layer 4</vt:lpstr>
      <vt:lpstr>Winding layer 3</vt:lpstr>
      <vt:lpstr>Winding completed</vt:lpstr>
      <vt:lpstr>Rails geometry</vt:lpstr>
      <vt:lpstr>Fabrication process – main steps</vt:lpstr>
      <vt:lpstr>Reaction tooling</vt:lpstr>
      <vt:lpstr>Reaction tooling</vt:lpstr>
      <vt:lpstr>Tests</vt:lpstr>
      <vt:lpstr>Cable behavior during heat treatment</vt:lpstr>
      <vt:lpstr>Conductor behavior during heat treatment</vt:lpstr>
      <vt:lpstr>Tests program</vt:lpstr>
      <vt:lpstr>Conclusion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interfacing</dc:title>
  <dc:creator>FR</dc:creator>
  <cp:lastModifiedBy>Rondeaux</cp:lastModifiedBy>
  <cp:revision>434</cp:revision>
  <cp:lastPrinted>2012-03-22T12:39:09Z</cp:lastPrinted>
  <dcterms:created xsi:type="dcterms:W3CDTF">2010-12-22T09:14:29Z</dcterms:created>
  <dcterms:modified xsi:type="dcterms:W3CDTF">2012-03-26T12:49:52Z</dcterms:modified>
</cp:coreProperties>
</file>