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8" r:id="rId8"/>
    <p:sldId id="271" r:id="rId9"/>
    <p:sldId id="272" r:id="rId10"/>
    <p:sldId id="273" r:id="rId11"/>
    <p:sldId id="263" r:id="rId12"/>
    <p:sldId id="274" r:id="rId13"/>
    <p:sldId id="266" r:id="rId14"/>
    <p:sldId id="267" r:id="rId15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35" autoAdjust="0"/>
    <p:restoredTop sz="94629" autoAdjust="0"/>
  </p:normalViewPr>
  <p:slideViewPr>
    <p:cSldViewPr>
      <p:cViewPr varScale="1">
        <p:scale>
          <a:sx n="106" d="100"/>
          <a:sy n="106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3132"/>
        <p:guide pos="214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B1747-93EB-40A4-839A-3447BCAE500B}" type="datetimeFigureOut">
              <a:rPr lang="en-GB" smtClean="0"/>
              <a:pPr/>
              <a:t>28/03/2012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A47C3-8FC2-45E5-9CC8-910BBC1227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19451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420C4-B3FF-4C0C-8386-BDB359310877}" type="datetimeFigureOut">
              <a:rPr lang="en-GB" smtClean="0"/>
              <a:pPr/>
              <a:t>28/03/2012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00A39-1CFC-4FEC-877A-74628D6333A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50069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00A39-1CFC-4FEC-877A-74628D6333A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33473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5515A-30A7-4D27-AC5B-93C8C8674ED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 descr="banner-bleu"/>
          <p:cNvPicPr>
            <a:picLocks noChangeAspect="1" noChangeArrowheads="1"/>
          </p:cNvPicPr>
          <p:nvPr userDrawn="1"/>
        </p:nvPicPr>
        <p:blipFill>
          <a:blip r:embed="rId13" cstate="print"/>
          <a:srcRect r="90949"/>
          <a:stretch>
            <a:fillRect/>
          </a:stretch>
        </p:blipFill>
        <p:spPr bwMode="auto">
          <a:xfrm>
            <a:off x="0" y="0"/>
            <a:ext cx="827584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2810743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b="1" dirty="0" smtClean="0"/>
              <a:t>FRESCA2 TEST PLANS @ CERN</a:t>
            </a:r>
          </a:p>
          <a:p>
            <a:pPr algn="ctr">
              <a:buNone/>
            </a:pPr>
            <a:endParaRPr lang="en-US" dirty="0"/>
          </a:p>
          <a:p>
            <a:r>
              <a:rPr lang="en-US" sz="1800" b="1" dirty="0"/>
              <a:t>b</a:t>
            </a:r>
            <a:r>
              <a:rPr lang="en-US" sz="1800" b="1" dirty="0" smtClean="0"/>
              <a:t>y Marta </a:t>
            </a:r>
            <a:r>
              <a:rPr lang="en-US" sz="1800" b="1" dirty="0"/>
              <a:t>Bajko CERN </a:t>
            </a:r>
            <a:r>
              <a:rPr lang="en-US" sz="1800" b="1" dirty="0" smtClean="0"/>
              <a:t>TE MSC </a:t>
            </a:r>
            <a:r>
              <a:rPr lang="en-US" sz="1800" b="1" dirty="0"/>
              <a:t>TF</a:t>
            </a:r>
            <a:br>
              <a:rPr lang="en-US" sz="1800" b="1" dirty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300" dirty="0" smtClean="0"/>
              <a:t>on behalf of </a:t>
            </a:r>
            <a:br>
              <a:rPr lang="en-US" sz="1300" dirty="0" smtClean="0"/>
            </a:br>
            <a:r>
              <a:rPr lang="en-US" sz="1600" dirty="0" smtClean="0"/>
              <a:t>Vladislav </a:t>
            </a:r>
            <a:r>
              <a:rPr lang="en-US" sz="1600" dirty="0"/>
              <a:t>Benda</a:t>
            </a:r>
            <a:r>
              <a:rPr lang="en-US" sz="1600" dirty="0" smtClean="0"/>
              <a:t>, </a:t>
            </a:r>
            <a:r>
              <a:rPr lang="en-US" sz="1600" dirty="0"/>
              <a:t>Paolo Ferracin, </a:t>
            </a:r>
            <a:br>
              <a:rPr lang="en-US" sz="1600" dirty="0"/>
            </a:br>
            <a:r>
              <a:rPr lang="en-US" sz="1600" dirty="0"/>
              <a:t>Christian Giloux, Attilio Milanese , </a:t>
            </a:r>
            <a:r>
              <a:rPr lang="en-US" sz="1600" dirty="0" smtClean="0"/>
              <a:t>Pierre Minginette, Philippe Perret, </a:t>
            </a:r>
            <a:r>
              <a:rPr lang="en-US" sz="1600" dirty="0"/>
              <a:t>Gijs De </a:t>
            </a:r>
            <a:r>
              <a:rPr lang="en-US" sz="1600" dirty="0" smtClean="0"/>
              <a:t>Rijk, Arnaud </a:t>
            </a:r>
            <a:r>
              <a:rPr lang="en-US" sz="1600" dirty="0"/>
              <a:t>Vande </a:t>
            </a:r>
            <a:r>
              <a:rPr lang="en-US" sz="1600" dirty="0" smtClean="0"/>
              <a:t>Craen, Patrick Viret, Hugues Thiesen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						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en-US" sz="1800" b="1" dirty="0" smtClean="0"/>
          </a:p>
          <a:p>
            <a:pPr algn="ctr">
              <a:buNone/>
            </a:pP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For </a:t>
            </a:r>
            <a:r>
              <a:rPr lang="en-US" sz="1800" b="1" dirty="0" err="1" smtClean="0"/>
              <a:t>EuCARD</a:t>
            </a:r>
            <a:r>
              <a:rPr lang="en-US" sz="1800" b="1" dirty="0" smtClean="0"/>
              <a:t> FRESCA2 Review - March 2012 CERN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4542108" y="765203"/>
            <a:ext cx="4579094" cy="5690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9" name="Rectangle 28"/>
          <p:cNvSpPr/>
          <p:nvPr/>
        </p:nvSpPr>
        <p:spPr>
          <a:xfrm>
            <a:off x="251520" y="773415"/>
            <a:ext cx="4104456" cy="56744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692" t="6377" r="23893" b="17063"/>
          <a:stretch/>
        </p:blipFill>
        <p:spPr bwMode="auto">
          <a:xfrm>
            <a:off x="1043608" y="2213361"/>
            <a:ext cx="3187582" cy="38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05" t="7314" r="4115" b="8952"/>
          <a:stretch/>
        </p:blipFill>
        <p:spPr bwMode="auto">
          <a:xfrm>
            <a:off x="4697231" y="1714298"/>
            <a:ext cx="3478693" cy="203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10" t="6579" r="13759" b="9618"/>
          <a:stretch/>
        </p:blipFill>
        <p:spPr bwMode="auto">
          <a:xfrm>
            <a:off x="4697231" y="4068172"/>
            <a:ext cx="3534551" cy="2243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37399" y="633"/>
            <a:ext cx="4985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/>
              <a:t>Integration. Some details</a:t>
            </a:r>
            <a:endParaRPr lang="en-GB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21432" y="969388"/>
            <a:ext cx="1939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Hydraulic connection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166" y="2029075"/>
            <a:ext cx="145783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Pre cooling line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014890" y="1529632"/>
            <a:ext cx="295375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He </a:t>
            </a:r>
            <a:r>
              <a:rPr lang="en-GB" sz="1600" dirty="0" err="1" smtClean="0"/>
              <a:t>gaz</a:t>
            </a:r>
            <a:r>
              <a:rPr lang="en-GB" sz="1600" dirty="0" smtClean="0"/>
              <a:t> recuperation to the buffer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817744" y="3803608"/>
            <a:ext cx="97513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Valve box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588224" y="969388"/>
            <a:ext cx="1976155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20 kA water cool cable connected to the current leads and the Cu bus bars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7290181" y="3337738"/>
            <a:ext cx="1472098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Cu current leads connected to magnet trough  low </a:t>
            </a:r>
            <a:r>
              <a:rPr lang="en-GB" sz="1600" dirty="0" err="1" smtClean="0"/>
              <a:t>Tc</a:t>
            </a:r>
            <a:r>
              <a:rPr lang="en-GB" sz="1600" dirty="0" smtClean="0"/>
              <a:t> </a:t>
            </a:r>
            <a:r>
              <a:rPr lang="en-GB" sz="1600" dirty="0" err="1" smtClean="0"/>
              <a:t>Sc</a:t>
            </a:r>
            <a:r>
              <a:rPr lang="en-GB" sz="1600" dirty="0" smtClean="0"/>
              <a:t> cables under the </a:t>
            </a:r>
            <a:r>
              <a:rPr lang="en-GB" sz="1600" dirty="0"/>
              <a:t>l</a:t>
            </a:r>
            <a:r>
              <a:rPr lang="en-GB" sz="1600" dirty="0" smtClean="0"/>
              <a:t>ambda plate </a:t>
            </a:r>
            <a:endParaRPr lang="en-GB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4596437" y="1081133"/>
            <a:ext cx="1914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Electrical connection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8649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\\cern.ch\dfs\Users\p\pmingine\Public\Fresca2\Presentation\3D view 26_03_012\View 2 insertion insert 26_03_012.bmp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839" t="3146" r="22037" b="4729"/>
          <a:stretch/>
        </p:blipFill>
        <p:spPr bwMode="auto">
          <a:xfrm>
            <a:off x="179512" y="476672"/>
            <a:ext cx="3303113" cy="47510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p\pmingine\Public\Fresca2\Presentation\3D view 26_03_012\View 1 Vacuum vessel 26_03_012.bmp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837" r="24280"/>
          <a:stretch/>
        </p:blipFill>
        <p:spPr bwMode="auto">
          <a:xfrm>
            <a:off x="6853922" y="4036596"/>
            <a:ext cx="2280179" cy="27430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cern.ch\dfs\Users\p\pmingine\Public\Fresca2\Presentation\3D view 26_03_012\View 1 Helium Vessel 26_03_012.bmp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081" r="24358"/>
          <a:stretch/>
        </p:blipFill>
        <p:spPr bwMode="auto">
          <a:xfrm>
            <a:off x="3587778" y="584722"/>
            <a:ext cx="1486378" cy="27430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92161" y="5408117"/>
            <a:ext cx="3493105" cy="1208469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Insert</a:t>
            </a:r>
          </a:p>
          <a:p>
            <a:pPr lvl="1">
              <a:buFont typeface="Wingdings" pitchFamily="2" charset="2"/>
              <a:buChar char="§"/>
            </a:pPr>
            <a:r>
              <a:rPr lang="en-US" sz="1050" dirty="0" smtClean="0">
                <a:solidFill>
                  <a:srgbClr val="0070C0"/>
                </a:solidFill>
              </a:rPr>
              <a:t>Total Length: 4415 mm</a:t>
            </a:r>
          </a:p>
          <a:p>
            <a:pPr lvl="1">
              <a:buFont typeface="Wingdings" pitchFamily="2" charset="2"/>
              <a:buChar char="§"/>
            </a:pPr>
            <a:r>
              <a:rPr lang="en-US" sz="1050" dirty="0" smtClean="0">
                <a:solidFill>
                  <a:srgbClr val="0070C0"/>
                </a:solidFill>
              </a:rPr>
              <a:t>Top plate: </a:t>
            </a:r>
            <a:r>
              <a:rPr lang="en-GB" sz="1050" dirty="0">
                <a:solidFill>
                  <a:srgbClr val="0070C0"/>
                </a:solidFill>
              </a:rPr>
              <a:t>Ø </a:t>
            </a:r>
            <a:r>
              <a:rPr lang="en-GB" sz="1050" dirty="0" smtClean="0">
                <a:solidFill>
                  <a:srgbClr val="0070C0"/>
                </a:solidFill>
              </a:rPr>
              <a:t>1800 mm, Thickness</a:t>
            </a:r>
            <a:r>
              <a:rPr lang="en-GB" sz="1050" dirty="0">
                <a:solidFill>
                  <a:srgbClr val="0070C0"/>
                </a:solidFill>
              </a:rPr>
              <a:t>: 50 </a:t>
            </a:r>
            <a:r>
              <a:rPr lang="en-GB" sz="1050" dirty="0" smtClean="0">
                <a:solidFill>
                  <a:srgbClr val="0070C0"/>
                </a:solidFill>
              </a:rPr>
              <a:t>mm</a:t>
            </a:r>
          </a:p>
          <a:p>
            <a:pPr lvl="1">
              <a:buFont typeface="Wingdings" pitchFamily="2" charset="2"/>
              <a:buChar char="§"/>
            </a:pPr>
            <a:r>
              <a:rPr lang="en-GB" sz="1050" dirty="0" smtClean="0">
                <a:solidFill>
                  <a:srgbClr val="0070C0"/>
                </a:solidFill>
              </a:rPr>
              <a:t>Lambda plate: </a:t>
            </a:r>
            <a:r>
              <a:rPr lang="en-GB" sz="1050" dirty="0">
                <a:solidFill>
                  <a:srgbClr val="0070C0"/>
                </a:solidFill>
              </a:rPr>
              <a:t>Ø </a:t>
            </a:r>
            <a:r>
              <a:rPr lang="en-GB" sz="1050" dirty="0" smtClean="0">
                <a:solidFill>
                  <a:srgbClr val="0070C0"/>
                </a:solidFill>
              </a:rPr>
              <a:t>1600 mm, Thickness</a:t>
            </a:r>
            <a:r>
              <a:rPr lang="en-GB" sz="1050" dirty="0">
                <a:solidFill>
                  <a:srgbClr val="0070C0"/>
                </a:solidFill>
              </a:rPr>
              <a:t>: 50 </a:t>
            </a:r>
            <a:r>
              <a:rPr lang="en-GB" sz="1050" dirty="0" smtClean="0">
                <a:solidFill>
                  <a:srgbClr val="0070C0"/>
                </a:solidFill>
              </a:rPr>
              <a:t>mm</a:t>
            </a:r>
          </a:p>
          <a:p>
            <a:pPr lvl="1">
              <a:buFont typeface="Wingdings" pitchFamily="2" charset="2"/>
              <a:buChar char="§"/>
            </a:pPr>
            <a:r>
              <a:rPr lang="en-GB" sz="1050" dirty="0">
                <a:solidFill>
                  <a:srgbClr val="0070C0"/>
                </a:solidFill>
              </a:rPr>
              <a:t>Magnet </a:t>
            </a:r>
            <a:r>
              <a:rPr lang="en-GB" sz="1050" dirty="0" err="1" smtClean="0">
                <a:solidFill>
                  <a:srgbClr val="0070C0"/>
                </a:solidFill>
              </a:rPr>
              <a:t>centering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372200" y="3282438"/>
            <a:ext cx="2771800" cy="754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solidFill>
                  <a:srgbClr val="0070C0"/>
                </a:solidFill>
              </a:rPr>
              <a:t>Vacuum vessel ( Max. p= 1.5 bar)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DI : 2300 mm, Length : 3845 mm, Thickness : 8 mm, Weight: 2.8 t</a:t>
            </a:r>
            <a:endParaRPr lang="en-US" sz="1600" dirty="0" smtClean="0">
              <a:solidFill>
                <a:srgbClr val="0070C0"/>
              </a:solidFill>
            </a:endParaRPr>
          </a:p>
          <a:p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923928" y="3356992"/>
            <a:ext cx="1584176" cy="466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solidFill>
                  <a:srgbClr val="0070C0"/>
                </a:solidFill>
              </a:rPr>
              <a:t>Thermal shield</a:t>
            </a:r>
          </a:p>
        </p:txBody>
      </p:sp>
      <p:pic>
        <p:nvPicPr>
          <p:cNvPr id="2058" name="Picture 10" descr="\\cern.ch\dfs\Users\p\pmingine\Public\Fresca2\Presentation\3D view 26_03_012\View 1 insert HFM 26_03_012.bmp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859" r="21431"/>
          <a:stretch/>
        </p:blipFill>
        <p:spPr bwMode="auto">
          <a:xfrm>
            <a:off x="2699792" y="3429000"/>
            <a:ext cx="1256377" cy="23849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\\cern.ch\dfs\Users\p\pmingine\Public\Fresca2\Presentation\3D view 26_03_012\View 1 montage magnet 26_03_012.bmp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771" r="19011"/>
          <a:stretch/>
        </p:blipFill>
        <p:spPr bwMode="auto">
          <a:xfrm>
            <a:off x="4244201" y="4036596"/>
            <a:ext cx="2004646" cy="27430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/>
          <p:cNvSpPr txBox="1">
            <a:spLocks/>
          </p:cNvSpPr>
          <p:nvPr/>
        </p:nvSpPr>
        <p:spPr>
          <a:xfrm>
            <a:off x="5903032" y="4336039"/>
            <a:ext cx="1639067" cy="7703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solidFill>
                  <a:srgbClr val="0070C0"/>
                </a:solidFill>
              </a:rPr>
              <a:t>Magnet pre cooling: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pressurized He  (15 bar, 80 K)</a:t>
            </a:r>
          </a:p>
          <a:p>
            <a:endParaRPr lang="en-US" sz="1200" dirty="0" smtClean="0">
              <a:solidFill>
                <a:srgbClr val="0070C0"/>
              </a:solidFill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580112" y="626079"/>
            <a:ext cx="3466349" cy="1352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solidFill>
                  <a:srgbClr val="0070C0"/>
                </a:solidFill>
              </a:rPr>
              <a:t>Helium vessel ( Max. p= 4 bar)</a:t>
            </a:r>
          </a:p>
          <a:p>
            <a:pPr lvl="1">
              <a:buFont typeface="Wingdings" pitchFamily="2" charset="2"/>
              <a:buChar char="§"/>
            </a:pPr>
            <a:r>
              <a:rPr lang="en-GB" sz="1050" dirty="0" smtClean="0">
                <a:solidFill>
                  <a:srgbClr val="0070C0"/>
                </a:solidFill>
              </a:rPr>
              <a:t>Neck: DI: 1612 mm, Length : 1744 mm, Thickness : 3 mm</a:t>
            </a:r>
          </a:p>
          <a:p>
            <a:pPr lvl="1">
              <a:buFont typeface="Wingdings" pitchFamily="2" charset="2"/>
              <a:buChar char="§"/>
            </a:pPr>
            <a:r>
              <a:rPr lang="en-GB" sz="1050" dirty="0" smtClean="0">
                <a:solidFill>
                  <a:srgbClr val="0070C0"/>
                </a:solidFill>
              </a:rPr>
              <a:t>Middle part: DI: 1500 mm, Length: 1245 mm, Thickness: 8mm</a:t>
            </a:r>
          </a:p>
          <a:p>
            <a:pPr lvl="1">
              <a:buFont typeface="Wingdings" pitchFamily="2" charset="2"/>
              <a:buChar char="§"/>
            </a:pPr>
            <a:r>
              <a:rPr lang="en-GB" sz="1050" dirty="0" smtClean="0">
                <a:solidFill>
                  <a:srgbClr val="0070C0"/>
                </a:solidFill>
              </a:rPr>
              <a:t>Lower part: DI: 1630 mm, Useful length: 1800 mm, Thickness: 8 mm</a:t>
            </a:r>
          </a:p>
        </p:txBody>
      </p:sp>
      <p:pic>
        <p:nvPicPr>
          <p:cNvPr id="2055" name="Picture 7" descr="\\cern.ch\dfs\Users\p\pmingine\Public\Fresca2\Presentation\3D view 26_03_012\View 1 thermal sheild 26_03_012.bmp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923" t="5064" r="23557"/>
          <a:stretch/>
        </p:blipFill>
        <p:spPr bwMode="auto">
          <a:xfrm>
            <a:off x="5074156" y="1731913"/>
            <a:ext cx="1241186" cy="26041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403425" y="32108"/>
            <a:ext cx="534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/>
              <a:t>Cryostat conceptual design</a:t>
            </a:r>
            <a:endParaRPr lang="en-GB" sz="36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44208" y="2204864"/>
            <a:ext cx="25066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Cooling time 80 K to 4.2 K: 12 h</a:t>
            </a:r>
          </a:p>
          <a:p>
            <a:r>
              <a:rPr lang="en-US" sz="1200" dirty="0" smtClean="0"/>
              <a:t>Cooling time 4.2 K to 1.9 K: 1.5 days</a:t>
            </a:r>
          </a:p>
          <a:p>
            <a:r>
              <a:rPr lang="en-US" sz="1200" dirty="0" smtClean="0"/>
              <a:t>( dimensioning made for 100 Watts)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animBg="1"/>
      <p:bldP spid="21" grpId="0" build="p" animBg="1"/>
      <p:bldP spid="22" grpId="0" build="p" animBg="1"/>
      <p:bldP spid="26" grpId="0" build="p"/>
      <p:bldP spid="2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\\cern.ch\dfs\Users\p\pmingine\Public\Fresca2\Presentation\3D view 26_03_012\View 1 Vacuum vessel 26_03_012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837" r="24280"/>
          <a:stretch/>
        </p:blipFill>
        <p:spPr bwMode="auto">
          <a:xfrm>
            <a:off x="6372200" y="3284984"/>
            <a:ext cx="2280179" cy="27430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22114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Cooling to LN2 in January 2013??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@ CERN there is no adequate Dewar for this test</a:t>
            </a:r>
          </a:p>
          <a:p>
            <a:r>
              <a:rPr lang="en-US" sz="2400" dirty="0" smtClean="0"/>
              <a:t>the FRESCA 2 cryostat vacuum vessel is not equipped with security valves and is not INSULATED</a:t>
            </a:r>
          </a:p>
          <a:p>
            <a:endParaRPr lang="en-US" sz="2400" dirty="0" smtClean="0"/>
          </a:p>
          <a:p>
            <a:r>
              <a:rPr lang="en-US" sz="2400" dirty="0" smtClean="0"/>
              <a:t>A LN2 Dewar of the characteristics: 1.2 m </a:t>
            </a:r>
          </a:p>
          <a:p>
            <a:pPr>
              <a:buNone/>
            </a:pPr>
            <a:r>
              <a:rPr lang="en-US" sz="2400" dirty="0" smtClean="0"/>
              <a:t> diameter and  2 m depth may be found on </a:t>
            </a:r>
          </a:p>
          <a:p>
            <a:pPr>
              <a:buNone/>
            </a:pPr>
            <a:r>
              <a:rPr lang="en-US" sz="2400" dirty="0" smtClean="0"/>
              <a:t>the market. </a:t>
            </a:r>
          </a:p>
          <a:p>
            <a:r>
              <a:rPr lang="en-US" sz="2400" dirty="0" smtClean="0"/>
              <a:t>A supporting system should be designed</a:t>
            </a:r>
          </a:p>
          <a:p>
            <a:pPr>
              <a:buNone/>
            </a:pPr>
            <a:r>
              <a:rPr lang="en-US" sz="2400" dirty="0" smtClean="0"/>
              <a:t> and adapted to such LN2 Dewar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412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Measurements to do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205064"/>
          </a:xfrm>
        </p:spPr>
        <p:txBody>
          <a:bodyPr>
            <a:normAutofit/>
          </a:bodyPr>
          <a:lstStyle/>
          <a:p>
            <a:pPr lvl="1">
              <a:lnSpc>
                <a:spcPct val="120000"/>
              </a:lnSpc>
            </a:pPr>
            <a:r>
              <a:rPr lang="en-US" sz="1600" dirty="0" smtClean="0"/>
              <a:t>Electrical integrity (</a:t>
            </a:r>
            <a:r>
              <a:rPr lang="en-US" sz="1600" dirty="0" err="1" smtClean="0"/>
              <a:t>HiPot</a:t>
            </a:r>
            <a:r>
              <a:rPr lang="en-US" sz="1600" dirty="0" smtClean="0"/>
              <a:t>, Insulation, Continuity)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RRR during cool down and warm up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Splice resistance measurements 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Inductance measurements 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Powering test at 1.9 K and quench localization with V taps  ( eventually also quench antenna but it represent an important extra work) 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Protection heater study if required ( we need to know the time constant or the deposited energy on the heaters to set up the circuits; we have up to 400 V  or lower and fixed capacitor benches with units of 14 mF)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Ramp Rate dependence study 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Mechanical measurements with strain gauges 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Magnetic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When we can test?</a:t>
            </a:r>
            <a:endParaRPr lang="en-US" sz="36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6497" t="20672" r="61019" b="15837"/>
          <a:stretch>
            <a:fillRect/>
          </a:stretch>
        </p:blipFill>
        <p:spPr bwMode="auto">
          <a:xfrm>
            <a:off x="611560" y="1124744"/>
            <a:ext cx="6624736" cy="517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084168" y="1844824"/>
            <a:ext cx="28305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Cryostat is ready: May 2013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>
            <a:off x="4139952" y="1772816"/>
            <a:ext cx="1944216" cy="25667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211960" y="4221088"/>
            <a:ext cx="1656184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68144" y="4077072"/>
            <a:ext cx="316835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Cryogenic system ready June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….And is very optimistic due to the lack of man power and conflict between LS!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/>
          <a:lstStyle/>
          <a:p>
            <a:pPr algn="l"/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355160" cy="4176464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n-US" sz="1800" dirty="0" smtClean="0"/>
              <a:t>Cryogenic test station status at CERN</a:t>
            </a:r>
          </a:p>
          <a:p>
            <a:pPr>
              <a:lnSpc>
                <a:spcPct val="160000"/>
              </a:lnSpc>
            </a:pPr>
            <a:r>
              <a:rPr lang="en-US" sz="1800" dirty="0" smtClean="0"/>
              <a:t>Inputs and constraints for the test station design</a:t>
            </a:r>
          </a:p>
          <a:p>
            <a:pPr>
              <a:lnSpc>
                <a:spcPct val="160000"/>
              </a:lnSpc>
            </a:pPr>
            <a:r>
              <a:rPr lang="en-US" sz="1800" dirty="0" smtClean="0"/>
              <a:t>Which cryostat we can use? Characteristics</a:t>
            </a:r>
          </a:p>
          <a:p>
            <a:pPr>
              <a:lnSpc>
                <a:spcPct val="160000"/>
              </a:lnSpc>
            </a:pPr>
            <a:r>
              <a:rPr lang="en-US" sz="1800" dirty="0" smtClean="0"/>
              <a:t>Main ingredients of the HFM test station</a:t>
            </a:r>
          </a:p>
          <a:p>
            <a:pPr>
              <a:lnSpc>
                <a:spcPct val="160000"/>
              </a:lnSpc>
            </a:pPr>
            <a:r>
              <a:rPr lang="en-US" sz="1800" dirty="0" smtClean="0"/>
              <a:t>Status of the main ingredients</a:t>
            </a:r>
          </a:p>
          <a:p>
            <a:pPr>
              <a:lnSpc>
                <a:spcPct val="160000"/>
              </a:lnSpc>
            </a:pPr>
            <a:r>
              <a:rPr lang="en-US" sz="1800" dirty="0" smtClean="0"/>
              <a:t>Integration. Some details.</a:t>
            </a:r>
            <a:endParaRPr lang="en-US" sz="2800" dirty="0" smtClean="0"/>
          </a:p>
          <a:p>
            <a:pPr>
              <a:lnSpc>
                <a:spcPct val="160000"/>
              </a:lnSpc>
            </a:pPr>
            <a:r>
              <a:rPr lang="en-US" sz="1800" dirty="0" smtClean="0"/>
              <a:t>HFM cryostat conceptual design</a:t>
            </a:r>
          </a:p>
          <a:p>
            <a:pPr>
              <a:lnSpc>
                <a:spcPct val="160000"/>
              </a:lnSpc>
            </a:pPr>
            <a:r>
              <a:rPr lang="en-US" sz="1800" dirty="0" smtClean="0"/>
              <a:t>Which measurements can be done?</a:t>
            </a:r>
            <a:endParaRPr lang="en-US" sz="1600" dirty="0" smtClean="0"/>
          </a:p>
          <a:p>
            <a:pPr>
              <a:lnSpc>
                <a:spcPct val="160000"/>
              </a:lnSpc>
            </a:pPr>
            <a:r>
              <a:rPr lang="en-US" sz="1800" dirty="0" smtClean="0"/>
              <a:t>When the cold test can take place?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612928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Cryogenic test station at CERN till 2010</a:t>
            </a:r>
            <a:endParaRPr lang="en-US" sz="3600" b="1" dirty="0"/>
          </a:p>
        </p:txBody>
      </p:sp>
      <p:pic>
        <p:nvPicPr>
          <p:cNvPr id="1039" name="Picture 15" descr="http://maps.cern.ch/mapsearch/map/A_89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4613744" cy="3261023"/>
          </a:xfrm>
          <a:prstGeom prst="rect">
            <a:avLst/>
          </a:prstGeom>
          <a:noFill/>
        </p:spPr>
      </p:pic>
      <p:pic>
        <p:nvPicPr>
          <p:cNvPr id="1041" name="Picture 17" descr="http://maps.cern.ch/mapsearch/map/A_217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3740" y="3068960"/>
            <a:ext cx="4740260" cy="3240360"/>
          </a:xfrm>
          <a:prstGeom prst="rect">
            <a:avLst/>
          </a:prstGeom>
          <a:noFill/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130460" y="1821813"/>
            <a:ext cx="3793468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A.  Test station with 4 vertical cryostats for stand alone magnets located in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Prevessin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(building 892)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973670" y="1700808"/>
            <a:ext cx="3990818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742950" lvl="1" indent="-285750" algn="ctr">
              <a:spcBef>
                <a:spcPct val="20000"/>
              </a:spcBef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	B . Tests </a:t>
            </a:r>
            <a:r>
              <a:rPr lang="en-US" sz="1600" dirty="0"/>
              <a:t>station with 10 benches in </a:t>
            </a:r>
            <a:r>
              <a:rPr lang="en-US" sz="1600" dirty="0" smtClean="0"/>
              <a:t>horizontal position, </a:t>
            </a:r>
            <a:r>
              <a:rPr lang="en-US" sz="1600" dirty="0"/>
              <a:t>optimized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for the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LHC magnets located in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point 18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(building 2173)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Cryogenic test station at CERN from 2011</a:t>
            </a:r>
            <a:endParaRPr lang="en-US" sz="3600" b="1" dirty="0"/>
          </a:p>
        </p:txBody>
      </p:sp>
      <p:pic>
        <p:nvPicPr>
          <p:cNvPr id="1041" name="Picture 17" descr="http://maps.cern.ch/mapsearch/map/A_21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45007"/>
            <a:ext cx="5904656" cy="4036321"/>
          </a:xfrm>
          <a:prstGeom prst="rect">
            <a:avLst/>
          </a:prstGeom>
          <a:noFill/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648226" y="1273496"/>
            <a:ext cx="7703532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742950" lvl="1" indent="-285750" algn="ctr">
              <a:spcBef>
                <a:spcPct val="20000"/>
              </a:spcBef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	Tests </a:t>
            </a:r>
            <a:r>
              <a:rPr lang="en-US" dirty="0"/>
              <a:t>station with 10 benches in </a:t>
            </a:r>
            <a:r>
              <a:rPr lang="en-US" dirty="0" smtClean="0"/>
              <a:t>horizontal position, </a:t>
            </a:r>
            <a:r>
              <a:rPr lang="en-US" dirty="0"/>
              <a:t>optimized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for the main LHC magnets, 3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vertical cryostats and supercritical test station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located in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point 18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(building 2173 called SM18)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Cryogenic test station SM18 layout</a:t>
            </a:r>
            <a:endParaRPr lang="en-US" sz="3600" b="1" dirty="0"/>
          </a:p>
        </p:txBody>
      </p:sp>
      <p:pic>
        <p:nvPicPr>
          <p:cNvPr id="11" name="Picture 10" descr="Pictu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593461" y="-145188"/>
            <a:ext cx="5480455" cy="773228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555776" y="1700808"/>
            <a:ext cx="3960440" cy="1296144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27584" y="1340768"/>
            <a:ext cx="1224136" cy="1656184"/>
          </a:xfrm>
          <a:prstGeom prst="rect">
            <a:avLst/>
          </a:prstGeom>
          <a:solidFill>
            <a:schemeClr val="accent2">
              <a:alpha val="14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491880" y="2060848"/>
            <a:ext cx="24279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Horizontal test benches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916832"/>
            <a:ext cx="2163413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Vertical test benches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835696" y="2996952"/>
            <a:ext cx="3024336" cy="3744416"/>
            <a:chOff x="4067944" y="1340769"/>
            <a:chExt cx="2520280" cy="3209958"/>
          </a:xfrm>
        </p:grpSpPr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 l="7177" t="4306" r="8134" b="9569"/>
            <a:stretch>
              <a:fillRect/>
            </a:stretch>
          </p:blipFill>
          <p:spPr bwMode="auto">
            <a:xfrm rot="5400000">
              <a:off x="3759109" y="1721611"/>
              <a:ext cx="3209958" cy="2448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8"/>
            <p:cNvSpPr/>
            <p:nvPr/>
          </p:nvSpPr>
          <p:spPr>
            <a:xfrm>
              <a:off x="4067944" y="1412776"/>
              <a:ext cx="2520280" cy="3024336"/>
            </a:xfrm>
            <a:prstGeom prst="rect">
              <a:avLst/>
            </a:prstGeom>
            <a:solidFill>
              <a:schemeClr val="accent2">
                <a:alpha val="14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48872" cy="850106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The inputs and constrains for the HFM test station</a:t>
            </a:r>
            <a:endParaRPr lang="en-US" sz="3600" b="1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215693"/>
              </p:ext>
            </p:extLst>
          </p:nvPr>
        </p:nvGraphicFramePr>
        <p:xfrm>
          <a:off x="683568" y="1124744"/>
          <a:ext cx="7614592" cy="33924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6210"/>
                <a:gridCol w="1338208"/>
                <a:gridCol w="955863"/>
                <a:gridCol w="1210760"/>
                <a:gridCol w="923551"/>
              </a:tblGrid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Magnet parameter </a:t>
                      </a:r>
                      <a:r>
                        <a:rPr lang="en-GB" sz="1600" u="none" strike="noStrike" dirty="0">
                          <a:effectLst/>
                        </a:rPr>
                        <a:t>description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FRESCA2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LD1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HTs Insert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Unit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29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Maximum current </a:t>
                      </a:r>
                      <a:r>
                        <a:rPr lang="en-GB" sz="1600" u="none" strike="noStrike" dirty="0" err="1">
                          <a:effectLst/>
                        </a:rPr>
                        <a:t>Iss</a:t>
                      </a:r>
                      <a:r>
                        <a:rPr lang="en-GB" sz="1600" u="none" strike="noStrike" dirty="0">
                          <a:effectLst/>
                        </a:rPr>
                        <a:t>@ 1.9 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smtClean="0">
                          <a:effectLst/>
                        </a:rPr>
                        <a:t>14.9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smtClean="0">
                          <a:effectLst/>
                        </a:rPr>
                        <a:t>18.1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10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kA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29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Free aperture diameter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0.1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0.1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0.02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29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Maximum length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2.5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>
                          <a:effectLst/>
                        </a:rPr>
                        <a:t>2.5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0.75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29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Maximum outer diameter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1.03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>
                          <a:effectLst/>
                        </a:rPr>
                        <a:t>1.36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0.1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29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Maximum weight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>
                          <a:effectLst/>
                        </a:rPr>
                        <a:t>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15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t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317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Maximum  stored energy @ </a:t>
                      </a:r>
                      <a:r>
                        <a:rPr lang="en-GB" sz="1600" u="none" strike="noStrike" dirty="0" err="1">
                          <a:effectLst/>
                        </a:rPr>
                        <a:t>Iss</a:t>
                      </a:r>
                      <a:r>
                        <a:rPr lang="en-GB" sz="1600" u="none" strike="noStrike" dirty="0">
                          <a:effectLst/>
                        </a:rPr>
                        <a:t> @ 1.9K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smtClean="0">
                          <a:effectLst/>
                        </a:rPr>
                        <a:t>6.5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smtClean="0">
                          <a:effectLst/>
                        </a:rPr>
                        <a:t>9.2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MJ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29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Inductance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63</a:t>
                      </a:r>
                      <a:endParaRPr lang="en-GB" sz="1600" b="1" i="0" u="none" strike="noStrike" dirty="0">
                        <a:solidFill>
                          <a:srgbClr val="538DD5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smtClean="0">
                          <a:effectLst/>
                        </a:rPr>
                        <a:t>56</a:t>
                      </a:r>
                      <a:endParaRPr lang="en-GB" sz="1600" b="1" i="0" u="none" strike="noStrike" dirty="0">
                        <a:solidFill>
                          <a:srgbClr val="538DD5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20</a:t>
                      </a:r>
                      <a:endParaRPr lang="en-GB" sz="1600" b="1" i="0" u="none" strike="noStrike" dirty="0">
                        <a:solidFill>
                          <a:srgbClr val="538DD5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mH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29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Max ramp rate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150</a:t>
                      </a:r>
                      <a:endParaRPr lang="en-GB" sz="1600" b="1" i="0" u="none" strike="noStrike" dirty="0">
                        <a:solidFill>
                          <a:srgbClr val="538DD5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538DD5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150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A/s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29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Splice dissipation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3.5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538DD5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2310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Maximum heat dissipation (</a:t>
                      </a:r>
                      <a:r>
                        <a:rPr lang="en-GB" sz="1200" u="none" strike="noStrike" dirty="0">
                          <a:effectLst/>
                        </a:rPr>
                        <a:t>when ramping)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10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10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effectLst/>
                        </a:rPr>
                        <a:t>&lt;1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W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01125863"/>
              </p:ext>
            </p:extLst>
          </p:nvPr>
        </p:nvGraphicFramePr>
        <p:xfrm>
          <a:off x="683568" y="4581128"/>
          <a:ext cx="547260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59529"/>
                <a:gridCol w="1213079"/>
              </a:tblGrid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Requirement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Value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Estimated Lifetime of the high field magnet test facility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&gt; 20 years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Number of thermal cycles (293 K to 1.9 K and back)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≤ 200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Quenches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≤ 4000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Number of powering cycles of the magnet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≤ 10000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Number of powering cycles of the inserts 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≤ 5000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Environmental conditions in the experimental hall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 mT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Radiation levels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 radiations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5301208"/>
            <a:ext cx="26434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Cooling time from 300 K to 80 K: 3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8316416" cy="850106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The </a:t>
            </a:r>
            <a:r>
              <a:rPr lang="en-US" sz="3200" b="1" dirty="0" smtClean="0">
                <a:solidFill>
                  <a:schemeClr val="tx2"/>
                </a:solidFill>
              </a:rPr>
              <a:t>EXISTING</a:t>
            </a:r>
            <a:r>
              <a:rPr lang="en-US" sz="3200" b="1" dirty="0" smtClean="0"/>
              <a:t> vertical cryostats characteristics</a:t>
            </a:r>
            <a:endParaRPr lang="en-US" sz="3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92249792"/>
              </p:ext>
            </p:extLst>
          </p:nvPr>
        </p:nvGraphicFramePr>
        <p:xfrm>
          <a:off x="539552" y="1412776"/>
          <a:ext cx="8136904" cy="3027000"/>
        </p:xfrm>
        <a:graphic>
          <a:graphicData uri="http://schemas.openxmlformats.org/drawingml/2006/table">
            <a:tbl>
              <a:tblPr/>
              <a:tblGrid>
                <a:gridCol w="2136186"/>
                <a:gridCol w="1729292"/>
                <a:gridCol w="1319098"/>
                <a:gridCol w="2952328"/>
              </a:tblGrid>
              <a:tr h="406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Cryostat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1 (LONG)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400" dirty="0"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de-DE" sz="1400" dirty="0" smtClean="0">
                          <a:latin typeface="+mn-lt"/>
                          <a:ea typeface="Times New Roman"/>
                          <a:cs typeface="Times New Roman"/>
                        </a:rPr>
                        <a:t>existing)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Cryostat 2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400" dirty="0"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de-DE" sz="1400" dirty="0" smtClean="0">
                          <a:latin typeface="+mn-lt"/>
                          <a:ea typeface="Times New Roman"/>
                          <a:cs typeface="Times New Roman"/>
                        </a:rPr>
                        <a:t>existing)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400" dirty="0">
                          <a:latin typeface="+mn-lt"/>
                          <a:ea typeface="Times New Roman"/>
                          <a:cs typeface="Times New Roman"/>
                        </a:rPr>
                        <a:t>Cryostat </a:t>
                      </a:r>
                      <a:r>
                        <a:rPr lang="de-DE" sz="1400" dirty="0" smtClean="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400" dirty="0"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de-DE" sz="1400" dirty="0" smtClean="0">
                          <a:latin typeface="+mn-lt"/>
                          <a:ea typeface="Times New Roman"/>
                          <a:cs typeface="Times New Roman"/>
                        </a:rPr>
                        <a:t>existing)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6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Useful length (mm)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3800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1600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1400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Useful diameter (mm)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600</a:t>
                      </a:r>
                      <a:endParaRPr lang="en-US" sz="1400" dirty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500</a:t>
                      </a:r>
                      <a:endParaRPr lang="en-US" sz="1400" dirty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800</a:t>
                      </a:r>
                      <a:endParaRPr lang="en-US" sz="1400" dirty="0">
                        <a:solidFill>
                          <a:srgbClr val="C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Cooling time 4.2 K (h)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44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Cooling time 1.9 K (h)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2.5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Working temp (K)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1.9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4.2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1.9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Working pressure (mbar)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1250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1250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1250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Max weight (t)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Max energy (kJ)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Tested: 500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34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Nr of current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leads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 2 x 13 kA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+1 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x 6 kA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2 x 15 kA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2x 18 kA or 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4x 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200 A +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x 1200 A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3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Nr. of available inserts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99592" y="4797152"/>
            <a:ext cx="75608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1">
                    <a:lumMod val="75000"/>
                  </a:schemeClr>
                </a:solidFill>
              </a:rPr>
              <a:t> NON of these cryostats allows testing FRESCA 2 magnet</a:t>
            </a:r>
          </a:p>
          <a:p>
            <a:pPr algn="ctr"/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The HFM (FRESCA2 and LD1) </a:t>
            </a:r>
            <a:r>
              <a:rPr lang="en-US" sz="2400" b="1" dirty="0" smtClean="0">
                <a:solidFill>
                  <a:srgbClr val="C00000"/>
                </a:solidFill>
              </a:rPr>
              <a:t>cryostat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 has </a:t>
            </a:r>
            <a:r>
              <a:rPr lang="en-US" sz="2400" b="1" dirty="0" smtClean="0">
                <a:solidFill>
                  <a:srgbClr val="C00000"/>
                </a:solidFill>
              </a:rPr>
              <a:t>to be designed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on purpose, and an additional </a:t>
            </a:r>
            <a:r>
              <a:rPr lang="en-US" sz="2400" b="1" dirty="0" smtClean="0">
                <a:solidFill>
                  <a:srgbClr val="C00000"/>
                </a:solidFill>
              </a:rPr>
              <a:t>power supply of 10 kA is needed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for the HTs insert powering …… together with other ancillary equipment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919" t="8216" r="8382" b="8267"/>
          <a:stretch/>
        </p:blipFill>
        <p:spPr bwMode="auto">
          <a:xfrm>
            <a:off x="505998" y="798904"/>
            <a:ext cx="7616569" cy="550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0"/>
            <a:ext cx="7350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Main ingredients of the HFM test station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066620" y="4501778"/>
            <a:ext cx="84036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HFM cryostat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6515" y="1502864"/>
            <a:ext cx="189654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20 kA power Converter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Dump Resistor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75656" y="3270754"/>
            <a:ext cx="12116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Control Room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87162" y="3279529"/>
            <a:ext cx="93610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Valve box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98388" y="4098785"/>
            <a:ext cx="56432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DAQ</a:t>
            </a:r>
            <a:r>
              <a:rPr lang="en-US" sz="1400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39184" y="827853"/>
            <a:ext cx="72915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He </a:t>
            </a:r>
            <a:r>
              <a:rPr lang="en-US" sz="1400" b="1" dirty="0" err="1" smtClean="0">
                <a:solidFill>
                  <a:srgbClr val="0070C0"/>
                </a:solidFill>
              </a:rPr>
              <a:t>gaz</a:t>
            </a:r>
            <a:r>
              <a:rPr lang="en-US" sz="1400" b="1" dirty="0" smtClean="0">
                <a:solidFill>
                  <a:srgbClr val="0070C0"/>
                </a:solidFill>
              </a:rPr>
              <a:t>  buffer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81430" y="1825660"/>
            <a:ext cx="9228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Cryogenic</a:t>
            </a:r>
            <a:endParaRPr lang="en-US" sz="1400" b="1" dirty="0">
              <a:solidFill>
                <a:srgbClr val="0070C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Control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10615" y="2636912"/>
            <a:ext cx="94424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Cryogenic rack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71798" y="4763388"/>
            <a:ext cx="18965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1</a:t>
            </a:r>
            <a:r>
              <a:rPr lang="en-US" sz="1400" b="1" dirty="0" smtClean="0">
                <a:solidFill>
                  <a:srgbClr val="0070C0"/>
                </a:solidFill>
              </a:rPr>
              <a:t>0 kA power Converter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4761" y="4501778"/>
            <a:ext cx="1160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Pumping </a:t>
            </a:r>
            <a:r>
              <a:rPr lang="en-GB" sz="1400" b="1" dirty="0">
                <a:solidFill>
                  <a:srgbClr val="0070C0"/>
                </a:solidFill>
              </a:rPr>
              <a:t>l</a:t>
            </a:r>
            <a:r>
              <a:rPr lang="en-GB" sz="1400" b="1" dirty="0" smtClean="0">
                <a:solidFill>
                  <a:srgbClr val="0070C0"/>
                </a:solidFill>
              </a:rPr>
              <a:t>ine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801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90894"/>
            <a:ext cx="41756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20 kA powering circui</a:t>
            </a:r>
            <a:r>
              <a:rPr lang="en-GB" dirty="0" smtClean="0"/>
              <a:t>t</a:t>
            </a:r>
          </a:p>
          <a:p>
            <a:r>
              <a:rPr lang="en-GB" dirty="0" smtClean="0"/>
              <a:t>Power supply  20 kA /60 V </a:t>
            </a:r>
            <a:r>
              <a:rPr lang="en-GB" dirty="0" smtClean="0">
                <a:solidFill>
                  <a:srgbClr val="00B050"/>
                </a:solidFill>
              </a:rPr>
              <a:t>: available</a:t>
            </a:r>
          </a:p>
          <a:p>
            <a:r>
              <a:rPr lang="en-GB" dirty="0" smtClean="0"/>
              <a:t>Switches</a:t>
            </a:r>
            <a:r>
              <a:rPr lang="en-GB" dirty="0" smtClean="0">
                <a:solidFill>
                  <a:srgbClr val="00B050"/>
                </a:solidFill>
              </a:rPr>
              <a:t>: available</a:t>
            </a:r>
          </a:p>
          <a:p>
            <a:r>
              <a:rPr lang="en-GB" dirty="0" smtClean="0"/>
              <a:t>Cupper bus bars: </a:t>
            </a:r>
            <a:r>
              <a:rPr lang="en-GB" dirty="0" smtClean="0">
                <a:solidFill>
                  <a:srgbClr val="00B050"/>
                </a:solidFill>
              </a:rPr>
              <a:t>available</a:t>
            </a:r>
          </a:p>
          <a:p>
            <a:r>
              <a:rPr lang="en-GB" dirty="0" smtClean="0"/>
              <a:t>Water cooled cables </a:t>
            </a:r>
            <a:r>
              <a:rPr lang="en-GB" dirty="0" smtClean="0">
                <a:solidFill>
                  <a:srgbClr val="0070C0"/>
                </a:solidFill>
              </a:rPr>
              <a:t>addressed</a:t>
            </a:r>
          </a:p>
          <a:p>
            <a:r>
              <a:rPr lang="en-GB" dirty="0" smtClean="0"/>
              <a:t>Connection to current leads  </a:t>
            </a:r>
            <a:r>
              <a:rPr lang="en-GB" dirty="0" smtClean="0">
                <a:solidFill>
                  <a:srgbClr val="0070C0"/>
                </a:solidFill>
              </a:rPr>
              <a:t>addressed</a:t>
            </a:r>
          </a:p>
          <a:p>
            <a:r>
              <a:rPr lang="en-GB" dirty="0" smtClean="0"/>
              <a:t>Copper current leads </a:t>
            </a:r>
            <a:r>
              <a:rPr lang="en-GB" dirty="0" smtClean="0">
                <a:solidFill>
                  <a:srgbClr val="0070C0"/>
                </a:solidFill>
              </a:rPr>
              <a:t>addressed at CERN</a:t>
            </a:r>
          </a:p>
          <a:p>
            <a:r>
              <a:rPr lang="en-GB" dirty="0" smtClean="0"/>
              <a:t>Water distribution </a:t>
            </a:r>
            <a:r>
              <a:rPr lang="en-GB" dirty="0" smtClean="0">
                <a:solidFill>
                  <a:srgbClr val="FF0000"/>
                </a:solidFill>
              </a:rPr>
              <a:t>critical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2723" y="3576217"/>
            <a:ext cx="42404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10 kA powering circuit</a:t>
            </a:r>
          </a:p>
          <a:p>
            <a:r>
              <a:rPr lang="en-GB" dirty="0" smtClean="0"/>
              <a:t>Power supply 10 kA/8 V </a:t>
            </a:r>
            <a:r>
              <a:rPr lang="en-GB" dirty="0" smtClean="0">
                <a:solidFill>
                  <a:srgbClr val="00B050"/>
                </a:solidFill>
              </a:rPr>
              <a:t>available design</a:t>
            </a:r>
          </a:p>
          <a:p>
            <a:r>
              <a:rPr lang="en-GB" dirty="0" smtClean="0"/>
              <a:t>Switches </a:t>
            </a:r>
            <a:r>
              <a:rPr lang="en-GB" dirty="0" smtClean="0">
                <a:solidFill>
                  <a:srgbClr val="0070C0"/>
                </a:solidFill>
              </a:rPr>
              <a:t>to be addressed</a:t>
            </a:r>
          </a:p>
          <a:p>
            <a:r>
              <a:rPr lang="en-GB" dirty="0" smtClean="0"/>
              <a:t>Cupper bus bars </a:t>
            </a:r>
            <a:r>
              <a:rPr lang="en-GB" dirty="0" smtClean="0">
                <a:solidFill>
                  <a:srgbClr val="0070C0"/>
                </a:solidFill>
              </a:rPr>
              <a:t>addressed</a:t>
            </a:r>
          </a:p>
          <a:p>
            <a:r>
              <a:rPr lang="en-GB" dirty="0" smtClean="0"/>
              <a:t>Water cooled cables </a:t>
            </a:r>
            <a:r>
              <a:rPr lang="en-GB" dirty="0" smtClean="0">
                <a:solidFill>
                  <a:srgbClr val="0070C0"/>
                </a:solidFill>
              </a:rPr>
              <a:t>addressed</a:t>
            </a:r>
          </a:p>
          <a:p>
            <a:r>
              <a:rPr lang="en-GB" dirty="0" smtClean="0"/>
              <a:t>Connection to current leads </a:t>
            </a:r>
            <a:r>
              <a:rPr lang="en-GB" dirty="0" smtClean="0">
                <a:solidFill>
                  <a:srgbClr val="0070C0"/>
                </a:solidFill>
              </a:rPr>
              <a:t>addressed</a:t>
            </a:r>
          </a:p>
          <a:p>
            <a:r>
              <a:rPr lang="en-GB" dirty="0" smtClean="0"/>
              <a:t>Copper current leads </a:t>
            </a:r>
            <a:r>
              <a:rPr lang="en-GB" dirty="0" smtClean="0">
                <a:solidFill>
                  <a:srgbClr val="0070C0"/>
                </a:solidFill>
              </a:rPr>
              <a:t>addressed </a:t>
            </a:r>
            <a:r>
              <a:rPr lang="en-GB" dirty="0">
                <a:solidFill>
                  <a:srgbClr val="0070C0"/>
                </a:solidFill>
              </a:rPr>
              <a:t>at CERN</a:t>
            </a:r>
            <a:endParaRPr lang="en-GB" dirty="0" smtClean="0"/>
          </a:p>
          <a:p>
            <a:r>
              <a:rPr lang="en-GB" dirty="0" smtClean="0"/>
              <a:t>Water distribution </a:t>
            </a:r>
            <a:r>
              <a:rPr lang="en-GB" dirty="0" smtClean="0">
                <a:solidFill>
                  <a:srgbClr val="FF0000"/>
                </a:solidFill>
              </a:rPr>
              <a:t>critical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60032" y="972966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Cooling circuit</a:t>
            </a:r>
          </a:p>
          <a:p>
            <a:r>
              <a:rPr lang="en-GB" dirty="0" smtClean="0"/>
              <a:t>Magnet pre-cooling pressurised He</a:t>
            </a:r>
          </a:p>
          <a:p>
            <a:r>
              <a:rPr lang="en-GB" dirty="0" smtClean="0"/>
              <a:t>Magnet cooling</a:t>
            </a:r>
          </a:p>
          <a:p>
            <a:r>
              <a:rPr lang="en-GB" dirty="0" smtClean="0"/>
              <a:t>He </a:t>
            </a:r>
            <a:r>
              <a:rPr lang="en-GB" dirty="0" err="1" smtClean="0"/>
              <a:t>gaz</a:t>
            </a:r>
            <a:r>
              <a:rPr lang="en-GB" dirty="0" smtClean="0"/>
              <a:t> recuperation buffer</a:t>
            </a:r>
          </a:p>
          <a:p>
            <a:r>
              <a:rPr lang="en-GB" dirty="0" smtClean="0"/>
              <a:t>Cryogenic valve box</a:t>
            </a:r>
          </a:p>
          <a:p>
            <a:r>
              <a:rPr lang="en-GB" dirty="0" smtClean="0"/>
              <a:t>Cryogenic control </a:t>
            </a:r>
            <a:r>
              <a:rPr lang="en-GB" dirty="0" smtClean="0">
                <a:solidFill>
                  <a:srgbClr val="FF0000"/>
                </a:solidFill>
              </a:rPr>
              <a:t>critical</a:t>
            </a:r>
            <a:r>
              <a:rPr lang="en-GB" dirty="0" smtClean="0"/>
              <a:t> </a:t>
            </a:r>
          </a:p>
          <a:p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932040" y="2837902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Security PLC </a:t>
            </a:r>
            <a:r>
              <a:rPr lang="en-GB" dirty="0" smtClean="0">
                <a:solidFill>
                  <a:srgbClr val="0070C0"/>
                </a:solidFill>
              </a:rPr>
              <a:t>to be addressed </a:t>
            </a:r>
          </a:p>
          <a:p>
            <a:r>
              <a:rPr lang="en-GB" dirty="0" smtClean="0"/>
              <a:t>DAQ </a:t>
            </a:r>
            <a:r>
              <a:rPr lang="en-GB" dirty="0" smtClean="0">
                <a:solidFill>
                  <a:srgbClr val="00B050"/>
                </a:solidFill>
              </a:rPr>
              <a:t>available </a:t>
            </a:r>
          </a:p>
          <a:p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860032" y="3818657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Protection circuit</a:t>
            </a:r>
          </a:p>
          <a:p>
            <a:r>
              <a:rPr lang="en-GB" dirty="0" smtClean="0"/>
              <a:t>Dump resistor </a:t>
            </a:r>
            <a:r>
              <a:rPr lang="en-GB" dirty="0" smtClean="0">
                <a:solidFill>
                  <a:srgbClr val="00B050"/>
                </a:solidFill>
              </a:rPr>
              <a:t>available for 20 kA circuit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 be addressed for 10 kA circuit</a:t>
            </a:r>
          </a:p>
          <a:p>
            <a:r>
              <a:rPr lang="en-GB" dirty="0" smtClean="0"/>
              <a:t>Capacitor benches </a:t>
            </a:r>
            <a:r>
              <a:rPr lang="en-GB" dirty="0" smtClean="0">
                <a:solidFill>
                  <a:srgbClr val="00B050"/>
                </a:solidFill>
              </a:rPr>
              <a:t>available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9592" y="188640"/>
            <a:ext cx="8017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Summary of the status of the main ingredients</a:t>
            </a:r>
            <a:endParaRPr lang="en-GB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90365" y="5515209"/>
            <a:ext cx="2022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Cryostat: </a:t>
            </a:r>
            <a:r>
              <a:rPr lang="en-GB" dirty="0" err="1" smtClean="0">
                <a:solidFill>
                  <a:srgbClr val="0070C0"/>
                </a:solidFill>
              </a:rPr>
              <a:t>adressed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3/27/2012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Marta Bajko TE-MSC TF 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515A-30A7-4D27-AC5B-93C8C8674ED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267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1091</Words>
  <Application>Microsoft Office PowerPoint</Application>
  <PresentationFormat>On-screen Show (4:3)</PresentationFormat>
  <Paragraphs>282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  FRESCA2 TEST PLANS @ CERN  by Marta Bajko CERN TE MSC TF  on behalf of  Vladislav Benda, Paolo Ferracin,  Christian Giloux, Attilio Milanese , Pierre Minginette, Philippe Perret, Gijs De Rijk, Arnaud Vande Craen, Patrick Viret, Hugues Thiesen           For EuCARD FRESCA2 Review - March 2012 CERN  </vt:lpstr>
      <vt:lpstr>Summary</vt:lpstr>
      <vt:lpstr>Cryogenic test station at CERN till 2010</vt:lpstr>
      <vt:lpstr>Cryogenic test station at CERN from 2011</vt:lpstr>
      <vt:lpstr>Cryogenic test station SM18 layout</vt:lpstr>
      <vt:lpstr>The inputs and constrains for the HFM test station</vt:lpstr>
      <vt:lpstr>The EXISTING vertical cryostats characteristics</vt:lpstr>
      <vt:lpstr>Slide 8</vt:lpstr>
      <vt:lpstr>Slide 9</vt:lpstr>
      <vt:lpstr>Slide 10</vt:lpstr>
      <vt:lpstr>Slide 11</vt:lpstr>
      <vt:lpstr>Cooling to LN2 in January 2013??</vt:lpstr>
      <vt:lpstr>Measurements to do</vt:lpstr>
      <vt:lpstr>When we can test?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HQ TEST PLANS @ CERN  by Marta Bajko CERN TE-MSC TF  For Hi Lumi and LARP the 16th of November 2011 CERN</dc:title>
  <dc:creator>mbajko</dc:creator>
  <cp:lastModifiedBy>aruys</cp:lastModifiedBy>
  <cp:revision>48</cp:revision>
  <cp:lastPrinted>2012-03-27T14:27:57Z</cp:lastPrinted>
  <dcterms:created xsi:type="dcterms:W3CDTF">2011-11-15T14:07:49Z</dcterms:created>
  <dcterms:modified xsi:type="dcterms:W3CDTF">2012-03-28T09:40:42Z</dcterms:modified>
</cp:coreProperties>
</file>