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6"/>
  </p:notesMasterIdLst>
  <p:sldIdLst>
    <p:sldId id="256" r:id="rId3"/>
    <p:sldId id="257" r:id="rId4"/>
    <p:sldId id="258" r:id="rId5"/>
  </p:sldIdLst>
  <p:sldSz cx="9144000" cy="6858000" type="screen4x3"/>
  <p:notesSz cx="6784975" cy="985678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E09B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32" d="100"/>
          <a:sy n="132" d="100"/>
        </p:scale>
        <p:origin x="-1062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0156" cy="49283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3249" y="0"/>
            <a:ext cx="2940156" cy="49283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D7C70B-105B-4ACC-BB4F-E7AA792833FB}" type="datetimeFigureOut">
              <a:rPr lang="en-GB" smtClean="0"/>
              <a:t>08/03/2012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28688" y="739775"/>
            <a:ext cx="4927600" cy="36957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8498" y="4681974"/>
            <a:ext cx="5427980" cy="443555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62238"/>
            <a:ext cx="2940156" cy="49283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3249" y="9362238"/>
            <a:ext cx="2940156" cy="49283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5965A7-AA55-49E4-A6B2-269444F474C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91247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5EE2B2-09D2-4711-8EE7-85072034926F}" type="slidenum">
              <a:rPr lang="en-US" smtClean="0">
                <a:solidFill>
                  <a:prstClr val="black"/>
                </a:solidFill>
              </a:rPr>
              <a:pPr/>
              <a:t>3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3.jpeg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1E293-5017-4752-B769-0BE21D4B1033}" type="datetimeFigureOut">
              <a:rPr lang="en-GB" smtClean="0"/>
              <a:t>08/03/2012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A646C-0758-4629-836F-C7E5870DB09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20247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1E293-5017-4752-B769-0BE21D4B1033}" type="datetimeFigureOut">
              <a:rPr lang="en-GB" smtClean="0"/>
              <a:t>08/03/2012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A646C-0758-4629-836F-C7E5870DB09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83952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1E293-5017-4752-B769-0BE21D4B1033}" type="datetimeFigureOut">
              <a:rPr lang="en-GB" smtClean="0"/>
              <a:t>08/03/2012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A646C-0758-4629-836F-C7E5870DB09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931143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37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1825E-D78D-482A-9579-1867B01DC5A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3/8/2012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4CD6E-A862-49E2-9B43-579DAEA5ADE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19385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1825E-D78D-482A-9579-1867B01DC5A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3/8/2012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4CD6E-A862-49E2-9B43-579DAEA5ADE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00250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1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1825E-D78D-482A-9579-1867B01DC5A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3/8/2012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4CD6E-A862-49E2-9B43-579DAEA5ADE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844726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1825E-D78D-482A-9579-1867B01DC5A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3/8/2012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4CD6E-A862-49E2-9B43-579DAEA5ADE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908247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1825E-D78D-482A-9579-1867B01DC5A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3/8/2012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4CD6E-A862-49E2-9B43-579DAEA5ADE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798226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1825E-D78D-482A-9579-1867B01DC5A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3/8/2012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4CD6E-A862-49E2-9B43-579DAEA5ADE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530471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 descr="G:\Departments\EN\Groups\MME\MM\Metallurgy\MEB-Sigma\MAichele\TD18 KEK-SLAC postmortem inspection\Slice B\TD18_KEK-SLAC_B-DS-42.tif"/>
          <p:cNvPicPr>
            <a:picLocks noChangeAspect="1" noChangeArrowheads="1"/>
          </p:cNvPicPr>
          <p:nvPr userDrawn="1"/>
        </p:nvPicPr>
        <p:blipFill>
          <a:blip r:embed="rId2" cstate="print">
            <a:lum bright="50000" contrast="-75000"/>
          </a:blip>
          <a:srcRect l="18756" b="19078"/>
          <a:stretch>
            <a:fillRect/>
          </a:stretch>
        </p:blipFill>
        <p:spPr bwMode="auto">
          <a:xfrm>
            <a:off x="0" y="0"/>
            <a:ext cx="9180512" cy="6858000"/>
          </a:xfrm>
          <a:prstGeom prst="rect">
            <a:avLst/>
          </a:prstGeom>
          <a:noFill/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1825E-D78D-482A-9579-1867B01DC5A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3/8/2012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4CD6E-A862-49E2-9B43-579DAEA5ADE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6" name="Picture 11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496" y="44624"/>
            <a:ext cx="806450" cy="806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2" descr="\\CERN\dfs\Workspaces\w\Wuensch\Photographs, logo\artwork\CLIC logos\CLIC-Logo-Color-BB.jpg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235280" y="0"/>
            <a:ext cx="908720" cy="908720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 userDrawn="1"/>
        </p:nvSpPr>
        <p:spPr>
          <a:xfrm>
            <a:off x="6" y="6488668"/>
            <a:ext cx="1414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prstClr val="white">
                    <a:lumMod val="50000"/>
                  </a:prstClr>
                </a:solidFill>
              </a:rPr>
              <a:t>CLIC meeting</a:t>
            </a:r>
            <a:endParaRPr lang="en-US" dirty="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3491886" y="6488668"/>
            <a:ext cx="1735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prstClr val="white">
                    <a:lumMod val="50000"/>
                  </a:prstClr>
                </a:solidFill>
              </a:rPr>
              <a:t>Walter Wuensch</a:t>
            </a:r>
            <a:endParaRPr lang="en-US" dirty="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12" name="TextBox 11"/>
          <p:cNvSpPr txBox="1"/>
          <p:nvPr userDrawn="1"/>
        </p:nvSpPr>
        <p:spPr>
          <a:xfrm>
            <a:off x="7860764" y="6488668"/>
            <a:ext cx="12832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prstClr val="white">
                    <a:lumMod val="50000"/>
                  </a:prstClr>
                </a:solidFill>
              </a:rPr>
              <a:t>6 May 2011</a:t>
            </a:r>
            <a:endParaRPr lang="en-US" dirty="0">
              <a:solidFill>
                <a:prstClr val="white">
                  <a:lumMod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868726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6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1825E-D78D-482A-9579-1867B01DC5A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3/8/2012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4CD6E-A862-49E2-9B43-579DAEA5ADE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97549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1E293-5017-4752-B769-0BE21D4B1033}" type="datetimeFigureOut">
              <a:rPr lang="en-GB" smtClean="0"/>
              <a:t>08/03/2012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A646C-0758-4629-836F-C7E5870DB09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785180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1825E-D78D-482A-9579-1867B01DC5A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3/8/2012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4CD6E-A862-49E2-9B43-579DAEA5ADE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787954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1825E-D78D-482A-9579-1867B01DC5A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3/8/2012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4CD6E-A862-49E2-9B43-579DAEA5ADE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534041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50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50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1825E-D78D-482A-9579-1867B01DC5A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3/8/2012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4CD6E-A862-49E2-9B43-579DAEA5ADE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71904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1E293-5017-4752-B769-0BE21D4B1033}" type="datetimeFigureOut">
              <a:rPr lang="en-GB" smtClean="0"/>
              <a:t>08/03/2012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A646C-0758-4629-836F-C7E5870DB09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49590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1E293-5017-4752-B769-0BE21D4B1033}" type="datetimeFigureOut">
              <a:rPr lang="en-GB" smtClean="0"/>
              <a:t>08/03/2012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A646C-0758-4629-836F-C7E5870DB09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57332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1E293-5017-4752-B769-0BE21D4B1033}" type="datetimeFigureOut">
              <a:rPr lang="en-GB" smtClean="0"/>
              <a:t>08/03/2012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A646C-0758-4629-836F-C7E5870DB09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52363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1E293-5017-4752-B769-0BE21D4B1033}" type="datetimeFigureOut">
              <a:rPr lang="en-GB" smtClean="0"/>
              <a:t>08/03/2012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A646C-0758-4629-836F-C7E5870DB09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88509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1E293-5017-4752-B769-0BE21D4B1033}" type="datetimeFigureOut">
              <a:rPr lang="en-GB" smtClean="0"/>
              <a:t>08/03/2012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A646C-0758-4629-836F-C7E5870DB09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88013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1E293-5017-4752-B769-0BE21D4B1033}" type="datetimeFigureOut">
              <a:rPr lang="en-GB" smtClean="0"/>
              <a:t>08/03/2012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A646C-0758-4629-836F-C7E5870DB09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83022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1E293-5017-4752-B769-0BE21D4B1033}" type="datetimeFigureOut">
              <a:rPr lang="en-GB" smtClean="0"/>
              <a:t>08/03/2012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A646C-0758-4629-836F-C7E5870DB09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53019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01E293-5017-4752-B769-0BE21D4B1033}" type="datetimeFigureOut">
              <a:rPr lang="en-GB" smtClean="0"/>
              <a:t>08/03/2012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BA646C-0758-4629-836F-C7E5870DB09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83646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6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81825E-D78D-482A-9579-1867B01DC5A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3/8/2012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6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6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34CD6E-A862-49E2-9B43-579DAEA5ADE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1179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10.em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4.emf"/><Relationship Id="rId5" Type="http://schemas.openxmlformats.org/officeDocument/2006/relationships/image" Target="../media/image13.emf"/><Relationship Id="rId4" Type="http://schemas.openxmlformats.org/officeDocument/2006/relationships/image" Target="../media/image12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CERN\dfs\Workspaces\w\Wuensch\Calculations and experiments\gradient summary\BDR_Graph_08_03_201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764704"/>
            <a:ext cx="9073008" cy="50111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835696" y="188640"/>
            <a:ext cx="54633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Accelerating gradient test status: 6-3-2012</a:t>
            </a:r>
            <a:endParaRPr lang="en-GB" sz="2400" dirty="0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2123728" y="3933056"/>
            <a:ext cx="2808312" cy="0"/>
          </a:xfrm>
          <a:prstGeom prst="straightConnector1">
            <a:avLst/>
          </a:prstGeom>
          <a:ln w="22225">
            <a:solidFill>
              <a:schemeClr val="tx1"/>
            </a:solidFill>
            <a:prstDash val="dash"/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251520" y="6165304"/>
            <a:ext cx="2808312" cy="0"/>
          </a:xfrm>
          <a:prstGeom prst="straightConnector1">
            <a:avLst/>
          </a:prstGeom>
          <a:ln w="22225">
            <a:solidFill>
              <a:schemeClr val="tx1"/>
            </a:solidFill>
            <a:prstDash val="dash"/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3131839" y="5939988"/>
            <a:ext cx="59046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Uncertainty range due to the effect of beam loading. This will be measured for the first time in the “dog-leg.” 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1115616" y="764704"/>
            <a:ext cx="7170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/>
              <a:t>n.b.</a:t>
            </a:r>
            <a:r>
              <a:rPr lang="en-GB" dirty="0" smtClean="0"/>
              <a:t> TD24 point corresponds to no breakdowns in 250 </a:t>
            </a:r>
            <a:r>
              <a:rPr lang="en-GB" dirty="0" err="1" smtClean="0"/>
              <a:t>hr</a:t>
            </a:r>
            <a:r>
              <a:rPr lang="en-GB" dirty="0" smtClean="0"/>
              <a:t> → 4.5x10</a:t>
            </a:r>
            <a:r>
              <a:rPr lang="en-GB" baseline="30000" dirty="0" smtClean="0"/>
              <a:t>7</a:t>
            </a:r>
            <a:r>
              <a:rPr lang="en-GB" dirty="0" smtClean="0"/>
              <a:t> pulses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4860032" y="4575856"/>
            <a:ext cx="17111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1E09B7"/>
                </a:solidFill>
              </a:rPr>
              <a:t>On going test→ </a:t>
            </a:r>
            <a:endParaRPr lang="en-GB" b="1" dirty="0">
              <a:solidFill>
                <a:srgbClr val="1E09B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73942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 l="6245" t="7494" r="18747" b="8497"/>
          <a:stretch>
            <a:fillRect/>
          </a:stretch>
        </p:blipFill>
        <p:spPr bwMode="auto">
          <a:xfrm>
            <a:off x="827584" y="1196752"/>
            <a:ext cx="7818012" cy="5472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3" descr="TD18#2 before installation to Nextef IMG_034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868144" y="4869160"/>
            <a:ext cx="3168352" cy="1814564"/>
          </a:xfrm>
          <a:prstGeom prst="rect">
            <a:avLst/>
          </a:prstGeom>
        </p:spPr>
      </p:pic>
      <p:cxnSp>
        <p:nvCxnSpPr>
          <p:cNvPr id="6" name="Straight Arrow Connector 5"/>
          <p:cNvCxnSpPr/>
          <p:nvPr/>
        </p:nvCxnSpPr>
        <p:spPr>
          <a:xfrm flipH="1" flipV="1">
            <a:off x="4427984" y="5589240"/>
            <a:ext cx="1440161" cy="187202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H="1">
            <a:off x="7668344" y="2389530"/>
            <a:ext cx="936104" cy="576064"/>
          </a:xfrm>
          <a:prstGeom prst="straightConnector1">
            <a:avLst/>
          </a:prstGeom>
          <a:ln w="222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7874165" y="2934487"/>
            <a:ext cx="12602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1-5 A beam</a:t>
            </a:r>
            <a:endParaRPr lang="en-GB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36512" y="-27384"/>
            <a:ext cx="3115072" cy="3146537"/>
          </a:xfrm>
          <a:prstGeom prst="rect">
            <a:avLst/>
          </a:prstGeom>
        </p:spPr>
      </p:pic>
      <p:pic>
        <p:nvPicPr>
          <p:cNvPr id="15" name="Picture 2" descr="C:\Users\MONAGLE\AppData\Local\Microsoft\Windows\Temporary Internet Files\Content.Outlook\C2H137CR\photo (13)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36512" y="3068960"/>
            <a:ext cx="2740164" cy="2046560"/>
          </a:xfrm>
          <a:prstGeom prst="rect">
            <a:avLst/>
          </a:prstGeom>
          <a:noFill/>
        </p:spPr>
      </p:pic>
      <p:pic>
        <p:nvPicPr>
          <p:cNvPr id="16" name="Picture 3" descr="\\cern.ch\dfs\Users\s\solodko\Desktop\for WORK\DOG LEG\PIC\CTF2_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987824" y="2482553"/>
            <a:ext cx="2274834" cy="1706126"/>
          </a:xfrm>
          <a:prstGeom prst="rect">
            <a:avLst/>
          </a:prstGeom>
          <a:noFill/>
        </p:spPr>
      </p:pic>
      <p:sp>
        <p:nvSpPr>
          <p:cNvPr id="17" name="TextBox 16"/>
          <p:cNvSpPr txBox="1"/>
          <p:nvPr/>
        </p:nvSpPr>
        <p:spPr>
          <a:xfrm>
            <a:off x="3520274" y="764704"/>
            <a:ext cx="69570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CTF2</a:t>
            </a:r>
            <a:endParaRPr lang="en-GB" sz="2000" dirty="0"/>
          </a:p>
        </p:txBody>
      </p:sp>
      <p:sp>
        <p:nvSpPr>
          <p:cNvPr id="18" name="TextBox 17"/>
          <p:cNvSpPr txBox="1"/>
          <p:nvPr/>
        </p:nvSpPr>
        <p:spPr>
          <a:xfrm>
            <a:off x="7668344" y="3892185"/>
            <a:ext cx="69570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CTF3</a:t>
            </a:r>
            <a:endParaRPr lang="en-GB" sz="2000" dirty="0"/>
          </a:p>
        </p:txBody>
      </p:sp>
      <p:sp>
        <p:nvSpPr>
          <p:cNvPr id="20" name="TextBox 19"/>
          <p:cNvSpPr txBox="1"/>
          <p:nvPr/>
        </p:nvSpPr>
        <p:spPr>
          <a:xfrm>
            <a:off x="447512" y="6165304"/>
            <a:ext cx="108234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>
                <a:solidFill>
                  <a:srgbClr val="FF0000"/>
                </a:solidFill>
              </a:rPr>
              <a:t>2012?</a:t>
            </a:r>
            <a:endParaRPr lang="en-GB" sz="2800" dirty="0">
              <a:solidFill>
                <a:srgbClr val="FF0000"/>
              </a:solidFill>
            </a:endParaRPr>
          </a:p>
        </p:txBody>
      </p:sp>
      <p:pic>
        <p:nvPicPr>
          <p:cNvPr id="21" name="Picture 20"/>
          <p:cNvPicPr/>
          <p:nvPr/>
        </p:nvPicPr>
        <p:blipFill>
          <a:blip r:embed="rId7" cstate="print"/>
          <a:srcRect l="4454" b="2684"/>
          <a:stretch>
            <a:fillRect/>
          </a:stretch>
        </p:blipFill>
        <p:spPr bwMode="auto">
          <a:xfrm>
            <a:off x="5508104" y="-27384"/>
            <a:ext cx="3626343" cy="24910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0457731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497" y="692697"/>
            <a:ext cx="2994768" cy="27983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1979712" y="3358600"/>
            <a:ext cx="6463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prstClr val="black"/>
                </a:solidFill>
              </a:rPr>
              <a:t>T18</a:t>
            </a:r>
            <a:endParaRPr lang="en-US" sz="2400" dirty="0">
              <a:solidFill>
                <a:prstClr val="black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99792" y="908720"/>
            <a:ext cx="3393723" cy="21871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360" y="3818657"/>
            <a:ext cx="3008904" cy="25843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843808" y="3862951"/>
            <a:ext cx="3207277" cy="24957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2051720" y="6309320"/>
            <a:ext cx="8354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prstClr val="black"/>
                </a:solidFill>
              </a:rPr>
              <a:t>TD18</a:t>
            </a:r>
            <a:endParaRPr lang="en-US" sz="2400" dirty="0">
              <a:solidFill>
                <a:prstClr val="black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43608" y="188640"/>
            <a:ext cx="69847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prstClr val="black"/>
                </a:solidFill>
              </a:rPr>
              <a:t>18 series breakdown rate distributions</a:t>
            </a:r>
            <a:endParaRPr lang="en-US" sz="2400" dirty="0">
              <a:solidFill>
                <a:prstClr val="black"/>
              </a:solidFill>
            </a:endParaRPr>
          </a:p>
        </p:txBody>
      </p:sp>
      <p:pic>
        <p:nvPicPr>
          <p:cNvPr id="10" name="Picture 2" descr="C:\Higo\2010\Reports_Papers_Conferences_Talks\101011-15 IWLC10 CERN\Higo presentation\101017 BDR vs Eacc aselected points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868144" y="2252120"/>
            <a:ext cx="3277889" cy="285870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7823884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156</TotalTime>
  <Words>62</Words>
  <Application>Microsoft Office PowerPoint</Application>
  <PresentationFormat>On-screen Show (4:3)</PresentationFormat>
  <Paragraphs>12</Paragraphs>
  <Slides>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3</vt:i4>
      </vt:variant>
    </vt:vector>
  </HeadingPairs>
  <TitlesOfParts>
    <vt:vector size="5" baseType="lpstr">
      <vt:lpstr>Office Theme</vt:lpstr>
      <vt:lpstr>1_Office Theme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Walter Wuensch</dc:creator>
  <cp:lastModifiedBy>Walter Wuensch</cp:lastModifiedBy>
  <cp:revision>10</cp:revision>
  <cp:lastPrinted>2012-03-08T15:34:56Z</cp:lastPrinted>
  <dcterms:created xsi:type="dcterms:W3CDTF">2012-03-08T13:23:42Z</dcterms:created>
  <dcterms:modified xsi:type="dcterms:W3CDTF">2012-03-08T16:00:04Z</dcterms:modified>
</cp:coreProperties>
</file>