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3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71D9F-74AE-3849-80F0-43CC03F6009C}" type="datetimeFigureOut">
              <a:rPr lang="en-US" smtClean="0"/>
              <a:t>3/26/12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8417C-4541-0A4F-8650-AB7E5ED74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288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417C-4541-0A4F-8650-AB7E5ED74A1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231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18B0-CBDC-AD4E-B868-E1A417438102}" type="datetimeFigureOut">
              <a:rPr lang="en-US" smtClean="0"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AF6D6-D204-2B42-A84B-285BF7D3A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184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18B0-CBDC-AD4E-B868-E1A417438102}" type="datetimeFigureOut">
              <a:rPr lang="en-US" smtClean="0"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AF6D6-D204-2B42-A84B-285BF7D3A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0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18B0-CBDC-AD4E-B868-E1A417438102}" type="datetimeFigureOut">
              <a:rPr lang="en-US" smtClean="0"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AF6D6-D204-2B42-A84B-285BF7D3A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68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18B0-CBDC-AD4E-B868-E1A417438102}" type="datetimeFigureOut">
              <a:rPr lang="en-US" smtClean="0"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AF6D6-D204-2B42-A84B-285BF7D3A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473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18B0-CBDC-AD4E-B868-E1A417438102}" type="datetimeFigureOut">
              <a:rPr lang="en-US" smtClean="0"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AF6D6-D204-2B42-A84B-285BF7D3A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125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18B0-CBDC-AD4E-B868-E1A417438102}" type="datetimeFigureOut">
              <a:rPr lang="en-US" smtClean="0"/>
              <a:t>3/26/12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AF6D6-D204-2B42-A84B-285BF7D3A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048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18B0-CBDC-AD4E-B868-E1A417438102}" type="datetimeFigureOut">
              <a:rPr lang="en-US" smtClean="0"/>
              <a:t>3/26/12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AF6D6-D204-2B42-A84B-285BF7D3A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24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18B0-CBDC-AD4E-B868-E1A417438102}" type="datetimeFigureOut">
              <a:rPr lang="en-US" smtClean="0"/>
              <a:t>3/26/12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AF6D6-D204-2B42-A84B-285BF7D3A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488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18B0-CBDC-AD4E-B868-E1A417438102}" type="datetimeFigureOut">
              <a:rPr lang="en-US" smtClean="0"/>
              <a:t>3/26/12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AF6D6-D204-2B42-A84B-285BF7D3A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352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18B0-CBDC-AD4E-B868-E1A417438102}" type="datetimeFigureOut">
              <a:rPr lang="en-US" smtClean="0"/>
              <a:t>3/26/12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AF6D6-D204-2B42-A84B-285BF7D3A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207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18B0-CBDC-AD4E-B868-E1A417438102}" type="datetimeFigureOut">
              <a:rPr lang="en-US" smtClean="0"/>
              <a:t>3/26/12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AF6D6-D204-2B42-A84B-285BF7D3A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776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A18B0-CBDC-AD4E-B868-E1A417438102}" type="datetimeFigureOut">
              <a:rPr lang="en-US" smtClean="0"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AF6D6-D204-2B42-A84B-285BF7D3A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870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88" y="0"/>
            <a:ext cx="5075921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9886" y="0"/>
            <a:ext cx="4838646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7530" y="1587500"/>
            <a:ext cx="5056470" cy="301925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77932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Costing review 21-22.2 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CH" sz="1800" dirty="0" smtClean="0"/>
              <a:t>Extract from slide of Philippe: </a:t>
            </a:r>
          </a:p>
          <a:p>
            <a:r>
              <a:rPr lang="fr-CH" sz="1800" dirty="0" smtClean="0"/>
              <a:t>The Panel was impressed by the quality of the presentations and degree of detail to which the value estimate has been studied</a:t>
            </a:r>
          </a:p>
          <a:p>
            <a:r>
              <a:rPr lang="fr-CH" sz="1800" dirty="0" smtClean="0"/>
              <a:t>No major omissions </a:t>
            </a:r>
            <a:r>
              <a:rPr lang="fr-CH" sz="1800" dirty="0" err="1" smtClean="0"/>
              <a:t>were</a:t>
            </a:r>
            <a:r>
              <a:rPr lang="fr-CH" sz="1800" dirty="0" smtClean="0"/>
              <a:t> </a:t>
            </a:r>
            <a:r>
              <a:rPr lang="fr-CH" sz="1800" dirty="0" err="1" smtClean="0"/>
              <a:t>found</a:t>
            </a:r>
            <a:endParaRPr lang="fr-CH" sz="1800" dirty="0" smtClean="0"/>
          </a:p>
          <a:p>
            <a:r>
              <a:rPr lang="fr-CH" sz="1800" dirty="0" smtClean="0"/>
              <a:t>The Panel </a:t>
            </a:r>
            <a:r>
              <a:rPr lang="fr-CH" sz="1800" dirty="0" err="1" smtClean="0"/>
              <a:t>endorses</a:t>
            </a:r>
            <a:r>
              <a:rPr lang="fr-CH" sz="1800" dirty="0" smtClean="0"/>
              <a:t> the </a:t>
            </a:r>
            <a:r>
              <a:rPr lang="fr-CH" sz="1800" dirty="0" err="1" smtClean="0"/>
              <a:t>methodology</a:t>
            </a:r>
            <a:r>
              <a:rPr lang="fr-CH" sz="1800" dirty="0" smtClean="0"/>
              <a:t> </a:t>
            </a:r>
            <a:r>
              <a:rPr lang="fr-CH" sz="1800" dirty="0" err="1" smtClean="0"/>
              <a:t>used</a:t>
            </a:r>
            <a:r>
              <a:rPr lang="fr-CH" sz="1800" dirty="0" smtClean="0"/>
              <a:t> to </a:t>
            </a:r>
            <a:r>
              <a:rPr lang="fr-CH" sz="1800" dirty="0" err="1" smtClean="0"/>
              <a:t>make</a:t>
            </a:r>
            <a:r>
              <a:rPr lang="fr-CH" sz="1800" dirty="0" smtClean="0"/>
              <a:t> the value </a:t>
            </a:r>
            <a:r>
              <a:rPr lang="fr-CH" sz="1800" dirty="0" err="1" smtClean="0"/>
              <a:t>estimates</a:t>
            </a:r>
            <a:endParaRPr lang="fr-CH" sz="1800" dirty="0" smtClean="0"/>
          </a:p>
          <a:p>
            <a:r>
              <a:rPr lang="fr-CH" sz="1800" dirty="0" smtClean="0"/>
              <a:t>There is a lack of coherence between the two stages (500, 1500 GeV) that must be resolved when the numbers are presented</a:t>
            </a:r>
          </a:p>
          <a:p>
            <a:pPr lvl="1"/>
            <a:r>
              <a:rPr lang="fr-CH" sz="1600" dirty="0" smtClean="0"/>
              <a:t>Luminosity factor 2 higher than achieveable with nominal bunch charge </a:t>
            </a:r>
          </a:p>
          <a:p>
            <a:pPr lvl="1"/>
            <a:r>
              <a:rPr lang="fr-CH" sz="1600" dirty="0" smtClean="0"/>
              <a:t>Justification for such high luminosity should be re-examined (since it has a significant cost impact) </a:t>
            </a:r>
          </a:p>
          <a:p>
            <a:r>
              <a:rPr lang="fr-CH" sz="1800" dirty="0" smtClean="0"/>
              <a:t>The Panel </a:t>
            </a:r>
            <a:r>
              <a:rPr lang="fr-CH" sz="1800" dirty="0" err="1" smtClean="0"/>
              <a:t>recommends</a:t>
            </a:r>
            <a:r>
              <a:rPr lang="fr-CH" sz="1800" dirty="0" smtClean="0"/>
              <a:t> more </a:t>
            </a:r>
            <a:r>
              <a:rPr lang="fr-CH" sz="1800" dirty="0" err="1" smtClean="0"/>
              <a:t>work</a:t>
            </a:r>
            <a:r>
              <a:rPr lang="fr-CH" sz="1800" dirty="0" smtClean="0"/>
              <a:t> on </a:t>
            </a:r>
            <a:r>
              <a:rPr lang="fr-CH" sz="1800" dirty="0" err="1" smtClean="0"/>
              <a:t>prototyping</a:t>
            </a:r>
            <a:r>
              <a:rPr lang="fr-CH" sz="1800" dirty="0" smtClean="0"/>
              <a:t> &amp; collaboration </a:t>
            </a:r>
            <a:r>
              <a:rPr lang="fr-CH" sz="1800" dirty="0" err="1" smtClean="0"/>
              <a:t>with</a:t>
            </a:r>
            <a:r>
              <a:rPr lang="fr-CH" sz="1800" dirty="0" smtClean="0"/>
              <a:t> </a:t>
            </a:r>
            <a:r>
              <a:rPr lang="fr-CH" sz="1800" dirty="0" err="1" smtClean="0"/>
              <a:t>industry</a:t>
            </a:r>
            <a:r>
              <a:rPr lang="fr-CH" sz="1800" dirty="0" smtClean="0"/>
              <a:t> in </a:t>
            </a:r>
            <a:r>
              <a:rPr lang="fr-CH" sz="1800" dirty="0" err="1" smtClean="0"/>
              <a:t>order</a:t>
            </a:r>
            <a:r>
              <a:rPr lang="fr-CH" sz="1800" dirty="0" smtClean="0"/>
              <a:t> to </a:t>
            </a:r>
            <a:r>
              <a:rPr lang="fr-CH" sz="1800" dirty="0" err="1" smtClean="0"/>
              <a:t>refine</a:t>
            </a:r>
            <a:r>
              <a:rPr lang="fr-CH" sz="1800" dirty="0" smtClean="0"/>
              <a:t> value </a:t>
            </a:r>
            <a:r>
              <a:rPr lang="fr-CH" sz="1800" dirty="0" err="1" smtClean="0"/>
              <a:t>estimates</a:t>
            </a:r>
            <a:endParaRPr lang="fr-CH" sz="1800" dirty="0" smtClean="0"/>
          </a:p>
          <a:p>
            <a:pPr lvl="1"/>
            <a:r>
              <a:rPr lang="fr-CH" sz="1600" dirty="0" smtClean="0"/>
              <a:t>More confidence in </a:t>
            </a:r>
            <a:r>
              <a:rPr lang="fr-CH" sz="1600" dirty="0" err="1" smtClean="0"/>
              <a:t>scaling</a:t>
            </a:r>
            <a:r>
              <a:rPr lang="fr-CH" sz="1600" dirty="0" smtClean="0"/>
              <a:t> </a:t>
            </a:r>
            <a:r>
              <a:rPr lang="fr-CH" sz="1600" dirty="0" err="1" smtClean="0"/>
              <a:t>laws</a:t>
            </a:r>
            <a:endParaRPr lang="fr-CH" sz="1600" dirty="0" smtClean="0"/>
          </a:p>
          <a:p>
            <a:pPr lvl="1"/>
            <a:r>
              <a:rPr lang="fr-CH" sz="1600" dirty="0" err="1" smtClean="0"/>
              <a:t>Bring</a:t>
            </a:r>
            <a:r>
              <a:rPr lang="fr-CH" sz="1600" dirty="0" smtClean="0"/>
              <a:t> </a:t>
            </a:r>
            <a:r>
              <a:rPr lang="fr-CH" sz="1600" dirty="0" err="1" smtClean="0"/>
              <a:t>precision</a:t>
            </a:r>
            <a:r>
              <a:rPr lang="fr-CH" sz="1600" dirty="0" smtClean="0"/>
              <a:t> </a:t>
            </a:r>
            <a:r>
              <a:rPr lang="fr-CH" sz="1600" dirty="0" err="1" smtClean="0"/>
              <a:t>below</a:t>
            </a:r>
            <a:r>
              <a:rPr lang="fr-CH" sz="1600" dirty="0" smtClean="0"/>
              <a:t> the 30 % </a:t>
            </a:r>
            <a:r>
              <a:rPr lang="fr-CH" sz="1600" dirty="0" err="1" smtClean="0"/>
              <a:t>level</a:t>
            </a:r>
            <a:endParaRPr lang="fr-CH" sz="1600" dirty="0" smtClean="0"/>
          </a:p>
          <a:p>
            <a:pPr lvl="1"/>
            <a:r>
              <a:rPr lang="fr-CH" sz="1600" dirty="0" err="1" smtClean="0"/>
              <a:t>Inconsistency</a:t>
            </a:r>
            <a:r>
              <a:rPr lang="fr-CH" sz="1600" dirty="0" smtClean="0"/>
              <a:t> in </a:t>
            </a:r>
            <a:r>
              <a:rPr lang="fr-CH" sz="1600" dirty="0" err="1" smtClean="0"/>
              <a:t>costing</a:t>
            </a:r>
            <a:r>
              <a:rPr lang="fr-CH" sz="1600" dirty="0" smtClean="0"/>
              <a:t> the 500 </a:t>
            </a:r>
            <a:r>
              <a:rPr lang="fr-CH" sz="1600" dirty="0" err="1" smtClean="0"/>
              <a:t>GeV</a:t>
            </a:r>
            <a:r>
              <a:rPr lang="fr-CH" sz="1600" dirty="0" smtClean="0"/>
              <a:t> stage </a:t>
            </a:r>
            <a:r>
              <a:rPr lang="fr-CH" sz="1600" dirty="0" err="1" smtClean="0"/>
              <a:t>since</a:t>
            </a:r>
            <a:r>
              <a:rPr lang="fr-CH" sz="1600" dirty="0" smtClean="0"/>
              <a:t> component </a:t>
            </a:r>
            <a:r>
              <a:rPr lang="fr-CH" sz="1600" dirty="0" err="1" smtClean="0"/>
              <a:t>costs</a:t>
            </a:r>
            <a:r>
              <a:rPr lang="fr-CH" sz="1600" dirty="0" smtClean="0"/>
              <a:t> are </a:t>
            </a:r>
            <a:r>
              <a:rPr lang="fr-CH" sz="1600" dirty="0" err="1" smtClean="0"/>
              <a:t>estimated</a:t>
            </a:r>
            <a:r>
              <a:rPr lang="fr-CH" sz="1600" dirty="0" smtClean="0"/>
              <a:t> </a:t>
            </a:r>
            <a:r>
              <a:rPr lang="fr-CH" sz="1600" dirty="0" err="1" smtClean="0"/>
              <a:t>using</a:t>
            </a:r>
            <a:r>
              <a:rPr lang="fr-CH" sz="1600" dirty="0" smtClean="0"/>
              <a:t> </a:t>
            </a:r>
            <a:r>
              <a:rPr lang="fr-CH" sz="1600" dirty="0" err="1" smtClean="0"/>
              <a:t>learning</a:t>
            </a:r>
            <a:r>
              <a:rPr lang="fr-CH" sz="1600" dirty="0" smtClean="0"/>
              <a:t> </a:t>
            </a:r>
            <a:r>
              <a:rPr lang="fr-CH" sz="1600" dirty="0" err="1" smtClean="0"/>
              <a:t>curves</a:t>
            </a:r>
            <a:r>
              <a:rPr lang="fr-CH" sz="1600" dirty="0" smtClean="0"/>
              <a:t> </a:t>
            </a:r>
            <a:r>
              <a:rPr lang="fr-CH" sz="1600" dirty="0" err="1" smtClean="0"/>
              <a:t>corresponding</a:t>
            </a:r>
            <a:r>
              <a:rPr lang="fr-CH" sz="1600" dirty="0" smtClean="0"/>
              <a:t> to </a:t>
            </a:r>
            <a:r>
              <a:rPr lang="fr-CH" sz="1600" dirty="0" err="1" smtClean="0"/>
              <a:t>quantities</a:t>
            </a:r>
            <a:r>
              <a:rPr lang="fr-CH" sz="1600" dirty="0" smtClean="0"/>
              <a:t> of 1.5 </a:t>
            </a:r>
            <a:r>
              <a:rPr lang="fr-CH" sz="1600" dirty="0" err="1" smtClean="0"/>
              <a:t>TeV</a:t>
            </a:r>
            <a:r>
              <a:rPr lang="fr-CH" sz="1600" dirty="0" smtClean="0"/>
              <a:t> stage</a:t>
            </a:r>
          </a:p>
          <a:p>
            <a:pPr lvl="1"/>
            <a:r>
              <a:rPr lang="fr-CH" sz="1600" dirty="0" smtClean="0"/>
              <a:t>Scope for </a:t>
            </a:r>
            <a:r>
              <a:rPr lang="fr-CH" sz="1600" dirty="0" err="1" smtClean="0"/>
              <a:t>further</a:t>
            </a:r>
            <a:r>
              <a:rPr lang="fr-CH" sz="1600" dirty="0" smtClean="0"/>
              <a:t> </a:t>
            </a:r>
            <a:r>
              <a:rPr lang="fr-CH" sz="1600" dirty="0" err="1" smtClean="0"/>
              <a:t>optimization</a:t>
            </a:r>
            <a:r>
              <a:rPr lang="fr-CH" sz="1600" dirty="0" smtClean="0"/>
              <a:t>, </a:t>
            </a:r>
            <a:r>
              <a:rPr lang="fr-CH" sz="1600" dirty="0" err="1" smtClean="0"/>
              <a:t>e.g</a:t>
            </a:r>
            <a:r>
              <a:rPr lang="fr-CH" sz="1600" dirty="0" smtClean="0"/>
              <a:t>. </a:t>
            </a:r>
            <a:r>
              <a:rPr lang="fr-CH" sz="1600" dirty="0" err="1" smtClean="0"/>
              <a:t>length</a:t>
            </a:r>
            <a:r>
              <a:rPr lang="fr-CH" sz="1600" dirty="0" smtClean="0"/>
              <a:t> of TBM </a:t>
            </a:r>
            <a:r>
              <a:rPr lang="fr-CH" sz="1600" dirty="0" err="1" smtClean="0"/>
              <a:t>girders</a:t>
            </a:r>
            <a:endParaRPr lang="fr-CH" sz="1600" dirty="0" smtClean="0"/>
          </a:p>
          <a:p>
            <a:r>
              <a:rPr lang="fr-CH" sz="1800" dirty="0" smtClean="0"/>
              <a:t>Rough </a:t>
            </a:r>
            <a:r>
              <a:rPr lang="fr-CH" sz="1800" dirty="0" err="1" smtClean="0"/>
              <a:t>comparison</a:t>
            </a:r>
            <a:r>
              <a:rPr lang="fr-CH" sz="1800" dirty="0" smtClean="0"/>
              <a:t> </a:t>
            </a:r>
            <a:r>
              <a:rPr lang="fr-CH" sz="1800" dirty="0" err="1" smtClean="0"/>
              <a:t>with</a:t>
            </a:r>
            <a:r>
              <a:rPr lang="fr-CH" sz="1800" dirty="0" smtClean="0"/>
              <a:t> ILC </a:t>
            </a:r>
            <a:r>
              <a:rPr lang="fr-CH" sz="1800" dirty="0" err="1" smtClean="0"/>
              <a:t>cost</a:t>
            </a:r>
            <a:r>
              <a:rPr lang="fr-CH" sz="1800" dirty="0" smtClean="0"/>
              <a:t> data shows no major </a:t>
            </a:r>
            <a:r>
              <a:rPr lang="fr-CH" sz="1800" dirty="0" err="1" smtClean="0"/>
              <a:t>discrepancy</a:t>
            </a:r>
            <a:r>
              <a:rPr lang="fr-CH" sz="1800" dirty="0" smtClean="0"/>
              <a:t>, </a:t>
            </a:r>
            <a:r>
              <a:rPr lang="fr-CH" sz="1800" dirty="0" err="1" smtClean="0"/>
              <a:t>except</a:t>
            </a:r>
            <a:r>
              <a:rPr lang="fr-CH" sz="1800" dirty="0" smtClean="0"/>
              <a:t> in ventilation </a:t>
            </a:r>
            <a:r>
              <a:rPr lang="fr-CH" sz="1800" dirty="0" err="1" smtClean="0"/>
              <a:t>costs</a:t>
            </a:r>
            <a:endParaRPr lang="fr-CH" sz="1800" dirty="0" smtClean="0"/>
          </a:p>
          <a:p>
            <a:r>
              <a:rPr lang="fr-CH" sz="1800" dirty="0" smtClean="0"/>
              <a:t>Clearly state what the claimed uncertainty means (1 sigma, 2 sigma, 90 % ?) </a:t>
            </a:r>
          </a:p>
          <a:p>
            <a:pPr marL="0" indent="0">
              <a:buNone/>
            </a:pPr>
            <a:endParaRPr lang="fr-CH" sz="1800" dirty="0" smtClean="0"/>
          </a:p>
          <a:p>
            <a:r>
              <a:rPr lang="fr-CH" sz="1800" dirty="0" smtClean="0"/>
              <a:t>Thanks to all for making this a successful event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48923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2899"/>
            <a:ext cx="8229600" cy="4525963"/>
          </a:xfrm>
          <a:solidFill>
            <a:schemeClr val="bg2"/>
          </a:solidFill>
        </p:spPr>
        <p:txBody>
          <a:bodyPr>
            <a:normAutofit fontScale="92500"/>
          </a:bodyPr>
          <a:lstStyle/>
          <a:p>
            <a:pPr lvl="1"/>
            <a:r>
              <a:rPr lang="en-US" sz="1900" dirty="0" smtClean="0"/>
              <a:t>Overall </a:t>
            </a:r>
            <a:r>
              <a:rPr lang="en-US" sz="1900" dirty="0"/>
              <a:t>w</a:t>
            </a:r>
            <a:r>
              <a:rPr lang="en-US" sz="1900" dirty="0" smtClean="0"/>
              <a:t>ork-package definition and follow up for their respective activities, covering progress versus goals, resources and schedule    </a:t>
            </a:r>
          </a:p>
          <a:p>
            <a:pPr lvl="2"/>
            <a:r>
              <a:rPr lang="en-US" sz="1500" dirty="0"/>
              <a:t>The activity </a:t>
            </a:r>
            <a:r>
              <a:rPr lang="en-US" sz="1500" dirty="0" smtClean="0"/>
              <a:t>leaders </a:t>
            </a:r>
            <a:r>
              <a:rPr lang="en-US" sz="1500" dirty="0"/>
              <a:t>should interact </a:t>
            </a:r>
            <a:r>
              <a:rPr lang="en-US" sz="1500" dirty="0" smtClean="0"/>
              <a:t>regularly </a:t>
            </a:r>
            <a:r>
              <a:rPr lang="en-US" sz="1500" dirty="0"/>
              <a:t>with the work-package responsible to ensure that the priorities for R&amp;D and studies for </a:t>
            </a:r>
            <a:r>
              <a:rPr lang="en-US" sz="1500" dirty="0" smtClean="0"/>
              <a:t>their </a:t>
            </a:r>
            <a:r>
              <a:rPr lang="en-US" sz="1500" dirty="0"/>
              <a:t>respective areas are </a:t>
            </a:r>
            <a:r>
              <a:rPr lang="en-US" sz="1500" dirty="0" smtClean="0"/>
              <a:t>carried out, the resources are well understood and used, and that the interfaces between the work-packages are clear </a:t>
            </a:r>
          </a:p>
          <a:p>
            <a:pPr lvl="2"/>
            <a:r>
              <a:rPr lang="en-US" sz="1500" dirty="0" smtClean="0"/>
              <a:t>The activity leaders are responsible for the technical coordination and the overall resource planning and follow-up with respect to Collaborators and CERN line management for </a:t>
            </a:r>
            <a:r>
              <a:rPr lang="en-US" sz="1500" dirty="0"/>
              <a:t>their activity </a:t>
            </a:r>
            <a:r>
              <a:rPr lang="en-US" sz="1500" dirty="0" smtClean="0"/>
              <a:t>areas  </a:t>
            </a:r>
          </a:p>
          <a:p>
            <a:pPr lvl="1"/>
            <a:r>
              <a:rPr lang="en-US" sz="1900" dirty="0"/>
              <a:t>Documentation of and reporting on the activities to </a:t>
            </a:r>
            <a:r>
              <a:rPr lang="en-US" sz="1900" dirty="0" smtClean="0"/>
              <a:t>the CASC</a:t>
            </a:r>
            <a:r>
              <a:rPr lang="en-US" sz="1900" dirty="0"/>
              <a:t>, CSC and </a:t>
            </a:r>
            <a:r>
              <a:rPr lang="en-US" sz="1900" dirty="0" smtClean="0"/>
              <a:t>CB</a:t>
            </a:r>
          </a:p>
          <a:p>
            <a:pPr lvl="2"/>
            <a:r>
              <a:rPr lang="en-US" sz="1500" dirty="0" smtClean="0"/>
              <a:t>Preparation of the CLIC Project Meetings concerning the activities under their responsibility, including presentation of critical issues and issues that have wider interest or impact</a:t>
            </a:r>
          </a:p>
          <a:p>
            <a:pPr lvl="2"/>
            <a:r>
              <a:rPr lang="en-US" sz="1500" dirty="0" smtClean="0"/>
              <a:t>Informing the work-package leaders about matters of relevance from the CASC, CSC and CB</a:t>
            </a:r>
          </a:p>
          <a:p>
            <a:pPr lvl="1"/>
            <a:r>
              <a:rPr lang="en-US" sz="1900" dirty="0" smtClean="0"/>
              <a:t>The activity leaders can delegate responsibilities and appoint people to help with their task. Such appointment should be reported, discussed and approved by the CASC/CSC</a:t>
            </a:r>
          </a:p>
          <a:p>
            <a:pPr lvl="1">
              <a:tabLst>
                <a:tab pos="2870200" algn="l"/>
              </a:tabLst>
            </a:pPr>
            <a:r>
              <a:rPr lang="en-US" sz="1900" dirty="0" smtClean="0"/>
              <a:t>The activity leaders are members of the CASC and CSC </a:t>
            </a:r>
          </a:p>
          <a:p>
            <a:pPr lvl="1"/>
            <a:endParaRPr lang="en-US" sz="2000" dirty="0" smtClean="0"/>
          </a:p>
          <a:p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 leaders </a:t>
            </a:r>
            <a:r>
              <a:rPr lang="en-US" dirty="0"/>
              <a:t>are responsible for: </a:t>
            </a:r>
          </a:p>
        </p:txBody>
      </p:sp>
    </p:spTree>
    <p:extLst>
      <p:ext uri="{BB962C8B-B14F-4D97-AF65-F5344CB8AC3E}">
        <p14:creationId xmlns:p14="http://schemas.microsoft.com/office/powerpoint/2010/main" val="226795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Work-package leaders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3"/>
            <a:ext cx="8229600" cy="4525963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1600" dirty="0" smtClean="0"/>
              <a:t>The work-package leaders are responsible for execution of </a:t>
            </a:r>
            <a:r>
              <a:rPr lang="en-US" sz="1600" dirty="0"/>
              <a:t> </a:t>
            </a:r>
            <a:r>
              <a:rPr lang="en-US" sz="1600" dirty="0" smtClean="0"/>
              <a:t>their respective work-packages – technical progress, planning, resources and schedule, as well as documentation of the work-package activities   </a:t>
            </a:r>
          </a:p>
          <a:p>
            <a:pPr lvl="1"/>
            <a:r>
              <a:rPr lang="en-US" sz="1200" dirty="0" smtClean="0"/>
              <a:t>The work-package leaders are responsible for the daily interactions with the work-package team, including both collaborators and CERN personnel </a:t>
            </a:r>
          </a:p>
          <a:p>
            <a:pPr lvl="1"/>
            <a:r>
              <a:rPr lang="en-US" sz="1200" dirty="0" smtClean="0"/>
              <a:t>The work-package leaders take part in the resource planning and follow up for their work-package and should work within the resource allocation agreed with the activity managers, collaborators and CERN line management </a:t>
            </a:r>
          </a:p>
          <a:p>
            <a:r>
              <a:rPr lang="en-US" sz="1600" dirty="0" smtClean="0"/>
              <a:t>The WP leaders interface to the activity leaders in planning (technical and resources) and follow up of the work-packages such an overall coherent execution of the activities is ensured</a:t>
            </a:r>
          </a:p>
          <a:p>
            <a:pPr lvl="1"/>
            <a:r>
              <a:rPr lang="en-US" sz="1200" dirty="0"/>
              <a:t>They report about the </a:t>
            </a:r>
            <a:r>
              <a:rPr lang="en-US" sz="1200" dirty="0" smtClean="0"/>
              <a:t>work-package activities </a:t>
            </a:r>
            <a:r>
              <a:rPr lang="en-US" sz="1200" dirty="0"/>
              <a:t>to the activity managers and </a:t>
            </a:r>
            <a:r>
              <a:rPr lang="en-US" sz="1200" dirty="0" smtClean="0"/>
              <a:t>the CASC</a:t>
            </a:r>
            <a:r>
              <a:rPr lang="en-US" sz="1200" dirty="0"/>
              <a:t>, CSC, CB and in project meetings when requested</a:t>
            </a:r>
          </a:p>
          <a:p>
            <a:pPr lvl="1"/>
            <a:r>
              <a:rPr lang="en-US" sz="1200" dirty="0"/>
              <a:t>They should identify issues that are critical and need attention and report these to the activity leaders, and CLIC management if </a:t>
            </a:r>
            <a:r>
              <a:rPr lang="en-US" sz="1200" dirty="0" smtClean="0"/>
              <a:t>appropriate</a:t>
            </a:r>
            <a:endParaRPr lang="en-US" sz="1600" dirty="0" smtClean="0"/>
          </a:p>
          <a:p>
            <a:r>
              <a:rPr lang="en-US" sz="1600" dirty="0" smtClean="0"/>
              <a:t>The WP leaders make sure that there is adequate representation in the meetings that are of relevance to the work-package  </a:t>
            </a:r>
          </a:p>
          <a:p>
            <a:r>
              <a:rPr lang="en-US" sz="1600" dirty="0" smtClean="0"/>
              <a:t>The WP leaders can delegate responsibilities and appoint people to help with their task. Such appointment should be reported, discussed and approved by the activity leaders and the CASC/CSC.</a:t>
            </a:r>
          </a:p>
        </p:txBody>
      </p:sp>
    </p:spTree>
    <p:extLst>
      <p:ext uri="{BB962C8B-B14F-4D97-AF65-F5344CB8AC3E}">
        <p14:creationId xmlns:p14="http://schemas.microsoft.com/office/powerpoint/2010/main" val="3689684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5337</TotalTime>
  <Words>648</Words>
  <Application>Microsoft Macintosh PowerPoint</Application>
  <PresentationFormat>On-screen Show (4:3)</PresentationFormat>
  <Paragraphs>36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Costing review 21-22.2 </vt:lpstr>
      <vt:lpstr>Activity leaders are responsible for: </vt:lpstr>
      <vt:lpstr>Work-package leaders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Costing review 21-22.2 </dc:title>
  <dc:creator>Steinar Stapnes</dc:creator>
  <cp:lastModifiedBy>Steinar Stapnes</cp:lastModifiedBy>
  <cp:revision>4</cp:revision>
  <dcterms:created xsi:type="dcterms:W3CDTF">2012-03-08T09:08:31Z</dcterms:created>
  <dcterms:modified xsi:type="dcterms:W3CDTF">2012-03-26T09:28:25Z</dcterms:modified>
</cp:coreProperties>
</file>