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3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t>3/9/12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t>3/9/12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t>3/9/12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t>3/9/12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t>3/9/12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t>3/9/12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t>3/9/12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t>3/9/12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t>3/9/12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t>3/9/12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t>3/9/12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6025C-F37A-4397-9A26-83783D4ABC2A}" type="datetimeFigureOut">
              <a:rPr lang="en-US" smtClean="0"/>
              <a:t>3/9/12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AD9A6-A454-44C3-8005-5267F6FB8E1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indico.cern.ch/conferenceDisplay.py?confId=17714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78486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CTF3 highlights since last Project Meeting</a:t>
            </a: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endParaRPr lang="en-US" sz="14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r>
              <a:rPr lang="en-US" sz="1400" dirty="0" smtClean="0">
                <a:latin typeface="Calibri" pitchFamily="34" charset="0"/>
              </a:rPr>
              <a:t>Shut-down and restart activities proceeding as planned:</a:t>
            </a:r>
          </a:p>
          <a:p>
            <a:pPr marL="636588" lvl="1" indent="-179388">
              <a:lnSpc>
                <a:spcPct val="150000"/>
              </a:lnSpc>
              <a:buFont typeface="Arial"/>
              <a:buChar char="•"/>
            </a:pPr>
            <a:r>
              <a:rPr lang="en-US" sz="1400" dirty="0" smtClean="0">
                <a:latin typeface="Calibri" pitchFamily="34" charset="0"/>
              </a:rPr>
              <a:t>CTF3 </a:t>
            </a:r>
            <a:r>
              <a:rPr lang="en-US" sz="140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linac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restarted </a:t>
            </a:r>
            <a:r>
              <a:rPr lang="en-US" sz="1400" dirty="0" smtClean="0">
                <a:latin typeface="Calibri" pitchFamily="34" charset="0"/>
              </a:rPr>
              <a:t>on last Monday. Beam to mid-</a:t>
            </a:r>
            <a:r>
              <a:rPr lang="en-US" sz="1400" dirty="0" err="1" smtClean="0">
                <a:latin typeface="Calibri" pitchFamily="34" charset="0"/>
              </a:rPr>
              <a:t>linac</a:t>
            </a:r>
            <a:r>
              <a:rPr lang="en-US" sz="1400" dirty="0" smtClean="0">
                <a:latin typeface="Calibri" pitchFamily="34" charset="0"/>
              </a:rPr>
              <a:t> spectrometer for injector optimization.</a:t>
            </a:r>
          </a:p>
          <a:p>
            <a:pPr marL="636588" lvl="1" indent="-179388">
              <a:lnSpc>
                <a:spcPct val="150000"/>
              </a:lnSpc>
              <a:buFont typeface="Arial"/>
              <a:buChar char="•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Ring area will be closed next week</a:t>
            </a:r>
            <a:r>
              <a:rPr lang="en-US" sz="1400" dirty="0" smtClean="0">
                <a:latin typeface="Calibri" pitchFamily="34" charset="0"/>
              </a:rPr>
              <a:t>, can then restart second half of </a:t>
            </a:r>
            <a:r>
              <a:rPr lang="en-US" sz="1400" dirty="0" err="1" smtClean="0">
                <a:latin typeface="Calibri" pitchFamily="34" charset="0"/>
              </a:rPr>
              <a:t>linac</a:t>
            </a:r>
            <a:r>
              <a:rPr lang="en-US" sz="1400" dirty="0" smtClean="0">
                <a:latin typeface="Calibri" pitchFamily="34" charset="0"/>
              </a:rPr>
              <a:t>.</a:t>
            </a:r>
          </a:p>
          <a:p>
            <a:pPr marL="636588" lvl="1" indent="-179388">
              <a:lnSpc>
                <a:spcPct val="150000"/>
              </a:lnSpc>
              <a:buFont typeface="Arial"/>
              <a:buChar char="•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CLEX</a:t>
            </a:r>
            <a:r>
              <a:rPr lang="en-US" sz="1400" dirty="0" smtClean="0">
                <a:latin typeface="Calibri" pitchFamily="34" charset="0"/>
              </a:rPr>
              <a:t> will be closed on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April 2</a:t>
            </a:r>
            <a:r>
              <a:rPr lang="en-US" sz="1400" baseline="30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nd</a:t>
            </a:r>
            <a:r>
              <a:rPr lang="en-US" sz="1400" dirty="0" smtClean="0">
                <a:latin typeface="Calibri" pitchFamily="34" charset="0"/>
              </a:rPr>
              <a:t>.</a:t>
            </a:r>
          </a:p>
          <a:p>
            <a:pPr marL="636588" lvl="1" indent="-179388">
              <a:lnSpc>
                <a:spcPct val="150000"/>
              </a:lnSpc>
              <a:buFont typeface="Arial"/>
              <a:buChar char="•"/>
            </a:pPr>
            <a:endParaRPr lang="en-US" sz="14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r>
              <a:rPr lang="en-US" sz="1400" dirty="0" smtClean="0">
                <a:latin typeface="Calibri" pitchFamily="34" charset="0"/>
              </a:rPr>
              <a:t>New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TBTS tank with two accelerating structures </a:t>
            </a:r>
            <a:r>
              <a:rPr lang="en-US" sz="1400" dirty="0" smtClean="0">
                <a:latin typeface="Calibri" pitchFamily="34" charset="0"/>
              </a:rPr>
              <a:t>equipped with wake-field monitors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not ready yet</a:t>
            </a:r>
            <a:r>
              <a:rPr lang="en-US" sz="1400" dirty="0" smtClean="0">
                <a:latin typeface="Calibri" pitchFamily="34" charset="0"/>
              </a:rPr>
              <a:t>. First possibility to install it in CLEX is beginning of May (G. Riddone). Will start with existing tank and decide on exact  window for installation (about 1 week) later (early summer?).</a:t>
            </a: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endParaRPr lang="en-US" sz="14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r>
              <a:rPr lang="en-US" sz="1400" dirty="0" smtClean="0">
                <a:latin typeface="Calibri" pitchFamily="34" charset="0"/>
              </a:rPr>
              <a:t>Survey of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DL injection/extraction </a:t>
            </a:r>
            <a:r>
              <a:rPr lang="en-US" sz="1400" dirty="0" smtClean="0">
                <a:latin typeface="Calibri" pitchFamily="34" charset="0"/>
              </a:rPr>
              <a:t>area showed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quad and BPM misalignments </a:t>
            </a:r>
            <a:r>
              <a:rPr lang="en-US" sz="1400" dirty="0" smtClean="0">
                <a:latin typeface="Calibri" pitchFamily="34" charset="0"/>
              </a:rPr>
              <a:t>from 800 um to 4 mm (corrected now). May explain last year’s difficulties with DL orbit.</a:t>
            </a: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endParaRPr lang="en-US" sz="14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r>
              <a:rPr lang="en-US" sz="1400" dirty="0" smtClean="0">
                <a:latin typeface="Calibri" pitchFamily="34" charset="0"/>
              </a:rPr>
              <a:t>Held “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CTF3 working meeting</a:t>
            </a:r>
            <a:r>
              <a:rPr lang="en-US" sz="1400" dirty="0" smtClean="0">
                <a:latin typeface="Calibri" pitchFamily="34" charset="0"/>
              </a:rPr>
              <a:t>”, two half days (9-10 February), 17 presentations, resuming last year’s results, preparing improvements/tools and outlining experimental program for 2012. Full info at: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hlinkClick r:id="rId2"/>
              </a:rPr>
              <a:t>https://indico.cern.ch/conferenceDisplay.py?confId=177145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endParaRPr lang="en-US" sz="14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198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roberto corsini</dc:creator>
  <cp:lastModifiedBy>Steinar Stapnes</cp:lastModifiedBy>
  <cp:revision>3</cp:revision>
  <dcterms:created xsi:type="dcterms:W3CDTF">2012-03-09T06:36:00Z</dcterms:created>
  <dcterms:modified xsi:type="dcterms:W3CDTF">2012-03-09T07:21:21Z</dcterms:modified>
</cp:coreProperties>
</file>