
<file path=[Content_Types].xml><?xml version="1.0" encoding="utf-8"?>
<Types xmlns="http://schemas.openxmlformats.org/package/2006/content-types">
  <Override PartName="/ppt/slideLayouts/slideLayout10.xml" ContentType="application/vnd.openxmlformats-officedocument.presentationml.slideLayout+xml"/>
  <Default Extension="bin" ContentType="application/vnd.openxmlformats-officedocument.presentationml.printerSettings"/>
  <Override PartName="/ppt/slides/slide14.xml" ContentType="application/vnd.openxmlformats-officedocument.presentationml.slide+xml"/>
  <Default Extension="rels" ContentType="application/vnd.openxmlformats-package.relationships+xml"/>
  <Override PartName="/ppt/embeddings/oleObject1.bin" ContentType="application/vnd.openxmlformats-officedocument.oleObject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notesSlides/notesSlide8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Default Extension="pict" ContentType="image/pict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tags/tag2.xml" ContentType="application/vnd.openxmlformats-officedocument.presentationml.tags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Default Extension="tiff" ContentType="image/tiff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56" r:id="rId2"/>
    <p:sldId id="325" r:id="rId3"/>
    <p:sldId id="326" r:id="rId4"/>
    <p:sldId id="435" r:id="rId5"/>
    <p:sldId id="320" r:id="rId6"/>
    <p:sldId id="394" r:id="rId7"/>
    <p:sldId id="434" r:id="rId8"/>
    <p:sldId id="348" r:id="rId9"/>
    <p:sldId id="319" r:id="rId10"/>
    <p:sldId id="365" r:id="rId11"/>
    <p:sldId id="401" r:id="rId12"/>
    <p:sldId id="402" r:id="rId13"/>
    <p:sldId id="399" r:id="rId14"/>
    <p:sldId id="366" r:id="rId15"/>
    <p:sldId id="344" r:id="rId16"/>
    <p:sldId id="367" r:id="rId17"/>
    <p:sldId id="384" r:id="rId18"/>
    <p:sldId id="368" r:id="rId19"/>
    <p:sldId id="337" r:id="rId20"/>
    <p:sldId id="392" r:id="rId21"/>
    <p:sldId id="430" r:id="rId22"/>
    <p:sldId id="431" r:id="rId23"/>
    <p:sldId id="426" r:id="rId24"/>
    <p:sldId id="338" r:id="rId25"/>
    <p:sldId id="418" r:id="rId26"/>
    <p:sldId id="419" r:id="rId27"/>
    <p:sldId id="372" r:id="rId28"/>
    <p:sldId id="412" r:id="rId29"/>
    <p:sldId id="408" r:id="rId30"/>
    <p:sldId id="409" r:id="rId31"/>
    <p:sldId id="410" r:id="rId32"/>
    <p:sldId id="416" r:id="rId33"/>
    <p:sldId id="395" r:id="rId34"/>
    <p:sldId id="371" r:id="rId35"/>
    <p:sldId id="436" r:id="rId36"/>
    <p:sldId id="414" r:id="rId37"/>
    <p:sldId id="415" r:id="rId38"/>
    <p:sldId id="403" r:id="rId39"/>
    <p:sldId id="404" r:id="rId40"/>
    <p:sldId id="396" r:id="rId41"/>
    <p:sldId id="349" r:id="rId42"/>
    <p:sldId id="370" r:id="rId43"/>
    <p:sldId id="369" r:id="rId44"/>
    <p:sldId id="374" r:id="rId45"/>
    <p:sldId id="391" r:id="rId46"/>
    <p:sldId id="420" r:id="rId47"/>
    <p:sldId id="421" r:id="rId48"/>
    <p:sldId id="422" r:id="rId49"/>
    <p:sldId id="428" r:id="rId50"/>
    <p:sldId id="429" r:id="rId51"/>
    <p:sldId id="432" r:id="rId52"/>
    <p:sldId id="433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napVertSplitter="1">
    <p:restoredLeft sz="15620"/>
    <p:restoredTop sz="99806" autoAdjust="0"/>
  </p:normalViewPr>
  <p:slideViewPr>
    <p:cSldViewPr snapToGrid="0" snapToObjects="1">
      <p:cViewPr>
        <p:scale>
          <a:sx n="100" d="100"/>
          <a:sy n="100" d="100"/>
        </p:scale>
        <p:origin x="-584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handoutMaster" Target="handoutMasters/handout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614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81B57325-4B82-434A-8876-69412F5AD539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D51C52-B28D-49C1-9543-CA104FB7C4F8}" type="slidenum">
              <a:rPr lang="fr-FR" smtClean="0">
                <a:ea typeface="ＭＳ Ｐゴシック" charset="-128"/>
                <a:cs typeface="ＭＳ Ｐゴシック" charset="-128"/>
              </a:rPr>
              <a:pPr/>
              <a:t>50</a:t>
            </a:fld>
            <a:endParaRPr lang="fr-FR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D51C52-B28D-49C1-9543-CA104FB7C4F8}" type="slidenum">
              <a:rPr lang="fr-FR" smtClean="0">
                <a:ea typeface="ＭＳ Ｐゴシック" charset="-128"/>
                <a:cs typeface="ＭＳ Ｐゴシック" charset="-128"/>
              </a:rPr>
              <a:pPr/>
              <a:t>23</a:t>
            </a:fld>
            <a:endParaRPr lang="fr-FR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9213" y="877888"/>
            <a:ext cx="4222750" cy="3167062"/>
          </a:xfrm>
        </p:spPr>
      </p:sp>
      <p:sp>
        <p:nvSpPr>
          <p:cNvPr id="63491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09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CLIC-ACE, February 2nd, 2011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ict"/><Relationship Id="rId5" Type="http://schemas.openxmlformats.org/officeDocument/2006/relationships/image" Target="../media/image43.png"/><Relationship Id="rId6" Type="http://schemas.openxmlformats.org/officeDocument/2006/relationships/image" Target="../media/image44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df"/><Relationship Id="rId4" Type="http://schemas.openxmlformats.org/officeDocument/2006/relationships/image" Target="../media/image47.png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df"/><Relationship Id="rId3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tiff"/><Relationship Id="rId3" Type="http://schemas.openxmlformats.org/officeDocument/2006/relationships/image" Target="../media/image54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emf"/><Relationship Id="rId5" Type="http://schemas.openxmlformats.org/officeDocument/2006/relationships/image" Target="../media/image57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pdf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f"/><Relationship Id="rId4" Type="http://schemas.openxmlformats.org/officeDocument/2006/relationships/image" Target="../media/image65.tiff"/><Relationship Id="rId5" Type="http://schemas.openxmlformats.org/officeDocument/2006/relationships/image" Target="../media/image66.tiff"/><Relationship Id="rId6" Type="http://schemas.openxmlformats.org/officeDocument/2006/relationships/image" Target="../media/image6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tiff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gif"/><Relationship Id="rId21" Type="http://schemas.openxmlformats.org/officeDocument/2006/relationships/image" Target="../media/image20.emf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jpeg"/><Relationship Id="rId27" Type="http://schemas.openxmlformats.org/officeDocument/2006/relationships/image" Target="../media/image26.gif"/><Relationship Id="rId28" Type="http://schemas.openxmlformats.org/officeDocument/2006/relationships/image" Target="../media/image27.png"/><Relationship Id="rId29" Type="http://schemas.openxmlformats.org/officeDocument/2006/relationships/image" Target="../media/image28.gif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gif"/><Relationship Id="rId13" Type="http://schemas.openxmlformats.org/officeDocument/2006/relationships/image" Target="../media/image12.png"/><Relationship Id="rId14" Type="http://schemas.openxmlformats.org/officeDocument/2006/relationships/image" Target="../media/image13.gif"/><Relationship Id="rId15" Type="http://schemas.openxmlformats.org/officeDocument/2006/relationships/image" Target="../media/image14.gif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gif"/><Relationship Id="rId19" Type="http://schemas.openxmlformats.org/officeDocument/2006/relationships/image" Target="../media/image18.gi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df"/><Relationship Id="rId3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4" Type="http://schemas.openxmlformats.org/officeDocument/2006/relationships/image" Target="../media/image72.pdf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4" Type="http://schemas.openxmlformats.org/officeDocument/2006/relationships/image" Target="../media/image75.jpeg"/><Relationship Id="rId5" Type="http://schemas.openxmlformats.org/officeDocument/2006/relationships/image" Target="../media/image32.png"/><Relationship Id="rId6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df"/><Relationship Id="rId5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df"/><Relationship Id="rId4" Type="http://schemas.openxmlformats.org/officeDocument/2006/relationships/image" Target="../media/image84.png"/><Relationship Id="rId5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5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df"/><Relationship Id="rId5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d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df"/><Relationship Id="rId3" Type="http://schemas.openxmlformats.org/officeDocument/2006/relationships/image" Target="../media/image3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91.pdf"/><Relationship Id="rId5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d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4" Type="http://schemas.openxmlformats.org/officeDocument/2006/relationships/image" Target="../media/image95.pdf"/><Relationship Id="rId5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d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tiff"/><Relationship Id="rId4" Type="http://schemas.openxmlformats.org/officeDocument/2006/relationships/image" Target="../media/image9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tif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df"/><Relationship Id="rId3" Type="http://schemas.openxmlformats.org/officeDocument/2006/relationships/image" Target="../media/image10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tiff"/><Relationship Id="rId3" Type="http://schemas.openxmlformats.org/officeDocument/2006/relationships/image" Target="../media/image3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4.tif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07.png"/><Relationship Id="rId6" Type="http://schemas.openxmlformats.org/officeDocument/2006/relationships/image" Target="../media/image108.png"/><Relationship Id="rId1" Type="http://schemas.openxmlformats.org/officeDocument/2006/relationships/vmlDrawing" Target="../drawings/vmlDrawing1.vml"/><Relationship Id="rId2" Type="http://schemas.openxmlformats.org/officeDocument/2006/relationships/tags" Target="../tags/tag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tiff"/><Relationship Id="rId3" Type="http://schemas.openxmlformats.org/officeDocument/2006/relationships/image" Target="../media/image67.tif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d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df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76.png"/><Relationship Id="rId5" Type="http://schemas.openxmlformats.org/officeDocument/2006/relationships/image" Target="../media/image111.tiff"/><Relationship Id="rId6" Type="http://schemas.openxmlformats.org/officeDocument/2006/relationships/image" Target="../media/image112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3.tif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4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tif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df"/><Relationship Id="rId4" Type="http://schemas.openxmlformats.org/officeDocument/2006/relationships/image" Target="../media/image84.png"/><Relationship Id="rId5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tiff"/><Relationship Id="rId3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df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810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CLIC Conceptual Design and 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D. Schulte for the CLIC team</a:t>
            </a:r>
          </a:p>
          <a:p>
            <a:r>
              <a:rPr lang="en-US" sz="2400" dirty="0" smtClean="0"/>
              <a:t>SPC March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B436C0-836B-4693-87A0-0D1CFB80932E}" type="slidenum">
              <a:rPr lang="en-US" smtClean="0">
                <a:ea typeface="ＭＳ Ｐゴシック" charset="-128"/>
                <a:cs typeface="ＭＳ Ｐゴシック" charset="-128"/>
              </a:rPr>
              <a:pPr/>
              <a:t>10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34" y="850314"/>
            <a:ext cx="914400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3"/>
          <p:cNvSpPr>
            <a:spLocks noChangeArrowheads="1"/>
          </p:cNvSpPr>
          <p:nvPr/>
        </p:nvSpPr>
        <p:spPr bwMode="auto">
          <a:xfrm>
            <a:off x="2045223" y="1251938"/>
            <a:ext cx="1519459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00FF"/>
                </a:solidFill>
              </a:rPr>
              <a:t>150 </a:t>
            </a:r>
            <a:r>
              <a:rPr lang="en-US" dirty="0" err="1">
                <a:solidFill>
                  <a:srgbClr val="0000FF"/>
                </a:solidFill>
              </a:rPr>
              <a:t>MeV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e-linac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7200868" y="934452"/>
            <a:ext cx="1702714" cy="276999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Combiner ring</a:t>
            </a:r>
          </a:p>
        </p:txBody>
      </p:sp>
      <p:sp>
        <p:nvSpPr>
          <p:cNvPr id="47111" name="Rectangle 5"/>
          <p:cNvSpPr>
            <a:spLocks noChangeArrowheads="1"/>
          </p:cNvSpPr>
          <p:nvPr/>
        </p:nvSpPr>
        <p:spPr bwMode="auto">
          <a:xfrm>
            <a:off x="3285263" y="3386623"/>
            <a:ext cx="1888971" cy="369332"/>
          </a:xfrm>
          <a:prstGeom prst="rect">
            <a:avLst/>
          </a:prstGeom>
          <a:solidFill>
            <a:srgbClr val="F8F0F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Experimental area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5706327" y="3478956"/>
            <a:ext cx="12202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FF0000"/>
                </a:solidFill>
              </a:rPr>
              <a:t>28 A - 140 ns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7114" name="Line 8"/>
          <p:cNvSpPr>
            <a:spLocks noChangeShapeType="1"/>
          </p:cNvSpPr>
          <p:nvPr/>
        </p:nvSpPr>
        <p:spPr bwMode="auto">
          <a:xfrm flipH="1">
            <a:off x="6361953" y="3155364"/>
            <a:ext cx="446878" cy="28914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5" name="Line 9"/>
          <p:cNvSpPr>
            <a:spLocks noChangeShapeType="1"/>
          </p:cNvSpPr>
          <p:nvPr/>
        </p:nvSpPr>
        <p:spPr bwMode="auto">
          <a:xfrm>
            <a:off x="4526679" y="1758101"/>
            <a:ext cx="505657" cy="42465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7" name="Rectangle 15"/>
          <p:cNvSpPr>
            <a:spLocks noChangeArrowheads="1"/>
          </p:cNvSpPr>
          <p:nvPr/>
        </p:nvSpPr>
        <p:spPr bwMode="auto">
          <a:xfrm>
            <a:off x="5515152" y="1569064"/>
            <a:ext cx="3317875" cy="1619250"/>
          </a:xfrm>
          <a:prstGeom prst="rect">
            <a:avLst/>
          </a:prstGeom>
          <a:solidFill>
            <a:schemeClr val="accent5">
              <a:lumMod val="60000"/>
              <a:lumOff val="40000"/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20" name="Rectangle 18"/>
          <p:cNvSpPr>
            <a:spLocks noChangeArrowheads="1"/>
          </p:cNvSpPr>
          <p:nvPr/>
        </p:nvSpPr>
        <p:spPr bwMode="auto">
          <a:xfrm>
            <a:off x="5479341" y="934452"/>
            <a:ext cx="1371600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00FF"/>
                </a:solidFill>
              </a:rPr>
              <a:t>Delay Loop</a:t>
            </a:r>
            <a:endParaRPr lang="en-US" dirty="0">
              <a:solidFill>
                <a:srgbClr val="114FFB"/>
              </a:solidFill>
            </a:endParaRPr>
          </a:p>
        </p:txBody>
      </p:sp>
      <p:pic>
        <p:nvPicPr>
          <p:cNvPr id="47122" name="Picture 20"/>
          <p:cNvPicPr>
            <a:picLocks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2781258" y="2637283"/>
            <a:ext cx="263207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23" name="Rectangle 21"/>
          <p:cNvSpPr>
            <a:spLocks noChangeArrowheads="1"/>
          </p:cNvSpPr>
          <p:nvPr/>
        </p:nvSpPr>
        <p:spPr bwMode="auto">
          <a:xfrm>
            <a:off x="2853578" y="2637283"/>
            <a:ext cx="2616200" cy="530225"/>
          </a:xfrm>
          <a:prstGeom prst="rect">
            <a:avLst/>
          </a:prstGeom>
          <a:solidFill>
            <a:srgbClr val="EEDAE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27" name="Line 25"/>
          <p:cNvSpPr>
            <a:spLocks noChangeShapeType="1"/>
          </p:cNvSpPr>
          <p:nvPr/>
        </p:nvSpPr>
        <p:spPr bwMode="auto">
          <a:xfrm flipH="1">
            <a:off x="4285541" y="2970400"/>
            <a:ext cx="0" cy="47410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37" name="Rectangle 43"/>
          <p:cNvSpPr>
            <a:spLocks noChangeArrowheads="1"/>
          </p:cNvSpPr>
          <p:nvPr/>
        </p:nvSpPr>
        <p:spPr bwMode="auto">
          <a:xfrm>
            <a:off x="782638" y="-25400"/>
            <a:ext cx="76041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4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CLIC </a:t>
            </a:r>
            <a:r>
              <a:rPr lang="en-GB" sz="4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Test Facility (CTF3)</a:t>
            </a:r>
            <a:endParaRPr lang="en-US" sz="40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7138" name="Oval 10"/>
          <p:cNvSpPr>
            <a:spLocks noChangeArrowheads="1"/>
          </p:cNvSpPr>
          <p:nvPr/>
        </p:nvSpPr>
        <p:spPr bwMode="auto">
          <a:xfrm>
            <a:off x="6031665" y="2335331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39" name="Oval 11"/>
          <p:cNvSpPr>
            <a:spLocks noChangeArrowheads="1"/>
          </p:cNvSpPr>
          <p:nvPr/>
        </p:nvSpPr>
        <p:spPr bwMode="auto">
          <a:xfrm>
            <a:off x="7349290" y="1665231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40" name="Oval 12"/>
          <p:cNvSpPr>
            <a:spLocks noChangeArrowheads="1"/>
          </p:cNvSpPr>
          <p:nvPr/>
        </p:nvSpPr>
        <p:spPr bwMode="auto">
          <a:xfrm>
            <a:off x="7831890" y="1639831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39" name="Rectangle 21"/>
          <p:cNvSpPr>
            <a:spLocks noChangeArrowheads="1"/>
          </p:cNvSpPr>
          <p:nvPr/>
        </p:nvSpPr>
        <p:spPr bwMode="auto">
          <a:xfrm>
            <a:off x="1304895" y="2250665"/>
            <a:ext cx="4182258" cy="155574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3646419" y="1360221"/>
            <a:ext cx="14290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0000"/>
                </a:solidFill>
              </a:rPr>
              <a:t>3.5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 – 1200 </a:t>
            </a:r>
            <a:r>
              <a:rPr lang="en-US" dirty="0">
                <a:solidFill>
                  <a:srgbClr val="FF0000"/>
                </a:solidFill>
              </a:rPr>
              <a:t>ns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1" name="Rectangle 21"/>
          <p:cNvSpPr>
            <a:spLocks noChangeArrowheads="1"/>
          </p:cNvSpPr>
          <p:nvPr/>
        </p:nvSpPr>
        <p:spPr bwMode="auto">
          <a:xfrm>
            <a:off x="332148" y="2181609"/>
            <a:ext cx="969160" cy="265112"/>
          </a:xfrm>
          <a:prstGeom prst="rect">
            <a:avLst/>
          </a:prstGeom>
          <a:solidFill>
            <a:schemeClr val="accent2">
              <a:lumMod val="50000"/>
              <a:alpha val="50195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-27776" y="1569064"/>
            <a:ext cx="1769715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Thermionic source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3" name="Line 25"/>
          <p:cNvSpPr>
            <a:spLocks noChangeShapeType="1"/>
          </p:cNvSpPr>
          <p:nvPr/>
        </p:nvSpPr>
        <p:spPr bwMode="auto">
          <a:xfrm flipH="1">
            <a:off x="908891" y="1796849"/>
            <a:ext cx="0" cy="50602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5948053" y="1216580"/>
            <a:ext cx="251620" cy="54373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7745501" y="1211451"/>
            <a:ext cx="0" cy="895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 flipH="1">
            <a:off x="3031280" y="1593441"/>
            <a:ext cx="0" cy="7445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806896" y="4854222"/>
            <a:ext cx="2787943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Recycled infrastructure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made it affordable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causes lots of headache</a:t>
            </a:r>
            <a:endParaRPr lang="en-US" sz="2000" dirty="0"/>
          </a:p>
        </p:txBody>
      </p:sp>
      <p:pic>
        <p:nvPicPr>
          <p:cNvPr id="57" name="Picture 56" descr="p2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111" y="4274128"/>
            <a:ext cx="4824509" cy="223109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-3810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Drive Beam </a:t>
            </a:r>
            <a:r>
              <a:rPr lang="en-US" sz="4000" dirty="0" err="1" smtClean="0"/>
              <a:t>Linac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0" y="2414100"/>
            <a:ext cx="3381367" cy="2088454"/>
            <a:chOff x="-3" y="1652"/>
            <a:chExt cx="2323" cy="1054"/>
          </a:xfrm>
        </p:grpSpPr>
        <p:pic>
          <p:nvPicPr>
            <p:cNvPr id="44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652"/>
              <a:ext cx="2320" cy="1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Rectangle 22"/>
            <p:cNvSpPr>
              <a:spLocks noChangeArrowheads="1"/>
            </p:cNvSpPr>
            <p:nvPr/>
          </p:nvSpPr>
          <p:spPr bwMode="auto">
            <a:xfrm>
              <a:off x="-3" y="1683"/>
              <a:ext cx="127" cy="2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fr-FR" sz="1800">
                <a:latin typeface="Times New Roman" charset="0"/>
              </a:endParaRPr>
            </a:p>
          </p:txBody>
        </p:sp>
      </p:grpSp>
      <p:sp>
        <p:nvSpPr>
          <p:cNvPr id="53" name="Content Placeholder 2"/>
          <p:cNvSpPr>
            <a:spLocks noGrp="1"/>
          </p:cNvSpPr>
          <p:nvPr>
            <p:ph idx="1"/>
          </p:nvPr>
        </p:nvSpPr>
        <p:spPr>
          <a:xfrm>
            <a:off x="165047" y="819689"/>
            <a:ext cx="2425753" cy="159441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95.3% RF to beam efficiency</a:t>
            </a:r>
          </a:p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No instabilities</a:t>
            </a:r>
          </a:p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Phase switch works OK </a:t>
            </a:r>
          </a:p>
        </p:txBody>
      </p:sp>
      <p:pic>
        <p:nvPicPr>
          <p:cNvPr id="24" name="Picture 23" descr="2010MeasureFBon_modified_factor8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870198" y="819689"/>
            <a:ext cx="6273801" cy="2639586"/>
          </a:xfrm>
          <a:prstGeom prst="rect">
            <a:avLst/>
          </a:prstGeom>
        </p:spPr>
      </p:pic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4318000" y="4075067"/>
          <a:ext cx="4727221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7405"/>
                <a:gridCol w="1061213"/>
                <a:gridCol w="215860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CLIC goal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CTF3 routine at end of </a:t>
                      </a:r>
                      <a:r>
                        <a:rPr lang="en-US" dirty="0" err="1" smtClean="0"/>
                        <a:t>linac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Transverse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emittance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r>
                        <a:rPr lang="en-GB" dirty="0" err="1" smtClean="0">
                          <a:latin typeface="Calibri" charset="0"/>
                          <a:cs typeface="ＭＳ Ｐゴシック" charset="-128"/>
                        </a:rPr>
                        <a:t>μm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50-60</a:t>
                      </a:r>
                      <a:r>
                        <a:rPr lang="en-GB" dirty="0" err="1" smtClean="0">
                          <a:latin typeface="Calibri" charset="0"/>
                          <a:cs typeface="ＭＳ Ｐゴシック" charset="-128"/>
                        </a:rPr>
                        <a:t>μm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Pulse current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7.5e-4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5.4e-4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165046" y="4318000"/>
            <a:ext cx="4000553" cy="2222000"/>
            <a:chOff x="174" y="2769"/>
            <a:chExt cx="1778" cy="677"/>
          </a:xfrm>
        </p:grpSpPr>
        <p:sp>
          <p:nvSpPr>
            <p:cNvPr id="30" name="Line 25"/>
            <p:cNvSpPr>
              <a:spLocks noChangeAspect="1" noChangeShapeType="1"/>
            </p:cNvSpPr>
            <p:nvPr/>
          </p:nvSpPr>
          <p:spPr bwMode="auto">
            <a:xfrm flipV="1">
              <a:off x="1547" y="3127"/>
              <a:ext cx="242" cy="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diamond" w="med" len="med"/>
              <a:tailEnd type="diamond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1476" y="3090"/>
              <a:ext cx="262" cy="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10 m</a:t>
              </a:r>
              <a:endParaRPr lang="en-US" sz="1000" noProof="1">
                <a:solidFill>
                  <a:schemeClr val="bg1"/>
                </a:solidFill>
              </a:endParaRPr>
            </a:p>
          </p:txBody>
        </p:sp>
        <p:grpSp>
          <p:nvGrpSpPr>
            <p:cNvPr id="32" name="Group 27"/>
            <p:cNvGrpSpPr>
              <a:grpSpLocks/>
            </p:cNvGrpSpPr>
            <p:nvPr/>
          </p:nvGrpSpPr>
          <p:grpSpPr bwMode="auto">
            <a:xfrm>
              <a:off x="174" y="2769"/>
              <a:ext cx="1778" cy="677"/>
              <a:chOff x="1025" y="1011"/>
              <a:chExt cx="1778" cy="677"/>
            </a:xfrm>
          </p:grpSpPr>
          <p:pic>
            <p:nvPicPr>
              <p:cNvPr id="33" name="Picture 28" descr="beam_loading_MKS06_power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025" y="1011"/>
                <a:ext cx="1778" cy="6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34" name="Text Box 29"/>
              <p:cNvSpPr txBox="1">
                <a:spLocks noChangeArrowheads="1"/>
              </p:cNvSpPr>
              <p:nvPr/>
            </p:nvSpPr>
            <p:spPr bwMode="auto">
              <a:xfrm>
                <a:off x="1534" y="1444"/>
                <a:ext cx="1130" cy="1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RF pulse at output</a:t>
                </a:r>
                <a:endParaRPr lang="el-GR" sz="1600" dirty="0">
                  <a:cs typeface="Arial" pitchFamily="34" charset="0"/>
                </a:endParaRPr>
              </a:p>
            </p:txBody>
          </p:sp>
          <p:sp>
            <p:nvSpPr>
              <p:cNvPr id="35" name="Text Box 30"/>
              <p:cNvSpPr txBox="1">
                <a:spLocks noChangeArrowheads="1"/>
              </p:cNvSpPr>
              <p:nvPr/>
            </p:nvSpPr>
            <p:spPr bwMode="auto">
              <a:xfrm>
                <a:off x="1434" y="1167"/>
                <a:ext cx="1280" cy="1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RF pulse at structure input</a:t>
                </a:r>
                <a:endParaRPr lang="el-GR" sz="1600" dirty="0">
                  <a:cs typeface="Arial" pitchFamily="34" charset="0"/>
                </a:endParaRPr>
              </a:p>
            </p:txBody>
          </p:sp>
          <p:sp>
            <p:nvSpPr>
              <p:cNvPr id="36" name="Line 31"/>
              <p:cNvSpPr>
                <a:spLocks noChangeShapeType="1"/>
              </p:cNvSpPr>
              <p:nvPr/>
            </p:nvSpPr>
            <p:spPr bwMode="auto">
              <a:xfrm flipV="1">
                <a:off x="1958" y="1073"/>
                <a:ext cx="98" cy="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32"/>
              <p:cNvSpPr>
                <a:spLocks noChangeShapeType="1"/>
              </p:cNvSpPr>
              <p:nvPr/>
            </p:nvSpPr>
            <p:spPr bwMode="auto">
              <a:xfrm>
                <a:off x="2308" y="1519"/>
                <a:ext cx="289" cy="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33"/>
              <p:cNvSpPr>
                <a:spLocks noChangeShapeType="1"/>
              </p:cNvSpPr>
              <p:nvPr/>
            </p:nvSpPr>
            <p:spPr bwMode="auto">
              <a:xfrm>
                <a:off x="1268" y="1346"/>
                <a:ext cx="133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Text Box 34"/>
              <p:cNvSpPr txBox="1">
                <a:spLocks noChangeArrowheads="1"/>
              </p:cNvSpPr>
              <p:nvPr/>
            </p:nvSpPr>
            <p:spPr bwMode="auto">
              <a:xfrm>
                <a:off x="1627" y="1291"/>
                <a:ext cx="821" cy="10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1.5 </a:t>
                </a:r>
                <a:r>
                  <a:rPr lang="en-US" sz="1600" dirty="0">
                    <a:latin typeface="Georgia" pitchFamily="18" charset="0"/>
                    <a:cs typeface="Times New Roman" pitchFamily="18" charset="0"/>
                  </a:rPr>
                  <a:t>µs </a:t>
                </a:r>
                <a:r>
                  <a:rPr lang="en-US" sz="1600" dirty="0"/>
                  <a:t>beam pulse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RF 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784600" y="4301067"/>
          <a:ext cx="4991100" cy="1912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845"/>
                <a:gridCol w="1577696"/>
                <a:gridCol w="1916559"/>
              </a:tblGrid>
              <a:tr h="526701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Tolerance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Measured</a:t>
                      </a:r>
                    </a:p>
                  </a:txBody>
                  <a:tcPr/>
                </a:tc>
              </a:tr>
              <a:tr h="65863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RF Power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0.21%</a:t>
                      </a:r>
                      <a:endParaRPr lang="en-US" sz="2400" dirty="0"/>
                    </a:p>
                  </a:txBody>
                  <a:tcPr/>
                </a:tc>
              </a:tr>
              <a:tr h="72687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RF Phase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0.05°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0.07° (0.035°)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127000" y="4168352"/>
            <a:ext cx="31369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 smtClean="0"/>
              <a:t>Good CTF3 klystron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pulse-to-pulse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10ns time slices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with respect to local phase reference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27000" y="739352"/>
            <a:ext cx="3105687" cy="25545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Cannot yet measure beam phase jitter accurately enough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monitor being built (</a:t>
            </a:r>
            <a:r>
              <a:rPr lang="en-US" sz="2000" dirty="0" err="1" smtClean="0"/>
              <a:t>Frascati</a:t>
            </a:r>
            <a:r>
              <a:rPr lang="en-US" sz="2000" dirty="0" smtClean="0"/>
              <a:t>)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r>
              <a:rPr lang="en-US" sz="2000" dirty="0" smtClean="0"/>
              <a:t>Have specifications for RF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compare to CTF3</a:t>
            </a:r>
            <a:endParaRPr lang="en-US" sz="2000" dirty="0"/>
          </a:p>
        </p:txBody>
      </p:sp>
      <p:pic>
        <p:nvPicPr>
          <p:cNvPr id="25" name="Picture 24" descr="mks03-rf-sta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650" y="739352"/>
            <a:ext cx="4572000" cy="3429000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>
            <a:off x="4114799" y="2387598"/>
            <a:ext cx="4572001" cy="3810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-3810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Drive Beam Combination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 descr="combination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75325" y="1339933"/>
            <a:ext cx="5179774" cy="381736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3868" y="2704870"/>
            <a:ext cx="342534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Focus has been on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will now  further improve beam quality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 rot="5400000" flipH="1" flipV="1">
            <a:off x="3063138" y="3238484"/>
            <a:ext cx="2707164" cy="50223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 flipH="1" flipV="1">
            <a:off x="4178153" y="2729696"/>
            <a:ext cx="2141079" cy="23923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H="1" flipV="1">
            <a:off x="5161913" y="3279051"/>
            <a:ext cx="2058429" cy="3311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 flipH="1" flipV="1">
            <a:off x="7913523" y="4996873"/>
            <a:ext cx="6783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546414" y="4983612"/>
            <a:ext cx="127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End of </a:t>
            </a:r>
            <a:r>
              <a:rPr lang="en-US" dirty="0" err="1" smtClean="0">
                <a:solidFill>
                  <a:srgbClr val="0000FF"/>
                </a:solidFill>
              </a:rPr>
              <a:t>linac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65621" y="3919853"/>
            <a:ext cx="1175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Delay loop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67487" y="4473851"/>
            <a:ext cx="1677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After delay loop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126037" y="5336817"/>
            <a:ext cx="1724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combiner ring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3867" y="928073"/>
            <a:ext cx="34253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29 A reached, routinely 25A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788925" y="930697"/>
            <a:ext cx="118125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CTF3 team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3868" y="1561704"/>
            <a:ext cx="3425341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GB" dirty="0" smtClean="0">
                <a:latin typeface="Calibri" charset="0"/>
                <a:cs typeface="ＭＳ Ｐゴシック" charset="-128"/>
              </a:rPr>
              <a:t>Significant increase of transverse </a:t>
            </a:r>
            <a:r>
              <a:rPr lang="en-GB" dirty="0" err="1" smtClean="0">
                <a:latin typeface="Calibri" charset="0"/>
                <a:cs typeface="ＭＳ Ｐゴシック" charset="-128"/>
              </a:rPr>
              <a:t>emittance</a:t>
            </a:r>
            <a:endParaRPr lang="en-GB" dirty="0" smtClean="0">
              <a:latin typeface="Calibri" charset="0"/>
              <a:cs typeface="ＭＳ Ｐゴシック" charset="-128"/>
            </a:endParaRPr>
          </a:p>
          <a:p>
            <a:pPr marL="0" lvl="1"/>
            <a:r>
              <a:rPr lang="en-GB" dirty="0" smtClean="0">
                <a:latin typeface="Calibri" charset="0"/>
                <a:cs typeface="ＭＳ Ｐゴシック" charset="-128"/>
              </a:rPr>
              <a:t>Current jitter increases to O(0.1%-1%)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569" y="3847236"/>
            <a:ext cx="3425342" cy="258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CTF3 specific issues need to be addressed and limits identified</a:t>
            </a:r>
          </a:p>
          <a:p>
            <a:pPr>
              <a:buFont typeface="Arial"/>
              <a:buChar char="•"/>
            </a:pPr>
            <a:r>
              <a:rPr lang="en-US" dirty="0" smtClean="0"/>
              <a:t> RF pulse compression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 energy in combiner ring is</a:t>
            </a:r>
          </a:p>
          <a:p>
            <a:r>
              <a:rPr lang="en-US" dirty="0" smtClean="0"/>
              <a:t>5% of that in CLIC</a:t>
            </a:r>
          </a:p>
          <a:p>
            <a:pPr>
              <a:buFont typeface="Arial"/>
              <a:buChar char="•"/>
            </a:pPr>
            <a:r>
              <a:rPr lang="en-US" dirty="0" smtClean="0"/>
              <a:t> Geometric </a:t>
            </a:r>
            <a:r>
              <a:rPr lang="en-US" dirty="0" err="1" smtClean="0"/>
              <a:t>emittance</a:t>
            </a:r>
            <a:r>
              <a:rPr lang="en-US" dirty="0" smtClean="0"/>
              <a:t> 20 times larger</a:t>
            </a:r>
          </a:p>
          <a:p>
            <a:pPr>
              <a:buFont typeface="Arial"/>
              <a:buChar char="•"/>
            </a:pPr>
            <a:r>
              <a:rPr lang="en-US" dirty="0" smtClean="0"/>
              <a:t> …</a:t>
            </a:r>
          </a:p>
          <a:p>
            <a:pPr>
              <a:buFont typeface="Arial"/>
              <a:buChar char="•"/>
            </a:pPr>
            <a:r>
              <a:rPr lang="en-US" dirty="0" smtClean="0"/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Box 15"/>
          <p:cNvSpPr txBox="1">
            <a:spLocks noChangeArrowheads="1"/>
          </p:cNvSpPr>
          <p:nvPr/>
        </p:nvSpPr>
        <p:spPr bwMode="auto">
          <a:xfrm>
            <a:off x="361950" y="769938"/>
            <a:ext cx="8594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5" rIns="91428" bIns="45715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01688" y="0"/>
            <a:ext cx="7467600" cy="533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Calibri"/>
              </a:rPr>
              <a:t>Drive Beam Deceleration and Module: CLEX</a:t>
            </a:r>
          </a:p>
        </p:txBody>
      </p:sp>
      <p:pic>
        <p:nvPicPr>
          <p:cNvPr id="5326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825" y="3229769"/>
            <a:ext cx="856297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5" name="Straight Arrow Connector 44"/>
          <p:cNvCxnSpPr/>
          <p:nvPr/>
        </p:nvCxnSpPr>
        <p:spPr>
          <a:xfrm rot="16200000" flipH="1">
            <a:off x="2087665" y="2875063"/>
            <a:ext cx="1539675" cy="53340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5258720" y="2439318"/>
            <a:ext cx="1164055" cy="967708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292350" y="3505200"/>
            <a:ext cx="5222875" cy="14605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80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 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916238" y="3911600"/>
            <a:ext cx="561975" cy="34290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914700" y="1356261"/>
            <a:ext cx="33522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TBTS (two-beam test stand)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 power transfer to main beam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 module design</a:t>
            </a:r>
            <a:endParaRPr lang="en-US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5356893" y="1356261"/>
            <a:ext cx="3299474" cy="9848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TBL (test beam line)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drive beam stability during deceleration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PETS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98520" y="5219700"/>
            <a:ext cx="4415367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Measurements at SLAC: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No breakdown last  O(8 10</a:t>
            </a:r>
            <a:r>
              <a:rPr lang="en-US" baseline="30000" dirty="0" smtClean="0">
                <a:solidFill>
                  <a:srgbClr val="000000"/>
                </a:solidFill>
              </a:rPr>
              <a:t>6</a:t>
            </a:r>
            <a:r>
              <a:rPr lang="en-US" dirty="0" smtClean="0">
                <a:solidFill>
                  <a:srgbClr val="000000"/>
                </a:solidFill>
              </a:rPr>
              <a:t> pulses)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-&gt; P</a:t>
            </a:r>
            <a:r>
              <a:rPr lang="en-US" dirty="0" smtClean="0">
                <a:solidFill>
                  <a:srgbClr val="000000"/>
                </a:solidFill>
              </a:rPr>
              <a:t> consistent </a:t>
            </a:r>
            <a:r>
              <a:rPr lang="en-US" dirty="0" smtClean="0">
                <a:solidFill>
                  <a:srgbClr val="000000"/>
                </a:solidFill>
              </a:rPr>
              <a:t>with </a:t>
            </a:r>
            <a:r>
              <a:rPr lang="en-US" dirty="0" smtClean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≤</a:t>
            </a:r>
            <a:r>
              <a:rPr lang="en-US" dirty="0" smtClean="0">
                <a:solidFill>
                  <a:srgbClr val="000000"/>
                </a:solidFill>
              </a:rPr>
              <a:t>10</a:t>
            </a:r>
            <a:r>
              <a:rPr lang="en-US" baseline="30000" dirty="0" smtClean="0">
                <a:solidFill>
                  <a:srgbClr val="000000"/>
                </a:solidFill>
              </a:rPr>
              <a:t>-7</a:t>
            </a:r>
            <a:r>
              <a:rPr lang="en-US" dirty="0" smtClean="0">
                <a:solidFill>
                  <a:srgbClr val="000000"/>
                </a:solidFill>
              </a:rPr>
              <a:t>/m/pulse</a:t>
            </a:r>
          </a:p>
        </p:txBody>
      </p:sp>
      <p:pic>
        <p:nvPicPr>
          <p:cNvPr id="14" name="Picture 1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0" y="4777976"/>
            <a:ext cx="2933700" cy="2080024"/>
          </a:xfrm>
          <a:prstGeom prst="rect">
            <a:avLst/>
          </a:prstGeom>
        </p:spPr>
      </p:pic>
      <p:pic>
        <p:nvPicPr>
          <p:cNvPr id="11" name="Picture 10" descr="p5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2522"/>
            <a:ext cx="6763766" cy="422545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35800" y="616022"/>
            <a:ext cx="1651000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Designed with more margin than accelerating structures</a:t>
            </a:r>
          </a:p>
          <a:p>
            <a:endParaRPr lang="en-US" dirty="0" smtClean="0"/>
          </a:p>
          <a:p>
            <a:r>
              <a:rPr lang="en-US" dirty="0" smtClean="0"/>
              <a:t>P</a:t>
            </a:r>
            <a:r>
              <a:rPr lang="en-US" baseline="-25000" dirty="0" smtClean="0"/>
              <a:t>out</a:t>
            </a:r>
            <a:r>
              <a:rPr lang="en-US" dirty="0" smtClean="0"/>
              <a:t>≈130MW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2172" y="1"/>
            <a:ext cx="7835296" cy="638628"/>
          </a:xfrm>
        </p:spPr>
        <p:txBody>
          <a:bodyPr>
            <a:noAutofit/>
          </a:bodyPr>
          <a:lstStyle/>
          <a:p>
            <a:r>
              <a:rPr lang="en-US" sz="4000" dirty="0" smtClean="0"/>
              <a:t>TBTS: Two Beam Acceleration</a:t>
            </a:r>
            <a:endParaRPr lang="en-US" sz="4000" dirty="0"/>
          </a:p>
        </p:txBody>
      </p:sp>
      <p:pic>
        <p:nvPicPr>
          <p:cNvPr id="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787" y="638629"/>
            <a:ext cx="2448013" cy="281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53200" y="5006560"/>
            <a:ext cx="25908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Consistency between</a:t>
            </a:r>
          </a:p>
          <a:p>
            <a:pPr>
              <a:buFont typeface="Arial"/>
              <a:buChar char="•"/>
            </a:pPr>
            <a:r>
              <a:rPr lang="en-US" dirty="0" smtClean="0"/>
              <a:t> produced power</a:t>
            </a:r>
          </a:p>
          <a:p>
            <a:pPr>
              <a:buFont typeface="Arial"/>
              <a:buChar char="•"/>
            </a:pPr>
            <a:r>
              <a:rPr lang="en-US" dirty="0" smtClean="0"/>
              <a:t> drive beam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test beam acceleration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80886" y="5006560"/>
            <a:ext cx="2072314" cy="1198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Maximum gradient 145 MV/</a:t>
            </a:r>
            <a:r>
              <a:rPr lang="en-US" dirty="0" err="1" smtClean="0"/>
              <a:t>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6" name="Picture 1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40" y="3458360"/>
            <a:ext cx="4485760" cy="329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PowerVsGradient3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199" y="762001"/>
            <a:ext cx="5257801" cy="328013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75090" y="920644"/>
            <a:ext cx="8728671" cy="5728447"/>
          </a:xfrm>
        </p:spPr>
        <p:txBody>
          <a:bodyPr/>
          <a:lstStyle/>
          <a:p>
            <a:pPr>
              <a:buFont typeface="Wingdings 2" charset="0"/>
              <a:buNone/>
            </a:pPr>
            <a:r>
              <a:rPr lang="en-GB" sz="3600">
                <a:latin typeface="Verdana" charset="0"/>
                <a:ea typeface="ＭＳ Ｐゴシック" charset="0"/>
              </a:rPr>
              <a:t> 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606637" y="0"/>
            <a:ext cx="56848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4000" kern="0" dirty="0" smtClean="0">
                <a:latin typeface="+mj-lt"/>
                <a:ea typeface="+mj-ea"/>
                <a:cs typeface="+mj-cs"/>
              </a:rPr>
              <a:t>Decelerator Design</a:t>
            </a:r>
            <a:endParaRPr kumimoji="0" lang="en-US" sz="4000" b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5090" y="762000"/>
            <a:ext cx="4409609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≈ 1km (1000 </a:t>
            </a:r>
            <a:r>
              <a:rPr lang="en-US" dirty="0" err="1" smtClean="0"/>
              <a:t>quadrupoles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10</a:t>
            </a:r>
            <a:r>
              <a:rPr lang="en-US" dirty="0" smtClean="0"/>
              <a:t>0A</a:t>
            </a:r>
            <a:r>
              <a:rPr lang="en-US" dirty="0" smtClean="0"/>
              <a:t>, 2.4-0.24GeV beam</a:t>
            </a:r>
          </a:p>
          <a:p>
            <a:pPr>
              <a:buFont typeface="Arial"/>
              <a:buChar char="•"/>
            </a:pPr>
            <a:r>
              <a:rPr lang="en-US" dirty="0" smtClean="0"/>
              <a:t> aperture ≈ 10σ</a:t>
            </a:r>
          </a:p>
          <a:p>
            <a:pPr>
              <a:buFont typeface="Arial"/>
              <a:buChar char="•"/>
            </a:pPr>
            <a:r>
              <a:rPr lang="en-US" dirty="0" smtClean="0"/>
              <a:t> large energy spread</a:t>
            </a:r>
          </a:p>
          <a:p>
            <a:pPr>
              <a:buFont typeface="Arial"/>
              <a:buChar char="•"/>
            </a:pPr>
            <a:r>
              <a:rPr lang="en-US" dirty="0" smtClean="0"/>
              <a:t> significant </a:t>
            </a:r>
            <a:r>
              <a:rPr lang="en-US" dirty="0" err="1" smtClean="0"/>
              <a:t>wakefields</a:t>
            </a:r>
            <a:endParaRPr lang="en-US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6046261" y="4635499"/>
            <a:ext cx="28575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Design and simulations are OK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7764" y="583286"/>
            <a:ext cx="3785997" cy="2688405"/>
          </a:xfrm>
          <a:prstGeom prst="rect">
            <a:avLst/>
          </a:prstGeom>
        </p:spPr>
      </p:pic>
      <p:pic>
        <p:nvPicPr>
          <p:cNvPr id="23" name="Picture 22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01254"/>
            <a:ext cx="5676900" cy="382706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78503" y="2498993"/>
            <a:ext cx="3098097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3σ-envelope along decelerator</a:t>
            </a:r>
          </a:p>
          <a:p>
            <a:r>
              <a:rPr lang="en-US" dirty="0" err="1" smtClean="0"/>
              <a:t>w</a:t>
            </a:r>
            <a:r>
              <a:rPr lang="en-US" dirty="0" smtClean="0"/>
              <a:t>. imperfections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135864" y="3297724"/>
            <a:ext cx="276789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Final energy along train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470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76867" y="0"/>
            <a:ext cx="7010400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GB" sz="4000" dirty="0" smtClean="0">
                <a:latin typeface="Calibri" charset="0"/>
                <a:cs typeface="ＭＳ Ｐゴシック" charset="-128"/>
              </a:rPr>
              <a:t>TBL: Drive Beam Deceleration</a:t>
            </a:r>
          </a:p>
        </p:txBody>
      </p:sp>
      <p:sp>
        <p:nvSpPr>
          <p:cNvPr id="57353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AFBF82-3AB0-453D-AABF-0CA7D2F45A4C}" type="slidenum">
              <a:rPr lang="en-US" smtClean="0">
                <a:ea typeface="ＭＳ Ｐゴシック" charset="-128"/>
                <a:cs typeface="ＭＳ Ｐゴシック" charset="-128"/>
              </a:rPr>
              <a:pPr/>
              <a:t>18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88441" y="990600"/>
            <a:ext cx="2929518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9 out of 16 </a:t>
            </a:r>
            <a:r>
              <a:rPr lang="en-US" dirty="0" smtClean="0"/>
              <a:t>PETS</a:t>
            </a:r>
            <a:r>
              <a:rPr lang="en-US" dirty="0" smtClean="0"/>
              <a:t> </a:t>
            </a:r>
            <a:r>
              <a:rPr lang="en-US" dirty="0" smtClean="0"/>
              <a:t>installed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Rest will come</a:t>
            </a:r>
            <a:r>
              <a:rPr lang="en-US" dirty="0" smtClean="0"/>
              <a:t> </a:t>
            </a:r>
            <a:r>
              <a:rPr lang="en-US" dirty="0" smtClean="0"/>
              <a:t>this year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2534" y="3810000"/>
            <a:ext cx="2218266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Up to </a:t>
            </a:r>
            <a:r>
              <a:rPr lang="en-US" dirty="0" smtClean="0"/>
              <a:t>21A </a:t>
            </a:r>
            <a:r>
              <a:rPr lang="en-US" dirty="0" smtClean="0"/>
              <a:t>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optics understood</a:t>
            </a:r>
          </a:p>
          <a:p>
            <a:pPr>
              <a:buFont typeface="Arial"/>
              <a:buChar char="•"/>
            </a:pPr>
            <a:r>
              <a:rPr lang="en-US" dirty="0" smtClean="0"/>
              <a:t> no losses in TBL</a:t>
            </a:r>
          </a:p>
          <a:p>
            <a:endParaRPr lang="en-US" dirty="0" smtClean="0"/>
          </a:p>
          <a:p>
            <a:r>
              <a:rPr lang="en-US" dirty="0" smtClean="0"/>
              <a:t>Good agreement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power production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 deceleration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88441" y="1975557"/>
            <a:ext cx="2929518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dirty="0" smtClean="0"/>
              <a:t>~</a:t>
            </a:r>
            <a:r>
              <a:rPr lang="en-US" dirty="0" smtClean="0"/>
              <a:t>26% deceleration</a:t>
            </a:r>
          </a:p>
          <a:p>
            <a:endParaRPr lang="en-US" dirty="0" smtClean="0"/>
          </a:p>
          <a:p>
            <a:r>
              <a:rPr lang="en-US" dirty="0" smtClean="0"/>
              <a:t>Final g</a:t>
            </a:r>
            <a:r>
              <a:rPr lang="en-US" dirty="0" smtClean="0"/>
              <a:t>oal </a:t>
            </a:r>
            <a:r>
              <a:rPr lang="en-US" dirty="0" smtClean="0"/>
              <a:t>is 50% deceleration</a:t>
            </a:r>
          </a:p>
        </p:txBody>
      </p:sp>
      <p:pic>
        <p:nvPicPr>
          <p:cNvPr id="18" name="Picture 8" descr="DSC_2681-1.jpg"/>
          <p:cNvPicPr>
            <a:picLocks noChangeAspect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381000" y="905934"/>
            <a:ext cx="3697111" cy="245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111207_DecelerationSingleSho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962400" y="3206471"/>
            <a:ext cx="5181600" cy="35150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Main Beam </a:t>
            </a:r>
            <a:r>
              <a:rPr lang="en-US" sz="4000" dirty="0" err="1" smtClean="0"/>
              <a:t>Emittances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6" y="812799"/>
            <a:ext cx="4639661" cy="1437319"/>
          </a:xfrm>
          <a:prstGeom prst="rect">
            <a:avLst/>
          </a:prstGeom>
        </p:spPr>
      </p:pic>
      <p:pic>
        <p:nvPicPr>
          <p:cNvPr id="22" name="Picture 21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2389819"/>
            <a:ext cx="3158170" cy="937581"/>
          </a:xfrm>
          <a:prstGeom prst="rect">
            <a:avLst/>
          </a:prstGeom>
        </p:spPr>
      </p:pic>
      <p:pic>
        <p:nvPicPr>
          <p:cNvPr id="23" name="Picture 22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610" y="3708400"/>
            <a:ext cx="3662690" cy="91816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568835" y="5256481"/>
            <a:ext cx="1832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Beam Quality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(+bunch length)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1112654" y="4599139"/>
            <a:ext cx="761835" cy="4418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2144080" y="4406901"/>
            <a:ext cx="589852" cy="25965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 flipH="1" flipV="1">
            <a:off x="3072603" y="4819189"/>
            <a:ext cx="574417" cy="18917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57200" y="5256481"/>
            <a:ext cx="1630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spectrum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71545" y="4902537"/>
            <a:ext cx="1630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Beam power</a:t>
            </a:r>
          </a:p>
        </p:txBody>
      </p:sp>
      <p:pic>
        <p:nvPicPr>
          <p:cNvPr id="39" name="Picture 38" descr="p3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6660" y="825499"/>
            <a:ext cx="4377339" cy="1114101"/>
          </a:xfrm>
          <a:prstGeom prst="rect">
            <a:avLst/>
          </a:prstGeom>
        </p:spPr>
      </p:pic>
      <p:pic>
        <p:nvPicPr>
          <p:cNvPr id="40" name="Picture 39" descr="p4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6400" y="2617536"/>
            <a:ext cx="4783665" cy="2754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1998812" y="1014407"/>
            <a:ext cx="176255" cy="48823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  <a:spAutoFit/>
          </a:bodyPr>
          <a:lstStyle/>
          <a:p>
            <a:pPr algn="ctr"/>
            <a:endParaRPr lang="en-US" sz="2600" dirty="0">
              <a:solidFill>
                <a:srgbClr val="0066FF"/>
              </a:solidFill>
              <a:latin typeface="Times New Roman" pitchFamily="-107" charset="0"/>
            </a:endParaRP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6144"/>
            <a:ext cx="9144000" cy="607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354" y="1739903"/>
            <a:ext cx="7620000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fi-flag1"/>
          <p:cNvPicPr preferRelativeResize="0"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193" y="993775"/>
            <a:ext cx="47918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it-flag1"/>
          <p:cNvPicPr preferRelativeResize="0"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6362" y="981075"/>
            <a:ext cx="47918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0" descr="jp-flag1"/>
          <p:cNvPicPr preferRelativeResize="0"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71294" y="981075"/>
            <a:ext cx="47771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1" descr="se-flag1"/>
          <p:cNvPicPr preferRelativeResize="0"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405448" y="952502"/>
            <a:ext cx="47771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2" descr="uk-flag1"/>
          <p:cNvPicPr preferRelativeResize="0"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488974" y="3430591"/>
            <a:ext cx="473319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3" descr="us-flag1"/>
          <p:cNvPicPr preferRelativeResize="0"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497768" y="4002091"/>
            <a:ext cx="47771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4" descr="fr-flag1"/>
          <p:cNvPicPr preferRelativeResize="0"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70085" y="979488"/>
            <a:ext cx="442546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 noChangeAspect="1"/>
          </p:cNvGrpSpPr>
          <p:nvPr/>
        </p:nvGrpSpPr>
        <p:grpSpPr bwMode="auto">
          <a:xfrm>
            <a:off x="152401" y="3962400"/>
            <a:ext cx="483577" cy="328612"/>
            <a:chOff x="360" y="1398"/>
            <a:chExt cx="1718" cy="1170"/>
          </a:xfrm>
        </p:grpSpPr>
        <p:pic>
          <p:nvPicPr>
            <p:cNvPr id="2116" name="Picture 16" descr="3dflagsdotcom_european_union_2fawm"/>
            <p:cNvPicPr preferRelativeResize="0">
              <a:picLocks noChangeAspect="1" noChangeArrowheads="1" noCrop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60" y="1398"/>
              <a:ext cx="1718" cy="1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17" name="Picture 17"/>
            <p:cNvPicPr preferRelativeResize="0"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7" y="1620"/>
              <a:ext cx="808" cy="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63" name="Picture 19" descr="3dflagsdotcom_india_2fawm"/>
          <p:cNvPicPr preferRelativeResize="0"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285393" y="976313"/>
            <a:ext cx="464527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23" descr="3dflagsdotcom_turke_2fawm"/>
          <p:cNvPicPr preferRelativeResize="0"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72856" y="2138366"/>
            <a:ext cx="508489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4" descr="de-flag1"/>
          <p:cNvPicPr preferRelativeResize="0"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661748" y="982663"/>
            <a:ext cx="47771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25" descr="ru-flag1"/>
          <p:cNvPicPr preferRelativeResize="0">
            <a:picLocks noChangeAspect="1" noChangeArrowheads="1" noCrop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110047" y="968375"/>
            <a:ext cx="47918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26" descr="3dflagsdotcom_spnat_2fawm"/>
          <p:cNvPicPr preferRelativeResize="0">
            <a:picLocks noChangeAspect="1" noChangeArrowheads="1" noCrop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789984" y="955675"/>
            <a:ext cx="480646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1" name="Oval 27"/>
          <p:cNvSpPr>
            <a:spLocks noChangeArrowheads="1"/>
          </p:cNvSpPr>
          <p:nvPr/>
        </p:nvSpPr>
        <p:spPr bwMode="auto">
          <a:xfrm>
            <a:off x="4725867" y="2960691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2" name="Oval 28"/>
          <p:cNvSpPr>
            <a:spLocks noChangeArrowheads="1"/>
          </p:cNvSpPr>
          <p:nvPr/>
        </p:nvSpPr>
        <p:spPr bwMode="auto">
          <a:xfrm>
            <a:off x="4305300" y="2887666"/>
            <a:ext cx="8352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3" name="Oval 29"/>
          <p:cNvSpPr>
            <a:spLocks noChangeArrowheads="1"/>
          </p:cNvSpPr>
          <p:nvPr/>
        </p:nvSpPr>
        <p:spPr bwMode="auto">
          <a:xfrm>
            <a:off x="3978521" y="2714628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4" name="Oval 30"/>
          <p:cNvSpPr>
            <a:spLocks noChangeArrowheads="1"/>
          </p:cNvSpPr>
          <p:nvPr/>
        </p:nvSpPr>
        <p:spPr bwMode="auto">
          <a:xfrm>
            <a:off x="4044463" y="2714628"/>
            <a:ext cx="8352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5" name="Oval 31"/>
          <p:cNvSpPr>
            <a:spLocks noChangeArrowheads="1"/>
          </p:cNvSpPr>
          <p:nvPr/>
        </p:nvSpPr>
        <p:spPr bwMode="auto">
          <a:xfrm>
            <a:off x="3911114" y="2568578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6" name="Oval 32"/>
          <p:cNvSpPr>
            <a:spLocks noChangeArrowheads="1"/>
          </p:cNvSpPr>
          <p:nvPr/>
        </p:nvSpPr>
        <p:spPr bwMode="auto">
          <a:xfrm>
            <a:off x="4286252" y="2382841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7" name="Oval 33"/>
          <p:cNvSpPr>
            <a:spLocks noChangeArrowheads="1"/>
          </p:cNvSpPr>
          <p:nvPr/>
        </p:nvSpPr>
        <p:spPr bwMode="auto">
          <a:xfrm>
            <a:off x="857252" y="2987678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8" name="Oval 34"/>
          <p:cNvSpPr>
            <a:spLocks noChangeArrowheads="1"/>
          </p:cNvSpPr>
          <p:nvPr/>
        </p:nvSpPr>
        <p:spPr bwMode="auto">
          <a:xfrm>
            <a:off x="3881806" y="2935291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9" name="Oval 36"/>
          <p:cNvSpPr>
            <a:spLocks noChangeArrowheads="1"/>
          </p:cNvSpPr>
          <p:nvPr/>
        </p:nvSpPr>
        <p:spPr bwMode="auto">
          <a:xfrm>
            <a:off x="3981452" y="2944816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0" name="Oval 37"/>
          <p:cNvSpPr>
            <a:spLocks noChangeArrowheads="1"/>
          </p:cNvSpPr>
          <p:nvPr/>
        </p:nvSpPr>
        <p:spPr bwMode="auto">
          <a:xfrm>
            <a:off x="4240824" y="2625728"/>
            <a:ext cx="8352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1" name="Oval 38"/>
          <p:cNvSpPr>
            <a:spLocks noChangeArrowheads="1"/>
          </p:cNvSpPr>
          <p:nvPr/>
        </p:nvSpPr>
        <p:spPr bwMode="auto">
          <a:xfrm>
            <a:off x="1776047" y="2911478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2" name="Oval 39"/>
          <p:cNvSpPr>
            <a:spLocks noChangeArrowheads="1"/>
          </p:cNvSpPr>
          <p:nvPr/>
        </p:nvSpPr>
        <p:spPr bwMode="auto">
          <a:xfrm>
            <a:off x="4148506" y="2749553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3" name="Oval 40"/>
          <p:cNvSpPr>
            <a:spLocks noChangeArrowheads="1"/>
          </p:cNvSpPr>
          <p:nvPr/>
        </p:nvSpPr>
        <p:spPr bwMode="auto">
          <a:xfrm>
            <a:off x="1736484" y="2857503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4" name="Oval 41"/>
          <p:cNvSpPr>
            <a:spLocks noChangeArrowheads="1"/>
          </p:cNvSpPr>
          <p:nvPr/>
        </p:nvSpPr>
        <p:spPr bwMode="auto">
          <a:xfrm>
            <a:off x="4176347" y="2357441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5" name="Oval 42"/>
          <p:cNvSpPr>
            <a:spLocks noChangeArrowheads="1"/>
          </p:cNvSpPr>
          <p:nvPr/>
        </p:nvSpPr>
        <p:spPr bwMode="auto">
          <a:xfrm>
            <a:off x="4629151" y="2244728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6" name="Oval 43"/>
          <p:cNvSpPr>
            <a:spLocks noChangeArrowheads="1"/>
          </p:cNvSpPr>
          <p:nvPr/>
        </p:nvSpPr>
        <p:spPr bwMode="auto">
          <a:xfrm>
            <a:off x="6096000" y="2473328"/>
            <a:ext cx="8352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7" name="Oval 44"/>
          <p:cNvSpPr>
            <a:spLocks noChangeArrowheads="1"/>
          </p:cNvSpPr>
          <p:nvPr/>
        </p:nvSpPr>
        <p:spPr bwMode="auto">
          <a:xfrm>
            <a:off x="4972052" y="2425703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8" name="Oval 45"/>
          <p:cNvSpPr>
            <a:spLocks noChangeArrowheads="1"/>
          </p:cNvSpPr>
          <p:nvPr/>
        </p:nvSpPr>
        <p:spPr bwMode="auto">
          <a:xfrm>
            <a:off x="5067300" y="2535241"/>
            <a:ext cx="8352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9" name="Oval 46"/>
          <p:cNvSpPr>
            <a:spLocks noChangeArrowheads="1"/>
          </p:cNvSpPr>
          <p:nvPr/>
        </p:nvSpPr>
        <p:spPr bwMode="auto">
          <a:xfrm>
            <a:off x="5848351" y="3449641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0" name="Oval 49"/>
          <p:cNvSpPr>
            <a:spLocks noChangeArrowheads="1"/>
          </p:cNvSpPr>
          <p:nvPr/>
        </p:nvSpPr>
        <p:spPr bwMode="auto">
          <a:xfrm>
            <a:off x="7545267" y="3016253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1" name="Oval 50"/>
          <p:cNvSpPr>
            <a:spLocks noChangeArrowheads="1"/>
          </p:cNvSpPr>
          <p:nvPr/>
        </p:nvSpPr>
        <p:spPr bwMode="auto">
          <a:xfrm>
            <a:off x="4191000" y="2749553"/>
            <a:ext cx="8352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92" name="Picture 51" descr="3dflagsdotcom_switz_2fabm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8487509" y="1549402"/>
            <a:ext cx="50702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3" name="Picture 52" descr="3dflagsdotcom_pakis_2fabm"/>
          <p:cNvPicPr>
            <a:picLocks noChangeAspect="1" noChangeArrowheads="1" noCrop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647592" y="987425"/>
            <a:ext cx="498231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7915275" y="4496863"/>
            <a:ext cx="1217735" cy="885825"/>
            <a:chOff x="503" y="3106"/>
            <a:chExt cx="767" cy="558"/>
          </a:xfrm>
        </p:grpSpPr>
        <p:pic>
          <p:nvPicPr>
            <p:cNvPr id="2113" name="Picture 54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624" y="3197"/>
              <a:ext cx="527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14" name="AutoShape 55"/>
            <p:cNvSpPr>
              <a:spLocks noChangeArrowheads="1"/>
            </p:cNvSpPr>
            <p:nvPr/>
          </p:nvSpPr>
          <p:spPr bwMode="auto">
            <a:xfrm>
              <a:off x="503" y="3106"/>
              <a:ext cx="767" cy="55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4 w 21600"/>
                <a:gd name="T25" fmla="*/ 3174 h 21600"/>
                <a:gd name="T26" fmla="*/ 18446 w 21600"/>
                <a:gd name="T27" fmla="*/ 1842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532" y="10800"/>
                  </a:moveTo>
                  <a:cubicBezTo>
                    <a:pt x="3532" y="14814"/>
                    <a:pt x="6786" y="18068"/>
                    <a:pt x="10800" y="18068"/>
                  </a:cubicBezTo>
                  <a:cubicBezTo>
                    <a:pt x="14814" y="18068"/>
                    <a:pt x="18068" y="14814"/>
                    <a:pt x="18068" y="10800"/>
                  </a:cubicBezTo>
                  <a:cubicBezTo>
                    <a:pt x="18068" y="6786"/>
                    <a:pt x="14814" y="3532"/>
                    <a:pt x="10800" y="3532"/>
                  </a:cubicBezTo>
                  <a:cubicBezTo>
                    <a:pt x="6786" y="3532"/>
                    <a:pt x="3532" y="6786"/>
                    <a:pt x="3532" y="10800"/>
                  </a:cubicBezTo>
                  <a:close/>
                </a:path>
              </a:pathLst>
            </a:custGeom>
            <a:solidFill>
              <a:srgbClr val="000055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Oval 56"/>
            <p:cNvSpPr>
              <a:spLocks noChangeArrowheads="1"/>
            </p:cNvSpPr>
            <p:nvPr/>
          </p:nvSpPr>
          <p:spPr bwMode="auto">
            <a:xfrm>
              <a:off x="618" y="3187"/>
              <a:ext cx="526" cy="386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95" name="Oval 58"/>
          <p:cNvSpPr>
            <a:spLocks noChangeArrowheads="1"/>
          </p:cNvSpPr>
          <p:nvPr/>
        </p:nvSpPr>
        <p:spPr bwMode="auto">
          <a:xfrm>
            <a:off x="4044463" y="2786066"/>
            <a:ext cx="8352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6" name="Oval 59"/>
          <p:cNvSpPr>
            <a:spLocks noChangeArrowheads="1"/>
          </p:cNvSpPr>
          <p:nvPr/>
        </p:nvSpPr>
        <p:spPr bwMode="auto">
          <a:xfrm>
            <a:off x="4766899" y="2979741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7" name="Oval 60"/>
          <p:cNvSpPr>
            <a:spLocks noChangeArrowheads="1"/>
          </p:cNvSpPr>
          <p:nvPr/>
        </p:nvSpPr>
        <p:spPr bwMode="auto">
          <a:xfrm>
            <a:off x="2014906" y="2990853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8" name="Oval 61"/>
          <p:cNvSpPr>
            <a:spLocks noChangeArrowheads="1"/>
          </p:cNvSpPr>
          <p:nvPr/>
        </p:nvSpPr>
        <p:spPr bwMode="auto">
          <a:xfrm>
            <a:off x="3955075" y="2586041"/>
            <a:ext cx="8352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0" name="Text Box 63"/>
          <p:cNvSpPr txBox="1">
            <a:spLocks noChangeArrowheads="1"/>
          </p:cNvSpPr>
          <p:nvPr/>
        </p:nvSpPr>
        <p:spPr bwMode="auto">
          <a:xfrm>
            <a:off x="3071575" y="5084238"/>
            <a:ext cx="3009926" cy="36512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u="sng" dirty="0" smtClean="0">
                <a:solidFill>
                  <a:srgbClr val="FFFF00"/>
                </a:solidFill>
                <a:latin typeface="Times New Roman" pitchFamily="-107" charset="0"/>
              </a:rPr>
              <a:t>41 </a:t>
            </a:r>
            <a:r>
              <a:rPr lang="en-US" u="sng" dirty="0">
                <a:solidFill>
                  <a:srgbClr val="FFFF00"/>
                </a:solidFill>
                <a:latin typeface="Times New Roman" pitchFamily="-107" charset="0"/>
              </a:rPr>
              <a:t>Institutes from</a:t>
            </a:r>
            <a:r>
              <a:rPr lang="en-US" u="sng" dirty="0" smtClean="0">
                <a:solidFill>
                  <a:srgbClr val="FFFF00"/>
                </a:solidFill>
                <a:latin typeface="Times New Roman" pitchFamily="-107" charset="0"/>
              </a:rPr>
              <a:t> 21 </a:t>
            </a:r>
            <a:r>
              <a:rPr lang="en-US" u="sng" dirty="0">
                <a:solidFill>
                  <a:srgbClr val="FFFF00"/>
                </a:solidFill>
                <a:latin typeface="Times New Roman" pitchFamily="-107" charset="0"/>
              </a:rPr>
              <a:t>countries</a:t>
            </a:r>
          </a:p>
        </p:txBody>
      </p:sp>
      <p:pic>
        <p:nvPicPr>
          <p:cNvPr id="2101" name="Picture 64" descr="3dflags_ukr0001-000fa"/>
          <p:cNvPicPr>
            <a:picLocks noChangeAspect="1" noChangeArrowheads="1" noCrop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8524143" y="2755902"/>
            <a:ext cx="420565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2" name="Picture 65" descr="3dflags_nor0001-000fa"/>
          <p:cNvPicPr>
            <a:picLocks noChangeAspect="1" noChangeArrowheads="1" noCrop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490190" y="946151"/>
            <a:ext cx="422031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3" name="Picture 66" descr="3dflags_grc0001-000fa"/>
          <p:cNvPicPr>
            <a:picLocks noChangeAspect="1" noChangeArrowheads="1" noCrop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2463312" y="944563"/>
            <a:ext cx="49090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4" name="Picture 65" descr="\\cern.ch\dfs\Users\r\rinolfi\Desktop\3dflags_dnk0001-0003a.gif"/>
          <p:cNvPicPr>
            <a:picLocks noChangeAspect="1" noChangeArrowheads="1" noCrop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19809" y="1643063"/>
            <a:ext cx="404446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5" name="Oval 59"/>
          <p:cNvSpPr>
            <a:spLocks noChangeArrowheads="1"/>
          </p:cNvSpPr>
          <p:nvPr/>
        </p:nvSpPr>
        <p:spPr bwMode="auto">
          <a:xfrm>
            <a:off x="4506059" y="2928941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6" name="Oval 59"/>
          <p:cNvSpPr>
            <a:spLocks noChangeArrowheads="1"/>
          </p:cNvSpPr>
          <p:nvPr/>
        </p:nvSpPr>
        <p:spPr bwMode="auto">
          <a:xfrm>
            <a:off x="4572000" y="2928941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7" name="Oval 59"/>
          <p:cNvSpPr>
            <a:spLocks noChangeArrowheads="1"/>
          </p:cNvSpPr>
          <p:nvPr/>
        </p:nvSpPr>
        <p:spPr bwMode="auto">
          <a:xfrm>
            <a:off x="4637945" y="2928941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8" name="Oval 59"/>
          <p:cNvSpPr>
            <a:spLocks noChangeArrowheads="1"/>
          </p:cNvSpPr>
          <p:nvPr/>
        </p:nvSpPr>
        <p:spPr bwMode="auto">
          <a:xfrm>
            <a:off x="4176347" y="2500316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9" name="Oval 59"/>
          <p:cNvSpPr>
            <a:spLocks noChangeArrowheads="1"/>
          </p:cNvSpPr>
          <p:nvPr/>
        </p:nvSpPr>
        <p:spPr bwMode="auto">
          <a:xfrm>
            <a:off x="3912578" y="2500316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0" name="Oval 59"/>
          <p:cNvSpPr>
            <a:spLocks noChangeArrowheads="1"/>
          </p:cNvSpPr>
          <p:nvPr/>
        </p:nvSpPr>
        <p:spPr bwMode="auto">
          <a:xfrm>
            <a:off x="4703886" y="2571753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1" name="Oval 59"/>
          <p:cNvSpPr>
            <a:spLocks noChangeArrowheads="1"/>
          </p:cNvSpPr>
          <p:nvPr/>
        </p:nvSpPr>
        <p:spPr bwMode="auto">
          <a:xfrm>
            <a:off x="5693021" y="3214691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2" name="Oval 59"/>
          <p:cNvSpPr>
            <a:spLocks noChangeArrowheads="1"/>
          </p:cNvSpPr>
          <p:nvPr/>
        </p:nvSpPr>
        <p:spPr bwMode="auto">
          <a:xfrm>
            <a:off x="3912578" y="2857503"/>
            <a:ext cx="84993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7"/>
          <p:cNvSpPr>
            <a:spLocks noChangeArrowheads="1"/>
          </p:cNvSpPr>
          <p:nvPr/>
        </p:nvSpPr>
        <p:spPr bwMode="auto">
          <a:xfrm>
            <a:off x="2047839" y="5503333"/>
            <a:ext cx="2196691" cy="13148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en-US" sz="800" b="1" kern="0" dirty="0" err="1" smtClean="0">
                <a:solidFill>
                  <a:srgbClr val="FFFD2E"/>
                </a:solidFill>
                <a:latin typeface="Arial"/>
                <a:cs typeface="Arial"/>
              </a:rPr>
              <a:t>Gazi</a:t>
            </a: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 Universities (Turkey)</a:t>
            </a:r>
          </a:p>
          <a:p>
            <a:pPr defTabSz="829452" eaLnBrk="0" hangingPunct="0">
              <a:defRPr/>
            </a:pP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Helsinki 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Institute of Physics (Finland)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IAP (Russia)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IAP NASU (Ukraine)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IHEP (China)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INFN / LNF (Italy)</a:t>
            </a:r>
          </a:p>
          <a:p>
            <a:pPr defTabSz="829452" eaLnBrk="0" hangingPunct="0">
              <a:defRPr/>
            </a:pPr>
            <a:r>
              <a:rPr lang="pt-BR" sz="800" b="1" kern="0" dirty="0">
                <a:solidFill>
                  <a:srgbClr val="FFFD2E"/>
                </a:solidFill>
                <a:latin typeface="Arial"/>
                <a:cs typeface="Arial"/>
              </a:rPr>
              <a:t>Instituto de </a:t>
            </a:r>
            <a:r>
              <a:rPr lang="pt-BR" sz="800" b="1" kern="0" dirty="0" err="1">
                <a:solidFill>
                  <a:srgbClr val="FFFD2E"/>
                </a:solidFill>
                <a:latin typeface="Arial"/>
                <a:cs typeface="Arial"/>
              </a:rPr>
              <a:t>Fisica</a:t>
            </a:r>
            <a:r>
              <a:rPr lang="pt-BR" sz="800" b="1" kern="0" dirty="0">
                <a:solidFill>
                  <a:srgbClr val="FFFD2E"/>
                </a:solidFill>
                <a:latin typeface="Arial"/>
                <a:cs typeface="Arial"/>
              </a:rPr>
              <a:t> Corpuscular (</a:t>
            </a:r>
            <a:r>
              <a:rPr lang="pt-BR" sz="800" b="1" kern="0" dirty="0" err="1">
                <a:solidFill>
                  <a:srgbClr val="FFFD2E"/>
                </a:solidFill>
                <a:latin typeface="Arial"/>
                <a:cs typeface="Arial"/>
              </a:rPr>
              <a:t>Spain</a:t>
            </a:r>
            <a:r>
              <a:rPr lang="pt-BR" sz="800" b="1" kern="0" dirty="0">
                <a:solidFill>
                  <a:srgbClr val="FFFD2E"/>
                </a:solidFill>
                <a:latin typeface="Arial"/>
                <a:cs typeface="Arial"/>
              </a:rPr>
              <a:t>)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IRFU / </a:t>
            </a:r>
            <a:r>
              <a:rPr sz="800" b="1" kern="0" noProof="1">
                <a:solidFill>
                  <a:srgbClr val="FFFD2E"/>
                </a:solidFill>
                <a:latin typeface="Arial"/>
                <a:cs typeface="Arial"/>
              </a:rPr>
              <a:t>Saclay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(France)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Jefferson Lab (USA)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John Adams Institute/Oxford (UK)</a:t>
            </a:r>
          </a:p>
        </p:txBody>
      </p:sp>
      <p:sp>
        <p:nvSpPr>
          <p:cNvPr id="75" name="Rectangle 18"/>
          <p:cNvSpPr>
            <a:spLocks noChangeArrowheads="1"/>
          </p:cNvSpPr>
          <p:nvPr/>
        </p:nvSpPr>
        <p:spPr bwMode="auto">
          <a:xfrm>
            <a:off x="6824870" y="5518357"/>
            <a:ext cx="2319130" cy="134564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Polytech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. University of Catalonia (Spain)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PSI (Switzerland)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RAL (UK)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RRCAT / Indore (India)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SLAC (USA)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Thrace University (Greece)</a:t>
            </a:r>
          </a:p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Tsinghua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University (China)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University of Oslo (Norway)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Uppsala University (Sweden)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UCSC SCIPP (USA)</a:t>
            </a:r>
          </a:p>
        </p:txBody>
      </p:sp>
      <p:sp>
        <p:nvSpPr>
          <p:cNvPr id="76" name="Rectangle 20"/>
          <p:cNvSpPr>
            <a:spLocks noChangeArrowheads="1"/>
          </p:cNvSpPr>
          <p:nvPr/>
        </p:nvSpPr>
        <p:spPr bwMode="auto">
          <a:xfrm>
            <a:off x="1" y="5410201"/>
            <a:ext cx="2294643" cy="143797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fr-CH" sz="800" b="1" dirty="0" smtClean="0">
                <a:solidFill>
                  <a:srgbClr val="FFFD2E"/>
                </a:solidFill>
                <a:latin typeface="Arial"/>
                <a:ea typeface="ＭＳ Ｐゴシック"/>
                <a:cs typeface="Arial"/>
              </a:rPr>
              <a:t>ACAS (Australia)</a:t>
            </a:r>
          </a:p>
          <a:p>
            <a:pPr defTabSz="829452" eaLnBrk="0" hangingPunct="0">
              <a:defRPr/>
            </a:pPr>
            <a:r>
              <a:rPr lang="fr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Aarhus </a:t>
            </a:r>
            <a:r>
              <a:rPr lang="fr-CH" sz="800" b="1" kern="0" dirty="0">
                <a:solidFill>
                  <a:srgbClr val="FFFD2E"/>
                </a:solidFill>
                <a:latin typeface="Arial"/>
                <a:cs typeface="Arial"/>
              </a:rPr>
              <a:t>University  (Denmark)</a:t>
            </a:r>
            <a:endParaRPr lang="en-US" sz="800" b="1" kern="0" dirty="0">
              <a:solidFill>
                <a:srgbClr val="FFFD2E"/>
              </a:solidFill>
              <a:latin typeface="Arial"/>
              <a:cs typeface="Arial"/>
            </a:endParaRP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Ankara University (Turkey)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Argonne National Laboratory (USA)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Athens University (Greece)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BINP (Russia)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CERN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CIEMAT (Spain)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Cockcroft Institute (UK)</a:t>
            </a:r>
          </a:p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ETHZurich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(Switzerland</a:t>
            </a: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</a:p>
          <a:p>
            <a:pPr defTabSz="829452" eaLnBrk="0" hangingPunct="0">
              <a:defRPr/>
            </a:pP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FERMILAB</a:t>
            </a:r>
            <a:endParaRPr lang="en-US" sz="800" b="1" kern="0" dirty="0">
              <a:solidFill>
                <a:srgbClr val="FFFD2E"/>
              </a:solidFill>
              <a:latin typeface="Arial"/>
              <a:cs typeface="Arial"/>
            </a:endParaRPr>
          </a:p>
        </p:txBody>
      </p:sp>
      <p:sp>
        <p:nvSpPr>
          <p:cNvPr id="77" name="Rectangle 21"/>
          <p:cNvSpPr>
            <a:spLocks noChangeArrowheads="1"/>
          </p:cNvSpPr>
          <p:nvPr/>
        </p:nvSpPr>
        <p:spPr bwMode="auto">
          <a:xfrm>
            <a:off x="4518550" y="5518357"/>
            <a:ext cx="2221180" cy="13148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John Adams Institute/RHUL (UK)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JINR (Russia)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Karlsruhe University (Germany)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KEK (Japan) 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LAL / </a:t>
            </a: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Orsay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(France) 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LAPP / ESIA (France)</a:t>
            </a:r>
          </a:p>
          <a:p>
            <a:pPr defTabSz="829452" eaLnBrk="0" hangingPunct="0">
              <a:defRPr/>
            </a:pPr>
            <a:r>
              <a:rPr lang="de-CH" sz="800" b="1" kern="0" dirty="0">
                <a:solidFill>
                  <a:srgbClr val="FFFD2E"/>
                </a:solidFill>
                <a:latin typeface="Arial"/>
                <a:cs typeface="Arial"/>
              </a:rPr>
              <a:t>NCP (Pakistan</a:t>
            </a:r>
            <a:r>
              <a:rPr lang="de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</a:p>
          <a:p>
            <a:pPr defTabSz="829452" eaLnBrk="0" hangingPunct="0">
              <a:defRPr/>
            </a:pPr>
            <a:r>
              <a:rPr lang="de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NIKHEF/Amsterdam (</a:t>
            </a:r>
            <a:r>
              <a:rPr lang="de-CH" sz="800" b="1" kern="0" dirty="0" err="1" smtClean="0">
                <a:solidFill>
                  <a:srgbClr val="FFFD2E"/>
                </a:solidFill>
                <a:latin typeface="Arial"/>
                <a:cs typeface="Arial"/>
              </a:rPr>
              <a:t>Netherlands</a:t>
            </a:r>
            <a:r>
              <a:rPr lang="de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North-West. Univ. Illinois (USA)</a:t>
            </a:r>
          </a:p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Patras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University (Greece)</a:t>
            </a:r>
          </a:p>
        </p:txBody>
      </p:sp>
      <p:pic>
        <p:nvPicPr>
          <p:cNvPr id="78" name="Picture 71" descr="MPj04008010000[1]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161388" y="2253093"/>
            <a:ext cx="391803" cy="313821"/>
          </a:xfrm>
          <a:prstGeom prst="rect">
            <a:avLst/>
          </a:prstGeom>
          <a:noFill/>
        </p:spPr>
      </p:pic>
      <p:sp>
        <p:nvSpPr>
          <p:cNvPr id="71" name="Title 7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cs typeface="Times New Roman (Headings)"/>
              </a:rPr>
              <a:t>CLIC</a:t>
            </a:r>
            <a:r>
              <a:rPr lang="en-US" sz="4000" dirty="0">
                <a:cs typeface="Times New Roman (Headings)"/>
              </a:rPr>
              <a:t>&amp;</a:t>
            </a:r>
            <a:r>
              <a:rPr lang="en-US" sz="4000" dirty="0" smtClean="0">
                <a:cs typeface="Times New Roman (Headings)"/>
              </a:rPr>
              <a:t>CTF3 Collaboration</a:t>
            </a:r>
            <a:endParaRPr lang="en-US" sz="4000" dirty="0"/>
          </a:p>
        </p:txBody>
      </p:sp>
      <p:pic>
        <p:nvPicPr>
          <p:cNvPr id="72" name="Picture 71" descr="3dflag_neth.gif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42934" y="2852047"/>
            <a:ext cx="507370" cy="344287"/>
          </a:xfrm>
          <a:prstGeom prst="rect">
            <a:avLst/>
          </a:prstGeom>
        </p:spPr>
      </p:pic>
      <p:sp>
        <p:nvSpPr>
          <p:cNvPr id="73" name="Oval 37"/>
          <p:cNvSpPr>
            <a:spLocks noChangeArrowheads="1"/>
          </p:cNvSpPr>
          <p:nvPr/>
        </p:nvSpPr>
        <p:spPr bwMode="auto">
          <a:xfrm>
            <a:off x="4122000" y="2599202"/>
            <a:ext cx="8352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9" name="Picture 78" descr="CLIC-Logo-Color-72.png"/>
          <p:cNvPicPr>
            <a:picLocks noChangeAspect="1"/>
          </p:cNvPicPr>
          <p:nvPr/>
        </p:nvPicPr>
        <p:blipFill>
          <a:blip r:embed="rId28"/>
          <a:srcRect l="15209" t="13636" r="16617" b="15902"/>
          <a:stretch>
            <a:fillRect/>
          </a:stretch>
        </p:blipFill>
        <p:spPr>
          <a:xfrm>
            <a:off x="31234" y="4393929"/>
            <a:ext cx="909544" cy="940073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  <p:sp>
        <p:nvSpPr>
          <p:cNvPr id="80" name="Oval 49"/>
          <p:cNvSpPr>
            <a:spLocks noChangeArrowheads="1"/>
          </p:cNvSpPr>
          <p:nvPr/>
        </p:nvSpPr>
        <p:spPr bwMode="auto">
          <a:xfrm flipV="1">
            <a:off x="7736206" y="5085183"/>
            <a:ext cx="76154" cy="72008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pic>
        <p:nvPicPr>
          <p:cNvPr id="83" name="Picture 82" descr="3dflag_austr.gif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42934" y="3393662"/>
            <a:ext cx="507370" cy="344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Emittance</a:t>
            </a:r>
            <a:r>
              <a:rPr lang="en-US" sz="4000" dirty="0" smtClean="0"/>
              <a:t> Generation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90500" y="5184021"/>
            <a:ext cx="304800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CLIC @3 </a:t>
            </a:r>
            <a:r>
              <a:rPr lang="en-US" dirty="0" err="1" smtClean="0"/>
              <a:t>TeV</a:t>
            </a:r>
            <a:r>
              <a:rPr lang="en-US" dirty="0" smtClean="0"/>
              <a:t> would achieve</a:t>
            </a:r>
            <a:r>
              <a:rPr lang="en-US" dirty="0" smtClean="0"/>
              <a:t> </a:t>
            </a:r>
            <a:r>
              <a:rPr lang="en-US" dirty="0" smtClean="0"/>
              <a:t>1/3</a:t>
            </a:r>
            <a:r>
              <a:rPr lang="en-US" dirty="0" smtClean="0"/>
              <a:t> </a:t>
            </a:r>
            <a:r>
              <a:rPr lang="en-US" dirty="0" smtClean="0"/>
              <a:t>of luminosity with ATF performance</a:t>
            </a:r>
          </a:p>
          <a:p>
            <a:r>
              <a:rPr lang="en-US" dirty="0" smtClean="0"/>
              <a:t>(3800nm/15nm@4e9)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840412" y="5346720"/>
            <a:ext cx="304800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Damping ring design is consistent with target performance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90500" y="825500"/>
            <a:ext cx="2298700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Many design </a:t>
            </a:r>
            <a:r>
              <a:rPr lang="en-US" dirty="0" smtClean="0"/>
              <a:t>issues </a:t>
            </a:r>
            <a:r>
              <a:rPr lang="en-US" dirty="0" smtClean="0"/>
              <a:t>addressed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lattice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dynamic aperture</a:t>
            </a:r>
          </a:p>
          <a:p>
            <a:pPr>
              <a:buFont typeface="Arial"/>
              <a:buChar char="•"/>
            </a:pPr>
            <a:r>
              <a:rPr lang="en-US" dirty="0" smtClean="0"/>
              <a:t> tolerances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intra-beam scattering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space charge</a:t>
            </a:r>
          </a:p>
          <a:p>
            <a:pPr>
              <a:buFont typeface="Arial"/>
              <a:buChar char="•"/>
            </a:pPr>
            <a:r>
              <a:rPr lang="en-US" dirty="0" smtClean="0"/>
              <a:t> wigglers</a:t>
            </a:r>
          </a:p>
          <a:p>
            <a:pPr>
              <a:buFont typeface="Arial"/>
              <a:buChar char="•"/>
            </a:pPr>
            <a:r>
              <a:rPr lang="en-US" dirty="0" smtClean="0"/>
              <a:t> RF system</a:t>
            </a:r>
          </a:p>
          <a:p>
            <a:pPr>
              <a:buFont typeface="Arial"/>
              <a:buChar char="•"/>
            </a:pPr>
            <a:r>
              <a:rPr lang="en-US" dirty="0" smtClean="0"/>
              <a:t> vacuum</a:t>
            </a:r>
          </a:p>
          <a:p>
            <a:pPr>
              <a:buFont typeface="Arial"/>
              <a:buChar char="•"/>
            </a:pPr>
            <a:r>
              <a:rPr lang="en-US" dirty="0" smtClean="0"/>
              <a:t> electron cloud</a:t>
            </a:r>
          </a:p>
          <a:p>
            <a:pPr>
              <a:buFont typeface="Arial"/>
              <a:buChar char="•"/>
            </a:pPr>
            <a:r>
              <a:rPr lang="en-US" dirty="0" smtClean="0"/>
              <a:t> kickers</a:t>
            </a:r>
            <a:endParaRPr lang="en-US" dirty="0"/>
          </a:p>
        </p:txBody>
      </p:sp>
      <p:pic>
        <p:nvPicPr>
          <p:cNvPr id="35" name="Picture 34" descr="Storageringparam_new.xlsx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43481" y="120722"/>
            <a:ext cx="7898637" cy="5581578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 rot="16200000" flipV="1">
            <a:off x="4620683" y="3872178"/>
            <a:ext cx="533401" cy="232834"/>
          </a:xfrm>
          <a:prstGeom prst="straightConnector1">
            <a:avLst/>
          </a:prstGeom>
          <a:ln w="635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5288756" y="3868739"/>
            <a:ext cx="533400" cy="239712"/>
          </a:xfrm>
          <a:prstGeom prst="straightConnector1">
            <a:avLst/>
          </a:prstGeom>
          <a:ln w="635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0800000">
            <a:off x="6315980" y="3530602"/>
            <a:ext cx="550640" cy="19129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 flipH="1" flipV="1">
            <a:off x="7357646" y="4198560"/>
            <a:ext cx="827923" cy="158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9712"/>
            <a:ext cx="2997201" cy="93178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/>
              <a:t>W</a:t>
            </a:r>
            <a:r>
              <a:rPr lang="en-US" sz="2000" dirty="0" err="1" smtClean="0"/>
              <a:t>akefields</a:t>
            </a:r>
            <a:r>
              <a:rPr lang="en-US" sz="2000" dirty="0" smtClean="0"/>
              <a:t> limit efficiency</a:t>
            </a:r>
          </a:p>
          <a:p>
            <a:pPr>
              <a:buNone/>
            </a:pPr>
            <a:r>
              <a:rPr lang="en-US" sz="2000" dirty="0" smtClean="0"/>
              <a:t>(beam break-up)</a:t>
            </a:r>
            <a:endParaRPr lang="en-US" sz="2000" dirty="0" smtClean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11" y="1798069"/>
            <a:ext cx="2833511" cy="1259338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9422" y="650192"/>
            <a:ext cx="5864578" cy="17898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9" name="Picture 18" descr="t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470401" y="2612907"/>
            <a:ext cx="4673600" cy="421413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45911" y="2981207"/>
            <a:ext cx="3162300" cy="347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Damping</a:t>
            </a:r>
          </a:p>
          <a:p>
            <a:r>
              <a:rPr lang="en-US" sz="2000" dirty="0" smtClean="0"/>
              <a:t>(long-range </a:t>
            </a:r>
            <a:r>
              <a:rPr lang="en-US" sz="2000" dirty="0" err="1" smtClean="0"/>
              <a:t>wakefields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Strong lattice</a:t>
            </a:r>
          </a:p>
          <a:p>
            <a:r>
              <a:rPr lang="en-US" sz="2000" dirty="0" smtClean="0"/>
              <a:t>   -&gt; tight tolerances</a:t>
            </a:r>
          </a:p>
          <a:p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Short bunches (short-range </a:t>
            </a:r>
            <a:r>
              <a:rPr lang="en-US" sz="2000" dirty="0" err="1" smtClean="0"/>
              <a:t>wakefield</a:t>
            </a:r>
            <a:r>
              <a:rPr lang="en-US" sz="2000" dirty="0" smtClean="0"/>
              <a:t>)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Trade</a:t>
            </a:r>
            <a:r>
              <a:rPr lang="en-US" sz="2000" dirty="0" smtClean="0"/>
              <a:t>-</a:t>
            </a:r>
            <a:r>
              <a:rPr lang="en-US" sz="2000" dirty="0" smtClean="0"/>
              <a:t>off for aperture (short-range </a:t>
            </a:r>
            <a:r>
              <a:rPr lang="en-US" sz="2000" dirty="0" err="1" smtClean="0"/>
              <a:t>wakefields</a:t>
            </a:r>
            <a:r>
              <a:rPr lang="en-US" sz="20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Tolerances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420" y="1917699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991099" y="4381500"/>
            <a:ext cx="283210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Pre-align </a:t>
            </a:r>
            <a:r>
              <a:rPr lang="en-US" dirty="0" err="1" smtClean="0"/>
              <a:t>BPMs+quads</a:t>
            </a:r>
            <a:endParaRPr lang="en-US" dirty="0" smtClean="0"/>
          </a:p>
          <a:p>
            <a:pPr marL="342900" indent="-342900"/>
            <a:r>
              <a:rPr lang="en-US" dirty="0" smtClean="0"/>
              <a:t>a</a:t>
            </a:r>
            <a:r>
              <a:rPr lang="en-US" dirty="0" smtClean="0"/>
              <a:t>ccuracy O(10μm)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991099" y="5873710"/>
            <a:ext cx="283210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dirty="0" smtClean="0"/>
              <a:t>) Beam-based alignment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192070" y="4723368"/>
            <a:ext cx="262123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r>
              <a:rPr lang="en-US" dirty="0" smtClean="0"/>
              <a:t>) Use </a:t>
            </a:r>
            <a:r>
              <a:rPr lang="en-US" dirty="0" err="1" smtClean="0"/>
              <a:t>wakefield</a:t>
            </a:r>
            <a:r>
              <a:rPr lang="en-US" dirty="0" smtClean="0"/>
              <a:t> monitors accuracy O(3.5μm)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6" idx="0"/>
          </p:cNvCxnSpPr>
          <p:nvPr/>
        </p:nvCxnSpPr>
        <p:spPr>
          <a:xfrm rot="5400000" flipH="1" flipV="1">
            <a:off x="6973553" y="3408707"/>
            <a:ext cx="406390" cy="15391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0"/>
          </p:cNvCxnSpPr>
          <p:nvPr/>
        </p:nvCxnSpPr>
        <p:spPr>
          <a:xfrm rot="5400000" flipH="1" flipV="1">
            <a:off x="4444262" y="3033531"/>
            <a:ext cx="748260" cy="26314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8" idx="0"/>
          </p:cNvCxnSpPr>
          <p:nvPr/>
        </p:nvCxnSpPr>
        <p:spPr>
          <a:xfrm rot="5400000" flipH="1" flipV="1">
            <a:off x="3529864" y="3947929"/>
            <a:ext cx="748260" cy="8026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0"/>
          </p:cNvCxnSpPr>
          <p:nvPr/>
        </p:nvCxnSpPr>
        <p:spPr>
          <a:xfrm rot="16200000" flipV="1">
            <a:off x="2583712" y="3804395"/>
            <a:ext cx="748262" cy="10896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Down Arrow 31"/>
          <p:cNvSpPr/>
          <p:nvPr/>
        </p:nvSpPr>
        <p:spPr>
          <a:xfrm>
            <a:off x="6104250" y="5086588"/>
            <a:ext cx="267606" cy="711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Bent-Up Arrow 32"/>
          <p:cNvSpPr/>
          <p:nvPr/>
        </p:nvSpPr>
        <p:spPr>
          <a:xfrm flipH="1">
            <a:off x="3333631" y="5352256"/>
            <a:ext cx="1549209" cy="731520"/>
          </a:xfrm>
          <a:prstGeom prst="bentUpArrow">
            <a:avLst>
              <a:gd name="adj1" fmla="val 18056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73048" y="1271368"/>
            <a:ext cx="2100305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Stabilise</a:t>
            </a:r>
            <a:r>
              <a:rPr lang="en-US" dirty="0" smtClean="0"/>
              <a:t> </a:t>
            </a:r>
            <a:r>
              <a:rPr lang="en-US" dirty="0" err="1" smtClean="0"/>
              <a:t>quadrupole</a:t>
            </a:r>
            <a:endParaRPr lang="en-US" dirty="0" smtClean="0"/>
          </a:p>
          <a:p>
            <a:r>
              <a:rPr lang="en-US" dirty="0" smtClean="0"/>
              <a:t>O(1nm) @ 1Hz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7116421" y="2624476"/>
            <a:ext cx="1638305" cy="2247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Box 5"/>
          <p:cNvSpPr txBox="1">
            <a:spLocks noChangeArrowheads="1"/>
          </p:cNvSpPr>
          <p:nvPr/>
        </p:nvSpPr>
        <p:spPr bwMode="auto">
          <a:xfrm>
            <a:off x="-11907" y="4533900"/>
            <a:ext cx="3643313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Test of prototype shows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 vertical RMS </a:t>
            </a:r>
            <a:r>
              <a:rPr lang="en-US" dirty="0"/>
              <a:t>error of </a:t>
            </a:r>
            <a:r>
              <a:rPr lang="en-US" dirty="0" smtClean="0"/>
              <a:t>11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/>
              <a:t> i.e. accuracy </a:t>
            </a:r>
            <a:r>
              <a:rPr lang="en-US" dirty="0" smtClean="0"/>
              <a:t>is approx. </a:t>
            </a:r>
            <a:r>
              <a:rPr lang="en-US" dirty="0" smtClean="0"/>
              <a:t>13.5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 Improvement path identified</a:t>
            </a:r>
          </a:p>
        </p:txBody>
      </p:sp>
      <p:pic>
        <p:nvPicPr>
          <p:cNvPr id="79874" name="Picture 7" descr="Vertical_L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3648075"/>
            <a:ext cx="48863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TextBox 10"/>
          <p:cNvSpPr txBox="1">
            <a:spLocks noChangeArrowheads="1"/>
          </p:cNvSpPr>
          <p:nvPr/>
        </p:nvSpPr>
        <p:spPr bwMode="auto">
          <a:xfrm>
            <a:off x="1524000" y="0"/>
            <a:ext cx="59753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 smtClean="0">
                <a:latin typeface="Calibri" charset="0"/>
                <a:ea typeface="Calibri" charset="0"/>
                <a:cs typeface="Calibri" charset="0"/>
              </a:rPr>
              <a:t>Pre-alignment System</a:t>
            </a:r>
            <a:endParaRPr lang="en-US" sz="40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79876" name="Picture 76" descr="2008-12-04 - TT1 3.0 - 01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8000" y="1016000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936" name="Date Placeholder 6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dirty="0">
                <a:ea typeface="ＭＳ Ｐゴシック" charset="-128"/>
                <a:cs typeface="ＭＳ Ｐゴシック" charset="-128"/>
              </a:rPr>
              <a:t>D. Schulte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79937" name="Slide Number Placeholder 6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B21D5F-F791-4BA3-98D7-445BF2F6C79D}" type="slidenum">
              <a:rPr lang="en-US" smtClean="0">
                <a:ea typeface="ＭＳ Ｐゴシック" charset="-128"/>
                <a:cs typeface="ＭＳ Ｐゴシック" charset="-128"/>
              </a:rPr>
              <a:pPr/>
              <a:t>23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524000"/>
            <a:ext cx="5492397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1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1907" y="644386"/>
            <a:ext cx="8101013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69" name="TextBox 5"/>
          <p:cNvSpPr txBox="1">
            <a:spLocks noChangeArrowheads="1"/>
          </p:cNvSpPr>
          <p:nvPr/>
        </p:nvSpPr>
        <p:spPr bwMode="auto">
          <a:xfrm>
            <a:off x="-11907" y="3410634"/>
            <a:ext cx="364331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800" dirty="0" smtClean="0"/>
              <a:t> Required accuracy of reference point is 10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BDS Design and Alignment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323" y="1271587"/>
            <a:ext cx="6244954" cy="40259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rot="5400000" flipH="1" flipV="1">
            <a:off x="5810647" y="3295253"/>
            <a:ext cx="359330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2899046" y="2476498"/>
            <a:ext cx="6244954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4327" y="1003300"/>
            <a:ext cx="2672996" cy="17543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Main design issues</a:t>
            </a:r>
          </a:p>
          <a:p>
            <a:pPr>
              <a:buFont typeface="Arial"/>
              <a:buChar char="•"/>
            </a:pPr>
            <a:r>
              <a:rPr lang="en-US" dirty="0" smtClean="0"/>
              <a:t> chromaticity </a:t>
            </a:r>
          </a:p>
          <a:p>
            <a:pPr>
              <a:buFont typeface="Arial"/>
              <a:buChar char="•"/>
            </a:pPr>
            <a:r>
              <a:rPr lang="en-US" dirty="0" smtClean="0"/>
              <a:t> non-linear effects</a:t>
            </a:r>
          </a:p>
          <a:p>
            <a:pPr>
              <a:buFont typeface="Arial"/>
              <a:buChar char="•"/>
            </a:pPr>
            <a:r>
              <a:rPr lang="en-US" dirty="0" smtClean="0"/>
              <a:t> synchrotron radiation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tuning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stability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40576" y="809922"/>
            <a:ext cx="4646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Including 10μm RMS misalignments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4327" y="5029200"/>
            <a:ext cx="4405022" cy="17543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Need more complete imperfection </a:t>
            </a:r>
            <a:r>
              <a:rPr lang="en-US" dirty="0" err="1" smtClean="0"/>
              <a:t>modelling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independent sides</a:t>
            </a:r>
          </a:p>
          <a:p>
            <a:pPr>
              <a:buFont typeface="Arial"/>
              <a:buChar char="•"/>
            </a:pPr>
            <a:r>
              <a:rPr lang="en-US" dirty="0" smtClean="0"/>
              <a:t> field errors</a:t>
            </a:r>
          </a:p>
          <a:p>
            <a:pPr>
              <a:buFont typeface="Arial"/>
              <a:buChar char="•"/>
            </a:pPr>
            <a:r>
              <a:rPr lang="en-US" dirty="0" smtClean="0"/>
              <a:t> dynamic imperfections during tuning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realistic signals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4327" y="2986196"/>
            <a:ext cx="2672996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Static imperfections:</a:t>
            </a:r>
          </a:p>
          <a:p>
            <a:pPr>
              <a:buFont typeface="Arial"/>
              <a:buChar char="•"/>
            </a:pPr>
            <a:r>
              <a:rPr lang="en-US" dirty="0" smtClean="0"/>
              <a:t> Goal is L ≥ 110% L</a:t>
            </a:r>
            <a:r>
              <a:rPr lang="en-US" baseline="-25000" dirty="0" smtClean="0"/>
              <a:t>0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with probability of 90%</a:t>
            </a:r>
          </a:p>
          <a:p>
            <a:endParaRPr lang="en-US" dirty="0" smtClean="0"/>
          </a:p>
          <a:p>
            <a:r>
              <a:rPr lang="en-US" dirty="0" smtClean="0"/>
              <a:t>Convergence is slow</a:t>
            </a:r>
          </a:p>
          <a:p>
            <a:pPr>
              <a:buFont typeface="Arial"/>
              <a:buChar char="•"/>
            </a:pPr>
            <a:r>
              <a:rPr lang="en-US" dirty="0" smtClean="0"/>
              <a:t> faster method is being developed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90708" y="5381446"/>
            <a:ext cx="3219892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Design is OK</a:t>
            </a:r>
          </a:p>
          <a:p>
            <a:r>
              <a:rPr lang="en-US" dirty="0" smtClean="0"/>
              <a:t>Imperfection mitigation comes close to target</a:t>
            </a:r>
          </a:p>
          <a:p>
            <a:r>
              <a:rPr lang="en-US" dirty="0" smtClean="0"/>
              <a:t>Test </a:t>
            </a:r>
            <a:r>
              <a:rPr lang="en-US" dirty="0" err="1" smtClean="0"/>
              <a:t>p</a:t>
            </a:r>
            <a:r>
              <a:rPr lang="en-US" dirty="0" err="1" smtClean="0"/>
              <a:t>rogramme</a:t>
            </a:r>
            <a:r>
              <a:rPr lang="en-US" dirty="0" smtClean="0"/>
              <a:t> </a:t>
            </a:r>
            <a:r>
              <a:rPr lang="en-US" dirty="0" smtClean="0"/>
              <a:t>at ATF2 at KEK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10800000" flipV="1">
            <a:off x="6819903" y="1854203"/>
            <a:ext cx="1333499" cy="622298"/>
          </a:xfrm>
          <a:prstGeom prst="straightConnector1">
            <a:avLst/>
          </a:prstGeom>
          <a:ln w="508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605033" y="1271587"/>
            <a:ext cx="151259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Full tuning performance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7317748" y="2208265"/>
            <a:ext cx="1244382" cy="663689"/>
          </a:xfrm>
          <a:prstGeom prst="straightConnector1">
            <a:avLst/>
          </a:prstGeom>
          <a:ln w="508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Ground Motion and Its Mitigation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 descr="preisolator2_Gadd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958" y="770896"/>
            <a:ext cx="4888483" cy="2593911"/>
          </a:xfrm>
          <a:prstGeom prst="rect">
            <a:avLst/>
          </a:prstGeom>
        </p:spPr>
      </p:pic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5" name="Up Arrow 24"/>
          <p:cNvSpPr/>
          <p:nvPr/>
        </p:nvSpPr>
        <p:spPr>
          <a:xfrm>
            <a:off x="6668659" y="3232630"/>
            <a:ext cx="230919" cy="832897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>
            <a:off x="7360388" y="3232630"/>
            <a:ext cx="230919" cy="832897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8" name="Picture 22" descr="p1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1" y="3788491"/>
            <a:ext cx="4279144" cy="306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231225" y="3853101"/>
            <a:ext cx="3667675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Natural ground motion can impact the luminosity</a:t>
            </a:r>
          </a:p>
          <a:p>
            <a:pPr>
              <a:buFont typeface="Arial"/>
              <a:buChar char="•"/>
            </a:pPr>
            <a:r>
              <a:rPr lang="en-US" dirty="0" smtClean="0"/>
              <a:t> typical </a:t>
            </a:r>
            <a:r>
              <a:rPr lang="en-US" dirty="0" err="1" smtClean="0"/>
              <a:t>quadrupole</a:t>
            </a:r>
            <a:r>
              <a:rPr lang="en-US" dirty="0" smtClean="0"/>
              <a:t> jitter tolerance O(1nm) in main </a:t>
            </a:r>
            <a:r>
              <a:rPr lang="en-US" dirty="0" err="1" smtClean="0"/>
              <a:t>linac</a:t>
            </a:r>
            <a:r>
              <a:rPr lang="en-US" dirty="0" smtClean="0"/>
              <a:t> and O(0.1nm) in final doublet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1225" y="5565338"/>
            <a:ext cx="366767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-&gt; develop </a:t>
            </a:r>
            <a:r>
              <a:rPr lang="en-US" dirty="0" err="1" smtClean="0"/>
              <a:t>stabilisation</a:t>
            </a:r>
            <a:r>
              <a:rPr lang="en-US" dirty="0" smtClean="0"/>
              <a:t> for beam guiding magnets</a:t>
            </a:r>
            <a:endParaRPr lang="en-US" dirty="0"/>
          </a:p>
        </p:txBody>
      </p:sp>
      <p:sp>
        <p:nvSpPr>
          <p:cNvPr id="16" name="Up Arrow 15"/>
          <p:cNvSpPr/>
          <p:nvPr/>
        </p:nvSpPr>
        <p:spPr>
          <a:xfrm>
            <a:off x="7772744" y="2148715"/>
            <a:ext cx="230919" cy="556386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>
            <a:off x="5727456" y="2148714"/>
            <a:ext cx="230919" cy="556386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offse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754518"/>
            <a:ext cx="4281404" cy="2996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Active </a:t>
            </a:r>
            <a:r>
              <a:rPr lang="en-US" sz="4000" dirty="0" err="1" smtClean="0"/>
              <a:t>Stabilisation</a:t>
            </a:r>
            <a:r>
              <a:rPr lang="en-US" sz="4000" dirty="0" smtClean="0"/>
              <a:t> Results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901978"/>
            <a:ext cx="2329081" cy="305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516679" y="4343400"/>
          <a:ext cx="2627321" cy="1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1"/>
                <a:gridCol w="1204920"/>
              </a:tblGrid>
              <a:tr h="414655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53%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dirty="0" smtClean="0"/>
                        <a:t>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108%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Future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118%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tf_QP_sta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755814" y="635278"/>
            <a:ext cx="4969086" cy="29759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16679" y="3697069"/>
            <a:ext cx="262732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Luminosity </a:t>
            </a:r>
            <a:r>
              <a:rPr lang="en-US" dirty="0" smtClean="0">
                <a:solidFill>
                  <a:srgbClr val="008000"/>
                </a:solidFill>
              </a:rPr>
              <a:t>achieved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FF0000"/>
                </a:solidFill>
              </a:rPr>
              <a:t>lost</a:t>
            </a:r>
            <a:r>
              <a:rPr lang="en-US" dirty="0" smtClean="0"/>
              <a:t> [%]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2739306" y="20828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2" descr="p1.tif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27500"/>
            <a:ext cx="3107196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3399706" y="6186269"/>
            <a:ext cx="225122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Machine model</a:t>
            </a:r>
          </a:p>
          <a:p>
            <a:pPr algn="ctr"/>
            <a:r>
              <a:rPr lang="en-US" dirty="0" smtClean="0"/>
              <a:t>Beam-based feedback</a:t>
            </a:r>
          </a:p>
        </p:txBody>
      </p:sp>
      <p:cxnSp>
        <p:nvCxnSpPr>
          <p:cNvPr id="26" name="Elbow Connector 25"/>
          <p:cNvCxnSpPr/>
          <p:nvPr/>
        </p:nvCxnSpPr>
        <p:spPr>
          <a:xfrm rot="5400000">
            <a:off x="4954736" y="3357802"/>
            <a:ext cx="978276" cy="1815410"/>
          </a:xfrm>
          <a:prstGeom prst="bentConnector3">
            <a:avLst>
              <a:gd name="adj1" fmla="val 51973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flipV="1">
            <a:off x="3015243" y="5168898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5400000" flipH="1" flipV="1">
            <a:off x="4253759" y="5857969"/>
            <a:ext cx="555355" cy="1588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867940" y="4825689"/>
            <a:ext cx="1296000" cy="730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dirty="0" smtClean="0"/>
              <a:t>Code</a:t>
            </a:r>
            <a:endParaRPr lang="en-US" dirty="0"/>
          </a:p>
        </p:txBody>
      </p:sp>
      <p:cxnSp>
        <p:nvCxnSpPr>
          <p:cNvPr id="34" name="Elbow Connector 33"/>
          <p:cNvCxnSpPr/>
          <p:nvPr/>
        </p:nvCxnSpPr>
        <p:spPr>
          <a:xfrm flipV="1">
            <a:off x="5249874" y="5168902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342117" y="6136440"/>
            <a:ext cx="1836683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Close to/better than target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6858000" y="5384800"/>
            <a:ext cx="1206500" cy="8014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7785100" y="5870576"/>
            <a:ext cx="736600" cy="3156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7400" y="-61555"/>
            <a:ext cx="7493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Machine Protection/Operation</a:t>
            </a:r>
            <a:endParaRPr lang="en-US" sz="4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" y="1035280"/>
            <a:ext cx="4178300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Machine protection concept</a:t>
            </a:r>
          </a:p>
          <a:p>
            <a:pPr>
              <a:buFont typeface="Arial"/>
              <a:buChar char="•"/>
            </a:pPr>
            <a:r>
              <a:rPr lang="en-US" dirty="0" smtClean="0"/>
              <a:t> inherently robust against fast failures</a:t>
            </a:r>
          </a:p>
          <a:p>
            <a:pPr>
              <a:buFont typeface="Arial"/>
              <a:buChar char="•"/>
            </a:pPr>
            <a:r>
              <a:rPr lang="en-US" dirty="0" smtClean="0"/>
              <a:t> detect slow failures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6700" y="2882900"/>
            <a:ext cx="3213100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Concept for start-up developed</a:t>
            </a:r>
          </a:p>
          <a:p>
            <a:pPr>
              <a:buFont typeface="Arial"/>
              <a:buChar char="•"/>
            </a:pPr>
            <a:r>
              <a:rPr lang="en-US" dirty="0" smtClean="0"/>
              <a:t> based on CTF3/LHC experience</a:t>
            </a:r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496" y="2488081"/>
            <a:ext cx="5235504" cy="38080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45000" y="1035280"/>
            <a:ext cx="4546600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Most important example BDS collimation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collimators  supposed to take a pulse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betatron</a:t>
            </a:r>
            <a:r>
              <a:rPr lang="en-US" dirty="0" smtClean="0"/>
              <a:t> collimators not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" y="4447064"/>
            <a:ext cx="3213100" cy="17543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Concept developed to operate 3TeV-CLIC at lower energy for physics studies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based on reduced beam current/longer pulses</a:t>
            </a:r>
          </a:p>
          <a:p>
            <a:pPr>
              <a:buFont typeface="Arial"/>
              <a:buChar char="•"/>
            </a:pPr>
            <a:r>
              <a:rPr lang="en-US" dirty="0" smtClean="0"/>
              <a:t> can cover factor 3 in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</a:t>
            </a:r>
            <a:r>
              <a:rPr lang="en-US" smtClean="0"/>
              <a:t>Staged Parameters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9167"/>
            <a:ext cx="9144000" cy="5347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First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1" name="Picture 10" descr="clic_granada_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681789"/>
            <a:ext cx="9144000" cy="2873557"/>
          </a:xfrm>
          <a:prstGeom prst="rect">
            <a:avLst/>
          </a:prstGeom>
        </p:spPr>
      </p:pic>
      <p:pic>
        <p:nvPicPr>
          <p:cNvPr id="12" name="Picture 11" descr="clic_granada_-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428999"/>
            <a:ext cx="9144000" cy="2873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3200" y="853080"/>
            <a:ext cx="2201745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Concept! Not to scale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Layout at 3 TeV</a:t>
            </a:r>
            <a:endParaRPr lang="en-US" dirty="0"/>
          </a:p>
        </p:txBody>
      </p:sp>
      <p:pic>
        <p:nvPicPr>
          <p:cNvPr id="6" name="Picture 5" descr="CLIC-layout2012-pu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8229" y="1028700"/>
            <a:ext cx="9006141" cy="4826000"/>
          </a:xfrm>
          <a:prstGeom prst="rect">
            <a:avLst/>
          </a:prstGeom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977900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722320" y="5478151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Second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1" name="Picture 10" descr="clic_granada_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681789"/>
            <a:ext cx="9144000" cy="2873557"/>
          </a:xfrm>
          <a:prstGeom prst="rect">
            <a:avLst/>
          </a:prstGeom>
        </p:spPr>
      </p:pic>
      <p:pic>
        <p:nvPicPr>
          <p:cNvPr id="8" name="Picture 7" descr="clic_granada_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482793"/>
            <a:ext cx="9144000" cy="2873557"/>
          </a:xfrm>
          <a:prstGeom prst="rect">
            <a:avLst/>
          </a:prstGeom>
        </p:spPr>
      </p:pic>
      <p:sp>
        <p:nvSpPr>
          <p:cNvPr id="9" name="Donut 8"/>
          <p:cNvSpPr/>
          <p:nvPr/>
        </p:nvSpPr>
        <p:spPr>
          <a:xfrm>
            <a:off x="3043992" y="1804740"/>
            <a:ext cx="1233905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1810087" y="4585368"/>
            <a:ext cx="1233905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2003928" y="2899612"/>
            <a:ext cx="2272628" cy="1098884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</a:t>
            </a:r>
            <a:r>
              <a:rPr lang="en-US" smtClean="0"/>
              <a:t>Third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" name="Picture 7" descr="clic_granada_-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762006"/>
            <a:ext cx="9144000" cy="2873557"/>
          </a:xfrm>
          <a:prstGeom prst="rect">
            <a:avLst/>
          </a:prstGeom>
        </p:spPr>
      </p:pic>
      <p:pic>
        <p:nvPicPr>
          <p:cNvPr id="9" name="Picture 8" descr="clic_granada_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522575"/>
            <a:ext cx="9144000" cy="2873557"/>
          </a:xfrm>
          <a:prstGeom prst="rect">
            <a:avLst/>
          </a:prstGeom>
        </p:spPr>
      </p:pic>
      <p:sp>
        <p:nvSpPr>
          <p:cNvPr id="10" name="Donut 9"/>
          <p:cNvSpPr/>
          <p:nvPr/>
        </p:nvSpPr>
        <p:spPr>
          <a:xfrm>
            <a:off x="1884950" y="1858212"/>
            <a:ext cx="2285997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304803" y="4630817"/>
            <a:ext cx="2285997" cy="508000"/>
          </a:xfrm>
          <a:prstGeom prst="donut">
            <a:avLst>
              <a:gd name="adj" fmla="val 1168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905044" y="2953084"/>
            <a:ext cx="2272628" cy="1098884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Conclusion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557100"/>
            <a:ext cx="3378200" cy="14619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Drive beam scheme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3019014"/>
            <a:ext cx="3378200" cy="1745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Luminosity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4768145"/>
            <a:ext cx="3378200" cy="1501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Operation</a:t>
            </a:r>
            <a:endParaRPr lang="en-GB" sz="2400" noProof="0" dirty="0" smtClean="0">
              <a:solidFill>
                <a:srgbClr val="000000"/>
              </a:solidFill>
              <a:latin typeface="Calibri" charset="0"/>
              <a:cs typeface="ＭＳ Ｐゴシック" charset="-128"/>
            </a:endParaRPr>
          </a:p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Machine Protection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927100"/>
            <a:ext cx="3378200" cy="63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Main </a:t>
            </a:r>
            <a:r>
              <a:rPr lang="en-GB" sz="2400" dirty="0" err="1" smtClean="0">
                <a:latin typeface="Calibri" charset="0"/>
                <a:cs typeface="ＭＳ Ｐゴシック" charset="-128"/>
              </a:rPr>
              <a:t>linac</a:t>
            </a:r>
            <a:r>
              <a:rPr lang="en-GB" sz="2400" dirty="0" smtClean="0">
                <a:latin typeface="Calibri" charset="0"/>
                <a:cs typeface="ＭＳ Ｐゴシック" charset="-128"/>
              </a:rPr>
              <a:t> gradient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35400" y="927100"/>
            <a:ext cx="4851400" cy="63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286" dirty="0" smtClean="0">
                <a:latin typeface="Calibri" charset="0"/>
              </a:rPr>
              <a:t>Ongoing test: 103MV/m (TD24, unloaded)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286" noProof="0" dirty="0" smtClean="0">
                <a:latin typeface="Calibri" charset="0"/>
              </a:rPr>
              <a:t>Uncertainty from beam loading (86-103)</a:t>
            </a:r>
          </a:p>
          <a:p>
            <a:pPr marL="457200" indent="-457200">
              <a:spcBef>
                <a:spcPct val="20000"/>
              </a:spcBef>
            </a:pPr>
            <a:endParaRPr lang="en-GB" sz="2286" noProof="0" dirty="0" smtClean="0">
              <a:latin typeface="Calibri" charset="0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35400" y="1557100"/>
            <a:ext cx="4851400" cy="14619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Generation tested, used to accelerate test beam, deceleration as expected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Improvements on operation, reliability, losses, more deceleration (more PETS) to come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835400" y="3019014"/>
            <a:ext cx="4851400" cy="17491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Damping ring like an ambitious light source, no show stopper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Alignment system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principle demonstrated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baseline="0" dirty="0" smtClean="0">
                <a:latin typeface="Calibri" charset="0"/>
              </a:rPr>
              <a:t>Stabilisation</a:t>
            </a:r>
            <a:r>
              <a:rPr lang="en-GB" sz="2000" dirty="0" smtClean="0">
                <a:latin typeface="Calibri" charset="0"/>
              </a:rPr>
              <a:t> system developed, benchmarked, better system in pipeline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Simulations seem on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or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close to the target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835400" y="4764556"/>
            <a:ext cx="4851400" cy="1501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400" noProof="0" dirty="0" smtClean="0">
                <a:latin typeface="Calibri" charset="0"/>
              </a:rPr>
              <a:t>Start-up sequence defined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400" dirty="0" smtClean="0">
                <a:latin typeface="Calibri" charset="0"/>
              </a:rPr>
              <a:t>Most critical failure studied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400" noProof="0" dirty="0" smtClean="0">
                <a:latin typeface="Calibri" charset="0"/>
              </a:rPr>
              <a:t>First reliability studies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400" dirty="0" smtClean="0">
                <a:latin typeface="Calibri" charset="0"/>
              </a:rPr>
              <a:t>Low energy operation developed</a:t>
            </a:r>
            <a:endParaRPr lang="en-GB" sz="2400" noProof="0" dirty="0" smtClean="0">
              <a:latin typeface="Calibri" charset="0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400" dirty="0" smtClean="0">
                <a:latin typeface="Calibri" charset="0"/>
              </a:rPr>
              <a:t>More to be done now</a:t>
            </a:r>
            <a:r>
              <a:rPr lang="en-GB" sz="2400" noProof="0" dirty="0" smtClean="0">
                <a:latin typeface="Calibri" charset="0"/>
              </a:rPr>
              <a:t> 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66900" y="-61555"/>
            <a:ext cx="52959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Thanks</a:t>
            </a:r>
            <a:endParaRPr lang="en-US" sz="4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1326634"/>
            <a:ext cx="5865708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 the CLIC collaboration in general</a:t>
            </a:r>
          </a:p>
          <a:p>
            <a:endParaRPr lang="en-US" dirty="0" smtClean="0"/>
          </a:p>
          <a:p>
            <a:r>
              <a:rPr lang="en-US" dirty="0" smtClean="0"/>
              <a:t>Thanks in particular to:</a:t>
            </a:r>
          </a:p>
          <a:p>
            <a:endParaRPr lang="en-US" dirty="0" smtClean="0"/>
          </a:p>
          <a:p>
            <a:r>
              <a:rPr lang="en-US" dirty="0" smtClean="0"/>
              <a:t>N. Shipman, I </a:t>
            </a:r>
            <a:r>
              <a:rPr lang="en-US" dirty="0" err="1" smtClean="0"/>
              <a:t>Syratchev</a:t>
            </a:r>
            <a:r>
              <a:rPr lang="en-US" dirty="0" smtClean="0"/>
              <a:t>, A. </a:t>
            </a:r>
            <a:r>
              <a:rPr lang="en-US" dirty="0" err="1" smtClean="0"/>
              <a:t>Grudiev</a:t>
            </a:r>
            <a:r>
              <a:rPr lang="en-US" dirty="0" smtClean="0"/>
              <a:t>, W. </a:t>
            </a:r>
            <a:r>
              <a:rPr lang="en-US" dirty="0" err="1" smtClean="0"/>
              <a:t>Wuensch</a:t>
            </a:r>
            <a:r>
              <a:rPr lang="en-US" dirty="0" smtClean="0"/>
              <a:t>, G. </a:t>
            </a:r>
            <a:r>
              <a:rPr lang="en-US" dirty="0" err="1" smtClean="0"/>
              <a:t>Riddone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M. </a:t>
            </a:r>
            <a:r>
              <a:rPr lang="en-US" dirty="0" err="1" smtClean="0"/>
              <a:t>Csatari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T. </a:t>
            </a:r>
            <a:r>
              <a:rPr lang="en-US" dirty="0" err="1" smtClean="0"/>
              <a:t>Persson</a:t>
            </a:r>
            <a:r>
              <a:rPr lang="en-US" dirty="0" smtClean="0"/>
              <a:t>, G. </a:t>
            </a:r>
            <a:r>
              <a:rPr lang="en-US" dirty="0" err="1" smtClean="0"/>
              <a:t>Sterbini</a:t>
            </a:r>
            <a:r>
              <a:rPr lang="en-US" dirty="0" smtClean="0"/>
              <a:t>, P. </a:t>
            </a:r>
            <a:r>
              <a:rPr lang="en-US" dirty="0" err="1" smtClean="0"/>
              <a:t>Skowronski</a:t>
            </a:r>
            <a:r>
              <a:rPr lang="en-US" dirty="0" smtClean="0"/>
              <a:t>, F. </a:t>
            </a:r>
            <a:r>
              <a:rPr lang="en-US" dirty="0" err="1" smtClean="0"/>
              <a:t>Tecker</a:t>
            </a:r>
            <a:r>
              <a:rPr lang="en-US" dirty="0" smtClean="0"/>
              <a:t>, R. </a:t>
            </a:r>
            <a:r>
              <a:rPr lang="en-US" dirty="0" err="1" smtClean="0"/>
              <a:t>Corsini</a:t>
            </a:r>
            <a:r>
              <a:rPr lang="en-US" dirty="0" smtClean="0"/>
              <a:t>,</a:t>
            </a:r>
          </a:p>
          <a:p>
            <a:r>
              <a:rPr lang="en-US" dirty="0" smtClean="0"/>
              <a:t>S. </a:t>
            </a:r>
            <a:r>
              <a:rPr lang="en-US" dirty="0" err="1" smtClean="0"/>
              <a:t>Doebert</a:t>
            </a:r>
            <a:r>
              <a:rPr lang="en-US" dirty="0" smtClean="0"/>
              <a:t>, A. </a:t>
            </a:r>
            <a:r>
              <a:rPr lang="en-US" dirty="0" err="1" smtClean="0"/>
              <a:t>Dubrovski</a:t>
            </a:r>
            <a:r>
              <a:rPr lang="en-US" dirty="0" smtClean="0"/>
              <a:t>, W. </a:t>
            </a:r>
            <a:r>
              <a:rPr lang="en-US" dirty="0" err="1" smtClean="0"/>
              <a:t>Farabolini</a:t>
            </a:r>
            <a:r>
              <a:rPr lang="en-US" dirty="0" smtClean="0"/>
              <a:t>, R. </a:t>
            </a:r>
            <a:r>
              <a:rPr lang="en-US" dirty="0" err="1" smtClean="0"/>
              <a:t>Ruber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H. </a:t>
            </a:r>
            <a:r>
              <a:rPr lang="en-US" dirty="0" err="1" smtClean="0"/>
              <a:t>Meinaud</a:t>
            </a:r>
            <a:r>
              <a:rPr lang="en-US" dirty="0" smtClean="0"/>
              <a:t> Durand, K. </a:t>
            </a:r>
            <a:r>
              <a:rPr lang="en-US" dirty="0" err="1" smtClean="0"/>
              <a:t>Artoos</a:t>
            </a:r>
            <a:r>
              <a:rPr lang="en-US" dirty="0" smtClean="0"/>
              <a:t>, J. </a:t>
            </a:r>
            <a:r>
              <a:rPr lang="en-US" dirty="0" err="1" smtClean="0"/>
              <a:t>Snuverink</a:t>
            </a:r>
            <a:r>
              <a:rPr lang="en-US" dirty="0" smtClean="0"/>
              <a:t>, J. </a:t>
            </a:r>
            <a:r>
              <a:rPr lang="en-US" dirty="0" err="1" smtClean="0"/>
              <a:t>Pfingstner</a:t>
            </a:r>
            <a:r>
              <a:rPr lang="en-US" dirty="0" smtClean="0"/>
              <a:t>,</a:t>
            </a:r>
          </a:p>
          <a:p>
            <a:endParaRPr lang="en-US" dirty="0" smtClean="0"/>
          </a:p>
          <a:p>
            <a:r>
              <a:rPr lang="en-US" dirty="0" smtClean="0"/>
              <a:t>R. Tomas, Y. </a:t>
            </a:r>
            <a:r>
              <a:rPr lang="en-US" dirty="0" err="1" smtClean="0"/>
              <a:t>Papaphilippou</a:t>
            </a:r>
            <a:r>
              <a:rPr lang="en-US" dirty="0" smtClean="0"/>
              <a:t>, A. Latina, B. </a:t>
            </a:r>
            <a:r>
              <a:rPr lang="en-US" dirty="0" err="1" smtClean="0"/>
              <a:t>Dalena</a:t>
            </a:r>
            <a:r>
              <a:rPr lang="en-US" dirty="0" smtClean="0"/>
              <a:t>, B. </a:t>
            </a:r>
            <a:r>
              <a:rPr lang="en-US" dirty="0" err="1" smtClean="0"/>
              <a:t>Jeanneret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J.-P. </a:t>
            </a:r>
            <a:r>
              <a:rPr lang="en-US" dirty="0" err="1" smtClean="0"/>
              <a:t>Delahaye</a:t>
            </a:r>
            <a:r>
              <a:rPr lang="en-US" dirty="0" smtClean="0"/>
              <a:t>, S. </a:t>
            </a:r>
            <a:r>
              <a:rPr lang="en-US" dirty="0" err="1" smtClean="0"/>
              <a:t>Stapnes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66900" y="0"/>
            <a:ext cx="5295900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Reserve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PETS</a:t>
            </a:r>
            <a:r>
              <a:rPr lang="en-US" sz="4000" dirty="0" smtClean="0"/>
              <a:t> </a:t>
            </a:r>
            <a:r>
              <a:rPr lang="en-US" sz="4000" dirty="0" smtClean="0"/>
              <a:t>On-Off Mechanism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8245" y="806522"/>
            <a:ext cx="278355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On-off mechanism</a:t>
            </a:r>
            <a:r>
              <a:rPr lang="en-US" dirty="0" smtClean="0"/>
              <a:t> is essential for operation</a:t>
            </a:r>
          </a:p>
          <a:p>
            <a:endParaRPr lang="en-US" dirty="0" smtClean="0"/>
          </a:p>
          <a:p>
            <a:r>
              <a:rPr lang="en-US" dirty="0" smtClean="0"/>
              <a:t>Switch off </a:t>
            </a:r>
            <a:r>
              <a:rPr lang="en-US" dirty="0" smtClean="0"/>
              <a:t>bad structures/PETS</a:t>
            </a:r>
          </a:p>
        </p:txBody>
      </p:sp>
      <p:pic>
        <p:nvPicPr>
          <p:cNvPr id="9" name="Picture 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212" y="806522"/>
            <a:ext cx="5928787" cy="3634405"/>
          </a:xfrm>
          <a:prstGeom prst="rect">
            <a:avLst/>
          </a:prstGeom>
        </p:spPr>
      </p:pic>
      <p:pic>
        <p:nvPicPr>
          <p:cNvPr id="21" name="Picture 20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08993"/>
            <a:ext cx="4965700" cy="2849007"/>
          </a:xfrm>
          <a:prstGeom prst="rect">
            <a:avLst/>
          </a:prstGeom>
        </p:spPr>
      </p:pic>
      <p:grpSp>
        <p:nvGrpSpPr>
          <p:cNvPr id="3" name="Group 21"/>
          <p:cNvGrpSpPr/>
          <p:nvPr/>
        </p:nvGrpSpPr>
        <p:grpSpPr>
          <a:xfrm>
            <a:off x="3215212" y="4440928"/>
            <a:ext cx="718931" cy="1217454"/>
            <a:chOff x="4953000" y="1828800"/>
            <a:chExt cx="492443" cy="654497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4953000" y="1981200"/>
              <a:ext cx="0" cy="50209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4953000" y="1828800"/>
              <a:ext cx="404278" cy="1820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rgbClr val="C00000"/>
                  </a:solidFill>
                  <a:cs typeface="Times New Roman" pitchFamily="18" charset="0"/>
                </a:rPr>
                <a:t>0N</a:t>
              </a:r>
              <a:endParaRPr lang="en-GB" sz="1600" b="1" dirty="0">
                <a:solidFill>
                  <a:srgbClr val="C00000"/>
                </a:solidFill>
                <a:cs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953000" y="2245787"/>
              <a:ext cx="492443" cy="1820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0FF</a:t>
              </a:r>
              <a:endParaRPr lang="en-GB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endParaRPr>
            </a:p>
          </p:txBody>
        </p:sp>
      </p:grpSp>
      <p:pic>
        <p:nvPicPr>
          <p:cNvPr id="27" name="Picture 26" descr="p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343" y="4856188"/>
            <a:ext cx="3213100" cy="200181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57200" y="3523734"/>
            <a:ext cx="235108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 to acc. structure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686401" y="4625594"/>
            <a:ext cx="234319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Forward power in PETS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88245" y="2653181"/>
            <a:ext cx="2783556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r>
              <a:rPr lang="en-US" dirty="0" smtClean="0"/>
              <a:t>uccessfully </a:t>
            </a:r>
            <a:r>
              <a:rPr lang="en-US" dirty="0" smtClean="0"/>
              <a:t>tested </a:t>
            </a:r>
            <a:r>
              <a:rPr lang="en-US" dirty="0" smtClean="0"/>
              <a:t>in CTF3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86084"/>
          </a:xfrm>
        </p:spPr>
        <p:txBody>
          <a:bodyPr/>
          <a:lstStyle/>
          <a:p>
            <a:r>
              <a:rPr lang="en-GB" sz="3200" dirty="0" smtClean="0"/>
              <a:t>Reminder: 3TeV Parameter Optimisation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" y="815975"/>
            <a:ext cx="2908300" cy="4572000"/>
          </a:xfrm>
        </p:spPr>
        <p:txBody>
          <a:bodyPr>
            <a:normAutofit/>
          </a:bodyPr>
          <a:lstStyle/>
          <a:p>
            <a:pPr>
              <a:lnSpc>
                <a:spcPct val="73000"/>
              </a:lnSpc>
            </a:pPr>
            <a:r>
              <a:rPr lang="en-US" sz="2400" dirty="0" err="1" smtClean="0">
                <a:solidFill>
                  <a:schemeClr val="tx1"/>
                </a:solidFill>
              </a:rPr>
              <a:t>Optimisation</a:t>
            </a:r>
            <a:r>
              <a:rPr lang="en-US" sz="2400" dirty="0" smtClean="0">
                <a:solidFill>
                  <a:schemeClr val="tx1"/>
                </a:solidFill>
              </a:rPr>
              <a:t> 1</a:t>
            </a:r>
          </a:p>
          <a:p>
            <a:pPr lvl="1">
              <a:lnSpc>
                <a:spcPct val="73000"/>
              </a:lnSpc>
              <a:spcAft>
                <a:spcPts val="1675"/>
              </a:spcAft>
            </a:pPr>
            <a:r>
              <a:rPr lang="en-US" sz="2400" dirty="0" smtClean="0">
                <a:solidFill>
                  <a:srgbClr val="0000FF"/>
                </a:solidFill>
              </a:rPr>
              <a:t>Luminosity per </a:t>
            </a:r>
            <a:r>
              <a:rPr lang="en-US" sz="2400" dirty="0" err="1" smtClean="0">
                <a:solidFill>
                  <a:srgbClr val="0000FF"/>
                </a:solidFill>
              </a:rPr>
              <a:t>linac</a:t>
            </a:r>
            <a:r>
              <a:rPr lang="en-US" sz="2400" dirty="0" smtClean="0">
                <a:solidFill>
                  <a:srgbClr val="0000FF"/>
                </a:solidFill>
              </a:rPr>
              <a:t> input power</a:t>
            </a:r>
            <a:endParaRPr lang="en-GB" sz="2400" dirty="0" smtClean="0">
              <a:solidFill>
                <a:srgbClr val="0000FF"/>
              </a:solidFill>
            </a:endParaRPr>
          </a:p>
          <a:p>
            <a:pPr>
              <a:lnSpc>
                <a:spcPct val="73000"/>
              </a:lnSpc>
              <a:spcAft>
                <a:spcPts val="750"/>
              </a:spcAft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lnSpc>
                <a:spcPct val="73000"/>
              </a:lnSpc>
              <a:spcAft>
                <a:spcPts val="750"/>
              </a:spcAft>
              <a:buNone/>
            </a:pPr>
            <a:endParaRPr lang="en-US" sz="2400" dirty="0" smtClean="0"/>
          </a:p>
          <a:p>
            <a:pPr>
              <a:lnSpc>
                <a:spcPct val="73000"/>
              </a:lnSpc>
              <a:spcAft>
                <a:spcPts val="750"/>
              </a:spcAft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lnSpc>
                <a:spcPct val="73000"/>
              </a:lnSpc>
              <a:spcAft>
                <a:spcPts val="750"/>
              </a:spcAft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lnSpc>
                <a:spcPct val="73000"/>
              </a:lnSpc>
            </a:pPr>
            <a:r>
              <a:rPr lang="en-US" sz="2400" dirty="0" err="1" smtClean="0"/>
              <a:t>Optimisation</a:t>
            </a:r>
            <a:r>
              <a:rPr lang="en-US" sz="2400" dirty="0" smtClean="0"/>
              <a:t> 2</a:t>
            </a:r>
          </a:p>
          <a:p>
            <a:pPr lvl="1">
              <a:lnSpc>
                <a:spcPct val="73000"/>
              </a:lnSpc>
            </a:pPr>
            <a:r>
              <a:rPr lang="en-US" sz="2400" dirty="0" smtClean="0">
                <a:solidFill>
                  <a:srgbClr val="0000FF"/>
                </a:solidFill>
              </a:rPr>
              <a:t>3TeV total project cost</a:t>
            </a:r>
          </a:p>
        </p:txBody>
      </p:sp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3238501" y="815975"/>
            <a:ext cx="5706210" cy="5511800"/>
            <a:chOff x="4611688" y="1174750"/>
            <a:chExt cx="4225925" cy="5137150"/>
          </a:xfrm>
        </p:grpSpPr>
        <p:pic>
          <p:nvPicPr>
            <p:cNvPr id="36871" name="Picture 2" descr="CosTopt_PCtpcr83f1_tr1"/>
            <p:cNvPicPr>
              <a:picLocks noChangeAspect="1" noChangeArrowheads="1"/>
            </p:cNvPicPr>
            <p:nvPr/>
          </p:nvPicPr>
          <p:blipFill>
            <a:blip r:embed="rId3"/>
            <a:srcRect t="1491" b="4260"/>
            <a:stretch>
              <a:fillRect/>
            </a:stretch>
          </p:blipFill>
          <p:spPr bwMode="auto">
            <a:xfrm>
              <a:off x="4611688" y="1174750"/>
              <a:ext cx="4225925" cy="5137150"/>
            </a:xfrm>
            <a:prstGeom prst="rect">
              <a:avLst/>
            </a:prstGeom>
            <a:noFill/>
            <a:ln w="9525">
              <a:solidFill>
                <a:srgbClr val="00187E"/>
              </a:solidFill>
              <a:miter lim="800000"/>
              <a:headEnd/>
              <a:tailEnd/>
            </a:ln>
          </p:spPr>
        </p:pic>
        <p:sp>
          <p:nvSpPr>
            <p:cNvPr id="58" name="AutoShape 15"/>
            <p:cNvSpPr>
              <a:spLocks noChangeAspect="1" noChangeArrowheads="1"/>
            </p:cNvSpPr>
            <p:nvPr/>
          </p:nvSpPr>
          <p:spPr bwMode="auto">
            <a:xfrm>
              <a:off x="5264576" y="5271888"/>
              <a:ext cx="311563" cy="587255"/>
            </a:xfrm>
            <a:prstGeom prst="star5">
              <a:avLst>
                <a:gd name="adj" fmla="val 17275"/>
                <a:gd name="hf" fmla="val 105146"/>
                <a:gd name="vf" fmla="val 110557"/>
              </a:avLst>
            </a:prstGeom>
            <a:solidFill>
              <a:srgbClr val="EC1CCE">
                <a:alpha val="47000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sp>
        <p:nvSpPr>
          <p:cNvPr id="36870" name="Footer Placeholder 4"/>
          <p:cNvSpPr txBox="1">
            <a:spLocks/>
          </p:cNvSpPr>
          <p:nvPr/>
        </p:nvSpPr>
        <p:spPr bwMode="auto">
          <a:xfrm>
            <a:off x="5963703" y="6356350"/>
            <a:ext cx="3180297" cy="3651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400" dirty="0" err="1" smtClean="0">
                <a:solidFill>
                  <a:schemeClr val="tx1"/>
                </a:solidFill>
              </a:rPr>
              <a:t>A.Grudiev</a:t>
            </a:r>
            <a:r>
              <a:rPr lang="en-GB" sz="1400" dirty="0" smtClean="0">
                <a:solidFill>
                  <a:schemeClr val="tx1"/>
                </a:solidFill>
              </a:rPr>
              <a:t>, W. </a:t>
            </a:r>
            <a:r>
              <a:rPr lang="en-GB" sz="1400" dirty="0" err="1" smtClean="0">
                <a:solidFill>
                  <a:schemeClr val="tx1"/>
                </a:solidFill>
              </a:rPr>
              <a:t>Wuensch</a:t>
            </a:r>
            <a:r>
              <a:rPr lang="en-GB" sz="1400" dirty="0" smtClean="0">
                <a:solidFill>
                  <a:schemeClr val="tx1"/>
                </a:solidFill>
              </a:rPr>
              <a:t>, H. Braun, D.S.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AutoShape 15"/>
          <p:cNvSpPr>
            <a:spLocks noChangeAspect="1" noChangeArrowheads="1"/>
          </p:cNvSpPr>
          <p:nvPr/>
        </p:nvSpPr>
        <p:spPr bwMode="auto">
          <a:xfrm>
            <a:off x="4260320" y="2456949"/>
            <a:ext cx="280467" cy="641852"/>
          </a:xfrm>
          <a:prstGeom prst="star5">
            <a:avLst/>
          </a:prstGeom>
          <a:solidFill>
            <a:srgbClr val="EC1CCE">
              <a:alpha val="4700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Parameter and Structure Choice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02974" y="1047306"/>
            <a:ext cx="216899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Potential structures designs</a:t>
            </a:r>
          </a:p>
        </p:txBody>
      </p:sp>
      <p:sp>
        <p:nvSpPr>
          <p:cNvPr id="8" name="Down Arrow 7"/>
          <p:cNvSpPr/>
          <p:nvPr/>
        </p:nvSpPr>
        <p:spPr>
          <a:xfrm>
            <a:off x="4214281" y="4486122"/>
            <a:ext cx="276278" cy="536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4214281" y="5391477"/>
            <a:ext cx="276278" cy="536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Bent-Up Arrow 11"/>
          <p:cNvSpPr/>
          <p:nvPr/>
        </p:nvSpPr>
        <p:spPr>
          <a:xfrm flipV="1">
            <a:off x="5591551" y="1285378"/>
            <a:ext cx="850392" cy="96225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70776" y="2350253"/>
            <a:ext cx="216899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 limitations</a:t>
            </a:r>
          </a:p>
          <a:p>
            <a:endParaRPr lang="en-US" dirty="0" smtClean="0"/>
          </a:p>
        </p:txBody>
      </p:sp>
      <p:sp>
        <p:nvSpPr>
          <p:cNvPr id="16" name="Bent-Up Arrow 15"/>
          <p:cNvSpPr/>
          <p:nvPr/>
        </p:nvSpPr>
        <p:spPr>
          <a:xfrm flipV="1">
            <a:off x="5336828" y="3323341"/>
            <a:ext cx="1319540" cy="873688"/>
          </a:xfrm>
          <a:prstGeom prst="bentUp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37746" y="2414326"/>
            <a:ext cx="216899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physics constraints</a:t>
            </a:r>
          </a:p>
        </p:txBody>
      </p:sp>
      <p:sp>
        <p:nvSpPr>
          <p:cNvPr id="22" name="Bent-Up Arrow 21"/>
          <p:cNvSpPr/>
          <p:nvPr/>
        </p:nvSpPr>
        <p:spPr>
          <a:xfrm flipH="1" flipV="1">
            <a:off x="2243219" y="1285378"/>
            <a:ext cx="820933" cy="96225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Bent-Up Arrow 23"/>
          <p:cNvSpPr/>
          <p:nvPr/>
        </p:nvSpPr>
        <p:spPr>
          <a:xfrm flipH="1" flipV="1">
            <a:off x="2127757" y="3323341"/>
            <a:ext cx="1175215" cy="802876"/>
          </a:xfrm>
          <a:prstGeom prst="bentUpArrow">
            <a:avLst>
              <a:gd name="adj1" fmla="val 22764"/>
              <a:gd name="adj2" fmla="val 25872"/>
              <a:gd name="adj3" fmla="val 31512"/>
            </a:avLst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302973" y="3803051"/>
            <a:ext cx="2168994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Parameter set</a:t>
            </a:r>
          </a:p>
          <a:p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3302974" y="5022145"/>
            <a:ext cx="216899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Cost model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02972" y="5927500"/>
            <a:ext cx="216899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Design choice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4225" y="4486122"/>
            <a:ext cx="2168994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Physics requirements</a:t>
            </a:r>
          </a:p>
          <a:p>
            <a:endParaRPr lang="en-US" dirty="0" smtClean="0"/>
          </a:p>
        </p:txBody>
      </p:sp>
      <p:sp>
        <p:nvSpPr>
          <p:cNvPr id="30" name="Bent-Up Arrow 29"/>
          <p:cNvSpPr/>
          <p:nvPr/>
        </p:nvSpPr>
        <p:spPr>
          <a:xfrm flipH="1">
            <a:off x="305143" y="3071531"/>
            <a:ext cx="1657671" cy="731520"/>
          </a:xfrm>
          <a:prstGeom prst="bentUp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Bent-Up Arrow 30"/>
          <p:cNvSpPr/>
          <p:nvPr/>
        </p:nvSpPr>
        <p:spPr>
          <a:xfrm>
            <a:off x="2345962" y="4449382"/>
            <a:ext cx="1360777" cy="53069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656368" y="4819504"/>
            <a:ext cx="228368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tructure chosen to work for beam physics</a:t>
            </a:r>
          </a:p>
          <a:p>
            <a:endParaRPr lang="en-US" dirty="0" smtClean="0"/>
          </a:p>
          <a:p>
            <a:r>
              <a:rPr lang="en-US" dirty="0" smtClean="0"/>
              <a:t>Will tell the story as if we had a structure given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Drive Beam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520" y="793380"/>
            <a:ext cx="2870201" cy="8195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err="1" smtClean="0"/>
              <a:t>Emittance</a:t>
            </a:r>
            <a:r>
              <a:rPr lang="en-US" sz="1800" dirty="0" smtClean="0"/>
              <a:t> </a:t>
            </a:r>
            <a:r>
              <a:rPr lang="en-US" sz="1800" dirty="0" err="1" smtClean="0"/>
              <a:t>ε</a:t>
            </a:r>
            <a:r>
              <a:rPr lang="en-US" sz="1800" baseline="-25000" dirty="0" err="1" smtClean="0"/>
              <a:t>x,y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≤ 150μm</a:t>
            </a:r>
          </a:p>
          <a:p>
            <a:pPr>
              <a:buNone/>
            </a:pPr>
            <a:r>
              <a:rPr lang="en-US" sz="1800" dirty="0" smtClean="0"/>
              <a:t>Transverse jitter ≤ 0.3σ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48150" y="793380"/>
            <a:ext cx="3416300" cy="9846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 stability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0.75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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kumimoji="0" lang="en-US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-3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Phase stability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0.2° @ 12GHz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>
                <a:solidFill>
                  <a:srgbClr val="0000FF"/>
                </a:solidFill>
              </a:rPr>
              <a:t>Bunch length stability 1%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drive_beam_layou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05763" y="1612900"/>
            <a:ext cx="7888280" cy="40090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89100" y="5634666"/>
            <a:ext cx="2365063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RF power stability 0.2%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RF phase stability 0.05°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56300" y="5969000"/>
            <a:ext cx="287771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Phase stability 2.5° @ 12GHz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0.2° @ 1GHz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>
            <a:off x="3035300" y="2679700"/>
            <a:ext cx="3797302" cy="32893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3050492" y="4102100"/>
            <a:ext cx="3782117" cy="18669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1754670" y="4976334"/>
            <a:ext cx="1037263" cy="2539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H="1">
            <a:off x="1993899" y="1460499"/>
            <a:ext cx="673103" cy="6477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2870202" y="1447797"/>
            <a:ext cx="1308099" cy="67310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965200"/>
            <a:ext cx="8942094" cy="3517900"/>
          </a:xfrm>
          <a:prstGeom prst="rect">
            <a:avLst/>
          </a:prstGeom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596900" y="0"/>
            <a:ext cx="7899400" cy="584776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latin typeface="Calibri" charset="0"/>
              </a:rPr>
              <a:t>Main </a:t>
            </a:r>
            <a:r>
              <a:rPr lang="en-US" sz="3200" dirty="0" err="1" smtClean="0">
                <a:latin typeface="Calibri" charset="0"/>
              </a:rPr>
              <a:t>Linac</a:t>
            </a:r>
            <a:r>
              <a:rPr lang="en-US" sz="3200" dirty="0" smtClean="0">
                <a:latin typeface="Calibri" charset="0"/>
              </a:rPr>
              <a:t> Alignment and  </a:t>
            </a:r>
            <a:r>
              <a:rPr lang="en-US" sz="3200" dirty="0" err="1" smtClean="0">
                <a:latin typeface="Calibri" charset="0"/>
              </a:rPr>
              <a:t>Emittance</a:t>
            </a:r>
            <a:r>
              <a:rPr lang="en-US" sz="3200" dirty="0" smtClean="0">
                <a:latin typeface="Calibri" charset="0"/>
              </a:rPr>
              <a:t> Growth</a:t>
            </a:r>
            <a:endParaRPr lang="en-US" sz="3200" dirty="0">
              <a:latin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906" y="4978400"/>
            <a:ext cx="3227094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Target: 90% likely hood of less than 5nm vertical </a:t>
            </a:r>
            <a:r>
              <a:rPr lang="en-US" dirty="0" err="1" smtClean="0"/>
              <a:t>emittance</a:t>
            </a:r>
            <a:r>
              <a:rPr lang="en-US" dirty="0" smtClean="0"/>
              <a:t> growth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Two-beam Concept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3180095"/>
            <a:ext cx="6019800" cy="3550905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20" y="732110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>
          <a:xfrm>
            <a:off x="152400" y="1193292"/>
            <a:ext cx="978408" cy="305816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152400" y="2489200"/>
            <a:ext cx="978408" cy="3058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730504" y="5562600"/>
            <a:ext cx="978408" cy="305816"/>
          </a:xfrm>
          <a:prstGeom prst="rightArrow">
            <a:avLst/>
          </a:prstGeom>
          <a:solidFill>
            <a:srgbClr val="008000"/>
          </a:solidFill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3371596" y="6216650"/>
            <a:ext cx="978408" cy="305816"/>
          </a:xfrm>
          <a:prstGeom prst="rightArrow">
            <a:avLst/>
          </a:prstGeom>
          <a:solidFill>
            <a:srgbClr val="FF0000"/>
          </a:solidFill>
          <a:scene3d>
            <a:camera prst="orthographicFront">
              <a:rot lat="0" lon="0" rev="15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Drive Beam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1494"/>
            <a:ext cx="2286000" cy="51250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533400" indent="-533400" algn="ctr">
              <a:buNone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Power on grid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2095500"/>
            <a:ext cx="2286000" cy="5125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1GHz RF power</a:t>
            </a:r>
          </a:p>
          <a:p>
            <a:pPr marL="533400" marR="0" lvl="0" indent="-5334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3230306"/>
            <a:ext cx="2286000" cy="5125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400" noProof="0" dirty="0" smtClean="0">
                <a:latin typeface="Calibri" charset="0"/>
                <a:cs typeface="ＭＳ Ｐゴシック" charset="-128"/>
              </a:rPr>
              <a:t>Drive beam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4383753"/>
            <a:ext cx="2286000" cy="512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533400" marR="0" lvl="0" indent="-5334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Short 12GHz RF pulse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5501353"/>
            <a:ext cx="2286000" cy="512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400" noProof="0" dirty="0" smtClean="0">
                <a:latin typeface="Calibri" charset="0"/>
                <a:cs typeface="ＭＳ Ｐゴシック" charset="-128"/>
              </a:rPr>
              <a:t>Beam power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05067" y="1011494"/>
            <a:ext cx="2360376" cy="512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Power on grid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005067" y="2095500"/>
            <a:ext cx="2360376" cy="512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533400" marR="0" lvl="0" indent="-5334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Long 12GHz RF pulse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05067" y="4387408"/>
            <a:ext cx="2360375" cy="512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533400" marR="0" lvl="0" indent="-5334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Short 12GHz RF pulse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013517" y="5502755"/>
            <a:ext cx="2391201" cy="512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Beam power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1358900" y="1532194"/>
            <a:ext cx="484632" cy="512506"/>
          </a:xfrm>
          <a:prstGeom prst="downArrow">
            <a:avLst>
              <a:gd name="adj1" fmla="val 34276"/>
              <a:gd name="adj2" fmla="val 50000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1358900" y="2646106"/>
            <a:ext cx="484632" cy="512506"/>
          </a:xfrm>
          <a:prstGeom prst="downArrow">
            <a:avLst>
              <a:gd name="adj1" fmla="val 34276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1358900" y="3807747"/>
            <a:ext cx="484632" cy="512506"/>
          </a:xfrm>
          <a:prstGeom prst="downArrow">
            <a:avLst>
              <a:gd name="adj1" fmla="val 34276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1358900" y="4938047"/>
            <a:ext cx="484632" cy="512506"/>
          </a:xfrm>
          <a:prstGeom prst="downArrow">
            <a:avLst>
              <a:gd name="adj1" fmla="val 34276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6944868" y="1557594"/>
            <a:ext cx="484632" cy="512506"/>
          </a:xfrm>
          <a:prstGeom prst="downArrow">
            <a:avLst>
              <a:gd name="adj1" fmla="val 34276"/>
              <a:gd name="adj2" fmla="val 50000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6944868" y="2654299"/>
            <a:ext cx="484632" cy="1665953"/>
          </a:xfrm>
          <a:prstGeom prst="downArrow">
            <a:avLst>
              <a:gd name="adj1" fmla="val 34276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6944868" y="4947916"/>
            <a:ext cx="484632" cy="512506"/>
          </a:xfrm>
          <a:prstGeom prst="downArrow">
            <a:avLst>
              <a:gd name="adj1" fmla="val 34276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751068" y="2731614"/>
            <a:ext cx="1097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70%*92%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737" y="2769714"/>
            <a:ext cx="1097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97%*92%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007137" y="3820447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81%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007137" y="1626632"/>
            <a:ext cx="119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89%*70%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751068" y="1624568"/>
            <a:ext cx="119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70%*55%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200937" y="1255067"/>
            <a:ext cx="2255317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Low frequency long pulse klystrons and modulators are more efficient 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200937" y="3052950"/>
            <a:ext cx="2255317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Power compression is similar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200937" y="4614881"/>
            <a:ext cx="225531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RF to beam efficiency is the same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083337" y="5001547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25%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61368" y="4990249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25%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854138" y="6013859"/>
            <a:ext cx="3778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11% with other systems included 6.3%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013517" y="6087018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 6.2%, with cooling 5.5%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ILC and CLIC </a:t>
            </a:r>
            <a:r>
              <a:rPr lang="en-US" sz="3200" dirty="0">
                <a:latin typeface="+mj-lt"/>
              </a:rPr>
              <a:t>Main </a:t>
            </a:r>
            <a:r>
              <a:rPr lang="en-US" sz="3200" dirty="0" smtClean="0">
                <a:latin typeface="+mj-lt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2011 </a:t>
            </a:r>
            <a:endParaRPr lang="en-US"/>
          </a:p>
        </p:txBody>
      </p:sp>
      <p:pic>
        <p:nvPicPr>
          <p:cNvPr id="12" name="Picture 11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7400"/>
            <a:ext cx="9144000" cy="4585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CLIC Damping Rings CDR parameters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2011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00562" y="1219200"/>
            <a:ext cx="4572000" cy="535307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latest DR lattice parameters (CDR version)</a:t>
            </a:r>
          </a:p>
          <a:p>
            <a:pPr lvl="1"/>
            <a:r>
              <a:rPr lang="en-US" dirty="0" smtClean="0"/>
              <a:t>2 RF options at 1 and 2 GHz with the 1 GHz option as the baseline</a:t>
            </a:r>
          </a:p>
          <a:p>
            <a:r>
              <a:rPr lang="en-US" dirty="0" smtClean="0"/>
              <a:t>Main problems of the previous lattice</a:t>
            </a:r>
          </a:p>
          <a:p>
            <a:pPr lvl="1"/>
            <a:r>
              <a:rPr lang="en-US" dirty="0" smtClean="0"/>
              <a:t>Large space charge tune shift (~-0.2) </a:t>
            </a:r>
            <a:r>
              <a:rPr lang="en-US" dirty="0" smtClean="0">
                <a:sym typeface="Wingdings" pitchFamily="2" charset="2"/>
              </a:rPr>
              <a:t> warning by ACE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Larger longitudinal emittance needed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Large RF stable phase (70</a:t>
            </a:r>
            <a:r>
              <a:rPr lang="en-US" baseline="30000" dirty="0" smtClean="0">
                <a:sym typeface="Wingdings" pitchFamily="2" charset="2"/>
              </a:rPr>
              <a:t>o</a:t>
            </a:r>
            <a:r>
              <a:rPr lang="en-US" dirty="0" smtClean="0">
                <a:sym typeface="Wingdings" pitchFamily="2" charset="2"/>
              </a:rPr>
              <a:t>)  warning by </a:t>
            </a:r>
            <a:r>
              <a:rPr lang="en-US" dirty="0" err="1" smtClean="0">
                <a:sym typeface="Wingdings" pitchFamily="2" charset="2"/>
              </a:rPr>
              <a:t>Alexej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Larger RF voltage needed (goes to the opposite direction for longitudinal emittance)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Stay always within the requirements for the transverse emittances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6" name="Group 1"/>
          <p:cNvGraphicFramePr>
            <a:graphicFrameLocks noGrp="1"/>
          </p:cNvGraphicFramePr>
          <p:nvPr/>
        </p:nvGraphicFramePr>
        <p:xfrm>
          <a:off x="285720" y="785794"/>
          <a:ext cx="4074159" cy="5878296"/>
        </p:xfrm>
        <a:graphic>
          <a:graphicData uri="http://schemas.openxmlformats.org/drawingml/2006/table">
            <a:tbl>
              <a:tblPr/>
              <a:tblGrid>
                <a:gridCol w="2357454"/>
                <a:gridCol w="859450"/>
                <a:gridCol w="857255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Parameters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1GHz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2GHz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Energy [GeV]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2.86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Circumference  [m]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427.5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Energy loss/turn [MeV]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RF voltage [MV]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5.1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Stationary phase [°]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51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62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Natural chromaticity x / y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-115/-85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Momentum compaction factor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1.3e-4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Damping time x / s [ms]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2.0/1.0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Number of dipoles/wigglers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100/52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Cell /dipole length [m]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2.51 / 0.58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Dipole/Wiggler field [T]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1.0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/2.5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Bend gradient [1/m2]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-1.1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Phase advance x / 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0.408/0.05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Bunch population, [e9]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IBS growth factor x/z/s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1.5/1.4/1.2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Hor./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Ver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 Norm. Emittance [nm.rad]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456/4.8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472/4.8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Bunch length [mm]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1.6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Longitudinal emittance [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keVm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6.0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5.3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Space charge tune shift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-0.10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-0.11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Physics meeting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786049" y="6374804"/>
            <a:ext cx="1428760" cy="268906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786049" y="2258696"/>
            <a:ext cx="1428760" cy="268906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789247" y="1384594"/>
            <a:ext cx="1428760" cy="268906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659093" y="5380772"/>
            <a:ext cx="1729086" cy="293300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_layou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514" y="1175233"/>
            <a:ext cx="7577138" cy="3929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2011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5058758"/>
            <a:ext cx="8229600" cy="1442076"/>
          </a:xfrm>
        </p:spPr>
        <p:txBody>
          <a:bodyPr>
            <a:normAutofit/>
          </a:bodyPr>
          <a:lstStyle/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5000"/>
              <a:buFont typeface="Wingdings" charset="2"/>
              <a:buChar char="n"/>
              <a:defRPr/>
            </a:pPr>
            <a:r>
              <a:rPr lang="en-GB" dirty="0" smtClean="0"/>
              <a:t>Racetrack shape with </a:t>
            </a:r>
          </a:p>
          <a:p>
            <a:pPr marL="796925" lvl="1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5000"/>
              <a:buFont typeface="Wingdings" charset="2"/>
              <a:buChar char="n"/>
              <a:defRPr/>
            </a:pPr>
            <a:r>
              <a:rPr lang="en-GB" sz="2000" dirty="0" smtClean="0"/>
              <a:t>96 TME arc cells (4 half cells for dispersion suppression)</a:t>
            </a:r>
          </a:p>
          <a:p>
            <a:pPr marL="796925" lvl="1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75000"/>
              <a:buFont typeface="Wingdings" charset="2"/>
              <a:buChar char="n"/>
              <a:defRPr/>
            </a:pPr>
            <a:r>
              <a:rPr lang="en-GB" sz="2000" dirty="0" smtClean="0"/>
              <a:t>26 Damping wiggler FODO cells in the long straight sections (LSS)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GB" sz="20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Physics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436913"/>
          <a:ext cx="4865217" cy="5065487"/>
        </p:xfrm>
        <a:graphic>
          <a:graphicData uri="http://schemas.openxmlformats.org/presentationml/2006/ole">
            <p:oleObj spid="_x0000_s143362" name="Acrobat Document" r:id="rId4" imgW="23469600" imgH="12865100" progId="">
              <p:embed/>
            </p:oleObj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75177" y="180975"/>
            <a:ext cx="4168823" cy="29241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48224" y="3257550"/>
            <a:ext cx="4295775" cy="31794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4733" y="1011494"/>
            <a:ext cx="4408017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Tunnel implementation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57568" y="2790825"/>
            <a:ext cx="2940421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Central Injector complex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987316" y="6153150"/>
            <a:ext cx="4014240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Central MDI &amp; Interaction Region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22867" y="155601"/>
            <a:ext cx="392535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Real Layout</a:t>
            </a:r>
            <a:endParaRPr lang="en-US" sz="3200" dirty="0">
              <a:latin typeface="+mj-lt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Beam-Beam Effect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p3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717" y="1011493"/>
            <a:ext cx="5992283" cy="15251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1011493"/>
            <a:ext cx="2853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Bunches are squeezed strongly to </a:t>
            </a:r>
            <a:r>
              <a:rPr lang="en-US" dirty="0" err="1" smtClean="0"/>
              <a:t>maximise</a:t>
            </a:r>
            <a:r>
              <a:rPr lang="en-US" dirty="0" smtClean="0"/>
              <a:t> luminosity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2213456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magnetic fields are very strong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3242733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particles travel on curved trajectories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350434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emit photons (O(1)) (</a:t>
            </a:r>
            <a:r>
              <a:rPr lang="en-US" dirty="0" err="1" smtClean="0"/>
              <a:t>beamstrahlung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5386853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collide with less than nominal energy</a:t>
            </a:r>
            <a:endParaRPr lang="en-US" dirty="0"/>
          </a:p>
        </p:txBody>
      </p:sp>
      <p:pic>
        <p:nvPicPr>
          <p:cNvPr id="14" name="Picture 13" descr="p4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9152" y="2859787"/>
            <a:ext cx="5610913" cy="3230526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>
            <a:off x="1600200" y="1868589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1625600" y="2859787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1625600" y="3905079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1625600" y="4996765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2011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Active </a:t>
            </a:r>
            <a:r>
              <a:rPr lang="en-US" sz="4000" dirty="0" err="1" smtClean="0"/>
              <a:t>Stabilisation</a:t>
            </a:r>
            <a:r>
              <a:rPr lang="en-US" sz="4000" dirty="0" smtClean="0"/>
              <a:t> Results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176619" y="4585732"/>
          <a:ext cx="3783021" cy="1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1"/>
                <a:gridCol w="1155700"/>
                <a:gridCol w="1204920"/>
              </a:tblGrid>
              <a:tr h="414655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119%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53%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dirty="0" smtClean="0"/>
                        <a:t>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116%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108%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Future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118%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tf_QP_sta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409861" y="940079"/>
            <a:ext cx="2735046" cy="163802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76619" y="4216400"/>
            <a:ext cx="378302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Luminosity </a:t>
            </a:r>
            <a:r>
              <a:rPr lang="en-US" dirty="0" smtClean="0">
                <a:solidFill>
                  <a:srgbClr val="008000"/>
                </a:solidFill>
              </a:rPr>
              <a:t>achieved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FF0000"/>
                </a:solidFill>
              </a:rPr>
              <a:t>lost</a:t>
            </a:r>
            <a:r>
              <a:rPr lang="en-US" dirty="0" smtClean="0"/>
              <a:t> [%]</a:t>
            </a:r>
            <a:endParaRPr lang="en-US" dirty="0"/>
          </a:p>
        </p:txBody>
      </p:sp>
      <p:pic>
        <p:nvPicPr>
          <p:cNvPr id="18" name="Picture 22" descr="p1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40078"/>
            <a:ext cx="2536185" cy="1819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ight Arrow 19"/>
          <p:cNvSpPr/>
          <p:nvPr/>
        </p:nvSpPr>
        <p:spPr>
          <a:xfrm>
            <a:off x="3773500" y="48895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553200" y="1434670"/>
            <a:ext cx="225122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dirty="0" smtClean="0"/>
              <a:t>Beam-based feedback</a:t>
            </a:r>
          </a:p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cxnSp>
        <p:nvCxnSpPr>
          <p:cNvPr id="26" name="Elbow Connector 25"/>
          <p:cNvCxnSpPr/>
          <p:nvPr/>
        </p:nvCxnSpPr>
        <p:spPr>
          <a:xfrm rot="5400000">
            <a:off x="687098" y="3756662"/>
            <a:ext cx="1497593" cy="1588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5400000">
            <a:off x="2637188" y="2359357"/>
            <a:ext cx="1746922" cy="2546871"/>
          </a:xfrm>
          <a:prstGeom prst="bentConnector3">
            <a:avLst>
              <a:gd name="adj1" fmla="val 40549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 rot="5400000">
            <a:off x="4525830" y="1234283"/>
            <a:ext cx="1746922" cy="4797019"/>
          </a:xfrm>
          <a:prstGeom prst="bentConnector3">
            <a:avLst>
              <a:gd name="adj1" fmla="val 60178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49320" y="4686300"/>
            <a:ext cx="2674841" cy="910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Simulation code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Ground Motion and Its Mitigation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7" name="Picture 6" descr="preisolator2_Gadd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958" y="770896"/>
            <a:ext cx="4888483" cy="2593911"/>
          </a:xfrm>
          <a:prstGeom prst="rect">
            <a:avLst/>
          </a:prstGeom>
        </p:spPr>
      </p:pic>
      <p:sp>
        <p:nvSpPr>
          <p:cNvPr id="11" name="Up Arrow 10"/>
          <p:cNvSpPr/>
          <p:nvPr/>
        </p:nvSpPr>
        <p:spPr>
          <a:xfrm flipV="1">
            <a:off x="5611997" y="1344020"/>
            <a:ext cx="230919" cy="626895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 flipV="1">
            <a:off x="7772744" y="1344020"/>
            <a:ext cx="230919" cy="626895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645122" y="3364807"/>
            <a:ext cx="149887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Gaddi</a:t>
            </a:r>
            <a:r>
              <a:rPr lang="en-US" dirty="0" smtClean="0"/>
              <a:t> et al.</a:t>
            </a:r>
            <a:endParaRPr lang="en-US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pic>
        <p:nvPicPr>
          <p:cNvPr id="22" name="Picture 21" descr="quadsta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11004" y="4517256"/>
            <a:ext cx="4232995" cy="1449243"/>
          </a:xfrm>
          <a:prstGeom prst="rect">
            <a:avLst/>
          </a:prstGeom>
        </p:spPr>
      </p:pic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668659" y="6161425"/>
            <a:ext cx="1519066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K. </a:t>
            </a:r>
            <a:r>
              <a:rPr lang="en-US" sz="16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Artoos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et al.</a:t>
            </a:r>
          </a:p>
        </p:txBody>
      </p:sp>
      <p:sp>
        <p:nvSpPr>
          <p:cNvPr id="25" name="Up Arrow 24"/>
          <p:cNvSpPr/>
          <p:nvPr/>
        </p:nvSpPr>
        <p:spPr>
          <a:xfrm>
            <a:off x="6668659" y="3232630"/>
            <a:ext cx="230919" cy="832897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>
            <a:off x="7360388" y="3232630"/>
            <a:ext cx="230919" cy="832897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8" name="Picture 22" descr="p1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25" y="770896"/>
            <a:ext cx="4030133" cy="289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231225" y="3853101"/>
            <a:ext cx="3667675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Natural ground motion can impact the luminosity</a:t>
            </a:r>
          </a:p>
          <a:p>
            <a:pPr>
              <a:buFont typeface="Arial"/>
              <a:buChar char="•"/>
            </a:pPr>
            <a:r>
              <a:rPr lang="en-US" dirty="0" smtClean="0"/>
              <a:t> typical </a:t>
            </a:r>
            <a:r>
              <a:rPr lang="en-US" dirty="0" err="1" smtClean="0"/>
              <a:t>quadrupole</a:t>
            </a:r>
            <a:r>
              <a:rPr lang="en-US" dirty="0" smtClean="0"/>
              <a:t> jitter tolerance O(1nm) in main </a:t>
            </a:r>
            <a:r>
              <a:rPr lang="en-US" dirty="0" err="1" smtClean="0"/>
              <a:t>linac</a:t>
            </a:r>
            <a:r>
              <a:rPr lang="en-US" dirty="0" smtClean="0"/>
              <a:t> and O(0.1nm) in final doublet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1225" y="5565338"/>
            <a:ext cx="3667675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-&gt; develop </a:t>
            </a:r>
            <a:r>
              <a:rPr lang="en-US" dirty="0" err="1" smtClean="0"/>
              <a:t>stabilisation</a:t>
            </a:r>
            <a:r>
              <a:rPr lang="en-US" dirty="0" smtClean="0"/>
              <a:t> for beam guiding magnets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Active </a:t>
            </a:r>
            <a:r>
              <a:rPr lang="en-US" sz="4000" dirty="0" err="1" smtClean="0"/>
              <a:t>Stabilisation</a:t>
            </a:r>
            <a:r>
              <a:rPr lang="en-US" sz="4000" dirty="0" smtClean="0"/>
              <a:t> Results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pic>
        <p:nvPicPr>
          <p:cNvPr id="12" name="Picture 11" descr="Figure_RMS_IPAC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100" y="851178"/>
            <a:ext cx="6674862" cy="3168578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719" y="940078"/>
            <a:ext cx="2329081" cy="305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176619" y="4585732"/>
          <a:ext cx="3783021" cy="1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1"/>
                <a:gridCol w="1155700"/>
                <a:gridCol w="1204920"/>
              </a:tblGrid>
              <a:tr h="414655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119%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53%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dirty="0" smtClean="0"/>
                        <a:t>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116%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108%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Future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118%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tf_QP_sta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869309"/>
            <a:ext cx="4969086" cy="29759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76619" y="4216400"/>
            <a:ext cx="378302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Luminosity </a:t>
            </a:r>
            <a:r>
              <a:rPr lang="en-US" dirty="0" smtClean="0">
                <a:solidFill>
                  <a:srgbClr val="008000"/>
                </a:solidFill>
              </a:rPr>
              <a:t>achieved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FF0000"/>
                </a:solidFill>
              </a:rPr>
              <a:t>lost</a:t>
            </a:r>
            <a:r>
              <a:rPr lang="en-US" dirty="0" smtClean="0"/>
              <a:t> [%]</a:t>
            </a:r>
            <a:endParaRPr lang="en-US" dirty="0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5423280" y="6331625"/>
            <a:ext cx="2662763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J. </a:t>
            </a:r>
            <a:r>
              <a:rPr lang="en-US" sz="1600" dirty="0" err="1" smtClean="0">
                <a:solidFill>
                  <a:srgbClr val="00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Snuverink</a:t>
            </a:r>
            <a:r>
              <a:rPr lang="en-US" sz="1600" dirty="0" smtClean="0">
                <a:solidFill>
                  <a:srgbClr val="00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J. </a:t>
            </a:r>
            <a:r>
              <a:rPr lang="en-US" sz="1600" dirty="0" err="1" smtClean="0">
                <a:solidFill>
                  <a:srgbClr val="00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Pfingstner</a:t>
            </a:r>
            <a:endParaRPr lang="en-US" sz="1600" dirty="0" smtClean="0">
              <a:solidFill>
                <a:srgbClr val="0000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4398" y="630853"/>
            <a:ext cx="1588244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K.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Artoos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et 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D. Schulte</a:t>
            </a: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4B8B9B-2481-45EB-BFA7-52998B282D90}" type="slidenum">
              <a:rPr lang="en-US" smtClean="0">
                <a:ea typeface="ＭＳ Ｐゴシック" charset="-128"/>
                <a:cs typeface="ＭＳ Ｐゴシック" charset="-128"/>
              </a:rPr>
              <a:pPr/>
              <a:t>49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782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799" y="1397159"/>
            <a:ext cx="6582569" cy="188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9" name="Text Box 12"/>
          <p:cNvSpPr txBox="1">
            <a:spLocks noChangeArrowheads="1"/>
          </p:cNvSpPr>
          <p:nvPr/>
        </p:nvSpPr>
        <p:spPr bwMode="auto">
          <a:xfrm>
            <a:off x="736600" y="0"/>
            <a:ext cx="7594600" cy="707886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latin typeface="Calibri" charset="0"/>
              </a:rPr>
              <a:t>Main </a:t>
            </a:r>
            <a:r>
              <a:rPr lang="en-US" sz="4000" dirty="0" err="1">
                <a:latin typeface="Calibri" charset="0"/>
              </a:rPr>
              <a:t>Linac</a:t>
            </a:r>
            <a:r>
              <a:rPr lang="en-US" sz="4000" dirty="0">
                <a:latin typeface="Calibri" charset="0"/>
              </a:rPr>
              <a:t> Alignment Concept</a:t>
            </a:r>
          </a:p>
        </p:txBody>
      </p:sp>
      <p:pic>
        <p:nvPicPr>
          <p:cNvPr id="77830" name="Picture 1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707886"/>
            <a:ext cx="8101013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70" name="TextBox 69"/>
          <p:cNvSpPr txBox="1"/>
          <p:nvPr/>
        </p:nvSpPr>
        <p:spPr>
          <a:xfrm>
            <a:off x="6972300" y="1317486"/>
            <a:ext cx="2201068" cy="3077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85" tIns="45693" rIns="91385" bIns="45693"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H. </a:t>
            </a:r>
            <a:r>
              <a:rPr lang="en-US" sz="1400" dirty="0" err="1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Mainaud</a:t>
            </a: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Durand </a:t>
            </a:r>
            <a:r>
              <a:rPr lang="en-US" sz="1400" dirty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et al</a:t>
            </a:r>
            <a:r>
              <a:rPr lang="en-US" sz="1400" dirty="0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.</a:t>
            </a:r>
            <a:endParaRPr lang="en-US" sz="1400" dirty="0">
              <a:solidFill>
                <a:srgbClr val="FF0000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77833" name="TextBox 9"/>
          <p:cNvSpPr txBox="1">
            <a:spLocks noChangeArrowheads="1"/>
          </p:cNvSpPr>
          <p:nvPr/>
        </p:nvSpPr>
        <p:spPr bwMode="auto">
          <a:xfrm>
            <a:off x="-1" y="1422489"/>
            <a:ext cx="2590800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dirty="0" smtClean="0"/>
              <a:t>Pre</a:t>
            </a:r>
            <a:r>
              <a:rPr lang="en-US" sz="1600" dirty="0"/>
              <a:t>-alignment O(10um)</a:t>
            </a:r>
          </a:p>
          <a:p>
            <a:pPr>
              <a:buFont typeface="Arial" charset="0"/>
              <a:buChar char="•"/>
            </a:pPr>
            <a:r>
              <a:rPr lang="en-US" sz="1600" dirty="0"/>
              <a:t> with wire system</a:t>
            </a:r>
          </a:p>
          <a:p>
            <a:pPr>
              <a:buFont typeface="Arial" charset="0"/>
              <a:buChar char="•"/>
            </a:pPr>
            <a:r>
              <a:rPr lang="en-US" sz="1600" dirty="0"/>
              <a:t> detailed model in </a:t>
            </a:r>
            <a:r>
              <a:rPr lang="en-US" sz="1600" dirty="0" smtClean="0"/>
              <a:t>simulations</a:t>
            </a:r>
          </a:p>
          <a:p>
            <a:pPr>
              <a:buFont typeface="Arial" charset="0"/>
              <a:buChar char="•"/>
            </a:pPr>
            <a:r>
              <a:rPr lang="en-US" sz="1600" dirty="0" smtClean="0"/>
              <a:t> BPM shown as example</a:t>
            </a: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0" y="2868990"/>
            <a:ext cx="276860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dirty="0" smtClean="0"/>
              <a:t>Dispersion </a:t>
            </a:r>
            <a:r>
              <a:rPr lang="en-US" sz="1600" dirty="0"/>
              <a:t>free steering</a:t>
            </a:r>
          </a:p>
          <a:p>
            <a:pPr>
              <a:buFont typeface="Arial" charset="0"/>
              <a:buChar char="•"/>
            </a:pPr>
            <a:r>
              <a:rPr lang="en-US" sz="1600" dirty="0"/>
              <a:t> aligns </a:t>
            </a:r>
            <a:r>
              <a:rPr lang="en-US" sz="1600" dirty="0" err="1"/>
              <a:t>BPMs</a:t>
            </a:r>
            <a:r>
              <a:rPr lang="en-US" sz="1600" dirty="0"/>
              <a:t> and </a:t>
            </a:r>
            <a:r>
              <a:rPr lang="en-US" sz="1600" dirty="0" err="1"/>
              <a:t>quadrupoles</a:t>
            </a:r>
            <a:endParaRPr lang="en-US" sz="1600" dirty="0"/>
          </a:p>
          <a:p>
            <a:pPr>
              <a:buFont typeface="Arial" charset="0"/>
              <a:buChar char="•"/>
            </a:pPr>
            <a:endParaRPr lang="en-US" sz="1600" dirty="0" smtClean="0"/>
          </a:p>
          <a:p>
            <a:r>
              <a:rPr lang="en-US" sz="1600" dirty="0" smtClean="0"/>
              <a:t>Move </a:t>
            </a:r>
            <a:r>
              <a:rPr lang="en-US" sz="1600" dirty="0"/>
              <a:t>girders onto the beam</a:t>
            </a:r>
          </a:p>
          <a:p>
            <a:pPr>
              <a:buFont typeface="Arial" charset="0"/>
              <a:buChar char="•"/>
            </a:pPr>
            <a:r>
              <a:rPr lang="en-US" sz="1600" dirty="0"/>
              <a:t> use </a:t>
            </a:r>
            <a:r>
              <a:rPr lang="en-US" sz="1600" dirty="0" err="1"/>
              <a:t>wakemonitors</a:t>
            </a:r>
            <a:endParaRPr lang="en-US" sz="1600" dirty="0"/>
          </a:p>
          <a:p>
            <a:pPr>
              <a:buFont typeface="Arial" charset="0"/>
              <a:buChar char="•"/>
            </a:pPr>
            <a:r>
              <a:rPr lang="en-US" sz="1600" dirty="0"/>
              <a:t> removes </a:t>
            </a:r>
            <a:r>
              <a:rPr lang="en-US" sz="1600" dirty="0" err="1"/>
              <a:t>wakefield</a:t>
            </a:r>
            <a:r>
              <a:rPr lang="en-US" sz="1600" dirty="0"/>
              <a:t> effects</a:t>
            </a:r>
          </a:p>
        </p:txBody>
      </p:sp>
      <p:pic>
        <p:nvPicPr>
          <p:cNvPr id="12" name="Picture 11" descr="p1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9223" y="4761382"/>
            <a:ext cx="2102442" cy="2096618"/>
          </a:xfrm>
          <a:prstGeom prst="rect">
            <a:avLst/>
          </a:prstGeom>
        </p:spPr>
      </p:pic>
      <p:pic>
        <p:nvPicPr>
          <p:cNvPr id="13" name="Picture 12" descr="p2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01665" y="4298950"/>
            <a:ext cx="1634949" cy="2559050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599112" y="4131310"/>
          <a:ext cx="3352800" cy="2225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32000"/>
                <a:gridCol w="1320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Reference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kumimoji="0" lang="en-US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µm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Sensor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5µm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Sensor-cradle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5µm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Cradle-BPM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5µm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BPM internal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5µm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14µm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599112" y="3608427"/>
            <a:ext cx="3352799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BPM alignment errors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Donut 16"/>
          <p:cNvSpPr/>
          <p:nvPr/>
        </p:nvSpPr>
        <p:spPr>
          <a:xfrm>
            <a:off x="5599112" y="3971924"/>
            <a:ext cx="3544888" cy="700557"/>
          </a:xfrm>
          <a:prstGeom prst="donut">
            <a:avLst>
              <a:gd name="adj" fmla="val 21293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D. Schulte</a:t>
            </a: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77745D-19AE-4986-82C8-E89983AC42BC}" type="slidenum">
              <a:rPr lang="en-US" smtClean="0">
                <a:ea typeface="ＭＳ Ｐゴシック" charset="-128"/>
                <a:cs typeface="ＭＳ Ｐゴシック" charset="-128"/>
              </a:rPr>
              <a:pPr/>
              <a:t>5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648494" y="32543"/>
            <a:ext cx="7847806" cy="564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4000" dirty="0">
                <a:latin typeface="Calibri" charset="0"/>
              </a:rPr>
              <a:t>CLIC Main </a:t>
            </a:r>
            <a:r>
              <a:rPr lang="en-US" sz="4000" dirty="0" smtClean="0">
                <a:latin typeface="Calibri" charset="0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pic>
        <p:nvPicPr>
          <p:cNvPr id="6" name="Picture 5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626805"/>
            <a:ext cx="8864600" cy="58392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Box 5"/>
          <p:cNvSpPr txBox="1">
            <a:spLocks noChangeArrowheads="1"/>
          </p:cNvSpPr>
          <p:nvPr/>
        </p:nvSpPr>
        <p:spPr bwMode="auto">
          <a:xfrm>
            <a:off x="0" y="3581400"/>
            <a:ext cx="3643313" cy="25853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800" dirty="0"/>
              <a:t> RMS error of 11</a:t>
            </a:r>
            <a:r>
              <a:rPr lang="el-GR" sz="1800" dirty="0"/>
              <a:t>μ</a:t>
            </a:r>
            <a:r>
              <a:rPr lang="en-US" sz="1800" dirty="0" err="1"/>
              <a:t>m</a:t>
            </a:r>
            <a:r>
              <a:rPr lang="en-US" sz="1800" dirty="0"/>
              <a:t> </a:t>
            </a:r>
            <a:r>
              <a:rPr lang="en-US" sz="1800" dirty="0" smtClean="0"/>
              <a:t>found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/>
              <a:t> accuracy is approx. 13.5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sz="1800" dirty="0" smtClean="0"/>
          </a:p>
          <a:p>
            <a:pPr lvl="1">
              <a:buFont typeface="Arial" charset="0"/>
              <a:buChar char="•"/>
            </a:pPr>
            <a:r>
              <a:rPr lang="en-US" sz="1800" dirty="0" smtClean="0"/>
              <a:t> Target </a:t>
            </a:r>
            <a:r>
              <a:rPr lang="en-US" sz="1800" dirty="0"/>
              <a:t>is 10</a:t>
            </a:r>
            <a:r>
              <a:rPr lang="el-GR" sz="1800" dirty="0"/>
              <a:t>μ</a:t>
            </a:r>
            <a:r>
              <a:rPr lang="en-US" sz="1800" dirty="0" err="1"/>
              <a:t>m</a:t>
            </a:r>
            <a:endParaRPr lang="en-US" sz="1800" dirty="0"/>
          </a:p>
          <a:p>
            <a:endParaRPr lang="en-US" sz="1800" dirty="0"/>
          </a:p>
          <a:p>
            <a:pPr>
              <a:buFont typeface="Arial" charset="0"/>
              <a:buChar char="•"/>
            </a:pPr>
            <a:r>
              <a:rPr lang="en-US" sz="1800" dirty="0"/>
              <a:t> More work remains to be done</a:t>
            </a:r>
          </a:p>
          <a:p>
            <a:pPr lvl="1">
              <a:buFont typeface="Arial" charset="0"/>
              <a:buChar char="•"/>
            </a:pPr>
            <a:r>
              <a:rPr lang="en-US" sz="1800" dirty="0"/>
              <a:t> Found two bad points due to mechanical problem</a:t>
            </a:r>
          </a:p>
          <a:p>
            <a:pPr lvl="1">
              <a:buFont typeface="Arial" charset="0"/>
              <a:buChar char="•"/>
            </a:pPr>
            <a:r>
              <a:rPr lang="en-US" sz="1800" dirty="0"/>
              <a:t> Stake-out error needs to be determined</a:t>
            </a:r>
          </a:p>
        </p:txBody>
      </p:sp>
      <p:pic>
        <p:nvPicPr>
          <p:cNvPr id="79874" name="Picture 7" descr="Vertical_L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3648075"/>
            <a:ext cx="48863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TextBox 10"/>
          <p:cNvSpPr txBox="1">
            <a:spLocks noChangeArrowheads="1"/>
          </p:cNvSpPr>
          <p:nvPr/>
        </p:nvSpPr>
        <p:spPr bwMode="auto">
          <a:xfrm>
            <a:off x="2419350" y="0"/>
            <a:ext cx="48133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4000" dirty="0">
                <a:latin typeface="Calibri" charset="0"/>
                <a:ea typeface="Calibri" charset="0"/>
                <a:cs typeface="Calibri" charset="0"/>
              </a:rPr>
              <a:t>TT1 Alignment Results</a:t>
            </a:r>
          </a:p>
        </p:txBody>
      </p:sp>
      <p:pic>
        <p:nvPicPr>
          <p:cNvPr id="79876" name="Picture 76" descr="2008-12-04 - TT1 3.0 - 01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8000" y="762000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Rectangle 77"/>
          <p:cNvSpPr>
            <a:spLocks noChangeAspect="1"/>
          </p:cNvSpPr>
          <p:nvPr/>
        </p:nvSpPr>
        <p:spPr>
          <a:xfrm>
            <a:off x="1052513" y="941388"/>
            <a:ext cx="266700" cy="89217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79" name="Rectangle 78"/>
          <p:cNvSpPr>
            <a:spLocks noChangeAspect="1"/>
          </p:cNvSpPr>
          <p:nvPr/>
        </p:nvSpPr>
        <p:spPr>
          <a:xfrm>
            <a:off x="250825" y="941388"/>
            <a:ext cx="266700" cy="89217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80" name="Rectangle 79"/>
          <p:cNvSpPr>
            <a:spLocks noChangeAspect="1"/>
          </p:cNvSpPr>
          <p:nvPr/>
        </p:nvSpPr>
        <p:spPr>
          <a:xfrm>
            <a:off x="1852613" y="941388"/>
            <a:ext cx="266700" cy="89217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81" name="Rectangle 80"/>
          <p:cNvSpPr>
            <a:spLocks noChangeAspect="1"/>
          </p:cNvSpPr>
          <p:nvPr/>
        </p:nvSpPr>
        <p:spPr>
          <a:xfrm>
            <a:off x="2652713" y="941388"/>
            <a:ext cx="266700" cy="89217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82" name="Rectangle 81"/>
          <p:cNvSpPr>
            <a:spLocks noChangeAspect="1"/>
          </p:cNvSpPr>
          <p:nvPr/>
        </p:nvSpPr>
        <p:spPr>
          <a:xfrm>
            <a:off x="3452813" y="941388"/>
            <a:ext cx="266700" cy="89217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83" name="Rectangle 82"/>
          <p:cNvSpPr>
            <a:spLocks noChangeAspect="1"/>
          </p:cNvSpPr>
          <p:nvPr/>
        </p:nvSpPr>
        <p:spPr>
          <a:xfrm>
            <a:off x="4252913" y="941388"/>
            <a:ext cx="266700" cy="89217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84" name="Rectangle 83"/>
          <p:cNvSpPr>
            <a:spLocks noChangeAspect="1"/>
          </p:cNvSpPr>
          <p:nvPr/>
        </p:nvSpPr>
        <p:spPr>
          <a:xfrm>
            <a:off x="5053013" y="941388"/>
            <a:ext cx="268287" cy="89217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cxnSp>
        <p:nvCxnSpPr>
          <p:cNvPr id="85" name="Straight Connector 84"/>
          <p:cNvCxnSpPr>
            <a:cxnSpLocks noChangeAspect="1"/>
            <a:stCxn id="91" idx="1"/>
            <a:endCxn id="102" idx="3"/>
          </p:cNvCxnSpPr>
          <p:nvPr/>
        </p:nvCxnSpPr>
        <p:spPr>
          <a:xfrm rot="10800000" flipH="1">
            <a:off x="304800" y="1039813"/>
            <a:ext cx="49625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cxnSpLocks noChangeAspect="1"/>
            <a:stCxn id="94" idx="1"/>
            <a:endCxn id="103" idx="3"/>
          </p:cNvCxnSpPr>
          <p:nvPr/>
        </p:nvCxnSpPr>
        <p:spPr>
          <a:xfrm rot="10800000" flipH="1">
            <a:off x="1905000" y="1189038"/>
            <a:ext cx="33623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cxnSpLocks noChangeAspect="1"/>
            <a:stCxn id="92" idx="1"/>
            <a:endCxn id="95" idx="3"/>
          </p:cNvCxnSpPr>
          <p:nvPr/>
        </p:nvCxnSpPr>
        <p:spPr>
          <a:xfrm rot="10800000" flipH="1">
            <a:off x="304800" y="1338263"/>
            <a:ext cx="176053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>
            <a:spLocks noChangeAspect="1"/>
          </p:cNvSpPr>
          <p:nvPr/>
        </p:nvSpPr>
        <p:spPr>
          <a:xfrm>
            <a:off x="358775" y="1684338"/>
            <a:ext cx="52388" cy="34766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89" name="Rectangle 88"/>
          <p:cNvSpPr>
            <a:spLocks noChangeAspect="1"/>
          </p:cNvSpPr>
          <p:nvPr/>
        </p:nvSpPr>
        <p:spPr>
          <a:xfrm>
            <a:off x="1104900" y="990600"/>
            <a:ext cx="160338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0" name="Rectangle 89"/>
          <p:cNvSpPr>
            <a:spLocks noChangeAspect="1"/>
          </p:cNvSpPr>
          <p:nvPr/>
        </p:nvSpPr>
        <p:spPr>
          <a:xfrm>
            <a:off x="1104900" y="1287463"/>
            <a:ext cx="160338" cy="100012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1" name="Rectangle 90"/>
          <p:cNvSpPr>
            <a:spLocks noChangeAspect="1"/>
          </p:cNvSpPr>
          <p:nvPr/>
        </p:nvSpPr>
        <p:spPr>
          <a:xfrm>
            <a:off x="304800" y="990600"/>
            <a:ext cx="160338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2" name="Rectangle 91"/>
          <p:cNvSpPr>
            <a:spLocks noChangeAspect="1"/>
          </p:cNvSpPr>
          <p:nvPr/>
        </p:nvSpPr>
        <p:spPr>
          <a:xfrm>
            <a:off x="304800" y="1287463"/>
            <a:ext cx="160338" cy="100012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3" name="Rectangle 92"/>
          <p:cNvSpPr>
            <a:spLocks noChangeAspect="1"/>
          </p:cNvSpPr>
          <p:nvPr/>
        </p:nvSpPr>
        <p:spPr>
          <a:xfrm>
            <a:off x="1905000" y="990600"/>
            <a:ext cx="160338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4" name="Rectangle 93"/>
          <p:cNvSpPr>
            <a:spLocks noChangeAspect="1"/>
          </p:cNvSpPr>
          <p:nvPr/>
        </p:nvSpPr>
        <p:spPr>
          <a:xfrm>
            <a:off x="1905000" y="1139825"/>
            <a:ext cx="160338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5" name="Rectangle 94"/>
          <p:cNvSpPr>
            <a:spLocks noChangeAspect="1"/>
          </p:cNvSpPr>
          <p:nvPr/>
        </p:nvSpPr>
        <p:spPr>
          <a:xfrm>
            <a:off x="1905000" y="1287463"/>
            <a:ext cx="160338" cy="100012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6" name="Rectangle 95"/>
          <p:cNvSpPr>
            <a:spLocks noChangeAspect="1"/>
          </p:cNvSpPr>
          <p:nvPr/>
        </p:nvSpPr>
        <p:spPr>
          <a:xfrm>
            <a:off x="2706688" y="990600"/>
            <a:ext cx="158750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7" name="Rectangle 96"/>
          <p:cNvSpPr>
            <a:spLocks noChangeAspect="1"/>
          </p:cNvSpPr>
          <p:nvPr/>
        </p:nvSpPr>
        <p:spPr>
          <a:xfrm>
            <a:off x="2706688" y="1139825"/>
            <a:ext cx="158750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8" name="Rectangle 97"/>
          <p:cNvSpPr>
            <a:spLocks noChangeAspect="1"/>
          </p:cNvSpPr>
          <p:nvPr/>
        </p:nvSpPr>
        <p:spPr>
          <a:xfrm>
            <a:off x="3506788" y="990600"/>
            <a:ext cx="160337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9" name="Rectangle 98"/>
          <p:cNvSpPr>
            <a:spLocks noChangeAspect="1"/>
          </p:cNvSpPr>
          <p:nvPr/>
        </p:nvSpPr>
        <p:spPr>
          <a:xfrm>
            <a:off x="3506788" y="1139825"/>
            <a:ext cx="160337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00" name="Rectangle 99"/>
          <p:cNvSpPr>
            <a:spLocks noChangeAspect="1"/>
          </p:cNvSpPr>
          <p:nvPr/>
        </p:nvSpPr>
        <p:spPr>
          <a:xfrm>
            <a:off x="4306888" y="990600"/>
            <a:ext cx="160337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01" name="Rectangle 100"/>
          <p:cNvSpPr>
            <a:spLocks noChangeAspect="1"/>
          </p:cNvSpPr>
          <p:nvPr/>
        </p:nvSpPr>
        <p:spPr>
          <a:xfrm>
            <a:off x="4306888" y="1139825"/>
            <a:ext cx="160337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5106988" y="990600"/>
            <a:ext cx="160337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03" name="Rectangle 102"/>
          <p:cNvSpPr>
            <a:spLocks noChangeAspect="1"/>
          </p:cNvSpPr>
          <p:nvPr/>
        </p:nvSpPr>
        <p:spPr>
          <a:xfrm>
            <a:off x="5106988" y="1139825"/>
            <a:ext cx="160337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04" name="Rectangle 103"/>
          <p:cNvSpPr>
            <a:spLocks noChangeAspect="1"/>
          </p:cNvSpPr>
          <p:nvPr/>
        </p:nvSpPr>
        <p:spPr>
          <a:xfrm>
            <a:off x="1158875" y="1684338"/>
            <a:ext cx="52388" cy="34766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05" name="Rectangle 104"/>
          <p:cNvSpPr>
            <a:spLocks noChangeAspect="1"/>
          </p:cNvSpPr>
          <p:nvPr/>
        </p:nvSpPr>
        <p:spPr>
          <a:xfrm>
            <a:off x="1958975" y="1684338"/>
            <a:ext cx="53975" cy="34766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06" name="Rectangle 105"/>
          <p:cNvSpPr>
            <a:spLocks noChangeAspect="1"/>
          </p:cNvSpPr>
          <p:nvPr/>
        </p:nvSpPr>
        <p:spPr>
          <a:xfrm>
            <a:off x="2759075" y="1684338"/>
            <a:ext cx="53975" cy="34766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07" name="Rectangle 106"/>
          <p:cNvSpPr>
            <a:spLocks noChangeAspect="1"/>
          </p:cNvSpPr>
          <p:nvPr/>
        </p:nvSpPr>
        <p:spPr>
          <a:xfrm>
            <a:off x="3559175" y="1684338"/>
            <a:ext cx="53975" cy="34766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08" name="Rectangle 107"/>
          <p:cNvSpPr>
            <a:spLocks noChangeAspect="1"/>
          </p:cNvSpPr>
          <p:nvPr/>
        </p:nvSpPr>
        <p:spPr>
          <a:xfrm>
            <a:off x="4360863" y="1684338"/>
            <a:ext cx="52387" cy="34766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09" name="Rectangle 108"/>
          <p:cNvSpPr>
            <a:spLocks noChangeAspect="1"/>
          </p:cNvSpPr>
          <p:nvPr/>
        </p:nvSpPr>
        <p:spPr>
          <a:xfrm>
            <a:off x="5160963" y="1684338"/>
            <a:ext cx="52387" cy="34766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0" name="Rounded Rectangle 109"/>
          <p:cNvSpPr>
            <a:spLocks noChangeAspect="1"/>
          </p:cNvSpPr>
          <p:nvPr/>
        </p:nvSpPr>
        <p:spPr>
          <a:xfrm>
            <a:off x="250825" y="1933575"/>
            <a:ext cx="5070475" cy="9842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1104900" y="1635125"/>
            <a:ext cx="160338" cy="14922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304800" y="1635125"/>
            <a:ext cx="160338" cy="14922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1905000" y="1635125"/>
            <a:ext cx="160338" cy="14922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2706688" y="1635125"/>
            <a:ext cx="158750" cy="14922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3506788" y="1635125"/>
            <a:ext cx="160337" cy="14922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4306888" y="1635125"/>
            <a:ext cx="160337" cy="14922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5106988" y="1635125"/>
            <a:ext cx="160337" cy="14922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8" name="Rectangle 117"/>
          <p:cNvSpPr>
            <a:spLocks noChangeAspect="1"/>
          </p:cNvSpPr>
          <p:nvPr/>
        </p:nvSpPr>
        <p:spPr>
          <a:xfrm>
            <a:off x="304800" y="1436688"/>
            <a:ext cx="160338" cy="1492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9" name="Rectangle 118"/>
          <p:cNvSpPr>
            <a:spLocks noChangeAspect="1"/>
          </p:cNvSpPr>
          <p:nvPr/>
        </p:nvSpPr>
        <p:spPr>
          <a:xfrm>
            <a:off x="1905000" y="1436688"/>
            <a:ext cx="160338" cy="1492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20" name="Rectangle 119"/>
          <p:cNvSpPr>
            <a:spLocks noChangeAspect="1"/>
          </p:cNvSpPr>
          <p:nvPr/>
        </p:nvSpPr>
        <p:spPr>
          <a:xfrm>
            <a:off x="3506788" y="1436688"/>
            <a:ext cx="160337" cy="1492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21" name="Rectangle 120"/>
          <p:cNvSpPr>
            <a:spLocks noChangeAspect="1"/>
          </p:cNvSpPr>
          <p:nvPr/>
        </p:nvSpPr>
        <p:spPr>
          <a:xfrm>
            <a:off x="4306888" y="1436688"/>
            <a:ext cx="160337" cy="1492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22" name="Rectangle 121"/>
          <p:cNvSpPr>
            <a:spLocks noChangeAspect="1"/>
          </p:cNvSpPr>
          <p:nvPr/>
        </p:nvSpPr>
        <p:spPr>
          <a:xfrm>
            <a:off x="5106988" y="1436688"/>
            <a:ext cx="160337" cy="1492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79922" name="TextBox 122"/>
          <p:cNvSpPr txBox="1">
            <a:spLocks noChangeAspect="1"/>
          </p:cNvSpPr>
          <p:nvPr/>
        </p:nvSpPr>
        <p:spPr bwMode="auto">
          <a:xfrm>
            <a:off x="1265238" y="769938"/>
            <a:ext cx="627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/>
              <a:t>Wire #1</a:t>
            </a:r>
            <a:endParaRPr lang="fr-FR" sz="1600" i="1"/>
          </a:p>
        </p:txBody>
      </p:sp>
      <p:sp>
        <p:nvSpPr>
          <p:cNvPr id="79923" name="TextBox 123"/>
          <p:cNvSpPr txBox="1">
            <a:spLocks noChangeAspect="1"/>
          </p:cNvSpPr>
          <p:nvPr/>
        </p:nvSpPr>
        <p:spPr bwMode="auto">
          <a:xfrm>
            <a:off x="3667125" y="1189038"/>
            <a:ext cx="625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/>
              <a:t>Wire #2</a:t>
            </a:r>
            <a:endParaRPr lang="fr-FR" sz="1600" i="1"/>
          </a:p>
        </p:txBody>
      </p:sp>
      <p:sp>
        <p:nvSpPr>
          <p:cNvPr id="79924" name="TextBox 124"/>
          <p:cNvSpPr txBox="1">
            <a:spLocks noChangeAspect="1"/>
          </p:cNvSpPr>
          <p:nvPr/>
        </p:nvSpPr>
        <p:spPr bwMode="auto">
          <a:xfrm>
            <a:off x="1265238" y="1338263"/>
            <a:ext cx="627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/>
              <a:t>Wire #3</a:t>
            </a:r>
            <a:endParaRPr lang="fr-FR" sz="1600" i="1"/>
          </a:p>
        </p:txBody>
      </p:sp>
      <p:sp>
        <p:nvSpPr>
          <p:cNvPr id="79925" name="TextBox 125"/>
          <p:cNvSpPr txBox="1">
            <a:spLocks noChangeAspect="1"/>
          </p:cNvSpPr>
          <p:nvPr/>
        </p:nvSpPr>
        <p:spPr bwMode="auto">
          <a:xfrm>
            <a:off x="250825" y="1982788"/>
            <a:ext cx="5070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/>
              <a:t>Hydrostatic network</a:t>
            </a:r>
            <a:endParaRPr lang="fr-FR" sz="1600" i="1"/>
          </a:p>
        </p:txBody>
      </p:sp>
      <p:sp>
        <p:nvSpPr>
          <p:cNvPr id="79926" name="TextBox 126"/>
          <p:cNvSpPr txBox="1">
            <a:spLocks noChangeAspect="1"/>
          </p:cNvSpPr>
          <p:nvPr/>
        </p:nvSpPr>
        <p:spPr bwMode="auto">
          <a:xfrm>
            <a:off x="465138" y="2330450"/>
            <a:ext cx="1227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WPS</a:t>
            </a:r>
            <a:endParaRPr lang="fr-FR" sz="1600"/>
          </a:p>
        </p:txBody>
      </p:sp>
      <p:sp>
        <p:nvSpPr>
          <p:cNvPr id="79927" name="TextBox 127"/>
          <p:cNvSpPr txBox="1">
            <a:spLocks noChangeAspect="1"/>
          </p:cNvSpPr>
          <p:nvPr/>
        </p:nvSpPr>
        <p:spPr bwMode="auto">
          <a:xfrm>
            <a:off x="549275" y="2903538"/>
            <a:ext cx="1149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HLS</a:t>
            </a:r>
            <a:endParaRPr lang="fr-FR" sz="1600"/>
          </a:p>
        </p:txBody>
      </p:sp>
      <p:sp>
        <p:nvSpPr>
          <p:cNvPr id="79928" name="TextBox 128"/>
          <p:cNvSpPr txBox="1">
            <a:spLocks noChangeAspect="1"/>
          </p:cNvSpPr>
          <p:nvPr/>
        </p:nvSpPr>
        <p:spPr bwMode="auto">
          <a:xfrm>
            <a:off x="2149475" y="2293938"/>
            <a:ext cx="23764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Invar metrological plate</a:t>
            </a:r>
            <a:endParaRPr lang="fr-FR" sz="1600"/>
          </a:p>
        </p:txBody>
      </p:sp>
      <p:sp>
        <p:nvSpPr>
          <p:cNvPr id="130" name="Rectangle 129"/>
          <p:cNvSpPr>
            <a:spLocks noChangeAspect="1"/>
          </p:cNvSpPr>
          <p:nvPr/>
        </p:nvSpPr>
        <p:spPr>
          <a:xfrm>
            <a:off x="320675" y="2446338"/>
            <a:ext cx="158750" cy="984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31" name="Rectangle 130"/>
          <p:cNvSpPr>
            <a:spLocks noChangeAspect="1"/>
          </p:cNvSpPr>
          <p:nvPr/>
        </p:nvSpPr>
        <p:spPr>
          <a:xfrm>
            <a:off x="320675" y="2674938"/>
            <a:ext cx="158750" cy="1476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320675" y="2979738"/>
            <a:ext cx="158750" cy="14763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79932" name="TextBox 132"/>
          <p:cNvSpPr txBox="1">
            <a:spLocks noChangeAspect="1"/>
          </p:cNvSpPr>
          <p:nvPr/>
        </p:nvSpPr>
        <p:spPr bwMode="auto">
          <a:xfrm>
            <a:off x="625475" y="2598738"/>
            <a:ext cx="1149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Tiltmeter</a:t>
            </a:r>
            <a:endParaRPr lang="fr-FR" sz="1600"/>
          </a:p>
        </p:txBody>
      </p:sp>
      <p:cxnSp>
        <p:nvCxnSpPr>
          <p:cNvPr id="79933" name="Elbow Connector 133"/>
          <p:cNvCxnSpPr>
            <a:cxnSpLocks noChangeAspect="1"/>
            <a:stCxn id="79928" idx="3"/>
            <a:endCxn id="84" idx="1"/>
          </p:cNvCxnSpPr>
          <p:nvPr/>
        </p:nvCxnSpPr>
        <p:spPr bwMode="auto">
          <a:xfrm flipV="1">
            <a:off x="4525963" y="1387475"/>
            <a:ext cx="527050" cy="107473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arrow" w="med" len="med"/>
          </a:ln>
        </p:spPr>
      </p:cxnSp>
      <p:sp>
        <p:nvSpPr>
          <p:cNvPr id="135" name="Rectangle 134"/>
          <p:cNvSpPr>
            <a:spLocks noChangeAspect="1"/>
          </p:cNvSpPr>
          <p:nvPr/>
        </p:nvSpPr>
        <p:spPr>
          <a:xfrm>
            <a:off x="250825" y="2081213"/>
            <a:ext cx="1454150" cy="12033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600" b="1" u="sng" dirty="0">
                <a:solidFill>
                  <a:schemeClr val="tx1"/>
                </a:solidFill>
              </a:rPr>
              <a:t>Legend</a:t>
            </a:r>
            <a:endParaRPr lang="fr-FR" sz="1600" b="1" u="sng" dirty="0">
              <a:solidFill>
                <a:schemeClr val="tx1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1524000" y="6553200"/>
            <a:ext cx="2070100" cy="304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385" tIns="45693" rIns="91385" bIns="45693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Th. </a:t>
            </a:r>
            <a:r>
              <a:rPr lang="en-US" sz="1400" dirty="0" err="1">
                <a:solidFill>
                  <a:srgbClr val="FF0000"/>
                </a:solidFill>
                <a:latin typeface="Arial"/>
                <a:ea typeface="+mn-ea"/>
                <a:cs typeface="Arial"/>
              </a:rPr>
              <a:t>Touze</a:t>
            </a:r>
            <a:r>
              <a:rPr lang="en-US" sz="1400" dirty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 et al</a:t>
            </a:r>
            <a:r>
              <a:rPr lang="en-US" sz="1400" dirty="0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.</a:t>
            </a:r>
            <a:endParaRPr lang="en-US" sz="1400" dirty="0">
              <a:solidFill>
                <a:srgbClr val="FF0000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79936" name="Date Placeholder 6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dirty="0">
                <a:ea typeface="ＭＳ Ｐゴシック" charset="-128"/>
                <a:cs typeface="ＭＳ Ｐゴシック" charset="-128"/>
              </a:rPr>
              <a:t>D. Schulte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79937" name="Slide Number Placeholder 6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B21D5F-F791-4BA3-98D7-445BF2F6C79D}" type="slidenum">
              <a:rPr lang="en-US" smtClean="0">
                <a:ea typeface="ＭＳ Ｐゴシック" charset="-128"/>
                <a:cs typeface="ＭＳ Ｐゴシック" charset="-128"/>
              </a:rPr>
              <a:pPr/>
              <a:t>50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9712"/>
            <a:ext cx="2997201" cy="93178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/>
              <a:t>W</a:t>
            </a:r>
            <a:r>
              <a:rPr lang="en-US" sz="2000" dirty="0" err="1" smtClean="0"/>
              <a:t>akefields</a:t>
            </a:r>
            <a:r>
              <a:rPr lang="en-US" sz="2000" dirty="0" smtClean="0"/>
              <a:t> limit efficiency</a:t>
            </a:r>
          </a:p>
          <a:p>
            <a:pPr>
              <a:buNone/>
            </a:pPr>
            <a:r>
              <a:rPr lang="en-US" sz="2000" dirty="0" smtClean="0"/>
              <a:t>(beam break-up)</a:t>
            </a:r>
            <a:endParaRPr lang="en-US" sz="2000" dirty="0" smtClean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11" y="1798069"/>
            <a:ext cx="2833511" cy="1259338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9422" y="700992"/>
            <a:ext cx="5864578" cy="17898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520" y="2755899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410200" y="5219700"/>
            <a:ext cx="251863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1) Pre-align </a:t>
            </a:r>
            <a:r>
              <a:rPr lang="en-US" dirty="0" err="1" smtClean="0"/>
              <a:t>BPMs+quads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46080" y="6414532"/>
            <a:ext cx="258275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dirty="0" smtClean="0"/>
              <a:t>) Beam-based alignment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611170" y="5561568"/>
            <a:ext cx="262123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r>
              <a:rPr lang="en-US" dirty="0" smtClean="0"/>
              <a:t>) Use </a:t>
            </a:r>
            <a:r>
              <a:rPr lang="en-US" dirty="0" err="1" smtClean="0"/>
              <a:t>wakefield</a:t>
            </a:r>
            <a:r>
              <a:rPr lang="en-US" dirty="0" smtClean="0"/>
              <a:t> monitors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6" idx="0"/>
          </p:cNvCxnSpPr>
          <p:nvPr/>
        </p:nvCxnSpPr>
        <p:spPr>
          <a:xfrm rot="5400000" flipH="1" flipV="1">
            <a:off x="7314286" y="4168541"/>
            <a:ext cx="406393" cy="16959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0"/>
          </p:cNvCxnSpPr>
          <p:nvPr/>
        </p:nvCxnSpPr>
        <p:spPr>
          <a:xfrm rot="5400000" flipH="1" flipV="1">
            <a:off x="4863362" y="3871731"/>
            <a:ext cx="748261" cy="26314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8" idx="0"/>
          </p:cNvCxnSpPr>
          <p:nvPr/>
        </p:nvCxnSpPr>
        <p:spPr>
          <a:xfrm rot="5400000" flipH="1" flipV="1">
            <a:off x="3948964" y="4786129"/>
            <a:ext cx="748261" cy="8026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0"/>
          </p:cNvCxnSpPr>
          <p:nvPr/>
        </p:nvCxnSpPr>
        <p:spPr>
          <a:xfrm rot="16200000" flipV="1">
            <a:off x="3002812" y="4642595"/>
            <a:ext cx="748262" cy="10896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Down Arrow 31"/>
          <p:cNvSpPr/>
          <p:nvPr/>
        </p:nvSpPr>
        <p:spPr>
          <a:xfrm>
            <a:off x="6529818" y="5652532"/>
            <a:ext cx="241314" cy="711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Bent-Up Arrow 32"/>
          <p:cNvSpPr/>
          <p:nvPr/>
        </p:nvSpPr>
        <p:spPr>
          <a:xfrm flipH="1">
            <a:off x="3835400" y="5981700"/>
            <a:ext cx="1397000" cy="731520"/>
          </a:xfrm>
          <a:prstGeom prst="bentUpArrow">
            <a:avLst>
              <a:gd name="adj1" fmla="val 18056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Active </a:t>
            </a:r>
            <a:r>
              <a:rPr lang="en-US" sz="4000" dirty="0" err="1" smtClean="0"/>
              <a:t>Stabilisation</a:t>
            </a:r>
            <a:r>
              <a:rPr lang="en-US" sz="4000" dirty="0" smtClean="0"/>
              <a:t> Results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686078"/>
            <a:ext cx="2329081" cy="305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421219" y="4903232"/>
          <a:ext cx="2627321" cy="1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1"/>
                <a:gridCol w="1204920"/>
              </a:tblGrid>
              <a:tr h="414655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53%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dirty="0" smtClean="0"/>
                        <a:t>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108%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Future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118%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tf_QP_sta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5038" y="4077452"/>
            <a:ext cx="4460162" cy="267119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421219" y="4533900"/>
            <a:ext cx="262732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Luminosity </a:t>
            </a:r>
            <a:r>
              <a:rPr lang="en-US" dirty="0" smtClean="0">
                <a:solidFill>
                  <a:srgbClr val="008000"/>
                </a:solidFill>
              </a:rPr>
              <a:t>achieved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FF0000"/>
                </a:solidFill>
              </a:rPr>
              <a:t>lost</a:t>
            </a:r>
            <a:r>
              <a:rPr lang="en-US" dirty="0" smtClean="0"/>
              <a:t> [%]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flipH="1">
            <a:off x="2739306" y="1840484"/>
            <a:ext cx="1139106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2" descr="p1.tif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2954" y="660613"/>
            <a:ext cx="5080986" cy="36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4292600" y="5992941"/>
            <a:ext cx="2128619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Machine/feedback model</a:t>
            </a:r>
          </a:p>
        </p:txBody>
      </p:sp>
      <p:cxnSp>
        <p:nvCxnSpPr>
          <p:cNvPr id="26" name="Elbow Connector 25"/>
          <p:cNvCxnSpPr/>
          <p:nvPr/>
        </p:nvCxnSpPr>
        <p:spPr>
          <a:xfrm rot="5400000">
            <a:off x="5807168" y="3391025"/>
            <a:ext cx="978276" cy="1891052"/>
          </a:xfrm>
          <a:prstGeom prst="bentConnector3">
            <a:avLst>
              <a:gd name="adj1" fmla="val 51973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>
            <a:off x="4292600" y="5168902"/>
            <a:ext cx="427830" cy="11331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5400000" flipH="1" flipV="1">
            <a:off x="4995207" y="5689934"/>
            <a:ext cx="555355" cy="1588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720430" y="5031019"/>
            <a:ext cx="107077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Code</a:t>
            </a:r>
            <a:endParaRPr lang="en-US" dirty="0"/>
          </a:p>
        </p:txBody>
      </p:sp>
      <p:cxnSp>
        <p:nvCxnSpPr>
          <p:cNvPr id="34" name="Elbow Connector 33"/>
          <p:cNvCxnSpPr/>
          <p:nvPr/>
        </p:nvCxnSpPr>
        <p:spPr>
          <a:xfrm flipV="1">
            <a:off x="5791200" y="5168902"/>
            <a:ext cx="590988" cy="11329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rot="5400000">
            <a:off x="1168057" y="4000156"/>
            <a:ext cx="457887" cy="1"/>
          </a:xfrm>
          <a:prstGeom prst="bentConnector3">
            <a:avLst>
              <a:gd name="adj1" fmla="val 16717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Key Design Issues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801987"/>
            <a:ext cx="3378200" cy="20093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Drive beam scheme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5743222"/>
            <a:ext cx="8229600" cy="6131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Detector (experimental conditions)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3683509"/>
            <a:ext cx="3378200" cy="13259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Luminosity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5013033"/>
            <a:ext cx="8229600" cy="73018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Operation and Machine Protection System (robustness)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1080585"/>
            <a:ext cx="3378200" cy="7214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Main </a:t>
            </a:r>
            <a:r>
              <a:rPr lang="en-GB" sz="2400" dirty="0" err="1" smtClean="0">
                <a:latin typeface="Calibri" charset="0"/>
                <a:cs typeface="ＭＳ Ｐゴシック" charset="-128"/>
              </a:rPr>
              <a:t>linac</a:t>
            </a:r>
            <a:r>
              <a:rPr lang="en-GB" sz="2400" dirty="0" smtClean="0">
                <a:latin typeface="Calibri" charset="0"/>
                <a:cs typeface="ＭＳ Ｐゴシック" charset="-128"/>
              </a:rPr>
              <a:t> gradient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35400" y="1080586"/>
            <a:ext cx="4851400" cy="721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Accelerating structure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35400" y="1801986"/>
            <a:ext cx="4851400" cy="18815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Drive beam generation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PETS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Two beam </a:t>
            </a:r>
            <a:r>
              <a:rPr lang="en-GB" sz="2000" dirty="0" smtClean="0">
                <a:latin typeface="Calibri" charset="0"/>
              </a:rPr>
              <a:t>acceleration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Drive beam deceleration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835400" y="3683509"/>
            <a:ext cx="4851400" cy="13259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Main beam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emittance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generation,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preservation</a:t>
            </a:r>
            <a:r>
              <a:rPr lang="en-GB" sz="2000" dirty="0" smtClean="0">
                <a:latin typeface="Calibri" charset="0"/>
              </a:rPr>
              <a:t> and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focusing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Alignment and stabilisation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12308" y="-101600"/>
            <a:ext cx="6931025" cy="461963"/>
          </a:xfrm>
        </p:spPr>
        <p:txBody>
          <a:bodyPr anchor="t">
            <a:noAutofit/>
          </a:bodyPr>
          <a:lstStyle/>
          <a:p>
            <a:r>
              <a:rPr lang="fr-FR" sz="4000" dirty="0" err="1" smtClean="0">
                <a:latin typeface="Calibri" charset="0"/>
                <a:cs typeface="ＭＳ Ｐゴシック" charset="-128"/>
              </a:rPr>
              <a:t>Accelerating</a:t>
            </a:r>
            <a:r>
              <a:rPr lang="fr-FR" sz="4000" dirty="0" smtClean="0">
                <a:latin typeface="Calibri" charset="0"/>
                <a:cs typeface="ＭＳ Ｐゴシック" charset="-128"/>
              </a:rPr>
              <a:t> Structure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14850" y="704594"/>
            <a:ext cx="4076700" cy="1204912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Require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&lt;1% </a:t>
            </a: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probability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of </a:t>
            </a: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even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a single break down in </a:t>
            </a: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any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structure</a:t>
            </a:r>
          </a:p>
          <a:p>
            <a:pPr>
              <a:lnSpc>
                <a:spcPct val="90000"/>
              </a:lnSpc>
            </a:pPr>
            <a:endParaRPr lang="fr-FR" sz="1800" dirty="0" smtClean="0">
              <a:latin typeface="Calibri" charset="0"/>
              <a:ea typeface="Calibri" charset="0"/>
              <a:cs typeface="Calibri" charset="0"/>
            </a:endParaRPr>
          </a:p>
          <a:p>
            <a:pPr lvl="1">
              <a:lnSpc>
                <a:spcPct val="90000"/>
              </a:lnSpc>
            </a:pPr>
            <a:r>
              <a:rPr lang="fr-FR" sz="18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p ≤ 3x10</a:t>
            </a:r>
            <a:r>
              <a:rPr lang="fr-FR" sz="1800" baseline="300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-7</a:t>
            </a:r>
            <a:r>
              <a:rPr lang="fr-FR" sz="18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fr-FR" sz="1800" baseline="300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-1</a:t>
            </a:r>
            <a:r>
              <a:rPr lang="fr-FR" sz="18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pulse</a:t>
            </a:r>
            <a:r>
              <a:rPr lang="fr-FR" sz="1800" baseline="300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-1</a:t>
            </a:r>
            <a:endParaRPr lang="fr-FR" sz="1800" dirty="0" smtClean="0">
              <a:solidFill>
                <a:srgbClr val="0000FF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fr-FR" sz="1800" b="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704594"/>
            <a:ext cx="4051299" cy="208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4514850" y="2082800"/>
            <a:ext cx="4051301" cy="5310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Design 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based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on 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empirical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constraints</a:t>
            </a: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9" name="Picture 2" descr="C:\Higo\2010\Reports_Papers_Conferences_Talks\101011-15 IWLC10 CERN\Higo presentation\101017 BDR vs Eacc aselected poin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04094"/>
            <a:ext cx="4660900" cy="4053906"/>
          </a:xfrm>
          <a:prstGeom prst="rect">
            <a:avLst/>
          </a:prstGeom>
          <a:noFill/>
        </p:spPr>
      </p:pic>
      <p:pic>
        <p:nvPicPr>
          <p:cNvPr id="10" name="Picture 4" descr="C:\Higo\2011\X-band\Nextef\T24_Disk_#3\110308 Summary (7)\BDR vs time semiLo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96476" y="3483868"/>
            <a:ext cx="4603842" cy="3215382"/>
          </a:xfrm>
          <a:prstGeom prst="rect">
            <a:avLst/>
          </a:prstGeom>
          <a:noFill/>
        </p:spPr>
      </p:pic>
      <p:cxnSp>
        <p:nvCxnSpPr>
          <p:cNvPr id="12" name="Straight Connector 11"/>
          <p:cNvCxnSpPr/>
          <p:nvPr/>
        </p:nvCxnSpPr>
        <p:spPr>
          <a:xfrm rot="5400000" flipH="1" flipV="1">
            <a:off x="896038" y="3522662"/>
            <a:ext cx="3521076" cy="3149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-185737" y="3522662"/>
            <a:ext cx="3521076" cy="31496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>
            <a:off x="5321300" y="4013200"/>
            <a:ext cx="2882900" cy="2438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-5080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Achieved Gradient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175500" y="1485900"/>
            <a:ext cx="1968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Measurements scaled according to</a:t>
            </a:r>
            <a:endParaRPr 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0" y="5070294"/>
          <a:ext cx="5969000" cy="1787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267"/>
                <a:gridCol w="1471533"/>
                <a:gridCol w="2235200"/>
              </a:tblGrid>
              <a:tr h="850524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Simple early</a:t>
                      </a:r>
                      <a:r>
                        <a:rPr lang="en-US" sz="1600" baseline="0" dirty="0" smtClean="0"/>
                        <a:t> design to get started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More efficient fully </a:t>
                      </a:r>
                      <a:r>
                        <a:rPr lang="en-US" sz="1600" dirty="0" err="1" smtClean="0"/>
                        <a:t>optimised</a:t>
                      </a:r>
                      <a:r>
                        <a:rPr lang="en-US" sz="1600" dirty="0" smtClean="0"/>
                        <a:t> structure</a:t>
                      </a:r>
                      <a:endParaRPr lang="en-US" sz="1600" dirty="0"/>
                    </a:p>
                  </a:txBody>
                  <a:tcPr/>
                </a:tc>
              </a:tr>
              <a:tr h="468591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No damping waveguides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T18</a:t>
                      </a:r>
                      <a:endParaRPr lang="en-US" sz="24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T24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859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Damping waveguides 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TD18</a:t>
                      </a:r>
                      <a:endParaRPr lang="en-US" sz="24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FF"/>
                          </a:solidFill>
                        </a:rPr>
                        <a:t>TD24</a:t>
                      </a:r>
                      <a:r>
                        <a:rPr lang="en-US" sz="2400" dirty="0" smtClean="0"/>
                        <a:t> = CLIC goal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6" name="Picture 1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622" y="2501563"/>
            <a:ext cx="1792378" cy="65514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770777" y="4934710"/>
            <a:ext cx="2210862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Unloaded 103MV/m</a:t>
            </a:r>
          </a:p>
          <a:p>
            <a:r>
              <a:rPr lang="en-US" dirty="0" smtClean="0"/>
              <a:t>Expected with beam loading</a:t>
            </a:r>
          </a:p>
          <a:p>
            <a:r>
              <a:rPr lang="en-US" dirty="0" smtClean="0"/>
              <a:t>86-103 MV/</a:t>
            </a:r>
            <a:r>
              <a:rPr lang="en-US" dirty="0" err="1" smtClean="0"/>
              <a:t>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933138" y="645449"/>
            <a:ext cx="221086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Tests at KEK and SLAC</a:t>
            </a:r>
            <a:endParaRPr lang="en-US" dirty="0"/>
          </a:p>
        </p:txBody>
      </p:sp>
      <p:pic>
        <p:nvPicPr>
          <p:cNvPr id="28" name="Picture 27" descr="BDR_Graph_08_03_20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26" y="886749"/>
            <a:ext cx="6578574" cy="3997159"/>
          </a:xfrm>
          <a:prstGeom prst="rect">
            <a:avLst/>
          </a:prstGeom>
        </p:spPr>
      </p:pic>
      <p:cxnSp>
        <p:nvCxnSpPr>
          <p:cNvPr id="29" name="Straight Arrow Connector 28"/>
          <p:cNvCxnSpPr>
            <a:stCxn id="17" idx="1"/>
          </p:cNvCxnSpPr>
          <p:nvPr/>
        </p:nvCxnSpPr>
        <p:spPr>
          <a:xfrm rot="10800000">
            <a:off x="3875177" y="3388399"/>
            <a:ext cx="2895600" cy="2146476"/>
          </a:xfrm>
          <a:prstGeom prst="straightConnector1">
            <a:avLst/>
          </a:prstGeom>
          <a:ln w="508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ight Arrow 29"/>
          <p:cNvSpPr/>
          <p:nvPr/>
        </p:nvSpPr>
        <p:spPr>
          <a:xfrm>
            <a:off x="3875177" y="3644900"/>
            <a:ext cx="978408" cy="402510"/>
          </a:xfrm>
          <a:prstGeom prst="rightArrow">
            <a:avLst>
              <a:gd name="adj1" fmla="val 43795"/>
              <a:gd name="adj2" fmla="val 50000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nut 30"/>
          <p:cNvSpPr/>
          <p:nvPr/>
        </p:nvSpPr>
        <p:spPr>
          <a:xfrm>
            <a:off x="3417977" y="2928108"/>
            <a:ext cx="914400" cy="742767"/>
          </a:xfrm>
          <a:prstGeom prst="donut">
            <a:avLst>
              <a:gd name="adj" fmla="val 969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5678577" y="3000649"/>
            <a:ext cx="914400" cy="742767"/>
          </a:xfrm>
          <a:prstGeom prst="donut">
            <a:avLst>
              <a:gd name="adj" fmla="val 969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888" y="5075238"/>
            <a:ext cx="8704262" cy="1427162"/>
            <a:chOff x="54" y="3310"/>
            <a:chExt cx="5706" cy="954"/>
          </a:xfrm>
        </p:grpSpPr>
        <p:sp>
          <p:nvSpPr>
            <p:cNvPr id="34851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34852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34853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34854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55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 train length - 24 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>
                <a:buFont typeface="StarSymbol" charset="0"/>
                <a:buNone/>
              </a:pP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- 2.4 GeV – 60 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35063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4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5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6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7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8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9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70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35055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6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7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8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9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0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1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2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35047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8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9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0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1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2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3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4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35039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0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1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2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3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4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5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6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35031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2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3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4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5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6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7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8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861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2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418" cy="18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34863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4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34865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6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7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419" cy="18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34868" name="Rectangle 60"/>
            <p:cNvSpPr>
              <a:spLocks noChangeArrowheads="1"/>
            </p:cNvSpPr>
            <p:nvPr/>
          </p:nvSpPr>
          <p:spPr bwMode="auto">
            <a:xfrm>
              <a:off x="4133" y="3685"/>
              <a:ext cx="391" cy="18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34869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5023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4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5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6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7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8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9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30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5015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6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7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8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9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0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1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2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5005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6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7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8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9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0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1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2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97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8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9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0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1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2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3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4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85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6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7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8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9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0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1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2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77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8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9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0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1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2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3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4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67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8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9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0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1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2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3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4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59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0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1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2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3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4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5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6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45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6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7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8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9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50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51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52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37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8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9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0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1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2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3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4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27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8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9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0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1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2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3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4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19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0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1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2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3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4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5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6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34953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34954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07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8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9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0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1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2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3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4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955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899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0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1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2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3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4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5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6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4956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34957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889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0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1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2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3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4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5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6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958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881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2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3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4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5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6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7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8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 sz="2500">
                <a:solidFill>
                  <a:srgbClr val="FF0000"/>
                </a:solidFill>
                <a:ea typeface="+mn-ea"/>
                <a:cs typeface="+mn-cs"/>
              </a:endParaRPr>
            </a:p>
          </p:txBody>
        </p:sp>
        <p:sp>
          <p:nvSpPr>
            <p:cNvPr id="34873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4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charset="0"/>
                </a:rPr>
                <a:t>Drive beam time structure - initial</a:t>
              </a:r>
              <a:endParaRPr lang="en-US" sz="1700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34874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charset="0"/>
                </a:rPr>
                <a:t>Drive beam time structure - final</a:t>
              </a:r>
              <a:endParaRPr lang="en-US" sz="1700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</p:grpSp>
      <p:grpSp>
        <p:nvGrpSpPr>
          <p:cNvPr id="34975" name="Group 223"/>
          <p:cNvGrpSpPr>
            <a:grpSpLocks/>
          </p:cNvGrpSpPr>
          <p:nvPr/>
        </p:nvGrpSpPr>
        <p:grpSpPr bwMode="auto">
          <a:xfrm>
            <a:off x="685800" y="838200"/>
            <a:ext cx="8251825" cy="4040188"/>
            <a:chOff x="483" y="559"/>
            <a:chExt cx="5729" cy="2807"/>
          </a:xfrm>
        </p:grpSpPr>
        <p:grpSp>
          <p:nvGrpSpPr>
            <p:cNvPr id="262336" name="Group 224"/>
            <p:cNvGrpSpPr>
              <a:grpSpLocks/>
            </p:cNvGrpSpPr>
            <p:nvPr/>
          </p:nvGrpSpPr>
          <p:grpSpPr bwMode="auto">
            <a:xfrm>
              <a:off x="483" y="559"/>
              <a:ext cx="5729" cy="2807"/>
              <a:chOff x="351" y="454"/>
              <a:chExt cx="5409" cy="2702"/>
            </a:xfrm>
          </p:grpSpPr>
          <p:pic>
            <p:nvPicPr>
              <p:cNvPr id="34847" name="Picture 225"/>
              <p:cNvPicPr>
                <a:picLocks noChangeAspect="1" noChangeArrowheads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3"/>
                  <a:srcRect/>
                  <a:stretch>
                    <a:fillRect/>
                  </a:stretch>
                </p:blipFill>
              </mc:Choice>
              <mc:Fallback>
                <p:blipFill>
                  <a:blip r:embed="rId4"/>
                  <a:srcRect/>
                  <a:stretch>
                    <a:fillRect/>
                  </a:stretch>
                </p:blipFill>
              </mc:Fallback>
            </mc:AlternateContent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34848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 sz="2500">
                  <a:solidFill>
                    <a:srgbClr val="FF0000"/>
                  </a:solidFill>
                </a:endParaRPr>
              </a:p>
            </p:txBody>
          </p:sp>
          <p:sp>
            <p:nvSpPr>
              <p:cNvPr id="34849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 sz="2500">
                  <a:solidFill>
                    <a:srgbClr val="FF0000"/>
                  </a:solidFill>
                </a:endParaRPr>
              </a:p>
            </p:txBody>
          </p:sp>
          <p:sp>
            <p:nvSpPr>
              <p:cNvPr id="34850" name="Rectangle 228"/>
              <p:cNvSpPr>
                <a:spLocks noChangeArrowheads="1"/>
              </p:cNvSpPr>
              <p:nvPr/>
            </p:nvSpPr>
            <p:spPr bwMode="auto">
              <a:xfrm>
                <a:off x="2624" y="2211"/>
                <a:ext cx="3136" cy="26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prstTxWarp prst="textNoShape">
                  <a:avLst/>
                </a:prstTxWarp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900" i="1" u="sng">
                    <a:solidFill>
                      <a:srgbClr val="FF3300"/>
                    </a:solidFill>
                    <a:latin typeface="Comic Sans MS" charset="0"/>
                  </a:rPr>
                  <a:t>CLIC RF POWER SOURCE LAYOUT</a:t>
                </a:r>
                <a:endParaRPr lang="en-US" sz="1900" i="1" u="sng">
                  <a:solidFill>
                    <a:srgbClr val="FF3300"/>
                  </a:solidFill>
                  <a:latin typeface="Comic Sans MS" charset="0"/>
                  <a:sym typeface="Symbol" charset="2"/>
                </a:endParaRPr>
              </a:p>
            </p:txBody>
          </p:sp>
        </p:grpSp>
        <p:grpSp>
          <p:nvGrpSpPr>
            <p:cNvPr id="262337" name="Group 229"/>
            <p:cNvGrpSpPr>
              <a:grpSpLocks/>
            </p:cNvGrpSpPr>
            <p:nvPr/>
          </p:nvGrpSpPr>
          <p:grpSpPr bwMode="auto">
            <a:xfrm>
              <a:off x="491" y="559"/>
              <a:ext cx="5593" cy="2626"/>
              <a:chOff x="491" y="559"/>
              <a:chExt cx="5593" cy="2626"/>
            </a:xfrm>
          </p:grpSpPr>
          <p:sp>
            <p:nvSpPr>
              <p:cNvPr id="34825" name="Rectangle 230"/>
              <p:cNvSpPr>
                <a:spLocks noChangeArrowheads="1"/>
              </p:cNvSpPr>
              <p:nvPr/>
            </p:nvSpPr>
            <p:spPr bwMode="auto">
              <a:xfrm>
                <a:off x="561" y="666"/>
                <a:ext cx="2526" cy="34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prstTxWarp prst="textNoShape">
                  <a:avLst/>
                </a:prstTxWarp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400" b="1">
                    <a:latin typeface="Comic Sans MS" charset="0"/>
                  </a:rPr>
                  <a:t>Drive Beam Accelerator</a:t>
                </a:r>
                <a:endParaRPr lang="en-US" sz="1700">
                  <a:latin typeface="Comic Sans MS" charset="0"/>
                </a:endParaRPr>
              </a:p>
              <a:p>
                <a:pPr defTabSz="957263">
                  <a:buFont typeface="StarSymbol" charset="0"/>
                  <a:buNone/>
                </a:pPr>
                <a:r>
                  <a:rPr lang="en-US" sz="1200">
                    <a:solidFill>
                      <a:srgbClr val="0000FF"/>
                    </a:solidFill>
                    <a:latin typeface="Comic Sans MS" charset="0"/>
                  </a:rPr>
                  <a:t>efficient acceleration in fully loaded linac</a:t>
                </a:r>
                <a:r>
                  <a:rPr lang="en-US" sz="1400">
                    <a:solidFill>
                      <a:srgbClr val="0000FF"/>
                    </a:solidFill>
                    <a:latin typeface="Comic Sans MS" charset="0"/>
                  </a:rPr>
                  <a:t> </a:t>
                </a:r>
                <a:endParaRPr lang="en-US" sz="1400">
                  <a:solidFill>
                    <a:srgbClr val="0000FF"/>
                  </a:solidFill>
                  <a:latin typeface="Comic Sans MS" charset="0"/>
                  <a:sym typeface="Symbol" charset="2"/>
                </a:endParaRPr>
              </a:p>
            </p:txBody>
          </p:sp>
          <p:grpSp>
            <p:nvGrpSpPr>
              <p:cNvPr id="262338" name="Group 231"/>
              <p:cNvGrpSpPr>
                <a:grpSpLocks/>
              </p:cNvGrpSpPr>
              <p:nvPr/>
            </p:nvGrpSpPr>
            <p:grpSpPr bwMode="auto">
              <a:xfrm>
                <a:off x="1939" y="2735"/>
                <a:ext cx="3994" cy="450"/>
                <a:chOff x="1726" y="2552"/>
                <a:chExt cx="3771" cy="433"/>
              </a:xfrm>
            </p:grpSpPr>
            <p:sp>
              <p:nvSpPr>
                <p:cNvPr id="34844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50" y="2786"/>
                  <a:ext cx="1522" cy="189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200">
                      <a:solidFill>
                        <a:srgbClr val="0000FF"/>
                      </a:solidFill>
                      <a:latin typeface="Comic Sans MS" charset="0"/>
                    </a:rPr>
                    <a:t>Power Extraction</a:t>
                  </a:r>
                  <a:endParaRPr lang="en-US" sz="1400">
                    <a:solidFill>
                      <a:srgbClr val="0000FF"/>
                    </a:solidFill>
                    <a:latin typeface="Comic Sans MS" charset="0"/>
                  </a:endParaRPr>
                </a:p>
              </p:txBody>
            </p:sp>
            <p:sp>
              <p:nvSpPr>
                <p:cNvPr id="34845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26" y="2552"/>
                  <a:ext cx="3131" cy="2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>
                      <a:latin typeface="Comic Sans MS" charset="0"/>
                    </a:rPr>
                    <a:t>Drive Beam Decelerator Section (2 </a:t>
                  </a:r>
                  <a:r>
                    <a:rPr lang="en-US" sz="1100">
                      <a:solidFill>
                        <a:srgbClr val="000000"/>
                      </a:solidFill>
                      <a:latin typeface="Comic Sans MS" charset="0"/>
                      <a:sym typeface="Symbol" charset="2"/>
                    </a:rPr>
                    <a:t></a:t>
                  </a:r>
                  <a:r>
                    <a:rPr lang="en-US" sz="1400" b="1">
                      <a:latin typeface="Comic Sans MS" charset="0"/>
                    </a:rPr>
                    <a:t> 24 in total)</a:t>
                  </a:r>
                </a:p>
              </p:txBody>
            </p:sp>
            <p:sp>
              <p:nvSpPr>
                <p:cNvPr id="34846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2" y="2775"/>
                  <a:ext cx="1125" cy="2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endParaRPr lang="fr-FR" sz="1400">
                    <a:solidFill>
                      <a:srgbClr val="0000FF"/>
                    </a:solidFill>
                    <a:latin typeface="Comic Sans MS" charset="0"/>
                  </a:endParaRPr>
                </a:p>
              </p:txBody>
            </p:sp>
          </p:grpSp>
          <p:grpSp>
            <p:nvGrpSpPr>
              <p:cNvPr id="262339" name="Group 235"/>
              <p:cNvGrpSpPr>
                <a:grpSpLocks/>
              </p:cNvGrpSpPr>
              <p:nvPr/>
            </p:nvGrpSpPr>
            <p:grpSpPr bwMode="auto">
              <a:xfrm>
                <a:off x="491" y="559"/>
                <a:ext cx="5593" cy="1889"/>
                <a:chOff x="358" y="455"/>
                <a:chExt cx="5281" cy="1817"/>
              </a:xfrm>
            </p:grpSpPr>
            <p:grpSp>
              <p:nvGrpSpPr>
                <p:cNvPr id="262340" name="Group 236"/>
                <p:cNvGrpSpPr>
                  <a:grpSpLocks/>
                </p:cNvGrpSpPr>
                <p:nvPr/>
              </p:nvGrpSpPr>
              <p:grpSpPr bwMode="auto">
                <a:xfrm>
                  <a:off x="358" y="1396"/>
                  <a:ext cx="5281" cy="876"/>
                  <a:chOff x="358" y="1396"/>
                  <a:chExt cx="5281" cy="876"/>
                </a:xfrm>
              </p:grpSpPr>
              <p:sp>
                <p:nvSpPr>
                  <p:cNvPr id="34840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254" y="1396"/>
                    <a:ext cx="1385" cy="210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latin typeface="Comic Sans MS" charset="0"/>
                      </a:rPr>
                      <a:t>Combiner Ring </a:t>
                    </a:r>
                    <a:r>
                      <a:rPr lang="en-US" sz="1400" b="1">
                        <a:latin typeface="Comic Sans MS" charset="0"/>
                        <a:sym typeface="Symbol" charset="2"/>
                      </a:rPr>
                      <a:t> 3</a:t>
                    </a:r>
                  </a:p>
                </p:txBody>
              </p:sp>
              <p:sp>
                <p:nvSpPr>
                  <p:cNvPr id="34841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175" cy="21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latin typeface="Comic Sans MS" charset="0"/>
                      </a:rPr>
                      <a:t>Combiner Ring </a:t>
                    </a:r>
                    <a:r>
                      <a:rPr lang="en-US" sz="1400" b="1">
                        <a:latin typeface="Comic Sans MS" charset="0"/>
                        <a:sym typeface="Symbol" charset="2"/>
                      </a:rPr>
                      <a:t> 4</a:t>
                    </a:r>
                  </a:p>
                </p:txBody>
              </p:sp>
              <p:sp>
                <p:nvSpPr>
                  <p:cNvPr id="34842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229" y="1630"/>
                    <a:ext cx="1391" cy="3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pulse compression &amp; </a:t>
                    </a:r>
                  </a:p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34843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358" y="1960"/>
                    <a:ext cx="1523" cy="3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pulse compression &amp; </a:t>
                    </a:r>
                  </a:p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34829" name="Rectangle 241"/>
                <p:cNvSpPr>
                  <a:spLocks noChangeArrowheads="1"/>
                </p:cNvSpPr>
                <p:nvPr/>
              </p:nvSpPr>
              <p:spPr bwMode="auto">
                <a:xfrm>
                  <a:off x="3547" y="455"/>
                  <a:ext cx="1394" cy="57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>
                      <a:latin typeface="Comic Sans MS" charset="0"/>
                    </a:rPr>
                    <a:t>Delay Loop </a:t>
                  </a:r>
                  <a:r>
                    <a:rPr lang="en-US" sz="1400" b="1">
                      <a:latin typeface="Comic Sans MS" charset="0"/>
                      <a:sym typeface="Symbol" charset="2"/>
                    </a:rPr>
                    <a:t> 2</a:t>
                  </a:r>
                  <a:endParaRPr lang="en-US" sz="1400">
                    <a:solidFill>
                      <a:srgbClr val="0000FF"/>
                    </a:solidFill>
                    <a:latin typeface="Comic Sans MS" charset="0"/>
                    <a:sym typeface="Symbol" charset="2"/>
                  </a:endParaRPr>
                </a:p>
                <a:p>
                  <a:pPr defTabSz="957263">
                    <a:buFont typeface="StarSymbol" charset="0"/>
                    <a:buNone/>
                  </a:pPr>
                  <a:r>
                    <a:rPr lang="en-US" sz="1200">
                      <a:solidFill>
                        <a:srgbClr val="0000FF"/>
                      </a:solidFill>
                      <a:latin typeface="Comic Sans MS" charset="0"/>
                      <a:sym typeface="Symbol" charset="2"/>
                    </a:rPr>
                    <a:t>gap creation, pulse compression &amp; frequency multiplication</a:t>
                  </a:r>
                  <a:endParaRPr lang="en-US" sz="1400">
                    <a:solidFill>
                      <a:srgbClr val="0000FF"/>
                    </a:solidFill>
                    <a:latin typeface="Comic Sans MS" charset="0"/>
                    <a:sym typeface="Symbol" charset="2"/>
                  </a:endParaRPr>
                </a:p>
              </p:txBody>
            </p:sp>
            <p:grpSp>
              <p:nvGrpSpPr>
                <p:cNvPr id="262341" name="Group 242"/>
                <p:cNvGrpSpPr>
                  <a:grpSpLocks/>
                </p:cNvGrpSpPr>
                <p:nvPr/>
              </p:nvGrpSpPr>
              <p:grpSpPr bwMode="auto">
                <a:xfrm>
                  <a:off x="990" y="990"/>
                  <a:ext cx="3008" cy="561"/>
                  <a:chOff x="990" y="990"/>
                  <a:chExt cx="3008" cy="561"/>
                </a:xfrm>
              </p:grpSpPr>
              <p:grpSp>
                <p:nvGrpSpPr>
                  <p:cNvPr id="262342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990" y="990"/>
                    <a:ext cx="3008" cy="561"/>
                    <a:chOff x="990" y="990"/>
                    <a:chExt cx="3008" cy="561"/>
                  </a:xfrm>
                </p:grpSpPr>
                <p:sp>
                  <p:nvSpPr>
                    <p:cNvPr id="34833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1" y="99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4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6" y="990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5" name="Rectangle 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3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6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2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7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90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8" name="Rectangle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6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9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3" y="1199"/>
                      <a:ext cx="1290" cy="352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lIns="100772" tIns="50387" rIns="100772" bIns="50387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957263">
                        <a:buFont typeface="StarSymbol" charset="0"/>
                        <a:buNone/>
                      </a:pPr>
                      <a:r>
                        <a:rPr lang="en-US" sz="1400" b="1">
                          <a:solidFill>
                            <a:srgbClr val="33CCCC"/>
                          </a:solidFill>
                          <a:latin typeface="Comic Sans MS" charset="0"/>
                        </a:rPr>
                        <a:t>RF Transverse Deflectors</a:t>
                      </a:r>
                      <a:endParaRPr lang="en-US" sz="1400" b="1">
                        <a:solidFill>
                          <a:srgbClr val="33CCCC"/>
                        </a:solidFill>
                        <a:latin typeface="Comic Sans MS" charset="0"/>
                        <a:sym typeface="Symbol" charset="2"/>
                      </a:endParaRPr>
                    </a:p>
                  </p:txBody>
                </p:sp>
              </p:grpSp>
              <p:sp>
                <p:nvSpPr>
                  <p:cNvPr id="34832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446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fr-FR" sz="250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4819" name="Title 260"/>
          <p:cNvSpPr>
            <a:spLocks noGrp="1"/>
          </p:cNvSpPr>
          <p:nvPr>
            <p:ph type="title" idx="4294967295"/>
          </p:nvPr>
        </p:nvSpPr>
        <p:spPr>
          <a:xfrm>
            <a:off x="798520" y="-63500"/>
            <a:ext cx="7566923" cy="616022"/>
          </a:xfrm>
        </p:spPr>
        <p:txBody>
          <a:bodyPr lIns="0" tIns="0" rIns="0" bIns="0">
            <a:normAutofit/>
          </a:bodyPr>
          <a:lstStyle/>
          <a:p>
            <a:r>
              <a:rPr lang="en-US" sz="4000" dirty="0">
                <a:latin typeface="Calibri" charset="0"/>
                <a:cs typeface="ＭＳ Ｐゴシック" charset="-128"/>
              </a:rPr>
              <a:t>CLIC Power Source Concept </a:t>
            </a:r>
          </a:p>
        </p:txBody>
      </p:sp>
      <p:sp>
        <p:nvSpPr>
          <p:cNvPr id="34820" name="Date Placeholder 25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D. Schulte</a:t>
            </a: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21" name="Slide Number Placeholder 25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867CE8-2AD2-439E-B05F-7A8C5283EF5B}" type="slidenum">
              <a:rPr lang="en-US" smtClean="0">
                <a:ea typeface="ＭＳ Ｐゴシック" charset="-128"/>
                <a:cs typeface="ＭＳ Ｐゴシック" charset="-128"/>
              </a:rPr>
              <a:pPr/>
              <a:t>9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1.4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3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84698</TotalTime>
  <Words>2869</Words>
  <Application>Microsoft Macintosh PowerPoint</Application>
  <PresentationFormat>On-screen Show (4:3)</PresentationFormat>
  <Paragraphs>697</Paragraphs>
  <Slides>52</Slides>
  <Notes>12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4" baseType="lpstr">
      <vt:lpstr>Office Theme</vt:lpstr>
      <vt:lpstr>Acrobat Document</vt:lpstr>
      <vt:lpstr>CLIC Conceptual Design and Status</vt:lpstr>
      <vt:lpstr>CLIC&amp;CTF3 Collaboration</vt:lpstr>
      <vt:lpstr>CLIC Layout at 3 TeV</vt:lpstr>
      <vt:lpstr>Two-beam Concept</vt:lpstr>
      <vt:lpstr>Slide 5</vt:lpstr>
      <vt:lpstr>Key Design Issues</vt:lpstr>
      <vt:lpstr>Accelerating Structure</vt:lpstr>
      <vt:lpstr>Achieved Gradient</vt:lpstr>
      <vt:lpstr>CLIC Power Source Concept </vt:lpstr>
      <vt:lpstr>Slide 10</vt:lpstr>
      <vt:lpstr>Drive Beam Linac</vt:lpstr>
      <vt:lpstr>RF Stability</vt:lpstr>
      <vt:lpstr>Drive Beam Combination</vt:lpstr>
      <vt:lpstr>Drive Beam Deceleration and Module: CLEX</vt:lpstr>
      <vt:lpstr>PETS</vt:lpstr>
      <vt:lpstr>TBTS: Two Beam Acceleration</vt:lpstr>
      <vt:lpstr>Slide 17</vt:lpstr>
      <vt:lpstr>TBL: Drive Beam Deceleration</vt:lpstr>
      <vt:lpstr>Main Beam Emittances</vt:lpstr>
      <vt:lpstr>Emittance Generation</vt:lpstr>
      <vt:lpstr>Main Linac</vt:lpstr>
      <vt:lpstr>Main Linac Tolerances</vt:lpstr>
      <vt:lpstr>Slide 23</vt:lpstr>
      <vt:lpstr>BDS Design and Alignment</vt:lpstr>
      <vt:lpstr>Ground Motion and Its Mitigation</vt:lpstr>
      <vt:lpstr>Active Stabilisation Results</vt:lpstr>
      <vt:lpstr>Slide 27</vt:lpstr>
      <vt:lpstr>Potential Staged Parameters</vt:lpstr>
      <vt:lpstr>Concept First Stage</vt:lpstr>
      <vt:lpstr>Concept Second Stage</vt:lpstr>
      <vt:lpstr>Concept Third Stage</vt:lpstr>
      <vt:lpstr>Conclusion</vt:lpstr>
      <vt:lpstr>Slide 33</vt:lpstr>
      <vt:lpstr>Slide 34</vt:lpstr>
      <vt:lpstr>PETS On-Off Mechanism</vt:lpstr>
      <vt:lpstr>Reminder: 3TeV Parameter Optimisation</vt:lpstr>
      <vt:lpstr>Parameter and Structure Choice</vt:lpstr>
      <vt:lpstr>Drive Beam Requirements</vt:lpstr>
      <vt:lpstr>Slide 39</vt:lpstr>
      <vt:lpstr>Drive Beam Efficiency</vt:lpstr>
      <vt:lpstr>Slide 41</vt:lpstr>
      <vt:lpstr>The CLIC Damping Rings CDR parameters</vt:lpstr>
      <vt:lpstr>DR layout</vt:lpstr>
      <vt:lpstr>Slide 44</vt:lpstr>
      <vt:lpstr>Beam-Beam Effect</vt:lpstr>
      <vt:lpstr>Active Stabilisation Results</vt:lpstr>
      <vt:lpstr>Ground Motion and Its Mitigation</vt:lpstr>
      <vt:lpstr>Active Stabilisation Results</vt:lpstr>
      <vt:lpstr>Slide 49</vt:lpstr>
      <vt:lpstr>Slide 50</vt:lpstr>
      <vt:lpstr>Main Linac</vt:lpstr>
      <vt:lpstr>Active Stabilisation Results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267</cp:revision>
  <cp:lastPrinted>2012-03-08T15:31:26Z</cp:lastPrinted>
  <dcterms:created xsi:type="dcterms:W3CDTF">2012-02-27T08:46:12Z</dcterms:created>
  <dcterms:modified xsi:type="dcterms:W3CDTF">2012-03-09T08:46:09Z</dcterms:modified>
</cp:coreProperties>
</file>