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9FE2A-8F70-4E7B-B96A-9897610E8C55}" type="datetimeFigureOut">
              <a:rPr lang="en-GB" smtClean="0"/>
              <a:t>09/03/2012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15E69-2A77-47BF-94AD-D6026F59380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APT progress and resource discussion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4096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HS; 9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March 2012</a:t>
            </a:r>
            <a:endParaRPr lang="en-GB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87624" y="692696"/>
            <a:ext cx="6400800" cy="648072"/>
          </a:xfrm>
        </p:spPr>
        <p:txBody>
          <a:bodyPr/>
          <a:lstStyle/>
          <a:p>
            <a:r>
              <a:rPr lang="en-GB" dirty="0" smtClean="0"/>
              <a:t>Budgets 2012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23728" y="1916832"/>
          <a:ext cx="4864100" cy="2571750"/>
        </p:xfrm>
        <a:graphic>
          <a:graphicData uri="http://schemas.openxmlformats.org/drawingml/2006/table">
            <a:tbl>
              <a:tblPr/>
              <a:tblGrid>
                <a:gridCol w="2046539"/>
                <a:gridCol w="1446856"/>
                <a:gridCol w="1370705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Summary: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Requests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allocation 1st January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Dynamics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Experimental Verification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x-band activities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 Implementation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25286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03648" y="141277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Requests by activity from </a:t>
            </a:r>
            <a:r>
              <a:rPr lang="en-GB" dirty="0" err="1" smtClean="0"/>
              <a:t>december</a:t>
            </a:r>
            <a:r>
              <a:rPr lang="en-GB" dirty="0" smtClean="0"/>
              <a:t> 2011 (in KCHF):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4509120"/>
            <a:ext cx="6408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Preliminary allocation to activities as shown; inside the activities breakdown pro-rata of spending 2011.</a:t>
            </a:r>
          </a:p>
          <a:p>
            <a:r>
              <a:rPr lang="en-GB" dirty="0" smtClean="0"/>
              <a:t>Implemented by DG-RPC in February 2012</a:t>
            </a:r>
          </a:p>
          <a:p>
            <a:r>
              <a:rPr lang="en-GB" dirty="0" smtClean="0"/>
              <a:t>Will allow us to work until we have finished the planning exercise.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n-GB" sz="2800" dirty="0" smtClean="0"/>
              <a:t>CLIC planning exercise</a:t>
            </a:r>
            <a:br>
              <a:rPr lang="en-GB" sz="2800" dirty="0" smtClean="0"/>
            </a:br>
            <a:r>
              <a:rPr lang="en-GB" sz="1600" dirty="0" smtClean="0"/>
              <a:t>covers 2012-2017</a:t>
            </a:r>
            <a:br>
              <a:rPr lang="en-GB" sz="1600" dirty="0" smtClean="0"/>
            </a:br>
            <a:r>
              <a:rPr lang="en-GB" sz="1600" dirty="0" smtClean="0"/>
              <a:t>boundary condition: Constant P and constant M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Bottom-up proposals of work-packages: </a:t>
            </a:r>
            <a:r>
              <a:rPr lang="en-GB" sz="2000" dirty="0" smtClean="0">
                <a:solidFill>
                  <a:srgbClr val="00B050"/>
                </a:solidFill>
              </a:rPr>
              <a:t>Done first half of 2011</a:t>
            </a:r>
            <a:br>
              <a:rPr lang="en-GB" sz="2000" dirty="0" smtClean="0">
                <a:solidFill>
                  <a:srgbClr val="00B050"/>
                </a:solidFill>
              </a:rPr>
            </a:br>
            <a:r>
              <a:rPr lang="en-GB" sz="2000" dirty="0" smtClean="0">
                <a:solidFill>
                  <a:srgbClr val="FF0000"/>
                </a:solidFill>
                <a:sym typeface="Wingdings" pitchFamily="2" charset="2"/>
              </a:rPr>
              <a:t> 150% of M needed, 200% of P needed</a:t>
            </a:r>
          </a:p>
          <a:p>
            <a:r>
              <a:rPr lang="en-GB" sz="2000" dirty="0" smtClean="0">
                <a:sym typeface="Wingdings" pitchFamily="2" charset="2"/>
              </a:rPr>
              <a:t>What can be made through collaborations? : 3+4 November meeting</a:t>
            </a:r>
            <a:br>
              <a:rPr lang="en-GB" sz="2000" dirty="0" smtClean="0">
                <a:sym typeface="Wingdings" pitchFamily="2" charset="2"/>
              </a:rPr>
            </a:br>
            <a:r>
              <a:rPr lang="en-GB" sz="2000" dirty="0" smtClean="0">
                <a:solidFill>
                  <a:srgbClr val="00B050"/>
                </a:solidFill>
                <a:sym typeface="Wingdings" pitchFamily="2" charset="2"/>
              </a:rPr>
              <a:t> M: 5 MCHF; P: up to 800 FTE  = significant contribution; </a:t>
            </a:r>
            <a:br>
              <a:rPr lang="en-GB" sz="2000" dirty="0" smtClean="0">
                <a:solidFill>
                  <a:srgbClr val="00B050"/>
                </a:solidFill>
                <a:sym typeface="Wingdings" pitchFamily="2" charset="2"/>
              </a:rPr>
            </a:br>
            <a:r>
              <a:rPr lang="en-GB" sz="1400" dirty="0" smtClean="0">
                <a:sym typeface="Wingdings" pitchFamily="2" charset="2"/>
              </a:rPr>
              <a:t>will need a lot of careful arrangements, contracts....; aim to integrate into our planning for CLIC workshop in May 2012...</a:t>
            </a:r>
            <a:r>
              <a:rPr lang="en-GB" sz="1400" dirty="0" smtClean="0">
                <a:solidFill>
                  <a:srgbClr val="FF0000"/>
                </a:solidFill>
                <a:sym typeface="Wingdings" pitchFamily="2" charset="2"/>
              </a:rPr>
              <a:t>will not be completed by then</a:t>
            </a:r>
            <a:r>
              <a:rPr lang="en-GB" sz="1400" dirty="0" smtClean="0">
                <a:solidFill>
                  <a:srgbClr val="00B050"/>
                </a:solidFill>
                <a:sym typeface="Wingdings" pitchFamily="2" charset="2"/>
              </a:rPr>
              <a:t>, but we should aim  to give first formal feedback!</a:t>
            </a:r>
          </a:p>
          <a:p>
            <a:r>
              <a:rPr lang="en-GB" sz="2000" dirty="0" smtClean="0">
                <a:sym typeface="Wingdings" pitchFamily="2" charset="2"/>
              </a:rPr>
              <a:t>Concentrated on CERN planning for MTP2012 exercise in February 2012:</a:t>
            </a:r>
            <a:r>
              <a:rPr lang="en-GB" sz="1400" dirty="0" smtClean="0">
                <a:sym typeface="Wingdings" pitchFamily="2" charset="2"/>
              </a:rPr>
              <a:t/>
            </a:r>
            <a:br>
              <a:rPr lang="en-GB" sz="1400" dirty="0" smtClean="0">
                <a:sym typeface="Wingdings" pitchFamily="2" charset="2"/>
              </a:rPr>
            </a:br>
            <a:r>
              <a:rPr lang="en-GB" sz="1400" dirty="0" smtClean="0">
                <a:sym typeface="Wingdings" pitchFamily="2" charset="2"/>
              </a:rPr>
              <a:t>- CLIC requests of all work-packages summarized for all concerned group leaders by members of the CLIC study: Done in Dec/January.  </a:t>
            </a:r>
            <a:r>
              <a:rPr lang="en-GB" sz="1400" dirty="0" smtClean="0">
                <a:solidFill>
                  <a:srgbClr val="00B050"/>
                </a:solidFill>
                <a:sym typeface="Wingdings" pitchFamily="2" charset="2"/>
              </a:rPr>
              <a:t>Many Thanks  for the effort!</a:t>
            </a:r>
            <a:br>
              <a:rPr lang="en-GB" sz="1400" dirty="0" smtClean="0">
                <a:solidFill>
                  <a:srgbClr val="00B050"/>
                </a:solidFill>
                <a:sym typeface="Wingdings" pitchFamily="2" charset="2"/>
              </a:rPr>
            </a:br>
            <a:r>
              <a:rPr lang="en-GB" sz="1400" dirty="0" smtClean="0">
                <a:solidFill>
                  <a:srgbClr val="00B050"/>
                </a:solidFill>
                <a:sym typeface="Wingdings" pitchFamily="2" charset="2"/>
              </a:rPr>
              <a:t/>
            </a:r>
            <a:br>
              <a:rPr lang="en-GB" sz="1400" dirty="0" smtClean="0">
                <a:solidFill>
                  <a:srgbClr val="00B050"/>
                </a:solidFill>
                <a:sym typeface="Wingdings" pitchFamily="2" charset="2"/>
              </a:rPr>
            </a:br>
            <a:r>
              <a:rPr lang="en-GB" sz="1400" dirty="0" smtClean="0">
                <a:sym typeface="Wingdings" pitchFamily="2" charset="2"/>
              </a:rPr>
              <a:t>- evaluation  and resource loading  by the GLs: </a:t>
            </a:r>
            <a:r>
              <a:rPr lang="en-GB" sz="1400" dirty="0" smtClean="0">
                <a:solidFill>
                  <a:srgbClr val="00B050"/>
                </a:solidFill>
                <a:sym typeface="Wingdings" pitchFamily="2" charset="2"/>
              </a:rPr>
              <a:t>mainly done; </a:t>
            </a:r>
            <a:br>
              <a:rPr lang="en-GB" sz="1400" dirty="0" smtClean="0">
                <a:solidFill>
                  <a:srgbClr val="00B050"/>
                </a:solidFill>
                <a:sym typeface="Wingdings" pitchFamily="2" charset="2"/>
              </a:rPr>
            </a:br>
            <a:r>
              <a:rPr lang="en-GB" sz="1400" dirty="0" smtClean="0">
                <a:solidFill>
                  <a:srgbClr val="00B050"/>
                </a:solidFill>
                <a:sym typeface="Wingdings" pitchFamily="2" charset="2"/>
              </a:rPr>
              <a:t/>
            </a:r>
            <a:br>
              <a:rPr lang="en-GB" sz="1400" dirty="0" smtClean="0">
                <a:solidFill>
                  <a:srgbClr val="00B050"/>
                </a:solidFill>
                <a:sym typeface="Wingdings" pitchFamily="2" charset="2"/>
              </a:rPr>
            </a:br>
            <a:r>
              <a:rPr lang="en-GB" sz="14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en-GB" sz="1400" dirty="0" smtClean="0">
                <a:sym typeface="Wingdings" pitchFamily="2" charset="2"/>
              </a:rPr>
              <a:t>so far only looked at data from two major groups: EN-MME and BE-RF</a:t>
            </a:r>
            <a:br>
              <a:rPr lang="en-GB" sz="1400" dirty="0" smtClean="0">
                <a:sym typeface="Wingdings" pitchFamily="2" charset="2"/>
              </a:rPr>
            </a:br>
            <a:r>
              <a:rPr lang="en-GB" sz="1400" dirty="0" smtClean="0">
                <a:sym typeface="Wingdings" pitchFamily="2" charset="2"/>
              </a:rPr>
              <a:t>General impression: </a:t>
            </a:r>
            <a:br>
              <a:rPr lang="en-GB" sz="1400" dirty="0" smtClean="0">
                <a:sym typeface="Wingdings" pitchFamily="2" charset="2"/>
              </a:rPr>
            </a:br>
            <a:r>
              <a:rPr lang="en-GB" sz="1400" dirty="0" smtClean="0">
                <a:solidFill>
                  <a:srgbClr val="0070C0"/>
                </a:solidFill>
                <a:sym typeface="Wingdings" pitchFamily="2" charset="2"/>
              </a:rPr>
              <a:t>Very serious effort to satisfy the needs of CLIC, natural tendency to  fully support ongoing activities, new activities “on hold” due to lack of resources.</a:t>
            </a:r>
            <a:br>
              <a:rPr lang="en-GB" sz="1400" dirty="0" smtClean="0">
                <a:solidFill>
                  <a:srgbClr val="0070C0"/>
                </a:solidFill>
                <a:sym typeface="Wingdings" pitchFamily="2" charset="2"/>
              </a:rPr>
            </a:br>
            <a:r>
              <a:rPr lang="en-GB" sz="1400" dirty="0">
                <a:solidFill>
                  <a:srgbClr val="0070C0"/>
                </a:solidFill>
                <a:sym typeface="Wingdings" pitchFamily="2" charset="2"/>
              </a:rPr>
              <a:t/>
            </a:r>
            <a:br>
              <a:rPr lang="en-GB" sz="1400" dirty="0">
                <a:solidFill>
                  <a:srgbClr val="0070C0"/>
                </a:solidFill>
                <a:sym typeface="Wingdings" pitchFamily="2" charset="2"/>
              </a:rPr>
            </a:br>
            <a:r>
              <a:rPr lang="en-GB" sz="1400" dirty="0" smtClean="0">
                <a:sym typeface="Wingdings" pitchFamily="2" charset="2"/>
              </a:rPr>
              <a:t>- documentation in APT: Scheduled for mid February 2012, but delayed for “technical” reasons, now scheduled for  26</a:t>
            </a:r>
            <a:r>
              <a:rPr lang="en-GB" sz="1400" baseline="30000" dirty="0" smtClean="0">
                <a:sym typeface="Wingdings" pitchFamily="2" charset="2"/>
              </a:rPr>
              <a:t>th</a:t>
            </a:r>
            <a:r>
              <a:rPr lang="en-GB" sz="1400" dirty="0" smtClean="0">
                <a:sym typeface="Wingdings" pitchFamily="2" charset="2"/>
              </a:rPr>
              <a:t> March</a:t>
            </a:r>
          </a:p>
          <a:p>
            <a:r>
              <a:rPr lang="en-GB" sz="2000" dirty="0" smtClean="0">
                <a:sym typeface="Wingdings" pitchFamily="2" charset="2"/>
              </a:rPr>
              <a:t>Prioritization and “making the planning fit” exercise on 26</a:t>
            </a:r>
            <a:r>
              <a:rPr lang="en-GB" sz="2000" baseline="30000" dirty="0" smtClean="0">
                <a:sym typeface="Wingdings" pitchFamily="2" charset="2"/>
              </a:rPr>
              <a:t>th</a:t>
            </a:r>
            <a:r>
              <a:rPr lang="en-GB" sz="2000" dirty="0" smtClean="0">
                <a:sym typeface="Wingdings" pitchFamily="2" charset="2"/>
              </a:rPr>
              <a:t> and 28</a:t>
            </a:r>
            <a:r>
              <a:rPr lang="en-GB" sz="2000" baseline="30000" dirty="0" smtClean="0">
                <a:sym typeface="Wingdings" pitchFamily="2" charset="2"/>
              </a:rPr>
              <a:t>th</a:t>
            </a:r>
            <a:r>
              <a:rPr lang="en-GB" sz="2000" dirty="0" smtClean="0">
                <a:sym typeface="Wingdings" pitchFamily="2" charset="2"/>
              </a:rPr>
              <a:t> March by CASC team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can be done?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936104"/>
          </a:xfrm>
        </p:spPr>
        <p:txBody>
          <a:bodyPr>
            <a:normAutofit/>
          </a:bodyPr>
          <a:lstStyle/>
          <a:p>
            <a:r>
              <a:rPr lang="en-GB" sz="1600" dirty="0" smtClean="0"/>
              <a:t>The resources ceiling in M and P is re-</a:t>
            </a:r>
            <a:r>
              <a:rPr lang="en-GB" sz="1600" dirty="0" err="1" smtClean="0"/>
              <a:t>inforced</a:t>
            </a:r>
            <a:r>
              <a:rPr lang="en-GB" sz="1600" dirty="0" smtClean="0"/>
              <a:t> everywhere. No point in trying to get more.</a:t>
            </a:r>
          </a:p>
          <a:p>
            <a:r>
              <a:rPr lang="en-GB" sz="1600" dirty="0" smtClean="0"/>
              <a:t>There is almost no work-package proposal, which foresees the ramp-down of a given activity; </a:t>
            </a:r>
            <a:r>
              <a:rPr lang="en-GB" sz="1600" dirty="0"/>
              <a:t>a</a:t>
            </a:r>
            <a:r>
              <a:rPr lang="en-GB" sz="1600" dirty="0" smtClean="0"/>
              <a:t>ll people want to continue the effort or to do more.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772817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1) Keep discussing, decide nothing, continue the present activities... ????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204864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2) Entrust complete work-packages to collaborators: no obvious candidates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2610683"/>
            <a:ext cx="777686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3) Stop present activities and increase/start effort on others:</a:t>
            </a:r>
            <a:br>
              <a:rPr lang="en-GB" dirty="0" smtClean="0"/>
            </a:br>
            <a:r>
              <a:rPr lang="en-GB" dirty="0" smtClean="0"/>
              <a:t>....within the skills of the “liberated” people</a:t>
            </a:r>
          </a:p>
          <a:p>
            <a:r>
              <a:rPr lang="en-GB" dirty="0" smtClean="0"/>
              <a:t>... Some possibilities in order to stimulate the discussion: </a:t>
            </a:r>
            <a:br>
              <a:rPr lang="en-GB" dirty="0" smtClean="0"/>
            </a:br>
            <a:r>
              <a:rPr lang="en-GB" dirty="0" smtClean="0"/>
              <a:t>a) ramp-down of CTF3 (+ no consolidation) </a:t>
            </a:r>
            <a:r>
              <a:rPr lang="en-GB" dirty="0" smtClean="0">
                <a:sym typeface="Wingdings" pitchFamily="2" charset="2"/>
              </a:rPr>
              <a:t> CLIC0 injector</a:t>
            </a:r>
          </a:p>
          <a:p>
            <a:r>
              <a:rPr lang="en-GB" dirty="0" smtClean="0">
                <a:sym typeface="Wingdings" pitchFamily="2" charset="2"/>
              </a:rPr>
              <a:t>b) Distinguish between technology developments for CLIC physics machine (long term) and CLIC0 (medium term): Cut long term developments, re-invest into medium term: 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examples: </a:t>
            </a:r>
            <a:br>
              <a:rPr lang="en-GB" dirty="0" smtClean="0">
                <a:sym typeface="Wingdings" pitchFamily="2" charset="2"/>
              </a:rPr>
            </a:br>
            <a:r>
              <a:rPr lang="en-GB" sz="1400" dirty="0" smtClean="0">
                <a:solidFill>
                  <a:srgbClr val="0070C0"/>
                </a:solidFill>
                <a:sym typeface="Wingdings" pitchFamily="2" charset="2"/>
              </a:rPr>
              <a:t>Freeze module BPMs, stop after first results of profile measurements, re-invest into CLIC0 diagnostics</a:t>
            </a:r>
          </a:p>
          <a:p>
            <a:r>
              <a:rPr lang="en-GB" sz="1400" dirty="0" smtClean="0">
                <a:solidFill>
                  <a:srgbClr val="0070C0"/>
                </a:solidFill>
                <a:sym typeface="Wingdings" pitchFamily="2" charset="2"/>
              </a:rPr>
              <a:t>No second generation of TBM, no cost optimizations, no industrialization: </a:t>
            </a:r>
            <a:br>
              <a:rPr lang="en-GB" sz="1400" dirty="0" smtClean="0">
                <a:solidFill>
                  <a:srgbClr val="0070C0"/>
                </a:solidFill>
                <a:sym typeface="Wingdings" pitchFamily="2" charset="2"/>
              </a:rPr>
            </a:br>
            <a:r>
              <a:rPr lang="en-GB" sz="1400" dirty="0" smtClean="0">
                <a:solidFill>
                  <a:srgbClr val="0070C0"/>
                </a:solidFill>
                <a:sym typeface="Wingdings" pitchFamily="2" charset="2"/>
              </a:rPr>
              <a:t>re-invest people into x-band structure production and the design/construction of test-stands</a:t>
            </a:r>
          </a:p>
          <a:p>
            <a:endParaRPr lang="en-GB" sz="1400" dirty="0" smtClean="0">
              <a:solidFill>
                <a:srgbClr val="0070C0"/>
              </a:solidFill>
              <a:sym typeface="Wingdings" pitchFamily="2" charset="2"/>
            </a:endParaRPr>
          </a:p>
          <a:p>
            <a:r>
              <a:rPr lang="en-GB" dirty="0" smtClean="0">
                <a:solidFill>
                  <a:srgbClr val="00B050"/>
                </a:solidFill>
                <a:sym typeface="Wingdings" pitchFamily="2" charset="2"/>
              </a:rPr>
              <a:t>Ideas of everybody needed. Please bring your ideas forward to CASC members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/>
            </a:r>
            <a:br>
              <a:rPr lang="en-GB" dirty="0" smtClean="0">
                <a:solidFill>
                  <a:srgbClr val="00B050"/>
                </a:solidFill>
              </a:rPr>
            </a:br>
            <a:endParaRPr lang="en-GB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188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APT progress and resource discussion</vt:lpstr>
      <vt:lpstr>Slide 2</vt:lpstr>
      <vt:lpstr>CLIC planning exercise covers 2012-2017 boundary condition: Constant P and constant M</vt:lpstr>
      <vt:lpstr>What can be done?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APT progress and resource discussion</dc:title>
  <dc:creator>schmickl</dc:creator>
  <cp:lastModifiedBy>schmickl</cp:lastModifiedBy>
  <cp:revision>8</cp:revision>
  <dcterms:created xsi:type="dcterms:W3CDTF">2012-03-09T06:57:15Z</dcterms:created>
  <dcterms:modified xsi:type="dcterms:W3CDTF">2012-03-09T08:05:45Z</dcterms:modified>
</cp:coreProperties>
</file>