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5.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6.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8.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21" r:id="rId1"/>
    <p:sldMasterId id="2147483833" r:id="rId2"/>
    <p:sldMasterId id="2147483845" r:id="rId3"/>
    <p:sldMasterId id="2147483848" r:id="rId4"/>
    <p:sldMasterId id="2147483860" r:id="rId5"/>
    <p:sldMasterId id="2147483872" r:id="rId6"/>
    <p:sldMasterId id="2147483884" r:id="rId7"/>
    <p:sldMasterId id="2147483896" r:id="rId8"/>
    <p:sldMasterId id="2147483908" r:id="rId9"/>
  </p:sldMasterIdLst>
  <p:notesMasterIdLst>
    <p:notesMasterId r:id="rId35"/>
  </p:notesMasterIdLst>
  <p:sldIdLst>
    <p:sldId id="298" r:id="rId10"/>
    <p:sldId id="300" r:id="rId11"/>
    <p:sldId id="299" r:id="rId12"/>
    <p:sldId id="301" r:id="rId13"/>
    <p:sldId id="302" r:id="rId14"/>
    <p:sldId id="303" r:id="rId15"/>
    <p:sldId id="304" r:id="rId16"/>
    <p:sldId id="305" r:id="rId17"/>
    <p:sldId id="306" r:id="rId18"/>
    <p:sldId id="307" r:id="rId19"/>
    <p:sldId id="308" r:id="rId20"/>
    <p:sldId id="309" r:id="rId21"/>
    <p:sldId id="310" r:id="rId22"/>
    <p:sldId id="311" r:id="rId23"/>
    <p:sldId id="312" r:id="rId24"/>
    <p:sldId id="313" r:id="rId25"/>
    <p:sldId id="314" r:id="rId26"/>
    <p:sldId id="315" r:id="rId27"/>
    <p:sldId id="316" r:id="rId28"/>
    <p:sldId id="317" r:id="rId29"/>
    <p:sldId id="318" r:id="rId30"/>
    <p:sldId id="319" r:id="rId31"/>
    <p:sldId id="320" r:id="rId32"/>
    <p:sldId id="321" r:id="rId33"/>
    <p:sldId id="322" r:id="rId34"/>
  </p:sldIdLst>
  <p:sldSz cx="9144000" cy="6858000" type="screen4x3"/>
  <p:notesSz cx="6797675" cy="9874250"/>
  <p:embeddedFontLst>
    <p:embeddedFont>
      <p:font typeface="Verdana" pitchFamily="34" charset="0"/>
      <p:regular r:id="rId36"/>
      <p:bold r:id="rId37"/>
      <p:italic r:id="rId38"/>
      <p:boldItalic r:id="rId39"/>
    </p:embeddedFont>
    <p:embeddedFont>
      <p:font typeface="Wingdings 3" pitchFamily="18" charset="2"/>
      <p:regular r:id="rId40"/>
    </p:embeddedFont>
    <p:embeddedFont>
      <p:font typeface="Arial Narrow" pitchFamily="34" charset="0"/>
      <p:regular r:id="rId41"/>
      <p:bold r:id="rId42"/>
      <p:italic r:id="rId43"/>
      <p:boldItalic r:id="rId44"/>
    </p:embeddedFont>
    <p:embeddedFont>
      <p:font typeface="Tw Cen MT" pitchFamily="34" charset="0"/>
      <p:regular r:id="rId45"/>
      <p:bold r:id="rId46"/>
      <p:italic r:id="rId47"/>
      <p:boldItalic r:id="rId48"/>
    </p:embeddedFont>
    <p:embeddedFont>
      <p:font typeface="Wingdings 2" pitchFamily="18" charset="2"/>
      <p:regular r:id="rId49"/>
    </p:embeddedFont>
    <p:embeddedFont>
      <p:font typeface="Calibri" pitchFamily="34" charset="0"/>
      <p:regular r:id="rId50"/>
      <p:bold r:id="rId51"/>
      <p:italic r:id="rId52"/>
      <p:boldItalic r:id="rId53"/>
    </p:embeddedFont>
    <p:embeddedFont>
      <p:font typeface="ＭＳ Ｐゴシック" pitchFamily="34" charset="-128"/>
      <p:regular r:id="rId54"/>
    </p:embeddedFont>
  </p:embeddedFontLst>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charset="0"/>
      </a:defRPr>
    </a:lvl1pPr>
    <a:lvl2pPr marL="457200" algn="l" rtl="0" fontAlgn="base">
      <a:spcBef>
        <a:spcPct val="0"/>
      </a:spcBef>
      <a:spcAft>
        <a:spcPct val="0"/>
      </a:spcAft>
      <a:defRPr kern="1200">
        <a:solidFill>
          <a:schemeClr val="tx1"/>
        </a:solidFill>
        <a:latin typeface="Times New Roman" pitchFamily="18" charset="0"/>
        <a:ea typeface="+mn-ea"/>
        <a:cs typeface="Arial" charset="0"/>
      </a:defRPr>
    </a:lvl2pPr>
    <a:lvl3pPr marL="914400" algn="l" rtl="0" fontAlgn="base">
      <a:spcBef>
        <a:spcPct val="0"/>
      </a:spcBef>
      <a:spcAft>
        <a:spcPct val="0"/>
      </a:spcAft>
      <a:defRPr kern="1200">
        <a:solidFill>
          <a:schemeClr val="tx1"/>
        </a:solidFill>
        <a:latin typeface="Times New Roman" pitchFamily="18" charset="0"/>
        <a:ea typeface="+mn-ea"/>
        <a:cs typeface="Arial" charset="0"/>
      </a:defRPr>
    </a:lvl3pPr>
    <a:lvl4pPr marL="1371600" algn="l" rtl="0" fontAlgn="base">
      <a:spcBef>
        <a:spcPct val="0"/>
      </a:spcBef>
      <a:spcAft>
        <a:spcPct val="0"/>
      </a:spcAft>
      <a:defRPr kern="1200">
        <a:solidFill>
          <a:schemeClr val="tx1"/>
        </a:solidFill>
        <a:latin typeface="Times New Roman" pitchFamily="18" charset="0"/>
        <a:ea typeface="+mn-ea"/>
        <a:cs typeface="Arial" charset="0"/>
      </a:defRPr>
    </a:lvl4pPr>
    <a:lvl5pPr marL="1828800" algn="l" rtl="0" fontAlgn="base">
      <a:spcBef>
        <a:spcPct val="0"/>
      </a:spcBef>
      <a:spcAft>
        <a:spcPct val="0"/>
      </a:spcAft>
      <a:defRPr kern="1200">
        <a:solidFill>
          <a:schemeClr val="tx1"/>
        </a:solidFill>
        <a:latin typeface="Times New Roman" pitchFamily="18" charset="0"/>
        <a:ea typeface="+mn-ea"/>
        <a:cs typeface="Arial" charset="0"/>
      </a:defRPr>
    </a:lvl5pPr>
    <a:lvl6pPr marL="2286000" algn="l" defTabSz="914400" rtl="0" eaLnBrk="1" latinLnBrk="0" hangingPunct="1">
      <a:defRPr kern="1200">
        <a:solidFill>
          <a:schemeClr val="tx1"/>
        </a:solidFill>
        <a:latin typeface="Times New Roman" pitchFamily="18" charset="0"/>
        <a:ea typeface="+mn-ea"/>
        <a:cs typeface="Arial" charset="0"/>
      </a:defRPr>
    </a:lvl6pPr>
    <a:lvl7pPr marL="2743200" algn="l" defTabSz="914400" rtl="0" eaLnBrk="1" latinLnBrk="0" hangingPunct="1">
      <a:defRPr kern="1200">
        <a:solidFill>
          <a:schemeClr val="tx1"/>
        </a:solidFill>
        <a:latin typeface="Times New Roman" pitchFamily="18" charset="0"/>
        <a:ea typeface="+mn-ea"/>
        <a:cs typeface="Arial" charset="0"/>
      </a:defRPr>
    </a:lvl7pPr>
    <a:lvl8pPr marL="3200400" algn="l" defTabSz="914400" rtl="0" eaLnBrk="1" latinLnBrk="0" hangingPunct="1">
      <a:defRPr kern="1200">
        <a:solidFill>
          <a:schemeClr val="tx1"/>
        </a:solidFill>
        <a:latin typeface="Times New Roman" pitchFamily="18" charset="0"/>
        <a:ea typeface="+mn-ea"/>
        <a:cs typeface="Arial" charset="0"/>
      </a:defRPr>
    </a:lvl8pPr>
    <a:lvl9pPr marL="3657600" algn="l" defTabSz="914400" rtl="0" eaLnBrk="1" latinLnBrk="0" hangingPunct="1">
      <a:defRPr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EC1CCE"/>
    <a:srgbClr val="B82C00"/>
    <a:srgbClr val="00009A"/>
    <a:srgbClr val="0000FF"/>
    <a:srgbClr val="FFFF99"/>
    <a:srgbClr val="FF3300"/>
    <a:srgbClr val="D8D03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4302" autoAdjust="0"/>
    <p:restoredTop sz="94737" autoAdjust="0"/>
  </p:normalViewPr>
  <p:slideViewPr>
    <p:cSldViewPr snapToGrid="0" snapToObjects="1">
      <p:cViewPr varScale="1">
        <p:scale>
          <a:sx n="97" d="100"/>
          <a:sy n="97" d="100"/>
        </p:scale>
        <p:origin x="-114" y="-342"/>
      </p:cViewPr>
      <p:guideLst>
        <p:guide orient="horz" pos="1387"/>
        <p:guide pos="2881"/>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font" Target="fonts/font4.fntdata"/><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font" Target="fonts/font7.fntdata"/><Relationship Id="rId47" Type="http://schemas.openxmlformats.org/officeDocument/2006/relationships/font" Target="fonts/font12.fntdata"/><Relationship Id="rId50" Type="http://schemas.openxmlformats.org/officeDocument/2006/relationships/font" Target="fonts/font15.fntdata"/><Relationship Id="rId55"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font" Target="fonts/font3.fntdata"/><Relationship Id="rId46" Type="http://schemas.openxmlformats.org/officeDocument/2006/relationships/font" Target="fonts/font11.fntdata"/><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font" Target="fonts/font6.fntdata"/><Relationship Id="rId54" Type="http://schemas.openxmlformats.org/officeDocument/2006/relationships/font" Target="fonts/font19.fntdata"/><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font" Target="fonts/font2.fntdata"/><Relationship Id="rId40" Type="http://schemas.openxmlformats.org/officeDocument/2006/relationships/font" Target="fonts/font5.fntdata"/><Relationship Id="rId45" Type="http://schemas.openxmlformats.org/officeDocument/2006/relationships/font" Target="fonts/font10.fntdata"/><Relationship Id="rId53" Type="http://schemas.openxmlformats.org/officeDocument/2006/relationships/font" Target="fonts/font18.fntdata"/><Relationship Id="rId58"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font" Target="fonts/font1.fntdata"/><Relationship Id="rId49" Type="http://schemas.openxmlformats.org/officeDocument/2006/relationships/font" Target="fonts/font14.fntdata"/><Relationship Id="rId57"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font" Target="fonts/font9.fntdata"/><Relationship Id="rId52" Type="http://schemas.openxmlformats.org/officeDocument/2006/relationships/font" Target="fonts/font17.fntdata"/><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notesMaster" Target="notesMasters/notesMaster1.xml"/><Relationship Id="rId43" Type="http://schemas.openxmlformats.org/officeDocument/2006/relationships/font" Target="fonts/font8.fntdata"/><Relationship Id="rId48" Type="http://schemas.openxmlformats.org/officeDocument/2006/relationships/font" Target="fonts/font13.fntdata"/><Relationship Id="rId56"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font" Target="fonts/font16.fntdata"/><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holma\Local%20Files%20Holma\Simulation%20Results\Settling_time_of_pulse_as_function_of_stripline_impedance_edited__5_3_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a:lstStyle/>
          <a:p>
            <a:pPr algn="ctr">
              <a:defRPr sz="1400" baseline="0"/>
            </a:pPr>
            <a:r>
              <a:rPr lang="en-GB" sz="1000" dirty="0" smtClean="0"/>
              <a:t>Settling time of the</a:t>
            </a:r>
            <a:r>
              <a:rPr lang="en-GB" sz="1000" baseline="0" dirty="0" smtClean="0"/>
              <a:t> kicker voltage pulse as function of stripline impedance. </a:t>
            </a:r>
            <a:r>
              <a:rPr lang="en-GB" sz="1000" dirty="0" smtClean="0"/>
              <a:t>IA =</a:t>
            </a:r>
            <a:r>
              <a:rPr lang="en-GB" sz="1000" baseline="0" dirty="0" smtClean="0"/>
              <a:t> CVS, </a:t>
            </a:r>
          </a:p>
          <a:p>
            <a:pPr algn="ctr">
              <a:defRPr sz="1400" baseline="0"/>
            </a:pPr>
            <a:r>
              <a:rPr lang="en-GB" sz="1000" baseline="0" dirty="0" smtClean="0"/>
              <a:t>D</a:t>
            </a:r>
            <a:r>
              <a:rPr lang="en-GB" sz="1000" dirty="0" smtClean="0"/>
              <a:t>elay of</a:t>
            </a:r>
            <a:r>
              <a:rPr lang="en-GB" sz="1000" baseline="0" dirty="0" smtClean="0"/>
              <a:t> </a:t>
            </a:r>
            <a:r>
              <a:rPr lang="en-GB" sz="1000" dirty="0" smtClean="0"/>
              <a:t>IA + cable delay = 10 ns; time delay of stripline = 10 ns;</a:t>
            </a:r>
            <a:r>
              <a:rPr lang="en-GB" sz="1000" baseline="0" dirty="0" smtClean="0"/>
              <a:t> </a:t>
            </a:r>
            <a:r>
              <a:rPr lang="en-GB" sz="1000" dirty="0" smtClean="0"/>
              <a:t>load = 50 Ω. </a:t>
            </a:r>
            <a:endParaRPr lang="en-GB" sz="1000" dirty="0"/>
          </a:p>
        </c:rich>
      </c:tx>
      <c:layout>
        <c:manualLayout>
          <c:xMode val="edge"/>
          <c:yMode val="edge"/>
          <c:x val="0.10360432612702027"/>
          <c:y val="1.6280242366232819E-2"/>
        </c:manualLayout>
      </c:layout>
      <c:overlay val="0"/>
    </c:title>
    <c:autoTitleDeleted val="0"/>
    <c:plotArea>
      <c:layout/>
      <c:scatterChart>
        <c:scatterStyle val="lineMarker"/>
        <c:varyColors val="0"/>
        <c:ser>
          <c:idx val="0"/>
          <c:order val="0"/>
          <c:tx>
            <c:strRef>
              <c:f>'Td_150ns_10+10ns'!$B$1</c:f>
              <c:strCache>
                <c:ptCount val="1"/>
                <c:pt idx="0">
                  <c:v>T_settled(0.02%)/ns  (Tr=150ns)</c:v>
                </c:pt>
              </c:strCache>
            </c:strRef>
          </c:tx>
          <c:xVal>
            <c:numRef>
              <c:f>'Td_150ns_10+10ns'!$A$2:$A$32</c:f>
              <c:numCache>
                <c:formatCode>General</c:formatCode>
                <c:ptCount val="31"/>
                <c:pt idx="0">
                  <c:v>25</c:v>
                </c:pt>
                <c:pt idx="1">
                  <c:v>30</c:v>
                </c:pt>
                <c:pt idx="2">
                  <c:v>35</c:v>
                </c:pt>
                <c:pt idx="3">
                  <c:v>40</c:v>
                </c:pt>
                <c:pt idx="4">
                  <c:v>42.5</c:v>
                </c:pt>
                <c:pt idx="5">
                  <c:v>45</c:v>
                </c:pt>
                <c:pt idx="6">
                  <c:v>46</c:v>
                </c:pt>
                <c:pt idx="7">
                  <c:v>46.5</c:v>
                </c:pt>
                <c:pt idx="8">
                  <c:v>46.75</c:v>
                </c:pt>
                <c:pt idx="9">
                  <c:v>47</c:v>
                </c:pt>
                <c:pt idx="10">
                  <c:v>48</c:v>
                </c:pt>
                <c:pt idx="11">
                  <c:v>49</c:v>
                </c:pt>
                <c:pt idx="12">
                  <c:v>50</c:v>
                </c:pt>
                <c:pt idx="13">
                  <c:v>51</c:v>
                </c:pt>
                <c:pt idx="14">
                  <c:v>52</c:v>
                </c:pt>
                <c:pt idx="15">
                  <c:v>52.5</c:v>
                </c:pt>
                <c:pt idx="16">
                  <c:v>53</c:v>
                </c:pt>
                <c:pt idx="17">
                  <c:v>53.425000000000011</c:v>
                </c:pt>
                <c:pt idx="18">
                  <c:v>53.5</c:v>
                </c:pt>
                <c:pt idx="19">
                  <c:v>54</c:v>
                </c:pt>
                <c:pt idx="20">
                  <c:v>55</c:v>
                </c:pt>
                <c:pt idx="21">
                  <c:v>57.5</c:v>
                </c:pt>
                <c:pt idx="22">
                  <c:v>60</c:v>
                </c:pt>
                <c:pt idx="23">
                  <c:v>65</c:v>
                </c:pt>
                <c:pt idx="24">
                  <c:v>70</c:v>
                </c:pt>
                <c:pt idx="25">
                  <c:v>80</c:v>
                </c:pt>
                <c:pt idx="26">
                  <c:v>90</c:v>
                </c:pt>
                <c:pt idx="27">
                  <c:v>100</c:v>
                </c:pt>
                <c:pt idx="28">
                  <c:v>110</c:v>
                </c:pt>
                <c:pt idx="29">
                  <c:v>120</c:v>
                </c:pt>
                <c:pt idx="30">
                  <c:v>130</c:v>
                </c:pt>
              </c:numCache>
            </c:numRef>
          </c:xVal>
          <c:yVal>
            <c:numRef>
              <c:f>'Td_150ns_10+10ns'!$B$2:$B$32</c:f>
              <c:numCache>
                <c:formatCode>General</c:formatCode>
                <c:ptCount val="31"/>
                <c:pt idx="0">
                  <c:v>368</c:v>
                </c:pt>
                <c:pt idx="1">
                  <c:v>334</c:v>
                </c:pt>
                <c:pt idx="2">
                  <c:v>296</c:v>
                </c:pt>
                <c:pt idx="3">
                  <c:v>252</c:v>
                </c:pt>
                <c:pt idx="4">
                  <c:v>246</c:v>
                </c:pt>
                <c:pt idx="5">
                  <c:v>240</c:v>
                </c:pt>
                <c:pt idx="6">
                  <c:v>233</c:v>
                </c:pt>
                <c:pt idx="7">
                  <c:v>209.5</c:v>
                </c:pt>
                <c:pt idx="8">
                  <c:v>209.3</c:v>
                </c:pt>
                <c:pt idx="9">
                  <c:v>209</c:v>
                </c:pt>
                <c:pt idx="10">
                  <c:v>208.5</c:v>
                </c:pt>
                <c:pt idx="11">
                  <c:v>207</c:v>
                </c:pt>
                <c:pt idx="12">
                  <c:v>150</c:v>
                </c:pt>
                <c:pt idx="13">
                  <c:v>207</c:v>
                </c:pt>
                <c:pt idx="14">
                  <c:v>208.5</c:v>
                </c:pt>
                <c:pt idx="15">
                  <c:v>208.7</c:v>
                </c:pt>
                <c:pt idx="16">
                  <c:v>209</c:v>
                </c:pt>
                <c:pt idx="17">
                  <c:v>209.10000000000002</c:v>
                </c:pt>
                <c:pt idx="18">
                  <c:v>209.2</c:v>
                </c:pt>
                <c:pt idx="19">
                  <c:v>230</c:v>
                </c:pt>
                <c:pt idx="20">
                  <c:v>236</c:v>
                </c:pt>
                <c:pt idx="21">
                  <c:v>243</c:v>
                </c:pt>
                <c:pt idx="22">
                  <c:v>245</c:v>
                </c:pt>
                <c:pt idx="23">
                  <c:v>276</c:v>
                </c:pt>
                <c:pt idx="24">
                  <c:v>281</c:v>
                </c:pt>
                <c:pt idx="25">
                  <c:v>310</c:v>
                </c:pt>
                <c:pt idx="26">
                  <c:v>360</c:v>
                </c:pt>
                <c:pt idx="27">
                  <c:v>412</c:v>
                </c:pt>
                <c:pt idx="28">
                  <c:v>453</c:v>
                </c:pt>
                <c:pt idx="29">
                  <c:v>510</c:v>
                </c:pt>
                <c:pt idx="30">
                  <c:v>552</c:v>
                </c:pt>
              </c:numCache>
            </c:numRef>
          </c:yVal>
          <c:smooth val="0"/>
        </c:ser>
        <c:ser>
          <c:idx val="1"/>
          <c:order val="1"/>
          <c:tx>
            <c:strRef>
              <c:f>'Td_100ns_10+10ns'!$G$1</c:f>
              <c:strCache>
                <c:ptCount val="1"/>
                <c:pt idx="0">
                  <c:v>T_settled(0.02%)/ns  (Tr=100ns)</c:v>
                </c:pt>
              </c:strCache>
            </c:strRef>
          </c:tx>
          <c:spPr>
            <a:ln>
              <a:solidFill>
                <a:srgbClr val="FF0000"/>
              </a:solidFill>
            </a:ln>
          </c:spPr>
          <c:marker>
            <c:symbol val="square"/>
            <c:size val="5"/>
            <c:spPr>
              <a:solidFill>
                <a:srgbClr val="FF0000"/>
              </a:solidFill>
              <a:ln>
                <a:solidFill>
                  <a:srgbClr val="FF0000"/>
                </a:solidFill>
              </a:ln>
            </c:spPr>
          </c:marker>
          <c:xVal>
            <c:numRef>
              <c:f>'Td_100ns_10+10ns'!$B$2:$B$33</c:f>
              <c:numCache>
                <c:formatCode>General</c:formatCode>
                <c:ptCount val="32"/>
                <c:pt idx="0">
                  <c:v>30</c:v>
                </c:pt>
                <c:pt idx="1">
                  <c:v>40</c:v>
                </c:pt>
                <c:pt idx="2">
                  <c:v>42.5</c:v>
                </c:pt>
                <c:pt idx="3">
                  <c:v>45</c:v>
                </c:pt>
                <c:pt idx="4">
                  <c:v>46</c:v>
                </c:pt>
                <c:pt idx="5">
                  <c:v>46.5</c:v>
                </c:pt>
                <c:pt idx="6">
                  <c:v>46.75</c:v>
                </c:pt>
                <c:pt idx="7">
                  <c:v>47</c:v>
                </c:pt>
                <c:pt idx="8">
                  <c:v>47.5</c:v>
                </c:pt>
                <c:pt idx="9">
                  <c:v>48</c:v>
                </c:pt>
                <c:pt idx="10">
                  <c:v>48.5</c:v>
                </c:pt>
                <c:pt idx="11">
                  <c:v>49</c:v>
                </c:pt>
                <c:pt idx="12">
                  <c:v>49.5</c:v>
                </c:pt>
                <c:pt idx="13">
                  <c:v>50</c:v>
                </c:pt>
                <c:pt idx="14">
                  <c:v>50.5</c:v>
                </c:pt>
                <c:pt idx="15">
                  <c:v>51</c:v>
                </c:pt>
                <c:pt idx="16">
                  <c:v>52.5</c:v>
                </c:pt>
                <c:pt idx="17">
                  <c:v>53</c:v>
                </c:pt>
                <c:pt idx="18">
                  <c:v>53.25</c:v>
                </c:pt>
                <c:pt idx="19">
                  <c:v>53.425000000000011</c:v>
                </c:pt>
                <c:pt idx="20">
                  <c:v>53.5</c:v>
                </c:pt>
                <c:pt idx="21">
                  <c:v>54</c:v>
                </c:pt>
                <c:pt idx="22">
                  <c:v>55</c:v>
                </c:pt>
                <c:pt idx="23">
                  <c:v>57.5</c:v>
                </c:pt>
                <c:pt idx="24">
                  <c:v>60</c:v>
                </c:pt>
                <c:pt idx="25">
                  <c:v>70</c:v>
                </c:pt>
                <c:pt idx="26">
                  <c:v>80</c:v>
                </c:pt>
                <c:pt idx="27">
                  <c:v>90</c:v>
                </c:pt>
                <c:pt idx="28">
                  <c:v>100</c:v>
                </c:pt>
                <c:pt idx="29">
                  <c:v>110</c:v>
                </c:pt>
                <c:pt idx="30">
                  <c:v>120</c:v>
                </c:pt>
                <c:pt idx="31">
                  <c:v>130</c:v>
                </c:pt>
              </c:numCache>
            </c:numRef>
          </c:xVal>
          <c:yVal>
            <c:numRef>
              <c:f>'Td_100ns_10+10ns'!$G$2:$G$33</c:f>
              <c:numCache>
                <c:formatCode>General</c:formatCode>
                <c:ptCount val="32"/>
                <c:pt idx="0">
                  <c:v>240</c:v>
                </c:pt>
                <c:pt idx="1">
                  <c:v>223</c:v>
                </c:pt>
                <c:pt idx="2">
                  <c:v>198</c:v>
                </c:pt>
                <c:pt idx="3">
                  <c:v>193</c:v>
                </c:pt>
                <c:pt idx="4">
                  <c:v>188</c:v>
                </c:pt>
                <c:pt idx="5">
                  <c:v>184.7</c:v>
                </c:pt>
                <c:pt idx="6">
                  <c:v>182</c:v>
                </c:pt>
                <c:pt idx="7">
                  <c:v>159.4</c:v>
                </c:pt>
                <c:pt idx="8">
                  <c:v>159.30000000000001</c:v>
                </c:pt>
                <c:pt idx="9">
                  <c:v>159</c:v>
                </c:pt>
                <c:pt idx="10">
                  <c:v>158.69999999999999</c:v>
                </c:pt>
                <c:pt idx="11">
                  <c:v>158</c:v>
                </c:pt>
                <c:pt idx="12">
                  <c:v>156</c:v>
                </c:pt>
                <c:pt idx="13">
                  <c:v>100</c:v>
                </c:pt>
                <c:pt idx="14">
                  <c:v>156</c:v>
                </c:pt>
                <c:pt idx="15">
                  <c:v>158</c:v>
                </c:pt>
                <c:pt idx="16">
                  <c:v>159.4</c:v>
                </c:pt>
                <c:pt idx="17">
                  <c:v>159.5</c:v>
                </c:pt>
                <c:pt idx="18">
                  <c:v>159.6</c:v>
                </c:pt>
                <c:pt idx="19">
                  <c:v>181.5</c:v>
                </c:pt>
                <c:pt idx="20">
                  <c:v>182.5</c:v>
                </c:pt>
                <c:pt idx="21">
                  <c:v>186</c:v>
                </c:pt>
                <c:pt idx="22">
                  <c:v>191</c:v>
                </c:pt>
                <c:pt idx="23">
                  <c:v>195</c:v>
                </c:pt>
                <c:pt idx="24">
                  <c:v>196</c:v>
                </c:pt>
                <c:pt idx="25">
                  <c:v>241</c:v>
                </c:pt>
                <c:pt idx="26">
                  <c:v>302</c:v>
                </c:pt>
                <c:pt idx="27">
                  <c:v>343</c:v>
                </c:pt>
                <c:pt idx="28">
                  <c:v>384</c:v>
                </c:pt>
                <c:pt idx="29">
                  <c:v>442</c:v>
                </c:pt>
                <c:pt idx="30">
                  <c:v>502</c:v>
                </c:pt>
                <c:pt idx="31">
                  <c:v>562</c:v>
                </c:pt>
              </c:numCache>
            </c:numRef>
          </c:yVal>
          <c:smooth val="0"/>
        </c:ser>
        <c:ser>
          <c:idx val="2"/>
          <c:order val="2"/>
          <c:tx>
            <c:strRef>
              <c:f>'Td_50ns_10+10ns'!$B$1</c:f>
              <c:strCache>
                <c:ptCount val="1"/>
                <c:pt idx="0">
                  <c:v>T_settled(0.02%)/ns (Tr=50ns)</c:v>
                </c:pt>
              </c:strCache>
            </c:strRef>
          </c:tx>
          <c:spPr>
            <a:ln>
              <a:solidFill>
                <a:srgbClr val="00B050"/>
              </a:solidFill>
            </a:ln>
          </c:spPr>
          <c:marker>
            <c:symbol val="triangle"/>
            <c:size val="5"/>
            <c:spPr>
              <a:solidFill>
                <a:srgbClr val="00B050"/>
              </a:solidFill>
              <a:ln>
                <a:solidFill>
                  <a:srgbClr val="00B050"/>
                </a:solidFill>
              </a:ln>
            </c:spPr>
          </c:marker>
          <c:xVal>
            <c:numRef>
              <c:f>'Td_50ns_10+10ns'!$A$2:$A$23</c:f>
              <c:numCache>
                <c:formatCode>General</c:formatCode>
                <c:ptCount val="22"/>
                <c:pt idx="0">
                  <c:v>30</c:v>
                </c:pt>
                <c:pt idx="1">
                  <c:v>35</c:v>
                </c:pt>
                <c:pt idx="2">
                  <c:v>40</c:v>
                </c:pt>
                <c:pt idx="3">
                  <c:v>42.5</c:v>
                </c:pt>
                <c:pt idx="4">
                  <c:v>45</c:v>
                </c:pt>
                <c:pt idx="5">
                  <c:v>47.5</c:v>
                </c:pt>
                <c:pt idx="6">
                  <c:v>48</c:v>
                </c:pt>
                <c:pt idx="7">
                  <c:v>49</c:v>
                </c:pt>
                <c:pt idx="8">
                  <c:v>50</c:v>
                </c:pt>
                <c:pt idx="9">
                  <c:v>51</c:v>
                </c:pt>
                <c:pt idx="10">
                  <c:v>52</c:v>
                </c:pt>
                <c:pt idx="11">
                  <c:v>52.5</c:v>
                </c:pt>
                <c:pt idx="12">
                  <c:v>53</c:v>
                </c:pt>
                <c:pt idx="13">
                  <c:v>55</c:v>
                </c:pt>
                <c:pt idx="14">
                  <c:v>60</c:v>
                </c:pt>
                <c:pt idx="15">
                  <c:v>70</c:v>
                </c:pt>
                <c:pt idx="16">
                  <c:v>80</c:v>
                </c:pt>
                <c:pt idx="17">
                  <c:v>90</c:v>
                </c:pt>
                <c:pt idx="18">
                  <c:v>100</c:v>
                </c:pt>
                <c:pt idx="19">
                  <c:v>110</c:v>
                </c:pt>
                <c:pt idx="20">
                  <c:v>120</c:v>
                </c:pt>
                <c:pt idx="21">
                  <c:v>130</c:v>
                </c:pt>
              </c:numCache>
            </c:numRef>
          </c:xVal>
          <c:yVal>
            <c:numRef>
              <c:f>'Td_50ns_10+10ns'!$B$2:$B$23</c:f>
              <c:numCache>
                <c:formatCode>General</c:formatCode>
                <c:ptCount val="22"/>
                <c:pt idx="0">
                  <c:v>270</c:v>
                </c:pt>
                <c:pt idx="1">
                  <c:v>204</c:v>
                </c:pt>
                <c:pt idx="2">
                  <c:v>186</c:v>
                </c:pt>
                <c:pt idx="3">
                  <c:v>153</c:v>
                </c:pt>
                <c:pt idx="4">
                  <c:v>147</c:v>
                </c:pt>
                <c:pt idx="5">
                  <c:v>135</c:v>
                </c:pt>
                <c:pt idx="6">
                  <c:v>109.5</c:v>
                </c:pt>
                <c:pt idx="7">
                  <c:v>109</c:v>
                </c:pt>
                <c:pt idx="8">
                  <c:v>50</c:v>
                </c:pt>
                <c:pt idx="9">
                  <c:v>109</c:v>
                </c:pt>
                <c:pt idx="10">
                  <c:v>109.5</c:v>
                </c:pt>
                <c:pt idx="11">
                  <c:v>133</c:v>
                </c:pt>
                <c:pt idx="12">
                  <c:v>138</c:v>
                </c:pt>
                <c:pt idx="13">
                  <c:v>145</c:v>
                </c:pt>
                <c:pt idx="14">
                  <c:v>176</c:v>
                </c:pt>
                <c:pt idx="15">
                  <c:v>217</c:v>
                </c:pt>
                <c:pt idx="16">
                  <c:v>268</c:v>
                </c:pt>
                <c:pt idx="17">
                  <c:v>313</c:v>
                </c:pt>
                <c:pt idx="18">
                  <c:v>373</c:v>
                </c:pt>
                <c:pt idx="19">
                  <c:v>430</c:v>
                </c:pt>
                <c:pt idx="20">
                  <c:v>500</c:v>
                </c:pt>
                <c:pt idx="21">
                  <c:v>555</c:v>
                </c:pt>
              </c:numCache>
            </c:numRef>
          </c:yVal>
          <c:smooth val="0"/>
        </c:ser>
        <c:dLbls>
          <c:showLegendKey val="0"/>
          <c:showVal val="0"/>
          <c:showCatName val="0"/>
          <c:showSerName val="0"/>
          <c:showPercent val="0"/>
          <c:showBubbleSize val="0"/>
        </c:dLbls>
        <c:axId val="181662848"/>
        <c:axId val="181665152"/>
      </c:scatterChart>
      <c:valAx>
        <c:axId val="181662848"/>
        <c:scaling>
          <c:orientation val="minMax"/>
          <c:max val="80"/>
          <c:min val="35"/>
        </c:scaling>
        <c:delete val="0"/>
        <c:axPos val="b"/>
        <c:majorGridlines/>
        <c:title>
          <c:tx>
            <c:rich>
              <a:bodyPr/>
              <a:lstStyle/>
              <a:p>
                <a:pPr>
                  <a:defRPr sz="1200"/>
                </a:pPr>
                <a:r>
                  <a:rPr lang="en-US" sz="1000" dirty="0" err="1"/>
                  <a:t>Zstripline</a:t>
                </a:r>
                <a:r>
                  <a:rPr lang="en-US" sz="1000"/>
                  <a:t> (Ohms)</a:t>
                </a:r>
              </a:p>
            </c:rich>
          </c:tx>
          <c:layout/>
          <c:overlay val="0"/>
        </c:title>
        <c:numFmt formatCode="General" sourceLinked="1"/>
        <c:majorTickMark val="out"/>
        <c:minorTickMark val="none"/>
        <c:tickLblPos val="nextTo"/>
        <c:crossAx val="181665152"/>
        <c:crosses val="autoZero"/>
        <c:crossBetween val="midCat"/>
        <c:majorUnit val="5"/>
      </c:valAx>
      <c:valAx>
        <c:axId val="181665152"/>
        <c:scaling>
          <c:orientation val="minMax"/>
          <c:max val="350"/>
          <c:min val="50"/>
        </c:scaling>
        <c:delete val="0"/>
        <c:axPos val="l"/>
        <c:majorGridlines/>
        <c:title>
          <c:tx>
            <c:rich>
              <a:bodyPr rot="-5400000" vert="horz"/>
              <a:lstStyle/>
              <a:p>
                <a:pPr>
                  <a:defRPr sz="1200"/>
                </a:pPr>
                <a:r>
                  <a:rPr lang="en-US" sz="1000"/>
                  <a:t>Settling Time (0.02%)  [ns]</a:t>
                </a:r>
              </a:p>
            </c:rich>
          </c:tx>
          <c:layout/>
          <c:overlay val="0"/>
        </c:title>
        <c:numFmt formatCode="General" sourceLinked="1"/>
        <c:majorTickMark val="out"/>
        <c:minorTickMark val="none"/>
        <c:tickLblPos val="nextTo"/>
        <c:crossAx val="181662848"/>
        <c:crosses val="autoZero"/>
        <c:crossBetween val="midCat"/>
      </c:valAx>
    </c:plotArea>
    <c:legend>
      <c:legendPos val="r"/>
      <c:layout>
        <c:manualLayout>
          <c:xMode val="edge"/>
          <c:yMode val="edge"/>
          <c:x val="0.60680775272508425"/>
          <c:y val="0.5894119014570216"/>
          <c:w val="0.34949774099174175"/>
          <c:h val="0.26000207049772306"/>
        </c:manualLayout>
      </c:layout>
      <c:overlay val="1"/>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defRPr sz="1200">
                <a:latin typeface="Arial" charset="0"/>
                <a:cs typeface="+mn-cs"/>
              </a:defRPr>
            </a:lvl1pPr>
          </a:lstStyle>
          <a:p>
            <a:pPr>
              <a:defRPr/>
            </a:pPr>
            <a:endParaRPr lang="en-US"/>
          </a:p>
        </p:txBody>
      </p:sp>
      <p:sp>
        <p:nvSpPr>
          <p:cNvPr id="47107" name="Rectangle 3"/>
          <p:cNvSpPr>
            <a:spLocks noGrp="1" noChangeArrowheads="1"/>
          </p:cNvSpPr>
          <p:nvPr>
            <p:ph type="dt"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defRPr sz="1200">
                <a:latin typeface="Arial" charset="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p:spPr>
      </p:sp>
      <p:sp>
        <p:nvSpPr>
          <p:cNvPr id="47109" name="Rectangle 5"/>
          <p:cNvSpPr>
            <a:spLocks noGrp="1" noChangeArrowheads="1"/>
          </p:cNvSpPr>
          <p:nvPr>
            <p:ph type="body" sz="quarter" idx="3"/>
          </p:nvPr>
        </p:nvSpPr>
        <p:spPr bwMode="auto">
          <a:xfrm>
            <a:off x="679450" y="4691063"/>
            <a:ext cx="5438775" cy="44434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7110" name="Rectangle 6"/>
          <p:cNvSpPr>
            <a:spLocks noGrp="1" noChangeArrowheads="1"/>
          </p:cNvSpPr>
          <p:nvPr>
            <p:ph type="ftr" sz="quarter" idx="4"/>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defRPr sz="1200">
                <a:latin typeface="Arial" charset="0"/>
                <a:cs typeface="+mn-cs"/>
              </a:defRPr>
            </a:lvl1pPr>
          </a:lstStyle>
          <a:p>
            <a:pPr>
              <a:defRPr/>
            </a:pPr>
            <a:endParaRPr lang="en-US"/>
          </a:p>
        </p:txBody>
      </p:sp>
      <p:sp>
        <p:nvSpPr>
          <p:cNvPr id="47111" name="Rectangle 7"/>
          <p:cNvSpPr>
            <a:spLocks noGrp="1" noChangeArrowheads="1"/>
          </p:cNvSpPr>
          <p:nvPr>
            <p:ph type="sldNum" sz="quarter" idx="5"/>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defRPr sz="1200">
                <a:latin typeface="Arial" charset="0"/>
                <a:cs typeface="+mn-cs"/>
              </a:defRPr>
            </a:lvl1pPr>
          </a:lstStyle>
          <a:p>
            <a:pPr>
              <a:defRPr/>
            </a:pPr>
            <a:fld id="{697685CD-F49A-48FD-9215-E213ED74E5B5}" type="slidenum">
              <a:rPr lang="en-US"/>
              <a:pPr>
                <a:defRPr/>
              </a:pPr>
              <a:t>‹#›</a:t>
            </a:fld>
            <a:endParaRPr lang="en-US"/>
          </a:p>
        </p:txBody>
      </p:sp>
    </p:spTree>
    <p:extLst>
      <p:ext uri="{BB962C8B-B14F-4D97-AF65-F5344CB8AC3E}">
        <p14:creationId xmlns:p14="http://schemas.microsoft.com/office/powerpoint/2010/main" val="28316427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ea typeface="ＭＳ Ｐゴシック" pitchFamily="35" charset="-128"/>
            </a:endParaRPr>
          </a:p>
        </p:txBody>
      </p:sp>
      <p:sp>
        <p:nvSpPr>
          <p:cNvPr id="16388"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35" charset="-128"/>
              </a:defRPr>
            </a:lvl1pPr>
            <a:lvl2pPr marL="37931725" indent="-37474525" eaLnBrk="0" hangingPunct="0">
              <a:defRPr sz="2400">
                <a:solidFill>
                  <a:schemeClr val="tx1"/>
                </a:solidFill>
                <a:latin typeface="Arial" charset="0"/>
                <a:ea typeface="ＭＳ Ｐゴシック" pitchFamily="35" charset="-128"/>
              </a:defRPr>
            </a:lvl2pPr>
            <a:lvl3pPr eaLnBrk="0" hangingPunct="0">
              <a:defRPr sz="2400">
                <a:solidFill>
                  <a:schemeClr val="tx1"/>
                </a:solidFill>
                <a:latin typeface="Arial" charset="0"/>
                <a:ea typeface="ＭＳ Ｐゴシック" pitchFamily="35" charset="-128"/>
              </a:defRPr>
            </a:lvl3pPr>
            <a:lvl4pPr eaLnBrk="0" hangingPunct="0">
              <a:defRPr sz="2400">
                <a:solidFill>
                  <a:schemeClr val="tx1"/>
                </a:solidFill>
                <a:latin typeface="Arial" charset="0"/>
                <a:ea typeface="ＭＳ Ｐゴシック" pitchFamily="35" charset="-128"/>
              </a:defRPr>
            </a:lvl4pPr>
            <a:lvl5pPr eaLnBrk="0" hangingPunct="0">
              <a:defRPr sz="2400">
                <a:solidFill>
                  <a:schemeClr val="tx1"/>
                </a:solidFill>
                <a:latin typeface="Arial" charset="0"/>
                <a:ea typeface="ＭＳ Ｐゴシック" pitchFamily="35" charset="-128"/>
              </a:defRPr>
            </a:lvl5pPr>
            <a:lvl6pPr marL="457200" eaLnBrk="0" fontAlgn="base" hangingPunct="0">
              <a:spcBef>
                <a:spcPct val="0"/>
              </a:spcBef>
              <a:spcAft>
                <a:spcPct val="0"/>
              </a:spcAft>
              <a:defRPr sz="2400">
                <a:solidFill>
                  <a:schemeClr val="tx1"/>
                </a:solidFill>
                <a:latin typeface="Arial" charset="0"/>
                <a:ea typeface="ＭＳ Ｐゴシック" pitchFamily="35" charset="-128"/>
              </a:defRPr>
            </a:lvl6pPr>
            <a:lvl7pPr marL="914400" eaLnBrk="0" fontAlgn="base" hangingPunct="0">
              <a:spcBef>
                <a:spcPct val="0"/>
              </a:spcBef>
              <a:spcAft>
                <a:spcPct val="0"/>
              </a:spcAft>
              <a:defRPr sz="2400">
                <a:solidFill>
                  <a:schemeClr val="tx1"/>
                </a:solidFill>
                <a:latin typeface="Arial" charset="0"/>
                <a:ea typeface="ＭＳ Ｐゴシック" pitchFamily="35" charset="-128"/>
              </a:defRPr>
            </a:lvl7pPr>
            <a:lvl8pPr marL="1371600" eaLnBrk="0" fontAlgn="base" hangingPunct="0">
              <a:spcBef>
                <a:spcPct val="0"/>
              </a:spcBef>
              <a:spcAft>
                <a:spcPct val="0"/>
              </a:spcAft>
              <a:defRPr sz="2400">
                <a:solidFill>
                  <a:schemeClr val="tx1"/>
                </a:solidFill>
                <a:latin typeface="Arial" charset="0"/>
                <a:ea typeface="ＭＳ Ｐゴシック" pitchFamily="35" charset="-128"/>
              </a:defRPr>
            </a:lvl8pPr>
            <a:lvl9pPr marL="1828800" eaLnBrk="0" fontAlgn="base" hangingPunct="0">
              <a:spcBef>
                <a:spcPct val="0"/>
              </a:spcBef>
              <a:spcAft>
                <a:spcPct val="0"/>
              </a:spcAft>
              <a:defRPr sz="2400">
                <a:solidFill>
                  <a:schemeClr val="tx1"/>
                </a:solidFill>
                <a:latin typeface="Arial" charset="0"/>
                <a:ea typeface="ＭＳ Ｐゴシック" pitchFamily="35" charset="-128"/>
              </a:defRPr>
            </a:lvl9pPr>
          </a:lstStyle>
          <a:p>
            <a:pPr eaLnBrk="1" hangingPunct="1"/>
            <a:fld id="{D4CCBBD4-5F3B-46C9-B95E-DE0E269CCF32}" type="slidenum">
              <a:rPr lang="en-US" sz="1200">
                <a:solidFill>
                  <a:prstClr val="black"/>
                </a:solidFill>
              </a:rPr>
              <a:pPr eaLnBrk="1" hangingPunct="1"/>
              <a:t>12</a:t>
            </a:fld>
            <a:endParaRPr lang="en-US" sz="120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ea typeface="ＭＳ Ｐゴシック" pitchFamily="35" charset="-128"/>
            </a:endParaRPr>
          </a:p>
        </p:txBody>
      </p:sp>
      <p:sp>
        <p:nvSpPr>
          <p:cNvPr id="18436"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pitchFamily="35" charset="-128"/>
              </a:defRPr>
            </a:lvl1pPr>
            <a:lvl2pPr marL="37931725" indent="-37474525" eaLnBrk="0" hangingPunct="0">
              <a:defRPr sz="2400">
                <a:solidFill>
                  <a:schemeClr val="tx1"/>
                </a:solidFill>
                <a:latin typeface="Arial" charset="0"/>
                <a:ea typeface="ＭＳ Ｐゴシック" pitchFamily="35" charset="-128"/>
              </a:defRPr>
            </a:lvl2pPr>
            <a:lvl3pPr eaLnBrk="0" hangingPunct="0">
              <a:defRPr sz="2400">
                <a:solidFill>
                  <a:schemeClr val="tx1"/>
                </a:solidFill>
                <a:latin typeface="Arial" charset="0"/>
                <a:ea typeface="ＭＳ Ｐゴシック" pitchFamily="35" charset="-128"/>
              </a:defRPr>
            </a:lvl3pPr>
            <a:lvl4pPr eaLnBrk="0" hangingPunct="0">
              <a:defRPr sz="2400">
                <a:solidFill>
                  <a:schemeClr val="tx1"/>
                </a:solidFill>
                <a:latin typeface="Arial" charset="0"/>
                <a:ea typeface="ＭＳ Ｐゴシック" pitchFamily="35" charset="-128"/>
              </a:defRPr>
            </a:lvl4pPr>
            <a:lvl5pPr eaLnBrk="0" hangingPunct="0">
              <a:defRPr sz="2400">
                <a:solidFill>
                  <a:schemeClr val="tx1"/>
                </a:solidFill>
                <a:latin typeface="Arial" charset="0"/>
                <a:ea typeface="ＭＳ Ｐゴシック" pitchFamily="35" charset="-128"/>
              </a:defRPr>
            </a:lvl5pPr>
            <a:lvl6pPr marL="457200" eaLnBrk="0" fontAlgn="base" hangingPunct="0">
              <a:spcBef>
                <a:spcPct val="0"/>
              </a:spcBef>
              <a:spcAft>
                <a:spcPct val="0"/>
              </a:spcAft>
              <a:defRPr sz="2400">
                <a:solidFill>
                  <a:schemeClr val="tx1"/>
                </a:solidFill>
                <a:latin typeface="Arial" charset="0"/>
                <a:ea typeface="ＭＳ Ｐゴシック" pitchFamily="35" charset="-128"/>
              </a:defRPr>
            </a:lvl6pPr>
            <a:lvl7pPr marL="914400" eaLnBrk="0" fontAlgn="base" hangingPunct="0">
              <a:spcBef>
                <a:spcPct val="0"/>
              </a:spcBef>
              <a:spcAft>
                <a:spcPct val="0"/>
              </a:spcAft>
              <a:defRPr sz="2400">
                <a:solidFill>
                  <a:schemeClr val="tx1"/>
                </a:solidFill>
                <a:latin typeface="Arial" charset="0"/>
                <a:ea typeface="ＭＳ Ｐゴシック" pitchFamily="35" charset="-128"/>
              </a:defRPr>
            </a:lvl7pPr>
            <a:lvl8pPr marL="1371600" eaLnBrk="0" fontAlgn="base" hangingPunct="0">
              <a:spcBef>
                <a:spcPct val="0"/>
              </a:spcBef>
              <a:spcAft>
                <a:spcPct val="0"/>
              </a:spcAft>
              <a:defRPr sz="2400">
                <a:solidFill>
                  <a:schemeClr val="tx1"/>
                </a:solidFill>
                <a:latin typeface="Arial" charset="0"/>
                <a:ea typeface="ＭＳ Ｐゴシック" pitchFamily="35" charset="-128"/>
              </a:defRPr>
            </a:lvl8pPr>
            <a:lvl9pPr marL="1828800" eaLnBrk="0" fontAlgn="base" hangingPunct="0">
              <a:spcBef>
                <a:spcPct val="0"/>
              </a:spcBef>
              <a:spcAft>
                <a:spcPct val="0"/>
              </a:spcAft>
              <a:defRPr sz="2400">
                <a:solidFill>
                  <a:schemeClr val="tx1"/>
                </a:solidFill>
                <a:latin typeface="Arial" charset="0"/>
                <a:ea typeface="ＭＳ Ｐゴシック" pitchFamily="35" charset="-128"/>
              </a:defRPr>
            </a:lvl9pPr>
          </a:lstStyle>
          <a:p>
            <a:pPr eaLnBrk="1" hangingPunct="1"/>
            <a:fld id="{A2612829-0C13-410E-A6AF-2DF17C50C53A}" type="slidenum">
              <a:rPr lang="en-US" sz="1200">
                <a:solidFill>
                  <a:prstClr val="black"/>
                </a:solidFill>
              </a:rPr>
              <a:pPr eaLnBrk="1" hangingPunct="1"/>
              <a:t>13</a:t>
            </a:fld>
            <a:endParaRPr lang="en-US" sz="120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H" dirty="0" smtClean="0"/>
              <a:t>This </a:t>
            </a:r>
            <a:r>
              <a:rPr lang="fr-CH" dirty="0" err="1" smtClean="0"/>
              <a:t>set-up</a:t>
            </a:r>
            <a:r>
              <a:rPr lang="fr-CH" dirty="0" smtClean="0"/>
              <a:t> </a:t>
            </a:r>
            <a:r>
              <a:rPr lang="fr-CH" dirty="0" err="1" smtClean="0"/>
              <a:t>still</a:t>
            </a:r>
            <a:r>
              <a:rPr lang="fr-CH" dirty="0" smtClean="0"/>
              <a:t> has </a:t>
            </a:r>
            <a:r>
              <a:rPr lang="fr-CH" dirty="0" err="1" smtClean="0"/>
              <a:t>two</a:t>
            </a:r>
            <a:r>
              <a:rPr lang="fr-CH" dirty="0" smtClean="0"/>
              <a:t> « hard » contact</a:t>
            </a:r>
            <a:r>
              <a:rPr lang="fr-CH" baseline="0" dirty="0" smtClean="0"/>
              <a:t> points </a:t>
            </a:r>
            <a:r>
              <a:rPr lang="fr-CH" baseline="0" dirty="0" err="1" smtClean="0"/>
              <a:t>at</a:t>
            </a:r>
            <a:r>
              <a:rPr lang="fr-CH" baseline="0" dirty="0" smtClean="0"/>
              <a:t> the back (</a:t>
            </a:r>
            <a:r>
              <a:rPr lang="fr-CH" baseline="0" dirty="0" err="1" smtClean="0"/>
              <a:t>herzian</a:t>
            </a:r>
            <a:r>
              <a:rPr lang="fr-CH" baseline="0" dirty="0" smtClean="0"/>
              <a:t> contacts) </a:t>
            </a:r>
            <a:r>
              <a:rPr lang="fr-CH" baseline="0" dirty="0" err="1" smtClean="0"/>
              <a:t>that</a:t>
            </a:r>
            <a:r>
              <a:rPr lang="fr-CH" baseline="0" dirty="0" smtClean="0"/>
              <a:t> block the roll,  </a:t>
            </a:r>
            <a:r>
              <a:rPr lang="fr-CH" baseline="0" dirty="0" err="1" smtClean="0"/>
              <a:t>without</a:t>
            </a:r>
            <a:r>
              <a:rPr lang="fr-CH" baseline="0" dirty="0" smtClean="0"/>
              <a:t> </a:t>
            </a:r>
            <a:r>
              <a:rPr lang="fr-CH" baseline="0" dirty="0" err="1" smtClean="0"/>
              <a:t>them</a:t>
            </a:r>
            <a:r>
              <a:rPr lang="fr-CH" baseline="0" dirty="0" smtClean="0"/>
              <a:t> the </a:t>
            </a:r>
            <a:r>
              <a:rPr lang="fr-CH" baseline="0" dirty="0" err="1" smtClean="0"/>
              <a:t>lateral</a:t>
            </a:r>
            <a:r>
              <a:rPr lang="fr-CH" baseline="0" dirty="0" smtClean="0"/>
              <a:t> </a:t>
            </a:r>
            <a:r>
              <a:rPr lang="fr-CH" baseline="0" dirty="0" err="1" smtClean="0"/>
              <a:t>stiffness</a:t>
            </a:r>
            <a:r>
              <a:rPr lang="fr-CH" baseline="0" dirty="0" smtClean="0"/>
              <a:t> </a:t>
            </a:r>
            <a:r>
              <a:rPr lang="fr-CH" baseline="0" dirty="0" err="1" smtClean="0"/>
              <a:t>is</a:t>
            </a:r>
            <a:r>
              <a:rPr lang="fr-CH" baseline="0" dirty="0" smtClean="0"/>
              <a:t> </a:t>
            </a:r>
            <a:r>
              <a:rPr lang="fr-CH" baseline="0" dirty="0" err="1" smtClean="0"/>
              <a:t>small</a:t>
            </a:r>
            <a:r>
              <a:rPr lang="fr-CH" baseline="0" dirty="0" smtClean="0"/>
              <a:t>. There </a:t>
            </a:r>
            <a:r>
              <a:rPr lang="fr-CH" baseline="0" dirty="0" err="1" smtClean="0"/>
              <a:t>is</a:t>
            </a:r>
            <a:r>
              <a:rPr lang="fr-CH" baseline="0" dirty="0" smtClean="0"/>
              <a:t> a </a:t>
            </a:r>
            <a:r>
              <a:rPr lang="fr-CH" baseline="0" dirty="0" err="1" smtClean="0"/>
              <a:t>resonant</a:t>
            </a:r>
            <a:r>
              <a:rPr lang="fr-CH" baseline="0" dirty="0" smtClean="0"/>
              <a:t> </a:t>
            </a:r>
            <a:r>
              <a:rPr lang="fr-CH" baseline="0" dirty="0" err="1" smtClean="0"/>
              <a:t>frequency</a:t>
            </a:r>
            <a:r>
              <a:rPr lang="fr-CH" baseline="0" dirty="0" smtClean="0"/>
              <a:t> </a:t>
            </a:r>
            <a:r>
              <a:rPr lang="fr-CH" baseline="0" dirty="0" err="1" smtClean="0"/>
              <a:t>smaller</a:t>
            </a:r>
            <a:r>
              <a:rPr lang="fr-CH" baseline="0" dirty="0" smtClean="0"/>
              <a:t> </a:t>
            </a:r>
            <a:r>
              <a:rPr lang="fr-CH" baseline="0" dirty="0" err="1" smtClean="0"/>
              <a:t>than</a:t>
            </a:r>
            <a:r>
              <a:rPr lang="fr-CH" baseline="0" dirty="0" smtClean="0"/>
              <a:t> 50 Hz.  The hard contacts are to </a:t>
            </a:r>
            <a:r>
              <a:rPr lang="fr-CH" baseline="0" dirty="0" err="1" smtClean="0"/>
              <a:t>be</a:t>
            </a:r>
            <a:r>
              <a:rPr lang="fr-CH" baseline="0" dirty="0" smtClean="0"/>
              <a:t> </a:t>
            </a:r>
            <a:r>
              <a:rPr lang="fr-CH" baseline="0" dirty="0" err="1" smtClean="0"/>
              <a:t>replaced</a:t>
            </a:r>
            <a:r>
              <a:rPr lang="fr-CH" baseline="0" dirty="0" smtClean="0"/>
              <a:t> by the x-y guide (</a:t>
            </a:r>
            <a:r>
              <a:rPr lang="fr-CH" baseline="0" dirty="0" err="1" smtClean="0"/>
              <a:t>next</a:t>
            </a:r>
            <a:r>
              <a:rPr lang="fr-CH" baseline="0" dirty="0" smtClean="0"/>
              <a:t> </a:t>
            </a:r>
            <a:r>
              <a:rPr lang="fr-CH" baseline="0" dirty="0" err="1" smtClean="0"/>
              <a:t>slide</a:t>
            </a:r>
            <a:r>
              <a:rPr lang="fr-CH" baseline="0" dirty="0" smtClean="0"/>
              <a:t>)</a:t>
            </a:r>
            <a:endParaRPr lang="en-US" dirty="0"/>
          </a:p>
        </p:txBody>
      </p:sp>
      <p:sp>
        <p:nvSpPr>
          <p:cNvPr id="4" name="Slide Number Placeholder 3"/>
          <p:cNvSpPr>
            <a:spLocks noGrp="1"/>
          </p:cNvSpPr>
          <p:nvPr>
            <p:ph type="sldNum" sz="quarter" idx="10"/>
          </p:nvPr>
        </p:nvSpPr>
        <p:spPr/>
        <p:txBody>
          <a:bodyPr/>
          <a:lstStyle/>
          <a:p>
            <a:fld id="{6461547C-E9CD-4301-8541-0138C0AC32FC}" type="slidenum">
              <a:rPr lang="en-US" smtClean="0">
                <a:solidFill>
                  <a:prstClr val="black"/>
                </a:solidFill>
              </a:rPr>
              <a:pPr/>
              <a:t>14</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H" dirty="0" smtClean="0"/>
              <a:t>Prototype</a:t>
            </a:r>
            <a:r>
              <a:rPr lang="fr-CH" baseline="0" dirty="0" smtClean="0"/>
              <a:t> of the x-y guide </a:t>
            </a:r>
            <a:r>
              <a:rPr lang="fr-CH" baseline="0" dirty="0" err="1" smtClean="0"/>
              <a:t>that</a:t>
            </a:r>
            <a:r>
              <a:rPr lang="fr-CH" baseline="0" dirty="0" smtClean="0"/>
              <a:t> </a:t>
            </a:r>
            <a:r>
              <a:rPr lang="fr-CH" baseline="0" dirty="0" err="1" smtClean="0"/>
              <a:t>improves</a:t>
            </a:r>
            <a:r>
              <a:rPr lang="fr-CH" baseline="0" dirty="0" smtClean="0"/>
              <a:t> the </a:t>
            </a:r>
            <a:r>
              <a:rPr lang="fr-CH" baseline="0" dirty="0" err="1" smtClean="0"/>
              <a:t>mechanics</a:t>
            </a:r>
            <a:r>
              <a:rPr lang="fr-CH" baseline="0" dirty="0" smtClean="0"/>
              <a:t>. Block of 52 kg on </a:t>
            </a:r>
            <a:r>
              <a:rPr lang="fr-CH" baseline="0" dirty="0" err="1" smtClean="0"/>
              <a:t>two</a:t>
            </a:r>
            <a:r>
              <a:rPr lang="fr-CH" baseline="0" dirty="0" smtClean="0"/>
              <a:t> </a:t>
            </a:r>
            <a:r>
              <a:rPr lang="fr-CH" baseline="0" dirty="0" err="1" smtClean="0"/>
              <a:t>actuators</a:t>
            </a:r>
            <a:r>
              <a:rPr lang="fr-CH" baseline="0" dirty="0" smtClean="0"/>
              <a:t>. </a:t>
            </a:r>
            <a:r>
              <a:rPr lang="fr-CH" baseline="0" dirty="0" err="1" smtClean="0"/>
              <a:t>With</a:t>
            </a:r>
            <a:r>
              <a:rPr lang="fr-CH" baseline="0" dirty="0" smtClean="0"/>
              <a:t> capacitive gauges, </a:t>
            </a:r>
            <a:r>
              <a:rPr lang="fr-CH" baseline="0" dirty="0" err="1" smtClean="0"/>
              <a:t>strain</a:t>
            </a:r>
            <a:r>
              <a:rPr lang="fr-CH" baseline="0" dirty="0" smtClean="0"/>
              <a:t> gauges, </a:t>
            </a:r>
            <a:r>
              <a:rPr lang="fr-CH" baseline="0" dirty="0" err="1" smtClean="0"/>
              <a:t>interferometer</a:t>
            </a:r>
            <a:r>
              <a:rPr lang="fr-CH" baseline="0" dirty="0" smtClean="0"/>
              <a:t> (CEA/IRFU collaboration) and </a:t>
            </a:r>
            <a:r>
              <a:rPr lang="fr-CH" baseline="0" dirty="0" err="1" smtClean="0"/>
              <a:t>optical</a:t>
            </a:r>
            <a:r>
              <a:rPr lang="fr-CH" baseline="0" dirty="0" smtClean="0"/>
              <a:t> </a:t>
            </a:r>
            <a:r>
              <a:rPr lang="fr-CH" baseline="0" dirty="0" err="1" smtClean="0"/>
              <a:t>ruler</a:t>
            </a:r>
            <a:r>
              <a:rPr lang="fr-CH" baseline="0" dirty="0" smtClean="0"/>
              <a:t>.</a:t>
            </a:r>
          </a:p>
          <a:p>
            <a:r>
              <a:rPr lang="fr-CH" baseline="0" dirty="0" err="1" smtClean="0"/>
              <a:t>Measurements</a:t>
            </a:r>
            <a:r>
              <a:rPr lang="fr-CH" baseline="0" dirty="0" smtClean="0"/>
              <a:t> and </a:t>
            </a:r>
            <a:r>
              <a:rPr lang="fr-CH" baseline="0" dirty="0" err="1" smtClean="0"/>
              <a:t>kinematics</a:t>
            </a:r>
            <a:r>
              <a:rPr lang="fr-CH" baseline="0" dirty="0" smtClean="0"/>
              <a:t> </a:t>
            </a:r>
            <a:r>
              <a:rPr lang="fr-CH" baseline="0" dirty="0" err="1" smtClean="0"/>
              <a:t>greatly</a:t>
            </a:r>
            <a:r>
              <a:rPr lang="fr-CH" baseline="0" dirty="0" smtClean="0"/>
              <a:t> </a:t>
            </a:r>
            <a:r>
              <a:rPr lang="fr-CH" baseline="0" dirty="0" err="1" smtClean="0"/>
              <a:t>improved</a:t>
            </a:r>
            <a:r>
              <a:rPr lang="fr-CH" baseline="0" dirty="0" smtClean="0"/>
              <a:t>. Stabilisation </a:t>
            </a:r>
            <a:r>
              <a:rPr lang="fr-CH" baseline="0" dirty="0" err="1" smtClean="0"/>
              <a:t>same</a:t>
            </a:r>
            <a:r>
              <a:rPr lang="fr-CH" baseline="0" dirty="0" smtClean="0"/>
              <a:t> as on type 1 (but </a:t>
            </a:r>
            <a:r>
              <a:rPr lang="fr-CH" baseline="0" dirty="0" err="1" smtClean="0"/>
              <a:t>without</a:t>
            </a:r>
            <a:r>
              <a:rPr lang="fr-CH" baseline="0" dirty="0" smtClean="0"/>
              <a:t> hard points ). This </a:t>
            </a:r>
            <a:r>
              <a:rPr lang="fr-CH" baseline="0" dirty="0" err="1" smtClean="0"/>
              <a:t>intermediate</a:t>
            </a:r>
            <a:r>
              <a:rPr lang="fr-CH" baseline="0" dirty="0" smtClean="0"/>
              <a:t> </a:t>
            </a:r>
            <a:r>
              <a:rPr lang="fr-CH" baseline="0" dirty="0" err="1" smtClean="0"/>
              <a:t>step</a:t>
            </a:r>
            <a:r>
              <a:rPr lang="fr-CH" baseline="0" dirty="0" smtClean="0"/>
              <a:t> </a:t>
            </a:r>
            <a:r>
              <a:rPr lang="fr-CH" baseline="0" dirty="0" err="1" smtClean="0"/>
              <a:t>confirms</a:t>
            </a:r>
            <a:r>
              <a:rPr lang="fr-CH" baseline="0" dirty="0" smtClean="0"/>
              <a:t> </a:t>
            </a:r>
            <a:r>
              <a:rPr lang="fr-CH" baseline="0" dirty="0" err="1" smtClean="0"/>
              <a:t>our</a:t>
            </a:r>
            <a:r>
              <a:rPr lang="fr-CH" baseline="0" dirty="0" smtClean="0"/>
              <a:t> solution for final design for MBQ type 1 and type 4.</a:t>
            </a:r>
            <a:endParaRPr lang="en-US" dirty="0"/>
          </a:p>
        </p:txBody>
      </p:sp>
      <p:sp>
        <p:nvSpPr>
          <p:cNvPr id="4" name="Slide Number Placeholder 3"/>
          <p:cNvSpPr>
            <a:spLocks noGrp="1"/>
          </p:cNvSpPr>
          <p:nvPr>
            <p:ph type="sldNum" sz="quarter" idx="10"/>
          </p:nvPr>
        </p:nvSpPr>
        <p:spPr/>
        <p:txBody>
          <a:bodyPr/>
          <a:lstStyle/>
          <a:p>
            <a:fld id="{6461547C-E9CD-4301-8541-0138C0AC32FC}" type="slidenum">
              <a:rPr lang="en-US" smtClean="0">
                <a:solidFill>
                  <a:prstClr val="black"/>
                </a:solidFill>
              </a:rPr>
              <a:pPr/>
              <a:t>15</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461547C-E9CD-4301-8541-0138C0AC32FC}" type="slidenum">
              <a:rPr lang="en-US" smtClean="0">
                <a:solidFill>
                  <a:prstClr val="black"/>
                </a:solidFill>
              </a:rPr>
              <a:pPr/>
              <a:t>16</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6.jpeg"/><Relationship Id="rId7" Type="http://schemas.openxmlformats.org/officeDocument/2006/relationships/image" Target="../media/image11.jpeg"/><Relationship Id="rId2" Type="http://schemas.openxmlformats.org/officeDocument/2006/relationships/image" Target="../media/image7.jpeg"/><Relationship Id="rId1" Type="http://schemas.openxmlformats.org/officeDocument/2006/relationships/slideMaster" Target="../slideMasters/slideMaster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42877"/>
            <a:ext cx="2152650" cy="602932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142877"/>
            <a:ext cx="6305550" cy="602932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524000"/>
            <a:ext cx="84582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304800" y="3352800"/>
            <a:ext cx="8458200" cy="1143000"/>
          </a:xfrm>
        </p:spPr>
        <p:txBody>
          <a:bodyPr>
            <a:normAutofit/>
          </a:bodyPr>
          <a:lstStyle>
            <a:lvl1pPr marL="0" indent="0" algn="ctr">
              <a:buNone/>
              <a:defRPr sz="3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3"/>
          </p:nvPr>
        </p:nvSpPr>
        <p:spPr>
          <a:xfrm>
            <a:off x="304800" y="4724400"/>
            <a:ext cx="8458200" cy="1371600"/>
          </a:xfrm>
        </p:spPr>
        <p:txBody>
          <a:bodyPr>
            <a:normAutofit/>
          </a:bodyPr>
          <a:lstStyle>
            <a:lvl1pPr algn="ctr">
              <a:buNone/>
              <a:defRPr sz="2800">
                <a:solidFill>
                  <a:schemeClr val="bg1">
                    <a:lumMod val="65000"/>
                  </a:schemeClr>
                </a:solidFill>
              </a:defRPr>
            </a:lvl1pPr>
          </a:lstStyle>
          <a:p>
            <a:pPr lvl="0"/>
            <a:r>
              <a:rPr lang="en-US" dirty="0" smtClean="0"/>
              <a:t>Click to edit Master text styles</a:t>
            </a:r>
          </a:p>
        </p:txBody>
      </p:sp>
      <p:sp>
        <p:nvSpPr>
          <p:cNvPr id="5" name="Date Placeholder 3"/>
          <p:cNvSpPr>
            <a:spLocks noGrp="1"/>
          </p:cNvSpPr>
          <p:nvPr>
            <p:ph type="dt" sz="half" idx="14"/>
          </p:nvPr>
        </p:nvSpPr>
        <p:spPr>
          <a:xfrm>
            <a:off x="6934200" y="6324600"/>
            <a:ext cx="1146175" cy="365125"/>
          </a:xfrm>
        </p:spPr>
        <p:txBody>
          <a:bodyPr/>
          <a:lstStyle>
            <a:lvl1pPr>
              <a:defRPr smtClean="0"/>
            </a:lvl1pPr>
          </a:lstStyle>
          <a:p>
            <a:pPr>
              <a:defRPr/>
            </a:pPr>
            <a:r>
              <a:rPr lang="en-US">
                <a:solidFill>
                  <a:prstClr val="black">
                    <a:tint val="75000"/>
                  </a:prstClr>
                </a:solidFill>
              </a:rPr>
              <a:t>09/03/2012</a:t>
            </a:r>
          </a:p>
        </p:txBody>
      </p:sp>
      <p:sp>
        <p:nvSpPr>
          <p:cNvPr id="6" name="Footer Placeholder 4"/>
          <p:cNvSpPr>
            <a:spLocks noGrp="1"/>
          </p:cNvSpPr>
          <p:nvPr>
            <p:ph type="ftr" sz="quarter" idx="15"/>
          </p:nvPr>
        </p:nvSpPr>
        <p:spPr>
          <a:xfrm>
            <a:off x="3124200" y="6324600"/>
            <a:ext cx="2895600" cy="365125"/>
          </a:xfrm>
        </p:spPr>
        <p:txBody>
          <a:bodyPr/>
          <a:lstStyle>
            <a:lvl1pPr>
              <a:defRPr/>
            </a:lvl1pPr>
          </a:lstStyle>
          <a:p>
            <a:pPr>
              <a:defRPr/>
            </a:pPr>
            <a:r>
              <a:rPr lang="en-US">
                <a:solidFill>
                  <a:prstClr val="black">
                    <a:tint val="75000"/>
                  </a:prstClr>
                </a:solidFill>
              </a:rPr>
              <a:t>Paolo Ferracin</a:t>
            </a:r>
          </a:p>
        </p:txBody>
      </p:sp>
      <p:sp>
        <p:nvSpPr>
          <p:cNvPr id="7" name="Slide Number Placeholder 5"/>
          <p:cNvSpPr>
            <a:spLocks noGrp="1"/>
          </p:cNvSpPr>
          <p:nvPr>
            <p:ph type="sldNum" sz="quarter" idx="16"/>
          </p:nvPr>
        </p:nvSpPr>
        <p:spPr/>
        <p:txBody>
          <a:bodyPr/>
          <a:lstStyle>
            <a:lvl1pPr>
              <a:defRPr/>
            </a:lvl1pPr>
          </a:lstStyle>
          <a:p>
            <a:pPr>
              <a:defRPr/>
            </a:pPr>
            <a:fld id="{39096A8E-FF99-4F81-85D9-56108109D8A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4244216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Click to edit Master title style</a:t>
            </a:r>
            <a:endParaRPr lang="en-US"/>
          </a:p>
        </p:txBody>
      </p:sp>
      <p:sp>
        <p:nvSpPr>
          <p:cNvPr id="3" name="Content Placeholder 2"/>
          <p:cNvSpPr>
            <a:spLocks noGrp="1"/>
          </p:cNvSpPr>
          <p:nvPr>
            <p:ph idx="1"/>
          </p:nvPr>
        </p:nvSpPr>
        <p:spPr/>
        <p:txBody>
          <a:bodyP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6934200" y="6324600"/>
            <a:ext cx="1146175" cy="365125"/>
          </a:xfrm>
        </p:spPr>
        <p:txBody>
          <a:bodyPr/>
          <a:lstStyle>
            <a:lvl1pPr>
              <a:defRPr sz="1300" smtClean="0">
                <a:solidFill>
                  <a:schemeClr val="tx2"/>
                </a:solidFill>
              </a:defRPr>
            </a:lvl1pPr>
          </a:lstStyle>
          <a:p>
            <a:pPr>
              <a:defRPr/>
            </a:pPr>
            <a:r>
              <a:rPr lang="en-US">
                <a:solidFill>
                  <a:srgbClr val="1F497D"/>
                </a:solidFill>
              </a:rPr>
              <a:t>09/03/2012</a:t>
            </a:r>
            <a:endParaRPr lang="en-US" dirty="0">
              <a:solidFill>
                <a:srgbClr val="1F497D"/>
              </a:solidFill>
            </a:endParaRPr>
          </a:p>
        </p:txBody>
      </p:sp>
      <p:sp>
        <p:nvSpPr>
          <p:cNvPr id="5" name="Footer Placeholder 4"/>
          <p:cNvSpPr>
            <a:spLocks noGrp="1"/>
          </p:cNvSpPr>
          <p:nvPr>
            <p:ph type="ftr" sz="quarter" idx="11"/>
          </p:nvPr>
        </p:nvSpPr>
        <p:spPr>
          <a:xfrm>
            <a:off x="3124200" y="6324600"/>
            <a:ext cx="2895600" cy="365125"/>
          </a:xfrm>
        </p:spPr>
        <p:txBody>
          <a:bodyPr/>
          <a:lstStyle>
            <a:lvl1pPr>
              <a:defRPr sz="1400">
                <a:solidFill>
                  <a:schemeClr val="tx2"/>
                </a:solidFill>
              </a:defRPr>
            </a:lvl1pPr>
          </a:lstStyle>
          <a:p>
            <a:pPr>
              <a:defRPr/>
            </a:pPr>
            <a:r>
              <a:rPr lang="en-US">
                <a:solidFill>
                  <a:srgbClr val="1F497D"/>
                </a:solidFill>
              </a:rPr>
              <a:t>Paolo Ferracin</a:t>
            </a:r>
          </a:p>
        </p:txBody>
      </p:sp>
      <p:sp>
        <p:nvSpPr>
          <p:cNvPr id="6" name="Slide Number Placeholder 5"/>
          <p:cNvSpPr>
            <a:spLocks noGrp="1"/>
          </p:cNvSpPr>
          <p:nvPr>
            <p:ph type="sldNum" sz="quarter" idx="12"/>
          </p:nvPr>
        </p:nvSpPr>
        <p:spPr>
          <a:xfrm>
            <a:off x="8153400" y="6324600"/>
            <a:ext cx="609600" cy="365125"/>
          </a:xfrm>
        </p:spPr>
        <p:txBody>
          <a:bodyPr/>
          <a:lstStyle>
            <a:lvl1pPr>
              <a:defRPr sz="1400">
                <a:solidFill>
                  <a:schemeClr val="tx2"/>
                </a:solidFill>
              </a:defRPr>
            </a:lvl1pPr>
          </a:lstStyle>
          <a:p>
            <a:pPr>
              <a:defRPr/>
            </a:pPr>
            <a:fld id="{2D7BFBA8-E80C-496B-9E8B-827F29B26783}" type="slidenum">
              <a:rPr lang="en-US">
                <a:solidFill>
                  <a:srgbClr val="1F497D"/>
                </a:solidFill>
              </a:rPr>
              <a:pPr>
                <a:defRPr/>
              </a:pPr>
              <a:t>‹#›</a:t>
            </a:fld>
            <a:endParaRPr lang="en-US" dirty="0">
              <a:solidFill>
                <a:srgbClr val="1F497D"/>
              </a:solidFill>
            </a:endParaRPr>
          </a:p>
        </p:txBody>
      </p:sp>
    </p:spTree>
    <p:extLst>
      <p:ext uri="{BB962C8B-B14F-4D97-AF65-F5344CB8AC3E}">
        <p14:creationId xmlns:p14="http://schemas.microsoft.com/office/powerpoint/2010/main" val="10529961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smtClean="0"/>
            </a:lvl1pPr>
          </a:lstStyle>
          <a:p>
            <a:pPr>
              <a:defRPr/>
            </a:pPr>
            <a:r>
              <a:rPr lang="en-US">
                <a:solidFill>
                  <a:prstClr val="black">
                    <a:tint val="75000"/>
                  </a:prstClr>
                </a:solidFill>
              </a:rPr>
              <a:t>09/03/2012</a:t>
            </a: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Paolo Ferracin</a:t>
            </a:r>
          </a:p>
        </p:txBody>
      </p:sp>
      <p:sp>
        <p:nvSpPr>
          <p:cNvPr id="6" name="Slide Number Placeholder 5"/>
          <p:cNvSpPr>
            <a:spLocks noGrp="1"/>
          </p:cNvSpPr>
          <p:nvPr>
            <p:ph type="sldNum" sz="quarter" idx="12"/>
          </p:nvPr>
        </p:nvSpPr>
        <p:spPr/>
        <p:txBody>
          <a:bodyPr/>
          <a:lstStyle>
            <a:lvl1pPr>
              <a:defRPr/>
            </a:lvl1pPr>
          </a:lstStyle>
          <a:p>
            <a:pPr>
              <a:defRPr/>
            </a:pPr>
            <a:fld id="{A8CCE592-80D8-4E72-B94E-F24DEEB49D8F}"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517352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Click to edit Master title style</a:t>
            </a:r>
            <a:endParaRPr lang="en-US"/>
          </a:p>
        </p:txBody>
      </p:sp>
      <p:sp>
        <p:nvSpPr>
          <p:cNvPr id="3" name="Content Placeholder 2"/>
          <p:cNvSpPr>
            <a:spLocks noGrp="1"/>
          </p:cNvSpPr>
          <p:nvPr>
            <p:ph sz="half" idx="1"/>
          </p:nvPr>
        </p:nvSpPr>
        <p:spPr>
          <a:xfrm>
            <a:off x="304800" y="1295400"/>
            <a:ext cx="4191000" cy="4830763"/>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295400"/>
            <a:ext cx="4114800" cy="4830763"/>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a:xfrm>
            <a:off x="6934200" y="6335713"/>
            <a:ext cx="1146175" cy="365125"/>
          </a:xfrm>
        </p:spPr>
        <p:txBody>
          <a:bodyPr/>
          <a:lstStyle>
            <a:lvl1pPr algn="l">
              <a:defRPr sz="1300" smtClean="0">
                <a:solidFill>
                  <a:schemeClr val="tx2"/>
                </a:solidFill>
              </a:defRPr>
            </a:lvl1pPr>
          </a:lstStyle>
          <a:p>
            <a:pPr>
              <a:defRPr/>
            </a:pPr>
            <a:r>
              <a:rPr lang="en-US">
                <a:solidFill>
                  <a:srgbClr val="1F497D"/>
                </a:solidFill>
              </a:rPr>
              <a:t>09/03/2012</a:t>
            </a:r>
            <a:endParaRPr lang="en-US" dirty="0">
              <a:solidFill>
                <a:srgbClr val="1F497D"/>
              </a:solidFill>
            </a:endParaRPr>
          </a:p>
        </p:txBody>
      </p:sp>
      <p:sp>
        <p:nvSpPr>
          <p:cNvPr id="6" name="Footer Placeholder 5"/>
          <p:cNvSpPr>
            <a:spLocks noGrp="1"/>
          </p:cNvSpPr>
          <p:nvPr>
            <p:ph type="ftr" sz="quarter" idx="11"/>
          </p:nvPr>
        </p:nvSpPr>
        <p:spPr>
          <a:xfrm>
            <a:off x="3124200" y="6324600"/>
            <a:ext cx="2895600" cy="365125"/>
          </a:xfrm>
        </p:spPr>
        <p:txBody>
          <a:bodyPr/>
          <a:lstStyle>
            <a:lvl1pPr>
              <a:defRPr sz="1400">
                <a:solidFill>
                  <a:schemeClr val="tx2"/>
                </a:solidFill>
              </a:defRPr>
            </a:lvl1pPr>
          </a:lstStyle>
          <a:p>
            <a:pPr>
              <a:defRPr/>
            </a:pPr>
            <a:r>
              <a:rPr lang="en-US">
                <a:solidFill>
                  <a:srgbClr val="1F497D"/>
                </a:solidFill>
              </a:rPr>
              <a:t>Paolo Ferracin</a:t>
            </a:r>
            <a:endParaRPr lang="en-US" dirty="0">
              <a:solidFill>
                <a:srgbClr val="1F497D"/>
              </a:solidFill>
            </a:endParaRPr>
          </a:p>
        </p:txBody>
      </p:sp>
      <p:sp>
        <p:nvSpPr>
          <p:cNvPr id="7" name="Slide Number Placeholder 6"/>
          <p:cNvSpPr>
            <a:spLocks noGrp="1"/>
          </p:cNvSpPr>
          <p:nvPr>
            <p:ph type="sldNum" sz="quarter" idx="12"/>
          </p:nvPr>
        </p:nvSpPr>
        <p:spPr>
          <a:xfrm>
            <a:off x="8153400" y="6324600"/>
            <a:ext cx="609600" cy="365125"/>
          </a:xfrm>
        </p:spPr>
        <p:txBody>
          <a:bodyPr/>
          <a:lstStyle>
            <a:lvl1pPr>
              <a:defRPr sz="1400">
                <a:solidFill>
                  <a:schemeClr val="tx2"/>
                </a:solidFill>
              </a:defRPr>
            </a:lvl1pPr>
          </a:lstStyle>
          <a:p>
            <a:pPr>
              <a:defRPr/>
            </a:pPr>
            <a:fld id="{4BEC615C-8D2D-4B3D-9206-3737ABAC81BA}" type="slidenum">
              <a:rPr lang="en-US">
                <a:solidFill>
                  <a:srgbClr val="1F497D"/>
                </a:solidFill>
              </a:rPr>
              <a:pPr>
                <a:defRPr/>
              </a:pPr>
              <a:t>‹#›</a:t>
            </a:fld>
            <a:endParaRPr lang="en-US" dirty="0">
              <a:solidFill>
                <a:srgbClr val="1F497D"/>
              </a:solidFill>
            </a:endParaRPr>
          </a:p>
        </p:txBody>
      </p:sp>
    </p:spTree>
    <p:extLst>
      <p:ext uri="{BB962C8B-B14F-4D97-AF65-F5344CB8AC3E}">
        <p14:creationId xmlns:p14="http://schemas.microsoft.com/office/powerpoint/2010/main" val="7368866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smtClean="0"/>
            </a:lvl1pPr>
          </a:lstStyle>
          <a:p>
            <a:pPr>
              <a:defRPr/>
            </a:pPr>
            <a:r>
              <a:rPr lang="en-US">
                <a:solidFill>
                  <a:prstClr val="black">
                    <a:tint val="75000"/>
                  </a:prstClr>
                </a:solidFill>
              </a:rPr>
              <a:t>09/03/2012</a:t>
            </a:r>
          </a:p>
        </p:txBody>
      </p:sp>
      <p:sp>
        <p:nvSpPr>
          <p:cNvPr id="8" name="Footer Placeholder 7"/>
          <p:cNvSpPr>
            <a:spLocks noGrp="1"/>
          </p:cNvSpPr>
          <p:nvPr>
            <p:ph type="ftr" sz="quarter" idx="11"/>
          </p:nvPr>
        </p:nvSpPr>
        <p:spPr/>
        <p:txBody>
          <a:bodyPr/>
          <a:lstStyle>
            <a:lvl1pPr>
              <a:defRPr/>
            </a:lvl1pPr>
          </a:lstStyle>
          <a:p>
            <a:pPr>
              <a:defRPr/>
            </a:pPr>
            <a:r>
              <a:rPr lang="en-US">
                <a:solidFill>
                  <a:prstClr val="black">
                    <a:tint val="75000"/>
                  </a:prstClr>
                </a:solidFill>
              </a:rPr>
              <a:t>Paolo Ferracin</a:t>
            </a:r>
          </a:p>
        </p:txBody>
      </p:sp>
      <p:sp>
        <p:nvSpPr>
          <p:cNvPr id="9" name="Slide Number Placeholder 8"/>
          <p:cNvSpPr>
            <a:spLocks noGrp="1"/>
          </p:cNvSpPr>
          <p:nvPr>
            <p:ph type="sldNum" sz="quarter" idx="12"/>
          </p:nvPr>
        </p:nvSpPr>
        <p:spPr/>
        <p:txBody>
          <a:bodyPr/>
          <a:lstStyle>
            <a:lvl1pPr>
              <a:defRPr/>
            </a:lvl1pPr>
          </a:lstStyle>
          <a:p>
            <a:pPr>
              <a:defRPr/>
            </a:pPr>
            <a:fld id="{341BC308-4807-45F2-9ACD-E76CB3A42A8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615341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smtClean="0"/>
            </a:lvl1pPr>
          </a:lstStyle>
          <a:p>
            <a:pPr>
              <a:defRPr/>
            </a:pPr>
            <a:r>
              <a:rPr lang="en-US">
                <a:solidFill>
                  <a:prstClr val="black">
                    <a:tint val="75000"/>
                  </a:prstClr>
                </a:solidFill>
              </a:rPr>
              <a:t>09/03/2012</a:t>
            </a:r>
          </a:p>
        </p:txBody>
      </p:sp>
      <p:sp>
        <p:nvSpPr>
          <p:cNvPr id="4" name="Footer Placeholder 3"/>
          <p:cNvSpPr>
            <a:spLocks noGrp="1"/>
          </p:cNvSpPr>
          <p:nvPr>
            <p:ph type="ftr" sz="quarter" idx="11"/>
          </p:nvPr>
        </p:nvSpPr>
        <p:spPr/>
        <p:txBody>
          <a:bodyPr/>
          <a:lstStyle>
            <a:lvl1pPr>
              <a:defRPr/>
            </a:lvl1pPr>
          </a:lstStyle>
          <a:p>
            <a:pPr>
              <a:defRPr/>
            </a:pPr>
            <a:r>
              <a:rPr lang="en-US">
                <a:solidFill>
                  <a:prstClr val="black">
                    <a:tint val="75000"/>
                  </a:prstClr>
                </a:solidFill>
              </a:rPr>
              <a:t>Paolo Ferracin</a:t>
            </a:r>
          </a:p>
        </p:txBody>
      </p:sp>
      <p:sp>
        <p:nvSpPr>
          <p:cNvPr id="5" name="Slide Number Placeholder 4"/>
          <p:cNvSpPr>
            <a:spLocks noGrp="1"/>
          </p:cNvSpPr>
          <p:nvPr>
            <p:ph type="sldNum" sz="quarter" idx="12"/>
          </p:nvPr>
        </p:nvSpPr>
        <p:spPr/>
        <p:txBody>
          <a:bodyPr/>
          <a:lstStyle>
            <a:lvl1pPr>
              <a:defRPr/>
            </a:lvl1pPr>
          </a:lstStyle>
          <a:p>
            <a:pPr>
              <a:defRPr/>
            </a:pPr>
            <a:fld id="{A099BB22-1260-4065-AAF9-D421FB342EF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882456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mtClean="0"/>
            </a:lvl1pPr>
          </a:lstStyle>
          <a:p>
            <a:pPr>
              <a:defRPr/>
            </a:pPr>
            <a:r>
              <a:rPr lang="en-US">
                <a:solidFill>
                  <a:prstClr val="black">
                    <a:tint val="75000"/>
                  </a:prstClr>
                </a:solidFill>
              </a:rPr>
              <a:t>09/03/2012</a:t>
            </a:r>
          </a:p>
        </p:txBody>
      </p:sp>
      <p:sp>
        <p:nvSpPr>
          <p:cNvPr id="3" name="Footer Placeholder 2"/>
          <p:cNvSpPr>
            <a:spLocks noGrp="1"/>
          </p:cNvSpPr>
          <p:nvPr>
            <p:ph type="ftr" sz="quarter" idx="11"/>
          </p:nvPr>
        </p:nvSpPr>
        <p:spPr/>
        <p:txBody>
          <a:bodyPr/>
          <a:lstStyle>
            <a:lvl1pPr>
              <a:defRPr/>
            </a:lvl1pPr>
          </a:lstStyle>
          <a:p>
            <a:pPr>
              <a:defRPr/>
            </a:pPr>
            <a:r>
              <a:rPr lang="en-US">
                <a:solidFill>
                  <a:prstClr val="black">
                    <a:tint val="75000"/>
                  </a:prstClr>
                </a:solidFill>
              </a:rPr>
              <a:t>Paolo Ferracin</a:t>
            </a:r>
          </a:p>
        </p:txBody>
      </p:sp>
      <p:sp>
        <p:nvSpPr>
          <p:cNvPr id="4" name="Slide Number Placeholder 3"/>
          <p:cNvSpPr>
            <a:spLocks noGrp="1"/>
          </p:cNvSpPr>
          <p:nvPr>
            <p:ph type="sldNum" sz="quarter" idx="12"/>
          </p:nvPr>
        </p:nvSpPr>
        <p:spPr/>
        <p:txBody>
          <a:bodyPr/>
          <a:lstStyle>
            <a:lvl1pPr>
              <a:defRPr/>
            </a:lvl1pPr>
          </a:lstStyle>
          <a:p>
            <a:pPr>
              <a:defRPr/>
            </a:pPr>
            <a:fld id="{0D94149B-1FD2-4F7F-942E-924422ACAF46}"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1295687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lvl1pPr>
          </a:lstStyle>
          <a:p>
            <a:pPr>
              <a:defRPr/>
            </a:pPr>
            <a:r>
              <a:rPr lang="en-US">
                <a:solidFill>
                  <a:prstClr val="black">
                    <a:tint val="75000"/>
                  </a:prstClr>
                </a:solidFill>
              </a:rPr>
              <a:t>09/03/2012</a:t>
            </a:r>
          </a:p>
        </p:txBody>
      </p:sp>
      <p:sp>
        <p:nvSpPr>
          <p:cNvPr id="6" name="Footer Placeholder 5"/>
          <p:cNvSpPr>
            <a:spLocks noGrp="1"/>
          </p:cNvSpPr>
          <p:nvPr>
            <p:ph type="ftr" sz="quarter" idx="11"/>
          </p:nvPr>
        </p:nvSpPr>
        <p:spPr/>
        <p:txBody>
          <a:bodyPr/>
          <a:lstStyle>
            <a:lvl1pPr>
              <a:defRPr/>
            </a:lvl1pPr>
          </a:lstStyle>
          <a:p>
            <a:pPr>
              <a:defRPr/>
            </a:pPr>
            <a:r>
              <a:rPr lang="en-US">
                <a:solidFill>
                  <a:prstClr val="black">
                    <a:tint val="75000"/>
                  </a:prstClr>
                </a:solidFill>
              </a:rPr>
              <a:t>Paolo Ferracin</a:t>
            </a:r>
          </a:p>
        </p:txBody>
      </p:sp>
      <p:sp>
        <p:nvSpPr>
          <p:cNvPr id="7" name="Slide Number Placeholder 6"/>
          <p:cNvSpPr>
            <a:spLocks noGrp="1"/>
          </p:cNvSpPr>
          <p:nvPr>
            <p:ph type="sldNum" sz="quarter" idx="12"/>
          </p:nvPr>
        </p:nvSpPr>
        <p:spPr/>
        <p:txBody>
          <a:bodyPr/>
          <a:lstStyle>
            <a:lvl1pPr>
              <a:defRPr/>
            </a:lvl1pPr>
          </a:lstStyle>
          <a:p>
            <a:pPr>
              <a:defRPr/>
            </a:pPr>
            <a:fld id="{F6557D2F-6333-41D9-A703-027C0AECF04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473480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lvl1pPr>
          </a:lstStyle>
          <a:p>
            <a:pPr>
              <a:defRPr/>
            </a:pPr>
            <a:r>
              <a:rPr lang="en-US">
                <a:solidFill>
                  <a:prstClr val="black">
                    <a:tint val="75000"/>
                  </a:prstClr>
                </a:solidFill>
              </a:rPr>
              <a:t>09/03/2012</a:t>
            </a:r>
          </a:p>
        </p:txBody>
      </p:sp>
      <p:sp>
        <p:nvSpPr>
          <p:cNvPr id="6" name="Footer Placeholder 5"/>
          <p:cNvSpPr>
            <a:spLocks noGrp="1"/>
          </p:cNvSpPr>
          <p:nvPr>
            <p:ph type="ftr" sz="quarter" idx="11"/>
          </p:nvPr>
        </p:nvSpPr>
        <p:spPr/>
        <p:txBody>
          <a:bodyPr/>
          <a:lstStyle>
            <a:lvl1pPr>
              <a:defRPr/>
            </a:lvl1pPr>
          </a:lstStyle>
          <a:p>
            <a:pPr>
              <a:defRPr/>
            </a:pPr>
            <a:r>
              <a:rPr lang="en-US">
                <a:solidFill>
                  <a:prstClr val="black">
                    <a:tint val="75000"/>
                  </a:prstClr>
                </a:solidFill>
              </a:rPr>
              <a:t>Paolo Ferracin</a:t>
            </a:r>
          </a:p>
        </p:txBody>
      </p:sp>
      <p:sp>
        <p:nvSpPr>
          <p:cNvPr id="7" name="Slide Number Placeholder 6"/>
          <p:cNvSpPr>
            <a:spLocks noGrp="1"/>
          </p:cNvSpPr>
          <p:nvPr>
            <p:ph type="sldNum" sz="quarter" idx="12"/>
          </p:nvPr>
        </p:nvSpPr>
        <p:spPr/>
        <p:txBody>
          <a:bodyPr/>
          <a:lstStyle>
            <a:lvl1pPr>
              <a:defRPr/>
            </a:lvl1pPr>
          </a:lstStyle>
          <a:p>
            <a:pPr>
              <a:defRPr/>
            </a:pPr>
            <a:fld id="{3B86F038-0873-42C2-A66F-600E585ABBAC}"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096241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pPr>
              <a:defRPr/>
            </a:pPr>
            <a:r>
              <a:rPr lang="en-US">
                <a:solidFill>
                  <a:prstClr val="black">
                    <a:tint val="75000"/>
                  </a:prstClr>
                </a:solidFill>
              </a:rPr>
              <a:t>09/03/2012</a:t>
            </a: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Paolo Ferracin</a:t>
            </a:r>
          </a:p>
        </p:txBody>
      </p:sp>
      <p:sp>
        <p:nvSpPr>
          <p:cNvPr id="6" name="Slide Number Placeholder 5"/>
          <p:cNvSpPr>
            <a:spLocks noGrp="1"/>
          </p:cNvSpPr>
          <p:nvPr>
            <p:ph type="sldNum" sz="quarter" idx="12"/>
          </p:nvPr>
        </p:nvSpPr>
        <p:spPr/>
        <p:txBody>
          <a:bodyPr/>
          <a:lstStyle>
            <a:lvl1pPr>
              <a:defRPr/>
            </a:lvl1pPr>
          </a:lstStyle>
          <a:p>
            <a:pPr>
              <a:defRPr/>
            </a:pPr>
            <a:fld id="{1B3A4292-C085-44AA-94FF-BF345B3349C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4450715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pPr>
              <a:defRPr/>
            </a:pPr>
            <a:r>
              <a:rPr lang="en-US">
                <a:solidFill>
                  <a:prstClr val="black">
                    <a:tint val="75000"/>
                  </a:prstClr>
                </a:solidFill>
              </a:rPr>
              <a:t>09/03/2012</a:t>
            </a:r>
          </a:p>
        </p:txBody>
      </p:sp>
      <p:sp>
        <p:nvSpPr>
          <p:cNvPr id="5" name="Footer Placeholder 4"/>
          <p:cNvSpPr>
            <a:spLocks noGrp="1"/>
          </p:cNvSpPr>
          <p:nvPr>
            <p:ph type="ftr" sz="quarter" idx="11"/>
          </p:nvPr>
        </p:nvSpPr>
        <p:spPr/>
        <p:txBody>
          <a:bodyPr/>
          <a:lstStyle>
            <a:lvl1pPr>
              <a:defRPr/>
            </a:lvl1pPr>
          </a:lstStyle>
          <a:p>
            <a:pPr>
              <a:defRPr/>
            </a:pPr>
            <a:r>
              <a:rPr lang="en-US">
                <a:solidFill>
                  <a:prstClr val="black">
                    <a:tint val="75000"/>
                  </a:prstClr>
                </a:solidFill>
              </a:rPr>
              <a:t>Paolo Ferracin</a:t>
            </a:r>
          </a:p>
        </p:txBody>
      </p:sp>
      <p:sp>
        <p:nvSpPr>
          <p:cNvPr id="6" name="Slide Number Placeholder 5"/>
          <p:cNvSpPr>
            <a:spLocks noGrp="1"/>
          </p:cNvSpPr>
          <p:nvPr>
            <p:ph type="sldNum" sz="quarter" idx="12"/>
          </p:nvPr>
        </p:nvSpPr>
        <p:spPr/>
        <p:txBody>
          <a:bodyPr/>
          <a:lstStyle>
            <a:lvl1pPr>
              <a:defRPr/>
            </a:lvl1pPr>
          </a:lstStyle>
          <a:p>
            <a:pPr>
              <a:defRPr/>
            </a:pPr>
            <a:fld id="{708D1B26-60F2-4538-961F-B5E8E4357ED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1166632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a:noFill/>
        </p:spPr>
        <p:txBody>
          <a:bodyPr/>
          <a:lstStyle>
            <a:lvl1pPr algn="l">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5131630"/>
          </a:xfrm>
        </p:spPr>
        <p:txBody>
          <a:bodyPr anchor="ctr"/>
          <a:lstStyle>
            <a:lvl1pPr marL="0" indent="0">
              <a:buNone/>
              <a:defRPr/>
            </a:lvl1pPr>
            <a:lvl2pPr marL="461963" indent="-231775">
              <a:buFont typeface="Arial" pitchFamily="34" charset="0"/>
              <a:buChar char="•"/>
              <a:defRPr/>
            </a:lvl2pPr>
            <a:lvl3pPr marL="682625" indent="-228600">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6232112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lvl1pPr algn="l">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5131630"/>
          </a:xfrm>
        </p:spPr>
        <p:txBody>
          <a:bodyPr anchor="ctr"/>
          <a:lstStyle>
            <a:lvl1pPr marL="0" indent="0">
              <a:buNone/>
              <a:defRPr sz="2800"/>
            </a:lvl1pPr>
            <a:lvl2pPr marL="461963" indent="-231775">
              <a:buFont typeface="Arial" pitchFamily="34" charset="0"/>
              <a:buChar char="•"/>
              <a:defRPr sz="2400"/>
            </a:lvl2pPr>
            <a:lvl3pPr marL="682625" indent="-228600">
              <a:defRPr sz="2000"/>
            </a:lvl3pPr>
            <a:lvl4pPr>
              <a:buNone/>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600200"/>
            <a:ext cx="4038600" cy="5131630"/>
          </a:xfrm>
        </p:spPr>
        <p:txBody>
          <a:bodyPr anchor="ctr"/>
          <a:lstStyle>
            <a:lvl1pPr marL="0" indent="0">
              <a:buNone/>
              <a:defRPr sz="2800"/>
            </a:lvl1pPr>
            <a:lvl2pPr marL="461963" indent="-231775">
              <a:buFont typeface="Arial" pitchFamily="34" charset="0"/>
              <a:buChar char="•"/>
              <a:defRPr sz="2400"/>
            </a:lvl2pPr>
            <a:lvl3pPr marL="682625" indent="-220663">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2049701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D6AFEC-DCF0-435F-8D73-2085EDE10348}" type="datetimeFigureOut">
              <a:rPr lang="en-US" smtClean="0">
                <a:solidFill>
                  <a:prstClr val="black">
                    <a:tint val="75000"/>
                  </a:prstClr>
                </a:solidFill>
              </a:rPr>
              <a:pPr/>
              <a:t>3/8/2012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635FDB-2075-4942-97DE-14B6D51067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781453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D6AFEC-DCF0-435F-8D73-2085EDE10348}" type="datetimeFigureOut">
              <a:rPr lang="en-US" smtClean="0">
                <a:solidFill>
                  <a:prstClr val="black">
                    <a:tint val="75000"/>
                  </a:prstClr>
                </a:solidFill>
              </a:rPr>
              <a:pPr/>
              <a:t>3/8/2012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635FDB-2075-4942-97DE-14B6D51067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587683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D6AFEC-DCF0-435F-8D73-2085EDE10348}" type="datetimeFigureOut">
              <a:rPr lang="en-US" smtClean="0">
                <a:solidFill>
                  <a:prstClr val="black">
                    <a:tint val="75000"/>
                  </a:prstClr>
                </a:solidFill>
              </a:rPr>
              <a:pPr/>
              <a:t>3/8/2012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635FDB-2075-4942-97DE-14B6D51067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912048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D6AFEC-DCF0-435F-8D73-2085EDE10348}" type="datetimeFigureOut">
              <a:rPr lang="en-US" smtClean="0">
                <a:solidFill>
                  <a:prstClr val="black">
                    <a:tint val="75000"/>
                  </a:prstClr>
                </a:solidFill>
              </a:rPr>
              <a:pPr/>
              <a:t>3/8/2012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635FDB-2075-4942-97DE-14B6D51067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77675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D6AFEC-DCF0-435F-8D73-2085EDE10348}" type="datetimeFigureOut">
              <a:rPr lang="en-US" smtClean="0">
                <a:solidFill>
                  <a:prstClr val="black">
                    <a:tint val="75000"/>
                  </a:prstClr>
                </a:solidFill>
              </a:rPr>
              <a:pPr/>
              <a:t>3/8/2012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5635FDB-2075-4942-97DE-14B6D51067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58749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slow"/>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D6AFEC-DCF0-435F-8D73-2085EDE10348}" type="datetimeFigureOut">
              <a:rPr lang="en-US" smtClean="0">
                <a:solidFill>
                  <a:prstClr val="black">
                    <a:tint val="75000"/>
                  </a:prstClr>
                </a:solidFill>
              </a:rPr>
              <a:pPr/>
              <a:t>3/8/2012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5635FDB-2075-4942-97DE-14B6D51067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258169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D6AFEC-DCF0-435F-8D73-2085EDE10348}" type="datetimeFigureOut">
              <a:rPr lang="en-US" smtClean="0">
                <a:solidFill>
                  <a:prstClr val="black">
                    <a:tint val="75000"/>
                  </a:prstClr>
                </a:solidFill>
              </a:rPr>
              <a:pPr/>
              <a:t>3/8/2012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5635FDB-2075-4942-97DE-14B6D51067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210172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D6AFEC-DCF0-435F-8D73-2085EDE10348}" type="datetimeFigureOut">
              <a:rPr lang="en-US" smtClean="0">
                <a:solidFill>
                  <a:prstClr val="black">
                    <a:tint val="75000"/>
                  </a:prstClr>
                </a:solidFill>
              </a:rPr>
              <a:pPr/>
              <a:t>3/8/2012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635FDB-2075-4942-97DE-14B6D51067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844494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D6AFEC-DCF0-435F-8D73-2085EDE10348}" type="datetimeFigureOut">
              <a:rPr lang="en-US" smtClean="0">
                <a:solidFill>
                  <a:prstClr val="black">
                    <a:tint val="75000"/>
                  </a:prstClr>
                </a:solidFill>
              </a:rPr>
              <a:pPr/>
              <a:t>3/8/2012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635FDB-2075-4942-97DE-14B6D51067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931094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D6AFEC-DCF0-435F-8D73-2085EDE10348}" type="datetimeFigureOut">
              <a:rPr lang="en-US" smtClean="0">
                <a:solidFill>
                  <a:prstClr val="black">
                    <a:tint val="75000"/>
                  </a:prstClr>
                </a:solidFill>
              </a:rPr>
              <a:pPr/>
              <a:t>3/8/2012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635FDB-2075-4942-97DE-14B6D51067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963901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D6AFEC-DCF0-435F-8D73-2085EDE10348}" type="datetimeFigureOut">
              <a:rPr lang="en-US" smtClean="0">
                <a:solidFill>
                  <a:prstClr val="black">
                    <a:tint val="75000"/>
                  </a:prstClr>
                </a:solidFill>
              </a:rPr>
              <a:pPr/>
              <a:t>3/8/2012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635FDB-2075-4942-97DE-14B6D51067D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370880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684236B7-D8DB-4C69-9392-9E35C7CB9105}" type="datetime1">
              <a:rPr lang="en-US"/>
              <a:pPr/>
              <a:t>3/8/2012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fld id="{83047FD6-43C9-42FD-A0E1-0C9BDACD433D}" type="slidenum">
              <a:rPr lang="en-US"/>
              <a:pPr/>
              <a:t>‹#›</a:t>
            </a:fld>
            <a:endParaRPr lang="en-US"/>
          </a:p>
        </p:txBody>
      </p:sp>
    </p:spTree>
    <p:extLst>
      <p:ext uri="{BB962C8B-B14F-4D97-AF65-F5344CB8AC3E}">
        <p14:creationId xmlns:p14="http://schemas.microsoft.com/office/powerpoint/2010/main" val="34572645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6AE0E00-BB49-4BFD-A9E5-91901076BD86}" type="datetime1">
              <a:rPr lang="en-US"/>
              <a:pPr/>
              <a:t>3/8/2012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fld id="{C8EDD4A6-58CA-4F3D-B39C-E0A6682A2AF1}" type="slidenum">
              <a:rPr lang="en-US"/>
              <a:pPr/>
              <a:t>‹#›</a:t>
            </a:fld>
            <a:endParaRPr lang="en-US"/>
          </a:p>
        </p:txBody>
      </p:sp>
    </p:spTree>
    <p:extLst>
      <p:ext uri="{BB962C8B-B14F-4D97-AF65-F5344CB8AC3E}">
        <p14:creationId xmlns:p14="http://schemas.microsoft.com/office/powerpoint/2010/main" val="34228455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E7224BE-13FB-411F-B024-8679326F2062}" type="datetime1">
              <a:rPr lang="en-US"/>
              <a:pPr/>
              <a:t>3/8/2012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fld id="{165FD2B3-1CE7-4BE1-A2EE-E064598A7F69}" type="slidenum">
              <a:rPr lang="en-US"/>
              <a:pPr/>
              <a:t>‹#›</a:t>
            </a:fld>
            <a:endParaRPr lang="en-US"/>
          </a:p>
        </p:txBody>
      </p:sp>
    </p:spTree>
    <p:extLst>
      <p:ext uri="{BB962C8B-B14F-4D97-AF65-F5344CB8AC3E}">
        <p14:creationId xmlns:p14="http://schemas.microsoft.com/office/powerpoint/2010/main" val="3609632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FCBFA0A8-8231-451F-9AF6-DBD73ABD0494}" type="datetime1">
              <a:rPr lang="en-US"/>
              <a:pPr/>
              <a:t>3/8/2012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fr-FR"/>
          </a:p>
        </p:txBody>
      </p:sp>
      <p:sp>
        <p:nvSpPr>
          <p:cNvPr id="7" name="Slide Number Placeholder 5"/>
          <p:cNvSpPr>
            <a:spLocks noGrp="1"/>
          </p:cNvSpPr>
          <p:nvPr>
            <p:ph type="sldNum" sz="quarter" idx="12"/>
          </p:nvPr>
        </p:nvSpPr>
        <p:spPr/>
        <p:txBody>
          <a:bodyPr/>
          <a:lstStyle>
            <a:lvl1pPr>
              <a:defRPr/>
            </a:lvl1pPr>
          </a:lstStyle>
          <a:p>
            <a:fld id="{ECD7AF98-7AA7-4503-A123-98F33BE1A8F0}" type="slidenum">
              <a:rPr lang="en-US"/>
              <a:pPr/>
              <a:t>‹#›</a:t>
            </a:fld>
            <a:endParaRPr lang="en-US"/>
          </a:p>
        </p:txBody>
      </p:sp>
    </p:spTree>
    <p:extLst>
      <p:ext uri="{BB962C8B-B14F-4D97-AF65-F5344CB8AC3E}">
        <p14:creationId xmlns:p14="http://schemas.microsoft.com/office/powerpoint/2010/main" val="258778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447800"/>
            <a:ext cx="42291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447800"/>
            <a:ext cx="42291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E3D671FB-D6AD-48C0-988E-8705375FA49E}" type="datetime1">
              <a:rPr lang="en-US"/>
              <a:pPr/>
              <a:t>3/8/2012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fr-FR"/>
          </a:p>
        </p:txBody>
      </p:sp>
      <p:sp>
        <p:nvSpPr>
          <p:cNvPr id="9" name="Slide Number Placeholder 5"/>
          <p:cNvSpPr>
            <a:spLocks noGrp="1"/>
          </p:cNvSpPr>
          <p:nvPr>
            <p:ph type="sldNum" sz="quarter" idx="12"/>
          </p:nvPr>
        </p:nvSpPr>
        <p:spPr/>
        <p:txBody>
          <a:bodyPr/>
          <a:lstStyle>
            <a:lvl1pPr>
              <a:defRPr/>
            </a:lvl1pPr>
          </a:lstStyle>
          <a:p>
            <a:fld id="{3365220E-AF7D-495B-BB94-907A6EF0205E}" type="slidenum">
              <a:rPr lang="en-US"/>
              <a:pPr/>
              <a:t>‹#›</a:t>
            </a:fld>
            <a:endParaRPr lang="en-US"/>
          </a:p>
        </p:txBody>
      </p:sp>
    </p:spTree>
    <p:extLst>
      <p:ext uri="{BB962C8B-B14F-4D97-AF65-F5344CB8AC3E}">
        <p14:creationId xmlns:p14="http://schemas.microsoft.com/office/powerpoint/2010/main" val="3598821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8911ADFE-C7BC-429B-B940-3AD3F6BB4CC0}" type="datetime1">
              <a:rPr lang="en-US"/>
              <a:pPr/>
              <a:t>3/8/2012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fr-FR"/>
          </a:p>
        </p:txBody>
      </p:sp>
      <p:sp>
        <p:nvSpPr>
          <p:cNvPr id="5" name="Slide Number Placeholder 5"/>
          <p:cNvSpPr>
            <a:spLocks noGrp="1"/>
          </p:cNvSpPr>
          <p:nvPr>
            <p:ph type="sldNum" sz="quarter" idx="12"/>
          </p:nvPr>
        </p:nvSpPr>
        <p:spPr/>
        <p:txBody>
          <a:bodyPr/>
          <a:lstStyle>
            <a:lvl1pPr>
              <a:defRPr/>
            </a:lvl1pPr>
          </a:lstStyle>
          <a:p>
            <a:fld id="{98FFBDBE-75BD-40E9-890A-A5B6A1AC1BCF}" type="slidenum">
              <a:rPr lang="en-US"/>
              <a:pPr/>
              <a:t>‹#›</a:t>
            </a:fld>
            <a:endParaRPr lang="en-US"/>
          </a:p>
        </p:txBody>
      </p:sp>
    </p:spTree>
    <p:extLst>
      <p:ext uri="{BB962C8B-B14F-4D97-AF65-F5344CB8AC3E}">
        <p14:creationId xmlns:p14="http://schemas.microsoft.com/office/powerpoint/2010/main" val="32789294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EFFA7BC2-F452-4DB6-B91D-E69B9D3B7C15}" type="datetime1">
              <a:rPr lang="en-US"/>
              <a:pPr/>
              <a:t>3/8/2012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fr-FR"/>
          </a:p>
        </p:txBody>
      </p:sp>
      <p:sp>
        <p:nvSpPr>
          <p:cNvPr id="4" name="Slide Number Placeholder 5"/>
          <p:cNvSpPr>
            <a:spLocks noGrp="1"/>
          </p:cNvSpPr>
          <p:nvPr>
            <p:ph type="sldNum" sz="quarter" idx="12"/>
          </p:nvPr>
        </p:nvSpPr>
        <p:spPr/>
        <p:txBody>
          <a:bodyPr/>
          <a:lstStyle>
            <a:lvl1pPr>
              <a:defRPr/>
            </a:lvl1pPr>
          </a:lstStyle>
          <a:p>
            <a:fld id="{6B0ADDCD-61B2-4E35-959E-CA1D67790759}" type="slidenum">
              <a:rPr lang="en-US"/>
              <a:pPr/>
              <a:t>‹#›</a:t>
            </a:fld>
            <a:endParaRPr lang="en-US"/>
          </a:p>
        </p:txBody>
      </p:sp>
    </p:spTree>
    <p:extLst>
      <p:ext uri="{BB962C8B-B14F-4D97-AF65-F5344CB8AC3E}">
        <p14:creationId xmlns:p14="http://schemas.microsoft.com/office/powerpoint/2010/main" val="262467350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521232ED-3577-4031-8CE0-138A699C446C}" type="datetime1">
              <a:rPr lang="en-US"/>
              <a:pPr/>
              <a:t>3/8/2012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fr-FR"/>
          </a:p>
        </p:txBody>
      </p:sp>
      <p:sp>
        <p:nvSpPr>
          <p:cNvPr id="7" name="Slide Number Placeholder 5"/>
          <p:cNvSpPr>
            <a:spLocks noGrp="1"/>
          </p:cNvSpPr>
          <p:nvPr>
            <p:ph type="sldNum" sz="quarter" idx="12"/>
          </p:nvPr>
        </p:nvSpPr>
        <p:spPr/>
        <p:txBody>
          <a:bodyPr/>
          <a:lstStyle>
            <a:lvl1pPr>
              <a:defRPr/>
            </a:lvl1pPr>
          </a:lstStyle>
          <a:p>
            <a:fld id="{002E680E-DB40-4005-85D4-A743A59C3B19}" type="slidenum">
              <a:rPr lang="en-US"/>
              <a:pPr/>
              <a:t>‹#›</a:t>
            </a:fld>
            <a:endParaRPr lang="en-US"/>
          </a:p>
        </p:txBody>
      </p:sp>
    </p:spTree>
    <p:extLst>
      <p:ext uri="{BB962C8B-B14F-4D97-AF65-F5344CB8AC3E}">
        <p14:creationId xmlns:p14="http://schemas.microsoft.com/office/powerpoint/2010/main" val="22628365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38FBAF0B-550D-40F6-9FDA-D59681008100}" type="datetime1">
              <a:rPr lang="en-US"/>
              <a:pPr/>
              <a:t>3/8/2012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fr-FR"/>
          </a:p>
        </p:txBody>
      </p:sp>
      <p:sp>
        <p:nvSpPr>
          <p:cNvPr id="7" name="Slide Number Placeholder 5"/>
          <p:cNvSpPr>
            <a:spLocks noGrp="1"/>
          </p:cNvSpPr>
          <p:nvPr>
            <p:ph type="sldNum" sz="quarter" idx="12"/>
          </p:nvPr>
        </p:nvSpPr>
        <p:spPr/>
        <p:txBody>
          <a:bodyPr/>
          <a:lstStyle>
            <a:lvl1pPr>
              <a:defRPr/>
            </a:lvl1pPr>
          </a:lstStyle>
          <a:p>
            <a:fld id="{9735AB5A-0CC7-4B4A-BEFC-6FAD6F1D86EB}" type="slidenum">
              <a:rPr lang="en-US"/>
              <a:pPr/>
              <a:t>‹#›</a:t>
            </a:fld>
            <a:endParaRPr lang="en-US"/>
          </a:p>
        </p:txBody>
      </p:sp>
    </p:spTree>
    <p:extLst>
      <p:ext uri="{BB962C8B-B14F-4D97-AF65-F5344CB8AC3E}">
        <p14:creationId xmlns:p14="http://schemas.microsoft.com/office/powerpoint/2010/main" val="9877521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9FA1573-A654-448B-8629-DDF9749CE2C3}" type="datetime1">
              <a:rPr lang="en-US"/>
              <a:pPr/>
              <a:t>3/8/2012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fld id="{19FAEE0C-1A88-42A7-A270-A44B23AF853F}" type="slidenum">
              <a:rPr lang="en-US"/>
              <a:pPr/>
              <a:t>‹#›</a:t>
            </a:fld>
            <a:endParaRPr lang="en-US"/>
          </a:p>
        </p:txBody>
      </p:sp>
    </p:spTree>
    <p:extLst>
      <p:ext uri="{BB962C8B-B14F-4D97-AF65-F5344CB8AC3E}">
        <p14:creationId xmlns:p14="http://schemas.microsoft.com/office/powerpoint/2010/main" val="21151759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5AA2C12-4A3B-421E-8E9D-6888F9AF5ECA}" type="datetime1">
              <a:rPr lang="en-US"/>
              <a:pPr/>
              <a:t>3/8/2012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fr-FR"/>
          </a:p>
        </p:txBody>
      </p:sp>
      <p:sp>
        <p:nvSpPr>
          <p:cNvPr id="6" name="Slide Number Placeholder 5"/>
          <p:cNvSpPr>
            <a:spLocks noGrp="1"/>
          </p:cNvSpPr>
          <p:nvPr>
            <p:ph type="sldNum" sz="quarter" idx="12"/>
          </p:nvPr>
        </p:nvSpPr>
        <p:spPr/>
        <p:txBody>
          <a:bodyPr/>
          <a:lstStyle>
            <a:lvl1pPr>
              <a:defRPr/>
            </a:lvl1pPr>
          </a:lstStyle>
          <a:p>
            <a:fld id="{004DBEB3-711D-41BA-B6A6-DC01905A86B4}" type="slidenum">
              <a:rPr lang="en-US"/>
              <a:pPr/>
              <a:t>‹#›</a:t>
            </a:fld>
            <a:endParaRPr lang="en-US"/>
          </a:p>
        </p:txBody>
      </p:sp>
    </p:spTree>
    <p:extLst>
      <p:ext uri="{BB962C8B-B14F-4D97-AF65-F5344CB8AC3E}">
        <p14:creationId xmlns:p14="http://schemas.microsoft.com/office/powerpoint/2010/main" val="348041150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a:solidFill>
                <a:prstClr val="white"/>
              </a:solidFill>
            </a:endParaRPr>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a:solidFill>
                <a:prstClr val="white"/>
              </a:solidFill>
            </a:endParaRPr>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7E444A18-3BE1-454C-AD18-038F56B77C4E}" type="datetime1">
              <a:rPr lang="en-US" smtClean="0"/>
              <a:pPr/>
              <a:t>3/8/2012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smtClean="0">
                <a:solidFill>
                  <a:srgbClr val="EBDDC3"/>
                </a:solidFill>
              </a:rPr>
              <a:t>K.Artoos, CLIC Beam Physics meeting 18.01.2012</a:t>
            </a:r>
            <a:endParaRPr lang="en-US">
              <a:solidFill>
                <a:srgbClr val="EBDDC3"/>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6F15528-21DE-4FAA-801E-634DDDAF4B2B}" type="slidenum">
              <a:rPr lang="en-US" smtClean="0">
                <a:solidFill>
                  <a:srgbClr val="EBDDC3"/>
                </a:solidFill>
              </a:rPr>
              <a:pPr/>
              <a:t>‹#›</a:t>
            </a:fld>
            <a:endParaRPr lang="en-US">
              <a:solidFill>
                <a:srgbClr val="EBDDC3"/>
              </a:solidFill>
            </a:endParaRPr>
          </a:p>
        </p:txBody>
      </p:sp>
    </p:spTree>
    <p:extLst>
      <p:ext uri="{BB962C8B-B14F-4D97-AF65-F5344CB8AC3E}">
        <p14:creationId xmlns:p14="http://schemas.microsoft.com/office/powerpoint/2010/main" val="3060035804"/>
      </p:ext>
    </p:extLst>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9A0A036-CE04-4231-9089-FA181A364C5A}" type="datetime1">
              <a:rPr lang="en-US" smtClean="0">
                <a:solidFill>
                  <a:srgbClr val="775F55"/>
                </a:solidFill>
              </a:rPr>
              <a:pPr/>
              <a:t>3/8/2012</a:t>
            </a:fld>
            <a:endParaRPr lang="en-US">
              <a:solidFill>
                <a:srgbClr val="775F55"/>
              </a:solidFill>
            </a:endParaRPr>
          </a:p>
        </p:txBody>
      </p:sp>
      <p:sp>
        <p:nvSpPr>
          <p:cNvPr id="5" name="Footer Placeholder 4"/>
          <p:cNvSpPr>
            <a:spLocks noGrp="1"/>
          </p:cNvSpPr>
          <p:nvPr>
            <p:ph type="ftr" sz="quarter" idx="11"/>
          </p:nvPr>
        </p:nvSpPr>
        <p:spPr/>
        <p:txBody>
          <a:bodyPr/>
          <a:lstStyle/>
          <a:p>
            <a:r>
              <a:rPr lang="en-US" smtClean="0">
                <a:solidFill>
                  <a:srgbClr val="775F55"/>
                </a:solidFill>
              </a:rPr>
              <a:t>K.Artoos, CLIC Beam Physics meeting 18.01.2012</a:t>
            </a:r>
            <a:endParaRPr lang="en-US">
              <a:solidFill>
                <a:srgbClr val="775F55"/>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88418465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a:solidFill>
                <a:prstClr val="white"/>
              </a:solidFill>
            </a:endParaRPr>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a:solidFill>
                <a:prstClr val="white"/>
              </a:solidFill>
            </a:endParaRPr>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a:solidFill>
                <a:prstClr val="white"/>
              </a:solidFill>
            </a:endParaRP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0623145-3C14-4079-9029-E64820E323AA}" type="datetime1">
              <a:rPr lang="en-US" smtClean="0">
                <a:solidFill>
                  <a:srgbClr val="775F55"/>
                </a:solidFill>
              </a:rPr>
              <a:pPr/>
              <a:t>3/8/2012</a:t>
            </a:fld>
            <a:endParaRPr lang="en-US">
              <a:solidFill>
                <a:srgbClr val="775F55"/>
              </a:solidFill>
            </a:endParaRPr>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p:txBody>
          <a:bodyPr/>
          <a:lstStyle/>
          <a:p>
            <a:r>
              <a:rPr lang="en-US" smtClean="0">
                <a:solidFill>
                  <a:srgbClr val="775F55"/>
                </a:solidFill>
              </a:rPr>
              <a:t>K.Artoos, CLIC Beam Physics meeting 18.01.2012</a:t>
            </a:r>
            <a:endParaRPr lang="en-US">
              <a:solidFill>
                <a:srgbClr val="775F55"/>
              </a:solidFill>
            </a:endParaRPr>
          </a:p>
        </p:txBody>
      </p:sp>
    </p:spTree>
    <p:extLst>
      <p:ext uri="{BB962C8B-B14F-4D97-AF65-F5344CB8AC3E}">
        <p14:creationId xmlns:p14="http://schemas.microsoft.com/office/powerpoint/2010/main" val="2205928093"/>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5C9E1E05-8FB9-48FA-9CDB-A62127153F81}" type="datetime1">
              <a:rPr lang="en-US" smtClean="0">
                <a:solidFill>
                  <a:srgbClr val="775F55"/>
                </a:solidFill>
              </a:rPr>
              <a:pPr/>
              <a:t>3/8/2012</a:t>
            </a:fld>
            <a:endParaRPr lang="en-US">
              <a:solidFill>
                <a:srgbClr val="775F55"/>
              </a:solidFill>
            </a:endParaRPr>
          </a:p>
        </p:txBody>
      </p:sp>
      <p:sp>
        <p:nvSpPr>
          <p:cNvPr id="10" name="Slide Number Placeholder 9"/>
          <p:cNvSpPr>
            <a:spLocks noGrp="1"/>
          </p:cNvSpPr>
          <p:nvPr>
            <p:ph type="sldNum" sz="quarter" idx="16"/>
          </p:nvPr>
        </p:nvSpPr>
        <p:spPr/>
        <p:txBody>
          <a:bodyPr rtlCol="0"/>
          <a:lstStyle/>
          <a:p>
            <a:fld id="{B6F15528-21DE-4FAA-801E-634DDDAF4B2B}" type="slidenum">
              <a:rPr lang="en-US" smtClean="0"/>
              <a:pPr/>
              <a:t>‹#›</a:t>
            </a:fld>
            <a:endParaRPr lang="en-US"/>
          </a:p>
        </p:txBody>
      </p:sp>
      <p:sp>
        <p:nvSpPr>
          <p:cNvPr id="12" name="Footer Placeholder 11"/>
          <p:cNvSpPr>
            <a:spLocks noGrp="1"/>
          </p:cNvSpPr>
          <p:nvPr>
            <p:ph type="ftr" sz="quarter" idx="17"/>
          </p:nvPr>
        </p:nvSpPr>
        <p:spPr/>
        <p:txBody>
          <a:bodyPr rtlCol="0"/>
          <a:lstStyle/>
          <a:p>
            <a:r>
              <a:rPr lang="en-US" smtClean="0">
                <a:solidFill>
                  <a:srgbClr val="775F55"/>
                </a:solidFill>
              </a:rPr>
              <a:t>K.Artoos, CLIC Beam Physics meeting 18.01.2012</a:t>
            </a:r>
            <a:endParaRPr lang="en-US">
              <a:solidFill>
                <a:srgbClr val="775F55"/>
              </a:solidFill>
            </a:endParaRPr>
          </a:p>
        </p:txBody>
      </p:sp>
    </p:spTree>
    <p:extLst>
      <p:ext uri="{BB962C8B-B14F-4D97-AF65-F5344CB8AC3E}">
        <p14:creationId xmlns:p14="http://schemas.microsoft.com/office/powerpoint/2010/main" val="147599125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6D61E942-5A3A-4766-85AB-F04C9F7CA112}" type="datetime1">
              <a:rPr lang="en-US" smtClean="0">
                <a:solidFill>
                  <a:srgbClr val="775F55"/>
                </a:solidFill>
              </a:rPr>
              <a:pPr/>
              <a:t>3/8/2012</a:t>
            </a:fld>
            <a:endParaRPr lang="en-US">
              <a:solidFill>
                <a:srgbClr val="775F55"/>
              </a:solidFill>
            </a:endParaRPr>
          </a:p>
        </p:txBody>
      </p:sp>
      <p:sp>
        <p:nvSpPr>
          <p:cNvPr id="12" name="Slide Number Placeholder 11"/>
          <p:cNvSpPr>
            <a:spLocks noGrp="1"/>
          </p:cNvSpPr>
          <p:nvPr>
            <p:ph type="sldNum" sz="quarter" idx="16"/>
          </p:nvPr>
        </p:nvSpPr>
        <p:spPr/>
        <p:txBody>
          <a:bodyPr rtlCol="0"/>
          <a:lstStyle/>
          <a:p>
            <a:fld id="{B6F15528-21DE-4FAA-801E-634DDDAF4B2B}" type="slidenum">
              <a:rPr lang="en-US" smtClean="0"/>
              <a:pPr/>
              <a:t>‹#›</a:t>
            </a:fld>
            <a:endParaRPr lang="en-US"/>
          </a:p>
        </p:txBody>
      </p:sp>
      <p:sp>
        <p:nvSpPr>
          <p:cNvPr id="14" name="Footer Placeholder 13"/>
          <p:cNvSpPr>
            <a:spLocks noGrp="1"/>
          </p:cNvSpPr>
          <p:nvPr>
            <p:ph type="ftr" sz="quarter" idx="17"/>
          </p:nvPr>
        </p:nvSpPr>
        <p:spPr/>
        <p:txBody>
          <a:bodyPr rtlCol="0"/>
          <a:lstStyle/>
          <a:p>
            <a:r>
              <a:rPr lang="en-US" smtClean="0">
                <a:solidFill>
                  <a:srgbClr val="775F55"/>
                </a:solidFill>
              </a:rPr>
              <a:t>K.Artoos, CLIC Beam Physics meeting 18.01.2012</a:t>
            </a:r>
            <a:endParaRPr lang="en-US">
              <a:solidFill>
                <a:srgbClr val="775F55"/>
              </a:solidFill>
            </a:endParaRP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58097534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F0E98CF-ECDB-4B05-A068-3548D92D44F1}" type="datetime1">
              <a:rPr lang="en-US" smtClean="0">
                <a:solidFill>
                  <a:srgbClr val="775F55"/>
                </a:solidFill>
              </a:rPr>
              <a:pPr/>
              <a:t>3/8/2012</a:t>
            </a:fld>
            <a:endParaRPr lang="en-US">
              <a:solidFill>
                <a:srgbClr val="775F55"/>
              </a:solidFill>
            </a:endParaRPr>
          </a:p>
        </p:txBody>
      </p:sp>
      <p:sp>
        <p:nvSpPr>
          <p:cNvPr id="4" name="Footer Placeholder 3"/>
          <p:cNvSpPr>
            <a:spLocks noGrp="1"/>
          </p:cNvSpPr>
          <p:nvPr>
            <p:ph type="ftr" sz="quarter" idx="11"/>
          </p:nvPr>
        </p:nvSpPr>
        <p:spPr/>
        <p:txBody>
          <a:bodyPr/>
          <a:lstStyle/>
          <a:p>
            <a:r>
              <a:rPr lang="en-US" smtClean="0">
                <a:solidFill>
                  <a:srgbClr val="775F55"/>
                </a:solidFill>
              </a:rPr>
              <a:t>K.Artoos, CLIC Beam Physics meeting 18.01.2012</a:t>
            </a:r>
            <a:endParaRPr lang="en-US">
              <a:solidFill>
                <a:srgbClr val="775F55"/>
              </a:solidFill>
            </a:endParaRP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61433854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1E2828-9032-46AA-8A05-731863B4B1A7}" type="datetime1">
              <a:rPr lang="en-US" smtClean="0">
                <a:solidFill>
                  <a:srgbClr val="775F55"/>
                </a:solidFill>
              </a:rPr>
              <a:pPr/>
              <a:t>3/8/2012</a:t>
            </a:fld>
            <a:endParaRPr lang="en-US">
              <a:solidFill>
                <a:srgbClr val="775F55"/>
              </a:solidFill>
            </a:endParaRPr>
          </a:p>
        </p:txBody>
      </p:sp>
      <p:sp>
        <p:nvSpPr>
          <p:cNvPr id="3" name="Footer Placeholder 2"/>
          <p:cNvSpPr>
            <a:spLocks noGrp="1"/>
          </p:cNvSpPr>
          <p:nvPr>
            <p:ph type="ftr" sz="quarter" idx="11"/>
          </p:nvPr>
        </p:nvSpPr>
        <p:spPr/>
        <p:txBody>
          <a:bodyPr/>
          <a:lstStyle/>
          <a:p>
            <a:r>
              <a:rPr lang="en-US" smtClean="0">
                <a:solidFill>
                  <a:srgbClr val="775F55"/>
                </a:solidFill>
              </a:rPr>
              <a:t>K.Artoos, CLIC Beam Physics meeting 18.01.2012</a:t>
            </a:r>
            <a:endParaRPr lang="en-US">
              <a:solidFill>
                <a:srgbClr val="775F55"/>
              </a:solidFill>
            </a:endParaRP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6F15528-21DE-4FAA-801E-634DDDAF4B2B}" type="slidenum">
              <a:rPr lang="en-US" smtClean="0">
                <a:solidFill>
                  <a:srgbClr val="775F55"/>
                </a:solidFill>
              </a:rPr>
              <a:pPr/>
              <a:t>‹#›</a:t>
            </a:fld>
            <a:endParaRPr lang="en-US">
              <a:solidFill>
                <a:srgbClr val="775F55"/>
              </a:solidFill>
            </a:endParaRPr>
          </a:p>
        </p:txBody>
      </p:sp>
    </p:spTree>
    <p:extLst>
      <p:ext uri="{BB962C8B-B14F-4D97-AF65-F5344CB8AC3E}">
        <p14:creationId xmlns:p14="http://schemas.microsoft.com/office/powerpoint/2010/main" val="31053817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A094685-2BB0-4FAD-8F74-8B69ECD89D46}" type="datetime1">
              <a:rPr lang="en-US" smtClean="0">
                <a:solidFill>
                  <a:srgbClr val="775F55"/>
                </a:solidFill>
              </a:rPr>
              <a:pPr/>
              <a:t>3/8/2012</a:t>
            </a:fld>
            <a:endParaRPr lang="en-US">
              <a:solidFill>
                <a:srgbClr val="775F55"/>
              </a:solidFill>
            </a:endParaRPr>
          </a:p>
        </p:txBody>
      </p:sp>
      <p:sp>
        <p:nvSpPr>
          <p:cNvPr id="6" name="Footer Placeholder 5"/>
          <p:cNvSpPr>
            <a:spLocks noGrp="1"/>
          </p:cNvSpPr>
          <p:nvPr>
            <p:ph type="ftr" sz="quarter" idx="11"/>
          </p:nvPr>
        </p:nvSpPr>
        <p:spPr/>
        <p:txBody>
          <a:bodyPr/>
          <a:lstStyle/>
          <a:p>
            <a:r>
              <a:rPr lang="en-US" smtClean="0">
                <a:solidFill>
                  <a:srgbClr val="775F55"/>
                </a:solidFill>
              </a:rPr>
              <a:t>K.Artoos, CLIC Beam Physics meeting 18.01.2012</a:t>
            </a:r>
            <a:endParaRPr lang="en-US">
              <a:solidFill>
                <a:srgbClr val="775F55"/>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409827297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a:solidFill>
                <a:prstClr val="white"/>
              </a:solidFill>
            </a:endParaRPr>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a:solidFill>
                <a:prstClr val="white"/>
              </a:solidFill>
            </a:endParaRPr>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a:solidFill>
                <a:prstClr val="white"/>
              </a:solidFill>
            </a:endParaRPr>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a:solidFill>
                <a:prstClr val="white"/>
              </a:solidFill>
            </a:endParaRPr>
          </a:p>
        </p:txBody>
      </p:sp>
      <p:sp>
        <p:nvSpPr>
          <p:cNvPr id="12" name="Date Placeholder 11"/>
          <p:cNvSpPr>
            <a:spLocks noGrp="1"/>
          </p:cNvSpPr>
          <p:nvPr>
            <p:ph type="dt" sz="half" idx="10"/>
          </p:nvPr>
        </p:nvSpPr>
        <p:spPr>
          <a:xfrm>
            <a:off x="6248400" y="6248400"/>
            <a:ext cx="2667000" cy="365125"/>
          </a:xfrm>
        </p:spPr>
        <p:txBody>
          <a:bodyPr rtlCol="0"/>
          <a:lstStyle/>
          <a:p>
            <a:fld id="{B900F198-D483-4542-8EA8-E06BDEB5A835}" type="datetime1">
              <a:rPr lang="en-US" smtClean="0">
                <a:solidFill>
                  <a:srgbClr val="775F55"/>
                </a:solidFill>
              </a:rPr>
              <a:pPr/>
              <a:t>3/8/2012</a:t>
            </a:fld>
            <a:endParaRPr lang="en-US">
              <a:solidFill>
                <a:srgbClr val="775F55"/>
              </a:solidFill>
            </a:endParaRPr>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6F15528-21DE-4FAA-801E-634DDDAF4B2B}"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r>
              <a:rPr lang="en-US" smtClean="0">
                <a:solidFill>
                  <a:srgbClr val="775F55"/>
                </a:solidFill>
              </a:rPr>
              <a:t>K.Artoos, CLIC Beam Physics meeting 18.01.2012</a:t>
            </a:r>
            <a:endParaRPr lang="en-US">
              <a:solidFill>
                <a:srgbClr val="775F55"/>
              </a:solidFill>
            </a:endParaRP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extLst>
      <p:ext uri="{BB962C8B-B14F-4D97-AF65-F5344CB8AC3E}">
        <p14:creationId xmlns:p14="http://schemas.microsoft.com/office/powerpoint/2010/main" val="1037945048"/>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13F6CC-F684-4CDF-8099-F18F831137A8}" type="datetime1">
              <a:rPr lang="en-US" smtClean="0">
                <a:solidFill>
                  <a:srgbClr val="775F55"/>
                </a:solidFill>
              </a:rPr>
              <a:pPr/>
              <a:t>3/8/2012</a:t>
            </a:fld>
            <a:endParaRPr lang="en-US">
              <a:solidFill>
                <a:srgbClr val="775F55"/>
              </a:solidFill>
            </a:endParaRPr>
          </a:p>
        </p:txBody>
      </p:sp>
      <p:sp>
        <p:nvSpPr>
          <p:cNvPr id="5" name="Footer Placeholder 4"/>
          <p:cNvSpPr>
            <a:spLocks noGrp="1"/>
          </p:cNvSpPr>
          <p:nvPr>
            <p:ph type="ftr" sz="quarter" idx="11"/>
          </p:nvPr>
        </p:nvSpPr>
        <p:spPr/>
        <p:txBody>
          <a:bodyPr/>
          <a:lstStyle/>
          <a:p>
            <a:r>
              <a:rPr lang="en-US" smtClean="0">
                <a:solidFill>
                  <a:srgbClr val="775F55"/>
                </a:solidFill>
              </a:rPr>
              <a:t>K.Artoos, CLIC Beam Physics meeting 18.01.2012</a:t>
            </a:r>
            <a:endParaRPr lang="en-US">
              <a:solidFill>
                <a:srgbClr val="775F55"/>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0805083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BAEA228E-7F74-4527-81AD-4C2DC193C450}" type="datetime1">
              <a:rPr lang="en-US" smtClean="0">
                <a:solidFill>
                  <a:srgbClr val="775F55"/>
                </a:solidFill>
              </a:rPr>
              <a:pPr/>
              <a:t>3/8/2012</a:t>
            </a:fld>
            <a:endParaRPr lang="en-US">
              <a:solidFill>
                <a:srgbClr val="775F55"/>
              </a:solidFill>
            </a:endParaRPr>
          </a:p>
        </p:txBody>
      </p:sp>
      <p:sp>
        <p:nvSpPr>
          <p:cNvPr id="5" name="Footer Placeholder 4"/>
          <p:cNvSpPr>
            <a:spLocks noGrp="1"/>
          </p:cNvSpPr>
          <p:nvPr>
            <p:ph type="ftr" sz="quarter" idx="11"/>
          </p:nvPr>
        </p:nvSpPr>
        <p:spPr>
          <a:xfrm>
            <a:off x="457201" y="6248207"/>
            <a:ext cx="5573483" cy="365125"/>
          </a:xfrm>
        </p:spPr>
        <p:txBody>
          <a:bodyPr/>
          <a:lstStyle/>
          <a:p>
            <a:r>
              <a:rPr lang="en-US" smtClean="0">
                <a:solidFill>
                  <a:srgbClr val="775F55"/>
                </a:solidFill>
              </a:rPr>
              <a:t>K.Artoos, CLIC Beam Physics meeting 18.01.2012</a:t>
            </a:r>
            <a:endParaRPr lang="en-US">
              <a:solidFill>
                <a:srgbClr val="775F55"/>
              </a:solidFill>
            </a:endParaRP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6" name="Slide Number Placeholder 5"/>
          <p:cNvSpPr>
            <a:spLocks noGrp="1"/>
          </p:cNvSpPr>
          <p:nvPr>
            <p:ph type="sldNum" sz="quarter" idx="12"/>
          </p:nvPr>
        </p:nvSpPr>
        <p:spPr>
          <a:xfrm rot="5400000">
            <a:off x="5989638" y="144462"/>
            <a:ext cx="533400" cy="244476"/>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39774626"/>
      </p:ext>
    </p:extLst>
  </p:cSld>
  <p:clrMapOvr>
    <a:overrideClrMapping bg1="lt1" tx1="dk1" bg2="lt2" tx2="dk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64514" name="Espace réservé du titre 1"/>
          <p:cNvSpPr>
            <a:spLocks noGrp="1"/>
          </p:cNvSpPr>
          <p:nvPr>
            <p:ph type="ctrTitle"/>
          </p:nvPr>
        </p:nvSpPr>
        <p:spPr>
          <a:xfrm>
            <a:off x="685800" y="2130425"/>
            <a:ext cx="7772400" cy="1470025"/>
          </a:xfrm>
        </p:spPr>
        <p:txBody>
          <a:bodyPr/>
          <a:lstStyle>
            <a:lvl1pPr>
              <a:defRPr>
                <a:latin typeface="Arial" charset="0"/>
              </a:defRPr>
            </a:lvl1pPr>
          </a:lstStyle>
          <a:p>
            <a:r>
              <a:rPr lang="fr-FR"/>
              <a:t>Cliquez pour modifier le style du titre</a:t>
            </a:r>
          </a:p>
        </p:txBody>
      </p:sp>
      <p:sp>
        <p:nvSpPr>
          <p:cNvPr id="64515" name="Espace réservé du texte 2"/>
          <p:cNvSpPr>
            <a:spLocks noGrp="1"/>
          </p:cNvSpPr>
          <p:nvPr>
            <p:ph type="subTitle" idx="1"/>
          </p:nvPr>
        </p:nvSpPr>
        <p:spPr>
          <a:xfrm>
            <a:off x="1371600" y="3886200"/>
            <a:ext cx="6400800" cy="1752600"/>
          </a:xfrm>
        </p:spPr>
        <p:txBody>
          <a:bodyPr/>
          <a:lstStyle>
            <a:lvl1pPr marL="0" indent="0" algn="ctr">
              <a:buFont typeface="Arial" charset="0"/>
              <a:buNone/>
              <a:defRPr/>
            </a:lvl1pPr>
          </a:lstStyle>
          <a:p>
            <a:r>
              <a:rPr lang="fr-FR"/>
              <a:t>Cliquez pour modifier le style des sous-titres du masque</a:t>
            </a:r>
          </a:p>
        </p:txBody>
      </p:sp>
      <p:pic>
        <p:nvPicPr>
          <p:cNvPr id="64516" name="Image 6" descr="lapp2.jpg"/>
          <p:cNvPicPr>
            <a:picLocks noChangeAspect="1"/>
          </p:cNvPicPr>
          <p:nvPr/>
        </p:nvPicPr>
        <p:blipFill>
          <a:blip r:embed="rId2" cstate="screen"/>
          <a:srcRect/>
          <a:stretch>
            <a:fillRect/>
          </a:stretch>
        </p:blipFill>
        <p:spPr bwMode="auto">
          <a:xfrm>
            <a:off x="777875" y="6075363"/>
            <a:ext cx="1077913" cy="639762"/>
          </a:xfrm>
          <a:prstGeom prst="rect">
            <a:avLst/>
          </a:prstGeom>
          <a:noFill/>
          <a:ln w="9525">
            <a:noFill/>
            <a:miter lim="800000"/>
            <a:headEnd/>
            <a:tailEnd/>
          </a:ln>
        </p:spPr>
      </p:pic>
      <p:pic>
        <p:nvPicPr>
          <p:cNvPr id="64517" name="Image 8" descr="Courbe.jpg"/>
          <p:cNvPicPr>
            <a:picLocks noChangeAspect="1"/>
          </p:cNvPicPr>
          <p:nvPr userDrawn="1"/>
        </p:nvPicPr>
        <p:blipFill>
          <a:blip r:embed="rId3" cstate="screen"/>
          <a:srcRect/>
          <a:stretch>
            <a:fillRect/>
          </a:stretch>
        </p:blipFill>
        <p:spPr bwMode="auto">
          <a:xfrm>
            <a:off x="0" y="0"/>
            <a:ext cx="1890713" cy="6858000"/>
          </a:xfrm>
          <a:prstGeom prst="rect">
            <a:avLst/>
          </a:prstGeom>
          <a:noFill/>
          <a:ln w="9525">
            <a:noFill/>
            <a:miter lim="800000"/>
            <a:headEnd/>
            <a:tailEnd/>
          </a:ln>
        </p:spPr>
      </p:pic>
      <p:pic>
        <p:nvPicPr>
          <p:cNvPr id="64518" name="Image 6" descr="Logo LAPP + texte.jpg"/>
          <p:cNvPicPr>
            <a:picLocks noChangeAspect="1"/>
          </p:cNvPicPr>
          <p:nvPr userDrawn="1"/>
        </p:nvPicPr>
        <p:blipFill>
          <a:blip r:embed="rId4" cstate="screen"/>
          <a:srcRect/>
          <a:stretch>
            <a:fillRect/>
          </a:stretch>
        </p:blipFill>
        <p:spPr bwMode="auto">
          <a:xfrm>
            <a:off x="1100138" y="319088"/>
            <a:ext cx="1254125" cy="965200"/>
          </a:xfrm>
          <a:prstGeom prst="rect">
            <a:avLst/>
          </a:prstGeom>
          <a:noFill/>
          <a:ln w="9525">
            <a:noFill/>
            <a:miter lim="800000"/>
            <a:headEnd/>
            <a:tailEnd/>
          </a:ln>
        </p:spPr>
      </p:pic>
      <p:pic>
        <p:nvPicPr>
          <p:cNvPr id="64519" name="Image 9" descr="logo-cnrs.jpg"/>
          <p:cNvPicPr>
            <a:picLocks noChangeAspect="1"/>
          </p:cNvPicPr>
          <p:nvPr userDrawn="1"/>
        </p:nvPicPr>
        <p:blipFill>
          <a:blip r:embed="rId5" cstate="screen"/>
          <a:srcRect/>
          <a:stretch>
            <a:fillRect/>
          </a:stretch>
        </p:blipFill>
        <p:spPr bwMode="auto">
          <a:xfrm>
            <a:off x="4929188" y="6215063"/>
            <a:ext cx="1079500" cy="493712"/>
          </a:xfrm>
          <a:prstGeom prst="rect">
            <a:avLst/>
          </a:prstGeom>
          <a:noFill/>
          <a:ln w="9525">
            <a:noFill/>
            <a:miter lim="800000"/>
            <a:headEnd/>
            <a:tailEnd/>
          </a:ln>
        </p:spPr>
      </p:pic>
      <p:pic>
        <p:nvPicPr>
          <p:cNvPr id="64520" name="Image 10" descr="ok_in2p3_quadri.jpg"/>
          <p:cNvPicPr>
            <a:picLocks noChangeAspect="1"/>
          </p:cNvPicPr>
          <p:nvPr userDrawn="1"/>
        </p:nvPicPr>
        <p:blipFill>
          <a:blip r:embed="rId6" cstate="screen"/>
          <a:srcRect/>
          <a:stretch>
            <a:fillRect/>
          </a:stretch>
        </p:blipFill>
        <p:spPr bwMode="auto">
          <a:xfrm>
            <a:off x="6357938" y="6308725"/>
            <a:ext cx="1079500" cy="406400"/>
          </a:xfrm>
          <a:prstGeom prst="rect">
            <a:avLst/>
          </a:prstGeom>
          <a:noFill/>
          <a:ln w="9525">
            <a:noFill/>
            <a:miter lim="800000"/>
            <a:headEnd/>
            <a:tailEnd/>
          </a:ln>
        </p:spPr>
      </p:pic>
      <p:pic>
        <p:nvPicPr>
          <p:cNvPr id="64521" name="Image 11" descr="logo-universite.jpg"/>
          <p:cNvPicPr>
            <a:picLocks noChangeAspect="1"/>
          </p:cNvPicPr>
          <p:nvPr userDrawn="1"/>
        </p:nvPicPr>
        <p:blipFill>
          <a:blip r:embed="rId7" cstate="screen"/>
          <a:srcRect/>
          <a:stretch>
            <a:fillRect/>
          </a:stretch>
        </p:blipFill>
        <p:spPr bwMode="auto">
          <a:xfrm>
            <a:off x="7786688" y="6284913"/>
            <a:ext cx="1079500" cy="358775"/>
          </a:xfrm>
          <a:prstGeom prst="rect">
            <a:avLst/>
          </a:prstGeom>
          <a:noFill/>
          <a:ln w="9525">
            <a:noFill/>
            <a:miter lim="800000"/>
            <a:headEnd/>
            <a:tailEnd/>
          </a:ln>
        </p:spPr>
      </p:pic>
      <p:pic>
        <p:nvPicPr>
          <p:cNvPr id="64522" name="Picture 10" descr="LOGO_LAVISTA_500"/>
          <p:cNvPicPr>
            <a:picLocks noChangeAspect="1" noChangeArrowheads="1"/>
          </p:cNvPicPr>
          <p:nvPr userDrawn="1"/>
        </p:nvPicPr>
        <p:blipFill>
          <a:blip r:embed="rId8" cstate="screen"/>
          <a:srcRect/>
          <a:stretch>
            <a:fillRect/>
          </a:stretch>
        </p:blipFill>
        <p:spPr bwMode="auto">
          <a:xfrm>
            <a:off x="827088" y="5445125"/>
            <a:ext cx="1524000" cy="1158875"/>
          </a:xfrm>
          <a:prstGeom prst="rect">
            <a:avLst/>
          </a:prstGeom>
          <a:noFill/>
        </p:spPr>
      </p:pic>
    </p:spTree>
    <p:extLst>
      <p:ext uri="{BB962C8B-B14F-4D97-AF65-F5344CB8AC3E}">
        <p14:creationId xmlns:p14="http://schemas.microsoft.com/office/powerpoint/2010/main" val="20740227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CA"/>
          </a:p>
        </p:txBody>
      </p:sp>
      <p:sp>
        <p:nvSpPr>
          <p:cNvPr id="4" name="Espace réservé de la date 3"/>
          <p:cNvSpPr>
            <a:spLocks noGrp="1"/>
          </p:cNvSpPr>
          <p:nvPr>
            <p:ph type="dt" sz="half" idx="10"/>
          </p:nvPr>
        </p:nvSpPr>
        <p:spPr/>
        <p:txBody>
          <a:bodyPr/>
          <a:lstStyle>
            <a:lvl1pPr>
              <a:defRPr/>
            </a:lvl1pPr>
          </a:lstStyle>
          <a:p>
            <a:pPr>
              <a:defRPr/>
            </a:pPr>
            <a:r>
              <a:rPr lang="fr-FR" smtClean="0">
                <a:solidFill>
                  <a:srgbClr val="000000">
                    <a:tint val="75000"/>
                  </a:srgbClr>
                </a:solidFill>
              </a:rPr>
              <a:t>Gaël Balik - LAPP </a:t>
            </a:r>
            <a:endParaRPr lang="fr-FR">
              <a:solidFill>
                <a:srgbClr val="000000">
                  <a:tint val="75000"/>
                </a:srgbClr>
              </a:solidFill>
            </a:endParaRPr>
          </a:p>
        </p:txBody>
      </p:sp>
      <p:sp>
        <p:nvSpPr>
          <p:cNvPr id="5" name="Espace réservé du pied de page 4"/>
          <p:cNvSpPr>
            <a:spLocks noGrp="1"/>
          </p:cNvSpPr>
          <p:nvPr>
            <p:ph type="ftr" sz="quarter" idx="11"/>
          </p:nvPr>
        </p:nvSpPr>
        <p:spPr/>
        <p:txBody>
          <a:bodyPr/>
          <a:lstStyle>
            <a:lvl1pPr>
              <a:defRPr/>
            </a:lvl1pPr>
          </a:lstStyle>
          <a:p>
            <a:pPr>
              <a:defRPr/>
            </a:pPr>
            <a:r>
              <a:rPr lang="fr-FR" smtClean="0">
                <a:solidFill>
                  <a:srgbClr val="000000">
                    <a:tint val="75000"/>
                  </a:srgbClr>
                </a:solidFill>
              </a:rPr>
              <a:t>MDI December 16, 2011</a:t>
            </a:r>
            <a:endParaRPr lang="fr-FR">
              <a:solidFill>
                <a:srgbClr val="000000">
                  <a:tint val="75000"/>
                </a:srgbClr>
              </a:solidFill>
            </a:endParaRPr>
          </a:p>
        </p:txBody>
      </p:sp>
      <p:sp>
        <p:nvSpPr>
          <p:cNvPr id="6" name="Espace réservé du numéro de diapositive 5"/>
          <p:cNvSpPr>
            <a:spLocks noGrp="1"/>
          </p:cNvSpPr>
          <p:nvPr>
            <p:ph type="sldNum" sz="quarter" idx="12"/>
          </p:nvPr>
        </p:nvSpPr>
        <p:spPr/>
        <p:txBody>
          <a:bodyPr/>
          <a:lstStyle>
            <a:lvl1pPr>
              <a:defRPr smtClean="0"/>
            </a:lvl1pPr>
          </a:lstStyle>
          <a:p>
            <a:pPr>
              <a:defRPr/>
            </a:pPr>
            <a:fld id="{42E5B1F3-85C6-4E97-8DC3-51AEC7221F70}" type="slidenum">
              <a:rPr lang="fr-FR">
                <a:solidFill>
                  <a:srgbClr val="000000">
                    <a:tint val="75000"/>
                  </a:srgbClr>
                </a:solidFill>
              </a:rPr>
              <a:pPr>
                <a:defRPr/>
              </a:pPr>
              <a:t>‹#›</a:t>
            </a:fld>
            <a:endParaRPr lang="fr-FR">
              <a:solidFill>
                <a:srgbClr val="000000">
                  <a:tint val="75000"/>
                </a:srgbClr>
              </a:solidFill>
            </a:endParaRPr>
          </a:p>
        </p:txBody>
      </p:sp>
    </p:spTree>
    <p:extLst>
      <p:ext uri="{BB962C8B-B14F-4D97-AF65-F5344CB8AC3E}">
        <p14:creationId xmlns:p14="http://schemas.microsoft.com/office/powerpoint/2010/main" val="3314125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slow"/>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r>
              <a:rPr lang="fr-FR" smtClean="0">
                <a:solidFill>
                  <a:srgbClr val="000000">
                    <a:tint val="75000"/>
                  </a:srgbClr>
                </a:solidFill>
              </a:rPr>
              <a:t>Gaël Balik - LAPP </a:t>
            </a:r>
            <a:endParaRPr lang="fr-FR">
              <a:solidFill>
                <a:srgbClr val="000000">
                  <a:tint val="75000"/>
                </a:srgbClr>
              </a:solidFill>
            </a:endParaRPr>
          </a:p>
        </p:txBody>
      </p:sp>
      <p:sp>
        <p:nvSpPr>
          <p:cNvPr id="5" name="Espace réservé du pied de page 4"/>
          <p:cNvSpPr>
            <a:spLocks noGrp="1"/>
          </p:cNvSpPr>
          <p:nvPr>
            <p:ph type="ftr" sz="quarter" idx="11"/>
          </p:nvPr>
        </p:nvSpPr>
        <p:spPr/>
        <p:txBody>
          <a:bodyPr/>
          <a:lstStyle>
            <a:lvl1pPr>
              <a:defRPr/>
            </a:lvl1pPr>
          </a:lstStyle>
          <a:p>
            <a:pPr>
              <a:defRPr/>
            </a:pPr>
            <a:r>
              <a:rPr lang="fr-FR" smtClean="0">
                <a:solidFill>
                  <a:srgbClr val="000000">
                    <a:tint val="75000"/>
                  </a:srgbClr>
                </a:solidFill>
              </a:rPr>
              <a:t>MDI December 16, 2011</a:t>
            </a:r>
            <a:endParaRPr lang="fr-FR">
              <a:solidFill>
                <a:srgbClr val="000000">
                  <a:tint val="75000"/>
                </a:srgbClr>
              </a:solidFill>
            </a:endParaRPr>
          </a:p>
        </p:txBody>
      </p:sp>
      <p:sp>
        <p:nvSpPr>
          <p:cNvPr id="6" name="Espace réservé du numéro de diapositive 5"/>
          <p:cNvSpPr>
            <a:spLocks noGrp="1"/>
          </p:cNvSpPr>
          <p:nvPr>
            <p:ph type="sldNum" sz="quarter" idx="12"/>
          </p:nvPr>
        </p:nvSpPr>
        <p:spPr/>
        <p:txBody>
          <a:bodyPr/>
          <a:lstStyle>
            <a:lvl1pPr>
              <a:defRPr smtClean="0"/>
            </a:lvl1pPr>
          </a:lstStyle>
          <a:p>
            <a:pPr>
              <a:defRPr/>
            </a:pPr>
            <a:fld id="{04448FB7-7153-40E1-B103-3C5243318163}" type="slidenum">
              <a:rPr lang="fr-FR">
                <a:solidFill>
                  <a:srgbClr val="000000">
                    <a:tint val="75000"/>
                  </a:srgbClr>
                </a:solidFill>
              </a:rPr>
              <a:pPr>
                <a:defRPr/>
              </a:pPr>
              <a:t>‹#›</a:t>
            </a:fld>
            <a:endParaRPr lang="fr-FR">
              <a:solidFill>
                <a:srgbClr val="000000">
                  <a:tint val="75000"/>
                </a:srgbClr>
              </a:solidFill>
            </a:endParaRPr>
          </a:p>
        </p:txBody>
      </p:sp>
    </p:spTree>
    <p:extLst>
      <p:ext uri="{BB962C8B-B14F-4D97-AF65-F5344CB8AC3E}">
        <p14:creationId xmlns:p14="http://schemas.microsoft.com/office/powerpoint/2010/main" val="277063087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CA"/>
          </a:p>
        </p:txBody>
      </p:sp>
      <p:sp>
        <p:nvSpPr>
          <p:cNvPr id="3" name="Espace réservé du contenu 2"/>
          <p:cNvSpPr>
            <a:spLocks noGrp="1"/>
          </p:cNvSpPr>
          <p:nvPr>
            <p:ph sz="half" idx="1"/>
          </p:nvPr>
        </p:nvSpPr>
        <p:spPr>
          <a:xfrm>
            <a:off x="1285875" y="1600200"/>
            <a:ext cx="362426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CA"/>
          </a:p>
        </p:txBody>
      </p:sp>
      <p:sp>
        <p:nvSpPr>
          <p:cNvPr id="4" name="Espace réservé du contenu 3"/>
          <p:cNvSpPr>
            <a:spLocks noGrp="1"/>
          </p:cNvSpPr>
          <p:nvPr>
            <p:ph sz="half" idx="2"/>
          </p:nvPr>
        </p:nvSpPr>
        <p:spPr>
          <a:xfrm>
            <a:off x="5062538" y="1600200"/>
            <a:ext cx="36242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CA"/>
          </a:p>
        </p:txBody>
      </p:sp>
      <p:sp>
        <p:nvSpPr>
          <p:cNvPr id="5" name="Espace réservé de la date 4"/>
          <p:cNvSpPr>
            <a:spLocks noGrp="1"/>
          </p:cNvSpPr>
          <p:nvPr>
            <p:ph type="dt" sz="half" idx="10"/>
          </p:nvPr>
        </p:nvSpPr>
        <p:spPr/>
        <p:txBody>
          <a:bodyPr/>
          <a:lstStyle>
            <a:lvl1pPr>
              <a:defRPr/>
            </a:lvl1pPr>
          </a:lstStyle>
          <a:p>
            <a:pPr>
              <a:defRPr/>
            </a:pPr>
            <a:r>
              <a:rPr lang="fr-FR" smtClean="0">
                <a:solidFill>
                  <a:srgbClr val="000000">
                    <a:tint val="75000"/>
                  </a:srgbClr>
                </a:solidFill>
              </a:rPr>
              <a:t>Gaël Balik - LAPP </a:t>
            </a:r>
            <a:endParaRPr lang="fr-FR">
              <a:solidFill>
                <a:srgbClr val="000000">
                  <a:tint val="75000"/>
                </a:srgbClr>
              </a:solidFill>
            </a:endParaRPr>
          </a:p>
        </p:txBody>
      </p:sp>
      <p:sp>
        <p:nvSpPr>
          <p:cNvPr id="6" name="Espace réservé du pied de page 5"/>
          <p:cNvSpPr>
            <a:spLocks noGrp="1"/>
          </p:cNvSpPr>
          <p:nvPr>
            <p:ph type="ftr" sz="quarter" idx="11"/>
          </p:nvPr>
        </p:nvSpPr>
        <p:spPr/>
        <p:txBody>
          <a:bodyPr/>
          <a:lstStyle>
            <a:lvl1pPr>
              <a:defRPr/>
            </a:lvl1pPr>
          </a:lstStyle>
          <a:p>
            <a:pPr>
              <a:defRPr/>
            </a:pPr>
            <a:r>
              <a:rPr lang="fr-FR" smtClean="0">
                <a:solidFill>
                  <a:srgbClr val="000000">
                    <a:tint val="75000"/>
                  </a:srgbClr>
                </a:solidFill>
              </a:rPr>
              <a:t>MDI December 16, 2011</a:t>
            </a:r>
            <a:endParaRPr lang="fr-FR">
              <a:solidFill>
                <a:srgbClr val="000000">
                  <a:tint val="75000"/>
                </a:srgbClr>
              </a:solidFill>
            </a:endParaRPr>
          </a:p>
        </p:txBody>
      </p:sp>
      <p:sp>
        <p:nvSpPr>
          <p:cNvPr id="7" name="Espace réservé du numéro de diapositive 6"/>
          <p:cNvSpPr>
            <a:spLocks noGrp="1"/>
          </p:cNvSpPr>
          <p:nvPr>
            <p:ph type="sldNum" sz="quarter" idx="12"/>
          </p:nvPr>
        </p:nvSpPr>
        <p:spPr/>
        <p:txBody>
          <a:bodyPr/>
          <a:lstStyle>
            <a:lvl1pPr>
              <a:defRPr smtClean="0"/>
            </a:lvl1pPr>
          </a:lstStyle>
          <a:p>
            <a:pPr>
              <a:defRPr/>
            </a:pPr>
            <a:fld id="{8DF5BCFE-2336-4B3B-A15C-B2B5C622234A}" type="slidenum">
              <a:rPr lang="fr-FR">
                <a:solidFill>
                  <a:srgbClr val="000000">
                    <a:tint val="75000"/>
                  </a:srgbClr>
                </a:solidFill>
              </a:rPr>
              <a:pPr>
                <a:defRPr/>
              </a:pPr>
              <a:t>‹#›</a:t>
            </a:fld>
            <a:endParaRPr lang="fr-FR">
              <a:solidFill>
                <a:srgbClr val="000000">
                  <a:tint val="75000"/>
                </a:srgbClr>
              </a:solidFill>
            </a:endParaRPr>
          </a:p>
        </p:txBody>
      </p:sp>
    </p:spTree>
    <p:extLst>
      <p:ext uri="{BB962C8B-B14F-4D97-AF65-F5344CB8AC3E}">
        <p14:creationId xmlns:p14="http://schemas.microsoft.com/office/powerpoint/2010/main" val="212265281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en-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CA"/>
          </a:p>
        </p:txBody>
      </p:sp>
      <p:sp>
        <p:nvSpPr>
          <p:cNvPr id="7" name="Espace réservé de la date 6"/>
          <p:cNvSpPr>
            <a:spLocks noGrp="1"/>
          </p:cNvSpPr>
          <p:nvPr>
            <p:ph type="dt" sz="half" idx="10"/>
          </p:nvPr>
        </p:nvSpPr>
        <p:spPr/>
        <p:txBody>
          <a:bodyPr/>
          <a:lstStyle>
            <a:lvl1pPr>
              <a:defRPr/>
            </a:lvl1pPr>
          </a:lstStyle>
          <a:p>
            <a:pPr>
              <a:defRPr/>
            </a:pPr>
            <a:r>
              <a:rPr lang="fr-FR" smtClean="0">
                <a:solidFill>
                  <a:srgbClr val="000000">
                    <a:tint val="75000"/>
                  </a:srgbClr>
                </a:solidFill>
              </a:rPr>
              <a:t>Gaël Balik - LAPP </a:t>
            </a:r>
            <a:endParaRPr lang="fr-FR">
              <a:solidFill>
                <a:srgbClr val="000000">
                  <a:tint val="75000"/>
                </a:srgbClr>
              </a:solidFill>
            </a:endParaRPr>
          </a:p>
        </p:txBody>
      </p:sp>
      <p:sp>
        <p:nvSpPr>
          <p:cNvPr id="8" name="Espace réservé du pied de page 7"/>
          <p:cNvSpPr>
            <a:spLocks noGrp="1"/>
          </p:cNvSpPr>
          <p:nvPr>
            <p:ph type="ftr" sz="quarter" idx="11"/>
          </p:nvPr>
        </p:nvSpPr>
        <p:spPr/>
        <p:txBody>
          <a:bodyPr/>
          <a:lstStyle>
            <a:lvl1pPr>
              <a:defRPr/>
            </a:lvl1pPr>
          </a:lstStyle>
          <a:p>
            <a:pPr>
              <a:defRPr/>
            </a:pPr>
            <a:r>
              <a:rPr lang="fr-FR" smtClean="0">
                <a:solidFill>
                  <a:srgbClr val="000000">
                    <a:tint val="75000"/>
                  </a:srgbClr>
                </a:solidFill>
              </a:rPr>
              <a:t>MDI December 16, 2011</a:t>
            </a:r>
            <a:endParaRPr lang="fr-FR">
              <a:solidFill>
                <a:srgbClr val="000000">
                  <a:tint val="75000"/>
                </a:srgbClr>
              </a:solidFill>
            </a:endParaRPr>
          </a:p>
        </p:txBody>
      </p:sp>
      <p:sp>
        <p:nvSpPr>
          <p:cNvPr id="9" name="Espace réservé du numéro de diapositive 8"/>
          <p:cNvSpPr>
            <a:spLocks noGrp="1"/>
          </p:cNvSpPr>
          <p:nvPr>
            <p:ph type="sldNum" sz="quarter" idx="12"/>
          </p:nvPr>
        </p:nvSpPr>
        <p:spPr/>
        <p:txBody>
          <a:bodyPr/>
          <a:lstStyle>
            <a:lvl1pPr>
              <a:defRPr smtClean="0"/>
            </a:lvl1pPr>
          </a:lstStyle>
          <a:p>
            <a:pPr>
              <a:defRPr/>
            </a:pPr>
            <a:fld id="{16F2CB8D-FFB6-4E4A-9E3F-F81E081CFDA6}" type="slidenum">
              <a:rPr lang="fr-FR">
                <a:solidFill>
                  <a:srgbClr val="000000">
                    <a:tint val="75000"/>
                  </a:srgbClr>
                </a:solidFill>
              </a:rPr>
              <a:pPr>
                <a:defRPr/>
              </a:pPr>
              <a:t>‹#›</a:t>
            </a:fld>
            <a:endParaRPr lang="fr-FR">
              <a:solidFill>
                <a:srgbClr val="000000">
                  <a:tint val="75000"/>
                </a:srgbClr>
              </a:solidFill>
            </a:endParaRPr>
          </a:p>
        </p:txBody>
      </p:sp>
    </p:spTree>
    <p:extLst>
      <p:ext uri="{BB962C8B-B14F-4D97-AF65-F5344CB8AC3E}">
        <p14:creationId xmlns:p14="http://schemas.microsoft.com/office/powerpoint/2010/main" val="375159438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CA"/>
          </a:p>
        </p:txBody>
      </p:sp>
      <p:sp>
        <p:nvSpPr>
          <p:cNvPr id="3" name="Espace réservé de la date 2"/>
          <p:cNvSpPr>
            <a:spLocks noGrp="1"/>
          </p:cNvSpPr>
          <p:nvPr>
            <p:ph type="dt" sz="half" idx="10"/>
          </p:nvPr>
        </p:nvSpPr>
        <p:spPr/>
        <p:txBody>
          <a:bodyPr/>
          <a:lstStyle>
            <a:lvl1pPr>
              <a:defRPr/>
            </a:lvl1pPr>
          </a:lstStyle>
          <a:p>
            <a:pPr>
              <a:defRPr/>
            </a:pPr>
            <a:r>
              <a:rPr lang="fr-FR" smtClean="0">
                <a:solidFill>
                  <a:srgbClr val="000000">
                    <a:tint val="75000"/>
                  </a:srgbClr>
                </a:solidFill>
              </a:rPr>
              <a:t>Gaël Balik - LAPP </a:t>
            </a:r>
            <a:endParaRPr lang="fr-FR">
              <a:solidFill>
                <a:srgbClr val="000000">
                  <a:tint val="75000"/>
                </a:srgbClr>
              </a:solidFill>
            </a:endParaRPr>
          </a:p>
        </p:txBody>
      </p:sp>
      <p:sp>
        <p:nvSpPr>
          <p:cNvPr id="4" name="Espace réservé du pied de page 3"/>
          <p:cNvSpPr>
            <a:spLocks noGrp="1"/>
          </p:cNvSpPr>
          <p:nvPr>
            <p:ph type="ftr" sz="quarter" idx="11"/>
          </p:nvPr>
        </p:nvSpPr>
        <p:spPr/>
        <p:txBody>
          <a:bodyPr/>
          <a:lstStyle>
            <a:lvl1pPr>
              <a:defRPr/>
            </a:lvl1pPr>
          </a:lstStyle>
          <a:p>
            <a:pPr>
              <a:defRPr/>
            </a:pPr>
            <a:r>
              <a:rPr lang="fr-FR" smtClean="0">
                <a:solidFill>
                  <a:srgbClr val="000000">
                    <a:tint val="75000"/>
                  </a:srgbClr>
                </a:solidFill>
              </a:rPr>
              <a:t>MDI December 16, 2011</a:t>
            </a:r>
            <a:endParaRPr lang="fr-FR">
              <a:solidFill>
                <a:srgbClr val="000000">
                  <a:tint val="75000"/>
                </a:srgbClr>
              </a:solidFill>
            </a:endParaRPr>
          </a:p>
        </p:txBody>
      </p:sp>
      <p:sp>
        <p:nvSpPr>
          <p:cNvPr id="5" name="Espace réservé du numéro de diapositive 4"/>
          <p:cNvSpPr>
            <a:spLocks noGrp="1"/>
          </p:cNvSpPr>
          <p:nvPr>
            <p:ph type="sldNum" sz="quarter" idx="12"/>
          </p:nvPr>
        </p:nvSpPr>
        <p:spPr/>
        <p:txBody>
          <a:bodyPr/>
          <a:lstStyle>
            <a:lvl1pPr>
              <a:defRPr smtClean="0"/>
            </a:lvl1pPr>
          </a:lstStyle>
          <a:p>
            <a:pPr>
              <a:defRPr/>
            </a:pPr>
            <a:fld id="{D5F69BFE-4272-468A-8A24-79E48C0BD576}" type="slidenum">
              <a:rPr lang="fr-FR">
                <a:solidFill>
                  <a:srgbClr val="000000">
                    <a:tint val="75000"/>
                  </a:srgbClr>
                </a:solidFill>
              </a:rPr>
              <a:pPr>
                <a:defRPr/>
              </a:pPr>
              <a:t>‹#›</a:t>
            </a:fld>
            <a:endParaRPr lang="fr-FR">
              <a:solidFill>
                <a:srgbClr val="000000">
                  <a:tint val="75000"/>
                </a:srgbClr>
              </a:solidFill>
            </a:endParaRPr>
          </a:p>
        </p:txBody>
      </p:sp>
    </p:spTree>
    <p:extLst>
      <p:ext uri="{BB962C8B-B14F-4D97-AF65-F5344CB8AC3E}">
        <p14:creationId xmlns:p14="http://schemas.microsoft.com/office/powerpoint/2010/main" val="94486604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pPr>
              <a:defRPr/>
            </a:pPr>
            <a:r>
              <a:rPr lang="fr-FR" smtClean="0">
                <a:solidFill>
                  <a:srgbClr val="000000">
                    <a:tint val="75000"/>
                  </a:srgbClr>
                </a:solidFill>
              </a:rPr>
              <a:t>Gaël Balik - LAPP </a:t>
            </a:r>
            <a:endParaRPr lang="fr-FR">
              <a:solidFill>
                <a:srgbClr val="000000">
                  <a:tint val="75000"/>
                </a:srgbClr>
              </a:solidFill>
            </a:endParaRPr>
          </a:p>
        </p:txBody>
      </p:sp>
      <p:sp>
        <p:nvSpPr>
          <p:cNvPr id="3" name="Espace réservé du pied de page 2"/>
          <p:cNvSpPr>
            <a:spLocks noGrp="1"/>
          </p:cNvSpPr>
          <p:nvPr>
            <p:ph type="ftr" sz="quarter" idx="11"/>
          </p:nvPr>
        </p:nvSpPr>
        <p:spPr/>
        <p:txBody>
          <a:bodyPr/>
          <a:lstStyle>
            <a:lvl1pPr>
              <a:defRPr/>
            </a:lvl1pPr>
          </a:lstStyle>
          <a:p>
            <a:pPr>
              <a:defRPr/>
            </a:pPr>
            <a:r>
              <a:rPr lang="fr-FR" smtClean="0">
                <a:solidFill>
                  <a:srgbClr val="000000">
                    <a:tint val="75000"/>
                  </a:srgbClr>
                </a:solidFill>
              </a:rPr>
              <a:t>MDI December 16, 2011</a:t>
            </a:r>
            <a:endParaRPr lang="fr-FR">
              <a:solidFill>
                <a:srgbClr val="000000">
                  <a:tint val="75000"/>
                </a:srgbClr>
              </a:solidFill>
            </a:endParaRPr>
          </a:p>
        </p:txBody>
      </p:sp>
      <p:sp>
        <p:nvSpPr>
          <p:cNvPr id="4" name="Espace réservé du numéro de diapositive 3"/>
          <p:cNvSpPr>
            <a:spLocks noGrp="1"/>
          </p:cNvSpPr>
          <p:nvPr>
            <p:ph type="sldNum" sz="quarter" idx="12"/>
          </p:nvPr>
        </p:nvSpPr>
        <p:spPr/>
        <p:txBody>
          <a:bodyPr/>
          <a:lstStyle>
            <a:lvl1pPr>
              <a:defRPr smtClean="0"/>
            </a:lvl1pPr>
          </a:lstStyle>
          <a:p>
            <a:pPr>
              <a:defRPr/>
            </a:pPr>
            <a:fld id="{017B1E5D-AFF6-43DB-BA57-8CB45C1C3B97}" type="slidenum">
              <a:rPr lang="fr-FR">
                <a:solidFill>
                  <a:srgbClr val="000000">
                    <a:tint val="75000"/>
                  </a:srgbClr>
                </a:solidFill>
              </a:rPr>
              <a:pPr>
                <a:defRPr/>
              </a:pPr>
              <a:t>‹#›</a:t>
            </a:fld>
            <a:endParaRPr lang="fr-FR">
              <a:solidFill>
                <a:srgbClr val="000000">
                  <a:tint val="75000"/>
                </a:srgbClr>
              </a:solidFill>
            </a:endParaRPr>
          </a:p>
        </p:txBody>
      </p:sp>
    </p:spTree>
    <p:extLst>
      <p:ext uri="{BB962C8B-B14F-4D97-AF65-F5344CB8AC3E}">
        <p14:creationId xmlns:p14="http://schemas.microsoft.com/office/powerpoint/2010/main" val="49704776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pPr>
              <a:defRPr/>
            </a:pPr>
            <a:r>
              <a:rPr lang="fr-FR" smtClean="0">
                <a:solidFill>
                  <a:srgbClr val="000000">
                    <a:tint val="75000"/>
                  </a:srgbClr>
                </a:solidFill>
              </a:rPr>
              <a:t>Gaël Balik - LAPP </a:t>
            </a:r>
            <a:endParaRPr lang="fr-FR">
              <a:solidFill>
                <a:srgbClr val="000000">
                  <a:tint val="75000"/>
                </a:srgbClr>
              </a:solidFill>
            </a:endParaRPr>
          </a:p>
        </p:txBody>
      </p:sp>
      <p:sp>
        <p:nvSpPr>
          <p:cNvPr id="6" name="Espace réservé du pied de page 5"/>
          <p:cNvSpPr>
            <a:spLocks noGrp="1"/>
          </p:cNvSpPr>
          <p:nvPr>
            <p:ph type="ftr" sz="quarter" idx="11"/>
          </p:nvPr>
        </p:nvSpPr>
        <p:spPr/>
        <p:txBody>
          <a:bodyPr/>
          <a:lstStyle>
            <a:lvl1pPr>
              <a:defRPr/>
            </a:lvl1pPr>
          </a:lstStyle>
          <a:p>
            <a:pPr>
              <a:defRPr/>
            </a:pPr>
            <a:r>
              <a:rPr lang="fr-FR" smtClean="0">
                <a:solidFill>
                  <a:srgbClr val="000000">
                    <a:tint val="75000"/>
                  </a:srgbClr>
                </a:solidFill>
              </a:rPr>
              <a:t>MDI December 16, 2011</a:t>
            </a:r>
            <a:endParaRPr lang="fr-FR">
              <a:solidFill>
                <a:srgbClr val="000000">
                  <a:tint val="75000"/>
                </a:srgbClr>
              </a:solidFill>
            </a:endParaRPr>
          </a:p>
        </p:txBody>
      </p:sp>
      <p:sp>
        <p:nvSpPr>
          <p:cNvPr id="7" name="Espace réservé du numéro de diapositive 6"/>
          <p:cNvSpPr>
            <a:spLocks noGrp="1"/>
          </p:cNvSpPr>
          <p:nvPr>
            <p:ph type="sldNum" sz="quarter" idx="12"/>
          </p:nvPr>
        </p:nvSpPr>
        <p:spPr/>
        <p:txBody>
          <a:bodyPr/>
          <a:lstStyle>
            <a:lvl1pPr>
              <a:defRPr smtClean="0"/>
            </a:lvl1pPr>
          </a:lstStyle>
          <a:p>
            <a:pPr>
              <a:defRPr/>
            </a:pPr>
            <a:fld id="{10F58F27-9520-456F-B00B-64077D181ACC}" type="slidenum">
              <a:rPr lang="fr-FR">
                <a:solidFill>
                  <a:srgbClr val="000000">
                    <a:tint val="75000"/>
                  </a:srgbClr>
                </a:solidFill>
              </a:rPr>
              <a:pPr>
                <a:defRPr/>
              </a:pPr>
              <a:t>‹#›</a:t>
            </a:fld>
            <a:endParaRPr lang="fr-FR">
              <a:solidFill>
                <a:srgbClr val="000000">
                  <a:tint val="75000"/>
                </a:srgbClr>
              </a:solidFill>
            </a:endParaRPr>
          </a:p>
        </p:txBody>
      </p:sp>
    </p:spTree>
    <p:extLst>
      <p:ext uri="{BB962C8B-B14F-4D97-AF65-F5344CB8AC3E}">
        <p14:creationId xmlns:p14="http://schemas.microsoft.com/office/powerpoint/2010/main" val="265627161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C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pPr>
              <a:defRPr/>
            </a:pPr>
            <a:r>
              <a:rPr lang="fr-FR" smtClean="0">
                <a:solidFill>
                  <a:srgbClr val="000000">
                    <a:tint val="75000"/>
                  </a:srgbClr>
                </a:solidFill>
              </a:rPr>
              <a:t>Gaël Balik - LAPP </a:t>
            </a:r>
            <a:endParaRPr lang="fr-FR">
              <a:solidFill>
                <a:srgbClr val="000000">
                  <a:tint val="75000"/>
                </a:srgbClr>
              </a:solidFill>
            </a:endParaRPr>
          </a:p>
        </p:txBody>
      </p:sp>
      <p:sp>
        <p:nvSpPr>
          <p:cNvPr id="6" name="Espace réservé du pied de page 5"/>
          <p:cNvSpPr>
            <a:spLocks noGrp="1"/>
          </p:cNvSpPr>
          <p:nvPr>
            <p:ph type="ftr" sz="quarter" idx="11"/>
          </p:nvPr>
        </p:nvSpPr>
        <p:spPr/>
        <p:txBody>
          <a:bodyPr/>
          <a:lstStyle>
            <a:lvl1pPr>
              <a:defRPr/>
            </a:lvl1pPr>
          </a:lstStyle>
          <a:p>
            <a:pPr>
              <a:defRPr/>
            </a:pPr>
            <a:r>
              <a:rPr lang="fr-FR" smtClean="0">
                <a:solidFill>
                  <a:srgbClr val="000000">
                    <a:tint val="75000"/>
                  </a:srgbClr>
                </a:solidFill>
              </a:rPr>
              <a:t>MDI December 16, 2011</a:t>
            </a:r>
            <a:endParaRPr lang="fr-FR">
              <a:solidFill>
                <a:srgbClr val="000000">
                  <a:tint val="75000"/>
                </a:srgbClr>
              </a:solidFill>
            </a:endParaRPr>
          </a:p>
        </p:txBody>
      </p:sp>
      <p:sp>
        <p:nvSpPr>
          <p:cNvPr id="7" name="Espace réservé du numéro de diapositive 6"/>
          <p:cNvSpPr>
            <a:spLocks noGrp="1"/>
          </p:cNvSpPr>
          <p:nvPr>
            <p:ph type="sldNum" sz="quarter" idx="12"/>
          </p:nvPr>
        </p:nvSpPr>
        <p:spPr/>
        <p:txBody>
          <a:bodyPr/>
          <a:lstStyle>
            <a:lvl1pPr>
              <a:defRPr smtClean="0"/>
            </a:lvl1pPr>
          </a:lstStyle>
          <a:p>
            <a:pPr>
              <a:defRPr/>
            </a:pPr>
            <a:fld id="{B2831C97-CC3A-4429-A30C-48CD0CBCAC4A}" type="slidenum">
              <a:rPr lang="fr-FR">
                <a:solidFill>
                  <a:srgbClr val="000000">
                    <a:tint val="75000"/>
                  </a:srgbClr>
                </a:solidFill>
              </a:rPr>
              <a:pPr>
                <a:defRPr/>
              </a:pPr>
              <a:t>‹#›</a:t>
            </a:fld>
            <a:endParaRPr lang="fr-FR">
              <a:solidFill>
                <a:srgbClr val="000000">
                  <a:tint val="75000"/>
                </a:srgbClr>
              </a:solidFill>
            </a:endParaRPr>
          </a:p>
        </p:txBody>
      </p:sp>
    </p:spTree>
    <p:extLst>
      <p:ext uri="{BB962C8B-B14F-4D97-AF65-F5344CB8AC3E}">
        <p14:creationId xmlns:p14="http://schemas.microsoft.com/office/powerpoint/2010/main" val="175495828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CA"/>
          </a:p>
        </p:txBody>
      </p:sp>
      <p:sp>
        <p:nvSpPr>
          <p:cNvPr id="4" name="Espace réservé de la date 3"/>
          <p:cNvSpPr>
            <a:spLocks noGrp="1"/>
          </p:cNvSpPr>
          <p:nvPr>
            <p:ph type="dt" sz="half" idx="10"/>
          </p:nvPr>
        </p:nvSpPr>
        <p:spPr/>
        <p:txBody>
          <a:bodyPr/>
          <a:lstStyle>
            <a:lvl1pPr>
              <a:defRPr/>
            </a:lvl1pPr>
          </a:lstStyle>
          <a:p>
            <a:pPr>
              <a:defRPr/>
            </a:pPr>
            <a:r>
              <a:rPr lang="fr-FR" smtClean="0">
                <a:solidFill>
                  <a:srgbClr val="000000">
                    <a:tint val="75000"/>
                  </a:srgbClr>
                </a:solidFill>
              </a:rPr>
              <a:t>Gaël Balik - LAPP </a:t>
            </a:r>
            <a:endParaRPr lang="fr-FR">
              <a:solidFill>
                <a:srgbClr val="000000">
                  <a:tint val="75000"/>
                </a:srgbClr>
              </a:solidFill>
            </a:endParaRPr>
          </a:p>
        </p:txBody>
      </p:sp>
      <p:sp>
        <p:nvSpPr>
          <p:cNvPr id="5" name="Espace réservé du pied de page 4"/>
          <p:cNvSpPr>
            <a:spLocks noGrp="1"/>
          </p:cNvSpPr>
          <p:nvPr>
            <p:ph type="ftr" sz="quarter" idx="11"/>
          </p:nvPr>
        </p:nvSpPr>
        <p:spPr/>
        <p:txBody>
          <a:bodyPr/>
          <a:lstStyle>
            <a:lvl1pPr>
              <a:defRPr/>
            </a:lvl1pPr>
          </a:lstStyle>
          <a:p>
            <a:pPr>
              <a:defRPr/>
            </a:pPr>
            <a:r>
              <a:rPr lang="fr-FR" smtClean="0">
                <a:solidFill>
                  <a:srgbClr val="000000">
                    <a:tint val="75000"/>
                  </a:srgbClr>
                </a:solidFill>
              </a:rPr>
              <a:t>MDI December 16, 2011</a:t>
            </a:r>
            <a:endParaRPr lang="fr-FR">
              <a:solidFill>
                <a:srgbClr val="000000">
                  <a:tint val="75000"/>
                </a:srgbClr>
              </a:solidFill>
            </a:endParaRPr>
          </a:p>
        </p:txBody>
      </p:sp>
      <p:sp>
        <p:nvSpPr>
          <p:cNvPr id="6" name="Espace réservé du numéro de diapositive 5"/>
          <p:cNvSpPr>
            <a:spLocks noGrp="1"/>
          </p:cNvSpPr>
          <p:nvPr>
            <p:ph type="sldNum" sz="quarter" idx="12"/>
          </p:nvPr>
        </p:nvSpPr>
        <p:spPr/>
        <p:txBody>
          <a:bodyPr/>
          <a:lstStyle>
            <a:lvl1pPr>
              <a:defRPr smtClean="0"/>
            </a:lvl1pPr>
          </a:lstStyle>
          <a:p>
            <a:pPr>
              <a:defRPr/>
            </a:pPr>
            <a:fld id="{57290C42-6873-4A45-8443-02B9634019C8}" type="slidenum">
              <a:rPr lang="fr-FR">
                <a:solidFill>
                  <a:srgbClr val="000000">
                    <a:tint val="75000"/>
                  </a:srgbClr>
                </a:solidFill>
              </a:rPr>
              <a:pPr>
                <a:defRPr/>
              </a:pPr>
              <a:t>‹#›</a:t>
            </a:fld>
            <a:endParaRPr lang="fr-FR">
              <a:solidFill>
                <a:srgbClr val="000000">
                  <a:tint val="75000"/>
                </a:srgbClr>
              </a:solidFill>
            </a:endParaRPr>
          </a:p>
        </p:txBody>
      </p:sp>
    </p:spTree>
    <p:extLst>
      <p:ext uri="{BB962C8B-B14F-4D97-AF65-F5344CB8AC3E}">
        <p14:creationId xmlns:p14="http://schemas.microsoft.com/office/powerpoint/2010/main" val="233391145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37363" y="274638"/>
            <a:ext cx="1849437" cy="5851525"/>
          </a:xfrm>
        </p:spPr>
        <p:txBody>
          <a:bodyPr vert="eaVert"/>
          <a:lstStyle/>
          <a:p>
            <a:r>
              <a:rPr lang="fr-FR" smtClean="0"/>
              <a:t>Cliquez pour modifier le style du titre</a:t>
            </a:r>
            <a:endParaRPr lang="en-CA"/>
          </a:p>
        </p:txBody>
      </p:sp>
      <p:sp>
        <p:nvSpPr>
          <p:cNvPr id="3" name="Espace réservé du texte vertical 2"/>
          <p:cNvSpPr>
            <a:spLocks noGrp="1"/>
          </p:cNvSpPr>
          <p:nvPr>
            <p:ph type="body" orient="vert" idx="1"/>
          </p:nvPr>
        </p:nvSpPr>
        <p:spPr>
          <a:xfrm>
            <a:off x="1285875" y="274638"/>
            <a:ext cx="5399088"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CA"/>
          </a:p>
        </p:txBody>
      </p:sp>
      <p:sp>
        <p:nvSpPr>
          <p:cNvPr id="4" name="Espace réservé de la date 3"/>
          <p:cNvSpPr>
            <a:spLocks noGrp="1"/>
          </p:cNvSpPr>
          <p:nvPr>
            <p:ph type="dt" sz="half" idx="10"/>
          </p:nvPr>
        </p:nvSpPr>
        <p:spPr/>
        <p:txBody>
          <a:bodyPr/>
          <a:lstStyle>
            <a:lvl1pPr>
              <a:defRPr/>
            </a:lvl1pPr>
          </a:lstStyle>
          <a:p>
            <a:pPr>
              <a:defRPr/>
            </a:pPr>
            <a:r>
              <a:rPr lang="fr-FR" smtClean="0">
                <a:solidFill>
                  <a:srgbClr val="000000">
                    <a:tint val="75000"/>
                  </a:srgbClr>
                </a:solidFill>
              </a:rPr>
              <a:t>Gaël Balik - LAPP </a:t>
            </a:r>
            <a:endParaRPr lang="fr-FR">
              <a:solidFill>
                <a:srgbClr val="000000">
                  <a:tint val="75000"/>
                </a:srgbClr>
              </a:solidFill>
            </a:endParaRPr>
          </a:p>
        </p:txBody>
      </p:sp>
      <p:sp>
        <p:nvSpPr>
          <p:cNvPr id="5" name="Espace réservé du pied de page 4"/>
          <p:cNvSpPr>
            <a:spLocks noGrp="1"/>
          </p:cNvSpPr>
          <p:nvPr>
            <p:ph type="ftr" sz="quarter" idx="11"/>
          </p:nvPr>
        </p:nvSpPr>
        <p:spPr/>
        <p:txBody>
          <a:bodyPr/>
          <a:lstStyle>
            <a:lvl1pPr>
              <a:defRPr/>
            </a:lvl1pPr>
          </a:lstStyle>
          <a:p>
            <a:pPr>
              <a:defRPr/>
            </a:pPr>
            <a:r>
              <a:rPr lang="fr-FR" smtClean="0">
                <a:solidFill>
                  <a:srgbClr val="000000">
                    <a:tint val="75000"/>
                  </a:srgbClr>
                </a:solidFill>
              </a:rPr>
              <a:t>MDI December 16, 2011</a:t>
            </a:r>
            <a:endParaRPr lang="fr-FR">
              <a:solidFill>
                <a:srgbClr val="000000">
                  <a:tint val="75000"/>
                </a:srgbClr>
              </a:solidFill>
            </a:endParaRPr>
          </a:p>
        </p:txBody>
      </p:sp>
      <p:sp>
        <p:nvSpPr>
          <p:cNvPr id="6" name="Espace réservé du numéro de diapositive 5"/>
          <p:cNvSpPr>
            <a:spLocks noGrp="1"/>
          </p:cNvSpPr>
          <p:nvPr>
            <p:ph type="sldNum" sz="quarter" idx="12"/>
          </p:nvPr>
        </p:nvSpPr>
        <p:spPr/>
        <p:txBody>
          <a:bodyPr/>
          <a:lstStyle>
            <a:lvl1pPr>
              <a:defRPr smtClean="0"/>
            </a:lvl1pPr>
          </a:lstStyle>
          <a:p>
            <a:pPr>
              <a:defRPr/>
            </a:pPr>
            <a:fld id="{3E9B558C-96C7-4087-B5B5-9A0639B5424D}" type="slidenum">
              <a:rPr lang="fr-FR">
                <a:solidFill>
                  <a:srgbClr val="000000">
                    <a:tint val="75000"/>
                  </a:srgbClr>
                </a:solidFill>
              </a:rPr>
              <a:pPr>
                <a:defRPr/>
              </a:pPr>
              <a:t>‹#›</a:t>
            </a:fld>
            <a:endParaRPr lang="fr-FR">
              <a:solidFill>
                <a:srgbClr val="000000">
                  <a:tint val="75000"/>
                </a:srgbClr>
              </a:solidFill>
            </a:endParaRPr>
          </a:p>
        </p:txBody>
      </p:sp>
    </p:spTree>
    <p:extLst>
      <p:ext uri="{BB962C8B-B14F-4D97-AF65-F5344CB8AC3E}">
        <p14:creationId xmlns:p14="http://schemas.microsoft.com/office/powerpoint/2010/main" val="56172891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2FDA42-A148-4012-84BD-9E5F07886BB4}" type="datetimeFigureOut">
              <a:rPr lang="en-US" smtClean="0">
                <a:solidFill>
                  <a:prstClr val="black">
                    <a:tint val="75000"/>
                  </a:prstClr>
                </a:solidFill>
              </a:rPr>
              <a:pPr/>
              <a:t>3/8/2012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8D08138-5EAE-441A-AAC8-E4E208581A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57975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slow"/>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2FDA42-A148-4012-84BD-9E5F07886BB4}" type="datetimeFigureOut">
              <a:rPr lang="en-US" smtClean="0">
                <a:solidFill>
                  <a:prstClr val="black">
                    <a:tint val="75000"/>
                  </a:prstClr>
                </a:solidFill>
              </a:rPr>
              <a:pPr/>
              <a:t>3/8/2012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8D08138-5EAE-441A-AAC8-E4E208581A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1058806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2FDA42-A148-4012-84BD-9E5F07886BB4}" type="datetimeFigureOut">
              <a:rPr lang="en-US" smtClean="0">
                <a:solidFill>
                  <a:prstClr val="black">
                    <a:tint val="75000"/>
                  </a:prstClr>
                </a:solidFill>
              </a:rPr>
              <a:pPr/>
              <a:t>3/8/2012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8D08138-5EAE-441A-AAC8-E4E208581A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7700143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2FDA42-A148-4012-84BD-9E5F07886BB4}" type="datetimeFigureOut">
              <a:rPr lang="en-US" smtClean="0">
                <a:solidFill>
                  <a:prstClr val="black">
                    <a:tint val="75000"/>
                  </a:prstClr>
                </a:solidFill>
              </a:rPr>
              <a:pPr/>
              <a:t>3/8/2012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8D08138-5EAE-441A-AAC8-E4E208581A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4061110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2FDA42-A148-4012-84BD-9E5F07886BB4}" type="datetimeFigureOut">
              <a:rPr lang="en-US" smtClean="0">
                <a:solidFill>
                  <a:prstClr val="black">
                    <a:tint val="75000"/>
                  </a:prstClr>
                </a:solidFill>
              </a:rPr>
              <a:pPr/>
              <a:t>3/8/2012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C8D08138-5EAE-441A-AAC8-E4E208581A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4944472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2FDA42-A148-4012-84BD-9E5F07886BB4}" type="datetimeFigureOut">
              <a:rPr lang="en-US" smtClean="0">
                <a:solidFill>
                  <a:prstClr val="black">
                    <a:tint val="75000"/>
                  </a:prstClr>
                </a:solidFill>
              </a:rPr>
              <a:pPr/>
              <a:t>3/8/2012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8D08138-5EAE-441A-AAC8-E4E208581A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8148377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2FDA42-A148-4012-84BD-9E5F07886BB4}" type="datetimeFigureOut">
              <a:rPr lang="en-US" smtClean="0">
                <a:solidFill>
                  <a:prstClr val="black">
                    <a:tint val="75000"/>
                  </a:prstClr>
                </a:solidFill>
              </a:rPr>
              <a:pPr/>
              <a:t>3/8/2012</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C8D08138-5EAE-441A-AAC8-E4E208581A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7382550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2FDA42-A148-4012-84BD-9E5F07886BB4}" type="datetimeFigureOut">
              <a:rPr lang="en-US" smtClean="0">
                <a:solidFill>
                  <a:prstClr val="black">
                    <a:tint val="75000"/>
                  </a:prstClr>
                </a:solidFill>
              </a:rPr>
              <a:pPr/>
              <a:t>3/8/2012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8D08138-5EAE-441A-AAC8-E4E208581A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1358936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2FDA42-A148-4012-84BD-9E5F07886BB4}" type="datetimeFigureOut">
              <a:rPr lang="en-US" smtClean="0">
                <a:solidFill>
                  <a:prstClr val="black">
                    <a:tint val="75000"/>
                  </a:prstClr>
                </a:solidFill>
              </a:rPr>
              <a:pPr/>
              <a:t>3/8/2012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8D08138-5EAE-441A-AAC8-E4E208581A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4563424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2FDA42-A148-4012-84BD-9E5F07886BB4}" type="datetimeFigureOut">
              <a:rPr lang="en-US" smtClean="0">
                <a:solidFill>
                  <a:prstClr val="black">
                    <a:tint val="75000"/>
                  </a:prstClr>
                </a:solidFill>
              </a:rPr>
              <a:pPr/>
              <a:t>3/8/2012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8D08138-5EAE-441A-AAC8-E4E208581A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5448804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2FDA42-A148-4012-84BD-9E5F07886BB4}" type="datetimeFigureOut">
              <a:rPr lang="en-US" smtClean="0">
                <a:solidFill>
                  <a:prstClr val="black">
                    <a:tint val="75000"/>
                  </a:prstClr>
                </a:solidFill>
              </a:rPr>
              <a:pPr/>
              <a:t>3/8/2012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8D08138-5EAE-441A-AAC8-E4E208581AC3}"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74510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7" name="Title 6"/>
          <p:cNvSpPr>
            <a:spLocks noGrp="1"/>
          </p:cNvSpPr>
          <p:nvPr>
            <p:ph type="title"/>
          </p:nvPr>
        </p:nvSpPr>
        <p:spPr/>
        <p:txBody>
          <a:bodyPr/>
          <a:lstStyle/>
          <a:p>
            <a:r>
              <a:rPr lang="en-US" smtClean="0"/>
              <a:t>Click to edit Master title style</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J. Holma</a:t>
            </a: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LCWS 2011, September 26-30, 2011 </a:t>
            </a: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ABD2D4F-0F95-4ABD-BE4D-D528C6704A1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2762191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r>
              <a:rPr lang="en-US" smtClean="0">
                <a:solidFill>
                  <a:srgbClr val="000000"/>
                </a:solidFill>
              </a:rPr>
              <a:t>J. Holma</a:t>
            </a:r>
            <a:endParaRPr 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r>
              <a:rPr lang="en-US" smtClean="0">
                <a:solidFill>
                  <a:srgbClr val="000000"/>
                </a:solidFill>
              </a:rPr>
              <a:t>LCWS 2011, September 26-30, 2011 </a:t>
            </a:r>
            <a:endParaRPr 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EEDA95CD-155F-4BC0-8610-AE40356B9E2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4566832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r>
              <a:rPr lang="en-US" smtClean="0">
                <a:solidFill>
                  <a:srgbClr val="000000"/>
                </a:solidFill>
              </a:rPr>
              <a:t>J. Holma</a:t>
            </a:r>
            <a:endParaRPr lang="en-US" dirty="0">
              <a:solidFill>
                <a:srgbClr val="000000"/>
              </a:solidFill>
            </a:endParaRPr>
          </a:p>
        </p:txBody>
      </p:sp>
      <p:sp>
        <p:nvSpPr>
          <p:cNvPr id="3" name="Rectangle 5"/>
          <p:cNvSpPr>
            <a:spLocks noGrp="1" noChangeArrowheads="1"/>
          </p:cNvSpPr>
          <p:nvPr>
            <p:ph type="ftr" sz="quarter" idx="11"/>
          </p:nvPr>
        </p:nvSpPr>
        <p:spPr/>
        <p:txBody>
          <a:bodyPr/>
          <a:lstStyle>
            <a:lvl1pPr>
              <a:defRPr/>
            </a:lvl1pPr>
          </a:lstStyle>
          <a:p>
            <a:pPr>
              <a:defRPr/>
            </a:pPr>
            <a:r>
              <a:rPr lang="en-US" smtClean="0">
                <a:solidFill>
                  <a:srgbClr val="000000"/>
                </a:solidFill>
              </a:rPr>
              <a:t>LCWS 2011, September 26-30, 2011 </a:t>
            </a:r>
            <a:endParaRPr lang="en-US">
              <a:solidFill>
                <a:srgbClr val="000000"/>
              </a:solidFill>
            </a:endParaRPr>
          </a:p>
        </p:txBody>
      </p:sp>
      <p:sp>
        <p:nvSpPr>
          <p:cNvPr id="4" name="Rectangle 6"/>
          <p:cNvSpPr>
            <a:spLocks noGrp="1" noChangeArrowheads="1"/>
          </p:cNvSpPr>
          <p:nvPr>
            <p:ph type="sldNum" sz="quarter" idx="12"/>
          </p:nvPr>
        </p:nvSpPr>
        <p:spPr/>
        <p:txBody>
          <a:bodyPr/>
          <a:lstStyle>
            <a:lvl1pPr>
              <a:defRPr/>
            </a:lvl1pPr>
          </a:lstStyle>
          <a:p>
            <a:pPr>
              <a:defRPr/>
            </a:pPr>
            <a:fld id="{FB77944F-AD3F-45FC-A937-AF6AB945551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4953623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p:txBody>
          <a:bodyPr/>
          <a:lstStyle>
            <a:lvl1pPr>
              <a:defRPr/>
            </a:lvl1pPr>
          </a:lstStyle>
          <a:p>
            <a:pPr>
              <a:defRPr/>
            </a:pPr>
            <a:r>
              <a:rPr lang="en-US" smtClean="0">
                <a:solidFill>
                  <a:srgbClr val="000000"/>
                </a:solidFill>
              </a:rPr>
              <a:t>J. Holma</a:t>
            </a:r>
            <a:endParaRPr lang="en-US">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r>
              <a:rPr lang="en-US" smtClean="0">
                <a:solidFill>
                  <a:srgbClr val="000000"/>
                </a:solidFill>
              </a:rPr>
              <a:t>LCWS 2011, September 26-30, 2011 </a:t>
            </a:r>
            <a:endParaRPr lang="en-US">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00AADFAF-89AC-495E-B845-8278CA67C99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402183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dirty="0"/>
          </a:p>
        </p:txBody>
      </p:sp>
      <p:sp>
        <p:nvSpPr>
          <p:cNvPr id="3" name="Table Placeholder 2"/>
          <p:cNvSpPr>
            <a:spLocks noGrp="1"/>
          </p:cNvSpPr>
          <p:nvPr>
            <p:ph type="tbl" idx="1"/>
          </p:nvPr>
        </p:nvSpPr>
        <p:spPr>
          <a:xfrm>
            <a:off x="457200" y="1600200"/>
            <a:ext cx="8229600" cy="4525963"/>
          </a:xfrm>
        </p:spPr>
        <p:txBody>
          <a:bodyPr/>
          <a:lstStyle/>
          <a:p>
            <a:pPr lvl="0"/>
            <a:r>
              <a:rPr lang="en-US" noProof="0" smtClean="0"/>
              <a:t>Click icon to add table</a:t>
            </a:r>
            <a:endParaRPr lang="en-GB" noProof="0" smtClean="0"/>
          </a:p>
        </p:txBody>
      </p:sp>
      <p:sp>
        <p:nvSpPr>
          <p:cNvPr id="4" name="Rectangle 4"/>
          <p:cNvSpPr>
            <a:spLocks noGrp="1" noChangeArrowheads="1"/>
          </p:cNvSpPr>
          <p:nvPr>
            <p:ph type="dt" sz="half" idx="10"/>
          </p:nvPr>
        </p:nvSpPr>
        <p:spPr/>
        <p:txBody>
          <a:bodyPr/>
          <a:lstStyle>
            <a:lvl1pPr>
              <a:defRPr/>
            </a:lvl1pPr>
          </a:lstStyle>
          <a:p>
            <a:pPr>
              <a:defRPr/>
            </a:pPr>
            <a:r>
              <a:rPr lang="en-US" smtClean="0">
                <a:solidFill>
                  <a:srgbClr val="000000"/>
                </a:solidFill>
              </a:rPr>
              <a:t>J. Holma</a:t>
            </a:r>
            <a:endParaRPr lang="en-US">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r>
              <a:rPr lang="en-US" smtClean="0">
                <a:solidFill>
                  <a:srgbClr val="000000"/>
                </a:solidFill>
              </a:rPr>
              <a:t>LCWS 2011, September 26-30, 2011 </a:t>
            </a:r>
            <a:endParaRPr lang="en-US">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DAB9771C-AF9E-4154-A4C8-C06DD903375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9374753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s-ES">
              <a:solidFill>
                <a:srgbClr val="000000"/>
              </a:solidFill>
            </a:endParaRPr>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s-ES">
              <a:solidFill>
                <a:srgbClr val="000000"/>
              </a:solidFill>
            </a:endParaRPr>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C2AD6E95-6E82-45B5-9C7A-4B4C3D2ABAD6}"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086899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4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5.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6.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image" Target="../media/image6.jpe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7.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image" Target="../media/image7.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6.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theme" Target="../theme/theme8.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Layout" Target="../slideLayouts/slideLayout82.xml"/><Relationship Id="rId7" Type="http://schemas.openxmlformats.org/officeDocument/2006/relationships/theme" Target="../theme/theme9.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5" Type="http://schemas.openxmlformats.org/officeDocument/2006/relationships/slideLayout" Target="../slideLayouts/slideLayout84.xml"/><Relationship Id="rId4" Type="http://schemas.openxmlformats.org/officeDocument/2006/relationships/slideLayout" Target="../slideLayouts/slideLayout8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785938" y="142875"/>
            <a:ext cx="6286500" cy="9763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228600" y="1244600"/>
            <a:ext cx="8697913" cy="53705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Work-package </a:t>
            </a:r>
          </a:p>
          <a:p>
            <a:pPr lvl="1"/>
            <a:r>
              <a:rPr lang="en-US" smtClean="0"/>
              <a:t> Description</a:t>
            </a:r>
          </a:p>
          <a:p>
            <a:pPr lvl="2"/>
            <a:r>
              <a:rPr lang="en-US" smtClean="0"/>
              <a:t>Third level</a:t>
            </a:r>
          </a:p>
          <a:p>
            <a:pPr lvl="3"/>
            <a:r>
              <a:rPr lang="en-US" smtClean="0"/>
              <a:t>Fourth level</a:t>
            </a:r>
          </a:p>
          <a:p>
            <a:pPr lvl="4"/>
            <a:r>
              <a:rPr lang="en-US" smtClean="0"/>
              <a:t>Fifth level</a:t>
            </a:r>
          </a:p>
        </p:txBody>
      </p:sp>
      <p:pic>
        <p:nvPicPr>
          <p:cNvPr id="1028" name="Picture 2" descr="\\CERN\dfs\Workspaces\w\Wuensch\Photographs, logo\artwork\CLIC logos\CLIC-Logo-Color-BB.jpg"/>
          <p:cNvPicPr>
            <a:picLocks noChangeAspect="1" noChangeArrowheads="1"/>
          </p:cNvPicPr>
          <p:nvPr/>
        </p:nvPicPr>
        <p:blipFill>
          <a:blip r:embed="rId14" cstate="print">
            <a:clrChange>
              <a:clrFrom>
                <a:srgbClr val="000000"/>
              </a:clrFrom>
              <a:clrTo>
                <a:srgbClr val="000000">
                  <a:alpha val="0"/>
                </a:srgbClr>
              </a:clrTo>
            </a:clrChange>
          </a:blip>
          <a:srcRect l="14577" t="12706" r="12437" b="14308"/>
          <a:stretch>
            <a:fillRect/>
          </a:stretch>
        </p:blipFill>
        <p:spPr bwMode="auto">
          <a:xfrm>
            <a:off x="0" y="0"/>
            <a:ext cx="908050" cy="9080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transition spd="slow"/>
  <p:timing>
    <p:tnLst>
      <p:par>
        <p:cTn id="1" dur="indefinite" restart="never" nodeType="tmRoot"/>
      </p:par>
    </p:tnLst>
  </p:timing>
  <p:hf sldNum="0" hdr="0"/>
  <p:txStyles>
    <p:titleStyle>
      <a:lvl1pPr algn="ctr" rtl="0" eaLnBrk="0" fontAlgn="base" hangingPunct="0">
        <a:spcBef>
          <a:spcPct val="0"/>
        </a:spcBef>
        <a:spcAft>
          <a:spcPct val="0"/>
        </a:spcAft>
        <a:defRPr sz="3200">
          <a:solidFill>
            <a:srgbClr val="000099"/>
          </a:solidFill>
          <a:latin typeface="+mj-lt"/>
          <a:ea typeface="+mj-ea"/>
          <a:cs typeface="+mj-cs"/>
        </a:defRPr>
      </a:lvl1pPr>
      <a:lvl2pPr algn="ctr" rtl="0" eaLnBrk="0" fontAlgn="base" hangingPunct="0">
        <a:spcBef>
          <a:spcPct val="0"/>
        </a:spcBef>
        <a:spcAft>
          <a:spcPct val="0"/>
        </a:spcAft>
        <a:defRPr sz="3200">
          <a:solidFill>
            <a:srgbClr val="000099"/>
          </a:solidFill>
          <a:latin typeface="Arial Narrow" pitchFamily="34" charset="0"/>
        </a:defRPr>
      </a:lvl2pPr>
      <a:lvl3pPr algn="ctr" rtl="0" eaLnBrk="0" fontAlgn="base" hangingPunct="0">
        <a:spcBef>
          <a:spcPct val="0"/>
        </a:spcBef>
        <a:spcAft>
          <a:spcPct val="0"/>
        </a:spcAft>
        <a:defRPr sz="3200">
          <a:solidFill>
            <a:srgbClr val="000099"/>
          </a:solidFill>
          <a:latin typeface="Arial Narrow" pitchFamily="34" charset="0"/>
        </a:defRPr>
      </a:lvl3pPr>
      <a:lvl4pPr algn="ctr" rtl="0" eaLnBrk="0" fontAlgn="base" hangingPunct="0">
        <a:spcBef>
          <a:spcPct val="0"/>
        </a:spcBef>
        <a:spcAft>
          <a:spcPct val="0"/>
        </a:spcAft>
        <a:defRPr sz="3200">
          <a:solidFill>
            <a:srgbClr val="000099"/>
          </a:solidFill>
          <a:latin typeface="Arial Narrow" pitchFamily="34" charset="0"/>
        </a:defRPr>
      </a:lvl4pPr>
      <a:lvl5pPr algn="ctr" rtl="0" eaLnBrk="0" fontAlgn="base" hangingPunct="0">
        <a:spcBef>
          <a:spcPct val="0"/>
        </a:spcBef>
        <a:spcAft>
          <a:spcPct val="0"/>
        </a:spcAft>
        <a:defRPr sz="3200">
          <a:solidFill>
            <a:srgbClr val="000099"/>
          </a:solidFill>
          <a:latin typeface="Arial Narrow" pitchFamily="34" charset="0"/>
        </a:defRPr>
      </a:lvl5pPr>
      <a:lvl6pPr marL="457200" algn="ctr" rtl="0" fontAlgn="base">
        <a:spcBef>
          <a:spcPct val="0"/>
        </a:spcBef>
        <a:spcAft>
          <a:spcPct val="0"/>
        </a:spcAft>
        <a:defRPr sz="3200">
          <a:solidFill>
            <a:srgbClr val="000099"/>
          </a:solidFill>
          <a:latin typeface="Arial Narrow" pitchFamily="34" charset="0"/>
        </a:defRPr>
      </a:lvl6pPr>
      <a:lvl7pPr marL="914400" algn="ctr" rtl="0" fontAlgn="base">
        <a:spcBef>
          <a:spcPct val="0"/>
        </a:spcBef>
        <a:spcAft>
          <a:spcPct val="0"/>
        </a:spcAft>
        <a:defRPr sz="3200">
          <a:solidFill>
            <a:srgbClr val="000099"/>
          </a:solidFill>
          <a:latin typeface="Arial Narrow" pitchFamily="34" charset="0"/>
        </a:defRPr>
      </a:lvl7pPr>
      <a:lvl8pPr marL="1371600" algn="ctr" rtl="0" fontAlgn="base">
        <a:spcBef>
          <a:spcPct val="0"/>
        </a:spcBef>
        <a:spcAft>
          <a:spcPct val="0"/>
        </a:spcAft>
        <a:defRPr sz="3200">
          <a:solidFill>
            <a:srgbClr val="000099"/>
          </a:solidFill>
          <a:latin typeface="Arial Narrow" pitchFamily="34" charset="0"/>
        </a:defRPr>
      </a:lvl8pPr>
      <a:lvl9pPr marL="1828800" algn="ctr" rtl="0" fontAlgn="base">
        <a:spcBef>
          <a:spcPct val="0"/>
        </a:spcBef>
        <a:spcAft>
          <a:spcPct val="0"/>
        </a:spcAft>
        <a:defRPr sz="3200">
          <a:solidFill>
            <a:srgbClr val="000099"/>
          </a:solidFill>
          <a:latin typeface="Arial Narrow" pitchFamily="34" charset="0"/>
        </a:defRPr>
      </a:lvl9pPr>
    </p:titleStyle>
    <p:bodyStyle>
      <a:lvl1pPr marL="457200" indent="-457200" algn="l" rtl="0" eaLnBrk="0" fontAlgn="base" hangingPunct="0">
        <a:spcBef>
          <a:spcPct val="20000"/>
        </a:spcBef>
        <a:spcAft>
          <a:spcPct val="0"/>
        </a:spcAft>
        <a:buFont typeface="Arial" charset="0"/>
        <a:buChar char="•"/>
        <a:defRPr sz="3200">
          <a:solidFill>
            <a:srgbClr val="000099"/>
          </a:solidFill>
          <a:latin typeface="+mn-lt"/>
          <a:ea typeface="+mn-ea"/>
          <a:cs typeface="+mn-cs"/>
        </a:defRPr>
      </a:lvl1pPr>
      <a:lvl2pPr marL="914400" indent="-457200" algn="l" rtl="0" eaLnBrk="0" fontAlgn="base" hangingPunct="0">
        <a:spcBef>
          <a:spcPct val="20000"/>
        </a:spcBef>
        <a:spcAft>
          <a:spcPct val="0"/>
        </a:spcAft>
        <a:buFont typeface="Arial" charset="0"/>
        <a:buChar char="•"/>
        <a:defRPr sz="2800">
          <a:solidFill>
            <a:srgbClr val="000099"/>
          </a:solidFill>
          <a:latin typeface="+mn-lt"/>
        </a:defRPr>
      </a:lvl2pPr>
      <a:lvl3pPr marL="1143000" indent="-228600" algn="l" rtl="0" eaLnBrk="0" fontAlgn="base" hangingPunct="0">
        <a:spcBef>
          <a:spcPct val="20000"/>
        </a:spcBef>
        <a:spcAft>
          <a:spcPct val="0"/>
        </a:spcAft>
        <a:buFont typeface="Arial" charset="0"/>
        <a:buChar char="•"/>
        <a:defRPr sz="2400">
          <a:solidFill>
            <a:srgbClr val="000099"/>
          </a:solidFill>
          <a:latin typeface="+mn-lt"/>
        </a:defRPr>
      </a:lvl3pPr>
      <a:lvl4pPr marL="1600200" indent="-228600" algn="l" rtl="0" eaLnBrk="0" fontAlgn="base" hangingPunct="0">
        <a:spcBef>
          <a:spcPct val="20000"/>
        </a:spcBef>
        <a:spcAft>
          <a:spcPct val="0"/>
        </a:spcAft>
        <a:buFont typeface="Arial" charset="0"/>
        <a:buChar char="–"/>
        <a:defRPr sz="2000">
          <a:solidFill>
            <a:srgbClr val="000099"/>
          </a:solidFill>
          <a:latin typeface="+mn-lt"/>
        </a:defRPr>
      </a:lvl4pPr>
      <a:lvl5pPr marL="2057400" indent="-228600" algn="l" rtl="0" eaLnBrk="0" fontAlgn="base" hangingPunct="0">
        <a:spcBef>
          <a:spcPct val="20000"/>
        </a:spcBef>
        <a:spcAft>
          <a:spcPct val="0"/>
        </a:spcAft>
        <a:buFont typeface="Arial" charset="0"/>
        <a:buChar char="»"/>
        <a:defRPr sz="2000">
          <a:solidFill>
            <a:srgbClr val="000099"/>
          </a:solidFill>
          <a:latin typeface="+mn-lt"/>
        </a:defRPr>
      </a:lvl5pPr>
      <a:lvl6pPr marL="2514600" indent="-228600" algn="l" rtl="0" fontAlgn="base">
        <a:spcBef>
          <a:spcPct val="20000"/>
        </a:spcBef>
        <a:spcAft>
          <a:spcPct val="0"/>
        </a:spcAft>
        <a:buFont typeface="Arial" charset="0"/>
        <a:buChar char="»"/>
        <a:defRPr sz="2000">
          <a:solidFill>
            <a:srgbClr val="000099"/>
          </a:solidFill>
          <a:latin typeface="+mn-lt"/>
        </a:defRPr>
      </a:lvl6pPr>
      <a:lvl7pPr marL="2971800" indent="-228600" algn="l" rtl="0" fontAlgn="base">
        <a:spcBef>
          <a:spcPct val="20000"/>
        </a:spcBef>
        <a:spcAft>
          <a:spcPct val="0"/>
        </a:spcAft>
        <a:buFont typeface="Arial" charset="0"/>
        <a:buChar char="»"/>
        <a:defRPr sz="2000">
          <a:solidFill>
            <a:srgbClr val="000099"/>
          </a:solidFill>
          <a:latin typeface="+mn-lt"/>
        </a:defRPr>
      </a:lvl7pPr>
      <a:lvl8pPr marL="3429000" indent="-228600" algn="l" rtl="0" fontAlgn="base">
        <a:spcBef>
          <a:spcPct val="20000"/>
        </a:spcBef>
        <a:spcAft>
          <a:spcPct val="0"/>
        </a:spcAft>
        <a:buFont typeface="Arial" charset="0"/>
        <a:buChar char="»"/>
        <a:defRPr sz="2000">
          <a:solidFill>
            <a:srgbClr val="000099"/>
          </a:solidFill>
          <a:latin typeface="+mn-lt"/>
        </a:defRPr>
      </a:lvl8pPr>
      <a:lvl9pPr marL="3886200" indent="-228600" algn="l" rtl="0" fontAlgn="base">
        <a:spcBef>
          <a:spcPct val="20000"/>
        </a:spcBef>
        <a:spcAft>
          <a:spcPct val="0"/>
        </a:spcAft>
        <a:buFont typeface="Arial" charset="0"/>
        <a:buChar char="»"/>
        <a:defRPr sz="2000">
          <a:solidFill>
            <a:srgbClr val="0000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04800" y="152400"/>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304800" y="1219200"/>
            <a:ext cx="8458200" cy="490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934200" y="6367463"/>
            <a:ext cx="1146175"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r>
              <a:rPr lang="en-US">
                <a:solidFill>
                  <a:prstClr val="black">
                    <a:tint val="75000"/>
                  </a:prstClr>
                </a:solidFill>
                <a:cs typeface="+mn-cs"/>
              </a:rPr>
              <a:t>09/03/2012</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en-US">
                <a:solidFill>
                  <a:prstClr val="black">
                    <a:tint val="75000"/>
                  </a:prstClr>
                </a:solidFill>
                <a:cs typeface="+mn-cs"/>
              </a:rPr>
              <a:t>Paolo Ferracin</a:t>
            </a:r>
            <a:endParaRPr lang="en-US" dirty="0">
              <a:solidFill>
                <a:prstClr val="black">
                  <a:tint val="75000"/>
                </a:prstClr>
              </a:solidFill>
              <a:cs typeface="+mn-cs"/>
            </a:endParaRPr>
          </a:p>
        </p:txBody>
      </p:sp>
      <p:sp>
        <p:nvSpPr>
          <p:cNvPr id="6" name="Slide Number Placeholder 5"/>
          <p:cNvSpPr>
            <a:spLocks noGrp="1"/>
          </p:cNvSpPr>
          <p:nvPr>
            <p:ph type="sldNum" sz="quarter" idx="4"/>
          </p:nvPr>
        </p:nvSpPr>
        <p:spPr>
          <a:xfrm>
            <a:off x="8153400" y="6356350"/>
            <a:ext cx="609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9609AA08-2ECC-46A7-B8F8-D20857F551D0}" type="slidenum">
              <a:rPr lang="en-US">
                <a:solidFill>
                  <a:prstClr val="black">
                    <a:tint val="75000"/>
                  </a:prstClr>
                </a:solidFill>
                <a:cs typeface="+mn-cs"/>
              </a:rPr>
              <a:pPr>
                <a:defRPr/>
              </a:pPr>
              <a:t>‹#›</a:t>
            </a:fld>
            <a:endParaRPr lang="en-US" dirty="0">
              <a:solidFill>
                <a:prstClr val="black">
                  <a:tint val="75000"/>
                </a:prstClr>
              </a:solidFill>
              <a:cs typeface="+mn-cs"/>
            </a:endParaRPr>
          </a:p>
        </p:txBody>
      </p:sp>
      <p:sp>
        <p:nvSpPr>
          <p:cNvPr id="1031" name="Line 6"/>
          <p:cNvSpPr>
            <a:spLocks noChangeShapeType="1"/>
          </p:cNvSpPr>
          <p:nvPr userDrawn="1"/>
        </p:nvSpPr>
        <p:spPr bwMode="auto">
          <a:xfrm>
            <a:off x="304800" y="1143000"/>
            <a:ext cx="8458200" cy="0"/>
          </a:xfrm>
          <a:prstGeom prst="line">
            <a:avLst/>
          </a:prstGeom>
          <a:noFill/>
          <a:ln w="19050">
            <a:solidFill>
              <a:schemeClr val="tx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mtClean="0">
              <a:solidFill>
                <a:prstClr val="black"/>
              </a:solidFill>
              <a:latin typeface="Arial" charset="0"/>
              <a:cs typeface="+mn-cs"/>
            </a:endParaRPr>
          </a:p>
        </p:txBody>
      </p:sp>
      <p:sp>
        <p:nvSpPr>
          <p:cNvPr id="1032" name="Line 6"/>
          <p:cNvSpPr>
            <a:spLocks noChangeShapeType="1"/>
          </p:cNvSpPr>
          <p:nvPr userDrawn="1"/>
        </p:nvSpPr>
        <p:spPr bwMode="auto">
          <a:xfrm>
            <a:off x="304800" y="6248400"/>
            <a:ext cx="8458200" cy="0"/>
          </a:xfrm>
          <a:prstGeom prst="line">
            <a:avLst/>
          </a:prstGeom>
          <a:noFill/>
          <a:ln w="19050">
            <a:solidFill>
              <a:schemeClr val="tx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mtClean="0">
              <a:solidFill>
                <a:prstClr val="black"/>
              </a:solidFill>
              <a:latin typeface="Arial" charset="0"/>
              <a:cs typeface="+mn-cs"/>
            </a:endParaRPr>
          </a:p>
        </p:txBody>
      </p:sp>
      <p:pic>
        <p:nvPicPr>
          <p:cNvPr id="1033" name="Picture 13"/>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r="1060" b="1387"/>
          <a:stretch>
            <a:fillRect/>
          </a:stretch>
        </p:blipFill>
        <p:spPr bwMode="auto">
          <a:xfrm>
            <a:off x="304800" y="6248400"/>
            <a:ext cx="525463"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9236009"/>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Lst>
  <p:hf hdr="0" ftr="0"/>
  <p:txStyles>
    <p:titleStyle>
      <a:lvl1pPr algn="ctr" rtl="0" eaLnBrk="0" fontAlgn="base" hangingPunct="0">
        <a:spcBef>
          <a:spcPct val="0"/>
        </a:spcBef>
        <a:spcAft>
          <a:spcPct val="0"/>
        </a:spcAft>
        <a:defRPr sz="3600" kern="12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Calibri" pitchFamily="34" charset="0"/>
        </a:defRPr>
      </a:lvl2pPr>
      <a:lvl3pPr algn="ctr" rtl="0" eaLnBrk="0" fontAlgn="base" hangingPunct="0">
        <a:spcBef>
          <a:spcPct val="0"/>
        </a:spcBef>
        <a:spcAft>
          <a:spcPct val="0"/>
        </a:spcAft>
        <a:defRPr sz="3600">
          <a:solidFill>
            <a:schemeClr val="tx2"/>
          </a:solidFill>
          <a:latin typeface="Calibri" pitchFamily="34" charset="0"/>
        </a:defRPr>
      </a:lvl3pPr>
      <a:lvl4pPr algn="ctr" rtl="0" eaLnBrk="0" fontAlgn="base" hangingPunct="0">
        <a:spcBef>
          <a:spcPct val="0"/>
        </a:spcBef>
        <a:spcAft>
          <a:spcPct val="0"/>
        </a:spcAft>
        <a:defRPr sz="3600">
          <a:solidFill>
            <a:schemeClr val="tx2"/>
          </a:solidFill>
          <a:latin typeface="Calibri" pitchFamily="34" charset="0"/>
        </a:defRPr>
      </a:lvl4pPr>
      <a:lvl5pPr algn="ctr" rtl="0" eaLnBrk="0" fontAlgn="base" hangingPunct="0">
        <a:spcBef>
          <a:spcPct val="0"/>
        </a:spcBef>
        <a:spcAft>
          <a:spcPct val="0"/>
        </a:spcAft>
        <a:defRPr sz="3600">
          <a:solidFill>
            <a:schemeClr val="tx2"/>
          </a:solidFill>
          <a:latin typeface="Calibri" pitchFamily="34" charset="0"/>
        </a:defRPr>
      </a:lvl5pPr>
      <a:lvl6pPr marL="457200" algn="ctr" rtl="0" fontAlgn="base">
        <a:spcBef>
          <a:spcPct val="0"/>
        </a:spcBef>
        <a:spcAft>
          <a:spcPct val="0"/>
        </a:spcAft>
        <a:defRPr sz="3600">
          <a:solidFill>
            <a:schemeClr val="tx2"/>
          </a:solidFill>
          <a:latin typeface="Calibri" pitchFamily="34" charset="0"/>
        </a:defRPr>
      </a:lvl6pPr>
      <a:lvl7pPr marL="914400" algn="ctr" rtl="0" fontAlgn="base">
        <a:spcBef>
          <a:spcPct val="0"/>
        </a:spcBef>
        <a:spcAft>
          <a:spcPct val="0"/>
        </a:spcAft>
        <a:defRPr sz="3600">
          <a:solidFill>
            <a:schemeClr val="tx2"/>
          </a:solidFill>
          <a:latin typeface="Calibri" pitchFamily="34" charset="0"/>
        </a:defRPr>
      </a:lvl7pPr>
      <a:lvl8pPr marL="1371600" algn="ctr" rtl="0" fontAlgn="base">
        <a:spcBef>
          <a:spcPct val="0"/>
        </a:spcBef>
        <a:spcAft>
          <a:spcPct val="0"/>
        </a:spcAft>
        <a:defRPr sz="3600">
          <a:solidFill>
            <a:schemeClr val="tx2"/>
          </a:solidFill>
          <a:latin typeface="Calibri" pitchFamily="34" charset="0"/>
        </a:defRPr>
      </a:lvl8pPr>
      <a:lvl9pPr marL="1828800" algn="ctr" rtl="0" fontAlgn="base">
        <a:spcBef>
          <a:spcPct val="0"/>
        </a:spcBef>
        <a:spcAft>
          <a:spcPct val="0"/>
        </a:spcAft>
        <a:defRPr sz="36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r>
              <a:rPr lang="en-US" smtClean="0">
                <a:solidFill>
                  <a:prstClr val="black">
                    <a:tint val="75000"/>
                  </a:prstClr>
                </a:solidFill>
                <a:latin typeface="Calibri"/>
                <a:cs typeface="+mn-cs"/>
              </a:rPr>
              <a:t>G. Riddone, BE-RF-PM, 20120302</a:t>
            </a:r>
            <a:endParaRPr lang="en-US">
              <a:solidFill>
                <a:prstClr val="black">
                  <a:tint val="75000"/>
                </a:prstClr>
              </a:solidFill>
              <a:latin typeface="Calibri"/>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D79BE86-B93B-4514-A0B8-9F9327528830}" type="slidenum">
              <a:rPr lang="en-US" smtClean="0">
                <a:solidFill>
                  <a:prstClr val="black">
                    <a:tint val="75000"/>
                  </a:prstClr>
                </a:solidFill>
                <a:latin typeface="Calibri"/>
                <a:cs typeface="+mn-cs"/>
              </a:rPr>
              <a:pPr fontAlgn="auto">
                <a:spcBef>
                  <a:spcPts val="0"/>
                </a:spcBef>
                <a:spcAft>
                  <a:spcPts val="0"/>
                </a:spcAft>
              </a:pPr>
              <a:t>‹#›</a:t>
            </a:fld>
            <a:endParaRPr lang="en-US">
              <a:solidFill>
                <a:prstClr val="black">
                  <a:tint val="75000"/>
                </a:prstClr>
              </a:solidFill>
              <a:latin typeface="Calibri"/>
              <a:cs typeface="+mn-cs"/>
            </a:endParaRPr>
          </a:p>
        </p:txBody>
      </p:sp>
      <p:sp>
        <p:nvSpPr>
          <p:cNvPr id="7" name="Rectangle 6"/>
          <p:cNvSpPr/>
          <p:nvPr/>
        </p:nvSpPr>
        <p:spPr>
          <a:xfrm>
            <a:off x="0" y="0"/>
            <a:ext cx="9144000" cy="143194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Tree>
    <p:extLst>
      <p:ext uri="{BB962C8B-B14F-4D97-AF65-F5344CB8AC3E}">
        <p14:creationId xmlns:p14="http://schemas.microsoft.com/office/powerpoint/2010/main" val="1460199285"/>
      </p:ext>
    </p:extLst>
  </p:cSld>
  <p:clrMap bg1="lt1" tx1="dk1" bg2="lt2" tx2="dk2" accent1="accent1" accent2="accent2" accent3="accent3" accent4="accent4" accent5="accent5" accent6="accent6" hlink="hlink" folHlink="folHlink"/>
  <p:sldLayoutIdLst>
    <p:sldLayoutId id="2147483846" r:id="rId1"/>
    <p:sldLayoutId id="2147483847" r:id="rId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09D6AFEC-DCF0-435F-8D73-2085EDE10348}" type="datetimeFigureOut">
              <a:rPr lang="en-US" smtClean="0">
                <a:solidFill>
                  <a:prstClr val="black">
                    <a:tint val="75000"/>
                  </a:prstClr>
                </a:solidFill>
                <a:latin typeface="Calibri"/>
                <a:cs typeface="+mn-cs"/>
              </a:rPr>
              <a:pPr fontAlgn="auto">
                <a:spcBef>
                  <a:spcPts val="0"/>
                </a:spcBef>
                <a:spcAft>
                  <a:spcPts val="0"/>
                </a:spcAft>
              </a:pPr>
              <a:t>3/8/2012</a:t>
            </a:fld>
            <a:endParaRPr lang="en-US">
              <a:solidFill>
                <a:prstClr val="black">
                  <a:tint val="75000"/>
                </a:prstClr>
              </a:solidFill>
              <a:latin typeface="Calibri"/>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5635FDB-2075-4942-97DE-14B6D51067DC}" type="slidenum">
              <a:rPr lang="en-US" smtClean="0">
                <a:solidFill>
                  <a:prstClr val="black">
                    <a:tint val="75000"/>
                  </a:prstClr>
                </a:solidFill>
                <a:latin typeface="Calibri"/>
                <a:cs typeface="+mn-cs"/>
              </a:rPr>
              <a:pPr fontAlgn="auto">
                <a:spcBef>
                  <a:spcPts val="0"/>
                </a:spcBef>
                <a:spcAft>
                  <a:spcPts val="0"/>
                </a:spcAft>
              </a:pPr>
              <a:t>‹#›</a:t>
            </a:fld>
            <a:endParaRPr lang="en-US">
              <a:solidFill>
                <a:prstClr val="black">
                  <a:tint val="75000"/>
                </a:prstClr>
              </a:solidFill>
              <a:latin typeface="Calibri"/>
              <a:cs typeface="+mn-cs"/>
            </a:endParaRPr>
          </a:p>
        </p:txBody>
      </p:sp>
    </p:spTree>
    <p:extLst>
      <p:ext uri="{BB962C8B-B14F-4D97-AF65-F5344CB8AC3E}">
        <p14:creationId xmlns:p14="http://schemas.microsoft.com/office/powerpoint/2010/main" val="3039753386"/>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9531872B-4800-4CB9-864A-0CD155C66F89}" type="datetime1">
              <a:rPr lang="en-US" smtClean="0">
                <a:ea typeface="ＭＳ Ｐゴシック" pitchFamily="35" charset="-128"/>
                <a:cs typeface="+mn-cs"/>
              </a:rPr>
              <a:pPr/>
              <a:t>3/8/2012</a:t>
            </a:fld>
            <a:endParaRPr lang="en-US" smtClean="0">
              <a:ea typeface="ＭＳ Ｐゴシック" pitchFamily="35" charset="-128"/>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112" charset="0"/>
                <a:ea typeface="ＭＳ Ｐゴシック" pitchFamily="-112" charset="-128"/>
                <a:cs typeface="ＭＳ Ｐゴシック" pitchFamily="-112" charset="-128"/>
              </a:defRPr>
            </a:lvl1pPr>
          </a:lstStyle>
          <a:p>
            <a:pPr>
              <a:defRPr/>
            </a:pPr>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4B9FA28A-B812-4BC8-8550-0330A70319E5}" type="slidenum">
              <a:rPr lang="en-US" smtClean="0">
                <a:ea typeface="ＭＳ Ｐゴシック" pitchFamily="35" charset="-128"/>
                <a:cs typeface="+mn-cs"/>
              </a:rPr>
              <a:pPr/>
              <a:t>‹#›</a:t>
            </a:fld>
            <a:endParaRPr lang="en-US" smtClean="0">
              <a:ea typeface="ＭＳ Ｐゴシック" pitchFamily="35" charset="-128"/>
              <a:cs typeface="+mn-cs"/>
            </a:endParaRPr>
          </a:p>
        </p:txBody>
      </p:sp>
    </p:spTree>
    <p:extLst>
      <p:ext uri="{BB962C8B-B14F-4D97-AF65-F5344CB8AC3E}">
        <p14:creationId xmlns:p14="http://schemas.microsoft.com/office/powerpoint/2010/main" val="723135034"/>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fontAlgn="auto">
              <a:spcBef>
                <a:spcPts val="0"/>
              </a:spcBef>
              <a:spcAft>
                <a:spcPts val="0"/>
              </a:spcAft>
            </a:pPr>
            <a:fld id="{64F9EF7F-09BE-4D79-939E-BD1507EF8887}" type="datetime1">
              <a:rPr lang="en-US" smtClean="0">
                <a:solidFill>
                  <a:srgbClr val="775F55"/>
                </a:solidFill>
                <a:latin typeface="Tw Cen MT"/>
                <a:cs typeface="+mn-cs"/>
              </a:rPr>
              <a:pPr fontAlgn="auto">
                <a:spcBef>
                  <a:spcPts val="0"/>
                </a:spcBef>
                <a:spcAft>
                  <a:spcPts val="0"/>
                </a:spcAft>
              </a:pPr>
              <a:t>3/8/2012</a:t>
            </a:fld>
            <a:endParaRPr lang="en-US">
              <a:solidFill>
                <a:srgbClr val="775F55"/>
              </a:solidFill>
              <a:latin typeface="Tw Cen MT"/>
              <a:cs typeface="+mn-cs"/>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fontAlgn="auto">
              <a:spcBef>
                <a:spcPts val="0"/>
              </a:spcBef>
              <a:spcAft>
                <a:spcPts val="0"/>
              </a:spcAft>
            </a:pPr>
            <a:r>
              <a:rPr lang="en-US" smtClean="0">
                <a:solidFill>
                  <a:srgbClr val="775F55"/>
                </a:solidFill>
                <a:latin typeface="Tw Cen MT"/>
                <a:cs typeface="+mn-cs"/>
              </a:rPr>
              <a:t>K.Artoos, CLIC Beam Physics meeting 18.01.2012</a:t>
            </a:r>
            <a:endParaRPr lang="en-US">
              <a:solidFill>
                <a:srgbClr val="775F55"/>
              </a:solidFill>
              <a:latin typeface="Tw Cen MT"/>
              <a:cs typeface="+mn-cs"/>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fontAlgn="auto">
              <a:spcBef>
                <a:spcPts val="0"/>
              </a:spcBef>
              <a:spcAft>
                <a:spcPts val="0"/>
              </a:spcAft>
            </a:pPr>
            <a:fld id="{B6F15528-21DE-4FAA-801E-634DDDAF4B2B}" type="slidenum">
              <a:rPr lang="en-US" smtClean="0">
                <a:latin typeface="Tw Cen MT"/>
                <a:cs typeface="+mn-cs"/>
              </a:rPr>
              <a:pPr fontAlgn="auto">
                <a:spcBef>
                  <a:spcPts val="0"/>
                </a:spcBef>
                <a:spcAft>
                  <a:spcPts val="0"/>
                </a:spcAft>
              </a:pPr>
              <a:t>‹#›</a:t>
            </a:fld>
            <a:endParaRPr lang="en-US">
              <a:latin typeface="Tw Cen MT"/>
              <a:cs typeface="+mn-cs"/>
            </a:endParaRPr>
          </a:p>
        </p:txBody>
      </p:sp>
    </p:spTree>
    <p:extLst>
      <p:ext uri="{BB962C8B-B14F-4D97-AF65-F5344CB8AC3E}">
        <p14:creationId xmlns:p14="http://schemas.microsoft.com/office/powerpoint/2010/main" val="3712834670"/>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Lst>
  <p:hf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3490" name="Image 8" descr="Courbe.jpg"/>
          <p:cNvPicPr>
            <a:picLocks noChangeAspect="1"/>
          </p:cNvPicPr>
          <p:nvPr/>
        </p:nvPicPr>
        <p:blipFill>
          <a:blip r:embed="rId13" cstate="screen"/>
          <a:srcRect/>
          <a:stretch>
            <a:fillRect/>
          </a:stretch>
        </p:blipFill>
        <p:spPr bwMode="auto">
          <a:xfrm>
            <a:off x="0" y="0"/>
            <a:ext cx="1890713" cy="6858000"/>
          </a:xfrm>
          <a:prstGeom prst="rect">
            <a:avLst/>
          </a:prstGeom>
          <a:noFill/>
          <a:ln w="9525">
            <a:noFill/>
            <a:miter lim="800000"/>
            <a:headEnd/>
            <a:tailEnd/>
          </a:ln>
        </p:spPr>
      </p:pic>
      <p:sp>
        <p:nvSpPr>
          <p:cNvPr id="63491" name="Espace réservé du titre 1"/>
          <p:cNvSpPr>
            <a:spLocks noGrp="1"/>
          </p:cNvSpPr>
          <p:nvPr>
            <p:ph type="title"/>
          </p:nvPr>
        </p:nvSpPr>
        <p:spPr bwMode="auto">
          <a:xfrm>
            <a:off x="1285875" y="274638"/>
            <a:ext cx="740092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63492" name="Espace réservé du texte 2"/>
          <p:cNvSpPr>
            <a:spLocks noGrp="1"/>
          </p:cNvSpPr>
          <p:nvPr>
            <p:ph type="body" idx="1"/>
          </p:nvPr>
        </p:nvSpPr>
        <p:spPr bwMode="auto">
          <a:xfrm>
            <a:off x="1285875" y="1600200"/>
            <a:ext cx="7400925"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pic>
        <p:nvPicPr>
          <p:cNvPr id="63493" name="Image 6" descr="lapp2.jpg"/>
          <p:cNvPicPr>
            <a:picLocks noChangeAspect="1"/>
          </p:cNvPicPr>
          <p:nvPr/>
        </p:nvPicPr>
        <p:blipFill>
          <a:blip r:embed="rId14" cstate="screen"/>
          <a:srcRect/>
          <a:stretch>
            <a:fillRect/>
          </a:stretch>
        </p:blipFill>
        <p:spPr bwMode="auto">
          <a:xfrm>
            <a:off x="777875" y="6075363"/>
            <a:ext cx="1077913" cy="639762"/>
          </a:xfrm>
          <a:prstGeom prst="rect">
            <a:avLst/>
          </a:prstGeom>
          <a:noFill/>
          <a:ln w="9525">
            <a:noFill/>
            <a:miter lim="800000"/>
            <a:headEnd/>
            <a:tailEnd/>
          </a:ln>
        </p:spPr>
      </p:pic>
      <p:sp>
        <p:nvSpPr>
          <p:cNvPr id="4" name="Espace réservé de la date 3"/>
          <p:cNvSpPr>
            <a:spLocks noGrp="1"/>
          </p:cNvSpPr>
          <p:nvPr>
            <p:ph type="dt" sz="half" idx="2"/>
          </p:nvPr>
        </p:nvSpPr>
        <p:spPr>
          <a:xfrm>
            <a:off x="1938338" y="6356350"/>
            <a:ext cx="1062037"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r>
              <a:rPr lang="fr-FR" smtClean="0">
                <a:solidFill>
                  <a:srgbClr val="000000">
                    <a:tint val="75000"/>
                  </a:srgbClr>
                </a:solidFill>
                <a:cs typeface="+mn-cs"/>
              </a:rPr>
              <a:t>Gaël Balik - LAPP </a:t>
            </a:r>
            <a:endParaRPr lang="fr-FR">
              <a:solidFill>
                <a:srgbClr val="000000">
                  <a:tint val="75000"/>
                </a:srgbClr>
              </a:solidFill>
              <a:cs typeface="+mn-cs"/>
            </a:endParaRPr>
          </a:p>
        </p:txBody>
      </p:sp>
      <p:sp>
        <p:nvSpPr>
          <p:cNvPr id="5" name="Espace réservé du pied de page 4"/>
          <p:cNvSpPr>
            <a:spLocks noGrp="1"/>
          </p:cNvSpPr>
          <p:nvPr>
            <p:ph type="ftr" sz="quarter" idx="3"/>
          </p:nvPr>
        </p:nvSpPr>
        <p:spPr>
          <a:xfrm>
            <a:off x="3357563"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r>
              <a:rPr lang="fr-FR" smtClean="0">
                <a:solidFill>
                  <a:srgbClr val="000000">
                    <a:tint val="75000"/>
                  </a:srgbClr>
                </a:solidFill>
                <a:cs typeface="+mn-cs"/>
              </a:rPr>
              <a:t>MDI December 16, 2011</a:t>
            </a:r>
            <a:endParaRPr lang="fr-FR">
              <a:solidFill>
                <a:srgbClr val="000000">
                  <a:tint val="75000"/>
                </a:srgbClr>
              </a:solidFill>
              <a:cs typeface="+mn-cs"/>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8742C110-AF16-4F32-B787-E3818A3054A9}" type="slidenum">
              <a:rPr lang="fr-FR">
                <a:solidFill>
                  <a:srgbClr val="000000">
                    <a:tint val="75000"/>
                  </a:srgbClr>
                </a:solidFill>
                <a:cs typeface="+mn-cs"/>
              </a:rPr>
              <a:pPr>
                <a:defRPr/>
              </a:pPr>
              <a:t>‹#›</a:t>
            </a:fld>
            <a:endParaRPr lang="fr-FR">
              <a:solidFill>
                <a:srgbClr val="000000">
                  <a:tint val="75000"/>
                </a:srgbClr>
              </a:solidFill>
              <a:cs typeface="+mn-cs"/>
            </a:endParaRPr>
          </a:p>
        </p:txBody>
      </p:sp>
    </p:spTree>
    <p:extLst>
      <p:ext uri="{BB962C8B-B14F-4D97-AF65-F5344CB8AC3E}">
        <p14:creationId xmlns:p14="http://schemas.microsoft.com/office/powerpoint/2010/main" val="2193742199"/>
      </p:ext>
    </p:extLst>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Lst>
  <p:hf hd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a:solidFill>
            <a:schemeClr val="tx1"/>
          </a:solidFill>
          <a:latin typeface="+mn-lt"/>
        </a:defRPr>
      </a:lvl2pPr>
      <a:lvl3pPr marL="1143000" indent="-228600" algn="l" rtl="0" fontAlgn="base">
        <a:spcBef>
          <a:spcPct val="20000"/>
        </a:spcBef>
        <a:spcAft>
          <a:spcPct val="0"/>
        </a:spcAft>
        <a:buFont typeface="Arial" charset="0"/>
        <a:buChar char="•"/>
        <a:defRPr sz="2400">
          <a:solidFill>
            <a:schemeClr val="tx1"/>
          </a:solidFill>
          <a:latin typeface="+mn-lt"/>
        </a:defRPr>
      </a:lvl3pPr>
      <a:lvl4pPr marL="1600200" indent="-228600" algn="l" rtl="0" fontAlgn="base">
        <a:spcBef>
          <a:spcPct val="20000"/>
        </a:spcBef>
        <a:spcAft>
          <a:spcPct val="0"/>
        </a:spcAft>
        <a:buFont typeface="Arial" charset="0"/>
        <a:buChar char="–"/>
        <a:defRPr sz="2000">
          <a:solidFill>
            <a:schemeClr val="tx1"/>
          </a:solidFill>
          <a:latin typeface="+mn-lt"/>
        </a:defRPr>
      </a:lvl4pPr>
      <a:lvl5pPr marL="2057400" indent="-228600" algn="l" rtl="0" fontAlgn="base">
        <a:spcBef>
          <a:spcPct val="20000"/>
        </a:spcBef>
        <a:spcAft>
          <a:spcPct val="0"/>
        </a:spcAft>
        <a:buFont typeface="Arial" charset="0"/>
        <a:buChar char="»"/>
        <a:defRPr sz="2000">
          <a:solidFill>
            <a:schemeClr val="tx1"/>
          </a:solidFill>
          <a:latin typeface="+mn-lt"/>
        </a:defRPr>
      </a:lvl5pPr>
      <a:lvl6pPr marL="2514600" indent="-228600" algn="l" rtl="0" fontAlgn="base">
        <a:spcBef>
          <a:spcPct val="20000"/>
        </a:spcBef>
        <a:spcAft>
          <a:spcPct val="0"/>
        </a:spcAft>
        <a:buFont typeface="Arial" charset="0"/>
        <a:buChar char="»"/>
        <a:defRPr sz="2000">
          <a:solidFill>
            <a:schemeClr val="tx1"/>
          </a:solidFill>
          <a:latin typeface="+mn-lt"/>
        </a:defRPr>
      </a:lvl6pPr>
      <a:lvl7pPr marL="2971800" indent="-228600" algn="l" rtl="0" fontAlgn="base">
        <a:spcBef>
          <a:spcPct val="20000"/>
        </a:spcBef>
        <a:spcAft>
          <a:spcPct val="0"/>
        </a:spcAft>
        <a:buFont typeface="Arial" charset="0"/>
        <a:buChar char="»"/>
        <a:defRPr sz="2000">
          <a:solidFill>
            <a:schemeClr val="tx1"/>
          </a:solidFill>
          <a:latin typeface="+mn-lt"/>
        </a:defRPr>
      </a:lvl7pPr>
      <a:lvl8pPr marL="3429000" indent="-228600" algn="l" rtl="0" fontAlgn="base">
        <a:spcBef>
          <a:spcPct val="20000"/>
        </a:spcBef>
        <a:spcAft>
          <a:spcPct val="0"/>
        </a:spcAft>
        <a:buFont typeface="Arial" charset="0"/>
        <a:buChar char="»"/>
        <a:defRPr sz="2000">
          <a:solidFill>
            <a:schemeClr val="tx1"/>
          </a:solidFill>
          <a:latin typeface="+mn-lt"/>
        </a:defRPr>
      </a:lvl8pPr>
      <a:lvl9pPr marL="3886200" indent="-228600" algn="l" rtl="0" fontAlgn="base">
        <a:spcBef>
          <a:spcPct val="20000"/>
        </a:spcBef>
        <a:spcAft>
          <a:spcPct val="0"/>
        </a:spcAft>
        <a:buFont typeface="Arial" charset="0"/>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C92FDA42-A148-4012-84BD-9E5F07886BB4}" type="datetimeFigureOut">
              <a:rPr lang="en-US" smtClean="0">
                <a:solidFill>
                  <a:prstClr val="black">
                    <a:tint val="75000"/>
                  </a:prstClr>
                </a:solidFill>
                <a:latin typeface="Calibri"/>
                <a:cs typeface="+mn-cs"/>
              </a:rPr>
              <a:pPr fontAlgn="auto">
                <a:spcBef>
                  <a:spcPts val="0"/>
                </a:spcBef>
                <a:spcAft>
                  <a:spcPts val="0"/>
                </a:spcAft>
              </a:pPr>
              <a:t>3/8/2012</a:t>
            </a:fld>
            <a:endParaRPr lang="en-US" dirty="0">
              <a:solidFill>
                <a:prstClr val="black">
                  <a:tint val="75000"/>
                </a:prstClr>
              </a:solidFill>
              <a:latin typeface="Calibri"/>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dirty="0">
              <a:solidFill>
                <a:prstClr val="black">
                  <a:tint val="75000"/>
                </a:prstClr>
              </a:solidFill>
              <a:latin typeface="Calibri"/>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C8D08138-5EAE-441A-AAC8-E4E208581AC3}" type="slidenum">
              <a:rPr lang="en-US" smtClean="0">
                <a:solidFill>
                  <a:prstClr val="black">
                    <a:tint val="75000"/>
                  </a:prstClr>
                </a:solidFill>
                <a:latin typeface="Calibri"/>
                <a:cs typeface="+mn-cs"/>
              </a:rPr>
              <a:pPr fontAlgn="auto">
                <a:spcBef>
                  <a:spcPts val="0"/>
                </a:spcBef>
                <a:spcAft>
                  <a:spcPts val="0"/>
                </a:spcAft>
              </a:pPr>
              <a:t>‹#›</a:t>
            </a:fld>
            <a:endParaRPr lang="en-US" dirty="0">
              <a:solidFill>
                <a:prstClr val="black">
                  <a:tint val="75000"/>
                </a:prstClr>
              </a:solidFill>
              <a:latin typeface="Calibri"/>
              <a:cs typeface="+mn-cs"/>
            </a:endParaRPr>
          </a:p>
        </p:txBody>
      </p:sp>
    </p:spTree>
    <p:extLst>
      <p:ext uri="{BB962C8B-B14F-4D97-AF65-F5344CB8AC3E}">
        <p14:creationId xmlns:p14="http://schemas.microsoft.com/office/powerpoint/2010/main" val="446469462"/>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CLIC Technical Committee - Meeting #12   Tuesday 10 March 2009</a:t>
            </a:r>
          </a:p>
          <a:p>
            <a:pPr lvl="4"/>
            <a:r>
              <a:rPr lang="en-US" smtClean="0"/>
              <a:t>from 10:30 to 13:50</a:t>
            </a:r>
          </a:p>
          <a:p>
            <a:pPr lvl="4"/>
            <a:r>
              <a:rPr lang="en-US" smtClean="0"/>
              <a:t> </a:t>
            </a:r>
          </a:p>
        </p:txBody>
      </p:sp>
      <p:sp>
        <p:nvSpPr>
          <p:cNvPr id="1028" name="Rectangle 4"/>
          <p:cNvSpPr>
            <a:spLocks noGrp="1" noChangeArrowheads="1"/>
          </p:cNvSpPr>
          <p:nvPr>
            <p:ph type="dt" sz="half" idx="2"/>
          </p:nvPr>
        </p:nvSpPr>
        <p:spPr bwMode="auto">
          <a:xfrm>
            <a:off x="457200" y="640873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r>
              <a:rPr lang="en-US" smtClean="0">
                <a:solidFill>
                  <a:srgbClr val="000000"/>
                </a:solidFill>
                <a:cs typeface="+mn-cs"/>
              </a:rPr>
              <a:t>J. Holma</a:t>
            </a:r>
            <a:endParaRPr lang="en-US">
              <a:solidFill>
                <a:srgbClr val="000000"/>
              </a:solidFill>
              <a:cs typeface="+mn-cs"/>
            </a:endParaRPr>
          </a:p>
        </p:txBody>
      </p:sp>
      <p:sp>
        <p:nvSpPr>
          <p:cNvPr id="1029" name="Rectangle 5"/>
          <p:cNvSpPr>
            <a:spLocks noGrp="1" noChangeArrowheads="1"/>
          </p:cNvSpPr>
          <p:nvPr>
            <p:ph type="ftr" sz="quarter" idx="3"/>
          </p:nvPr>
        </p:nvSpPr>
        <p:spPr bwMode="auto">
          <a:xfrm>
            <a:off x="3124200" y="6408738"/>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a:defRPr/>
            </a:pPr>
            <a:r>
              <a:rPr lang="en-US" smtClean="0">
                <a:solidFill>
                  <a:srgbClr val="000000"/>
                </a:solidFill>
                <a:cs typeface="+mn-cs"/>
              </a:rPr>
              <a:t>LCWS 2011, September 26-30, 2011 </a:t>
            </a:r>
            <a:endParaRPr lang="en-US">
              <a:solidFill>
                <a:srgbClr val="000000"/>
              </a:solidFill>
              <a:cs typeface="+mn-cs"/>
            </a:endParaRPr>
          </a:p>
        </p:txBody>
      </p:sp>
      <p:sp>
        <p:nvSpPr>
          <p:cNvPr id="1030" name="Rectangle 6"/>
          <p:cNvSpPr>
            <a:spLocks noGrp="1" noChangeArrowheads="1"/>
          </p:cNvSpPr>
          <p:nvPr>
            <p:ph type="sldNum" sz="quarter" idx="4"/>
          </p:nvPr>
        </p:nvSpPr>
        <p:spPr bwMode="auto">
          <a:xfrm>
            <a:off x="6553200" y="640873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34" charset="0"/>
              </a:defRPr>
            </a:lvl1pPr>
          </a:lstStyle>
          <a:p>
            <a:pPr>
              <a:defRPr/>
            </a:pPr>
            <a:fld id="{184AB528-2EA5-469F-8F30-741D363DC78E}" type="slidenum">
              <a:rPr lang="en-US">
                <a:solidFill>
                  <a:srgbClr val="000000"/>
                </a:solidFill>
                <a:cs typeface="+mn-cs"/>
              </a:rPr>
              <a:pPr>
                <a:defRPr/>
              </a:pPr>
              <a:t>‹#›</a:t>
            </a:fld>
            <a:endParaRPr lang="en-US">
              <a:solidFill>
                <a:srgbClr val="000000"/>
              </a:solidFill>
              <a:cs typeface="+mn-cs"/>
            </a:endParaRPr>
          </a:p>
        </p:txBody>
      </p:sp>
      <p:pic>
        <p:nvPicPr>
          <p:cNvPr id="104449" name="Picture 1" descr="\\cern.ch\dfs\Users\b\barnesm\Public\CLIC\IWLC2010\clic-logo2010t.png"/>
          <p:cNvPicPr>
            <a:picLocks noChangeAspect="1" noChangeArrowheads="1"/>
          </p:cNvPicPr>
          <p:nvPr/>
        </p:nvPicPr>
        <p:blipFill>
          <a:blip r:embed="rId8" cstate="print"/>
          <a:srcRect/>
          <a:stretch>
            <a:fillRect/>
          </a:stretch>
        </p:blipFill>
        <p:spPr bwMode="auto">
          <a:xfrm>
            <a:off x="179512" y="116632"/>
            <a:ext cx="741248" cy="747039"/>
          </a:xfrm>
          <a:prstGeom prst="rect">
            <a:avLst/>
          </a:prstGeom>
          <a:noFill/>
        </p:spPr>
      </p:pic>
    </p:spTree>
    <p:extLst>
      <p:ext uri="{BB962C8B-B14F-4D97-AF65-F5344CB8AC3E}">
        <p14:creationId xmlns:p14="http://schemas.microsoft.com/office/powerpoint/2010/main" val="2816197256"/>
      </p:ext>
    </p:extLst>
  </p:cSld>
  <p:clrMap bg1="lt1" tx1="dk1" bg2="lt2" tx2="dk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Lst>
  <p:hf hd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defRPr>
      </a:lvl2pPr>
      <a:lvl3pPr algn="ctr" rtl="0" eaLnBrk="1" fontAlgn="base" hangingPunct="1">
        <a:spcBef>
          <a:spcPct val="0"/>
        </a:spcBef>
        <a:spcAft>
          <a:spcPct val="0"/>
        </a:spcAft>
        <a:defRPr sz="4400">
          <a:solidFill>
            <a:schemeClr val="tx2"/>
          </a:solidFill>
          <a:latin typeface="Arial" pitchFamily="34" charset="0"/>
        </a:defRPr>
      </a:lvl3pPr>
      <a:lvl4pPr algn="ctr" rtl="0" eaLnBrk="1" fontAlgn="base" hangingPunct="1">
        <a:spcBef>
          <a:spcPct val="0"/>
        </a:spcBef>
        <a:spcAft>
          <a:spcPct val="0"/>
        </a:spcAft>
        <a:defRPr sz="4400">
          <a:solidFill>
            <a:schemeClr val="tx2"/>
          </a:solidFill>
          <a:latin typeface="Arial" pitchFamily="34" charset="0"/>
        </a:defRPr>
      </a:lvl4pPr>
      <a:lvl5pPr algn="ctr" rtl="0" eaLnBrk="1" fontAlgn="base" hangingPunct="1">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p:titleStyle>
    <p:bodyStyle>
      <a:lvl1pPr marL="342900" indent="-342900" algn="r" rtl="0" eaLnBrk="1" fontAlgn="ctr" hangingPunct="1">
        <a:spcBef>
          <a:spcPct val="20000"/>
        </a:spcBef>
        <a:spcAft>
          <a:spcPct val="0"/>
        </a:spcAft>
        <a:buChar char="•"/>
        <a:defRPr sz="900">
          <a:solidFill>
            <a:srgbClr val="FFFFFF"/>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j-lt"/>
        </a:defRPr>
      </a:lvl2pPr>
      <a:lvl3pPr marL="1143000" indent="-228600" algn="l" rtl="0" eaLnBrk="1" fontAlgn="base" hangingPunct="1">
        <a:spcBef>
          <a:spcPct val="20000"/>
        </a:spcBef>
        <a:spcAft>
          <a:spcPct val="0"/>
        </a:spcAft>
        <a:buChar char="•"/>
        <a:defRPr sz="2400">
          <a:solidFill>
            <a:schemeClr val="tx1"/>
          </a:solidFill>
          <a:latin typeface="+mj-lt"/>
        </a:defRPr>
      </a:lvl3pPr>
      <a:lvl4pPr marL="1600200" indent="-228600" algn="l" rtl="0" eaLnBrk="1" fontAlgn="base" hangingPunct="1">
        <a:spcBef>
          <a:spcPct val="20000"/>
        </a:spcBef>
        <a:spcAft>
          <a:spcPct val="0"/>
        </a:spcAft>
        <a:buChar char="–"/>
        <a:defRPr sz="2000">
          <a:solidFill>
            <a:schemeClr val="tx1"/>
          </a:solidFill>
          <a:latin typeface="+mj-lt"/>
        </a:defRPr>
      </a:lvl4pPr>
      <a:lvl5pPr marL="2057400" indent="-228600" algn="l" rtl="0" eaLnBrk="1" fontAlgn="base" hangingPunct="1">
        <a:spcBef>
          <a:spcPct val="20000"/>
        </a:spcBef>
        <a:spcAft>
          <a:spcPct val="0"/>
        </a:spcAft>
        <a:buChar char="»"/>
        <a:defRPr sz="2000">
          <a:solidFill>
            <a:schemeClr val="tx1"/>
          </a:solidFill>
          <a:latin typeface="+mj-lt"/>
        </a:defRPr>
      </a:lvl5pPr>
      <a:lvl6pPr marL="2514600" indent="-228600" algn="l" rtl="0" eaLnBrk="1" fontAlgn="base" hangingPunct="1">
        <a:spcBef>
          <a:spcPct val="20000"/>
        </a:spcBef>
        <a:spcAft>
          <a:spcPct val="0"/>
        </a:spcAft>
        <a:buChar char="»"/>
        <a:defRPr sz="2000">
          <a:solidFill>
            <a:schemeClr val="tx1"/>
          </a:solidFill>
          <a:latin typeface="+mj-lt"/>
        </a:defRPr>
      </a:lvl6pPr>
      <a:lvl7pPr marL="2971800" indent="-228600" algn="l" rtl="0" eaLnBrk="1" fontAlgn="base" hangingPunct="1">
        <a:spcBef>
          <a:spcPct val="20000"/>
        </a:spcBef>
        <a:spcAft>
          <a:spcPct val="0"/>
        </a:spcAft>
        <a:buChar char="»"/>
        <a:defRPr sz="2000">
          <a:solidFill>
            <a:schemeClr val="tx1"/>
          </a:solidFill>
          <a:latin typeface="+mj-lt"/>
        </a:defRPr>
      </a:lvl7pPr>
      <a:lvl8pPr marL="3429000" indent="-228600" algn="l" rtl="0" eaLnBrk="1" fontAlgn="base" hangingPunct="1">
        <a:spcBef>
          <a:spcPct val="20000"/>
        </a:spcBef>
        <a:spcAft>
          <a:spcPct val="0"/>
        </a:spcAft>
        <a:buChar char="»"/>
        <a:defRPr sz="2000">
          <a:solidFill>
            <a:schemeClr val="tx1"/>
          </a:solidFill>
          <a:latin typeface="+mj-lt"/>
        </a:defRPr>
      </a:lvl8pPr>
      <a:lvl9pPr marL="3886200" indent="-228600" algn="l" rtl="0" eaLnBrk="1" fontAlgn="base" hangingPunct="1">
        <a:spcBef>
          <a:spcPct val="20000"/>
        </a:spcBef>
        <a:spcAft>
          <a:spcPct val="0"/>
        </a:spcAft>
        <a:buChar char="»"/>
        <a:defRPr sz="2000">
          <a:solidFill>
            <a:schemeClr val="tx1"/>
          </a:solidFill>
          <a:latin typeface="+mj-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4.xml"/><Relationship Id="rId5" Type="http://schemas.openxmlformats.org/officeDocument/2006/relationships/image" Target="../media/image27.jpeg"/><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5.xml"/><Relationship Id="rId4" Type="http://schemas.openxmlformats.org/officeDocument/2006/relationships/image" Target="../media/image30.jpeg"/></Relationships>
</file>

<file path=ppt/slides/_rels/slide12.xml.rels><?xml version="1.0" encoding="UTF-8" standalone="yes"?>
<Relationships xmlns="http://schemas.openxmlformats.org/package/2006/relationships"><Relationship Id="rId8" Type="http://schemas.openxmlformats.org/officeDocument/2006/relationships/image" Target="../media/image35.jpeg"/><Relationship Id="rId13" Type="http://schemas.openxmlformats.org/officeDocument/2006/relationships/image" Target="../media/image40.png"/><Relationship Id="rId3" Type="http://schemas.openxmlformats.org/officeDocument/2006/relationships/image" Target="../media/image31.jpeg"/><Relationship Id="rId7" Type="http://schemas.openxmlformats.org/officeDocument/2006/relationships/image" Target="../media/image13.png"/><Relationship Id="rId12" Type="http://schemas.openxmlformats.org/officeDocument/2006/relationships/image" Target="../media/image39.png"/><Relationship Id="rId2" Type="http://schemas.openxmlformats.org/officeDocument/2006/relationships/notesSlide" Target="../notesSlides/notesSlide1.xml"/><Relationship Id="rId1" Type="http://schemas.openxmlformats.org/officeDocument/2006/relationships/slideLayout" Target="../slideLayouts/slideLayout36.xml"/><Relationship Id="rId6" Type="http://schemas.openxmlformats.org/officeDocument/2006/relationships/image" Target="../media/image34.png"/><Relationship Id="rId11" Type="http://schemas.openxmlformats.org/officeDocument/2006/relationships/image" Target="../media/image38.png"/><Relationship Id="rId5" Type="http://schemas.openxmlformats.org/officeDocument/2006/relationships/image" Target="../media/image33.png"/><Relationship Id="rId10" Type="http://schemas.openxmlformats.org/officeDocument/2006/relationships/image" Target="../media/image37.jpeg"/><Relationship Id="rId4" Type="http://schemas.openxmlformats.org/officeDocument/2006/relationships/image" Target="../media/image32.png"/><Relationship Id="rId9" Type="http://schemas.openxmlformats.org/officeDocument/2006/relationships/image" Target="../media/image36.jpeg"/></Relationships>
</file>

<file path=ppt/slides/_rels/slide13.xml.rels><?xml version="1.0" encoding="UTF-8" standalone="yes"?>
<Relationships xmlns="http://schemas.openxmlformats.org/package/2006/relationships"><Relationship Id="rId8" Type="http://schemas.openxmlformats.org/officeDocument/2006/relationships/image" Target="../media/image41.jpeg"/><Relationship Id="rId13" Type="http://schemas.openxmlformats.org/officeDocument/2006/relationships/image" Target="../media/image46.png"/><Relationship Id="rId3" Type="http://schemas.openxmlformats.org/officeDocument/2006/relationships/image" Target="../media/image31.jpeg"/><Relationship Id="rId7" Type="http://schemas.openxmlformats.org/officeDocument/2006/relationships/image" Target="../media/image13.png"/><Relationship Id="rId12" Type="http://schemas.openxmlformats.org/officeDocument/2006/relationships/image" Target="../media/image45.jpeg"/><Relationship Id="rId2" Type="http://schemas.openxmlformats.org/officeDocument/2006/relationships/notesSlide" Target="../notesSlides/notesSlide2.xml"/><Relationship Id="rId1" Type="http://schemas.openxmlformats.org/officeDocument/2006/relationships/slideLayout" Target="../slideLayouts/slideLayout36.xml"/><Relationship Id="rId6" Type="http://schemas.openxmlformats.org/officeDocument/2006/relationships/image" Target="../media/image34.png"/><Relationship Id="rId11" Type="http://schemas.openxmlformats.org/officeDocument/2006/relationships/image" Target="../media/image44.jpeg"/><Relationship Id="rId5" Type="http://schemas.openxmlformats.org/officeDocument/2006/relationships/image" Target="../media/image33.png"/><Relationship Id="rId15" Type="http://schemas.openxmlformats.org/officeDocument/2006/relationships/image" Target="../media/image48.jpeg"/><Relationship Id="rId10" Type="http://schemas.openxmlformats.org/officeDocument/2006/relationships/image" Target="../media/image43.png"/><Relationship Id="rId4" Type="http://schemas.openxmlformats.org/officeDocument/2006/relationships/image" Target="../media/image32.png"/><Relationship Id="rId9" Type="http://schemas.openxmlformats.org/officeDocument/2006/relationships/image" Target="../media/image42.jpeg"/><Relationship Id="rId14" Type="http://schemas.openxmlformats.org/officeDocument/2006/relationships/image" Target="../media/image47.png"/></Relationships>
</file>

<file path=ppt/slides/_rels/slide14.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49.jpeg"/><Relationship Id="rId7" Type="http://schemas.openxmlformats.org/officeDocument/2006/relationships/image" Target="../media/image53.png"/><Relationship Id="rId2" Type="http://schemas.openxmlformats.org/officeDocument/2006/relationships/notesSlide" Target="../notesSlides/notesSlide3.xml"/><Relationship Id="rId1" Type="http://schemas.openxmlformats.org/officeDocument/2006/relationships/slideLayout" Target="../slideLayouts/slideLayout48.xml"/><Relationship Id="rId6" Type="http://schemas.openxmlformats.org/officeDocument/2006/relationships/image" Target="../media/image52.png"/><Relationship Id="rId5" Type="http://schemas.openxmlformats.org/officeDocument/2006/relationships/image" Target="../media/image51.jpeg"/><Relationship Id="rId4" Type="http://schemas.openxmlformats.org/officeDocument/2006/relationships/image" Target="../media/image50.jpeg"/></Relationships>
</file>

<file path=ppt/slides/_rels/slide15.xml.rels><?xml version="1.0" encoding="UTF-8" standalone="yes"?>
<Relationships xmlns="http://schemas.openxmlformats.org/package/2006/relationships"><Relationship Id="rId8" Type="http://schemas.openxmlformats.org/officeDocument/2006/relationships/hyperlink" Target="http://irfu.cea.fr/" TargetMode="External"/><Relationship Id="rId3" Type="http://schemas.openxmlformats.org/officeDocument/2006/relationships/image" Target="../media/image55.jpeg"/><Relationship Id="rId7" Type="http://schemas.openxmlformats.org/officeDocument/2006/relationships/image" Target="../media/image57.jpeg"/><Relationship Id="rId2" Type="http://schemas.openxmlformats.org/officeDocument/2006/relationships/notesSlide" Target="../notesSlides/notesSlide4.xml"/><Relationship Id="rId1" Type="http://schemas.openxmlformats.org/officeDocument/2006/relationships/slideLayout" Target="../slideLayouts/slideLayout48.xml"/><Relationship Id="rId6" Type="http://schemas.openxmlformats.org/officeDocument/2006/relationships/image" Target="../media/image56.jpeg"/><Relationship Id="rId11" Type="http://schemas.openxmlformats.org/officeDocument/2006/relationships/image" Target="../media/image60.jpeg"/><Relationship Id="rId5" Type="http://schemas.openxmlformats.org/officeDocument/2006/relationships/image" Target="../media/image51.jpeg"/><Relationship Id="rId10" Type="http://schemas.openxmlformats.org/officeDocument/2006/relationships/image" Target="../media/image59.jpeg"/><Relationship Id="rId4" Type="http://schemas.openxmlformats.org/officeDocument/2006/relationships/image" Target="../media/image50.jpeg"/><Relationship Id="rId9" Type="http://schemas.openxmlformats.org/officeDocument/2006/relationships/image" Target="../media/image58.jpeg"/></Relationships>
</file>

<file path=ppt/slides/_rels/slide16.xml.rels><?xml version="1.0" encoding="UTF-8" standalone="yes"?>
<Relationships xmlns="http://schemas.openxmlformats.org/package/2006/relationships"><Relationship Id="rId3" Type="http://schemas.openxmlformats.org/officeDocument/2006/relationships/image" Target="../media/image61.jpeg"/><Relationship Id="rId7" Type="http://schemas.openxmlformats.org/officeDocument/2006/relationships/image" Target="../media/image64.png"/><Relationship Id="rId2" Type="http://schemas.openxmlformats.org/officeDocument/2006/relationships/notesSlide" Target="../notesSlides/notesSlide5.xml"/><Relationship Id="rId1" Type="http://schemas.openxmlformats.org/officeDocument/2006/relationships/slideLayout" Target="../slideLayouts/slideLayout48.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51.jpeg"/></Relationships>
</file>

<file path=ppt/slides/_rels/slide1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jpeg"/><Relationship Id="rId1" Type="http://schemas.openxmlformats.org/officeDocument/2006/relationships/slideLayout" Target="../slideLayouts/slideLayout59.xml"/></Relationships>
</file>

<file path=ppt/slides/_rels/slide18.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8.png"/><Relationship Id="rId7" Type="http://schemas.openxmlformats.org/officeDocument/2006/relationships/image" Target="../media/image71.jpeg"/><Relationship Id="rId2" Type="http://schemas.openxmlformats.org/officeDocument/2006/relationships/image" Target="../media/image67.png"/><Relationship Id="rId1" Type="http://schemas.openxmlformats.org/officeDocument/2006/relationships/slideLayout" Target="../slideLayouts/slideLayout70.xml"/><Relationship Id="rId6" Type="http://schemas.openxmlformats.org/officeDocument/2006/relationships/image" Target="../media/image70.jpeg"/><Relationship Id="rId5" Type="http://schemas.openxmlformats.org/officeDocument/2006/relationships/image" Target="../media/image13.png"/><Relationship Id="rId4" Type="http://schemas.openxmlformats.org/officeDocument/2006/relationships/image" Target="../media/image69.jpeg"/></Relationships>
</file>

<file path=ppt/slides/_rels/slide1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70.xml"/><Relationship Id="rId5" Type="http://schemas.openxmlformats.org/officeDocument/2006/relationships/image" Target="../media/image76.png"/><Relationship Id="rId4" Type="http://schemas.openxmlformats.org/officeDocument/2006/relationships/image" Target="../media/image7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70.xml"/><Relationship Id="rId5" Type="http://schemas.openxmlformats.org/officeDocument/2006/relationships/image" Target="../media/image80.png"/><Relationship Id="rId4" Type="http://schemas.openxmlformats.org/officeDocument/2006/relationships/image" Target="../media/image79.png"/></Relationships>
</file>

<file path=ppt/slides/_rels/slide21.xml.rels><?xml version="1.0" encoding="UTF-8" standalone="yes"?>
<Relationships xmlns="http://schemas.openxmlformats.org/package/2006/relationships"><Relationship Id="rId3" Type="http://schemas.openxmlformats.org/officeDocument/2006/relationships/image" Target="../media/image82.jpeg"/><Relationship Id="rId7" Type="http://schemas.openxmlformats.org/officeDocument/2006/relationships/image" Target="../media/image86.jpeg"/><Relationship Id="rId2" Type="http://schemas.openxmlformats.org/officeDocument/2006/relationships/image" Target="../media/image81.jpeg"/><Relationship Id="rId1" Type="http://schemas.openxmlformats.org/officeDocument/2006/relationships/slideLayout" Target="../slideLayouts/slideLayout81.xml"/><Relationship Id="rId6" Type="http://schemas.openxmlformats.org/officeDocument/2006/relationships/image" Target="../media/image85.jpeg"/><Relationship Id="rId5" Type="http://schemas.openxmlformats.org/officeDocument/2006/relationships/image" Target="../media/image84.jpeg"/><Relationship Id="rId4" Type="http://schemas.openxmlformats.org/officeDocument/2006/relationships/image" Target="../media/image83.jpeg"/></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1.xml"/></Relationships>
</file>

<file path=ppt/slides/_rels/slide23.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8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3.xml"/><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5520" y="440825"/>
            <a:ext cx="6286500" cy="976313"/>
          </a:xfrm>
        </p:spPr>
        <p:txBody>
          <a:bodyPr/>
          <a:lstStyle/>
          <a:p>
            <a:r>
              <a:rPr lang="en-GB" dirty="0" smtClean="0"/>
              <a:t>  CTC Activity Report</a:t>
            </a:r>
            <a:endParaRPr lang="en-GB" dirty="0"/>
          </a:p>
        </p:txBody>
      </p:sp>
      <p:sp>
        <p:nvSpPr>
          <p:cNvPr id="6" name="TextBox 5"/>
          <p:cNvSpPr txBox="1"/>
          <p:nvPr/>
        </p:nvSpPr>
        <p:spPr>
          <a:xfrm>
            <a:off x="1027415" y="1839074"/>
            <a:ext cx="6873411" cy="646331"/>
          </a:xfrm>
          <a:prstGeom prst="rect">
            <a:avLst/>
          </a:prstGeom>
          <a:noFill/>
        </p:spPr>
        <p:txBody>
          <a:bodyPr wrap="square" rtlCol="0">
            <a:spAutoFit/>
          </a:bodyPr>
          <a:lstStyle/>
          <a:p>
            <a:pPr marL="342900" indent="-342900">
              <a:buAutoNum type="arabicParenR"/>
            </a:pPr>
            <a:r>
              <a:rPr lang="de-CH" dirty="0" smtClean="0"/>
              <a:t>General News</a:t>
            </a:r>
            <a:endParaRPr lang="en-US" dirty="0" smtClean="0"/>
          </a:p>
          <a:p>
            <a:pPr marL="342900" indent="-342900">
              <a:buAutoNum type="arabicParenR"/>
            </a:pPr>
            <a:r>
              <a:rPr lang="de-CH" dirty="0" smtClean="0"/>
              <a:t>Highlights from several working teams</a:t>
            </a: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CLIC – Prototype two-beam modules</a:t>
            </a:r>
            <a:endParaRPr lang="en-US" dirty="0"/>
          </a:p>
        </p:txBody>
      </p:sp>
      <p:sp>
        <p:nvSpPr>
          <p:cNvPr id="3" name="Content Placeholder 2"/>
          <p:cNvSpPr>
            <a:spLocks noGrp="1"/>
          </p:cNvSpPr>
          <p:nvPr>
            <p:ph sz="half" idx="1"/>
          </p:nvPr>
        </p:nvSpPr>
        <p:spPr>
          <a:xfrm>
            <a:off x="232235" y="1600200"/>
            <a:ext cx="4915839" cy="5054820"/>
          </a:xfrm>
        </p:spPr>
        <p:txBody>
          <a:bodyPr>
            <a:noAutofit/>
          </a:bodyPr>
          <a:lstStyle/>
          <a:p>
            <a:endParaRPr lang="en-US" sz="1800" b="1" dirty="0" smtClean="0">
              <a:solidFill>
                <a:srgbClr val="FF0000"/>
              </a:solidFill>
            </a:endParaRPr>
          </a:p>
          <a:p>
            <a:pPr>
              <a:spcBef>
                <a:spcPts val="0"/>
              </a:spcBef>
            </a:pPr>
            <a:r>
              <a:rPr lang="en-US" sz="1800" b="1" smtClean="0">
                <a:solidFill>
                  <a:srgbClr val="FF0000"/>
                </a:solidFill>
              </a:rPr>
              <a:t>4 </a:t>
            </a:r>
            <a:r>
              <a:rPr lang="en-US" sz="1800" b="1" dirty="0" smtClean="0">
                <a:solidFill>
                  <a:srgbClr val="FF0000"/>
                </a:solidFill>
              </a:rPr>
              <a:t>accelerating structures </a:t>
            </a:r>
          </a:p>
          <a:p>
            <a:pPr>
              <a:spcBef>
                <a:spcPts val="0"/>
              </a:spcBef>
            </a:pPr>
            <a:r>
              <a:rPr lang="en-US" sz="1800" dirty="0" smtClean="0"/>
              <a:t>as one stack: 2-m long</a:t>
            </a:r>
          </a:p>
          <a:p>
            <a:pPr>
              <a:spcBef>
                <a:spcPts val="0"/>
              </a:spcBef>
              <a:buFont typeface="Wingdings"/>
              <a:buChar char="è"/>
            </a:pPr>
            <a:r>
              <a:rPr lang="en-US" sz="1800" dirty="0" smtClean="0">
                <a:sym typeface="Wingdings" pitchFamily="2" charset="2"/>
              </a:rPr>
              <a:t> 1</a:t>
            </a:r>
            <a:r>
              <a:rPr lang="en-US" sz="1800" baseline="30000" dirty="0" smtClean="0">
                <a:sym typeface="Wingdings" pitchFamily="2" charset="2"/>
              </a:rPr>
              <a:t>st</a:t>
            </a:r>
            <a:r>
              <a:rPr lang="en-US" sz="1800" dirty="0" smtClean="0">
                <a:sym typeface="Wingdings" pitchFamily="2" charset="2"/>
              </a:rPr>
              <a:t> and 2</a:t>
            </a:r>
            <a:r>
              <a:rPr lang="en-US" sz="1800" baseline="30000" dirty="0" smtClean="0">
                <a:sym typeface="Wingdings" pitchFamily="2" charset="2"/>
              </a:rPr>
              <a:t>nd</a:t>
            </a:r>
            <a:r>
              <a:rPr lang="en-US" sz="1800" dirty="0" smtClean="0">
                <a:sym typeface="Wingdings" pitchFamily="2" charset="2"/>
              </a:rPr>
              <a:t> nearly finished</a:t>
            </a:r>
          </a:p>
          <a:p>
            <a:pPr>
              <a:spcBef>
                <a:spcPts val="0"/>
              </a:spcBef>
              <a:buFont typeface="Wingdings"/>
              <a:buChar char="è"/>
            </a:pPr>
            <a:r>
              <a:rPr lang="en-US" sz="1800" dirty="0" smtClean="0">
                <a:sym typeface="Wingdings" pitchFamily="2" charset="2"/>
              </a:rPr>
              <a:t> brazing of 3</a:t>
            </a:r>
            <a:r>
              <a:rPr lang="en-US" sz="1800" baseline="30000" dirty="0" smtClean="0">
                <a:sym typeface="Wingdings" pitchFamily="2" charset="2"/>
              </a:rPr>
              <a:t>rd</a:t>
            </a:r>
            <a:r>
              <a:rPr lang="en-US" sz="1800" dirty="0" smtClean="0">
                <a:sym typeface="Wingdings" pitchFamily="2" charset="2"/>
              </a:rPr>
              <a:t> and 4</a:t>
            </a:r>
            <a:r>
              <a:rPr lang="en-US" sz="1800" baseline="30000" dirty="0" smtClean="0">
                <a:sym typeface="Wingdings" pitchFamily="2" charset="2"/>
              </a:rPr>
              <a:t>th</a:t>
            </a:r>
            <a:r>
              <a:rPr lang="en-US" sz="1800" dirty="0" smtClean="0">
                <a:sym typeface="Wingdings" pitchFamily="2" charset="2"/>
              </a:rPr>
              <a:t> </a:t>
            </a:r>
            <a:br>
              <a:rPr lang="en-US" sz="1800" dirty="0" smtClean="0">
                <a:sym typeface="Wingdings" pitchFamily="2" charset="2"/>
              </a:rPr>
            </a:br>
            <a:r>
              <a:rPr lang="en-US" sz="1800" dirty="0" smtClean="0">
                <a:sym typeface="Wingdings" pitchFamily="2" charset="2"/>
              </a:rPr>
              <a:t>unit under way</a:t>
            </a:r>
          </a:p>
          <a:p>
            <a:pPr>
              <a:buFont typeface="Wingdings"/>
              <a:buChar char="è"/>
            </a:pPr>
            <a:endParaRPr lang="en-US" sz="1800" dirty="0" smtClean="0">
              <a:sym typeface="Wingdings" pitchFamily="2" charset="2"/>
            </a:endParaRPr>
          </a:p>
          <a:p>
            <a:r>
              <a:rPr lang="en-US" sz="1800" b="1" dirty="0" smtClean="0">
                <a:solidFill>
                  <a:srgbClr val="FF0000"/>
                </a:solidFill>
                <a:sym typeface="Wingdings" pitchFamily="2" charset="2"/>
              </a:rPr>
              <a:t>2 PETS units </a:t>
            </a:r>
            <a:r>
              <a:rPr lang="en-US" sz="1800" dirty="0" smtClean="0">
                <a:sym typeface="Wingdings" pitchFamily="2" charset="2"/>
              </a:rPr>
              <a:t>completed</a:t>
            </a:r>
          </a:p>
          <a:p>
            <a:endParaRPr lang="en-US" sz="1800" dirty="0" smtClean="0">
              <a:sym typeface="Wingdings" pitchFamily="2" charset="2"/>
            </a:endParaRPr>
          </a:p>
          <a:p>
            <a:pPr>
              <a:spcBef>
                <a:spcPts val="0"/>
              </a:spcBef>
            </a:pPr>
            <a:r>
              <a:rPr lang="en-US" sz="1800" b="1" dirty="0" smtClean="0">
                <a:solidFill>
                  <a:srgbClr val="FF0000"/>
                </a:solidFill>
                <a:sym typeface="Wingdings" pitchFamily="2" charset="2"/>
              </a:rPr>
              <a:t>RF and vacuum </a:t>
            </a:r>
          </a:p>
          <a:p>
            <a:pPr>
              <a:spcBef>
                <a:spcPts val="0"/>
              </a:spcBef>
            </a:pPr>
            <a:r>
              <a:rPr lang="en-US" sz="1800" b="1" dirty="0" smtClean="0">
                <a:solidFill>
                  <a:srgbClr val="FF0000"/>
                </a:solidFill>
                <a:sym typeface="Wingdings" pitchFamily="2" charset="2"/>
              </a:rPr>
              <a:t>networks </a:t>
            </a:r>
          </a:p>
          <a:p>
            <a:pPr>
              <a:spcBef>
                <a:spcPts val="0"/>
              </a:spcBef>
            </a:pPr>
            <a:r>
              <a:rPr lang="en-US" sz="1800" dirty="0" smtClean="0">
                <a:sym typeface="Wingdings" pitchFamily="2" charset="2"/>
              </a:rPr>
              <a:t>completed</a:t>
            </a:r>
          </a:p>
          <a:p>
            <a:endParaRPr lang="en-US" sz="1800" dirty="0" smtClean="0">
              <a:sym typeface="Wingdings" pitchFamily="2" charset="2"/>
            </a:endParaRPr>
          </a:p>
          <a:p>
            <a:endParaRPr lang="en-US" sz="1800" dirty="0" smtClean="0">
              <a:sym typeface="Wingdings" pitchFamily="2" charset="2"/>
            </a:endParaRPr>
          </a:p>
          <a:p>
            <a:r>
              <a:rPr lang="en-US" sz="1800" i="1" dirty="0" smtClean="0">
                <a:solidFill>
                  <a:schemeClr val="tx2">
                    <a:lumMod val="75000"/>
                  </a:schemeClr>
                </a:solidFill>
                <a:sym typeface="Wingdings" pitchFamily="2" charset="2"/>
              </a:rPr>
              <a:t>1</a:t>
            </a:r>
            <a:r>
              <a:rPr lang="en-US" sz="1800" i="1" baseline="30000" dirty="0" smtClean="0">
                <a:solidFill>
                  <a:schemeClr val="tx2">
                    <a:lumMod val="75000"/>
                  </a:schemeClr>
                </a:solidFill>
                <a:sym typeface="Wingdings" pitchFamily="2" charset="2"/>
              </a:rPr>
              <a:t>st</a:t>
            </a:r>
            <a:r>
              <a:rPr lang="en-US" sz="1800" i="1" dirty="0" smtClean="0">
                <a:solidFill>
                  <a:schemeClr val="tx2">
                    <a:lumMod val="75000"/>
                  </a:schemeClr>
                </a:solidFill>
                <a:sym typeface="Wingdings" pitchFamily="2" charset="2"/>
              </a:rPr>
              <a:t> module  </a:t>
            </a:r>
          </a:p>
          <a:p>
            <a:r>
              <a:rPr lang="en-US" sz="1800" i="1" dirty="0" smtClean="0">
                <a:solidFill>
                  <a:schemeClr val="tx2">
                    <a:lumMod val="75000"/>
                  </a:schemeClr>
                </a:solidFill>
                <a:sym typeface="Wingdings" pitchFamily="2" charset="2"/>
              </a:rPr>
              <a:t>by end of </a:t>
            </a:r>
          </a:p>
          <a:p>
            <a:r>
              <a:rPr lang="en-US" sz="1800" i="1" dirty="0" smtClean="0">
                <a:solidFill>
                  <a:schemeClr val="tx2">
                    <a:lumMod val="75000"/>
                  </a:schemeClr>
                </a:solidFill>
                <a:sym typeface="Wingdings" pitchFamily="2" charset="2"/>
              </a:rPr>
              <a:t>April 2012</a:t>
            </a:r>
          </a:p>
          <a:p>
            <a:pPr>
              <a:buFont typeface="Wingdings"/>
              <a:buChar char="è"/>
            </a:pPr>
            <a:endParaRPr lang="en-US" sz="1800" dirty="0" smtClean="0">
              <a:sym typeface="Wingdings" pitchFamily="2" charset="2"/>
            </a:endParaRPr>
          </a:p>
          <a:p>
            <a:endParaRPr lang="en-US" sz="1800" dirty="0"/>
          </a:p>
        </p:txBody>
      </p:sp>
      <p:pic>
        <p:nvPicPr>
          <p:cNvPr id="2050" name="Picture 2" descr="G:\Departments\AB\Projects\CLIC Structures\RF structure development\photos\20120215 Installation of AS and PETS for TM0\DSC03848.JPG"/>
          <p:cNvPicPr>
            <a:picLocks noChangeAspect="1" noChangeArrowheads="1"/>
          </p:cNvPicPr>
          <p:nvPr/>
        </p:nvPicPr>
        <p:blipFill>
          <a:blip r:embed="rId2" cstate="print"/>
          <a:srcRect l="7207" t="2402"/>
          <a:stretch>
            <a:fillRect/>
          </a:stretch>
        </p:blipFill>
        <p:spPr bwMode="auto">
          <a:xfrm>
            <a:off x="5570530" y="1622883"/>
            <a:ext cx="3312000" cy="2612622"/>
          </a:xfrm>
          <a:prstGeom prst="rect">
            <a:avLst/>
          </a:prstGeom>
          <a:noFill/>
        </p:spPr>
      </p:pic>
      <p:pic>
        <p:nvPicPr>
          <p:cNvPr id="2051" name="Picture 3" descr="G:\Departments\AB\Projects\CLIC Structures\RF structure development\photos\20120215 Installation of AS and PETS for TM0\DSC03894.JPG"/>
          <p:cNvPicPr>
            <a:picLocks noChangeAspect="1" noChangeArrowheads="1"/>
          </p:cNvPicPr>
          <p:nvPr/>
        </p:nvPicPr>
        <p:blipFill>
          <a:blip r:embed="rId3" cstate="print"/>
          <a:srcRect t="15577" r="7484"/>
          <a:stretch>
            <a:fillRect/>
          </a:stretch>
        </p:blipFill>
        <p:spPr bwMode="auto">
          <a:xfrm>
            <a:off x="3611875" y="1623965"/>
            <a:ext cx="1881845" cy="2289655"/>
          </a:xfrm>
          <a:prstGeom prst="rect">
            <a:avLst/>
          </a:prstGeom>
          <a:noFill/>
        </p:spPr>
      </p:pic>
      <p:pic>
        <p:nvPicPr>
          <p:cNvPr id="2052" name="Picture 4" descr="G:\Departments\AB\Projects\CLIC Structures\RF structure development\photos\20120215 Installation of AS and PETS for TM0\DSC03855.JPG"/>
          <p:cNvPicPr>
            <a:picLocks noChangeAspect="1" noChangeArrowheads="1"/>
          </p:cNvPicPr>
          <p:nvPr/>
        </p:nvPicPr>
        <p:blipFill>
          <a:blip r:embed="rId4" cstate="print"/>
          <a:srcRect t="15647" r="3029"/>
          <a:stretch>
            <a:fillRect/>
          </a:stretch>
        </p:blipFill>
        <p:spPr bwMode="auto">
          <a:xfrm>
            <a:off x="5570530" y="4312315"/>
            <a:ext cx="3312000" cy="2160771"/>
          </a:xfrm>
          <a:prstGeom prst="rect">
            <a:avLst/>
          </a:prstGeom>
          <a:noFill/>
        </p:spPr>
      </p:pic>
      <p:pic>
        <p:nvPicPr>
          <p:cNvPr id="4" name="Picture 2" descr="G:\Departments\AB\Projects\CLIC Structures\RF structure development\photos\20120224-Brazing RF network for TM0 Lab\DSC03957.JPG"/>
          <p:cNvPicPr>
            <a:picLocks noChangeAspect="1" noChangeArrowheads="1"/>
          </p:cNvPicPr>
          <p:nvPr/>
        </p:nvPicPr>
        <p:blipFill>
          <a:blip r:embed="rId5" cstate="print"/>
          <a:srcRect t="9882"/>
          <a:stretch>
            <a:fillRect/>
          </a:stretch>
        </p:blipFill>
        <p:spPr bwMode="auto">
          <a:xfrm>
            <a:off x="2336302" y="4302995"/>
            <a:ext cx="3195823" cy="2160000"/>
          </a:xfrm>
          <a:prstGeom prst="rect">
            <a:avLst/>
          </a:prstGeom>
          <a:noFill/>
        </p:spPr>
      </p:pic>
      <p:sp>
        <p:nvSpPr>
          <p:cNvPr id="8" name="Rectangle 7"/>
          <p:cNvSpPr/>
          <p:nvPr/>
        </p:nvSpPr>
        <p:spPr>
          <a:xfrm>
            <a:off x="4187950" y="3889860"/>
            <a:ext cx="801823" cy="369332"/>
          </a:xfrm>
          <a:prstGeom prst="rect">
            <a:avLst/>
          </a:prstGeom>
        </p:spPr>
        <p:txBody>
          <a:bodyPr wrap="none">
            <a:spAutoFit/>
          </a:bodyPr>
          <a:lstStyle/>
          <a:p>
            <a:pPr fontAlgn="auto">
              <a:spcBef>
                <a:spcPts val="0"/>
              </a:spcBef>
              <a:spcAft>
                <a:spcPts val="0"/>
              </a:spcAft>
            </a:pPr>
            <a:r>
              <a:rPr lang="en-US" dirty="0" smtClean="0">
                <a:solidFill>
                  <a:prstClr val="black"/>
                </a:solidFill>
                <a:latin typeface="Calibri"/>
                <a:cs typeface="+mn-cs"/>
              </a:rPr>
              <a:t>(B169)</a:t>
            </a:r>
            <a:endParaRPr lang="en-US" dirty="0">
              <a:solidFill>
                <a:prstClr val="black"/>
              </a:solidFill>
              <a:latin typeface="Calibri"/>
              <a:cs typeface="+mn-cs"/>
            </a:endParaRPr>
          </a:p>
        </p:txBody>
      </p:sp>
      <p:sp>
        <p:nvSpPr>
          <p:cNvPr id="9" name="TextBox 8"/>
          <p:cNvSpPr txBox="1"/>
          <p:nvPr/>
        </p:nvSpPr>
        <p:spPr>
          <a:xfrm>
            <a:off x="7692759" y="6585435"/>
            <a:ext cx="1449436" cy="261610"/>
          </a:xfrm>
          <a:prstGeom prst="rect">
            <a:avLst/>
          </a:prstGeom>
          <a:noFill/>
        </p:spPr>
        <p:txBody>
          <a:bodyPr wrap="none" rtlCol="0">
            <a:spAutoFit/>
          </a:bodyPr>
          <a:lstStyle/>
          <a:p>
            <a:pPr fontAlgn="auto">
              <a:spcBef>
                <a:spcPts val="0"/>
              </a:spcBef>
              <a:spcAft>
                <a:spcPts val="0"/>
              </a:spcAft>
            </a:pPr>
            <a:r>
              <a:rPr lang="en-US" sz="1100" dirty="0" smtClean="0">
                <a:solidFill>
                  <a:prstClr val="black"/>
                </a:solidFill>
                <a:latin typeface="Calibri"/>
                <a:cs typeface="+mn-cs"/>
              </a:rPr>
              <a:t>G. Riddone, BE-RF-PM</a:t>
            </a:r>
            <a:endParaRPr lang="en-US" sz="1100" dirty="0">
              <a:solidFill>
                <a:prstClr val="black"/>
              </a:solidFill>
              <a:latin typeface="Calibri"/>
              <a:cs typeface="+mn-cs"/>
            </a:endParaRPr>
          </a:p>
        </p:txBody>
      </p:sp>
    </p:spTree>
    <p:extLst>
      <p:ext uri="{BB962C8B-B14F-4D97-AF65-F5344CB8AC3E}">
        <p14:creationId xmlns:p14="http://schemas.microsoft.com/office/powerpoint/2010/main" val="35120565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55576" y="188640"/>
            <a:ext cx="7776864" cy="369332"/>
          </a:xfrm>
          <a:prstGeom prst="rect">
            <a:avLst/>
          </a:prstGeom>
          <a:noFill/>
        </p:spPr>
        <p:txBody>
          <a:bodyPr wrap="square" rtlCol="0">
            <a:spAutoFit/>
          </a:bodyPr>
          <a:lstStyle/>
          <a:p>
            <a:pPr algn="ctr" fontAlgn="auto">
              <a:spcBef>
                <a:spcPts val="0"/>
              </a:spcBef>
              <a:spcAft>
                <a:spcPts val="0"/>
              </a:spcAft>
            </a:pPr>
            <a:r>
              <a:rPr lang="en-US" b="1" dirty="0" smtClean="0">
                <a:solidFill>
                  <a:prstClr val="black"/>
                </a:solidFill>
                <a:latin typeface="Calibri"/>
                <a:cs typeface="+mn-cs"/>
              </a:rPr>
              <a:t>Vacuum tests on a dummy accelerating structure</a:t>
            </a:r>
            <a:endParaRPr lang="en-US" b="1" dirty="0">
              <a:solidFill>
                <a:prstClr val="black"/>
              </a:solidFill>
              <a:latin typeface="Calibri"/>
              <a:cs typeface="+mn-cs"/>
            </a:endParaRPr>
          </a:p>
        </p:txBody>
      </p:sp>
      <p:sp>
        <p:nvSpPr>
          <p:cNvPr id="7" name="TextBox 6"/>
          <p:cNvSpPr txBox="1"/>
          <p:nvPr/>
        </p:nvSpPr>
        <p:spPr>
          <a:xfrm>
            <a:off x="179512" y="5301208"/>
            <a:ext cx="6984776" cy="1246495"/>
          </a:xfrm>
          <a:prstGeom prst="rect">
            <a:avLst/>
          </a:prstGeom>
          <a:noFill/>
        </p:spPr>
        <p:txBody>
          <a:bodyPr wrap="square" rtlCol="0">
            <a:spAutoFit/>
          </a:bodyPr>
          <a:lstStyle/>
          <a:p>
            <a:pPr fontAlgn="auto">
              <a:spcBef>
                <a:spcPts val="0"/>
              </a:spcBef>
              <a:spcAft>
                <a:spcPts val="0"/>
              </a:spcAft>
            </a:pPr>
            <a:r>
              <a:rPr lang="en-US" sz="1500" dirty="0" smtClean="0">
                <a:solidFill>
                  <a:prstClr val="black"/>
                </a:solidFill>
                <a:latin typeface="Calibri"/>
                <a:cs typeface="+mn-cs"/>
              </a:rPr>
              <a:t>Measurements and simulations of different configurations:</a:t>
            </a:r>
          </a:p>
          <a:p>
            <a:pPr fontAlgn="auto">
              <a:spcBef>
                <a:spcPts val="0"/>
              </a:spcBef>
              <a:spcAft>
                <a:spcPts val="0"/>
              </a:spcAft>
              <a:buFont typeface="Arial" pitchFamily="34" charset="0"/>
              <a:buChar char="•"/>
            </a:pPr>
            <a:r>
              <a:rPr lang="en-US" sz="1500" dirty="0">
                <a:solidFill>
                  <a:prstClr val="black"/>
                </a:solidFill>
                <a:latin typeface="Calibri"/>
                <a:cs typeface="+mn-cs"/>
              </a:rPr>
              <a:t> </a:t>
            </a:r>
            <a:r>
              <a:rPr lang="en-US" sz="1500" dirty="0" smtClean="0">
                <a:solidFill>
                  <a:prstClr val="black"/>
                </a:solidFill>
                <a:latin typeface="Calibri"/>
                <a:cs typeface="+mn-cs"/>
              </a:rPr>
              <a:t>central tank with transversal connections to the AS (CDR),</a:t>
            </a:r>
          </a:p>
          <a:p>
            <a:pPr fontAlgn="auto">
              <a:spcBef>
                <a:spcPts val="0"/>
              </a:spcBef>
              <a:spcAft>
                <a:spcPts val="0"/>
              </a:spcAft>
              <a:buFont typeface="Arial" pitchFamily="34" charset="0"/>
              <a:buChar char="•"/>
            </a:pPr>
            <a:r>
              <a:rPr lang="en-US" sz="1500" dirty="0">
                <a:solidFill>
                  <a:prstClr val="black"/>
                </a:solidFill>
                <a:latin typeface="Calibri"/>
                <a:cs typeface="+mn-cs"/>
              </a:rPr>
              <a:t> </a:t>
            </a:r>
            <a:r>
              <a:rPr lang="en-US" sz="1500" dirty="0" smtClean="0">
                <a:solidFill>
                  <a:prstClr val="black"/>
                </a:solidFill>
                <a:latin typeface="Calibri"/>
                <a:cs typeface="+mn-cs"/>
              </a:rPr>
              <a:t>NEG cartridge (</a:t>
            </a:r>
            <a:r>
              <a:rPr lang="en-US" sz="1500" dirty="0" err="1" smtClean="0">
                <a:solidFill>
                  <a:prstClr val="black"/>
                </a:solidFill>
                <a:latin typeface="Calibri"/>
                <a:cs typeface="+mn-cs"/>
              </a:rPr>
              <a:t>Capacitorr</a:t>
            </a:r>
            <a:r>
              <a:rPr lang="en-US" sz="1500" dirty="0" smtClean="0">
                <a:solidFill>
                  <a:prstClr val="black"/>
                </a:solidFill>
                <a:latin typeface="Calibri"/>
                <a:cs typeface="+mn-cs"/>
              </a:rPr>
              <a:t>),</a:t>
            </a:r>
          </a:p>
          <a:p>
            <a:pPr fontAlgn="auto">
              <a:spcBef>
                <a:spcPts val="0"/>
              </a:spcBef>
              <a:spcAft>
                <a:spcPts val="0"/>
              </a:spcAft>
              <a:buFont typeface="Arial" pitchFamily="34" charset="0"/>
              <a:buChar char="•"/>
            </a:pPr>
            <a:r>
              <a:rPr lang="en-US" sz="1500" dirty="0">
                <a:solidFill>
                  <a:prstClr val="black"/>
                </a:solidFill>
                <a:latin typeface="Calibri"/>
                <a:cs typeface="+mn-cs"/>
              </a:rPr>
              <a:t> </a:t>
            </a:r>
            <a:r>
              <a:rPr lang="en-US" sz="1500" dirty="0" smtClean="0">
                <a:solidFill>
                  <a:prstClr val="black"/>
                </a:solidFill>
                <a:latin typeface="Calibri"/>
                <a:cs typeface="+mn-cs"/>
              </a:rPr>
              <a:t>NEG cartridge + ion pump (</a:t>
            </a:r>
            <a:r>
              <a:rPr lang="en-US" sz="1500" dirty="0" err="1" smtClean="0">
                <a:solidFill>
                  <a:prstClr val="black"/>
                </a:solidFill>
                <a:latin typeface="Calibri"/>
                <a:cs typeface="+mn-cs"/>
              </a:rPr>
              <a:t>Nextorr</a:t>
            </a:r>
            <a:r>
              <a:rPr lang="en-US" sz="1500" dirty="0" smtClean="0">
                <a:solidFill>
                  <a:prstClr val="black"/>
                </a:solidFill>
                <a:latin typeface="Calibri"/>
                <a:cs typeface="+mn-cs"/>
              </a:rPr>
              <a:t>),</a:t>
            </a:r>
          </a:p>
          <a:p>
            <a:pPr fontAlgn="auto">
              <a:spcBef>
                <a:spcPts val="0"/>
              </a:spcBef>
              <a:spcAft>
                <a:spcPts val="0"/>
              </a:spcAft>
              <a:buFont typeface="Arial" pitchFamily="34" charset="0"/>
              <a:buChar char="•"/>
            </a:pPr>
            <a:r>
              <a:rPr lang="en-US" sz="1500" dirty="0">
                <a:solidFill>
                  <a:prstClr val="black"/>
                </a:solidFill>
                <a:latin typeface="Calibri"/>
                <a:cs typeface="+mn-cs"/>
              </a:rPr>
              <a:t> </a:t>
            </a:r>
            <a:r>
              <a:rPr lang="en-US" sz="1500" dirty="0" smtClean="0">
                <a:solidFill>
                  <a:prstClr val="black"/>
                </a:solidFill>
                <a:latin typeface="Calibri"/>
                <a:cs typeface="+mn-cs"/>
              </a:rPr>
              <a:t>combination of </a:t>
            </a:r>
            <a:r>
              <a:rPr lang="en-US" sz="1500" dirty="0" err="1" smtClean="0">
                <a:solidFill>
                  <a:prstClr val="black"/>
                </a:solidFill>
                <a:latin typeface="Calibri"/>
                <a:cs typeface="+mn-cs"/>
              </a:rPr>
              <a:t>Capacitorr</a:t>
            </a:r>
            <a:r>
              <a:rPr lang="en-US" sz="1500" dirty="0">
                <a:solidFill>
                  <a:prstClr val="black"/>
                </a:solidFill>
                <a:latin typeface="Calibri"/>
                <a:cs typeface="+mn-cs"/>
              </a:rPr>
              <a:t> </a:t>
            </a:r>
            <a:r>
              <a:rPr lang="en-US" sz="1500" dirty="0" smtClean="0">
                <a:solidFill>
                  <a:prstClr val="black"/>
                </a:solidFill>
                <a:latin typeface="Calibri"/>
                <a:cs typeface="+mn-cs"/>
              </a:rPr>
              <a:t>and </a:t>
            </a:r>
            <a:r>
              <a:rPr lang="en-US" sz="1500" dirty="0" err="1" smtClean="0">
                <a:solidFill>
                  <a:prstClr val="black"/>
                </a:solidFill>
                <a:latin typeface="Calibri"/>
                <a:cs typeface="+mn-cs"/>
              </a:rPr>
              <a:t>Nextorr</a:t>
            </a:r>
            <a:endParaRPr lang="en-US" sz="1500" dirty="0">
              <a:solidFill>
                <a:prstClr val="black"/>
              </a:solidFill>
              <a:latin typeface="Calibri"/>
              <a:cs typeface="+mn-cs"/>
            </a:endParaRPr>
          </a:p>
        </p:txBody>
      </p:sp>
      <p:pic>
        <p:nvPicPr>
          <p:cNvPr id="1028" name="Picture 4"/>
          <p:cNvPicPr>
            <a:picLocks noChangeAspect="1" noChangeArrowheads="1"/>
          </p:cNvPicPr>
          <p:nvPr/>
        </p:nvPicPr>
        <p:blipFill>
          <a:blip r:embed="rId2" cstate="print"/>
          <a:srcRect/>
          <a:stretch>
            <a:fillRect/>
          </a:stretch>
        </p:blipFill>
        <p:spPr bwMode="auto">
          <a:xfrm>
            <a:off x="4572000" y="764704"/>
            <a:ext cx="4305548" cy="2963869"/>
          </a:xfrm>
          <a:prstGeom prst="rect">
            <a:avLst/>
          </a:prstGeom>
          <a:noFill/>
          <a:ln w="9525">
            <a:noFill/>
            <a:miter lim="800000"/>
            <a:headEnd/>
            <a:tailEnd/>
          </a:ln>
          <a:effectLst/>
        </p:spPr>
      </p:pic>
      <p:pic>
        <p:nvPicPr>
          <p:cNvPr id="10" name="Picture 9" descr="test1.JPG"/>
          <p:cNvPicPr>
            <a:picLocks noChangeAspect="1"/>
          </p:cNvPicPr>
          <p:nvPr/>
        </p:nvPicPr>
        <p:blipFill>
          <a:blip r:embed="rId3" cstate="print"/>
          <a:stretch>
            <a:fillRect/>
          </a:stretch>
        </p:blipFill>
        <p:spPr>
          <a:xfrm>
            <a:off x="4932040" y="4005064"/>
            <a:ext cx="3851920" cy="2728256"/>
          </a:xfrm>
          <a:prstGeom prst="rect">
            <a:avLst/>
          </a:prstGeom>
        </p:spPr>
      </p:pic>
      <p:sp>
        <p:nvSpPr>
          <p:cNvPr id="11" name="TextBox 10"/>
          <p:cNvSpPr txBox="1"/>
          <p:nvPr/>
        </p:nvSpPr>
        <p:spPr>
          <a:xfrm>
            <a:off x="323528" y="4797152"/>
            <a:ext cx="3600400" cy="261610"/>
          </a:xfrm>
          <a:prstGeom prst="rect">
            <a:avLst/>
          </a:prstGeom>
          <a:noFill/>
        </p:spPr>
        <p:txBody>
          <a:bodyPr wrap="square" rtlCol="0">
            <a:spAutoFit/>
          </a:bodyPr>
          <a:lstStyle/>
          <a:p>
            <a:pPr algn="ctr" fontAlgn="auto">
              <a:spcBef>
                <a:spcPts val="0"/>
              </a:spcBef>
              <a:spcAft>
                <a:spcPts val="0"/>
              </a:spcAft>
            </a:pPr>
            <a:r>
              <a:rPr lang="en-US" sz="1100" dirty="0" smtClean="0">
                <a:solidFill>
                  <a:prstClr val="black"/>
                </a:solidFill>
                <a:latin typeface="Calibri"/>
                <a:cs typeface="+mn-cs"/>
              </a:rPr>
              <a:t>Test configuration</a:t>
            </a:r>
            <a:endParaRPr lang="en-US" sz="1100" dirty="0">
              <a:solidFill>
                <a:prstClr val="black"/>
              </a:solidFill>
              <a:latin typeface="Calibri"/>
              <a:cs typeface="+mn-cs"/>
            </a:endParaRPr>
          </a:p>
        </p:txBody>
      </p:sp>
      <p:sp>
        <p:nvSpPr>
          <p:cNvPr id="12" name="TextBox 11"/>
          <p:cNvSpPr txBox="1"/>
          <p:nvPr/>
        </p:nvSpPr>
        <p:spPr>
          <a:xfrm>
            <a:off x="5076056" y="3717032"/>
            <a:ext cx="3600400" cy="261610"/>
          </a:xfrm>
          <a:prstGeom prst="rect">
            <a:avLst/>
          </a:prstGeom>
          <a:noFill/>
        </p:spPr>
        <p:txBody>
          <a:bodyPr wrap="square" rtlCol="0">
            <a:spAutoFit/>
          </a:bodyPr>
          <a:lstStyle/>
          <a:p>
            <a:pPr algn="ctr" fontAlgn="auto">
              <a:spcBef>
                <a:spcPts val="0"/>
              </a:spcBef>
              <a:spcAft>
                <a:spcPts val="0"/>
              </a:spcAft>
            </a:pPr>
            <a:r>
              <a:rPr lang="en-US" sz="1100" dirty="0" smtClean="0">
                <a:solidFill>
                  <a:prstClr val="black"/>
                </a:solidFill>
                <a:latin typeface="Calibri"/>
                <a:cs typeface="+mn-cs"/>
              </a:rPr>
              <a:t>Pump down curves</a:t>
            </a:r>
            <a:endParaRPr lang="en-US" sz="1100" dirty="0">
              <a:solidFill>
                <a:prstClr val="black"/>
              </a:solidFill>
              <a:latin typeface="Calibri"/>
              <a:cs typeface="+mn-cs"/>
            </a:endParaRPr>
          </a:p>
        </p:txBody>
      </p:sp>
      <p:sp>
        <p:nvSpPr>
          <p:cNvPr id="13" name="TextBox 12"/>
          <p:cNvSpPr txBox="1"/>
          <p:nvPr/>
        </p:nvSpPr>
        <p:spPr>
          <a:xfrm>
            <a:off x="5220072" y="6596390"/>
            <a:ext cx="3600400" cy="261610"/>
          </a:xfrm>
          <a:prstGeom prst="rect">
            <a:avLst/>
          </a:prstGeom>
          <a:noFill/>
        </p:spPr>
        <p:txBody>
          <a:bodyPr wrap="square" rtlCol="0">
            <a:spAutoFit/>
          </a:bodyPr>
          <a:lstStyle/>
          <a:p>
            <a:pPr algn="ctr" fontAlgn="auto">
              <a:spcBef>
                <a:spcPts val="0"/>
              </a:spcBef>
              <a:spcAft>
                <a:spcPts val="0"/>
              </a:spcAft>
            </a:pPr>
            <a:r>
              <a:rPr lang="en-US" sz="1100" dirty="0" smtClean="0">
                <a:solidFill>
                  <a:prstClr val="black"/>
                </a:solidFill>
                <a:latin typeface="Calibri"/>
                <a:cs typeface="+mn-cs"/>
              </a:rPr>
              <a:t>Pressure profile estimation</a:t>
            </a:r>
            <a:endParaRPr lang="en-US" sz="1100" dirty="0">
              <a:solidFill>
                <a:prstClr val="black"/>
              </a:solidFill>
              <a:latin typeface="Calibri"/>
              <a:cs typeface="+mn-cs"/>
            </a:endParaRPr>
          </a:p>
        </p:txBody>
      </p:sp>
      <p:pic>
        <p:nvPicPr>
          <p:cNvPr id="1029" name="Picture 5" descr="\\cern.ch\dfs\Users\c\cgarion\Documents\CLIC\Vacuum_AS\Tests_cavity\Mesures\2Mani_Capacitorr_Nextorr(IP)\DSCF3874.JPG"/>
          <p:cNvPicPr>
            <a:picLocks noChangeAspect="1" noChangeArrowheads="1"/>
          </p:cNvPicPr>
          <p:nvPr/>
        </p:nvPicPr>
        <p:blipFill>
          <a:blip r:embed="rId4" cstate="print"/>
          <a:srcRect l="27500" t="12222" r="15833" b="8889"/>
          <a:stretch>
            <a:fillRect/>
          </a:stretch>
        </p:blipFill>
        <p:spPr bwMode="auto">
          <a:xfrm>
            <a:off x="179512" y="692695"/>
            <a:ext cx="3960440" cy="4135165"/>
          </a:xfrm>
          <a:prstGeom prst="rect">
            <a:avLst/>
          </a:prstGeom>
          <a:noFill/>
        </p:spPr>
      </p:pic>
    </p:spTree>
    <p:extLst>
      <p:ext uri="{BB962C8B-B14F-4D97-AF65-F5344CB8AC3E}">
        <p14:creationId xmlns:p14="http://schemas.microsoft.com/office/powerpoint/2010/main" val="41095833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3"/>
          <p:cNvSpPr>
            <a:spLocks noChangeArrowheads="1"/>
          </p:cNvSpPr>
          <p:nvPr/>
        </p:nvSpPr>
        <p:spPr bwMode="auto">
          <a:xfrm>
            <a:off x="1857375" y="549275"/>
            <a:ext cx="7286625" cy="93663"/>
          </a:xfrm>
          <a:prstGeom prst="rect">
            <a:avLst/>
          </a:prstGeom>
          <a:gradFill rotWithShape="0">
            <a:gsLst>
              <a:gs pos="0">
                <a:srgbClr val="0099FF"/>
              </a:gs>
              <a:gs pos="100000">
                <a:srgbClr val="004776"/>
              </a:gs>
            </a:gsLst>
            <a:path path="shape">
              <a:fillToRect l="50000" t="50000" r="50000" b="50000"/>
            </a:path>
          </a:gradFill>
          <a:ln w="9525">
            <a:solidFill>
              <a:srgbClr val="000000"/>
            </a:solidFill>
            <a:miter lim="800000"/>
            <a:headEnd/>
            <a:tailEnd/>
          </a:ln>
        </p:spPr>
        <p:txBody>
          <a:bodyPr wrap="none" anchor="ctr"/>
          <a:lstStyle/>
          <a:p>
            <a:endParaRPr lang="fr-FR" smtClean="0">
              <a:solidFill>
                <a:prstClr val="black"/>
              </a:solidFill>
              <a:latin typeface="Arial" charset="0"/>
              <a:ea typeface="ＭＳ Ｐゴシック" pitchFamily="35" charset="-128"/>
              <a:cs typeface="+mn-cs"/>
            </a:endParaRPr>
          </a:p>
        </p:txBody>
      </p:sp>
      <p:grpSp>
        <p:nvGrpSpPr>
          <p:cNvPr id="15363" name="Group 29"/>
          <p:cNvGrpSpPr>
            <a:grpSpLocks/>
          </p:cNvGrpSpPr>
          <p:nvPr/>
        </p:nvGrpSpPr>
        <p:grpSpPr bwMode="auto">
          <a:xfrm>
            <a:off x="-3175" y="0"/>
            <a:ext cx="1849438" cy="782638"/>
            <a:chOff x="0" y="0"/>
            <a:chExt cx="1165" cy="493"/>
          </a:xfrm>
        </p:grpSpPr>
        <p:pic>
          <p:nvPicPr>
            <p:cNvPr id="15378" name="Picture 30" descr="0609001_04-A4-at-144-dp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65"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9" name="Rectangle 31"/>
            <p:cNvSpPr>
              <a:spLocks noChangeArrowheads="1"/>
            </p:cNvSpPr>
            <p:nvPr/>
          </p:nvSpPr>
          <p:spPr bwMode="auto">
            <a:xfrm>
              <a:off x="0" y="246"/>
              <a:ext cx="1165" cy="168"/>
            </a:xfrm>
            <a:prstGeom prst="rect">
              <a:avLst/>
            </a:prstGeom>
            <a:gradFill rotWithShape="1">
              <a:gsLst>
                <a:gs pos="0">
                  <a:srgbClr val="000032">
                    <a:alpha val="32999"/>
                  </a:srgbClr>
                </a:gs>
                <a:gs pos="100000">
                  <a:srgbClr val="000017"/>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mtClean="0">
                <a:solidFill>
                  <a:prstClr val="black"/>
                </a:solidFill>
                <a:latin typeface="Arial" charset="0"/>
                <a:ea typeface="ＭＳ Ｐゴシック" pitchFamily="35" charset="-128"/>
                <a:cs typeface="+mn-cs"/>
              </a:endParaRPr>
            </a:p>
          </p:txBody>
        </p:sp>
        <p:sp>
          <p:nvSpPr>
            <p:cNvPr id="15380" name="Rectangle 32"/>
            <p:cNvSpPr>
              <a:spLocks noChangeArrowheads="1"/>
            </p:cNvSpPr>
            <p:nvPr/>
          </p:nvSpPr>
          <p:spPr bwMode="auto">
            <a:xfrm>
              <a:off x="0" y="372"/>
              <a:ext cx="1165" cy="4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mtClean="0">
                <a:solidFill>
                  <a:prstClr val="black"/>
                </a:solidFill>
                <a:latin typeface="Arial" charset="0"/>
                <a:ea typeface="ＭＳ Ｐゴシック" pitchFamily="35" charset="-128"/>
                <a:cs typeface="+mn-cs"/>
              </a:endParaRPr>
            </a:p>
          </p:txBody>
        </p:sp>
        <p:grpSp>
          <p:nvGrpSpPr>
            <p:cNvPr id="15381" name="Group 34"/>
            <p:cNvGrpSpPr>
              <a:grpSpLocks/>
            </p:cNvGrpSpPr>
            <p:nvPr/>
          </p:nvGrpSpPr>
          <p:grpSpPr bwMode="auto">
            <a:xfrm>
              <a:off x="664" y="190"/>
              <a:ext cx="483" cy="303"/>
              <a:chOff x="3073" y="2629"/>
              <a:chExt cx="2698" cy="1691"/>
            </a:xfrm>
          </p:grpSpPr>
          <p:pic>
            <p:nvPicPr>
              <p:cNvPr id="15382" name="Picture 35" descr="Image9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5" y="2759"/>
                <a:ext cx="1546" cy="1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83" name="Picture 36" descr="Image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73" y="2629"/>
                <a:ext cx="2087" cy="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15364" name="Picture 8" descr="CERN log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10613" y="66675"/>
            <a:ext cx="433387"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10" descr="clic-logo2010t.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53340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7" descr="C:\Users\manfred\Documents\ConferencesWorkshops\IWLC2010\Presentation\CLIBPM2.jpg"/>
          <p:cNvPicPr>
            <a:picLocks noChangeAspect="1" noChangeArrowheads="1"/>
          </p:cNvPicPr>
          <p:nvPr/>
        </p:nvPicPr>
        <p:blipFill>
          <a:blip r:embed="rId8" cstate="print">
            <a:extLst>
              <a:ext uri="{28A0092B-C50C-407E-A947-70E740481C1C}">
                <a14:useLocalDpi xmlns:a14="http://schemas.microsoft.com/office/drawing/2010/main" val="0"/>
              </a:ext>
            </a:extLst>
          </a:blip>
          <a:srcRect l="22009" t="2502" r="23299" b="2879"/>
          <a:stretch>
            <a:fillRect/>
          </a:stretch>
        </p:blipFill>
        <p:spPr bwMode="auto">
          <a:xfrm>
            <a:off x="250825" y="1143000"/>
            <a:ext cx="2263775" cy="207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TextBox 13"/>
          <p:cNvSpPr txBox="1">
            <a:spLocks noChangeArrowheads="1"/>
          </p:cNvSpPr>
          <p:nvPr/>
        </p:nvSpPr>
        <p:spPr bwMode="auto">
          <a:xfrm>
            <a:off x="1860550" y="730250"/>
            <a:ext cx="16922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pitchFamily="35" charset="-128"/>
              </a:defRPr>
            </a:lvl1pPr>
            <a:lvl2pPr marL="37931725" indent="-37474525" eaLnBrk="0" hangingPunct="0">
              <a:defRPr sz="2400">
                <a:solidFill>
                  <a:schemeClr val="tx1"/>
                </a:solidFill>
                <a:latin typeface="Arial" charset="0"/>
                <a:ea typeface="ＭＳ Ｐゴシック" pitchFamily="35" charset="-128"/>
              </a:defRPr>
            </a:lvl2pPr>
            <a:lvl3pPr eaLnBrk="0" hangingPunct="0">
              <a:defRPr sz="2400">
                <a:solidFill>
                  <a:schemeClr val="tx1"/>
                </a:solidFill>
                <a:latin typeface="Arial" charset="0"/>
                <a:ea typeface="ＭＳ Ｐゴシック" pitchFamily="35" charset="-128"/>
              </a:defRPr>
            </a:lvl3pPr>
            <a:lvl4pPr eaLnBrk="0" hangingPunct="0">
              <a:defRPr sz="2400">
                <a:solidFill>
                  <a:schemeClr val="tx1"/>
                </a:solidFill>
                <a:latin typeface="Arial" charset="0"/>
                <a:ea typeface="ＭＳ Ｐゴシック" pitchFamily="35" charset="-128"/>
              </a:defRPr>
            </a:lvl4pPr>
            <a:lvl5pPr eaLnBrk="0" hangingPunct="0">
              <a:defRPr sz="2400">
                <a:solidFill>
                  <a:schemeClr val="tx1"/>
                </a:solidFill>
                <a:latin typeface="Arial" charset="0"/>
                <a:ea typeface="ＭＳ Ｐゴシック" pitchFamily="35" charset="-128"/>
              </a:defRPr>
            </a:lvl5pPr>
            <a:lvl6pPr marL="457200" eaLnBrk="0" fontAlgn="base" hangingPunct="0">
              <a:spcBef>
                <a:spcPct val="0"/>
              </a:spcBef>
              <a:spcAft>
                <a:spcPct val="0"/>
              </a:spcAft>
              <a:defRPr sz="2400">
                <a:solidFill>
                  <a:schemeClr val="tx1"/>
                </a:solidFill>
                <a:latin typeface="Arial" charset="0"/>
                <a:ea typeface="ＭＳ Ｐゴシック" pitchFamily="35" charset="-128"/>
              </a:defRPr>
            </a:lvl6pPr>
            <a:lvl7pPr marL="914400" eaLnBrk="0" fontAlgn="base" hangingPunct="0">
              <a:spcBef>
                <a:spcPct val="0"/>
              </a:spcBef>
              <a:spcAft>
                <a:spcPct val="0"/>
              </a:spcAft>
              <a:defRPr sz="2400">
                <a:solidFill>
                  <a:schemeClr val="tx1"/>
                </a:solidFill>
                <a:latin typeface="Arial" charset="0"/>
                <a:ea typeface="ＭＳ Ｐゴシック" pitchFamily="35" charset="-128"/>
              </a:defRPr>
            </a:lvl7pPr>
            <a:lvl8pPr marL="1371600" eaLnBrk="0" fontAlgn="base" hangingPunct="0">
              <a:spcBef>
                <a:spcPct val="0"/>
              </a:spcBef>
              <a:spcAft>
                <a:spcPct val="0"/>
              </a:spcAft>
              <a:defRPr sz="2400">
                <a:solidFill>
                  <a:schemeClr val="tx1"/>
                </a:solidFill>
                <a:latin typeface="Arial" charset="0"/>
                <a:ea typeface="ＭＳ Ｐゴシック" pitchFamily="35" charset="-128"/>
              </a:defRPr>
            </a:lvl8pPr>
            <a:lvl9pPr marL="1828800" eaLnBrk="0" fontAlgn="base" hangingPunct="0">
              <a:spcBef>
                <a:spcPct val="0"/>
              </a:spcBef>
              <a:spcAft>
                <a:spcPct val="0"/>
              </a:spcAft>
              <a:defRPr sz="2400">
                <a:solidFill>
                  <a:schemeClr val="tx1"/>
                </a:solidFill>
                <a:latin typeface="Arial" charset="0"/>
                <a:ea typeface="ＭＳ Ｐゴシック" pitchFamily="35" charset="-128"/>
              </a:defRPr>
            </a:lvl9pPr>
          </a:lstStyle>
          <a:p>
            <a:pPr eaLnBrk="1" hangingPunct="1"/>
            <a:r>
              <a:rPr lang="en-US" sz="1600" smtClean="0">
                <a:solidFill>
                  <a:prstClr val="black"/>
                </a:solidFill>
                <a:cs typeface="+mn-cs"/>
              </a:rPr>
              <a:t>Dipole-mode </a:t>
            </a:r>
          </a:p>
          <a:p>
            <a:pPr eaLnBrk="1" hangingPunct="1"/>
            <a:r>
              <a:rPr lang="en-US" sz="1600" smtClean="0">
                <a:solidFill>
                  <a:prstClr val="black"/>
                </a:solidFill>
                <a:cs typeface="+mn-cs"/>
              </a:rPr>
              <a:t>“BPM” resonator</a:t>
            </a:r>
            <a:br>
              <a:rPr lang="en-US" sz="1600" smtClean="0">
                <a:solidFill>
                  <a:prstClr val="black"/>
                </a:solidFill>
                <a:cs typeface="+mn-cs"/>
              </a:rPr>
            </a:br>
            <a:r>
              <a:rPr lang="en-US" sz="1600" smtClean="0">
                <a:solidFill>
                  <a:prstClr val="black"/>
                </a:solidFill>
                <a:cs typeface="+mn-cs"/>
              </a:rPr>
              <a:t>&amp; waveguide</a:t>
            </a:r>
          </a:p>
        </p:txBody>
      </p:sp>
      <p:sp>
        <p:nvSpPr>
          <p:cNvPr id="15368" name="TextBox 18"/>
          <p:cNvSpPr txBox="1">
            <a:spLocks noChangeArrowheads="1"/>
          </p:cNvSpPr>
          <p:nvPr/>
        </p:nvSpPr>
        <p:spPr bwMode="auto">
          <a:xfrm>
            <a:off x="0" y="3124200"/>
            <a:ext cx="17240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pitchFamily="35" charset="-128"/>
              </a:defRPr>
            </a:lvl1pPr>
            <a:lvl2pPr marL="37931725" indent="-37474525" eaLnBrk="0" hangingPunct="0">
              <a:defRPr sz="2400">
                <a:solidFill>
                  <a:schemeClr val="tx1"/>
                </a:solidFill>
                <a:latin typeface="Arial" charset="0"/>
                <a:ea typeface="ＭＳ Ｐゴシック" pitchFamily="35" charset="-128"/>
              </a:defRPr>
            </a:lvl2pPr>
            <a:lvl3pPr eaLnBrk="0" hangingPunct="0">
              <a:defRPr sz="2400">
                <a:solidFill>
                  <a:schemeClr val="tx1"/>
                </a:solidFill>
                <a:latin typeface="Arial" charset="0"/>
                <a:ea typeface="ＭＳ Ｐゴシック" pitchFamily="35" charset="-128"/>
              </a:defRPr>
            </a:lvl3pPr>
            <a:lvl4pPr eaLnBrk="0" hangingPunct="0">
              <a:defRPr sz="2400">
                <a:solidFill>
                  <a:schemeClr val="tx1"/>
                </a:solidFill>
                <a:latin typeface="Arial" charset="0"/>
                <a:ea typeface="ＭＳ Ｐゴシック" pitchFamily="35" charset="-128"/>
              </a:defRPr>
            </a:lvl4pPr>
            <a:lvl5pPr eaLnBrk="0" hangingPunct="0">
              <a:defRPr sz="2400">
                <a:solidFill>
                  <a:schemeClr val="tx1"/>
                </a:solidFill>
                <a:latin typeface="Arial" charset="0"/>
                <a:ea typeface="ＭＳ Ｐゴシック" pitchFamily="35" charset="-128"/>
              </a:defRPr>
            </a:lvl5pPr>
            <a:lvl6pPr marL="457200" eaLnBrk="0" fontAlgn="base" hangingPunct="0">
              <a:spcBef>
                <a:spcPct val="0"/>
              </a:spcBef>
              <a:spcAft>
                <a:spcPct val="0"/>
              </a:spcAft>
              <a:defRPr sz="2400">
                <a:solidFill>
                  <a:schemeClr val="tx1"/>
                </a:solidFill>
                <a:latin typeface="Arial" charset="0"/>
                <a:ea typeface="ＭＳ Ｐゴシック" pitchFamily="35" charset="-128"/>
              </a:defRPr>
            </a:lvl6pPr>
            <a:lvl7pPr marL="914400" eaLnBrk="0" fontAlgn="base" hangingPunct="0">
              <a:spcBef>
                <a:spcPct val="0"/>
              </a:spcBef>
              <a:spcAft>
                <a:spcPct val="0"/>
              </a:spcAft>
              <a:defRPr sz="2400">
                <a:solidFill>
                  <a:schemeClr val="tx1"/>
                </a:solidFill>
                <a:latin typeface="Arial" charset="0"/>
                <a:ea typeface="ＭＳ Ｐゴシック" pitchFamily="35" charset="-128"/>
              </a:defRPr>
            </a:lvl7pPr>
            <a:lvl8pPr marL="1371600" eaLnBrk="0" fontAlgn="base" hangingPunct="0">
              <a:spcBef>
                <a:spcPct val="0"/>
              </a:spcBef>
              <a:spcAft>
                <a:spcPct val="0"/>
              </a:spcAft>
              <a:defRPr sz="2400">
                <a:solidFill>
                  <a:schemeClr val="tx1"/>
                </a:solidFill>
                <a:latin typeface="Arial" charset="0"/>
                <a:ea typeface="ＭＳ Ｐゴシック" pitchFamily="35" charset="-128"/>
              </a:defRPr>
            </a:lvl8pPr>
            <a:lvl9pPr marL="1828800" eaLnBrk="0" fontAlgn="base" hangingPunct="0">
              <a:spcBef>
                <a:spcPct val="0"/>
              </a:spcBef>
              <a:spcAft>
                <a:spcPct val="0"/>
              </a:spcAft>
              <a:defRPr sz="2400">
                <a:solidFill>
                  <a:schemeClr val="tx1"/>
                </a:solidFill>
                <a:latin typeface="Arial" charset="0"/>
                <a:ea typeface="ＭＳ Ｐゴシック" pitchFamily="35" charset="-128"/>
              </a:defRPr>
            </a:lvl9pPr>
          </a:lstStyle>
          <a:p>
            <a:pPr eaLnBrk="1" hangingPunct="1"/>
            <a:r>
              <a:rPr lang="en-US" sz="1600" smtClean="0">
                <a:solidFill>
                  <a:prstClr val="black"/>
                </a:solidFill>
                <a:cs typeface="+mn-cs"/>
              </a:rPr>
              <a:t>Monopole-mode </a:t>
            </a:r>
          </a:p>
          <a:p>
            <a:pPr eaLnBrk="1" hangingPunct="1"/>
            <a:r>
              <a:rPr lang="en-US" sz="1600" smtClean="0">
                <a:solidFill>
                  <a:prstClr val="black"/>
                </a:solidFill>
                <a:cs typeface="+mn-cs"/>
              </a:rPr>
              <a:t>“REF” resonator</a:t>
            </a:r>
          </a:p>
        </p:txBody>
      </p:sp>
      <p:sp>
        <p:nvSpPr>
          <p:cNvPr id="15369" name="ZoneTexte 23"/>
          <p:cNvSpPr txBox="1">
            <a:spLocks noChangeArrowheads="1"/>
          </p:cNvSpPr>
          <p:nvPr/>
        </p:nvSpPr>
        <p:spPr bwMode="auto">
          <a:xfrm>
            <a:off x="2438400" y="0"/>
            <a:ext cx="48863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pitchFamily="35" charset="-128"/>
              </a:defRPr>
            </a:lvl1pPr>
            <a:lvl2pPr marL="37931725" indent="-37474525" eaLnBrk="0" hangingPunct="0">
              <a:defRPr sz="2400">
                <a:solidFill>
                  <a:schemeClr val="tx1"/>
                </a:solidFill>
                <a:latin typeface="Arial" charset="0"/>
                <a:ea typeface="ＭＳ Ｐゴシック" pitchFamily="35" charset="-128"/>
              </a:defRPr>
            </a:lvl2pPr>
            <a:lvl3pPr eaLnBrk="0" hangingPunct="0">
              <a:defRPr sz="2400">
                <a:solidFill>
                  <a:schemeClr val="tx1"/>
                </a:solidFill>
                <a:latin typeface="Arial" charset="0"/>
                <a:ea typeface="ＭＳ Ｐゴシック" pitchFamily="35" charset="-128"/>
              </a:defRPr>
            </a:lvl3pPr>
            <a:lvl4pPr eaLnBrk="0" hangingPunct="0">
              <a:defRPr sz="2400">
                <a:solidFill>
                  <a:schemeClr val="tx1"/>
                </a:solidFill>
                <a:latin typeface="Arial" charset="0"/>
                <a:ea typeface="ＭＳ Ｐゴシック" pitchFamily="35" charset="-128"/>
              </a:defRPr>
            </a:lvl4pPr>
            <a:lvl5pPr eaLnBrk="0" hangingPunct="0">
              <a:defRPr sz="2400">
                <a:solidFill>
                  <a:schemeClr val="tx1"/>
                </a:solidFill>
                <a:latin typeface="Arial" charset="0"/>
                <a:ea typeface="ＭＳ Ｐゴシック" pitchFamily="35" charset="-128"/>
              </a:defRPr>
            </a:lvl5pPr>
            <a:lvl6pPr marL="457200" eaLnBrk="0" fontAlgn="base" hangingPunct="0">
              <a:spcBef>
                <a:spcPct val="0"/>
              </a:spcBef>
              <a:spcAft>
                <a:spcPct val="0"/>
              </a:spcAft>
              <a:defRPr sz="2400">
                <a:solidFill>
                  <a:schemeClr val="tx1"/>
                </a:solidFill>
                <a:latin typeface="Arial" charset="0"/>
                <a:ea typeface="ＭＳ Ｐゴシック" pitchFamily="35" charset="-128"/>
              </a:defRPr>
            </a:lvl6pPr>
            <a:lvl7pPr marL="914400" eaLnBrk="0" fontAlgn="base" hangingPunct="0">
              <a:spcBef>
                <a:spcPct val="0"/>
              </a:spcBef>
              <a:spcAft>
                <a:spcPct val="0"/>
              </a:spcAft>
              <a:defRPr sz="2400">
                <a:solidFill>
                  <a:schemeClr val="tx1"/>
                </a:solidFill>
                <a:latin typeface="Arial" charset="0"/>
                <a:ea typeface="ＭＳ Ｐゴシック" pitchFamily="35" charset="-128"/>
              </a:defRPr>
            </a:lvl7pPr>
            <a:lvl8pPr marL="1371600" eaLnBrk="0" fontAlgn="base" hangingPunct="0">
              <a:spcBef>
                <a:spcPct val="0"/>
              </a:spcBef>
              <a:spcAft>
                <a:spcPct val="0"/>
              </a:spcAft>
              <a:defRPr sz="2400">
                <a:solidFill>
                  <a:schemeClr val="tx1"/>
                </a:solidFill>
                <a:latin typeface="Arial" charset="0"/>
                <a:ea typeface="ＭＳ Ｐゴシック" pitchFamily="35" charset="-128"/>
              </a:defRPr>
            </a:lvl8pPr>
            <a:lvl9pPr marL="1828800" eaLnBrk="0" fontAlgn="base" hangingPunct="0">
              <a:spcBef>
                <a:spcPct val="0"/>
              </a:spcBef>
              <a:spcAft>
                <a:spcPct val="0"/>
              </a:spcAft>
              <a:defRPr sz="2400">
                <a:solidFill>
                  <a:schemeClr val="tx1"/>
                </a:solidFill>
                <a:latin typeface="Arial" charset="0"/>
                <a:ea typeface="ＭＳ Ｐゴシック" pitchFamily="35" charset="-128"/>
              </a:defRPr>
            </a:lvl9pPr>
          </a:lstStyle>
          <a:p>
            <a:pPr eaLnBrk="1" hangingPunct="1"/>
            <a:r>
              <a:rPr lang="fr-FR" smtClean="0">
                <a:solidFill>
                  <a:prstClr val="black"/>
                </a:solidFill>
                <a:latin typeface="Times New Roman" pitchFamily="18" charset="0"/>
                <a:cs typeface="Times New Roman" pitchFamily="18" charset="0"/>
              </a:rPr>
              <a:t>Cold test of the cavity BPM prototype</a:t>
            </a:r>
          </a:p>
        </p:txBody>
      </p:sp>
      <p:pic>
        <p:nvPicPr>
          <p:cNvPr id="15370" name="Picture 3" descr="CavityAssembled2.jpg"/>
          <p:cNvPicPr>
            <a:picLocks noChangeAspect="1"/>
          </p:cNvPicPr>
          <p:nvPr/>
        </p:nvPicPr>
        <p:blipFill>
          <a:blip r:embed="rId9" cstate="print">
            <a:extLst>
              <a:ext uri="{28A0092B-C50C-407E-A947-70E740481C1C}">
                <a14:useLocalDpi xmlns:a14="http://schemas.microsoft.com/office/drawing/2010/main" val="0"/>
              </a:ext>
            </a:extLst>
          </a:blip>
          <a:srcRect l="15038" t="4556" r="17770" b="1823"/>
          <a:stretch>
            <a:fillRect/>
          </a:stretch>
        </p:blipFill>
        <p:spPr bwMode="auto">
          <a:xfrm>
            <a:off x="6858000" y="762000"/>
            <a:ext cx="2197100"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1" name="Picture 4" descr="CavityParts2.jpg"/>
          <p:cNvPicPr>
            <a:picLocks noChangeAspect="1"/>
          </p:cNvPicPr>
          <p:nvPr/>
        </p:nvPicPr>
        <p:blipFill>
          <a:blip r:embed="rId10">
            <a:extLst>
              <a:ext uri="{28A0092B-C50C-407E-A947-70E740481C1C}">
                <a14:useLocalDpi xmlns:a14="http://schemas.microsoft.com/office/drawing/2010/main" val="0"/>
              </a:ext>
            </a:extLst>
          </a:blip>
          <a:srcRect l="2835" r="2835"/>
          <a:stretch>
            <a:fillRect/>
          </a:stretch>
        </p:blipFill>
        <p:spPr bwMode="auto">
          <a:xfrm>
            <a:off x="3810000" y="762000"/>
            <a:ext cx="2395538" cy="196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2" name="Picture 5" descr="freqtemp.png"/>
          <p:cNvPicPr>
            <a:picLocks noChangeAspect="1"/>
          </p:cNvPicPr>
          <p:nvPr/>
        </p:nvPicPr>
        <p:blipFill>
          <a:blip r:embed="rId11" cstate="print">
            <a:extLst>
              <a:ext uri="{28A0092B-C50C-407E-A947-70E740481C1C}">
                <a14:useLocalDpi xmlns:a14="http://schemas.microsoft.com/office/drawing/2010/main" val="0"/>
              </a:ext>
            </a:extLst>
          </a:blip>
          <a:srcRect l="2847" t="5180" r="7591" b="2589"/>
          <a:stretch>
            <a:fillRect/>
          </a:stretch>
        </p:blipFill>
        <p:spPr bwMode="auto">
          <a:xfrm>
            <a:off x="5137150" y="4267200"/>
            <a:ext cx="3397250"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3" name="Picture 6" descr="XCoupling.png"/>
          <p:cNvPicPr>
            <a:picLocks noChangeAspect="1"/>
          </p:cNvPicPr>
          <p:nvPr/>
        </p:nvPicPr>
        <p:blipFill>
          <a:blip r:embed="rId12" cstate="print">
            <a:extLst>
              <a:ext uri="{28A0092B-C50C-407E-A947-70E740481C1C}">
                <a14:useLocalDpi xmlns:a14="http://schemas.microsoft.com/office/drawing/2010/main" val="0"/>
              </a:ext>
            </a:extLst>
          </a:blip>
          <a:srcRect t="5798"/>
          <a:stretch>
            <a:fillRect/>
          </a:stretch>
        </p:blipFill>
        <p:spPr bwMode="auto">
          <a:xfrm>
            <a:off x="609600" y="4038600"/>
            <a:ext cx="2640013"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4" name="TextBox 7"/>
          <p:cNvSpPr txBox="1">
            <a:spLocks noChangeArrowheads="1"/>
          </p:cNvSpPr>
          <p:nvPr/>
        </p:nvSpPr>
        <p:spPr bwMode="auto">
          <a:xfrm>
            <a:off x="2133600" y="2667000"/>
            <a:ext cx="7010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pitchFamily="35" charset="-128"/>
              </a:defRPr>
            </a:lvl1pPr>
            <a:lvl2pPr marL="37931725" indent="-37474525" eaLnBrk="0" hangingPunct="0">
              <a:defRPr sz="2400">
                <a:solidFill>
                  <a:schemeClr val="tx1"/>
                </a:solidFill>
                <a:latin typeface="Arial" charset="0"/>
                <a:ea typeface="ＭＳ Ｐゴシック" pitchFamily="35" charset="-128"/>
              </a:defRPr>
            </a:lvl2pPr>
            <a:lvl3pPr eaLnBrk="0" hangingPunct="0">
              <a:defRPr sz="2400">
                <a:solidFill>
                  <a:schemeClr val="tx1"/>
                </a:solidFill>
                <a:latin typeface="Arial" charset="0"/>
                <a:ea typeface="ＭＳ Ｐゴシック" pitchFamily="35" charset="-128"/>
              </a:defRPr>
            </a:lvl3pPr>
            <a:lvl4pPr eaLnBrk="0" hangingPunct="0">
              <a:defRPr sz="2400">
                <a:solidFill>
                  <a:schemeClr val="tx1"/>
                </a:solidFill>
                <a:latin typeface="Arial" charset="0"/>
                <a:ea typeface="ＭＳ Ｐゴシック" pitchFamily="35" charset="-128"/>
              </a:defRPr>
            </a:lvl4pPr>
            <a:lvl5pPr eaLnBrk="0" hangingPunct="0">
              <a:defRPr sz="2400">
                <a:solidFill>
                  <a:schemeClr val="tx1"/>
                </a:solidFill>
                <a:latin typeface="Arial" charset="0"/>
                <a:ea typeface="ＭＳ Ｐゴシック" pitchFamily="35" charset="-128"/>
              </a:defRPr>
            </a:lvl5pPr>
            <a:lvl6pPr marL="457200" eaLnBrk="0" fontAlgn="base" hangingPunct="0">
              <a:spcBef>
                <a:spcPct val="0"/>
              </a:spcBef>
              <a:spcAft>
                <a:spcPct val="0"/>
              </a:spcAft>
              <a:defRPr sz="2400">
                <a:solidFill>
                  <a:schemeClr val="tx1"/>
                </a:solidFill>
                <a:latin typeface="Arial" charset="0"/>
                <a:ea typeface="ＭＳ Ｐゴシック" pitchFamily="35" charset="-128"/>
              </a:defRPr>
            </a:lvl6pPr>
            <a:lvl7pPr marL="914400" eaLnBrk="0" fontAlgn="base" hangingPunct="0">
              <a:spcBef>
                <a:spcPct val="0"/>
              </a:spcBef>
              <a:spcAft>
                <a:spcPct val="0"/>
              </a:spcAft>
              <a:defRPr sz="2400">
                <a:solidFill>
                  <a:schemeClr val="tx1"/>
                </a:solidFill>
                <a:latin typeface="Arial" charset="0"/>
                <a:ea typeface="ＭＳ Ｐゴシック" pitchFamily="35" charset="-128"/>
              </a:defRPr>
            </a:lvl7pPr>
            <a:lvl8pPr marL="1371600" eaLnBrk="0" fontAlgn="base" hangingPunct="0">
              <a:spcBef>
                <a:spcPct val="0"/>
              </a:spcBef>
              <a:spcAft>
                <a:spcPct val="0"/>
              </a:spcAft>
              <a:defRPr sz="2400">
                <a:solidFill>
                  <a:schemeClr val="tx1"/>
                </a:solidFill>
                <a:latin typeface="Arial" charset="0"/>
                <a:ea typeface="ＭＳ Ｐゴシック" pitchFamily="35" charset="-128"/>
              </a:defRPr>
            </a:lvl8pPr>
            <a:lvl9pPr marL="1828800" eaLnBrk="0" fontAlgn="base" hangingPunct="0">
              <a:spcBef>
                <a:spcPct val="0"/>
              </a:spcBef>
              <a:spcAft>
                <a:spcPct val="0"/>
              </a:spcAft>
              <a:defRPr sz="2400">
                <a:solidFill>
                  <a:schemeClr val="tx1"/>
                </a:solidFill>
                <a:latin typeface="Arial" charset="0"/>
                <a:ea typeface="ＭＳ Ｐゴシック" pitchFamily="35" charset="-128"/>
              </a:defRPr>
            </a:lvl9pPr>
          </a:lstStyle>
          <a:p>
            <a:pPr eaLnBrk="1" hangingPunct="1">
              <a:buClr>
                <a:srgbClr val="FF0000"/>
              </a:buClr>
              <a:buFont typeface="Wingdings" pitchFamily="2" charset="2"/>
              <a:buChar char="§"/>
            </a:pPr>
            <a:r>
              <a:rPr lang="en-GB" sz="1800" smtClean="0">
                <a:solidFill>
                  <a:prstClr val="black"/>
                </a:solidFill>
                <a:latin typeface="Times New Roman" pitchFamily="18" charset="0"/>
                <a:cs typeface="Times New Roman" pitchFamily="18" charset="0"/>
              </a:rPr>
              <a:t> Stainless steel prototype cavity BPM for CTF3</a:t>
            </a:r>
          </a:p>
          <a:p>
            <a:pPr eaLnBrk="1" hangingPunct="1">
              <a:buClr>
                <a:srgbClr val="FF0000"/>
              </a:buClr>
              <a:buFont typeface="Wingdings" pitchFamily="2" charset="2"/>
              <a:buChar char="§"/>
            </a:pPr>
            <a:r>
              <a:rPr lang="en-GB" sz="1800" smtClean="0">
                <a:solidFill>
                  <a:prstClr val="black"/>
                </a:solidFill>
                <a:latin typeface="Times New Roman" pitchFamily="18" charset="0"/>
                <a:cs typeface="Times New Roman" pitchFamily="18" charset="0"/>
              </a:rPr>
              <a:t> Cold test carried out before brazing</a:t>
            </a:r>
          </a:p>
          <a:p>
            <a:pPr eaLnBrk="1" hangingPunct="1">
              <a:buClr>
                <a:srgbClr val="FF0000"/>
              </a:buClr>
              <a:buFont typeface="Wingdings" pitchFamily="2" charset="2"/>
              <a:buChar char="§"/>
            </a:pPr>
            <a:r>
              <a:rPr lang="en-GB" sz="1800" smtClean="0">
                <a:solidFill>
                  <a:prstClr val="black"/>
                </a:solidFill>
                <a:latin typeface="Times New Roman" pitchFamily="18" charset="0"/>
                <a:cs typeface="Times New Roman" pitchFamily="18" charset="0"/>
              </a:rPr>
              <a:t> Dipole mode frequency within 5 MHz of the design value of 15 GHz</a:t>
            </a:r>
          </a:p>
          <a:p>
            <a:pPr eaLnBrk="1" hangingPunct="1">
              <a:buClr>
                <a:srgbClr val="FF0000"/>
              </a:buClr>
              <a:buFont typeface="Wingdings" pitchFamily="2" charset="2"/>
              <a:buChar char="§"/>
            </a:pPr>
            <a:r>
              <a:rPr lang="en-GB" sz="1800" smtClean="0">
                <a:solidFill>
                  <a:prstClr val="black"/>
                </a:solidFill>
                <a:latin typeface="Times New Roman" pitchFamily="18" charset="0"/>
                <a:cs typeface="Times New Roman" pitchFamily="18" charset="0"/>
              </a:rPr>
              <a:t> Q-values and coupling close to expected (~250)</a:t>
            </a:r>
          </a:p>
        </p:txBody>
      </p:sp>
      <p:sp>
        <p:nvSpPr>
          <p:cNvPr id="15375" name="Rectangle 29"/>
          <p:cNvSpPr>
            <a:spLocks noChangeArrowheads="1"/>
          </p:cNvSpPr>
          <p:nvPr/>
        </p:nvSpPr>
        <p:spPr bwMode="auto">
          <a:xfrm>
            <a:off x="0" y="6096000"/>
            <a:ext cx="4953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Clr>
                <a:srgbClr val="FF0000"/>
              </a:buClr>
            </a:pPr>
            <a:r>
              <a:rPr lang="en-GB" u="sng" smtClean="0">
                <a:solidFill>
                  <a:prstClr val="black"/>
                </a:solidFill>
                <a:ea typeface="ＭＳ Ｐゴシック" pitchFamily="35" charset="-128"/>
                <a:cs typeface="Times New Roman" pitchFamily="18" charset="0"/>
              </a:rPr>
              <a:t>Low cross-coupling out of the box: -41 dB average</a:t>
            </a:r>
          </a:p>
        </p:txBody>
      </p:sp>
      <p:sp>
        <p:nvSpPr>
          <p:cNvPr id="15376" name="Rectangle 30"/>
          <p:cNvSpPr>
            <a:spLocks noChangeArrowheads="1"/>
          </p:cNvSpPr>
          <p:nvPr/>
        </p:nvSpPr>
        <p:spPr bwMode="auto">
          <a:xfrm>
            <a:off x="4343400" y="3962400"/>
            <a:ext cx="5257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Clr>
                <a:srgbClr val="FF0000"/>
              </a:buClr>
            </a:pPr>
            <a:r>
              <a:rPr lang="en-GB" u="sng" smtClean="0">
                <a:solidFill>
                  <a:prstClr val="black"/>
                </a:solidFill>
                <a:ea typeface="ＭＳ Ｐゴシック" pitchFamily="35" charset="-128"/>
                <a:cs typeface="Times New Roman" pitchFamily="18" charset="0"/>
              </a:rPr>
              <a:t>Frequency vs. temperature variation: 250 kHz/K</a:t>
            </a:r>
          </a:p>
        </p:txBody>
      </p:sp>
      <p:pic>
        <p:nvPicPr>
          <p:cNvPr id="15377" name="Picture 4" descr="RhulLogo"/>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6410325"/>
            <a:ext cx="152400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70191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3"/>
          <p:cNvSpPr>
            <a:spLocks noChangeArrowheads="1"/>
          </p:cNvSpPr>
          <p:nvPr/>
        </p:nvSpPr>
        <p:spPr bwMode="auto">
          <a:xfrm>
            <a:off x="1857375" y="549275"/>
            <a:ext cx="7286625" cy="93663"/>
          </a:xfrm>
          <a:prstGeom prst="rect">
            <a:avLst/>
          </a:prstGeom>
          <a:gradFill rotWithShape="0">
            <a:gsLst>
              <a:gs pos="0">
                <a:srgbClr val="0099FF"/>
              </a:gs>
              <a:gs pos="100000">
                <a:srgbClr val="004776"/>
              </a:gs>
            </a:gsLst>
            <a:path path="shape">
              <a:fillToRect l="50000" t="50000" r="50000" b="50000"/>
            </a:path>
          </a:gradFill>
          <a:ln w="9525">
            <a:solidFill>
              <a:srgbClr val="000000"/>
            </a:solidFill>
            <a:miter lim="800000"/>
            <a:headEnd/>
            <a:tailEnd/>
          </a:ln>
        </p:spPr>
        <p:txBody>
          <a:bodyPr wrap="none" anchor="ctr"/>
          <a:lstStyle/>
          <a:p>
            <a:endParaRPr lang="fr-FR" smtClean="0">
              <a:solidFill>
                <a:prstClr val="black"/>
              </a:solidFill>
              <a:latin typeface="Arial" charset="0"/>
              <a:ea typeface="ＭＳ Ｐゴシック" pitchFamily="35" charset="-128"/>
              <a:cs typeface="+mn-cs"/>
            </a:endParaRPr>
          </a:p>
        </p:txBody>
      </p:sp>
      <p:grpSp>
        <p:nvGrpSpPr>
          <p:cNvPr id="17411" name="Group 29"/>
          <p:cNvGrpSpPr>
            <a:grpSpLocks/>
          </p:cNvGrpSpPr>
          <p:nvPr/>
        </p:nvGrpSpPr>
        <p:grpSpPr bwMode="auto">
          <a:xfrm>
            <a:off x="-3175" y="0"/>
            <a:ext cx="1849438" cy="782638"/>
            <a:chOff x="0" y="0"/>
            <a:chExt cx="1165" cy="493"/>
          </a:xfrm>
        </p:grpSpPr>
        <p:pic>
          <p:nvPicPr>
            <p:cNvPr id="17434" name="Picture 30" descr="0609001_04-A4-at-144-dp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65"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5" name="Rectangle 31"/>
            <p:cNvSpPr>
              <a:spLocks noChangeArrowheads="1"/>
            </p:cNvSpPr>
            <p:nvPr/>
          </p:nvSpPr>
          <p:spPr bwMode="auto">
            <a:xfrm>
              <a:off x="0" y="246"/>
              <a:ext cx="1165" cy="168"/>
            </a:xfrm>
            <a:prstGeom prst="rect">
              <a:avLst/>
            </a:prstGeom>
            <a:gradFill rotWithShape="1">
              <a:gsLst>
                <a:gs pos="0">
                  <a:srgbClr val="000032">
                    <a:alpha val="32999"/>
                  </a:srgbClr>
                </a:gs>
                <a:gs pos="100000">
                  <a:srgbClr val="000017"/>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mtClean="0">
                <a:solidFill>
                  <a:prstClr val="black"/>
                </a:solidFill>
                <a:latin typeface="Arial" charset="0"/>
                <a:ea typeface="ＭＳ Ｐゴシック" pitchFamily="35" charset="-128"/>
                <a:cs typeface="+mn-cs"/>
              </a:endParaRPr>
            </a:p>
          </p:txBody>
        </p:sp>
        <p:sp>
          <p:nvSpPr>
            <p:cNvPr id="17436" name="Rectangle 32"/>
            <p:cNvSpPr>
              <a:spLocks noChangeArrowheads="1"/>
            </p:cNvSpPr>
            <p:nvPr/>
          </p:nvSpPr>
          <p:spPr bwMode="auto">
            <a:xfrm>
              <a:off x="0" y="372"/>
              <a:ext cx="1165" cy="4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mtClean="0">
                <a:solidFill>
                  <a:prstClr val="black"/>
                </a:solidFill>
                <a:latin typeface="Arial" charset="0"/>
                <a:ea typeface="ＭＳ Ｐゴシック" pitchFamily="35" charset="-128"/>
                <a:cs typeface="+mn-cs"/>
              </a:endParaRPr>
            </a:p>
          </p:txBody>
        </p:sp>
        <p:grpSp>
          <p:nvGrpSpPr>
            <p:cNvPr id="17437" name="Group 34"/>
            <p:cNvGrpSpPr>
              <a:grpSpLocks/>
            </p:cNvGrpSpPr>
            <p:nvPr/>
          </p:nvGrpSpPr>
          <p:grpSpPr bwMode="auto">
            <a:xfrm>
              <a:off x="664" y="190"/>
              <a:ext cx="483" cy="303"/>
              <a:chOff x="3073" y="2629"/>
              <a:chExt cx="2698" cy="1691"/>
            </a:xfrm>
          </p:grpSpPr>
          <p:pic>
            <p:nvPicPr>
              <p:cNvPr id="17438" name="Picture 35" descr="Image9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5" y="2759"/>
                <a:ext cx="1546" cy="1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9" name="Picture 36" descr="Image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73" y="2629"/>
                <a:ext cx="2087" cy="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17412" name="Picture 8" descr="CERN log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10613" y="66675"/>
            <a:ext cx="433387"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10" descr="clic-logo2010t.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53340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Content Placeholder 5"/>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9600" y="990600"/>
            <a:ext cx="3657600"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4"/>
          <p:cNvSpPr txBox="1">
            <a:spLocks/>
          </p:cNvSpPr>
          <p:nvPr/>
        </p:nvSpPr>
        <p:spPr>
          <a:xfrm>
            <a:off x="1905000" y="-228600"/>
            <a:ext cx="7010400" cy="864096"/>
          </a:xfrm>
          <a:prstGeom prst="rect">
            <a:avLst/>
          </a:prstGeom>
        </p:spPr>
        <p:txBody>
          <a:bodyPr anchor="ctr">
            <a:scene3d>
              <a:camera prst="orthographicFront"/>
              <a:lightRig rig="soft" dir="t"/>
            </a:scene3d>
            <a:sp3d prstMaterial="softEdge">
              <a:bevelT w="25400" h="25400"/>
            </a:sp3d>
          </a:bodyPr>
          <a:lstStyle/>
          <a:p>
            <a:pPr fontAlgn="auto">
              <a:spcAft>
                <a:spcPts val="0"/>
              </a:spcAft>
              <a:defRPr/>
            </a:pPr>
            <a:r>
              <a:rPr lang="en-GB" sz="2400" b="1" dirty="0">
                <a:solidFill>
                  <a:srgbClr val="1F497D"/>
                </a:solidFill>
                <a:effectLst>
                  <a:outerShdw blurRad="31750" dist="25400" dir="5400000" algn="tl" rotWithShape="0">
                    <a:srgbClr val="000000">
                      <a:alpha val="25000"/>
                    </a:srgbClr>
                  </a:outerShdw>
                </a:effectLst>
                <a:latin typeface="Calibri"/>
                <a:ea typeface="ＭＳ Ｐゴシック" pitchFamily="35" charset="-128"/>
                <a:cs typeface="+mn-cs"/>
              </a:rPr>
              <a:t>Design of ODR chamber in CESRTA L3 straight section</a:t>
            </a:r>
          </a:p>
        </p:txBody>
      </p:sp>
      <p:pic>
        <p:nvPicPr>
          <p:cNvPr id="17416" name="Content Placeholder 5"/>
          <p:cNvPicPr>
            <a:picLocks noChangeAspect="1"/>
          </p:cNvPicPr>
          <p:nvPr/>
        </p:nvPicPr>
        <p:blipFill>
          <a:blip r:embed="rId9" cstate="print">
            <a:extLst>
              <a:ext uri="{28A0092B-C50C-407E-A947-70E740481C1C}">
                <a14:useLocalDpi xmlns:a14="http://schemas.microsoft.com/office/drawing/2010/main" val="0"/>
              </a:ext>
            </a:extLst>
          </a:blip>
          <a:srcRect l="14209" t="9656" r="21638" b="17238"/>
          <a:stretch>
            <a:fillRect/>
          </a:stretch>
        </p:blipFill>
        <p:spPr bwMode="auto">
          <a:xfrm>
            <a:off x="2590800" y="2971800"/>
            <a:ext cx="1981200"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7" name="Content Placeholder 6"/>
          <p:cNvPicPr>
            <a:picLocks noChangeAspect="1"/>
          </p:cNvPicPr>
          <p:nvPr/>
        </p:nvPicPr>
        <p:blipFill>
          <a:blip r:embed="rId10" cstate="print">
            <a:extLst>
              <a:ext uri="{28A0092B-C50C-407E-A947-70E740481C1C}">
                <a14:useLocalDpi xmlns:a14="http://schemas.microsoft.com/office/drawing/2010/main" val="0"/>
              </a:ext>
            </a:extLst>
          </a:blip>
          <a:srcRect l="6525" t="6862" r="7249" b="2768"/>
          <a:stretch>
            <a:fillRect/>
          </a:stretch>
        </p:blipFill>
        <p:spPr bwMode="auto">
          <a:xfrm>
            <a:off x="4953000" y="3878263"/>
            <a:ext cx="3736975" cy="259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8" name="Image 24" descr="image007.jpg"/>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28600" y="4572000"/>
            <a:ext cx="436721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9" name="Content Placeholder 1"/>
          <p:cNvSpPr txBox="1">
            <a:spLocks/>
          </p:cNvSpPr>
          <p:nvPr/>
        </p:nvSpPr>
        <p:spPr bwMode="auto">
          <a:xfrm>
            <a:off x="914400" y="4495800"/>
            <a:ext cx="4608513"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65125" indent="-255588" eaLnBrk="0" hangingPunct="0">
              <a:defRPr sz="2400">
                <a:solidFill>
                  <a:schemeClr val="tx1"/>
                </a:solidFill>
                <a:latin typeface="Arial" charset="0"/>
                <a:ea typeface="ＭＳ Ｐゴシック" pitchFamily="35" charset="-128"/>
              </a:defRPr>
            </a:lvl1pPr>
            <a:lvl2pPr marL="620713" indent="-228600" eaLnBrk="0" hangingPunct="0">
              <a:defRPr sz="2400">
                <a:solidFill>
                  <a:schemeClr val="tx1"/>
                </a:solidFill>
                <a:latin typeface="Arial" charset="0"/>
                <a:ea typeface="ＭＳ Ｐゴシック" pitchFamily="35" charset="-128"/>
              </a:defRPr>
            </a:lvl2pPr>
            <a:lvl3pPr eaLnBrk="0" hangingPunct="0">
              <a:defRPr sz="2400">
                <a:solidFill>
                  <a:schemeClr val="tx1"/>
                </a:solidFill>
                <a:latin typeface="Arial" charset="0"/>
                <a:ea typeface="ＭＳ Ｐゴシック" pitchFamily="35" charset="-128"/>
              </a:defRPr>
            </a:lvl3pPr>
            <a:lvl4pPr eaLnBrk="0" hangingPunct="0">
              <a:defRPr sz="2400">
                <a:solidFill>
                  <a:schemeClr val="tx1"/>
                </a:solidFill>
                <a:latin typeface="Arial" charset="0"/>
                <a:ea typeface="ＭＳ Ｐゴシック" pitchFamily="35" charset="-128"/>
              </a:defRPr>
            </a:lvl4pPr>
            <a:lvl5pPr eaLnBrk="0" hangingPunct="0">
              <a:defRPr sz="2400">
                <a:solidFill>
                  <a:schemeClr val="tx1"/>
                </a:solidFill>
                <a:latin typeface="Arial" charset="0"/>
                <a:ea typeface="ＭＳ Ｐゴシック" pitchFamily="35" charset="-128"/>
              </a:defRPr>
            </a:lvl5pPr>
            <a:lvl6pPr marL="457200" eaLnBrk="0" fontAlgn="base" hangingPunct="0">
              <a:spcBef>
                <a:spcPct val="0"/>
              </a:spcBef>
              <a:spcAft>
                <a:spcPct val="0"/>
              </a:spcAft>
              <a:defRPr sz="2400">
                <a:solidFill>
                  <a:schemeClr val="tx1"/>
                </a:solidFill>
                <a:latin typeface="Arial" charset="0"/>
                <a:ea typeface="ＭＳ Ｐゴシック" pitchFamily="35" charset="-128"/>
              </a:defRPr>
            </a:lvl6pPr>
            <a:lvl7pPr marL="914400" eaLnBrk="0" fontAlgn="base" hangingPunct="0">
              <a:spcBef>
                <a:spcPct val="0"/>
              </a:spcBef>
              <a:spcAft>
                <a:spcPct val="0"/>
              </a:spcAft>
              <a:defRPr sz="2400">
                <a:solidFill>
                  <a:schemeClr val="tx1"/>
                </a:solidFill>
                <a:latin typeface="Arial" charset="0"/>
                <a:ea typeface="ＭＳ Ｐゴシック" pitchFamily="35" charset="-128"/>
              </a:defRPr>
            </a:lvl7pPr>
            <a:lvl8pPr marL="1371600" eaLnBrk="0" fontAlgn="base" hangingPunct="0">
              <a:spcBef>
                <a:spcPct val="0"/>
              </a:spcBef>
              <a:spcAft>
                <a:spcPct val="0"/>
              </a:spcAft>
              <a:defRPr sz="2400">
                <a:solidFill>
                  <a:schemeClr val="tx1"/>
                </a:solidFill>
                <a:latin typeface="Arial" charset="0"/>
                <a:ea typeface="ＭＳ Ｐゴシック" pitchFamily="35" charset="-128"/>
              </a:defRPr>
            </a:lvl8pPr>
            <a:lvl9pPr marL="1828800" eaLnBrk="0" fontAlgn="base" hangingPunct="0">
              <a:spcBef>
                <a:spcPct val="0"/>
              </a:spcBef>
              <a:spcAft>
                <a:spcPct val="0"/>
              </a:spcAft>
              <a:defRPr sz="2400">
                <a:solidFill>
                  <a:schemeClr val="tx1"/>
                </a:solidFill>
                <a:latin typeface="Arial" charset="0"/>
                <a:ea typeface="ＭＳ Ｐゴシック" pitchFamily="35" charset="-128"/>
              </a:defRPr>
            </a:lvl9pPr>
          </a:lstStyle>
          <a:p>
            <a:pPr eaLnBrk="1" hangingPunct="1">
              <a:spcBef>
                <a:spcPts val="400"/>
              </a:spcBef>
              <a:buClr>
                <a:srgbClr val="4F81BD"/>
              </a:buClr>
              <a:buSzPct val="68000"/>
              <a:buFont typeface="Wingdings 3" pitchFamily="35" charset="2"/>
              <a:buChar char=""/>
            </a:pPr>
            <a:r>
              <a:rPr lang="en-GB" sz="1800" smtClean="0">
                <a:solidFill>
                  <a:prstClr val="white"/>
                </a:solidFill>
                <a:latin typeface="Times New Roman" pitchFamily="18" charset="0"/>
                <a:cs typeface="Times New Roman" pitchFamily="18" charset="0"/>
              </a:rPr>
              <a:t>Replacement chamber</a:t>
            </a:r>
          </a:p>
          <a:p>
            <a:pPr eaLnBrk="1" hangingPunct="1">
              <a:spcBef>
                <a:spcPts val="400"/>
              </a:spcBef>
              <a:buClr>
                <a:srgbClr val="4F81BD"/>
              </a:buClr>
              <a:buSzPct val="68000"/>
              <a:buFont typeface="Wingdings 3" pitchFamily="35" charset="2"/>
              <a:buChar char=""/>
            </a:pPr>
            <a:endParaRPr lang="en-GB" sz="1800" smtClean="0">
              <a:solidFill>
                <a:prstClr val="white"/>
              </a:solidFill>
              <a:latin typeface="Times New Roman" pitchFamily="18" charset="0"/>
              <a:cs typeface="Times New Roman" pitchFamily="18" charset="0"/>
            </a:endParaRPr>
          </a:p>
          <a:p>
            <a:pPr eaLnBrk="1" hangingPunct="1">
              <a:spcBef>
                <a:spcPts val="400"/>
              </a:spcBef>
              <a:buClr>
                <a:srgbClr val="4F81BD"/>
              </a:buClr>
              <a:buSzPct val="68000"/>
              <a:buFont typeface="Wingdings 3" pitchFamily="35" charset="2"/>
              <a:buChar char=""/>
            </a:pPr>
            <a:endParaRPr lang="en-GB" sz="1800" smtClean="0">
              <a:solidFill>
                <a:prstClr val="white"/>
              </a:solidFill>
              <a:latin typeface="Times New Roman" pitchFamily="18" charset="0"/>
              <a:cs typeface="Times New Roman" pitchFamily="18" charset="0"/>
            </a:endParaRPr>
          </a:p>
          <a:p>
            <a:pPr eaLnBrk="1" hangingPunct="1">
              <a:spcBef>
                <a:spcPts val="400"/>
              </a:spcBef>
              <a:buClr>
                <a:srgbClr val="4F81BD"/>
              </a:buClr>
              <a:buSzPct val="68000"/>
              <a:buFont typeface="Wingdings 3" pitchFamily="35" charset="2"/>
              <a:buChar char=""/>
            </a:pPr>
            <a:endParaRPr lang="en-GB" sz="1800" smtClean="0">
              <a:solidFill>
                <a:prstClr val="white"/>
              </a:solidFill>
              <a:latin typeface="Times New Roman" pitchFamily="18" charset="0"/>
              <a:cs typeface="Times New Roman" pitchFamily="18" charset="0"/>
            </a:endParaRPr>
          </a:p>
          <a:p>
            <a:pPr eaLnBrk="1" hangingPunct="1">
              <a:spcBef>
                <a:spcPts val="400"/>
              </a:spcBef>
              <a:buClr>
                <a:srgbClr val="4F81BD"/>
              </a:buClr>
              <a:buSzPct val="68000"/>
              <a:buFont typeface="Wingdings 3" pitchFamily="35" charset="2"/>
              <a:buChar char=""/>
            </a:pPr>
            <a:endParaRPr lang="en-GB" sz="1800" smtClean="0">
              <a:solidFill>
                <a:prstClr val="white"/>
              </a:solidFill>
              <a:latin typeface="Times New Roman" pitchFamily="18" charset="0"/>
              <a:cs typeface="Times New Roman" pitchFamily="18" charset="0"/>
            </a:endParaRPr>
          </a:p>
          <a:p>
            <a:pPr eaLnBrk="1" hangingPunct="1">
              <a:spcBef>
                <a:spcPts val="400"/>
              </a:spcBef>
              <a:buClr>
                <a:srgbClr val="4F81BD"/>
              </a:buClr>
              <a:buSzPct val="68000"/>
              <a:buFont typeface="Wingdings 3" pitchFamily="35" charset="2"/>
              <a:buChar char=""/>
            </a:pPr>
            <a:endParaRPr lang="en-GB" sz="1800" smtClean="0">
              <a:solidFill>
                <a:prstClr val="white"/>
              </a:solidFill>
              <a:latin typeface="Times New Roman" pitchFamily="18" charset="0"/>
              <a:cs typeface="Times New Roman" pitchFamily="18" charset="0"/>
            </a:endParaRPr>
          </a:p>
          <a:p>
            <a:pPr eaLnBrk="1" hangingPunct="1">
              <a:spcBef>
                <a:spcPts val="400"/>
              </a:spcBef>
              <a:buClr>
                <a:srgbClr val="4F81BD"/>
              </a:buClr>
              <a:buSzPct val="68000"/>
              <a:buFont typeface="Wingdings 3" pitchFamily="35" charset="2"/>
              <a:buChar char=""/>
            </a:pPr>
            <a:r>
              <a:rPr lang="en-GB" sz="1800" smtClean="0">
                <a:solidFill>
                  <a:prstClr val="white"/>
                </a:solidFill>
                <a:latin typeface="Times New Roman" pitchFamily="18" charset="0"/>
                <a:cs typeface="Times New Roman" pitchFamily="18" charset="0"/>
              </a:rPr>
              <a:t>Slit-mask assembly</a:t>
            </a:r>
          </a:p>
          <a:p>
            <a:pPr lvl="1" eaLnBrk="1" hangingPunct="1">
              <a:spcBef>
                <a:spcPts val="325"/>
              </a:spcBef>
              <a:buClr>
                <a:srgbClr val="4F81BD"/>
              </a:buClr>
              <a:buFont typeface="Verdana" pitchFamily="35" charset="0"/>
              <a:buChar char="◦"/>
            </a:pPr>
            <a:endParaRPr lang="en-GB" sz="1800" smtClean="0">
              <a:solidFill>
                <a:prstClr val="white"/>
              </a:solidFill>
              <a:latin typeface="Times New Roman" pitchFamily="18" charset="0"/>
              <a:cs typeface="Times New Roman" pitchFamily="18" charset="0"/>
            </a:endParaRPr>
          </a:p>
          <a:p>
            <a:pPr lvl="1" eaLnBrk="1" hangingPunct="1">
              <a:spcBef>
                <a:spcPts val="325"/>
              </a:spcBef>
              <a:buClr>
                <a:srgbClr val="4F81BD"/>
              </a:buClr>
              <a:buFont typeface="Verdana" pitchFamily="35" charset="0"/>
              <a:buChar char="◦"/>
            </a:pPr>
            <a:endParaRPr lang="en-GB" sz="1800" smtClean="0">
              <a:solidFill>
                <a:prstClr val="white"/>
              </a:solidFill>
              <a:latin typeface="Times New Roman" pitchFamily="18" charset="0"/>
              <a:cs typeface="Times New Roman" pitchFamily="18" charset="0"/>
            </a:endParaRPr>
          </a:p>
          <a:p>
            <a:pPr lvl="1" eaLnBrk="1" hangingPunct="1">
              <a:spcBef>
                <a:spcPts val="325"/>
              </a:spcBef>
              <a:buClr>
                <a:srgbClr val="4F81BD"/>
              </a:buClr>
              <a:buFont typeface="Verdana" pitchFamily="35" charset="0"/>
              <a:buChar char="◦"/>
            </a:pPr>
            <a:endParaRPr lang="en-GB" sz="1800" smtClean="0">
              <a:solidFill>
                <a:prstClr val="white"/>
              </a:solidFill>
              <a:latin typeface="Times New Roman" pitchFamily="18" charset="0"/>
              <a:cs typeface="Times New Roman" pitchFamily="18" charset="0"/>
            </a:endParaRPr>
          </a:p>
          <a:p>
            <a:pPr lvl="1" eaLnBrk="1" hangingPunct="1">
              <a:spcBef>
                <a:spcPts val="325"/>
              </a:spcBef>
              <a:buClr>
                <a:srgbClr val="4F81BD"/>
              </a:buClr>
              <a:buFont typeface="Verdana" pitchFamily="35" charset="0"/>
              <a:buChar char="◦"/>
            </a:pPr>
            <a:endParaRPr lang="en-GB" sz="1800" smtClean="0">
              <a:solidFill>
                <a:prstClr val="white"/>
              </a:solidFill>
              <a:latin typeface="Times New Roman" pitchFamily="18" charset="0"/>
              <a:cs typeface="Times New Roman" pitchFamily="18" charset="0"/>
            </a:endParaRPr>
          </a:p>
        </p:txBody>
      </p:sp>
      <p:pic>
        <p:nvPicPr>
          <p:cNvPr id="17420" name="Image 26" descr="image006.jpg"/>
          <p:cNvPicPr>
            <a:picLocks noChangeAspect="1"/>
          </p:cNvPicPr>
          <p:nvPr/>
        </p:nvPicPr>
        <p:blipFill>
          <a:blip r:embed="rId12" cstate="print">
            <a:extLst>
              <a:ext uri="{28A0092B-C50C-407E-A947-70E740481C1C}">
                <a14:useLocalDpi xmlns:a14="http://schemas.microsoft.com/office/drawing/2010/main" val="0"/>
              </a:ext>
            </a:extLst>
          </a:blip>
          <a:srcRect l="26088" r="-626"/>
          <a:stretch>
            <a:fillRect/>
          </a:stretch>
        </p:blipFill>
        <p:spPr bwMode="auto">
          <a:xfrm>
            <a:off x="5105400" y="990600"/>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ight Arrow 7"/>
          <p:cNvSpPr/>
          <p:nvPr/>
        </p:nvSpPr>
        <p:spPr>
          <a:xfrm>
            <a:off x="4953000" y="2116138"/>
            <a:ext cx="581025" cy="61912"/>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GB" sz="2400">
              <a:solidFill>
                <a:prstClr val="white"/>
              </a:solidFill>
            </a:endParaRPr>
          </a:p>
        </p:txBody>
      </p:sp>
      <p:sp>
        <p:nvSpPr>
          <p:cNvPr id="28" name="Right Arrow 7"/>
          <p:cNvSpPr/>
          <p:nvPr/>
        </p:nvSpPr>
        <p:spPr>
          <a:xfrm rot="13240700">
            <a:off x="5818188" y="1844675"/>
            <a:ext cx="579437" cy="61913"/>
          </a:xfrm>
          <a:prstGeom prst="rightArrow">
            <a:avLst/>
          </a:prstGeom>
          <a:solidFill>
            <a:srgbClr val="0000FF"/>
          </a:solidFill>
          <a:ln>
            <a:solidFill>
              <a:srgbClr val="0000FF"/>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GB" sz="2400">
              <a:solidFill>
                <a:prstClr val="white"/>
              </a:solidFill>
            </a:endParaRPr>
          </a:p>
        </p:txBody>
      </p:sp>
      <p:sp>
        <p:nvSpPr>
          <p:cNvPr id="17423" name="TextBox 8"/>
          <p:cNvSpPr txBox="1">
            <a:spLocks noChangeArrowheads="1"/>
          </p:cNvSpPr>
          <p:nvPr/>
        </p:nvSpPr>
        <p:spPr bwMode="auto">
          <a:xfrm>
            <a:off x="4267200" y="1828800"/>
            <a:ext cx="17287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pitchFamily="35" charset="-128"/>
              </a:defRPr>
            </a:lvl1pPr>
            <a:lvl2pPr marL="37931725" indent="-37474525" eaLnBrk="0" hangingPunct="0">
              <a:defRPr sz="2400">
                <a:solidFill>
                  <a:schemeClr val="tx1"/>
                </a:solidFill>
                <a:latin typeface="Arial" charset="0"/>
                <a:ea typeface="ＭＳ Ｐゴシック" pitchFamily="35" charset="-128"/>
              </a:defRPr>
            </a:lvl2pPr>
            <a:lvl3pPr eaLnBrk="0" hangingPunct="0">
              <a:defRPr sz="2400">
                <a:solidFill>
                  <a:schemeClr val="tx1"/>
                </a:solidFill>
                <a:latin typeface="Arial" charset="0"/>
                <a:ea typeface="ＭＳ Ｐゴシック" pitchFamily="35" charset="-128"/>
              </a:defRPr>
            </a:lvl3pPr>
            <a:lvl4pPr eaLnBrk="0" hangingPunct="0">
              <a:defRPr sz="2400">
                <a:solidFill>
                  <a:schemeClr val="tx1"/>
                </a:solidFill>
                <a:latin typeface="Arial" charset="0"/>
                <a:ea typeface="ＭＳ Ｐゴシック" pitchFamily="35" charset="-128"/>
              </a:defRPr>
            </a:lvl4pPr>
            <a:lvl5pPr eaLnBrk="0" hangingPunct="0">
              <a:defRPr sz="2400">
                <a:solidFill>
                  <a:schemeClr val="tx1"/>
                </a:solidFill>
                <a:latin typeface="Arial" charset="0"/>
                <a:ea typeface="ＭＳ Ｐゴシック" pitchFamily="35" charset="-128"/>
              </a:defRPr>
            </a:lvl5pPr>
            <a:lvl6pPr marL="457200" eaLnBrk="0" fontAlgn="base" hangingPunct="0">
              <a:spcBef>
                <a:spcPct val="0"/>
              </a:spcBef>
              <a:spcAft>
                <a:spcPct val="0"/>
              </a:spcAft>
              <a:defRPr sz="2400">
                <a:solidFill>
                  <a:schemeClr val="tx1"/>
                </a:solidFill>
                <a:latin typeface="Arial" charset="0"/>
                <a:ea typeface="ＭＳ Ｐゴシック" pitchFamily="35" charset="-128"/>
              </a:defRPr>
            </a:lvl6pPr>
            <a:lvl7pPr marL="914400" eaLnBrk="0" fontAlgn="base" hangingPunct="0">
              <a:spcBef>
                <a:spcPct val="0"/>
              </a:spcBef>
              <a:spcAft>
                <a:spcPct val="0"/>
              </a:spcAft>
              <a:defRPr sz="2400">
                <a:solidFill>
                  <a:schemeClr val="tx1"/>
                </a:solidFill>
                <a:latin typeface="Arial" charset="0"/>
                <a:ea typeface="ＭＳ Ｐゴシック" pitchFamily="35" charset="-128"/>
              </a:defRPr>
            </a:lvl7pPr>
            <a:lvl8pPr marL="1371600" eaLnBrk="0" fontAlgn="base" hangingPunct="0">
              <a:spcBef>
                <a:spcPct val="0"/>
              </a:spcBef>
              <a:spcAft>
                <a:spcPct val="0"/>
              </a:spcAft>
              <a:defRPr sz="2400">
                <a:solidFill>
                  <a:schemeClr val="tx1"/>
                </a:solidFill>
                <a:latin typeface="Arial" charset="0"/>
                <a:ea typeface="ＭＳ Ｐゴシック" pitchFamily="35" charset="-128"/>
              </a:defRPr>
            </a:lvl8pPr>
            <a:lvl9pPr marL="1828800" eaLnBrk="0" fontAlgn="base" hangingPunct="0">
              <a:spcBef>
                <a:spcPct val="0"/>
              </a:spcBef>
              <a:spcAft>
                <a:spcPct val="0"/>
              </a:spcAft>
              <a:defRPr sz="2400">
                <a:solidFill>
                  <a:schemeClr val="tx1"/>
                </a:solidFill>
                <a:latin typeface="Arial" charset="0"/>
                <a:ea typeface="ＭＳ Ｐゴシック" pitchFamily="35" charset="-128"/>
              </a:defRPr>
            </a:lvl9pPr>
          </a:lstStyle>
          <a:p>
            <a:pPr eaLnBrk="1" hangingPunct="1"/>
            <a:r>
              <a:rPr lang="en-GB" sz="1200" smtClean="0">
                <a:solidFill>
                  <a:srgbClr val="FF0000"/>
                </a:solidFill>
                <a:latin typeface="Times New Roman" pitchFamily="18" charset="0"/>
                <a:cs typeface="Times New Roman" pitchFamily="18" charset="0"/>
              </a:rPr>
              <a:t>Electron beam</a:t>
            </a:r>
          </a:p>
          <a:p>
            <a:pPr eaLnBrk="1" hangingPunct="1"/>
            <a:r>
              <a:rPr lang="en-GB" sz="1200" smtClean="0">
                <a:solidFill>
                  <a:srgbClr val="FF0000"/>
                </a:solidFill>
                <a:latin typeface="Times New Roman" pitchFamily="18" charset="0"/>
                <a:cs typeface="Times New Roman" pitchFamily="18" charset="0"/>
              </a:rPr>
              <a:t> direction</a:t>
            </a:r>
          </a:p>
        </p:txBody>
      </p:sp>
      <p:sp>
        <p:nvSpPr>
          <p:cNvPr id="17424" name="TextBox 8"/>
          <p:cNvSpPr txBox="1">
            <a:spLocks noChangeArrowheads="1"/>
          </p:cNvSpPr>
          <p:nvPr/>
        </p:nvSpPr>
        <p:spPr bwMode="auto">
          <a:xfrm>
            <a:off x="5891213" y="1327150"/>
            <a:ext cx="17287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pitchFamily="35" charset="-128"/>
              </a:defRPr>
            </a:lvl1pPr>
            <a:lvl2pPr marL="37931725" indent="-37474525" eaLnBrk="0" hangingPunct="0">
              <a:defRPr sz="2400">
                <a:solidFill>
                  <a:schemeClr val="tx1"/>
                </a:solidFill>
                <a:latin typeface="Arial" charset="0"/>
                <a:ea typeface="ＭＳ Ｐゴシック" pitchFamily="35" charset="-128"/>
              </a:defRPr>
            </a:lvl2pPr>
            <a:lvl3pPr eaLnBrk="0" hangingPunct="0">
              <a:defRPr sz="2400">
                <a:solidFill>
                  <a:schemeClr val="tx1"/>
                </a:solidFill>
                <a:latin typeface="Arial" charset="0"/>
                <a:ea typeface="ＭＳ Ｐゴシック" pitchFamily="35" charset="-128"/>
              </a:defRPr>
            </a:lvl3pPr>
            <a:lvl4pPr eaLnBrk="0" hangingPunct="0">
              <a:defRPr sz="2400">
                <a:solidFill>
                  <a:schemeClr val="tx1"/>
                </a:solidFill>
                <a:latin typeface="Arial" charset="0"/>
                <a:ea typeface="ＭＳ Ｐゴシック" pitchFamily="35" charset="-128"/>
              </a:defRPr>
            </a:lvl4pPr>
            <a:lvl5pPr eaLnBrk="0" hangingPunct="0">
              <a:defRPr sz="2400">
                <a:solidFill>
                  <a:schemeClr val="tx1"/>
                </a:solidFill>
                <a:latin typeface="Arial" charset="0"/>
                <a:ea typeface="ＭＳ Ｐゴシック" pitchFamily="35" charset="-128"/>
              </a:defRPr>
            </a:lvl5pPr>
            <a:lvl6pPr marL="457200" eaLnBrk="0" fontAlgn="base" hangingPunct="0">
              <a:spcBef>
                <a:spcPct val="0"/>
              </a:spcBef>
              <a:spcAft>
                <a:spcPct val="0"/>
              </a:spcAft>
              <a:defRPr sz="2400">
                <a:solidFill>
                  <a:schemeClr val="tx1"/>
                </a:solidFill>
                <a:latin typeface="Arial" charset="0"/>
                <a:ea typeface="ＭＳ Ｐゴシック" pitchFamily="35" charset="-128"/>
              </a:defRPr>
            </a:lvl6pPr>
            <a:lvl7pPr marL="914400" eaLnBrk="0" fontAlgn="base" hangingPunct="0">
              <a:spcBef>
                <a:spcPct val="0"/>
              </a:spcBef>
              <a:spcAft>
                <a:spcPct val="0"/>
              </a:spcAft>
              <a:defRPr sz="2400">
                <a:solidFill>
                  <a:schemeClr val="tx1"/>
                </a:solidFill>
                <a:latin typeface="Arial" charset="0"/>
                <a:ea typeface="ＭＳ Ｐゴシック" pitchFamily="35" charset="-128"/>
              </a:defRPr>
            </a:lvl7pPr>
            <a:lvl8pPr marL="1371600" eaLnBrk="0" fontAlgn="base" hangingPunct="0">
              <a:spcBef>
                <a:spcPct val="0"/>
              </a:spcBef>
              <a:spcAft>
                <a:spcPct val="0"/>
              </a:spcAft>
              <a:defRPr sz="2400">
                <a:solidFill>
                  <a:schemeClr val="tx1"/>
                </a:solidFill>
                <a:latin typeface="Arial" charset="0"/>
                <a:ea typeface="ＭＳ Ｐゴシック" pitchFamily="35" charset="-128"/>
              </a:defRPr>
            </a:lvl8pPr>
            <a:lvl9pPr marL="1828800" eaLnBrk="0" fontAlgn="base" hangingPunct="0">
              <a:spcBef>
                <a:spcPct val="0"/>
              </a:spcBef>
              <a:spcAft>
                <a:spcPct val="0"/>
              </a:spcAft>
              <a:defRPr sz="2400">
                <a:solidFill>
                  <a:schemeClr val="tx1"/>
                </a:solidFill>
                <a:latin typeface="Arial" charset="0"/>
                <a:ea typeface="ＭＳ Ｐゴシック" pitchFamily="35" charset="-128"/>
              </a:defRPr>
            </a:lvl9pPr>
          </a:lstStyle>
          <a:p>
            <a:pPr eaLnBrk="1" hangingPunct="1"/>
            <a:r>
              <a:rPr lang="en-GB" sz="1200" smtClean="0">
                <a:solidFill>
                  <a:srgbClr val="0000FF"/>
                </a:solidFill>
                <a:latin typeface="Times New Roman" pitchFamily="18" charset="0"/>
                <a:cs typeface="Times New Roman" pitchFamily="18" charset="0"/>
              </a:rPr>
              <a:t>ODR</a:t>
            </a:r>
          </a:p>
          <a:p>
            <a:pPr eaLnBrk="1" hangingPunct="1"/>
            <a:r>
              <a:rPr lang="en-GB" sz="1200" smtClean="0">
                <a:solidFill>
                  <a:srgbClr val="0000FF"/>
                </a:solidFill>
                <a:latin typeface="Times New Roman" pitchFamily="18" charset="0"/>
                <a:cs typeface="Times New Roman" pitchFamily="18" charset="0"/>
              </a:rPr>
              <a:t>Photons</a:t>
            </a:r>
          </a:p>
        </p:txBody>
      </p:sp>
      <p:pic>
        <p:nvPicPr>
          <p:cNvPr id="17425" name="Image 29" descr="image003.png"/>
          <p:cNvPicPr>
            <a:picLocks noChangeAspect="1"/>
          </p:cNvPicPr>
          <p:nvPr/>
        </p:nvPicPr>
        <p:blipFill>
          <a:blip r:embed="rId13" cstate="print">
            <a:extLst>
              <a:ext uri="{28A0092B-C50C-407E-A947-70E740481C1C}">
                <a14:useLocalDpi xmlns:a14="http://schemas.microsoft.com/office/drawing/2010/main" val="0"/>
              </a:ext>
            </a:extLst>
          </a:blip>
          <a:srcRect l="29422" r="33801" b="49443"/>
          <a:stretch>
            <a:fillRect/>
          </a:stretch>
        </p:blipFill>
        <p:spPr bwMode="auto">
          <a:xfrm rot="-5611063">
            <a:off x="5366544" y="4448969"/>
            <a:ext cx="3810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6" name="ZoneTexte 31"/>
          <p:cNvSpPr txBox="1">
            <a:spLocks noChangeArrowheads="1"/>
          </p:cNvSpPr>
          <p:nvPr/>
        </p:nvSpPr>
        <p:spPr bwMode="auto">
          <a:xfrm>
            <a:off x="5181600" y="3963988"/>
            <a:ext cx="23653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pitchFamily="35" charset="-128"/>
              </a:defRPr>
            </a:lvl1pPr>
            <a:lvl2pPr marL="37931725" indent="-37474525" eaLnBrk="0" hangingPunct="0">
              <a:defRPr sz="2400">
                <a:solidFill>
                  <a:schemeClr val="tx1"/>
                </a:solidFill>
                <a:latin typeface="Arial" charset="0"/>
                <a:ea typeface="ＭＳ Ｐゴシック" pitchFamily="35" charset="-128"/>
              </a:defRPr>
            </a:lvl2pPr>
            <a:lvl3pPr eaLnBrk="0" hangingPunct="0">
              <a:defRPr sz="2400">
                <a:solidFill>
                  <a:schemeClr val="tx1"/>
                </a:solidFill>
                <a:latin typeface="Arial" charset="0"/>
                <a:ea typeface="ＭＳ Ｐゴシック" pitchFamily="35" charset="-128"/>
              </a:defRPr>
            </a:lvl3pPr>
            <a:lvl4pPr eaLnBrk="0" hangingPunct="0">
              <a:defRPr sz="2400">
                <a:solidFill>
                  <a:schemeClr val="tx1"/>
                </a:solidFill>
                <a:latin typeface="Arial" charset="0"/>
                <a:ea typeface="ＭＳ Ｐゴシック" pitchFamily="35" charset="-128"/>
              </a:defRPr>
            </a:lvl4pPr>
            <a:lvl5pPr eaLnBrk="0" hangingPunct="0">
              <a:defRPr sz="2400">
                <a:solidFill>
                  <a:schemeClr val="tx1"/>
                </a:solidFill>
                <a:latin typeface="Arial" charset="0"/>
                <a:ea typeface="ＭＳ Ｐゴシック" pitchFamily="35" charset="-128"/>
              </a:defRPr>
            </a:lvl5pPr>
            <a:lvl6pPr marL="457200" eaLnBrk="0" fontAlgn="base" hangingPunct="0">
              <a:spcBef>
                <a:spcPct val="0"/>
              </a:spcBef>
              <a:spcAft>
                <a:spcPct val="0"/>
              </a:spcAft>
              <a:defRPr sz="2400">
                <a:solidFill>
                  <a:schemeClr val="tx1"/>
                </a:solidFill>
                <a:latin typeface="Arial" charset="0"/>
                <a:ea typeface="ＭＳ Ｐゴシック" pitchFamily="35" charset="-128"/>
              </a:defRPr>
            </a:lvl6pPr>
            <a:lvl7pPr marL="914400" eaLnBrk="0" fontAlgn="base" hangingPunct="0">
              <a:spcBef>
                <a:spcPct val="0"/>
              </a:spcBef>
              <a:spcAft>
                <a:spcPct val="0"/>
              </a:spcAft>
              <a:defRPr sz="2400">
                <a:solidFill>
                  <a:schemeClr val="tx1"/>
                </a:solidFill>
                <a:latin typeface="Arial" charset="0"/>
                <a:ea typeface="ＭＳ Ｐゴシック" pitchFamily="35" charset="-128"/>
              </a:defRPr>
            </a:lvl7pPr>
            <a:lvl8pPr marL="1371600" eaLnBrk="0" fontAlgn="base" hangingPunct="0">
              <a:spcBef>
                <a:spcPct val="0"/>
              </a:spcBef>
              <a:spcAft>
                <a:spcPct val="0"/>
              </a:spcAft>
              <a:defRPr sz="2400">
                <a:solidFill>
                  <a:schemeClr val="tx1"/>
                </a:solidFill>
                <a:latin typeface="Arial" charset="0"/>
                <a:ea typeface="ＭＳ Ｐゴシック" pitchFamily="35" charset="-128"/>
              </a:defRPr>
            </a:lvl8pPr>
            <a:lvl9pPr marL="1828800" eaLnBrk="0" fontAlgn="base" hangingPunct="0">
              <a:spcBef>
                <a:spcPct val="0"/>
              </a:spcBef>
              <a:spcAft>
                <a:spcPct val="0"/>
              </a:spcAft>
              <a:defRPr sz="2400">
                <a:solidFill>
                  <a:schemeClr val="tx1"/>
                </a:solidFill>
                <a:latin typeface="Arial" charset="0"/>
                <a:ea typeface="ＭＳ Ｐゴシック" pitchFamily="35" charset="-128"/>
              </a:defRPr>
            </a:lvl9pPr>
          </a:lstStyle>
          <a:p>
            <a:pPr eaLnBrk="1" hangingPunct="1">
              <a:buFont typeface="Arial" charset="0"/>
              <a:buChar char="•"/>
            </a:pPr>
            <a:r>
              <a:rPr lang="fr-FR" sz="1400" smtClean="0">
                <a:solidFill>
                  <a:prstClr val="black"/>
                </a:solidFill>
                <a:latin typeface="Times New Roman" pitchFamily="18" charset="0"/>
                <a:cs typeface="Times New Roman" pitchFamily="18" charset="0"/>
              </a:rPr>
              <a:t>Mask to stop SR photons</a:t>
            </a:r>
          </a:p>
          <a:p>
            <a:pPr eaLnBrk="1" hangingPunct="1">
              <a:buFont typeface="Arial" charset="0"/>
              <a:buChar char="•"/>
            </a:pPr>
            <a:r>
              <a:rPr lang="fr-FR" sz="1400" smtClean="0">
                <a:solidFill>
                  <a:prstClr val="black"/>
                </a:solidFill>
                <a:latin typeface="Times New Roman" pitchFamily="18" charset="0"/>
                <a:cs typeface="Times New Roman" pitchFamily="18" charset="0"/>
              </a:rPr>
              <a:t>Slit to generate ODR photons</a:t>
            </a:r>
          </a:p>
        </p:txBody>
      </p:sp>
      <p:sp>
        <p:nvSpPr>
          <p:cNvPr id="17427" name="ZoneTexte 32"/>
          <p:cNvSpPr txBox="1">
            <a:spLocks noChangeArrowheads="1"/>
          </p:cNvSpPr>
          <p:nvPr/>
        </p:nvSpPr>
        <p:spPr bwMode="auto">
          <a:xfrm>
            <a:off x="5029200" y="3497263"/>
            <a:ext cx="35956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pitchFamily="35" charset="-128"/>
              </a:defRPr>
            </a:lvl1pPr>
            <a:lvl2pPr marL="37931725" indent="-37474525" eaLnBrk="0" hangingPunct="0">
              <a:defRPr sz="2400">
                <a:solidFill>
                  <a:schemeClr val="tx1"/>
                </a:solidFill>
                <a:latin typeface="Arial" charset="0"/>
                <a:ea typeface="ＭＳ Ｐゴシック" pitchFamily="35" charset="-128"/>
              </a:defRPr>
            </a:lvl2pPr>
            <a:lvl3pPr eaLnBrk="0" hangingPunct="0">
              <a:defRPr sz="2400">
                <a:solidFill>
                  <a:schemeClr val="tx1"/>
                </a:solidFill>
                <a:latin typeface="Arial" charset="0"/>
                <a:ea typeface="ＭＳ Ｐゴシック" pitchFamily="35" charset="-128"/>
              </a:defRPr>
            </a:lvl3pPr>
            <a:lvl4pPr eaLnBrk="0" hangingPunct="0">
              <a:defRPr sz="2400">
                <a:solidFill>
                  <a:schemeClr val="tx1"/>
                </a:solidFill>
                <a:latin typeface="Arial" charset="0"/>
                <a:ea typeface="ＭＳ Ｐゴシック" pitchFamily="35" charset="-128"/>
              </a:defRPr>
            </a:lvl4pPr>
            <a:lvl5pPr eaLnBrk="0" hangingPunct="0">
              <a:defRPr sz="2400">
                <a:solidFill>
                  <a:schemeClr val="tx1"/>
                </a:solidFill>
                <a:latin typeface="Arial" charset="0"/>
                <a:ea typeface="ＭＳ Ｐゴシック" pitchFamily="35" charset="-128"/>
              </a:defRPr>
            </a:lvl5pPr>
            <a:lvl6pPr marL="457200" eaLnBrk="0" fontAlgn="base" hangingPunct="0">
              <a:spcBef>
                <a:spcPct val="0"/>
              </a:spcBef>
              <a:spcAft>
                <a:spcPct val="0"/>
              </a:spcAft>
              <a:defRPr sz="2400">
                <a:solidFill>
                  <a:schemeClr val="tx1"/>
                </a:solidFill>
                <a:latin typeface="Arial" charset="0"/>
                <a:ea typeface="ＭＳ Ｐゴシック" pitchFamily="35" charset="-128"/>
              </a:defRPr>
            </a:lvl6pPr>
            <a:lvl7pPr marL="914400" eaLnBrk="0" fontAlgn="base" hangingPunct="0">
              <a:spcBef>
                <a:spcPct val="0"/>
              </a:spcBef>
              <a:spcAft>
                <a:spcPct val="0"/>
              </a:spcAft>
              <a:defRPr sz="2400">
                <a:solidFill>
                  <a:schemeClr val="tx1"/>
                </a:solidFill>
                <a:latin typeface="Arial" charset="0"/>
                <a:ea typeface="ＭＳ Ｐゴシック" pitchFamily="35" charset="-128"/>
              </a:defRPr>
            </a:lvl7pPr>
            <a:lvl8pPr marL="1371600" eaLnBrk="0" fontAlgn="base" hangingPunct="0">
              <a:spcBef>
                <a:spcPct val="0"/>
              </a:spcBef>
              <a:spcAft>
                <a:spcPct val="0"/>
              </a:spcAft>
              <a:defRPr sz="2400">
                <a:solidFill>
                  <a:schemeClr val="tx1"/>
                </a:solidFill>
                <a:latin typeface="Arial" charset="0"/>
                <a:ea typeface="ＭＳ Ｐゴシック" pitchFamily="35" charset="-128"/>
              </a:defRPr>
            </a:lvl8pPr>
            <a:lvl9pPr marL="1828800" eaLnBrk="0" fontAlgn="base" hangingPunct="0">
              <a:spcBef>
                <a:spcPct val="0"/>
              </a:spcBef>
              <a:spcAft>
                <a:spcPct val="0"/>
              </a:spcAft>
              <a:defRPr sz="2400">
                <a:solidFill>
                  <a:schemeClr val="tx1"/>
                </a:solidFill>
                <a:latin typeface="Arial" charset="0"/>
                <a:ea typeface="ＭＳ Ｐゴシック" pitchFamily="35" charset="-128"/>
              </a:defRPr>
            </a:lvl9pPr>
          </a:lstStyle>
          <a:p>
            <a:pPr eaLnBrk="1" hangingPunct="1"/>
            <a:r>
              <a:rPr lang="fr-FR" sz="1800" smtClean="0">
                <a:solidFill>
                  <a:prstClr val="black"/>
                </a:solidFill>
                <a:latin typeface="Times New Roman" pitchFamily="18" charset="0"/>
                <a:cs typeface="Times New Roman" pitchFamily="18" charset="0"/>
              </a:rPr>
              <a:t>Simulation of the optical distribution</a:t>
            </a:r>
          </a:p>
        </p:txBody>
      </p:sp>
      <p:sp>
        <p:nvSpPr>
          <p:cNvPr id="17428" name="ZoneTexte 26"/>
          <p:cNvSpPr txBox="1">
            <a:spLocks noChangeArrowheads="1"/>
          </p:cNvSpPr>
          <p:nvPr/>
        </p:nvSpPr>
        <p:spPr bwMode="auto">
          <a:xfrm>
            <a:off x="228600" y="609600"/>
            <a:ext cx="9144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pitchFamily="35" charset="-128"/>
              </a:defRPr>
            </a:lvl1pPr>
            <a:lvl2pPr marL="37931725" indent="-37474525" eaLnBrk="0" hangingPunct="0">
              <a:defRPr sz="2400">
                <a:solidFill>
                  <a:schemeClr val="tx1"/>
                </a:solidFill>
                <a:latin typeface="Arial" charset="0"/>
                <a:ea typeface="ＭＳ Ｐゴシック" pitchFamily="35" charset="-128"/>
              </a:defRPr>
            </a:lvl2pPr>
            <a:lvl3pPr eaLnBrk="0" hangingPunct="0">
              <a:defRPr sz="2400">
                <a:solidFill>
                  <a:schemeClr val="tx1"/>
                </a:solidFill>
                <a:latin typeface="Arial" charset="0"/>
                <a:ea typeface="ＭＳ Ｐゴシック" pitchFamily="35" charset="-128"/>
              </a:defRPr>
            </a:lvl3pPr>
            <a:lvl4pPr eaLnBrk="0" hangingPunct="0">
              <a:defRPr sz="2400">
                <a:solidFill>
                  <a:schemeClr val="tx1"/>
                </a:solidFill>
                <a:latin typeface="Arial" charset="0"/>
                <a:ea typeface="ＭＳ Ｐゴシック" pitchFamily="35" charset="-128"/>
              </a:defRPr>
            </a:lvl4pPr>
            <a:lvl5pPr eaLnBrk="0" hangingPunct="0">
              <a:defRPr sz="2400">
                <a:solidFill>
                  <a:schemeClr val="tx1"/>
                </a:solidFill>
                <a:latin typeface="Arial" charset="0"/>
                <a:ea typeface="ＭＳ Ｐゴシック" pitchFamily="35" charset="-128"/>
              </a:defRPr>
            </a:lvl5pPr>
            <a:lvl6pPr marL="457200" eaLnBrk="0" fontAlgn="base" hangingPunct="0">
              <a:spcBef>
                <a:spcPct val="0"/>
              </a:spcBef>
              <a:spcAft>
                <a:spcPct val="0"/>
              </a:spcAft>
              <a:defRPr sz="2400">
                <a:solidFill>
                  <a:schemeClr val="tx1"/>
                </a:solidFill>
                <a:latin typeface="Arial" charset="0"/>
                <a:ea typeface="ＭＳ Ｐゴシック" pitchFamily="35" charset="-128"/>
              </a:defRPr>
            </a:lvl6pPr>
            <a:lvl7pPr marL="914400" eaLnBrk="0" fontAlgn="base" hangingPunct="0">
              <a:spcBef>
                <a:spcPct val="0"/>
              </a:spcBef>
              <a:spcAft>
                <a:spcPct val="0"/>
              </a:spcAft>
              <a:defRPr sz="2400">
                <a:solidFill>
                  <a:schemeClr val="tx1"/>
                </a:solidFill>
                <a:latin typeface="Arial" charset="0"/>
                <a:ea typeface="ＭＳ Ｐゴシック" pitchFamily="35" charset="-128"/>
              </a:defRPr>
            </a:lvl7pPr>
            <a:lvl8pPr marL="1371600" eaLnBrk="0" fontAlgn="base" hangingPunct="0">
              <a:spcBef>
                <a:spcPct val="0"/>
              </a:spcBef>
              <a:spcAft>
                <a:spcPct val="0"/>
              </a:spcAft>
              <a:defRPr sz="2400">
                <a:solidFill>
                  <a:schemeClr val="tx1"/>
                </a:solidFill>
                <a:latin typeface="Arial" charset="0"/>
                <a:ea typeface="ＭＳ Ｐゴシック" pitchFamily="35" charset="-128"/>
              </a:defRPr>
            </a:lvl8pPr>
            <a:lvl9pPr marL="1828800" eaLnBrk="0" fontAlgn="base" hangingPunct="0">
              <a:spcBef>
                <a:spcPct val="0"/>
              </a:spcBef>
              <a:spcAft>
                <a:spcPct val="0"/>
              </a:spcAft>
              <a:defRPr sz="2400">
                <a:solidFill>
                  <a:schemeClr val="tx1"/>
                </a:solidFill>
                <a:latin typeface="Arial" charset="0"/>
                <a:ea typeface="ＭＳ Ｐゴシック" pitchFamily="35" charset="-128"/>
              </a:defRPr>
            </a:lvl9pPr>
          </a:lstStyle>
          <a:p>
            <a:pPr eaLnBrk="1" hangingPunct="1"/>
            <a:r>
              <a:rPr lang="fr-FR" sz="2000" smtClean="0">
                <a:solidFill>
                  <a:srgbClr val="FF0000"/>
                </a:solidFill>
                <a:latin typeface="Times New Roman" pitchFamily="18" charset="0"/>
                <a:cs typeface="Times New Roman" pitchFamily="18" charset="0"/>
              </a:rPr>
              <a:t>Observing Optical Diffraction Radiation angular distribution to measure Beam size</a:t>
            </a:r>
          </a:p>
        </p:txBody>
      </p:sp>
      <p:sp>
        <p:nvSpPr>
          <p:cNvPr id="17429" name="Content Placeholder 1"/>
          <p:cNvSpPr txBox="1">
            <a:spLocks/>
          </p:cNvSpPr>
          <p:nvPr/>
        </p:nvSpPr>
        <p:spPr bwMode="auto">
          <a:xfrm>
            <a:off x="76200" y="3352800"/>
            <a:ext cx="3657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65125" indent="-255588" eaLnBrk="0" hangingPunct="0">
              <a:defRPr sz="2400">
                <a:solidFill>
                  <a:schemeClr val="tx1"/>
                </a:solidFill>
                <a:latin typeface="Arial" charset="0"/>
                <a:ea typeface="ＭＳ Ｐゴシック" pitchFamily="35" charset="-128"/>
              </a:defRPr>
            </a:lvl1pPr>
            <a:lvl2pPr marL="620713" indent="-228600" eaLnBrk="0" hangingPunct="0">
              <a:defRPr sz="2400">
                <a:solidFill>
                  <a:schemeClr val="tx1"/>
                </a:solidFill>
                <a:latin typeface="Arial" charset="0"/>
                <a:ea typeface="ＭＳ Ｐゴシック" pitchFamily="35" charset="-128"/>
              </a:defRPr>
            </a:lvl2pPr>
            <a:lvl3pPr eaLnBrk="0" hangingPunct="0">
              <a:defRPr sz="2400">
                <a:solidFill>
                  <a:schemeClr val="tx1"/>
                </a:solidFill>
                <a:latin typeface="Arial" charset="0"/>
                <a:ea typeface="ＭＳ Ｐゴシック" pitchFamily="35" charset="-128"/>
              </a:defRPr>
            </a:lvl3pPr>
            <a:lvl4pPr eaLnBrk="0" hangingPunct="0">
              <a:defRPr sz="2400">
                <a:solidFill>
                  <a:schemeClr val="tx1"/>
                </a:solidFill>
                <a:latin typeface="Arial" charset="0"/>
                <a:ea typeface="ＭＳ Ｐゴシック" pitchFamily="35" charset="-128"/>
              </a:defRPr>
            </a:lvl4pPr>
            <a:lvl5pPr eaLnBrk="0" hangingPunct="0">
              <a:defRPr sz="2400">
                <a:solidFill>
                  <a:schemeClr val="tx1"/>
                </a:solidFill>
                <a:latin typeface="Arial" charset="0"/>
                <a:ea typeface="ＭＳ Ｐゴシック" pitchFamily="35" charset="-128"/>
              </a:defRPr>
            </a:lvl5pPr>
            <a:lvl6pPr marL="457200" eaLnBrk="0" fontAlgn="base" hangingPunct="0">
              <a:spcBef>
                <a:spcPct val="0"/>
              </a:spcBef>
              <a:spcAft>
                <a:spcPct val="0"/>
              </a:spcAft>
              <a:defRPr sz="2400">
                <a:solidFill>
                  <a:schemeClr val="tx1"/>
                </a:solidFill>
                <a:latin typeface="Arial" charset="0"/>
                <a:ea typeface="ＭＳ Ｐゴシック" pitchFamily="35" charset="-128"/>
              </a:defRPr>
            </a:lvl6pPr>
            <a:lvl7pPr marL="914400" eaLnBrk="0" fontAlgn="base" hangingPunct="0">
              <a:spcBef>
                <a:spcPct val="0"/>
              </a:spcBef>
              <a:spcAft>
                <a:spcPct val="0"/>
              </a:spcAft>
              <a:defRPr sz="2400">
                <a:solidFill>
                  <a:schemeClr val="tx1"/>
                </a:solidFill>
                <a:latin typeface="Arial" charset="0"/>
                <a:ea typeface="ＭＳ Ｐゴシック" pitchFamily="35" charset="-128"/>
              </a:defRPr>
            </a:lvl7pPr>
            <a:lvl8pPr marL="1371600" eaLnBrk="0" fontAlgn="base" hangingPunct="0">
              <a:spcBef>
                <a:spcPct val="0"/>
              </a:spcBef>
              <a:spcAft>
                <a:spcPct val="0"/>
              </a:spcAft>
              <a:defRPr sz="2400">
                <a:solidFill>
                  <a:schemeClr val="tx1"/>
                </a:solidFill>
                <a:latin typeface="Arial" charset="0"/>
                <a:ea typeface="ＭＳ Ｐゴシック" pitchFamily="35" charset="-128"/>
              </a:defRPr>
            </a:lvl8pPr>
            <a:lvl9pPr marL="1828800" eaLnBrk="0" fontAlgn="base" hangingPunct="0">
              <a:spcBef>
                <a:spcPct val="0"/>
              </a:spcBef>
              <a:spcAft>
                <a:spcPct val="0"/>
              </a:spcAft>
              <a:defRPr sz="2400">
                <a:solidFill>
                  <a:schemeClr val="tx1"/>
                </a:solidFill>
                <a:latin typeface="Arial" charset="0"/>
                <a:ea typeface="ＭＳ Ｐゴシック" pitchFamily="35" charset="-128"/>
              </a:defRPr>
            </a:lvl9pPr>
          </a:lstStyle>
          <a:p>
            <a:pPr eaLnBrk="1" hangingPunct="1">
              <a:spcBef>
                <a:spcPts val="400"/>
              </a:spcBef>
              <a:buClr>
                <a:srgbClr val="4F81BD"/>
              </a:buClr>
              <a:buSzPct val="68000"/>
            </a:pPr>
            <a:r>
              <a:rPr lang="en-GB" sz="1800" smtClean="0">
                <a:solidFill>
                  <a:prstClr val="black"/>
                </a:solidFill>
                <a:latin typeface="Times New Roman" pitchFamily="18" charset="0"/>
                <a:cs typeface="Times New Roman" pitchFamily="18" charset="0"/>
              </a:rPr>
              <a:t>Integration of Chamber </a:t>
            </a:r>
          </a:p>
          <a:p>
            <a:pPr eaLnBrk="1" hangingPunct="1">
              <a:spcBef>
                <a:spcPts val="400"/>
              </a:spcBef>
              <a:buClr>
                <a:srgbClr val="4F81BD"/>
              </a:buClr>
              <a:buSzPct val="68000"/>
            </a:pPr>
            <a:r>
              <a:rPr lang="en-GB" sz="1800" smtClean="0">
                <a:solidFill>
                  <a:prstClr val="black"/>
                </a:solidFill>
                <a:latin typeface="Times New Roman" pitchFamily="18" charset="0"/>
                <a:cs typeface="Times New Roman" pitchFamily="18" charset="0"/>
              </a:rPr>
              <a:t>in the L3 straight section</a:t>
            </a:r>
          </a:p>
          <a:p>
            <a:pPr eaLnBrk="1" hangingPunct="1">
              <a:spcBef>
                <a:spcPts val="400"/>
              </a:spcBef>
              <a:buClr>
                <a:srgbClr val="4F81BD"/>
              </a:buClr>
              <a:buSzPct val="68000"/>
            </a:pPr>
            <a:r>
              <a:rPr lang="en-GB" sz="1800" smtClean="0">
                <a:solidFill>
                  <a:prstClr val="black"/>
                </a:solidFill>
                <a:latin typeface="Times New Roman" pitchFamily="18" charset="0"/>
                <a:cs typeface="Times New Roman" pitchFamily="18" charset="0"/>
              </a:rPr>
              <a:t> @ CESR-TA</a:t>
            </a:r>
          </a:p>
          <a:p>
            <a:pPr lvl="1" eaLnBrk="1" hangingPunct="1">
              <a:spcBef>
                <a:spcPts val="325"/>
              </a:spcBef>
              <a:buClr>
                <a:srgbClr val="4F81BD"/>
              </a:buClr>
              <a:buFont typeface="Verdana" pitchFamily="35" charset="0"/>
              <a:buChar char="◦"/>
            </a:pPr>
            <a:endParaRPr lang="en-GB" sz="1800" smtClean="0">
              <a:solidFill>
                <a:prstClr val="black"/>
              </a:solidFill>
              <a:latin typeface="Times New Roman" pitchFamily="18" charset="0"/>
              <a:cs typeface="Times New Roman" pitchFamily="18" charset="0"/>
            </a:endParaRPr>
          </a:p>
        </p:txBody>
      </p:sp>
      <p:cxnSp>
        <p:nvCxnSpPr>
          <p:cNvPr id="31" name="Connecteur droit 30"/>
          <p:cNvCxnSpPr>
            <a:cxnSpLocks noChangeShapeType="1"/>
          </p:cNvCxnSpPr>
          <p:nvPr/>
        </p:nvCxnSpPr>
        <p:spPr bwMode="auto">
          <a:xfrm rot="5400000">
            <a:off x="2095500" y="4991100"/>
            <a:ext cx="533400" cy="152400"/>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3" name="Connecteur droit 32"/>
          <p:cNvCxnSpPr>
            <a:cxnSpLocks noChangeShapeType="1"/>
          </p:cNvCxnSpPr>
          <p:nvPr/>
        </p:nvCxnSpPr>
        <p:spPr bwMode="auto">
          <a:xfrm rot="5400000" flipH="1" flipV="1">
            <a:off x="3048000" y="6019800"/>
            <a:ext cx="457200" cy="457200"/>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pic>
        <p:nvPicPr>
          <p:cNvPr id="17432" name="Picture 4" descr="RhulLogo"/>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924800" y="6499225"/>
            <a:ext cx="12192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3" name="Image 35" descr="cornell_university_logo2"/>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0" y="6197600"/>
            <a:ext cx="7239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60156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14</a:t>
            </a:fld>
            <a:endParaRPr lang="en-US"/>
          </a:p>
        </p:txBody>
      </p:sp>
      <p:sp>
        <p:nvSpPr>
          <p:cNvPr id="5" name="Content Placeholder 4"/>
          <p:cNvSpPr>
            <a:spLocks noGrp="1"/>
          </p:cNvSpPr>
          <p:nvPr>
            <p:ph sz="quarter" idx="1"/>
          </p:nvPr>
        </p:nvSpPr>
        <p:spPr>
          <a:xfrm>
            <a:off x="870857" y="1491341"/>
            <a:ext cx="3853543" cy="1230088"/>
          </a:xfrm>
        </p:spPr>
        <p:txBody>
          <a:bodyPr>
            <a:normAutofit/>
          </a:bodyPr>
          <a:lstStyle/>
          <a:p>
            <a:pPr lvl="2"/>
            <a:r>
              <a:rPr lang="en-US" sz="2000" dirty="0" smtClean="0">
                <a:solidFill>
                  <a:srgbClr val="FF0000"/>
                </a:solidFill>
              </a:rPr>
              <a:t>Water cooling </a:t>
            </a:r>
            <a:r>
              <a:rPr lang="en-US" sz="2000" dirty="0" smtClean="0"/>
              <a:t>4 l/min</a:t>
            </a:r>
          </a:p>
          <a:p>
            <a:pPr lvl="2"/>
            <a:r>
              <a:rPr lang="en-US" sz="2000" dirty="0" smtClean="0"/>
              <a:t>With </a:t>
            </a:r>
            <a:r>
              <a:rPr lang="en-US" sz="2000" dirty="0" smtClean="0">
                <a:solidFill>
                  <a:srgbClr val="FF0000"/>
                </a:solidFill>
              </a:rPr>
              <a:t>magnetic field </a:t>
            </a:r>
            <a:r>
              <a:rPr lang="en-US" sz="2000" dirty="0" smtClean="0"/>
              <a:t>on</a:t>
            </a:r>
          </a:p>
          <a:p>
            <a:pPr lvl="2"/>
            <a:r>
              <a:rPr lang="fr-CH" sz="2000" dirty="0" smtClean="0"/>
              <a:t> </a:t>
            </a:r>
            <a:r>
              <a:rPr lang="fr-CH" sz="2000" dirty="0" err="1" smtClean="0"/>
              <a:t>With</a:t>
            </a:r>
            <a:r>
              <a:rPr lang="fr-CH" sz="2000" dirty="0" smtClean="0"/>
              <a:t> </a:t>
            </a:r>
            <a:r>
              <a:rPr lang="fr-CH" sz="2000" dirty="0" err="1" smtClean="0">
                <a:solidFill>
                  <a:srgbClr val="FF0000"/>
                </a:solidFill>
              </a:rPr>
              <a:t>hybrid</a:t>
            </a:r>
            <a:r>
              <a:rPr lang="fr-CH" sz="2000" dirty="0" smtClean="0">
                <a:solidFill>
                  <a:srgbClr val="FF0000"/>
                </a:solidFill>
              </a:rPr>
              <a:t> circuit</a:t>
            </a:r>
            <a:endParaRPr lang="en-US" sz="2000" dirty="0">
              <a:solidFill>
                <a:srgbClr val="FF0000"/>
              </a:solidFill>
            </a:endParaRPr>
          </a:p>
        </p:txBody>
      </p:sp>
      <p:pic>
        <p:nvPicPr>
          <p:cNvPr id="6" name="Picture 5" descr="Type 1 on legs 001.jpg"/>
          <p:cNvPicPr>
            <a:picLocks noChangeAspect="1"/>
          </p:cNvPicPr>
          <p:nvPr/>
        </p:nvPicPr>
        <p:blipFill>
          <a:blip r:embed="rId3" cstate="print"/>
          <a:srcRect l="14577" r="745" b="3257"/>
          <a:stretch>
            <a:fillRect/>
          </a:stretch>
        </p:blipFill>
        <p:spPr>
          <a:xfrm>
            <a:off x="4908177" y="1621561"/>
            <a:ext cx="3644153" cy="2775627"/>
          </a:xfrm>
          <a:prstGeom prst="rect">
            <a:avLst/>
          </a:prstGeom>
        </p:spPr>
      </p:pic>
      <p:graphicFrame>
        <p:nvGraphicFramePr>
          <p:cNvPr id="7" name="Table 6"/>
          <p:cNvGraphicFramePr>
            <a:graphicFrameLocks noGrp="1"/>
          </p:cNvGraphicFramePr>
          <p:nvPr/>
        </p:nvGraphicFramePr>
        <p:xfrm>
          <a:off x="4872318" y="4489823"/>
          <a:ext cx="3720352" cy="2137484"/>
        </p:xfrm>
        <a:graphic>
          <a:graphicData uri="http://schemas.openxmlformats.org/drawingml/2006/table">
            <a:tbl>
              <a:tblPr firstRow="1" bandRow="1">
                <a:tableStyleId>{5C22544A-7EE6-4342-B048-85BDC9FD1C3A}</a:tableStyleId>
              </a:tblPr>
              <a:tblGrid>
                <a:gridCol w="2281518"/>
                <a:gridCol w="1438834"/>
              </a:tblGrid>
              <a:tr h="401021">
                <a:tc>
                  <a:txBody>
                    <a:bodyPr/>
                    <a:lstStyle/>
                    <a:p>
                      <a:r>
                        <a:rPr lang="en-US" dirty="0" smtClean="0"/>
                        <a:t>Figure</a:t>
                      </a:r>
                      <a:endParaRPr lang="en-US" dirty="0"/>
                    </a:p>
                  </a:txBody>
                  <a:tcPr/>
                </a:tc>
                <a:tc>
                  <a:txBody>
                    <a:bodyPr/>
                    <a:lstStyle/>
                    <a:p>
                      <a:r>
                        <a:rPr lang="en-US" dirty="0" smtClean="0"/>
                        <a:t>Value</a:t>
                      </a:r>
                      <a:endParaRPr lang="en-US" dirty="0"/>
                    </a:p>
                  </a:txBody>
                  <a:tcPr/>
                </a:tc>
              </a:tr>
              <a:tr h="401021">
                <a:tc>
                  <a:txBody>
                    <a:bodyPr/>
                    <a:lstStyle/>
                    <a:p>
                      <a:r>
                        <a:rPr lang="en-US" dirty="0" err="1" smtClean="0"/>
                        <a:t>R.m.s</a:t>
                      </a:r>
                      <a:r>
                        <a:rPr lang="en-US" baseline="0" dirty="0" smtClean="0"/>
                        <a:t> @ 1Hz magnet</a:t>
                      </a:r>
                      <a:endParaRPr lang="en-US" dirty="0"/>
                    </a:p>
                  </a:txBody>
                  <a:tcPr/>
                </a:tc>
                <a:tc>
                  <a:txBody>
                    <a:bodyPr/>
                    <a:lstStyle/>
                    <a:p>
                      <a:r>
                        <a:rPr lang="en-US" b="1" dirty="0" smtClean="0">
                          <a:solidFill>
                            <a:srgbClr val="FF0000"/>
                          </a:solidFill>
                        </a:rPr>
                        <a:t>0.5 nm </a:t>
                      </a:r>
                      <a:r>
                        <a:rPr lang="en-US" sz="1100" b="1" dirty="0" smtClean="0">
                          <a:solidFill>
                            <a:srgbClr val="FF0000"/>
                          </a:solidFill>
                        </a:rPr>
                        <a:t>(during the day)</a:t>
                      </a:r>
                      <a:endParaRPr lang="en-US" sz="1100" b="1" dirty="0">
                        <a:solidFill>
                          <a:srgbClr val="FF0000"/>
                        </a:solidFill>
                      </a:endParaRPr>
                    </a:p>
                  </a:txBody>
                  <a:tcPr/>
                </a:tc>
              </a:tr>
              <a:tr h="40102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R.m.s</a:t>
                      </a:r>
                      <a:r>
                        <a:rPr lang="en-US" baseline="0" dirty="0" smtClean="0"/>
                        <a:t> @ 1Hz ground</a:t>
                      </a:r>
                      <a:endParaRPr lang="en-US" dirty="0" smtClean="0"/>
                    </a:p>
                  </a:txBody>
                  <a:tcPr/>
                </a:tc>
                <a:tc>
                  <a:txBody>
                    <a:bodyPr/>
                    <a:lstStyle/>
                    <a:p>
                      <a:r>
                        <a:rPr lang="en-US" dirty="0" smtClean="0"/>
                        <a:t>6.3 nm</a:t>
                      </a:r>
                      <a:endParaRPr lang="en-US" dirty="0"/>
                    </a:p>
                  </a:txBody>
                  <a:tcPr/>
                </a:tc>
              </a:tr>
              <a:tr h="401021">
                <a:tc>
                  <a:txBody>
                    <a:bodyPr/>
                    <a:lstStyle/>
                    <a:p>
                      <a:r>
                        <a:rPr lang="en-US" dirty="0" err="1" smtClean="0"/>
                        <a:t>R.m.s</a:t>
                      </a:r>
                      <a:r>
                        <a:rPr lang="en-US" baseline="0" dirty="0" smtClean="0"/>
                        <a:t>. attenuation ratio</a:t>
                      </a:r>
                      <a:endParaRPr lang="en-US" dirty="0"/>
                    </a:p>
                  </a:txBody>
                  <a:tcPr/>
                </a:tc>
                <a:tc>
                  <a:txBody>
                    <a:bodyPr/>
                    <a:lstStyle/>
                    <a:p>
                      <a:r>
                        <a:rPr lang="en-US" dirty="0" smtClean="0">
                          <a:solidFill>
                            <a:srgbClr val="FF0000"/>
                          </a:solidFill>
                        </a:rPr>
                        <a:t>~13</a:t>
                      </a:r>
                      <a:endParaRPr lang="en-US" dirty="0">
                        <a:solidFill>
                          <a:srgbClr val="FF0000"/>
                        </a:solidFill>
                      </a:endParaRPr>
                    </a:p>
                  </a:txBody>
                  <a:tcPr/>
                </a:tc>
              </a:tr>
              <a:tr h="401021">
                <a:tc>
                  <a:txBody>
                    <a:bodyPr/>
                    <a:lstStyle/>
                    <a:p>
                      <a:r>
                        <a:rPr lang="en-US" dirty="0" err="1" smtClean="0"/>
                        <a:t>R.m.s</a:t>
                      </a:r>
                      <a:r>
                        <a:rPr lang="en-US" baseline="0" dirty="0" smtClean="0"/>
                        <a:t> @ 1Hz objective</a:t>
                      </a:r>
                      <a:endParaRPr lang="en-US" dirty="0"/>
                    </a:p>
                  </a:txBody>
                  <a:tcPr/>
                </a:tc>
                <a:tc>
                  <a:txBody>
                    <a:bodyPr/>
                    <a:lstStyle/>
                    <a:p>
                      <a:r>
                        <a:rPr lang="en-US" b="1" dirty="0" smtClean="0"/>
                        <a:t>1.5 nm</a:t>
                      </a:r>
                      <a:endParaRPr lang="en-US" b="1" dirty="0"/>
                    </a:p>
                  </a:txBody>
                  <a:tcPr/>
                </a:tc>
              </a:tr>
            </a:tbl>
          </a:graphicData>
        </a:graphic>
      </p:graphicFrame>
      <p:pic>
        <p:nvPicPr>
          <p:cNvPr id="9" name="Picture 3" descr="ClicStabLogo"/>
          <p:cNvPicPr>
            <a:picLocks noChangeAspect="1" noChangeArrowheads="1"/>
          </p:cNvPicPr>
          <p:nvPr/>
        </p:nvPicPr>
        <p:blipFill>
          <a:blip r:embed="rId4" cstate="screen"/>
          <a:srcRect/>
          <a:stretch>
            <a:fillRect/>
          </a:stretch>
        </p:blipFill>
        <p:spPr bwMode="auto">
          <a:xfrm>
            <a:off x="7467600" y="77788"/>
            <a:ext cx="1584325" cy="912812"/>
          </a:xfrm>
          <a:prstGeom prst="rect">
            <a:avLst/>
          </a:prstGeom>
          <a:noFill/>
          <a:ln w="9525">
            <a:noFill/>
            <a:miter lim="800000"/>
            <a:headEnd/>
            <a:tailEnd/>
          </a:ln>
        </p:spPr>
      </p:pic>
      <p:pic>
        <p:nvPicPr>
          <p:cNvPr id="10" name="Picture 7" descr="clic-logo-myfavorite.jpg"/>
          <p:cNvPicPr>
            <a:picLocks noChangeAspect="1"/>
          </p:cNvPicPr>
          <p:nvPr/>
        </p:nvPicPr>
        <p:blipFill>
          <a:blip r:embed="rId5" cstate="screen"/>
          <a:srcRect/>
          <a:stretch>
            <a:fillRect/>
          </a:stretch>
        </p:blipFill>
        <p:spPr bwMode="auto">
          <a:xfrm>
            <a:off x="0" y="0"/>
            <a:ext cx="1044348" cy="1143000"/>
          </a:xfrm>
          <a:prstGeom prst="rect">
            <a:avLst/>
          </a:prstGeom>
          <a:noFill/>
          <a:ln w="9525">
            <a:noFill/>
            <a:miter lim="800000"/>
            <a:headEnd/>
            <a:tailEnd/>
          </a:ln>
        </p:spPr>
      </p:pic>
      <p:sp>
        <p:nvSpPr>
          <p:cNvPr id="13" name="Title 1"/>
          <p:cNvSpPr txBox="1">
            <a:spLocks/>
          </p:cNvSpPr>
          <p:nvPr/>
        </p:nvSpPr>
        <p:spPr>
          <a:xfrm>
            <a:off x="1216152" y="76200"/>
            <a:ext cx="6220072" cy="990600"/>
          </a:xfrm>
          <a:prstGeom prst="rect">
            <a:avLst/>
          </a:prstGeom>
        </p:spPr>
        <p:txBody>
          <a:bodyPr vert="horz" anchor="ctr">
            <a:normAutofit fontScale="85000" lnSpcReduction="10000"/>
          </a:bodyPr>
          <a:lstStyle/>
          <a:p>
            <a:pPr fontAlgn="auto">
              <a:spcAft>
                <a:spcPts val="0"/>
              </a:spcAft>
              <a:defRPr/>
            </a:pPr>
            <a:r>
              <a:rPr lang="en-US" sz="4400" dirty="0" smtClean="0">
                <a:solidFill>
                  <a:prstClr val="black"/>
                </a:solidFill>
                <a:latin typeface="Tw Cen MT"/>
                <a:cs typeface="+mn-cs"/>
              </a:rPr>
              <a:t>Stabilization on Type 1 magnet</a:t>
            </a:r>
            <a:endParaRPr lang="en-GB" sz="4400" dirty="0">
              <a:solidFill>
                <a:srgbClr val="775F55"/>
              </a:solidFill>
              <a:latin typeface="Tw Cen MT"/>
              <a:cs typeface="+mn-cs"/>
            </a:endParaRPr>
          </a:p>
        </p:txBody>
      </p:sp>
      <p:pic>
        <p:nvPicPr>
          <p:cNvPr id="15" name="Picture 14" descr="fbff4lpm_transfer_function.png"/>
          <p:cNvPicPr>
            <a:picLocks noChangeAspect="1"/>
          </p:cNvPicPr>
          <p:nvPr/>
        </p:nvPicPr>
        <p:blipFill>
          <a:blip r:embed="rId6" cstate="print"/>
          <a:stretch>
            <a:fillRect/>
          </a:stretch>
        </p:blipFill>
        <p:spPr>
          <a:xfrm>
            <a:off x="786191" y="2743200"/>
            <a:ext cx="3649442" cy="2062394"/>
          </a:xfrm>
          <a:prstGeom prst="rect">
            <a:avLst/>
          </a:prstGeom>
        </p:spPr>
      </p:pic>
      <p:pic>
        <p:nvPicPr>
          <p:cNvPr id="21" name="Picture 20" descr="hybrid2HPfbffwaterpowermedgain_transfer_function.png"/>
          <p:cNvPicPr>
            <a:picLocks noChangeAspect="1"/>
          </p:cNvPicPr>
          <p:nvPr/>
        </p:nvPicPr>
        <p:blipFill>
          <a:blip r:embed="rId7" cstate="print"/>
          <a:stretch>
            <a:fillRect/>
          </a:stretch>
        </p:blipFill>
        <p:spPr>
          <a:xfrm>
            <a:off x="740322" y="4794912"/>
            <a:ext cx="3709626" cy="2034060"/>
          </a:xfrm>
          <a:prstGeom prst="rect">
            <a:avLst/>
          </a:prstGeom>
        </p:spPr>
      </p:pic>
      <p:pic>
        <p:nvPicPr>
          <p:cNvPr id="21507" name="Picture 3" descr="C:\Documents and Settings\pcfernan\Local Settings\Temporary Internet Files\Content.IE5\3K00KLHB\MP900439244[1].jpg"/>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4731657" y="1581830"/>
            <a:ext cx="1675720" cy="1117147"/>
          </a:xfrm>
          <a:prstGeom prst="rect">
            <a:avLst/>
          </a:prstGeom>
          <a:noFill/>
        </p:spPr>
      </p:pic>
    </p:spTree>
    <p:extLst>
      <p:ext uri="{BB962C8B-B14F-4D97-AF65-F5344CB8AC3E}">
        <p14:creationId xmlns:p14="http://schemas.microsoft.com/office/powerpoint/2010/main" val="2826354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729" y="170214"/>
            <a:ext cx="7318248" cy="990600"/>
          </a:xfrm>
        </p:spPr>
        <p:txBody>
          <a:bodyPr>
            <a:noAutofit/>
          </a:bodyPr>
          <a:lstStyle/>
          <a:p>
            <a:r>
              <a:rPr lang="en-GB" sz="3200" dirty="0" smtClean="0"/>
              <a:t>Positioning + Stab. test bench</a:t>
            </a:r>
            <a:br>
              <a:rPr lang="en-GB" sz="3200" dirty="0" smtClean="0"/>
            </a:br>
            <a:r>
              <a:rPr lang="en-GB" sz="3200" dirty="0" smtClean="0"/>
              <a:t>X-y guide prototype operational</a:t>
            </a:r>
            <a:endParaRPr lang="en-GB" sz="3200" dirty="0"/>
          </a:p>
        </p:txBody>
      </p:sp>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15</a:t>
            </a:fld>
            <a:endParaRPr lang="en-US"/>
          </a:p>
        </p:txBody>
      </p:sp>
      <p:pic>
        <p:nvPicPr>
          <p:cNvPr id="8" name="Picture 14" descr="ClicStabLogo"/>
          <p:cNvPicPr>
            <a:picLocks noChangeAspect="1" noChangeArrowheads="1"/>
          </p:cNvPicPr>
          <p:nvPr/>
        </p:nvPicPr>
        <p:blipFill>
          <a:blip r:embed="rId3" cstate="screen"/>
          <a:srcRect/>
          <a:stretch>
            <a:fillRect/>
          </a:stretch>
        </p:blipFill>
        <p:spPr bwMode="auto">
          <a:xfrm>
            <a:off x="7467600" y="77788"/>
            <a:ext cx="1584325" cy="912812"/>
          </a:xfrm>
          <a:prstGeom prst="rect">
            <a:avLst/>
          </a:prstGeom>
          <a:noFill/>
          <a:ln w="9525">
            <a:noFill/>
            <a:miter lim="800000"/>
            <a:headEnd/>
            <a:tailEnd/>
          </a:ln>
        </p:spPr>
      </p:pic>
      <p:pic>
        <p:nvPicPr>
          <p:cNvPr id="13" name="Picture 3" descr="ClicStabLogo"/>
          <p:cNvPicPr>
            <a:picLocks noChangeAspect="1" noChangeArrowheads="1"/>
          </p:cNvPicPr>
          <p:nvPr/>
        </p:nvPicPr>
        <p:blipFill>
          <a:blip r:embed="rId4" cstate="screen"/>
          <a:srcRect/>
          <a:stretch>
            <a:fillRect/>
          </a:stretch>
        </p:blipFill>
        <p:spPr bwMode="auto">
          <a:xfrm>
            <a:off x="7467600" y="77788"/>
            <a:ext cx="1584325" cy="912812"/>
          </a:xfrm>
          <a:prstGeom prst="rect">
            <a:avLst/>
          </a:prstGeom>
          <a:noFill/>
          <a:ln w="9525">
            <a:noFill/>
            <a:miter lim="800000"/>
            <a:headEnd/>
            <a:tailEnd/>
          </a:ln>
        </p:spPr>
      </p:pic>
      <p:pic>
        <p:nvPicPr>
          <p:cNvPr id="25" name="Picture 7" descr="clic-logo-myfavorite.jpg"/>
          <p:cNvPicPr>
            <a:picLocks noChangeAspect="1"/>
          </p:cNvPicPr>
          <p:nvPr/>
        </p:nvPicPr>
        <p:blipFill>
          <a:blip r:embed="rId5" cstate="screen"/>
          <a:srcRect/>
          <a:stretch>
            <a:fillRect/>
          </a:stretch>
        </p:blipFill>
        <p:spPr bwMode="auto">
          <a:xfrm>
            <a:off x="0" y="0"/>
            <a:ext cx="1044348" cy="1143000"/>
          </a:xfrm>
          <a:prstGeom prst="rect">
            <a:avLst/>
          </a:prstGeom>
          <a:noFill/>
          <a:ln w="9525">
            <a:noFill/>
            <a:miter lim="800000"/>
            <a:headEnd/>
            <a:tailEnd/>
          </a:ln>
        </p:spPr>
      </p:pic>
      <p:sp>
        <p:nvSpPr>
          <p:cNvPr id="29" name="TextBox 28"/>
          <p:cNvSpPr txBox="1"/>
          <p:nvPr/>
        </p:nvSpPr>
        <p:spPr>
          <a:xfrm>
            <a:off x="733425" y="4486275"/>
            <a:ext cx="923925" cy="369332"/>
          </a:xfrm>
          <a:prstGeom prst="rect">
            <a:avLst/>
          </a:prstGeom>
          <a:noFill/>
        </p:spPr>
        <p:txBody>
          <a:bodyPr wrap="square" rtlCol="0">
            <a:spAutoFit/>
          </a:bodyPr>
          <a:lstStyle/>
          <a:p>
            <a:pPr fontAlgn="auto">
              <a:spcBef>
                <a:spcPts val="0"/>
              </a:spcBef>
              <a:spcAft>
                <a:spcPts val="0"/>
              </a:spcAft>
            </a:pPr>
            <a:r>
              <a:rPr lang="en-US" dirty="0" smtClean="0">
                <a:solidFill>
                  <a:prstClr val="white"/>
                </a:solidFill>
                <a:latin typeface="Tw Cen MT"/>
                <a:cs typeface="+mn-cs"/>
              </a:rPr>
              <a:t>1&amp;2</a:t>
            </a:r>
            <a:endParaRPr lang="en-US" dirty="0">
              <a:solidFill>
                <a:prstClr val="white"/>
              </a:solidFill>
              <a:latin typeface="Tw Cen MT"/>
              <a:cs typeface="+mn-cs"/>
            </a:endParaRPr>
          </a:p>
        </p:txBody>
      </p:sp>
      <p:pic>
        <p:nvPicPr>
          <p:cNvPr id="22" name="Picture 21" descr="xyproto.jpg"/>
          <p:cNvPicPr>
            <a:picLocks noChangeAspect="1"/>
          </p:cNvPicPr>
          <p:nvPr/>
        </p:nvPicPr>
        <p:blipFill>
          <a:blip r:embed="rId6" cstate="screen"/>
          <a:srcRect/>
          <a:stretch>
            <a:fillRect/>
          </a:stretch>
        </p:blipFill>
        <p:spPr>
          <a:xfrm>
            <a:off x="6697683" y="1503804"/>
            <a:ext cx="2446317" cy="2885972"/>
          </a:xfrm>
          <a:prstGeom prst="rect">
            <a:avLst/>
          </a:prstGeom>
        </p:spPr>
      </p:pic>
      <p:sp>
        <p:nvSpPr>
          <p:cNvPr id="14" name="TextBox 13"/>
          <p:cNvSpPr txBox="1"/>
          <p:nvPr/>
        </p:nvSpPr>
        <p:spPr>
          <a:xfrm>
            <a:off x="2549239" y="1543794"/>
            <a:ext cx="4231573" cy="2616101"/>
          </a:xfrm>
          <a:prstGeom prst="rect">
            <a:avLst/>
          </a:prstGeom>
          <a:noFill/>
        </p:spPr>
        <p:txBody>
          <a:bodyPr wrap="square" rtlCol="0">
            <a:spAutoFit/>
          </a:bodyPr>
          <a:lstStyle/>
          <a:p>
            <a:pPr fontAlgn="auto">
              <a:spcBef>
                <a:spcPts val="0"/>
              </a:spcBef>
              <a:spcAft>
                <a:spcPts val="0"/>
              </a:spcAft>
              <a:buFont typeface="Arial" pitchFamily="34" charset="0"/>
              <a:buChar char="•"/>
            </a:pPr>
            <a:r>
              <a:rPr lang="en-US" sz="2400" dirty="0" smtClean="0">
                <a:solidFill>
                  <a:prstClr val="black"/>
                </a:solidFill>
                <a:latin typeface="Tw Cen MT"/>
                <a:cs typeface="+mn-cs"/>
              </a:rPr>
              <a:t> </a:t>
            </a:r>
            <a:r>
              <a:rPr lang="en-US" sz="2000" dirty="0" smtClean="0">
                <a:solidFill>
                  <a:prstClr val="black"/>
                </a:solidFill>
                <a:latin typeface="Tw Cen MT"/>
                <a:cs typeface="+mn-cs"/>
              </a:rPr>
              <a:t>X-y guide « blocks » roll + longitudinal</a:t>
            </a:r>
          </a:p>
          <a:p>
            <a:pPr fontAlgn="auto">
              <a:spcBef>
                <a:spcPts val="0"/>
              </a:spcBef>
              <a:spcAft>
                <a:spcPts val="0"/>
              </a:spcAft>
              <a:buFont typeface="Arial" pitchFamily="34" charset="0"/>
              <a:buChar char="•"/>
            </a:pPr>
            <a:r>
              <a:rPr lang="en-US" sz="2000" dirty="0" smtClean="0">
                <a:solidFill>
                  <a:prstClr val="black"/>
                </a:solidFill>
                <a:latin typeface="Tw Cen MT"/>
                <a:cs typeface="+mn-cs"/>
              </a:rPr>
              <a:t> Increases lateral stiffness by factor 500, increases band width without resonances to ~100 Hz</a:t>
            </a:r>
          </a:p>
          <a:p>
            <a:pPr fontAlgn="auto">
              <a:spcBef>
                <a:spcPts val="0"/>
              </a:spcBef>
              <a:spcAft>
                <a:spcPts val="0"/>
              </a:spcAft>
              <a:buFont typeface="Arial" pitchFamily="34" charset="0"/>
              <a:buChar char="•"/>
            </a:pPr>
            <a:r>
              <a:rPr lang="en-US" sz="2000" dirty="0" smtClean="0">
                <a:solidFill>
                  <a:prstClr val="black"/>
                </a:solidFill>
                <a:latin typeface="Tw Cen MT"/>
                <a:cs typeface="+mn-cs"/>
              </a:rPr>
              <a:t> Introduces a stiff support for </a:t>
            </a:r>
            <a:r>
              <a:rPr lang="en-US" sz="2000" dirty="0" err="1" smtClean="0">
                <a:solidFill>
                  <a:prstClr val="black"/>
                </a:solidFill>
                <a:latin typeface="Tw Cen MT"/>
                <a:cs typeface="+mn-cs"/>
              </a:rPr>
              <a:t>nano</a:t>
            </a:r>
            <a:r>
              <a:rPr lang="en-US" sz="2000" dirty="0" smtClean="0">
                <a:solidFill>
                  <a:prstClr val="black"/>
                </a:solidFill>
                <a:latin typeface="Tw Cen MT"/>
                <a:cs typeface="+mn-cs"/>
              </a:rPr>
              <a:t> metrology</a:t>
            </a:r>
          </a:p>
          <a:p>
            <a:pPr fontAlgn="auto">
              <a:spcBef>
                <a:spcPts val="0"/>
              </a:spcBef>
              <a:spcAft>
                <a:spcPts val="0"/>
              </a:spcAft>
              <a:buFont typeface="Arial" pitchFamily="34" charset="0"/>
              <a:buChar char="•"/>
            </a:pPr>
            <a:r>
              <a:rPr lang="en-US" sz="2000" dirty="0" smtClean="0">
                <a:solidFill>
                  <a:prstClr val="black"/>
                </a:solidFill>
                <a:latin typeface="Tw Cen MT"/>
                <a:cs typeface="+mn-cs"/>
              </a:rPr>
              <a:t> cross check with interferometer</a:t>
            </a:r>
          </a:p>
        </p:txBody>
      </p:sp>
      <p:pic>
        <p:nvPicPr>
          <p:cNvPr id="1026" name="Picture 2" descr="\\cern.ch\dfs\Workspaces\c\CLICstab\Pictures\X-yproto\IMGP6001.JPG"/>
          <p:cNvPicPr>
            <a:picLocks noChangeAspect="1" noChangeArrowheads="1"/>
          </p:cNvPicPr>
          <p:nvPr/>
        </p:nvPicPr>
        <p:blipFill>
          <a:blip r:embed="rId7" cstate="print"/>
          <a:srcRect l="4880" r="24918"/>
          <a:stretch>
            <a:fillRect/>
          </a:stretch>
        </p:blipFill>
        <p:spPr bwMode="auto">
          <a:xfrm>
            <a:off x="95004" y="1547758"/>
            <a:ext cx="1961701" cy="2608606"/>
          </a:xfrm>
          <a:prstGeom prst="rect">
            <a:avLst/>
          </a:prstGeom>
          <a:noFill/>
        </p:spPr>
      </p:pic>
      <p:pic>
        <p:nvPicPr>
          <p:cNvPr id="32" name="Picture 2" descr="http://clic-stability.web.cern.ch/clic-stability/logo_cea_IRFU.jpg">
            <a:hlinkClick r:id="rId8"/>
          </p:cNvPr>
          <p:cNvPicPr>
            <a:picLocks noChangeAspect="1" noChangeArrowheads="1"/>
          </p:cNvPicPr>
          <p:nvPr/>
        </p:nvPicPr>
        <p:blipFill>
          <a:blip r:embed="rId9" cstate="screen"/>
          <a:srcRect/>
          <a:stretch>
            <a:fillRect/>
          </a:stretch>
        </p:blipFill>
        <p:spPr bwMode="auto">
          <a:xfrm>
            <a:off x="6643331" y="154380"/>
            <a:ext cx="632285" cy="1098180"/>
          </a:xfrm>
          <a:prstGeom prst="rect">
            <a:avLst/>
          </a:prstGeom>
          <a:noFill/>
        </p:spPr>
      </p:pic>
      <p:pic>
        <p:nvPicPr>
          <p:cNvPr id="35" name="Picture 34" descr="wooooooow2.jpg"/>
          <p:cNvPicPr>
            <a:picLocks noChangeAspect="1"/>
          </p:cNvPicPr>
          <p:nvPr/>
        </p:nvPicPr>
        <p:blipFill>
          <a:blip r:embed="rId10" cstate="print"/>
          <a:srcRect l="6450" r="4009"/>
          <a:stretch>
            <a:fillRect/>
          </a:stretch>
        </p:blipFill>
        <p:spPr>
          <a:xfrm>
            <a:off x="4046609" y="4346369"/>
            <a:ext cx="5110004" cy="2309751"/>
          </a:xfrm>
          <a:prstGeom prst="rect">
            <a:avLst/>
          </a:prstGeom>
        </p:spPr>
      </p:pic>
      <p:pic>
        <p:nvPicPr>
          <p:cNvPr id="18" name="Picture 17" descr="XYguideHybridFBFF_integrated_rms (2).jpg"/>
          <p:cNvPicPr>
            <a:picLocks noChangeAspect="1"/>
          </p:cNvPicPr>
          <p:nvPr/>
        </p:nvPicPr>
        <p:blipFill>
          <a:blip r:embed="rId11" cstate="print"/>
          <a:srcRect l="6234" r="7532"/>
          <a:stretch>
            <a:fillRect/>
          </a:stretch>
        </p:blipFill>
        <p:spPr>
          <a:xfrm>
            <a:off x="0" y="4372903"/>
            <a:ext cx="4061361" cy="2235715"/>
          </a:xfrm>
          <a:prstGeom prst="rect">
            <a:avLst/>
          </a:prstGeom>
        </p:spPr>
      </p:pic>
    </p:spTree>
    <p:extLst>
      <p:ext uri="{BB962C8B-B14F-4D97-AF65-F5344CB8AC3E}">
        <p14:creationId xmlns:p14="http://schemas.microsoft.com/office/powerpoint/2010/main" val="18420552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fontScale="85000" lnSpcReduction="20000"/>
          </a:bodyPr>
          <a:lstStyle/>
          <a:p>
            <a:fld id="{B6F15528-21DE-4FAA-801E-634DDDAF4B2B}" type="slidenum">
              <a:rPr lang="en-US" smtClean="0"/>
              <a:pPr/>
              <a:t>16</a:t>
            </a:fld>
            <a:endParaRPr lang="en-US"/>
          </a:p>
        </p:txBody>
      </p:sp>
      <p:pic>
        <p:nvPicPr>
          <p:cNvPr id="8" name="Picture 14" descr="ClicStabLogo"/>
          <p:cNvPicPr>
            <a:picLocks noChangeAspect="1" noChangeArrowheads="1"/>
          </p:cNvPicPr>
          <p:nvPr/>
        </p:nvPicPr>
        <p:blipFill>
          <a:blip r:embed="rId3" cstate="print"/>
          <a:srcRect/>
          <a:stretch>
            <a:fillRect/>
          </a:stretch>
        </p:blipFill>
        <p:spPr bwMode="auto">
          <a:xfrm>
            <a:off x="7467600" y="77788"/>
            <a:ext cx="1584325" cy="912812"/>
          </a:xfrm>
          <a:prstGeom prst="rect">
            <a:avLst/>
          </a:prstGeom>
          <a:noFill/>
          <a:ln w="9525">
            <a:noFill/>
            <a:miter lim="800000"/>
            <a:headEnd/>
            <a:tailEnd/>
          </a:ln>
        </p:spPr>
      </p:pic>
      <p:sp>
        <p:nvSpPr>
          <p:cNvPr id="23" name="Title 1"/>
          <p:cNvSpPr txBox="1">
            <a:spLocks/>
          </p:cNvSpPr>
          <p:nvPr/>
        </p:nvSpPr>
        <p:spPr>
          <a:xfrm>
            <a:off x="1216152" y="76200"/>
            <a:ext cx="7318248" cy="990600"/>
          </a:xfrm>
          <a:prstGeom prst="rect">
            <a:avLst/>
          </a:prstGeom>
        </p:spPr>
        <p:txBody>
          <a:bodyPr vert="horz" anchor="ctr">
            <a:normAutofit fontScale="77500" lnSpcReduction="20000"/>
          </a:bodyPr>
          <a:lstStyle/>
          <a:p>
            <a:pPr fontAlgn="auto">
              <a:spcAft>
                <a:spcPts val="0"/>
              </a:spcAft>
              <a:defRPr/>
            </a:pPr>
            <a:r>
              <a:rPr lang="en-GB" sz="4400" dirty="0" smtClean="0">
                <a:solidFill>
                  <a:srgbClr val="775F55"/>
                </a:solidFill>
                <a:latin typeface="Tw Cen MT"/>
                <a:cs typeface="+mn-cs"/>
              </a:rPr>
              <a:t>Stabilisation</a:t>
            </a:r>
          </a:p>
          <a:p>
            <a:pPr fontAlgn="auto">
              <a:spcAft>
                <a:spcPts val="0"/>
              </a:spcAft>
              <a:defRPr/>
            </a:pPr>
            <a:r>
              <a:rPr lang="en-GB" sz="4400" dirty="0" smtClean="0">
                <a:solidFill>
                  <a:srgbClr val="775F55"/>
                </a:solidFill>
                <a:latin typeface="Tw Cen MT"/>
                <a:cs typeface="+mn-cs"/>
              </a:rPr>
              <a:t>Radiation tests 2012</a:t>
            </a:r>
            <a:endParaRPr lang="en-GB" sz="4400" dirty="0">
              <a:solidFill>
                <a:srgbClr val="775F55"/>
              </a:solidFill>
              <a:latin typeface="Tw Cen MT"/>
              <a:cs typeface="+mn-cs"/>
            </a:endParaRPr>
          </a:p>
        </p:txBody>
      </p:sp>
      <p:pic>
        <p:nvPicPr>
          <p:cNvPr id="24" name="Picture 7" descr="clic-logo-myfavorite.jpg"/>
          <p:cNvPicPr>
            <a:picLocks noChangeAspect="1"/>
          </p:cNvPicPr>
          <p:nvPr/>
        </p:nvPicPr>
        <p:blipFill>
          <a:blip r:embed="rId4" cstate="print"/>
          <a:srcRect/>
          <a:stretch>
            <a:fillRect/>
          </a:stretch>
        </p:blipFill>
        <p:spPr bwMode="auto">
          <a:xfrm>
            <a:off x="0" y="0"/>
            <a:ext cx="1044348" cy="1143000"/>
          </a:xfrm>
          <a:prstGeom prst="rect">
            <a:avLst/>
          </a:prstGeom>
          <a:noFill/>
          <a:ln w="9525">
            <a:noFill/>
            <a:miter lim="800000"/>
            <a:headEnd/>
            <a:tailEnd/>
          </a:ln>
        </p:spPr>
      </p:pic>
      <p:pic>
        <p:nvPicPr>
          <p:cNvPr id="18" name="Picture 17" descr="Dose.png"/>
          <p:cNvPicPr>
            <a:picLocks noChangeAspect="1"/>
          </p:cNvPicPr>
          <p:nvPr/>
        </p:nvPicPr>
        <p:blipFill>
          <a:blip r:embed="rId5" cstate="print"/>
          <a:srcRect l="16500" t="16000" r="15000" b="6000"/>
          <a:stretch>
            <a:fillRect/>
          </a:stretch>
        </p:blipFill>
        <p:spPr>
          <a:xfrm>
            <a:off x="6443457" y="4144158"/>
            <a:ext cx="2506666" cy="2140729"/>
          </a:xfrm>
          <a:prstGeom prst="rect">
            <a:avLst/>
          </a:prstGeom>
        </p:spPr>
      </p:pic>
      <p:sp>
        <p:nvSpPr>
          <p:cNvPr id="19" name="TextBox 18"/>
          <p:cNvSpPr txBox="1">
            <a:spLocks noChangeArrowheads="1"/>
          </p:cNvSpPr>
          <p:nvPr/>
        </p:nvSpPr>
        <p:spPr bwMode="auto">
          <a:xfrm>
            <a:off x="7689705" y="6270320"/>
            <a:ext cx="1536700" cy="276999"/>
          </a:xfrm>
          <a:prstGeom prst="rect">
            <a:avLst/>
          </a:prstGeom>
          <a:noFill/>
          <a:ln w="9525">
            <a:noFill/>
            <a:miter lim="800000"/>
            <a:headEnd/>
            <a:tailEnd/>
          </a:ln>
        </p:spPr>
        <p:txBody>
          <a:bodyPr wrap="square">
            <a:spAutoFit/>
          </a:bodyPr>
          <a:lstStyle/>
          <a:p>
            <a:pPr fontAlgn="auto">
              <a:spcBef>
                <a:spcPts val="0"/>
              </a:spcBef>
              <a:spcAft>
                <a:spcPts val="0"/>
              </a:spcAft>
            </a:pPr>
            <a:r>
              <a:rPr lang="en-US" sz="1200" b="1" dirty="0" smtClean="0">
                <a:solidFill>
                  <a:prstClr val="black"/>
                </a:solidFill>
                <a:latin typeface="Tw Cen MT"/>
                <a:cs typeface="+mn-cs"/>
              </a:rPr>
              <a:t>Courtesy S. Mallows</a:t>
            </a:r>
          </a:p>
        </p:txBody>
      </p:sp>
      <p:sp>
        <p:nvSpPr>
          <p:cNvPr id="13" name="TextBox 12"/>
          <p:cNvSpPr txBox="1"/>
          <p:nvPr/>
        </p:nvSpPr>
        <p:spPr>
          <a:xfrm>
            <a:off x="712519" y="1555668"/>
            <a:ext cx="8158350" cy="2339102"/>
          </a:xfrm>
          <a:prstGeom prst="rect">
            <a:avLst/>
          </a:prstGeom>
          <a:noFill/>
        </p:spPr>
        <p:txBody>
          <a:bodyPr wrap="square" rtlCol="0">
            <a:spAutoFit/>
          </a:bodyPr>
          <a:lstStyle/>
          <a:p>
            <a:pPr fontAlgn="auto">
              <a:spcBef>
                <a:spcPts val="0"/>
              </a:spcBef>
              <a:spcAft>
                <a:spcPts val="0"/>
              </a:spcAft>
              <a:buFont typeface="Arial" pitchFamily="34" charset="0"/>
              <a:buChar char="•"/>
            </a:pPr>
            <a:r>
              <a:rPr lang="en-US" dirty="0" smtClean="0">
                <a:solidFill>
                  <a:prstClr val="black"/>
                </a:solidFill>
                <a:latin typeface="Tw Cen MT"/>
                <a:cs typeface="+mn-cs"/>
              </a:rPr>
              <a:t> Contact with RAD WG</a:t>
            </a:r>
          </a:p>
          <a:p>
            <a:pPr fontAlgn="auto">
              <a:spcBef>
                <a:spcPts val="0"/>
              </a:spcBef>
              <a:spcAft>
                <a:spcPts val="0"/>
              </a:spcAft>
              <a:buFont typeface="Arial" pitchFamily="34" charset="0"/>
              <a:buChar char="•"/>
            </a:pPr>
            <a:r>
              <a:rPr lang="en-US" dirty="0" smtClean="0">
                <a:solidFill>
                  <a:prstClr val="black"/>
                </a:solidFill>
                <a:latin typeface="Tw Cen MT"/>
                <a:cs typeface="+mn-cs"/>
              </a:rPr>
              <a:t> </a:t>
            </a:r>
            <a:r>
              <a:rPr lang="en-US" sz="2000" b="1" dirty="0" smtClean="0">
                <a:solidFill>
                  <a:prstClr val="black"/>
                </a:solidFill>
                <a:latin typeface="Tw Cen MT"/>
                <a:cs typeface="+mn-cs"/>
              </a:rPr>
              <a:t>SEU tests in the H4IRAD test stand at CERN planned for August</a:t>
            </a:r>
          </a:p>
          <a:p>
            <a:pPr fontAlgn="auto">
              <a:spcBef>
                <a:spcPts val="0"/>
              </a:spcBef>
              <a:spcAft>
                <a:spcPts val="0"/>
              </a:spcAft>
              <a:buFont typeface="Arial" pitchFamily="34" charset="0"/>
              <a:buChar char="•"/>
            </a:pPr>
            <a:r>
              <a:rPr lang="en-US" dirty="0" smtClean="0">
                <a:solidFill>
                  <a:prstClr val="black"/>
                </a:solidFill>
                <a:latin typeface="Tw Cen MT"/>
                <a:cs typeface="+mn-cs"/>
              </a:rPr>
              <a:t> Several components under evaluation. Larger community working on same problems</a:t>
            </a:r>
          </a:p>
          <a:p>
            <a:pPr fontAlgn="auto">
              <a:spcBef>
                <a:spcPts val="0"/>
              </a:spcBef>
              <a:spcAft>
                <a:spcPts val="0"/>
              </a:spcAft>
              <a:buFont typeface="Arial" pitchFamily="34" charset="0"/>
              <a:buChar char="•"/>
            </a:pPr>
            <a:r>
              <a:rPr lang="en-US" dirty="0" smtClean="0">
                <a:solidFill>
                  <a:prstClr val="black"/>
                </a:solidFill>
                <a:latin typeface="Tw Cen MT"/>
                <a:cs typeface="+mn-cs"/>
              </a:rPr>
              <a:t> Sensitivity simulation of controller to changes in the components</a:t>
            </a:r>
          </a:p>
          <a:p>
            <a:pPr fontAlgn="auto">
              <a:spcBef>
                <a:spcPts val="0"/>
              </a:spcBef>
              <a:spcAft>
                <a:spcPts val="0"/>
              </a:spcAft>
              <a:buFont typeface="Arial" pitchFamily="34" charset="0"/>
              <a:buChar char="•"/>
            </a:pPr>
            <a:r>
              <a:rPr lang="en-US" dirty="0" smtClean="0">
                <a:solidFill>
                  <a:prstClr val="black"/>
                </a:solidFill>
                <a:latin typeface="Tw Cen MT"/>
                <a:cs typeface="+mn-cs"/>
              </a:rPr>
              <a:t> remark from RAD WG: </a:t>
            </a:r>
            <a:r>
              <a:rPr lang="en-US" b="1" dirty="0" smtClean="0">
                <a:solidFill>
                  <a:prstClr val="black"/>
                </a:solidFill>
                <a:latin typeface="Tw Cen MT"/>
                <a:cs typeface="+mn-cs"/>
              </a:rPr>
              <a:t>Essential for CLIC: obtain more complete and sure expected radiation values</a:t>
            </a:r>
            <a:r>
              <a:rPr lang="en-US" dirty="0" smtClean="0">
                <a:solidFill>
                  <a:prstClr val="black"/>
                </a:solidFill>
                <a:latin typeface="Tw Cen MT"/>
                <a:cs typeface="+mn-cs"/>
              </a:rPr>
              <a:t>.</a:t>
            </a:r>
          </a:p>
          <a:p>
            <a:pPr fontAlgn="auto">
              <a:spcBef>
                <a:spcPts val="0"/>
              </a:spcBef>
              <a:spcAft>
                <a:spcPts val="0"/>
              </a:spcAft>
              <a:buFont typeface="Arial" pitchFamily="34" charset="0"/>
              <a:buChar char="•"/>
            </a:pPr>
            <a:r>
              <a:rPr lang="fr-CH" dirty="0" smtClean="0">
                <a:solidFill>
                  <a:prstClr val="black"/>
                </a:solidFill>
                <a:latin typeface="Tw Cen MT"/>
                <a:cs typeface="+mn-cs"/>
              </a:rPr>
              <a:t> </a:t>
            </a:r>
            <a:r>
              <a:rPr lang="en-US" dirty="0" smtClean="0">
                <a:solidFill>
                  <a:prstClr val="black"/>
                </a:solidFill>
                <a:latin typeface="Tw Cen MT"/>
                <a:cs typeface="+mn-cs"/>
              </a:rPr>
              <a:t>Available shielding for electronics in the CLIC tunnel ???? </a:t>
            </a:r>
          </a:p>
          <a:p>
            <a:pPr fontAlgn="auto">
              <a:spcBef>
                <a:spcPts val="0"/>
              </a:spcBef>
              <a:spcAft>
                <a:spcPts val="0"/>
              </a:spcAft>
            </a:pPr>
            <a:endParaRPr lang="en-US" dirty="0">
              <a:solidFill>
                <a:prstClr val="black"/>
              </a:solidFill>
              <a:latin typeface="Tw Cen MT"/>
              <a:cs typeface="+mn-cs"/>
            </a:endParaRPr>
          </a:p>
        </p:txBody>
      </p:sp>
      <p:sp>
        <p:nvSpPr>
          <p:cNvPr id="14" name="TextBox 13"/>
          <p:cNvSpPr txBox="1"/>
          <p:nvPr/>
        </p:nvSpPr>
        <p:spPr>
          <a:xfrm>
            <a:off x="154380" y="6341424"/>
            <a:ext cx="2650919" cy="369332"/>
          </a:xfrm>
          <a:prstGeom prst="rect">
            <a:avLst/>
          </a:prstGeom>
          <a:noFill/>
        </p:spPr>
        <p:txBody>
          <a:bodyPr wrap="none" rtlCol="0">
            <a:spAutoFit/>
          </a:bodyPr>
          <a:lstStyle/>
          <a:p>
            <a:pPr fontAlgn="auto">
              <a:spcBef>
                <a:spcPts val="0"/>
              </a:spcBef>
              <a:spcAft>
                <a:spcPts val="0"/>
              </a:spcAft>
            </a:pPr>
            <a:r>
              <a:rPr lang="fr-CH" dirty="0" smtClean="0">
                <a:solidFill>
                  <a:prstClr val="black"/>
                </a:solidFill>
                <a:latin typeface="Tw Cen MT"/>
                <a:cs typeface="+mn-cs"/>
              </a:rPr>
              <a:t>Pablo Fernandez Carmona</a:t>
            </a:r>
            <a:endParaRPr lang="en-US" dirty="0">
              <a:solidFill>
                <a:prstClr val="black"/>
              </a:solidFill>
              <a:latin typeface="Tw Cen MT"/>
              <a:cs typeface="+mn-cs"/>
            </a:endParaRPr>
          </a:p>
        </p:txBody>
      </p:sp>
      <p:pic>
        <p:nvPicPr>
          <p:cNvPr id="1026" name="Picture 2"/>
          <p:cNvPicPr>
            <a:picLocks noChangeAspect="1" noChangeArrowheads="1"/>
          </p:cNvPicPr>
          <p:nvPr/>
        </p:nvPicPr>
        <p:blipFill>
          <a:blip r:embed="rId6" cstate="print"/>
          <a:srcRect/>
          <a:stretch>
            <a:fillRect/>
          </a:stretch>
        </p:blipFill>
        <p:spPr bwMode="auto">
          <a:xfrm>
            <a:off x="631866" y="3895100"/>
            <a:ext cx="3169830" cy="2364860"/>
          </a:xfrm>
          <a:prstGeom prst="rect">
            <a:avLst/>
          </a:prstGeom>
          <a:noFill/>
          <a:ln w="9525">
            <a:noFill/>
            <a:miter lim="800000"/>
            <a:headEnd/>
            <a:tailEnd/>
          </a:ln>
        </p:spPr>
      </p:pic>
      <p:sp>
        <p:nvSpPr>
          <p:cNvPr id="15" name="Rectangle 14"/>
          <p:cNvSpPr/>
          <p:nvPr/>
        </p:nvSpPr>
        <p:spPr>
          <a:xfrm>
            <a:off x="1193459" y="5833148"/>
            <a:ext cx="2595582" cy="461665"/>
          </a:xfrm>
          <a:prstGeom prst="rect">
            <a:avLst/>
          </a:prstGeom>
        </p:spPr>
        <p:txBody>
          <a:bodyPr wrap="none">
            <a:spAutoFit/>
          </a:bodyPr>
          <a:lstStyle/>
          <a:p>
            <a:pPr fontAlgn="auto">
              <a:spcBef>
                <a:spcPts val="0"/>
              </a:spcBef>
              <a:spcAft>
                <a:spcPts val="0"/>
              </a:spcAft>
            </a:pPr>
            <a:r>
              <a:rPr lang="en-US" sz="2400" b="1" dirty="0" smtClean="0">
                <a:solidFill>
                  <a:prstClr val="black"/>
                </a:solidFill>
                <a:latin typeface="Tw Cen MT"/>
                <a:cs typeface="+mn-cs"/>
              </a:rPr>
              <a:t>H4IRAD test stand </a:t>
            </a:r>
            <a:endParaRPr lang="en-US" sz="2400" dirty="0">
              <a:solidFill>
                <a:prstClr val="black"/>
              </a:solidFill>
              <a:latin typeface="Tw Cen MT"/>
              <a:cs typeface="+mn-cs"/>
            </a:endParaRPr>
          </a:p>
        </p:txBody>
      </p:sp>
      <p:pic>
        <p:nvPicPr>
          <p:cNvPr id="1027" name="Picture 3"/>
          <p:cNvPicPr>
            <a:picLocks noChangeAspect="1" noChangeArrowheads="1"/>
          </p:cNvPicPr>
          <p:nvPr/>
        </p:nvPicPr>
        <p:blipFill>
          <a:blip r:embed="rId7" cstate="print"/>
          <a:srcRect/>
          <a:stretch>
            <a:fillRect/>
          </a:stretch>
        </p:blipFill>
        <p:spPr bwMode="auto">
          <a:xfrm>
            <a:off x="3977927" y="3859481"/>
            <a:ext cx="1654227" cy="2446935"/>
          </a:xfrm>
          <a:prstGeom prst="rect">
            <a:avLst/>
          </a:prstGeom>
          <a:noFill/>
          <a:ln w="9525">
            <a:noFill/>
            <a:miter lim="800000"/>
            <a:headEnd/>
            <a:tailEnd/>
          </a:ln>
        </p:spPr>
      </p:pic>
    </p:spTree>
    <p:extLst>
      <p:ext uri="{BB962C8B-B14F-4D97-AF65-F5344CB8AC3E}">
        <p14:creationId xmlns:p14="http://schemas.microsoft.com/office/powerpoint/2010/main" val="39011634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solidFill>
                  <a:srgbClr val="FF0000"/>
                </a:solidFill>
              </a:rPr>
              <a:t>What has been done in Annecy on FF stabilization</a:t>
            </a:r>
            <a:endParaRPr lang="en-CA" dirty="0">
              <a:solidFill>
                <a:srgbClr val="FF0000"/>
              </a:solidFill>
            </a:endParaRPr>
          </a:p>
        </p:txBody>
      </p:sp>
      <p:sp>
        <p:nvSpPr>
          <p:cNvPr id="3" name="Espace réservé du contenu 2"/>
          <p:cNvSpPr>
            <a:spLocks noGrp="1"/>
          </p:cNvSpPr>
          <p:nvPr>
            <p:ph idx="1"/>
          </p:nvPr>
        </p:nvSpPr>
        <p:spPr>
          <a:xfrm>
            <a:off x="1259632" y="1412776"/>
            <a:ext cx="7400925" cy="4525963"/>
          </a:xfrm>
        </p:spPr>
        <p:txBody>
          <a:bodyPr/>
          <a:lstStyle/>
          <a:p>
            <a:r>
              <a:rPr lang="en-CA" dirty="0" smtClean="0"/>
              <a:t>Characterize the stabilisation system</a:t>
            </a:r>
          </a:p>
          <a:p>
            <a:r>
              <a:rPr lang="en-CA" dirty="0" smtClean="0"/>
              <a:t>Develop a model for the components</a:t>
            </a:r>
          </a:p>
          <a:p>
            <a:r>
              <a:rPr lang="en-CA" dirty="0" smtClean="0"/>
              <a:t>Develop control loops</a:t>
            </a:r>
          </a:p>
          <a:p>
            <a:r>
              <a:rPr lang="en-CA" dirty="0" smtClean="0"/>
              <a:t>First test on set-up with stabilisation effective between 3-100Hz</a:t>
            </a:r>
          </a:p>
          <a:p>
            <a:r>
              <a:rPr lang="en-CA" dirty="0" smtClean="0"/>
              <a:t>Optimization ongoing</a:t>
            </a:r>
            <a:endParaRPr lang="en-CA" dirty="0"/>
          </a:p>
        </p:txBody>
      </p:sp>
      <p:sp>
        <p:nvSpPr>
          <p:cNvPr id="4" name="Espace réservé du pied de page 3"/>
          <p:cNvSpPr>
            <a:spLocks noGrp="1"/>
          </p:cNvSpPr>
          <p:nvPr>
            <p:ph type="ftr" sz="quarter" idx="11"/>
          </p:nvPr>
        </p:nvSpPr>
        <p:spPr/>
        <p:txBody>
          <a:bodyPr/>
          <a:lstStyle/>
          <a:p>
            <a:pPr>
              <a:defRPr/>
            </a:pPr>
            <a:r>
              <a:rPr lang="fr-FR" smtClean="0">
                <a:solidFill>
                  <a:srgbClr val="000000">
                    <a:tint val="75000"/>
                  </a:srgbClr>
                </a:solidFill>
              </a:rPr>
              <a:t>A.Jeremie, March 2012</a:t>
            </a:r>
            <a:endParaRPr lang="fr-FR">
              <a:solidFill>
                <a:srgbClr val="000000">
                  <a:tint val="75000"/>
                </a:srgbClr>
              </a:solidFill>
            </a:endParaRPr>
          </a:p>
        </p:txBody>
      </p:sp>
      <p:sp>
        <p:nvSpPr>
          <p:cNvPr id="5" name="Espace réservé du numéro de diapositive 4"/>
          <p:cNvSpPr>
            <a:spLocks noGrp="1"/>
          </p:cNvSpPr>
          <p:nvPr>
            <p:ph type="sldNum" sz="quarter" idx="12"/>
          </p:nvPr>
        </p:nvSpPr>
        <p:spPr/>
        <p:txBody>
          <a:bodyPr/>
          <a:lstStyle/>
          <a:p>
            <a:pPr>
              <a:defRPr/>
            </a:pPr>
            <a:fld id="{42E5B1F3-85C6-4E97-8DC3-51AEC7221F70}" type="slidenum">
              <a:rPr lang="fr-FR">
                <a:solidFill>
                  <a:srgbClr val="000000">
                    <a:tint val="75000"/>
                  </a:srgbClr>
                </a:solidFill>
              </a:rPr>
              <a:pPr>
                <a:defRPr/>
              </a:pPr>
              <a:t>17</a:t>
            </a:fld>
            <a:endParaRPr lang="fr-FR">
              <a:solidFill>
                <a:srgbClr val="000000">
                  <a:tint val="75000"/>
                </a:srgbClr>
              </a:solidFill>
            </a:endParaRPr>
          </a:p>
        </p:txBody>
      </p:sp>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12160" y="4159526"/>
            <a:ext cx="3047062" cy="2285296"/>
          </a:xfrm>
          <a:prstGeom prst="rect">
            <a:avLst/>
          </a:prstGeom>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4941168"/>
            <a:ext cx="3768551" cy="1715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9380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5148064" y="5172738"/>
            <a:ext cx="2740865" cy="1685262"/>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5220072" y="3284984"/>
            <a:ext cx="2474819" cy="1844824"/>
          </a:xfrm>
          <a:prstGeom prst="rect">
            <a:avLst/>
          </a:prstGeom>
          <a:noFill/>
          <a:ln w="9525">
            <a:noFill/>
            <a:miter lim="800000"/>
            <a:headEnd/>
            <a:tailEnd/>
          </a:ln>
        </p:spPr>
      </p:pic>
      <p:pic>
        <p:nvPicPr>
          <p:cNvPr id="9" name="Picture 8" descr="IMG_4190.jpg"/>
          <p:cNvPicPr>
            <a:picLocks noChangeAspect="1"/>
          </p:cNvPicPr>
          <p:nvPr/>
        </p:nvPicPr>
        <p:blipFill>
          <a:blip r:embed="rId4" cstate="print"/>
          <a:stretch>
            <a:fillRect/>
          </a:stretch>
        </p:blipFill>
        <p:spPr>
          <a:xfrm>
            <a:off x="2627784" y="3861048"/>
            <a:ext cx="2336800" cy="1752600"/>
          </a:xfrm>
          <a:prstGeom prst="rect">
            <a:avLst/>
          </a:prstGeom>
          <a:noFill/>
          <a:ln w="9525">
            <a:solidFill>
              <a:srgbClr val="4F81BD"/>
            </a:solidFill>
            <a:miter lim="800000"/>
            <a:headEnd/>
            <a:tailEnd/>
          </a:ln>
        </p:spPr>
      </p:pic>
      <p:pic>
        <p:nvPicPr>
          <p:cNvPr id="21" name="Picture 20" descr="clic-logo2010t.png"/>
          <p:cNvPicPr>
            <a:picLocks noChangeAspect="1"/>
          </p:cNvPicPr>
          <p:nvPr/>
        </p:nvPicPr>
        <p:blipFill>
          <a:blip r:embed="rId5" cstate="print"/>
          <a:stretch>
            <a:fillRect/>
          </a:stretch>
        </p:blipFill>
        <p:spPr>
          <a:xfrm>
            <a:off x="107504" y="188640"/>
            <a:ext cx="711706" cy="717268"/>
          </a:xfrm>
          <a:prstGeom prst="rect">
            <a:avLst/>
          </a:prstGeom>
        </p:spPr>
      </p:pic>
      <p:pic>
        <p:nvPicPr>
          <p:cNvPr id="22" name="Picture 21" descr="view b.jpg"/>
          <p:cNvPicPr>
            <a:picLocks noChangeAspect="1"/>
          </p:cNvPicPr>
          <p:nvPr/>
        </p:nvPicPr>
        <p:blipFill>
          <a:blip r:embed="rId6" cstate="print"/>
          <a:stretch>
            <a:fillRect/>
          </a:stretch>
        </p:blipFill>
        <p:spPr>
          <a:xfrm>
            <a:off x="251520" y="3933056"/>
            <a:ext cx="2270140" cy="1296144"/>
          </a:xfrm>
          <a:prstGeom prst="rect">
            <a:avLst/>
          </a:prstGeom>
          <a:ln>
            <a:solidFill>
              <a:schemeClr val="accent1"/>
            </a:solidFill>
          </a:ln>
        </p:spPr>
      </p:pic>
      <p:sp>
        <p:nvSpPr>
          <p:cNvPr id="23" name="TextBox 22"/>
          <p:cNvSpPr txBox="1"/>
          <p:nvPr/>
        </p:nvSpPr>
        <p:spPr>
          <a:xfrm>
            <a:off x="971600" y="332656"/>
            <a:ext cx="2808312" cy="369332"/>
          </a:xfrm>
          <a:prstGeom prst="rect">
            <a:avLst/>
          </a:prstGeom>
          <a:noFill/>
        </p:spPr>
        <p:txBody>
          <a:bodyPr wrap="square" rtlCol="0">
            <a:spAutoFit/>
          </a:bodyPr>
          <a:lstStyle/>
          <a:p>
            <a:pPr fontAlgn="auto">
              <a:spcBef>
                <a:spcPts val="0"/>
              </a:spcBef>
              <a:spcAft>
                <a:spcPts val="0"/>
              </a:spcAft>
            </a:pPr>
            <a:r>
              <a:rPr lang="fr-CH" dirty="0" smtClean="0">
                <a:solidFill>
                  <a:prstClr val="black"/>
                </a:solidFill>
                <a:latin typeface="Calibri"/>
                <a:cs typeface="+mn-cs"/>
              </a:rPr>
              <a:t>CLIC pre-alignment studies</a:t>
            </a:r>
            <a:endParaRPr lang="en-US" dirty="0">
              <a:solidFill>
                <a:prstClr val="black"/>
              </a:solidFill>
              <a:latin typeface="Calibri"/>
              <a:cs typeface="+mn-cs"/>
            </a:endParaRPr>
          </a:p>
        </p:txBody>
      </p:sp>
      <p:sp>
        <p:nvSpPr>
          <p:cNvPr id="24" name="TextBox 23"/>
          <p:cNvSpPr txBox="1"/>
          <p:nvPr/>
        </p:nvSpPr>
        <p:spPr>
          <a:xfrm>
            <a:off x="3779912" y="404664"/>
            <a:ext cx="3096344" cy="307777"/>
          </a:xfrm>
          <a:prstGeom prst="rect">
            <a:avLst/>
          </a:prstGeom>
          <a:noFill/>
        </p:spPr>
        <p:txBody>
          <a:bodyPr wrap="square" rtlCol="0">
            <a:spAutoFit/>
          </a:bodyPr>
          <a:lstStyle/>
          <a:p>
            <a:pPr fontAlgn="auto">
              <a:spcBef>
                <a:spcPts val="0"/>
              </a:spcBef>
              <a:spcAft>
                <a:spcPts val="0"/>
              </a:spcAft>
            </a:pPr>
            <a:r>
              <a:rPr lang="fr-CH" sz="1400" dirty="0" smtClean="0">
                <a:solidFill>
                  <a:prstClr val="black"/>
                </a:solidFill>
                <a:latin typeface="Calibri"/>
                <a:cs typeface="+mn-cs"/>
              </a:rPr>
              <a:t>On the two beam modules prototypes…</a:t>
            </a:r>
            <a:endParaRPr lang="en-US" sz="1400" dirty="0">
              <a:solidFill>
                <a:prstClr val="black"/>
              </a:solidFill>
              <a:latin typeface="Calibri"/>
              <a:cs typeface="+mn-cs"/>
            </a:endParaRPr>
          </a:p>
        </p:txBody>
      </p:sp>
      <p:sp>
        <p:nvSpPr>
          <p:cNvPr id="25" name="TextBox 24"/>
          <p:cNvSpPr txBox="1"/>
          <p:nvPr/>
        </p:nvSpPr>
        <p:spPr>
          <a:xfrm>
            <a:off x="4103440" y="980728"/>
            <a:ext cx="5040560" cy="2123658"/>
          </a:xfrm>
          <a:prstGeom prst="rect">
            <a:avLst/>
          </a:prstGeom>
          <a:noFill/>
        </p:spPr>
        <p:txBody>
          <a:bodyPr wrap="square" rtlCol="0">
            <a:spAutoFit/>
          </a:bodyPr>
          <a:lstStyle/>
          <a:p>
            <a:pPr marL="457200" indent="-457200" algn="just" fontAlgn="auto">
              <a:spcBef>
                <a:spcPts val="0"/>
              </a:spcBef>
              <a:spcAft>
                <a:spcPts val="0"/>
              </a:spcAft>
              <a:buFont typeface="Wingdings" pitchFamily="2" charset="2"/>
              <a:buChar char="ü"/>
            </a:pPr>
            <a:r>
              <a:rPr lang="fr-CH" sz="1200" dirty="0" smtClean="0">
                <a:solidFill>
                  <a:prstClr val="black"/>
                </a:solidFill>
                <a:latin typeface="Calibri"/>
                <a:cs typeface="+mn-cs"/>
              </a:rPr>
              <a:t>cWPS sensors and actuators validated (see next slide)</a:t>
            </a:r>
          </a:p>
          <a:p>
            <a:pPr marL="457200" indent="-457200" algn="just" fontAlgn="auto">
              <a:spcBef>
                <a:spcPts val="0"/>
              </a:spcBef>
              <a:spcAft>
                <a:spcPts val="0"/>
              </a:spcAft>
              <a:buFont typeface="Wingdings" pitchFamily="2" charset="2"/>
              <a:buChar char="ü"/>
            </a:pPr>
            <a:r>
              <a:rPr lang="fr-CH" sz="1200" dirty="0" smtClean="0">
                <a:solidFill>
                  <a:prstClr val="black"/>
                </a:solidFill>
                <a:latin typeface="Calibri"/>
                <a:cs typeface="+mn-cs"/>
              </a:rPr>
              <a:t>Articulation concept validated for both solutions of supporting (see next slide)</a:t>
            </a:r>
            <a:endParaRPr lang="en-US" sz="1200" dirty="0" smtClean="0">
              <a:solidFill>
                <a:prstClr val="black"/>
              </a:solidFill>
              <a:latin typeface="Calibri"/>
              <a:cs typeface="+mn-cs"/>
            </a:endParaRPr>
          </a:p>
          <a:p>
            <a:pPr marL="457200" indent="-457200" algn="just" fontAlgn="auto">
              <a:spcBef>
                <a:spcPts val="0"/>
              </a:spcBef>
              <a:spcAft>
                <a:spcPts val="0"/>
              </a:spcAft>
              <a:buFont typeface="Wingdings" pitchFamily="2" charset="2"/>
              <a:buChar char="ü"/>
            </a:pPr>
            <a:r>
              <a:rPr lang="en-US" sz="1200" dirty="0" smtClean="0">
                <a:solidFill>
                  <a:prstClr val="black"/>
                </a:solidFill>
                <a:latin typeface="Calibri"/>
                <a:cs typeface="+mn-cs"/>
              </a:rPr>
              <a:t>13 oWPS installed, to be validated.</a:t>
            </a:r>
            <a:endParaRPr lang="en-US" sz="1200" dirty="0">
              <a:solidFill>
                <a:prstClr val="black"/>
              </a:solidFill>
              <a:latin typeface="Calibri"/>
              <a:cs typeface="+mn-cs"/>
            </a:endParaRPr>
          </a:p>
          <a:p>
            <a:pPr marL="457200" indent="-457200" algn="just" fontAlgn="auto">
              <a:spcBef>
                <a:spcPts val="0"/>
              </a:spcBef>
              <a:spcAft>
                <a:spcPts val="0"/>
              </a:spcAft>
              <a:buFont typeface="Wingdings" pitchFamily="2" charset="2"/>
              <a:buChar char="ü"/>
            </a:pPr>
            <a:r>
              <a:rPr lang="en-US" sz="1200" dirty="0" smtClean="0">
                <a:solidFill>
                  <a:prstClr val="black"/>
                </a:solidFill>
                <a:latin typeface="Calibri"/>
                <a:cs typeface="+mn-cs"/>
              </a:rPr>
              <a:t>Alignment systems developed </a:t>
            </a:r>
            <a:r>
              <a:rPr lang="en-US" sz="1200" dirty="0">
                <a:solidFill>
                  <a:prstClr val="black"/>
                </a:solidFill>
                <a:latin typeface="Calibri"/>
                <a:cs typeface="+mn-cs"/>
              </a:rPr>
              <a:t>by NIKHEF (optical based Raschain</a:t>
            </a:r>
            <a:r>
              <a:rPr lang="en-US" sz="1200" dirty="0" smtClean="0">
                <a:solidFill>
                  <a:prstClr val="black"/>
                </a:solidFill>
                <a:latin typeface="Calibri"/>
                <a:cs typeface="+mn-cs"/>
              </a:rPr>
              <a:t>) integrated (installation foreseen in June 2012)</a:t>
            </a:r>
          </a:p>
          <a:p>
            <a:pPr marL="457200" indent="-457200" algn="just" fontAlgn="auto">
              <a:spcBef>
                <a:spcPts val="0"/>
              </a:spcBef>
              <a:spcAft>
                <a:spcPts val="0"/>
              </a:spcAft>
              <a:buFont typeface="Wingdings" pitchFamily="2" charset="2"/>
              <a:buChar char="ü"/>
            </a:pPr>
            <a:r>
              <a:rPr lang="en-US" sz="1200" dirty="0" smtClean="0">
                <a:solidFill>
                  <a:prstClr val="black"/>
                </a:solidFill>
                <a:latin typeface="Calibri"/>
                <a:cs typeface="+mn-cs"/>
              </a:rPr>
              <a:t>Validation of the fiducialisation strategy under progress</a:t>
            </a:r>
          </a:p>
          <a:p>
            <a:pPr marL="457200" indent="-457200" algn="just" fontAlgn="auto">
              <a:spcBef>
                <a:spcPts val="0"/>
              </a:spcBef>
              <a:spcAft>
                <a:spcPts val="0"/>
              </a:spcAft>
              <a:buFont typeface="Wingdings" pitchFamily="2" charset="2"/>
              <a:buChar char="ü"/>
            </a:pPr>
            <a:r>
              <a:rPr lang="en-US" sz="1200" dirty="0" smtClean="0">
                <a:solidFill>
                  <a:prstClr val="black"/>
                </a:solidFill>
                <a:latin typeface="Calibri"/>
                <a:cs typeface="+mn-cs"/>
              </a:rPr>
              <a:t>Software in order to acquire sensors and pilot actuators developed under labview ok.</a:t>
            </a:r>
          </a:p>
          <a:p>
            <a:pPr marL="457200" indent="-457200" algn="just" fontAlgn="auto">
              <a:spcBef>
                <a:spcPts val="0"/>
              </a:spcBef>
              <a:spcAft>
                <a:spcPts val="0"/>
              </a:spcAft>
              <a:buFont typeface="Wingdings" pitchFamily="2" charset="2"/>
              <a:buChar char="ü"/>
            </a:pPr>
            <a:r>
              <a:rPr lang="en-US" sz="1200" dirty="0" smtClean="0">
                <a:solidFill>
                  <a:prstClr val="black"/>
                </a:solidFill>
                <a:latin typeface="Calibri"/>
                <a:cs typeface="+mn-cs"/>
              </a:rPr>
              <a:t>Control algorithms ready</a:t>
            </a:r>
          </a:p>
          <a:p>
            <a:pPr marL="457200" indent="-457200" algn="just" fontAlgn="auto">
              <a:spcBef>
                <a:spcPts val="0"/>
              </a:spcBef>
              <a:spcAft>
                <a:spcPts val="0"/>
              </a:spcAft>
              <a:buFont typeface="Wingdings" pitchFamily="2" charset="2"/>
              <a:buChar char="ü"/>
            </a:pPr>
            <a:r>
              <a:rPr lang="en-US" sz="1200" dirty="0" smtClean="0">
                <a:solidFill>
                  <a:prstClr val="black"/>
                </a:solidFill>
                <a:latin typeface="Calibri"/>
                <a:cs typeface="+mn-cs"/>
              </a:rPr>
              <a:t>Micro triangulation developed and validated.</a:t>
            </a:r>
            <a:endParaRPr lang="en-US" sz="1200" dirty="0">
              <a:solidFill>
                <a:prstClr val="black"/>
              </a:solidFill>
              <a:latin typeface="Calibri"/>
              <a:cs typeface="+mn-cs"/>
            </a:endParaRPr>
          </a:p>
        </p:txBody>
      </p:sp>
      <p:sp>
        <p:nvSpPr>
          <p:cNvPr id="26" name="TextBox 25"/>
          <p:cNvSpPr txBox="1"/>
          <p:nvPr/>
        </p:nvSpPr>
        <p:spPr>
          <a:xfrm>
            <a:off x="251520" y="5301208"/>
            <a:ext cx="2304256" cy="523220"/>
          </a:xfrm>
          <a:prstGeom prst="rect">
            <a:avLst/>
          </a:prstGeom>
          <a:noFill/>
        </p:spPr>
        <p:txBody>
          <a:bodyPr wrap="square" rtlCol="0">
            <a:spAutoFit/>
          </a:bodyPr>
          <a:lstStyle/>
          <a:p>
            <a:pPr algn="ctr" fontAlgn="auto">
              <a:spcBef>
                <a:spcPts val="0"/>
              </a:spcBef>
              <a:spcAft>
                <a:spcPts val="0"/>
              </a:spcAft>
            </a:pPr>
            <a:r>
              <a:rPr lang="en-US" sz="1400" dirty="0" smtClean="0">
                <a:solidFill>
                  <a:prstClr val="black"/>
                </a:solidFill>
                <a:latin typeface="Calibri"/>
                <a:cs typeface="+mn-cs"/>
              </a:rPr>
              <a:t>Integration of NIKHEF alignment systems</a:t>
            </a:r>
            <a:endParaRPr lang="en-US" sz="1400" dirty="0">
              <a:solidFill>
                <a:prstClr val="black"/>
              </a:solidFill>
              <a:latin typeface="Calibri"/>
              <a:cs typeface="+mn-cs"/>
            </a:endParaRPr>
          </a:p>
        </p:txBody>
      </p:sp>
      <p:sp>
        <p:nvSpPr>
          <p:cNvPr id="27" name="TextBox 26"/>
          <p:cNvSpPr txBox="1"/>
          <p:nvPr/>
        </p:nvSpPr>
        <p:spPr>
          <a:xfrm>
            <a:off x="2627784" y="5805264"/>
            <a:ext cx="2304256" cy="523220"/>
          </a:xfrm>
          <a:prstGeom prst="rect">
            <a:avLst/>
          </a:prstGeom>
          <a:noFill/>
        </p:spPr>
        <p:txBody>
          <a:bodyPr wrap="square" rtlCol="0">
            <a:spAutoFit/>
          </a:bodyPr>
          <a:lstStyle/>
          <a:p>
            <a:pPr algn="ctr" fontAlgn="auto">
              <a:spcBef>
                <a:spcPts val="0"/>
              </a:spcBef>
              <a:spcAft>
                <a:spcPts val="0"/>
              </a:spcAft>
            </a:pPr>
            <a:r>
              <a:rPr lang="en-US" sz="1400" dirty="0" smtClean="0">
                <a:solidFill>
                  <a:prstClr val="black"/>
                </a:solidFill>
                <a:latin typeface="Calibri"/>
                <a:cs typeface="+mn-cs"/>
              </a:rPr>
              <a:t>Development of micro triangulation</a:t>
            </a:r>
            <a:endParaRPr lang="en-US" sz="1400" dirty="0">
              <a:solidFill>
                <a:prstClr val="black"/>
              </a:solidFill>
              <a:latin typeface="Calibri"/>
              <a:cs typeface="+mn-cs"/>
            </a:endParaRPr>
          </a:p>
        </p:txBody>
      </p:sp>
      <p:sp>
        <p:nvSpPr>
          <p:cNvPr id="28" name="TextBox 27"/>
          <p:cNvSpPr txBox="1"/>
          <p:nvPr/>
        </p:nvSpPr>
        <p:spPr>
          <a:xfrm>
            <a:off x="7596336" y="3933056"/>
            <a:ext cx="1691680" cy="307777"/>
          </a:xfrm>
          <a:prstGeom prst="rect">
            <a:avLst/>
          </a:prstGeom>
          <a:noFill/>
        </p:spPr>
        <p:txBody>
          <a:bodyPr wrap="square" rtlCol="0">
            <a:spAutoFit/>
          </a:bodyPr>
          <a:lstStyle/>
          <a:p>
            <a:pPr algn="ctr" fontAlgn="auto">
              <a:spcBef>
                <a:spcPts val="0"/>
              </a:spcBef>
              <a:spcAft>
                <a:spcPts val="0"/>
              </a:spcAft>
            </a:pPr>
            <a:r>
              <a:rPr lang="fr-CH" sz="1400" dirty="0" smtClean="0">
                <a:solidFill>
                  <a:prstClr val="black"/>
                </a:solidFill>
                <a:latin typeface="Calibri"/>
                <a:cs typeface="+mn-cs"/>
              </a:rPr>
              <a:t>Control software</a:t>
            </a:r>
            <a:endParaRPr lang="en-US" sz="1400" dirty="0">
              <a:solidFill>
                <a:prstClr val="black"/>
              </a:solidFill>
              <a:latin typeface="Calibri"/>
              <a:cs typeface="+mn-cs"/>
            </a:endParaRPr>
          </a:p>
        </p:txBody>
      </p:sp>
      <p:sp>
        <p:nvSpPr>
          <p:cNvPr id="29" name="TextBox 28"/>
          <p:cNvSpPr txBox="1"/>
          <p:nvPr/>
        </p:nvSpPr>
        <p:spPr>
          <a:xfrm>
            <a:off x="7452320" y="5661248"/>
            <a:ext cx="1691680" cy="307777"/>
          </a:xfrm>
          <a:prstGeom prst="rect">
            <a:avLst/>
          </a:prstGeom>
          <a:noFill/>
        </p:spPr>
        <p:txBody>
          <a:bodyPr wrap="square" rtlCol="0">
            <a:spAutoFit/>
          </a:bodyPr>
          <a:lstStyle/>
          <a:p>
            <a:pPr algn="ctr" fontAlgn="auto">
              <a:spcBef>
                <a:spcPts val="0"/>
              </a:spcBef>
              <a:spcAft>
                <a:spcPts val="0"/>
              </a:spcAft>
            </a:pPr>
            <a:r>
              <a:rPr lang="en-US" sz="1400" dirty="0" smtClean="0">
                <a:solidFill>
                  <a:prstClr val="black"/>
                </a:solidFill>
                <a:latin typeface="Calibri"/>
                <a:cs typeface="+mn-cs"/>
              </a:rPr>
              <a:t>Regulation</a:t>
            </a:r>
            <a:endParaRPr lang="en-US" sz="1400" dirty="0">
              <a:solidFill>
                <a:prstClr val="black"/>
              </a:solidFill>
              <a:latin typeface="Calibri"/>
              <a:cs typeface="+mn-cs"/>
            </a:endParaRPr>
          </a:p>
        </p:txBody>
      </p:sp>
      <p:pic>
        <p:nvPicPr>
          <p:cNvPr id="1028" name="Picture 4"/>
          <p:cNvPicPr>
            <a:picLocks noChangeAspect="1" noChangeArrowheads="1"/>
          </p:cNvPicPr>
          <p:nvPr/>
        </p:nvPicPr>
        <p:blipFill>
          <a:blip r:embed="rId7" cstate="print"/>
          <a:srcRect/>
          <a:stretch>
            <a:fillRect/>
          </a:stretch>
        </p:blipFill>
        <p:spPr bwMode="auto">
          <a:xfrm>
            <a:off x="107504" y="1268760"/>
            <a:ext cx="2709939" cy="1610116"/>
          </a:xfrm>
          <a:prstGeom prst="rect">
            <a:avLst/>
          </a:prstGeom>
          <a:noFill/>
          <a:ln w="9525">
            <a:noFill/>
            <a:miter lim="800000"/>
            <a:headEnd/>
            <a:tailEnd/>
          </a:ln>
        </p:spPr>
      </p:pic>
      <p:sp>
        <p:nvSpPr>
          <p:cNvPr id="18" name="TextBox 17"/>
          <p:cNvSpPr txBox="1"/>
          <p:nvPr/>
        </p:nvSpPr>
        <p:spPr>
          <a:xfrm>
            <a:off x="179512" y="2924944"/>
            <a:ext cx="2304256" cy="307777"/>
          </a:xfrm>
          <a:prstGeom prst="rect">
            <a:avLst/>
          </a:prstGeom>
          <a:noFill/>
        </p:spPr>
        <p:txBody>
          <a:bodyPr wrap="square" rtlCol="0">
            <a:spAutoFit/>
          </a:bodyPr>
          <a:lstStyle/>
          <a:p>
            <a:pPr algn="ctr" fontAlgn="auto">
              <a:spcBef>
                <a:spcPts val="0"/>
              </a:spcBef>
              <a:spcAft>
                <a:spcPts val="0"/>
              </a:spcAft>
            </a:pPr>
            <a:r>
              <a:rPr lang="en-US" sz="1400" dirty="0" smtClean="0">
                <a:solidFill>
                  <a:prstClr val="black"/>
                </a:solidFill>
                <a:latin typeface="Calibri"/>
                <a:cs typeface="+mn-cs"/>
              </a:rPr>
              <a:t>Installation of 13 oWPS</a:t>
            </a:r>
            <a:endParaRPr lang="en-US" sz="1400" dirty="0">
              <a:solidFill>
                <a:prstClr val="black"/>
              </a:solidFill>
              <a:latin typeface="Calibri"/>
              <a:cs typeface="+mn-cs"/>
            </a:endParaRPr>
          </a:p>
        </p:txBody>
      </p:sp>
      <p:pic>
        <p:nvPicPr>
          <p:cNvPr id="19" name="Picture 2"/>
          <p:cNvPicPr>
            <a:picLocks noChangeAspect="1" noChangeArrowheads="1"/>
          </p:cNvPicPr>
          <p:nvPr/>
        </p:nvPicPr>
        <p:blipFill>
          <a:blip r:embed="rId8" cstate="print"/>
          <a:srcRect/>
          <a:stretch>
            <a:fillRect/>
          </a:stretch>
        </p:blipFill>
        <p:spPr bwMode="auto">
          <a:xfrm>
            <a:off x="2843808" y="1484784"/>
            <a:ext cx="1224136" cy="1247653"/>
          </a:xfrm>
          <a:prstGeom prst="rect">
            <a:avLst/>
          </a:prstGeom>
          <a:noFill/>
          <a:ln w="9525">
            <a:noFill/>
            <a:miter lim="800000"/>
            <a:headEnd/>
            <a:tailEnd/>
          </a:ln>
        </p:spPr>
      </p:pic>
      <p:sp>
        <p:nvSpPr>
          <p:cNvPr id="20" name="Oval 19"/>
          <p:cNvSpPr/>
          <p:nvPr/>
        </p:nvSpPr>
        <p:spPr>
          <a:xfrm>
            <a:off x="251520" y="1700808"/>
            <a:ext cx="864096" cy="100811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dirty="0">
              <a:solidFill>
                <a:prstClr val="white"/>
              </a:solidFill>
            </a:endParaRPr>
          </a:p>
        </p:txBody>
      </p:sp>
      <p:sp>
        <p:nvSpPr>
          <p:cNvPr id="30" name="Oval 29"/>
          <p:cNvSpPr/>
          <p:nvPr/>
        </p:nvSpPr>
        <p:spPr>
          <a:xfrm>
            <a:off x="1187624" y="2132856"/>
            <a:ext cx="720080" cy="72008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dirty="0">
              <a:solidFill>
                <a:prstClr val="white"/>
              </a:solidFill>
            </a:endParaRPr>
          </a:p>
        </p:txBody>
      </p:sp>
    </p:spTree>
    <p:extLst>
      <p:ext uri="{BB962C8B-B14F-4D97-AF65-F5344CB8AC3E}">
        <p14:creationId xmlns:p14="http://schemas.microsoft.com/office/powerpoint/2010/main" val="41408512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5436096" y="1412776"/>
            <a:ext cx="3008524" cy="2304256"/>
          </a:xfrm>
          <a:prstGeom prst="rect">
            <a:avLst/>
          </a:prstGeom>
          <a:noFill/>
          <a:ln w="9525">
            <a:solidFill>
              <a:srgbClr val="0070C0"/>
            </a:solidFill>
            <a:miter lim="800000"/>
            <a:headEnd/>
            <a:tailEnd/>
          </a:ln>
        </p:spPr>
      </p:pic>
      <p:sp>
        <p:nvSpPr>
          <p:cNvPr id="7" name="TextBox 6"/>
          <p:cNvSpPr txBox="1"/>
          <p:nvPr/>
        </p:nvSpPr>
        <p:spPr>
          <a:xfrm>
            <a:off x="971600" y="332656"/>
            <a:ext cx="2808312" cy="369332"/>
          </a:xfrm>
          <a:prstGeom prst="rect">
            <a:avLst/>
          </a:prstGeom>
          <a:noFill/>
        </p:spPr>
        <p:txBody>
          <a:bodyPr wrap="square" rtlCol="0">
            <a:spAutoFit/>
          </a:bodyPr>
          <a:lstStyle/>
          <a:p>
            <a:pPr fontAlgn="auto">
              <a:spcBef>
                <a:spcPts val="0"/>
              </a:spcBef>
              <a:spcAft>
                <a:spcPts val="0"/>
              </a:spcAft>
            </a:pPr>
            <a:r>
              <a:rPr lang="fr-CH" dirty="0" smtClean="0">
                <a:solidFill>
                  <a:prstClr val="black"/>
                </a:solidFill>
                <a:latin typeface="Calibri"/>
                <a:cs typeface="+mn-cs"/>
              </a:rPr>
              <a:t>CLIC pre-alignment studies</a:t>
            </a:r>
            <a:endParaRPr lang="en-US" dirty="0">
              <a:solidFill>
                <a:prstClr val="black"/>
              </a:solidFill>
              <a:latin typeface="Calibri"/>
              <a:cs typeface="+mn-cs"/>
            </a:endParaRPr>
          </a:p>
        </p:txBody>
      </p:sp>
      <p:sp>
        <p:nvSpPr>
          <p:cNvPr id="8" name="TextBox 7"/>
          <p:cNvSpPr txBox="1"/>
          <p:nvPr/>
        </p:nvSpPr>
        <p:spPr>
          <a:xfrm>
            <a:off x="3779912" y="404664"/>
            <a:ext cx="4248472" cy="307777"/>
          </a:xfrm>
          <a:prstGeom prst="rect">
            <a:avLst/>
          </a:prstGeom>
          <a:noFill/>
        </p:spPr>
        <p:txBody>
          <a:bodyPr wrap="square" rtlCol="0">
            <a:spAutoFit/>
          </a:bodyPr>
          <a:lstStyle/>
          <a:p>
            <a:pPr fontAlgn="auto">
              <a:spcBef>
                <a:spcPts val="0"/>
              </a:spcBef>
              <a:spcAft>
                <a:spcPts val="0"/>
              </a:spcAft>
            </a:pPr>
            <a:r>
              <a:rPr lang="fr-CH" sz="1400" dirty="0" smtClean="0">
                <a:solidFill>
                  <a:prstClr val="black"/>
                </a:solidFill>
                <a:latin typeface="Calibri"/>
                <a:cs typeface="+mn-cs"/>
              </a:rPr>
              <a:t>Latest results on the two beam modules prototypes…</a:t>
            </a:r>
            <a:endParaRPr lang="en-US" sz="1400" dirty="0">
              <a:solidFill>
                <a:prstClr val="black"/>
              </a:solidFill>
              <a:latin typeface="Calibri"/>
              <a:cs typeface="+mn-cs"/>
            </a:endParaRPr>
          </a:p>
        </p:txBody>
      </p:sp>
      <p:sp>
        <p:nvSpPr>
          <p:cNvPr id="10" name="TextBox 9"/>
          <p:cNvSpPr txBox="1"/>
          <p:nvPr/>
        </p:nvSpPr>
        <p:spPr>
          <a:xfrm>
            <a:off x="179512" y="4437112"/>
            <a:ext cx="3096344" cy="307777"/>
          </a:xfrm>
          <a:prstGeom prst="rect">
            <a:avLst/>
          </a:prstGeom>
          <a:noFill/>
        </p:spPr>
        <p:txBody>
          <a:bodyPr wrap="square" rtlCol="0">
            <a:spAutoFit/>
          </a:bodyPr>
          <a:lstStyle/>
          <a:p>
            <a:pPr algn="ctr" fontAlgn="auto">
              <a:spcBef>
                <a:spcPts val="0"/>
              </a:spcBef>
              <a:spcAft>
                <a:spcPts val="0"/>
              </a:spcAft>
            </a:pPr>
            <a:r>
              <a:rPr lang="en-US" sz="1400" dirty="0" smtClean="0">
                <a:solidFill>
                  <a:prstClr val="black"/>
                </a:solidFill>
                <a:latin typeface="Calibri"/>
                <a:cs typeface="+mn-cs"/>
              </a:rPr>
              <a:t>Performances of the articulation point</a:t>
            </a:r>
            <a:endParaRPr lang="en-US" sz="1400" dirty="0">
              <a:solidFill>
                <a:prstClr val="black"/>
              </a:solidFill>
              <a:latin typeface="Calibri"/>
              <a:cs typeface="+mn-cs"/>
            </a:endParaRPr>
          </a:p>
        </p:txBody>
      </p:sp>
      <p:sp>
        <p:nvSpPr>
          <p:cNvPr id="11" name="TextBox 10"/>
          <p:cNvSpPr txBox="1"/>
          <p:nvPr/>
        </p:nvSpPr>
        <p:spPr>
          <a:xfrm>
            <a:off x="5436096" y="1052736"/>
            <a:ext cx="2808312" cy="307777"/>
          </a:xfrm>
          <a:prstGeom prst="rect">
            <a:avLst/>
          </a:prstGeom>
          <a:noFill/>
        </p:spPr>
        <p:txBody>
          <a:bodyPr wrap="square" rtlCol="0">
            <a:spAutoFit/>
          </a:bodyPr>
          <a:lstStyle/>
          <a:p>
            <a:pPr algn="ctr" fontAlgn="auto">
              <a:spcBef>
                <a:spcPts val="0"/>
              </a:spcBef>
              <a:spcAft>
                <a:spcPts val="0"/>
              </a:spcAft>
            </a:pPr>
            <a:r>
              <a:rPr lang="en-US" sz="1400" dirty="0" smtClean="0">
                <a:solidFill>
                  <a:prstClr val="black"/>
                </a:solidFill>
                <a:latin typeface="Calibri"/>
                <a:cs typeface="+mn-cs"/>
              </a:rPr>
              <a:t>Alignment of the articulation point</a:t>
            </a:r>
            <a:endParaRPr lang="en-US" sz="1400" dirty="0">
              <a:solidFill>
                <a:prstClr val="black"/>
              </a:solidFill>
              <a:latin typeface="Calibri"/>
              <a:cs typeface="+mn-cs"/>
            </a:endParaRPr>
          </a:p>
        </p:txBody>
      </p:sp>
      <p:pic>
        <p:nvPicPr>
          <p:cNvPr id="2052" name="Picture 4"/>
          <p:cNvPicPr>
            <a:picLocks noChangeAspect="1" noChangeArrowheads="1"/>
          </p:cNvPicPr>
          <p:nvPr/>
        </p:nvPicPr>
        <p:blipFill>
          <a:blip r:embed="rId3" cstate="print"/>
          <a:srcRect/>
          <a:stretch>
            <a:fillRect/>
          </a:stretch>
        </p:blipFill>
        <p:spPr bwMode="auto">
          <a:xfrm>
            <a:off x="5364088" y="4293096"/>
            <a:ext cx="3201670" cy="2390123"/>
          </a:xfrm>
          <a:prstGeom prst="rect">
            <a:avLst/>
          </a:prstGeom>
          <a:noFill/>
          <a:ln w="9525">
            <a:noFill/>
            <a:miter lim="800000"/>
            <a:headEnd/>
            <a:tailEnd/>
          </a:ln>
        </p:spPr>
      </p:pic>
      <p:sp>
        <p:nvSpPr>
          <p:cNvPr id="13" name="TextBox 12"/>
          <p:cNvSpPr txBox="1"/>
          <p:nvPr/>
        </p:nvSpPr>
        <p:spPr>
          <a:xfrm>
            <a:off x="5436096" y="3789040"/>
            <a:ext cx="2952328" cy="523220"/>
          </a:xfrm>
          <a:prstGeom prst="rect">
            <a:avLst/>
          </a:prstGeom>
          <a:noFill/>
        </p:spPr>
        <p:txBody>
          <a:bodyPr wrap="square" rtlCol="0">
            <a:spAutoFit/>
          </a:bodyPr>
          <a:lstStyle/>
          <a:p>
            <a:pPr algn="ctr" fontAlgn="auto">
              <a:spcBef>
                <a:spcPts val="0"/>
              </a:spcBef>
              <a:spcAft>
                <a:spcPts val="0"/>
              </a:spcAft>
            </a:pPr>
            <a:r>
              <a:rPr lang="en-US" sz="1400" dirty="0" smtClean="0">
                <a:solidFill>
                  <a:prstClr val="black"/>
                </a:solidFill>
                <a:latin typeface="Calibri"/>
                <a:cs typeface="+mn-cs"/>
              </a:rPr>
              <a:t>Alignment of the girders using AT401 versus alignment using cWPS</a:t>
            </a:r>
            <a:endParaRPr lang="en-US" sz="1400" dirty="0">
              <a:solidFill>
                <a:prstClr val="black"/>
              </a:solidFill>
              <a:latin typeface="Calibri"/>
              <a:cs typeface="+mn-cs"/>
            </a:endParaRPr>
          </a:p>
        </p:txBody>
      </p:sp>
      <p:pic>
        <p:nvPicPr>
          <p:cNvPr id="2053" name="Picture 5"/>
          <p:cNvPicPr>
            <a:picLocks noChangeAspect="1" noChangeArrowheads="1"/>
          </p:cNvPicPr>
          <p:nvPr/>
        </p:nvPicPr>
        <p:blipFill>
          <a:blip r:embed="rId4" cstate="print"/>
          <a:srcRect/>
          <a:stretch>
            <a:fillRect/>
          </a:stretch>
        </p:blipFill>
        <p:spPr bwMode="auto">
          <a:xfrm>
            <a:off x="395536" y="1124744"/>
            <a:ext cx="3994681" cy="2952328"/>
          </a:xfrm>
          <a:prstGeom prst="rect">
            <a:avLst/>
          </a:prstGeom>
          <a:noFill/>
          <a:ln w="9525">
            <a:solidFill>
              <a:srgbClr val="0070C0"/>
            </a:solidFill>
            <a:miter lim="800000"/>
            <a:headEnd/>
            <a:tailEnd/>
          </a:ln>
        </p:spPr>
      </p:pic>
      <p:sp>
        <p:nvSpPr>
          <p:cNvPr id="9" name="TextBox 8"/>
          <p:cNvSpPr txBox="1"/>
          <p:nvPr/>
        </p:nvSpPr>
        <p:spPr>
          <a:xfrm>
            <a:off x="395536" y="1268760"/>
            <a:ext cx="1800200" cy="523220"/>
          </a:xfrm>
          <a:prstGeom prst="rect">
            <a:avLst/>
          </a:prstGeom>
          <a:noFill/>
        </p:spPr>
        <p:txBody>
          <a:bodyPr wrap="square" rtlCol="0">
            <a:spAutoFit/>
          </a:bodyPr>
          <a:lstStyle/>
          <a:p>
            <a:pPr fontAlgn="auto">
              <a:spcBef>
                <a:spcPts val="0"/>
              </a:spcBef>
              <a:spcAft>
                <a:spcPts val="0"/>
              </a:spcAft>
            </a:pPr>
            <a:r>
              <a:rPr lang="en-US" sz="1400" dirty="0" smtClean="0">
                <a:solidFill>
                  <a:prstClr val="black"/>
                </a:solidFill>
                <a:latin typeface="Calibri"/>
                <a:cs typeface="+mn-cs"/>
              </a:rPr>
              <a:t>Performances of the sensors</a:t>
            </a:r>
            <a:endParaRPr lang="en-US" sz="1400" dirty="0">
              <a:solidFill>
                <a:prstClr val="black"/>
              </a:solidFill>
              <a:latin typeface="Calibri"/>
              <a:cs typeface="+mn-cs"/>
            </a:endParaRPr>
          </a:p>
        </p:txBody>
      </p:sp>
      <p:pic>
        <p:nvPicPr>
          <p:cNvPr id="2054" name="Picture 6"/>
          <p:cNvPicPr>
            <a:picLocks noChangeAspect="1" noChangeArrowheads="1"/>
          </p:cNvPicPr>
          <p:nvPr/>
        </p:nvPicPr>
        <p:blipFill>
          <a:blip r:embed="rId5" cstate="print"/>
          <a:srcRect/>
          <a:stretch>
            <a:fillRect/>
          </a:stretch>
        </p:blipFill>
        <p:spPr bwMode="auto">
          <a:xfrm>
            <a:off x="251520" y="4869160"/>
            <a:ext cx="4907839" cy="1584176"/>
          </a:xfrm>
          <a:prstGeom prst="rect">
            <a:avLst/>
          </a:prstGeom>
          <a:noFill/>
          <a:ln w="9525">
            <a:solidFill>
              <a:srgbClr val="0070C0"/>
            </a:solidFill>
            <a:miter lim="800000"/>
            <a:headEnd/>
            <a:tailEnd/>
          </a:ln>
        </p:spPr>
      </p:pic>
    </p:spTree>
    <p:extLst>
      <p:ext uri="{BB962C8B-B14F-4D97-AF65-F5344CB8AC3E}">
        <p14:creationId xmlns:p14="http://schemas.microsoft.com/office/powerpoint/2010/main" val="106080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5520" y="194245"/>
            <a:ext cx="6286500" cy="709881"/>
          </a:xfrm>
        </p:spPr>
        <p:txBody>
          <a:bodyPr/>
          <a:lstStyle/>
          <a:p>
            <a:r>
              <a:rPr lang="en-GB" dirty="0" smtClean="0"/>
              <a:t>General News</a:t>
            </a:r>
            <a:endParaRPr lang="en-GB" dirty="0"/>
          </a:p>
        </p:txBody>
      </p:sp>
      <p:sp>
        <p:nvSpPr>
          <p:cNvPr id="6" name="TextBox 5"/>
          <p:cNvSpPr txBox="1"/>
          <p:nvPr/>
        </p:nvSpPr>
        <p:spPr>
          <a:xfrm>
            <a:off x="1027414" y="923978"/>
            <a:ext cx="6873411" cy="5909310"/>
          </a:xfrm>
          <a:prstGeom prst="rect">
            <a:avLst/>
          </a:prstGeom>
          <a:noFill/>
        </p:spPr>
        <p:txBody>
          <a:bodyPr wrap="square" rtlCol="0">
            <a:spAutoFit/>
          </a:bodyPr>
          <a:lstStyle/>
          <a:p>
            <a:pPr marL="342900" indent="-342900">
              <a:buAutoNum type="arabicParenR"/>
            </a:pPr>
            <a:r>
              <a:rPr lang="de-CH" dirty="0" smtClean="0"/>
              <a:t>Coordination activity of CTC was much reduced in past 6 months, basically the individual teams were left alone doing their work</a:t>
            </a:r>
          </a:p>
          <a:p>
            <a:pPr marL="342900" indent="-342900">
              <a:buAutoNum type="arabicParenR"/>
            </a:pPr>
            <a:r>
              <a:rPr lang="de-CH" dirty="0" smtClean="0"/>
              <a:t>Now Ramp-up of the CTC activity to old level over the next 2 months</a:t>
            </a:r>
          </a:p>
          <a:p>
            <a:pPr marL="342900" indent="-342900">
              <a:buAutoNum type="arabicParenR"/>
            </a:pPr>
            <a:r>
              <a:rPr lang="de-CH" dirty="0" smtClean="0"/>
              <a:t>New membership: Per default each CTC workpackage holder</a:t>
            </a:r>
            <a:br>
              <a:rPr lang="de-CH" dirty="0" smtClean="0"/>
            </a:br>
            <a:r>
              <a:rPr lang="de-CH" dirty="0" smtClean="0"/>
              <a:t>+ D.Schulte (beam dynamics)</a:t>
            </a:r>
            <a:br>
              <a:rPr lang="de-CH" dirty="0" smtClean="0"/>
            </a:br>
            <a:r>
              <a:rPr lang="de-CH" dirty="0" smtClean="0"/>
              <a:t>+ R.Corsini (exp. Verification) </a:t>
            </a:r>
          </a:p>
          <a:p>
            <a:pPr marL="342900" indent="-342900">
              <a:buAutoNum type="arabicParenR"/>
            </a:pPr>
            <a:r>
              <a:rPr lang="de-CH" dirty="0" smtClean="0"/>
              <a:t>Serge Pittet «retires» from CLIC </a:t>
            </a:r>
            <a:r>
              <a:rPr lang="de-CH" dirty="0" smtClean="0">
                <a:sym typeface="Wingdings" pitchFamily="2" charset="2"/>
              </a:rPr>
              <a:t> Linac4 David Nisbet takes lead in Powering workpackage</a:t>
            </a:r>
          </a:p>
          <a:p>
            <a:pPr marL="342900" indent="-342900">
              <a:buAutoNum type="arabicParenR"/>
            </a:pPr>
            <a:r>
              <a:rPr lang="de-CH" dirty="0" smtClean="0">
                <a:sym typeface="Wingdings" pitchFamily="2" charset="2"/>
              </a:rPr>
              <a:t>Edda Gschwendtner «retires» from CLIC  SPS coordination;</a:t>
            </a:r>
            <a:br>
              <a:rPr lang="de-CH" dirty="0" smtClean="0">
                <a:sym typeface="Wingdings" pitchFamily="2" charset="2"/>
              </a:rPr>
            </a:br>
            <a:r>
              <a:rPr lang="de-CH" dirty="0" smtClean="0">
                <a:sym typeface="Wingdings" pitchFamily="2" charset="2"/>
              </a:rPr>
              <a:t>workpackage on dump lines and beams disposal split into:</a:t>
            </a:r>
            <a:br>
              <a:rPr lang="de-CH" dirty="0" smtClean="0">
                <a:sym typeface="Wingdings" pitchFamily="2" charset="2"/>
              </a:rPr>
            </a:br>
            <a:r>
              <a:rPr lang="de-CH" dirty="0" smtClean="0">
                <a:sym typeface="Wingdings" pitchFamily="2" charset="2"/>
              </a:rPr>
              <a:t>- dump lines design with MDI (Lau Gatignon)</a:t>
            </a:r>
            <a:br>
              <a:rPr lang="de-CH" dirty="0" smtClean="0">
                <a:sym typeface="Wingdings" pitchFamily="2" charset="2"/>
              </a:rPr>
            </a:br>
            <a:r>
              <a:rPr lang="de-CH" dirty="0" smtClean="0">
                <a:sym typeface="Wingdings" pitchFamily="2" charset="2"/>
              </a:rPr>
              <a:t>- collimation, masks and beam dumps continues as activity under the guidance of V. Vlachoudis (EN-STI), onset of new collaboration with SOSNY institute (Belarus, Minsk)</a:t>
            </a:r>
          </a:p>
          <a:p>
            <a:pPr marL="342900" indent="-342900">
              <a:buAutoNum type="arabicParenR"/>
            </a:pPr>
            <a:r>
              <a:rPr lang="de-CH" dirty="0" smtClean="0">
                <a:sym typeface="Wingdings" pitchFamily="2" charset="2"/>
              </a:rPr>
              <a:t>Germana Riddone «retires» as CTC scientific secretary; so far no new volunteer....</a:t>
            </a:r>
          </a:p>
          <a:p>
            <a:pPr marL="342900" indent="-342900">
              <a:buAutoNum type="arabicParenR"/>
            </a:pPr>
            <a:r>
              <a:rPr lang="de-CH" dirty="0" smtClean="0">
                <a:sym typeface="Wingdings" pitchFamily="2" charset="2"/>
              </a:rPr>
              <a:t>FC next week for adjudication of placement of contract between CERN-KIT(ANKA, Karlsruhe)-Budker (Novosibirsk) for procurement of DR wiggler magnet plus cryostat and tests at ANKA.</a:t>
            </a:r>
          </a:p>
          <a:p>
            <a:pPr marL="342900" indent="-342900">
              <a:buAutoNum type="arabicParenR"/>
            </a:pPr>
            <a:endParaRPr lang="de-CH" dirty="0" smtClean="0"/>
          </a:p>
        </p:txBody>
      </p:sp>
    </p:spTree>
    <p:extLst>
      <p:ext uri="{BB962C8B-B14F-4D97-AF65-F5344CB8AC3E}">
        <p14:creationId xmlns:p14="http://schemas.microsoft.com/office/powerpoint/2010/main" val="315977031"/>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1600" y="332656"/>
            <a:ext cx="2808312" cy="369332"/>
          </a:xfrm>
          <a:prstGeom prst="rect">
            <a:avLst/>
          </a:prstGeom>
          <a:noFill/>
        </p:spPr>
        <p:txBody>
          <a:bodyPr wrap="square" rtlCol="0">
            <a:spAutoFit/>
          </a:bodyPr>
          <a:lstStyle/>
          <a:p>
            <a:pPr fontAlgn="auto">
              <a:spcBef>
                <a:spcPts val="0"/>
              </a:spcBef>
              <a:spcAft>
                <a:spcPts val="0"/>
              </a:spcAft>
            </a:pPr>
            <a:r>
              <a:rPr lang="fr-CH" dirty="0" smtClean="0">
                <a:solidFill>
                  <a:prstClr val="black"/>
                </a:solidFill>
                <a:latin typeface="Calibri"/>
                <a:cs typeface="+mn-cs"/>
              </a:rPr>
              <a:t>CLIC pre-alignment studies</a:t>
            </a:r>
            <a:endParaRPr lang="en-US" dirty="0">
              <a:solidFill>
                <a:prstClr val="black"/>
              </a:solidFill>
              <a:latin typeface="Calibri"/>
              <a:cs typeface="+mn-cs"/>
            </a:endParaRPr>
          </a:p>
        </p:txBody>
      </p:sp>
      <p:sp>
        <p:nvSpPr>
          <p:cNvPr id="5" name="TextBox 4"/>
          <p:cNvSpPr txBox="1"/>
          <p:nvPr/>
        </p:nvSpPr>
        <p:spPr>
          <a:xfrm>
            <a:off x="3779912" y="404664"/>
            <a:ext cx="3672408" cy="307777"/>
          </a:xfrm>
          <a:prstGeom prst="rect">
            <a:avLst/>
          </a:prstGeom>
          <a:noFill/>
        </p:spPr>
        <p:txBody>
          <a:bodyPr wrap="square" rtlCol="0">
            <a:spAutoFit/>
          </a:bodyPr>
          <a:lstStyle/>
          <a:p>
            <a:pPr fontAlgn="auto">
              <a:spcBef>
                <a:spcPts val="0"/>
              </a:spcBef>
              <a:spcAft>
                <a:spcPts val="0"/>
              </a:spcAft>
            </a:pPr>
            <a:r>
              <a:rPr lang="fr-CH" sz="1400" dirty="0" smtClean="0">
                <a:solidFill>
                  <a:prstClr val="black"/>
                </a:solidFill>
                <a:latin typeface="Calibri"/>
                <a:cs typeface="+mn-cs"/>
              </a:rPr>
              <a:t>Development of high resolution cam movers…</a:t>
            </a:r>
            <a:endParaRPr lang="en-US" sz="1400" dirty="0">
              <a:solidFill>
                <a:prstClr val="black"/>
              </a:solidFill>
              <a:latin typeface="Calibri"/>
              <a:cs typeface="+mn-cs"/>
            </a:endParaRPr>
          </a:p>
        </p:txBody>
      </p:sp>
      <p:pic>
        <p:nvPicPr>
          <p:cNvPr id="3074" name="Picture 2"/>
          <p:cNvPicPr>
            <a:picLocks noChangeAspect="1" noChangeArrowheads="1"/>
          </p:cNvPicPr>
          <p:nvPr/>
        </p:nvPicPr>
        <p:blipFill>
          <a:blip r:embed="rId2" cstate="print"/>
          <a:srcRect/>
          <a:stretch>
            <a:fillRect/>
          </a:stretch>
        </p:blipFill>
        <p:spPr bwMode="auto">
          <a:xfrm>
            <a:off x="1187624" y="1196752"/>
            <a:ext cx="2736304" cy="2677459"/>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4860032" y="1772816"/>
            <a:ext cx="3113833" cy="2016224"/>
          </a:xfrm>
          <a:prstGeom prst="rect">
            <a:avLst/>
          </a:prstGeom>
          <a:noFill/>
          <a:ln w="9525">
            <a:noFill/>
            <a:miter lim="800000"/>
            <a:headEnd/>
            <a:tailEnd/>
          </a:ln>
        </p:spPr>
      </p:pic>
      <p:sp>
        <p:nvSpPr>
          <p:cNvPr id="8" name="TextBox 7"/>
          <p:cNvSpPr txBox="1"/>
          <p:nvPr/>
        </p:nvSpPr>
        <p:spPr>
          <a:xfrm>
            <a:off x="4211960" y="1268760"/>
            <a:ext cx="3672408" cy="307777"/>
          </a:xfrm>
          <a:prstGeom prst="rect">
            <a:avLst/>
          </a:prstGeom>
          <a:noFill/>
        </p:spPr>
        <p:txBody>
          <a:bodyPr wrap="square" rtlCol="0">
            <a:spAutoFit/>
          </a:bodyPr>
          <a:lstStyle/>
          <a:p>
            <a:pPr algn="ctr" fontAlgn="auto">
              <a:spcBef>
                <a:spcPts val="0"/>
              </a:spcBef>
              <a:spcAft>
                <a:spcPts val="0"/>
              </a:spcAft>
            </a:pPr>
            <a:r>
              <a:rPr lang="en-US" sz="1400" dirty="0" smtClean="0">
                <a:solidFill>
                  <a:prstClr val="black"/>
                </a:solidFill>
                <a:latin typeface="Calibri"/>
                <a:cs typeface="+mn-cs"/>
              </a:rPr>
              <a:t>5DOF test bench reinstalled in ISR 8.</a:t>
            </a:r>
            <a:endParaRPr lang="en-US" sz="1400" dirty="0">
              <a:solidFill>
                <a:prstClr val="black"/>
              </a:solidFill>
              <a:latin typeface="Calibri"/>
              <a:cs typeface="+mn-cs"/>
            </a:endParaRPr>
          </a:p>
        </p:txBody>
      </p:sp>
      <p:pic>
        <p:nvPicPr>
          <p:cNvPr id="3076" name="Picture 4"/>
          <p:cNvPicPr>
            <a:picLocks noChangeAspect="1" noChangeArrowheads="1"/>
          </p:cNvPicPr>
          <p:nvPr/>
        </p:nvPicPr>
        <p:blipFill>
          <a:blip r:embed="rId4" cstate="print"/>
          <a:srcRect/>
          <a:stretch>
            <a:fillRect/>
          </a:stretch>
        </p:blipFill>
        <p:spPr bwMode="auto">
          <a:xfrm>
            <a:off x="4716016" y="3924765"/>
            <a:ext cx="3960440" cy="2933235"/>
          </a:xfrm>
          <a:prstGeom prst="rect">
            <a:avLst/>
          </a:prstGeom>
          <a:noFill/>
          <a:ln w="9525">
            <a:noFill/>
            <a:miter lim="800000"/>
            <a:headEnd/>
            <a:tailEnd/>
          </a:ln>
        </p:spPr>
      </p:pic>
      <p:pic>
        <p:nvPicPr>
          <p:cNvPr id="3077" name="Picture 5"/>
          <p:cNvPicPr>
            <a:picLocks noChangeAspect="1" noChangeArrowheads="1"/>
          </p:cNvPicPr>
          <p:nvPr/>
        </p:nvPicPr>
        <p:blipFill>
          <a:blip r:embed="rId5" cstate="print"/>
          <a:srcRect/>
          <a:stretch>
            <a:fillRect/>
          </a:stretch>
        </p:blipFill>
        <p:spPr bwMode="auto">
          <a:xfrm>
            <a:off x="1630982" y="4869160"/>
            <a:ext cx="1961960" cy="1296144"/>
          </a:xfrm>
          <a:prstGeom prst="rect">
            <a:avLst/>
          </a:prstGeom>
          <a:noFill/>
          <a:ln w="9525">
            <a:noFill/>
            <a:miter lim="800000"/>
            <a:headEnd/>
            <a:tailEnd/>
          </a:ln>
        </p:spPr>
      </p:pic>
      <p:sp>
        <p:nvSpPr>
          <p:cNvPr id="13" name="TextBox 12"/>
          <p:cNvSpPr txBox="1"/>
          <p:nvPr/>
        </p:nvSpPr>
        <p:spPr>
          <a:xfrm>
            <a:off x="0" y="6309320"/>
            <a:ext cx="4499992" cy="461665"/>
          </a:xfrm>
          <a:prstGeom prst="rect">
            <a:avLst/>
          </a:prstGeom>
          <a:noFill/>
        </p:spPr>
        <p:txBody>
          <a:bodyPr wrap="square" rtlCol="0">
            <a:spAutoFit/>
          </a:bodyPr>
          <a:lstStyle/>
          <a:p>
            <a:pPr marL="457200" indent="-457200" algn="just" fontAlgn="auto">
              <a:spcBef>
                <a:spcPts val="0"/>
              </a:spcBef>
              <a:spcAft>
                <a:spcPts val="0"/>
              </a:spcAft>
              <a:buFont typeface="Wingdings" pitchFamily="2" charset="2"/>
              <a:buChar char="ü"/>
            </a:pPr>
            <a:r>
              <a:rPr lang="fr-CH" sz="1200" dirty="0" smtClean="0">
                <a:solidFill>
                  <a:prstClr val="black"/>
                </a:solidFill>
                <a:latin typeface="Calibri"/>
                <a:cs typeface="+mn-cs"/>
              </a:rPr>
              <a:t>All components ordered</a:t>
            </a:r>
          </a:p>
          <a:p>
            <a:pPr marL="457200" indent="-457200" algn="just" fontAlgn="auto">
              <a:spcBef>
                <a:spcPts val="0"/>
              </a:spcBef>
              <a:spcAft>
                <a:spcPts val="0"/>
              </a:spcAft>
              <a:buFont typeface="Wingdings" pitchFamily="2" charset="2"/>
              <a:buChar char="ü"/>
            </a:pPr>
            <a:r>
              <a:rPr lang="fr-CH" sz="1200" dirty="0" smtClean="0">
                <a:solidFill>
                  <a:prstClr val="black"/>
                </a:solidFill>
                <a:latin typeface="Calibri"/>
                <a:cs typeface="+mn-cs"/>
              </a:rPr>
              <a:t>Assembly foreseen end of March </a:t>
            </a:r>
            <a:endParaRPr lang="en-US" sz="1200" dirty="0">
              <a:solidFill>
                <a:prstClr val="black"/>
              </a:solidFill>
              <a:latin typeface="Calibri"/>
              <a:cs typeface="+mn-cs"/>
            </a:endParaRPr>
          </a:p>
        </p:txBody>
      </p:sp>
      <p:sp>
        <p:nvSpPr>
          <p:cNvPr id="9" name="TextBox 8"/>
          <p:cNvSpPr txBox="1"/>
          <p:nvPr/>
        </p:nvSpPr>
        <p:spPr>
          <a:xfrm>
            <a:off x="0" y="4437112"/>
            <a:ext cx="6228184" cy="307777"/>
          </a:xfrm>
          <a:prstGeom prst="rect">
            <a:avLst/>
          </a:prstGeom>
          <a:noFill/>
        </p:spPr>
        <p:txBody>
          <a:bodyPr wrap="square" rtlCol="0">
            <a:spAutoFit/>
          </a:bodyPr>
          <a:lstStyle/>
          <a:p>
            <a:pPr algn="ctr" fontAlgn="auto">
              <a:spcBef>
                <a:spcPts val="0"/>
              </a:spcBef>
              <a:spcAft>
                <a:spcPts val="0"/>
              </a:spcAft>
            </a:pPr>
            <a:r>
              <a:rPr lang="en-US" sz="1400" dirty="0" smtClean="0">
                <a:solidFill>
                  <a:prstClr val="black"/>
                </a:solidFill>
                <a:latin typeface="Calibri"/>
                <a:cs typeface="+mn-cs"/>
              </a:rPr>
              <a:t>Development of a smaller cam mover (for type 1 MB quad)  under progress</a:t>
            </a:r>
            <a:endParaRPr lang="en-US" sz="1400" dirty="0">
              <a:solidFill>
                <a:prstClr val="black"/>
              </a:solidFill>
              <a:latin typeface="Calibri"/>
              <a:cs typeface="+mn-cs"/>
            </a:endParaRPr>
          </a:p>
        </p:txBody>
      </p:sp>
    </p:spTree>
    <p:extLst>
      <p:ext uri="{BB962C8B-B14F-4D97-AF65-F5344CB8AC3E}">
        <p14:creationId xmlns:p14="http://schemas.microsoft.com/office/powerpoint/2010/main" val="40958835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a:xfrm>
            <a:off x="1331640" y="260648"/>
            <a:ext cx="7056784" cy="571480"/>
          </a:xfrm>
        </p:spPr>
        <p:txBody>
          <a:bodyPr/>
          <a:lstStyle/>
          <a:p>
            <a:pPr eaLnBrk="1" hangingPunct="1"/>
            <a:r>
              <a:rPr lang="fi-FI" sz="3200" dirty="0" smtClean="0">
                <a:solidFill>
                  <a:schemeClr val="accent2"/>
                </a:solidFill>
              </a:rPr>
              <a:t>Present Status of Inductive Adder (IA) Development</a:t>
            </a:r>
            <a:endParaRPr lang="en-GB" sz="3200" dirty="0" smtClean="0">
              <a:solidFill>
                <a:schemeClr val="accent2"/>
              </a:solidFill>
            </a:endParaRPr>
          </a:p>
        </p:txBody>
      </p:sp>
      <p:sp>
        <p:nvSpPr>
          <p:cNvPr id="18438" name="Text Box 4"/>
          <p:cNvSpPr>
            <a:spLocks noGrp="1" noChangeArrowheads="1"/>
          </p:cNvSpPr>
          <p:nvPr>
            <p:ph type="body" idx="1"/>
          </p:nvPr>
        </p:nvSpPr>
        <p:spPr>
          <a:xfrm>
            <a:off x="457201" y="1196753"/>
            <a:ext cx="5842992" cy="3024336"/>
          </a:xfrm>
          <a:noFill/>
        </p:spPr>
        <p:txBody>
          <a:bodyPr/>
          <a:lstStyle/>
          <a:p>
            <a:pPr algn="l" eaLnBrk="1" hangingPunct="1">
              <a:spcBef>
                <a:spcPct val="50000"/>
              </a:spcBef>
              <a:buFont typeface="Wingdings" pitchFamily="2" charset="2"/>
              <a:buChar char="Ø"/>
            </a:pPr>
            <a:r>
              <a:rPr lang="fi-FI" sz="1800" dirty="0" err="1" smtClean="0">
                <a:solidFill>
                  <a:srgbClr val="0000CC"/>
                </a:solidFill>
                <a:latin typeface="Times New Roman" pitchFamily="18" charset="0"/>
              </a:rPr>
              <a:t>Components</a:t>
            </a:r>
            <a:r>
              <a:rPr lang="fi-FI" sz="1800" dirty="0" smtClean="0">
                <a:solidFill>
                  <a:srgbClr val="0000CC"/>
                </a:solidFill>
                <a:latin typeface="Times New Roman" pitchFamily="18" charset="0"/>
              </a:rPr>
              <a:t> and </a:t>
            </a:r>
            <a:r>
              <a:rPr lang="fi-FI" sz="1800" dirty="0" err="1" smtClean="0">
                <a:solidFill>
                  <a:srgbClr val="0000CC"/>
                </a:solidFill>
                <a:latin typeface="Times New Roman" pitchFamily="18" charset="0"/>
              </a:rPr>
              <a:t>devices</a:t>
            </a:r>
            <a:r>
              <a:rPr lang="fi-FI" sz="1800" dirty="0" smtClean="0">
                <a:solidFill>
                  <a:srgbClr val="0000CC"/>
                </a:solidFill>
                <a:latin typeface="Times New Roman" pitchFamily="18" charset="0"/>
              </a:rPr>
              <a:t> </a:t>
            </a:r>
            <a:r>
              <a:rPr lang="fi-FI" sz="1800" dirty="0" err="1" smtClean="0">
                <a:solidFill>
                  <a:srgbClr val="0000CC"/>
                </a:solidFill>
                <a:latin typeface="Times New Roman" pitchFamily="18" charset="0"/>
              </a:rPr>
              <a:t>ordered</a:t>
            </a:r>
            <a:r>
              <a:rPr lang="fi-FI" sz="1800" dirty="0" smtClean="0">
                <a:solidFill>
                  <a:srgbClr val="0000CC"/>
                </a:solidFill>
                <a:latin typeface="Times New Roman" pitchFamily="18" charset="0"/>
              </a:rPr>
              <a:t> for </a:t>
            </a:r>
            <a:r>
              <a:rPr lang="fi-FI" sz="1800" dirty="0" err="1" smtClean="0">
                <a:solidFill>
                  <a:srgbClr val="0000CC"/>
                </a:solidFill>
                <a:latin typeface="Times New Roman" pitchFamily="18" charset="0"/>
              </a:rPr>
              <a:t>prototyping</a:t>
            </a:r>
            <a:r>
              <a:rPr lang="fi-FI" sz="1800" dirty="0" smtClean="0">
                <a:solidFill>
                  <a:srgbClr val="0000CC"/>
                </a:solidFill>
                <a:latin typeface="Times New Roman" pitchFamily="18" charset="0"/>
              </a:rPr>
              <a:t> an IA</a:t>
            </a:r>
            <a:endParaRPr lang="en-GB" sz="1800" dirty="0" smtClean="0">
              <a:solidFill>
                <a:srgbClr val="0000CC"/>
              </a:solidFill>
              <a:latin typeface="Times New Roman" pitchFamily="18" charset="0"/>
            </a:endParaRPr>
          </a:p>
          <a:p>
            <a:pPr algn="l" eaLnBrk="1" hangingPunct="1">
              <a:spcBef>
                <a:spcPct val="50000"/>
              </a:spcBef>
              <a:buFont typeface="Wingdings" pitchFamily="2" charset="2"/>
              <a:buChar char="Ø"/>
            </a:pPr>
            <a:r>
              <a:rPr lang="en-GB" sz="1800" dirty="0" smtClean="0">
                <a:solidFill>
                  <a:srgbClr val="0000CC"/>
                </a:solidFill>
                <a:latin typeface="Times New Roman" pitchFamily="18" charset="0"/>
              </a:rPr>
              <a:t>Tests of main components on-going or scheduled:</a:t>
            </a:r>
          </a:p>
          <a:p>
            <a:pPr lvl="1">
              <a:spcBef>
                <a:spcPts val="600"/>
              </a:spcBef>
              <a:buFont typeface="Wingdings" pitchFamily="2" charset="2"/>
              <a:buChar char="Ø"/>
            </a:pPr>
            <a:r>
              <a:rPr lang="fi-FI" sz="1600" dirty="0" err="1" smtClean="0">
                <a:solidFill>
                  <a:srgbClr val="0000CC"/>
                </a:solidFill>
                <a:latin typeface="Times New Roman" pitchFamily="18" charset="0"/>
              </a:rPr>
              <a:t>Pulse</a:t>
            </a:r>
            <a:r>
              <a:rPr lang="fi-FI" sz="1600" dirty="0" smtClean="0">
                <a:solidFill>
                  <a:srgbClr val="0000CC"/>
                </a:solidFill>
                <a:latin typeface="Times New Roman" pitchFamily="18" charset="0"/>
              </a:rPr>
              <a:t> </a:t>
            </a:r>
            <a:r>
              <a:rPr lang="fi-FI" sz="1600" dirty="0" err="1" smtClean="0">
                <a:solidFill>
                  <a:srgbClr val="0000CC"/>
                </a:solidFill>
                <a:latin typeface="Times New Roman" pitchFamily="18" charset="0"/>
              </a:rPr>
              <a:t>Capacitors</a:t>
            </a:r>
            <a:endParaRPr lang="fi-FI" sz="1600" dirty="0" smtClean="0">
              <a:solidFill>
                <a:srgbClr val="0000CC"/>
              </a:solidFill>
              <a:latin typeface="Times New Roman" pitchFamily="18" charset="0"/>
            </a:endParaRPr>
          </a:p>
          <a:p>
            <a:pPr lvl="1">
              <a:spcBef>
                <a:spcPts val="600"/>
              </a:spcBef>
              <a:buFont typeface="Wingdings" pitchFamily="2" charset="2"/>
              <a:buChar char="Ø"/>
            </a:pPr>
            <a:r>
              <a:rPr lang="fi-FI" sz="1600" dirty="0" err="1" smtClean="0">
                <a:solidFill>
                  <a:srgbClr val="0000CC"/>
                </a:solidFill>
                <a:latin typeface="Times New Roman" pitchFamily="18" charset="0"/>
              </a:rPr>
              <a:t>Semiconductor</a:t>
            </a:r>
            <a:r>
              <a:rPr lang="fi-FI" sz="1600" dirty="0" smtClean="0">
                <a:solidFill>
                  <a:srgbClr val="0000CC"/>
                </a:solidFill>
                <a:latin typeface="Times New Roman" pitchFamily="18" charset="0"/>
              </a:rPr>
              <a:t> </a:t>
            </a:r>
            <a:r>
              <a:rPr lang="fi-FI" sz="1600" dirty="0" err="1" smtClean="0">
                <a:solidFill>
                  <a:srgbClr val="0000CC"/>
                </a:solidFill>
                <a:latin typeface="Times New Roman" pitchFamily="18" charset="0"/>
              </a:rPr>
              <a:t>Switches</a:t>
            </a:r>
            <a:r>
              <a:rPr lang="fi-FI" sz="1600" dirty="0" smtClean="0">
                <a:solidFill>
                  <a:srgbClr val="0000CC"/>
                </a:solidFill>
                <a:latin typeface="Times New Roman" pitchFamily="18" charset="0"/>
              </a:rPr>
              <a:t> and Gate </a:t>
            </a:r>
            <a:r>
              <a:rPr lang="fi-FI" sz="1600" dirty="0" err="1" smtClean="0">
                <a:solidFill>
                  <a:srgbClr val="0000CC"/>
                </a:solidFill>
                <a:latin typeface="Times New Roman" pitchFamily="18" charset="0"/>
              </a:rPr>
              <a:t>Drivers</a:t>
            </a:r>
            <a:endParaRPr lang="fi-FI" sz="1600" dirty="0" smtClean="0">
              <a:solidFill>
                <a:srgbClr val="0000CC"/>
              </a:solidFill>
              <a:latin typeface="Times New Roman" pitchFamily="18" charset="0"/>
            </a:endParaRPr>
          </a:p>
          <a:p>
            <a:pPr lvl="1" eaLnBrk="1" hangingPunct="1">
              <a:spcBef>
                <a:spcPts val="600"/>
              </a:spcBef>
              <a:buFont typeface="Wingdings" pitchFamily="2" charset="2"/>
              <a:buChar char="Ø"/>
            </a:pPr>
            <a:r>
              <a:rPr lang="fi-FI" sz="1600" dirty="0" smtClean="0">
                <a:solidFill>
                  <a:srgbClr val="0000CC"/>
                </a:solidFill>
                <a:latin typeface="Times New Roman" pitchFamily="18" charset="0"/>
              </a:rPr>
              <a:t>Transformer cores (April, by TE/MSC?)</a:t>
            </a:r>
            <a:endParaRPr lang="en-GB" sz="1600" dirty="0" smtClean="0">
              <a:solidFill>
                <a:srgbClr val="0000CC"/>
              </a:solidFill>
              <a:latin typeface="Times New Roman" pitchFamily="18" charset="0"/>
            </a:endParaRPr>
          </a:p>
          <a:p>
            <a:pPr algn="l">
              <a:spcBef>
                <a:spcPct val="50000"/>
              </a:spcBef>
              <a:buFont typeface="Wingdings" pitchFamily="2" charset="2"/>
              <a:buChar char="Ø"/>
            </a:pPr>
            <a:r>
              <a:rPr lang="en-GB" sz="1800" dirty="0" smtClean="0">
                <a:solidFill>
                  <a:srgbClr val="0000CC"/>
                </a:solidFill>
                <a:latin typeface="Times New Roman" pitchFamily="18" charset="0"/>
              </a:rPr>
              <a:t> 3-D modelling of the IA stack commenced</a:t>
            </a:r>
          </a:p>
          <a:p>
            <a:pPr lvl="1">
              <a:spcBef>
                <a:spcPts val="600"/>
              </a:spcBef>
              <a:buFont typeface="Wingdings" pitchFamily="2" charset="2"/>
              <a:buChar char="Ø"/>
            </a:pPr>
            <a:r>
              <a:rPr lang="fi-FI" sz="1600" dirty="0" err="1" smtClean="0">
                <a:solidFill>
                  <a:srgbClr val="0000CC"/>
                </a:solidFill>
                <a:latin typeface="Times New Roman" pitchFamily="18" charset="0"/>
              </a:rPr>
              <a:t>Mechanical</a:t>
            </a:r>
            <a:r>
              <a:rPr lang="fi-FI" sz="1600" dirty="0" smtClean="0">
                <a:solidFill>
                  <a:srgbClr val="0000CC"/>
                </a:solidFill>
                <a:latin typeface="Times New Roman" pitchFamily="18" charset="0"/>
              </a:rPr>
              <a:t> and </a:t>
            </a:r>
            <a:r>
              <a:rPr lang="fi-FI" sz="1600" dirty="0" err="1" smtClean="0">
                <a:solidFill>
                  <a:srgbClr val="0000CC"/>
                </a:solidFill>
                <a:latin typeface="Times New Roman" pitchFamily="18" charset="0"/>
              </a:rPr>
              <a:t>electrical</a:t>
            </a:r>
            <a:r>
              <a:rPr lang="fi-FI" sz="1600" dirty="0" smtClean="0">
                <a:solidFill>
                  <a:srgbClr val="0000CC"/>
                </a:solidFill>
                <a:latin typeface="Times New Roman" pitchFamily="18" charset="0"/>
              </a:rPr>
              <a:t> design of the IA </a:t>
            </a:r>
            <a:r>
              <a:rPr lang="fi-FI" sz="1600" dirty="0" err="1" smtClean="0">
                <a:solidFill>
                  <a:srgbClr val="0000CC"/>
                </a:solidFill>
                <a:latin typeface="Times New Roman" pitchFamily="18" charset="0"/>
              </a:rPr>
              <a:t>stack</a:t>
            </a:r>
            <a:r>
              <a:rPr lang="fi-FI" sz="1600" dirty="0" smtClean="0">
                <a:solidFill>
                  <a:srgbClr val="0000CC"/>
                </a:solidFill>
                <a:latin typeface="Times New Roman" pitchFamily="18" charset="0"/>
              </a:rPr>
              <a:t>: </a:t>
            </a:r>
          </a:p>
          <a:p>
            <a:pPr lvl="1">
              <a:spcBef>
                <a:spcPts val="0"/>
              </a:spcBef>
              <a:buNone/>
            </a:pPr>
            <a:r>
              <a:rPr lang="fi-FI" sz="1600" dirty="0" err="1" smtClean="0">
                <a:solidFill>
                  <a:srgbClr val="0000CC"/>
                </a:solidFill>
                <a:latin typeface="Times New Roman" pitchFamily="18" charset="0"/>
              </a:rPr>
              <a:t>housing</a:t>
            </a:r>
            <a:r>
              <a:rPr lang="fi-FI" sz="1600" dirty="0" smtClean="0">
                <a:solidFill>
                  <a:srgbClr val="0000CC"/>
                </a:solidFill>
                <a:latin typeface="Times New Roman" pitchFamily="18" charset="0"/>
              </a:rPr>
              <a:t> of </a:t>
            </a:r>
            <a:r>
              <a:rPr lang="fi-FI" sz="1600" dirty="0" err="1" smtClean="0">
                <a:solidFill>
                  <a:srgbClr val="0000CC"/>
                </a:solidFill>
                <a:latin typeface="Times New Roman" pitchFamily="18" charset="0"/>
              </a:rPr>
              <a:t>transformer</a:t>
            </a:r>
            <a:r>
              <a:rPr lang="fi-FI" sz="1600" dirty="0" smtClean="0">
                <a:solidFill>
                  <a:srgbClr val="0000CC"/>
                </a:solidFill>
                <a:latin typeface="Times New Roman" pitchFamily="18" charset="0"/>
              </a:rPr>
              <a:t> </a:t>
            </a:r>
            <a:r>
              <a:rPr lang="fi-FI" sz="1600" dirty="0" err="1" smtClean="0">
                <a:solidFill>
                  <a:srgbClr val="0000CC"/>
                </a:solidFill>
                <a:latin typeface="Times New Roman" pitchFamily="18" charset="0"/>
              </a:rPr>
              <a:t>cores</a:t>
            </a:r>
            <a:r>
              <a:rPr lang="fi-FI" sz="1600" dirty="0" smtClean="0">
                <a:solidFill>
                  <a:srgbClr val="0000CC"/>
                </a:solidFill>
                <a:latin typeface="Times New Roman" pitchFamily="18" charset="0"/>
              </a:rPr>
              <a:t>, </a:t>
            </a:r>
            <a:r>
              <a:rPr lang="fi-FI" sz="1600" dirty="0" err="1" smtClean="0">
                <a:solidFill>
                  <a:srgbClr val="0000CC"/>
                </a:solidFill>
                <a:latin typeface="Times New Roman" pitchFamily="18" charset="0"/>
              </a:rPr>
              <a:t>feedthroughs</a:t>
            </a:r>
            <a:r>
              <a:rPr lang="fi-FI" sz="1600" dirty="0" smtClean="0">
                <a:solidFill>
                  <a:srgbClr val="0000CC"/>
                </a:solidFill>
                <a:latin typeface="Times New Roman" pitchFamily="18" charset="0"/>
              </a:rPr>
              <a:t>, </a:t>
            </a:r>
            <a:r>
              <a:rPr lang="fi-FI" sz="1600" dirty="0" err="1" smtClean="0">
                <a:solidFill>
                  <a:srgbClr val="0000CC"/>
                </a:solidFill>
                <a:latin typeface="Times New Roman" pitchFamily="18" charset="0"/>
              </a:rPr>
              <a:t>PCBs</a:t>
            </a:r>
            <a:r>
              <a:rPr lang="fi-FI" sz="1600" dirty="0" smtClean="0">
                <a:solidFill>
                  <a:srgbClr val="0000CC"/>
                </a:solidFill>
                <a:latin typeface="Times New Roman" pitchFamily="18" charset="0"/>
              </a:rPr>
              <a:t>, etc.</a:t>
            </a:r>
            <a:endParaRPr lang="en-GB" sz="1600" dirty="0" smtClean="0">
              <a:solidFill>
                <a:srgbClr val="0000CC"/>
              </a:solidFill>
              <a:latin typeface="Times New Roman" pitchFamily="18" charset="0"/>
            </a:endParaRPr>
          </a:p>
        </p:txBody>
      </p:sp>
      <p:sp>
        <p:nvSpPr>
          <p:cNvPr id="7" name="Date Placeholder 3"/>
          <p:cNvSpPr>
            <a:spLocks noGrp="1"/>
          </p:cNvSpPr>
          <p:nvPr>
            <p:ph type="dt" sz="quarter" idx="10"/>
          </p:nvPr>
        </p:nvSpPr>
        <p:spPr>
          <a:xfrm>
            <a:off x="457200" y="6481142"/>
            <a:ext cx="2133600" cy="476250"/>
          </a:xfrm>
          <a:noFill/>
        </p:spPr>
        <p:txBody>
          <a:bodyPr/>
          <a:lstStyle/>
          <a:p>
            <a:r>
              <a:rPr lang="en-US" sz="1200" dirty="0" smtClean="0">
                <a:solidFill>
                  <a:srgbClr val="000000"/>
                </a:solidFill>
              </a:rPr>
              <a:t>J. Holma</a:t>
            </a:r>
          </a:p>
        </p:txBody>
      </p:sp>
      <p:sp>
        <p:nvSpPr>
          <p:cNvPr id="9" name="Slide Number Placeholder 5"/>
          <p:cNvSpPr>
            <a:spLocks noGrp="1"/>
          </p:cNvSpPr>
          <p:nvPr>
            <p:ph type="sldNum" sz="quarter" idx="12"/>
          </p:nvPr>
        </p:nvSpPr>
        <p:spPr>
          <a:xfrm>
            <a:off x="6553200" y="6481142"/>
            <a:ext cx="2133600" cy="476250"/>
          </a:xfrm>
          <a:noFill/>
        </p:spPr>
        <p:txBody>
          <a:bodyPr/>
          <a:lstStyle/>
          <a:p>
            <a:fld id="{17F38FA4-84EE-471E-A497-1F256BFAAA05}" type="slidenum">
              <a:rPr lang="en-US" smtClean="0">
                <a:solidFill>
                  <a:srgbClr val="000000"/>
                </a:solidFill>
              </a:rPr>
              <a:pPr/>
              <a:t>21</a:t>
            </a:fld>
            <a:endParaRPr lang="en-US" dirty="0" smtClean="0">
              <a:solidFill>
                <a:srgbClr val="000000"/>
              </a:solidFill>
            </a:endParaRPr>
          </a:p>
        </p:txBody>
      </p:sp>
      <p:sp>
        <p:nvSpPr>
          <p:cNvPr id="10" name="Footer Placeholder 4"/>
          <p:cNvSpPr>
            <a:spLocks noGrp="1"/>
          </p:cNvSpPr>
          <p:nvPr>
            <p:ph type="ftr" sz="quarter" idx="11"/>
          </p:nvPr>
        </p:nvSpPr>
        <p:spPr>
          <a:xfrm>
            <a:off x="3124200" y="6481142"/>
            <a:ext cx="3103984" cy="476250"/>
          </a:xfrm>
          <a:noFill/>
        </p:spPr>
        <p:txBody>
          <a:bodyPr/>
          <a:lstStyle/>
          <a:p>
            <a:r>
              <a:rPr lang="en-US" dirty="0" smtClean="0">
                <a:solidFill>
                  <a:srgbClr val="000000"/>
                </a:solidFill>
              </a:rPr>
              <a:t>CLIC WP Meeting, March 9, 2012</a:t>
            </a:r>
          </a:p>
        </p:txBody>
      </p:sp>
      <p:grpSp>
        <p:nvGrpSpPr>
          <p:cNvPr id="21" name="Group 20"/>
          <p:cNvGrpSpPr>
            <a:grpSpLocks noChangeAspect="1"/>
          </p:cNvGrpSpPr>
          <p:nvPr/>
        </p:nvGrpSpPr>
        <p:grpSpPr>
          <a:xfrm>
            <a:off x="6372200" y="2439751"/>
            <a:ext cx="2304256" cy="1515304"/>
            <a:chOff x="6367647" y="4005064"/>
            <a:chExt cx="2452825" cy="1613004"/>
          </a:xfrm>
        </p:grpSpPr>
        <p:pic>
          <p:nvPicPr>
            <p:cNvPr id="14" name="Picture 13" descr="mosfet_test_setup2.jpg"/>
            <p:cNvPicPr>
              <a:picLocks noChangeAspect="1"/>
            </p:cNvPicPr>
            <p:nvPr/>
          </p:nvPicPr>
          <p:blipFill>
            <a:blip r:embed="rId2" cstate="print"/>
            <a:stretch>
              <a:fillRect/>
            </a:stretch>
          </p:blipFill>
          <p:spPr>
            <a:xfrm>
              <a:off x="6367647" y="4005064"/>
              <a:ext cx="2452825" cy="1359200"/>
            </a:xfrm>
            <a:prstGeom prst="rect">
              <a:avLst/>
            </a:prstGeom>
          </p:spPr>
        </p:pic>
        <p:cxnSp>
          <p:nvCxnSpPr>
            <p:cNvPr id="16" name="Straight Arrow Connector 15"/>
            <p:cNvCxnSpPr/>
            <p:nvPr/>
          </p:nvCxnSpPr>
          <p:spPr>
            <a:xfrm>
              <a:off x="7164288" y="5301208"/>
              <a:ext cx="1368152" cy="0"/>
            </a:xfrm>
            <a:prstGeom prst="straightConnector1">
              <a:avLst/>
            </a:prstGeom>
            <a:ln w="1905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bwMode="auto">
            <a:xfrm>
              <a:off x="7440758" y="5231476"/>
              <a:ext cx="885941" cy="386592"/>
            </a:xfrm>
            <a:prstGeom prst="rect">
              <a:avLst/>
            </a:prstGeom>
            <a:noFill/>
            <a:ln w="6350">
              <a:noFill/>
              <a:miter lim="800000"/>
              <a:headEnd/>
              <a:tailEnd/>
            </a:ln>
          </p:spPr>
          <p:txBody>
            <a:bodyPr wrap="none" tIns="27432" bIns="27432" rtlCol="0">
              <a:spAutoFit/>
            </a:bodyPr>
            <a:lstStyle/>
            <a:p>
              <a:r>
                <a:rPr lang="fi-FI" sz="2000" dirty="0" smtClean="0">
                  <a:solidFill>
                    <a:srgbClr val="FF0000"/>
                  </a:solidFill>
                  <a:cs typeface="Times New Roman" pitchFamily="18" charset="0"/>
                </a:rPr>
                <a:t>10 cm</a:t>
              </a:r>
              <a:endParaRPr lang="en-GB" sz="2000" dirty="0" smtClean="0">
                <a:solidFill>
                  <a:srgbClr val="FF0000"/>
                </a:solidFill>
                <a:cs typeface="Times New Roman" pitchFamily="18" charset="0"/>
              </a:endParaRPr>
            </a:p>
          </p:txBody>
        </p:sp>
      </p:grpSp>
      <p:grpSp>
        <p:nvGrpSpPr>
          <p:cNvPr id="23" name="Group 22"/>
          <p:cNvGrpSpPr>
            <a:grpSpLocks noChangeAspect="1"/>
          </p:cNvGrpSpPr>
          <p:nvPr/>
        </p:nvGrpSpPr>
        <p:grpSpPr>
          <a:xfrm>
            <a:off x="6228184" y="4077072"/>
            <a:ext cx="2686744" cy="2376264"/>
            <a:chOff x="6367647" y="1268760"/>
            <a:chExt cx="2524833" cy="2233064"/>
          </a:xfrm>
        </p:grpSpPr>
        <p:pic>
          <p:nvPicPr>
            <p:cNvPr id="12" name="Picture 11" descr="inductance_of_a_capacitance_scope_with_a_curve_smaller.jpg"/>
            <p:cNvPicPr>
              <a:picLocks noChangeAspect="1"/>
            </p:cNvPicPr>
            <p:nvPr/>
          </p:nvPicPr>
          <p:blipFill>
            <a:blip r:embed="rId3" cstate="print"/>
            <a:stretch>
              <a:fillRect/>
            </a:stretch>
          </p:blipFill>
          <p:spPr>
            <a:xfrm>
              <a:off x="6367647" y="1268760"/>
              <a:ext cx="2448272" cy="1880802"/>
            </a:xfrm>
            <a:prstGeom prst="rect">
              <a:avLst/>
            </a:prstGeom>
          </p:spPr>
        </p:pic>
        <p:pic>
          <p:nvPicPr>
            <p:cNvPr id="13" name="Picture 12" descr="NWL_pulse_cap2.jpg"/>
            <p:cNvPicPr>
              <a:picLocks noChangeAspect="1"/>
            </p:cNvPicPr>
            <p:nvPr/>
          </p:nvPicPr>
          <p:blipFill>
            <a:blip r:embed="rId4" cstate="print"/>
            <a:stretch>
              <a:fillRect/>
            </a:stretch>
          </p:blipFill>
          <p:spPr>
            <a:xfrm>
              <a:off x="7524328" y="2097527"/>
              <a:ext cx="1368152" cy="1115449"/>
            </a:xfrm>
            <a:prstGeom prst="rect">
              <a:avLst/>
            </a:prstGeom>
          </p:spPr>
        </p:pic>
        <p:cxnSp>
          <p:nvCxnSpPr>
            <p:cNvPr id="15" name="Straight Arrow Connector 14"/>
            <p:cNvCxnSpPr/>
            <p:nvPr/>
          </p:nvCxnSpPr>
          <p:spPr>
            <a:xfrm>
              <a:off x="7812360" y="3212976"/>
              <a:ext cx="936104" cy="0"/>
            </a:xfrm>
            <a:prstGeom prst="straightConnector1">
              <a:avLst/>
            </a:prstGeom>
            <a:ln w="15875">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bwMode="auto">
            <a:xfrm>
              <a:off x="7931375" y="3138647"/>
              <a:ext cx="689612" cy="363177"/>
            </a:xfrm>
            <a:prstGeom prst="rect">
              <a:avLst/>
            </a:prstGeom>
            <a:noFill/>
            <a:ln w="6350">
              <a:noFill/>
              <a:miter lim="800000"/>
              <a:headEnd/>
              <a:tailEnd/>
            </a:ln>
          </p:spPr>
          <p:txBody>
            <a:bodyPr wrap="none" tIns="27432" bIns="27432" rtlCol="0">
              <a:spAutoFit/>
            </a:bodyPr>
            <a:lstStyle/>
            <a:p>
              <a:r>
                <a:rPr lang="fi-FI" sz="2000" dirty="0" smtClean="0">
                  <a:solidFill>
                    <a:srgbClr val="FF0000"/>
                  </a:solidFill>
                  <a:cs typeface="Times New Roman" pitchFamily="18" charset="0"/>
                </a:rPr>
                <a:t>5 cm</a:t>
              </a:r>
              <a:endParaRPr lang="en-GB" sz="2000" dirty="0" smtClean="0">
                <a:solidFill>
                  <a:srgbClr val="FF0000"/>
                </a:solidFill>
                <a:cs typeface="Times New Roman" pitchFamily="18" charset="0"/>
              </a:endParaRPr>
            </a:p>
          </p:txBody>
        </p:sp>
      </p:grpSp>
      <p:grpSp>
        <p:nvGrpSpPr>
          <p:cNvPr id="28" name="Group 27"/>
          <p:cNvGrpSpPr>
            <a:grpSpLocks noChangeAspect="1"/>
          </p:cNvGrpSpPr>
          <p:nvPr/>
        </p:nvGrpSpPr>
        <p:grpSpPr>
          <a:xfrm>
            <a:off x="3635896" y="4077072"/>
            <a:ext cx="2304256" cy="2320842"/>
            <a:chOff x="6516216" y="4713767"/>
            <a:chExt cx="2016224" cy="2030737"/>
          </a:xfrm>
        </p:grpSpPr>
        <p:pic>
          <p:nvPicPr>
            <p:cNvPr id="24" name="Picture 23" descr="Transformer_Core_VAC_2pieces_ver2_5_3_12.jpg"/>
            <p:cNvPicPr>
              <a:picLocks noChangeAspect="1"/>
            </p:cNvPicPr>
            <p:nvPr/>
          </p:nvPicPr>
          <p:blipFill>
            <a:blip r:embed="rId5" cstate="print"/>
            <a:stretch>
              <a:fillRect/>
            </a:stretch>
          </p:blipFill>
          <p:spPr>
            <a:xfrm>
              <a:off x="6516216" y="4713767"/>
              <a:ext cx="2016224" cy="1811577"/>
            </a:xfrm>
            <a:prstGeom prst="rect">
              <a:avLst/>
            </a:prstGeom>
          </p:spPr>
        </p:pic>
        <p:cxnSp>
          <p:nvCxnSpPr>
            <p:cNvPr id="25" name="Straight Arrow Connector 24"/>
            <p:cNvCxnSpPr/>
            <p:nvPr/>
          </p:nvCxnSpPr>
          <p:spPr>
            <a:xfrm>
              <a:off x="6732240" y="6453336"/>
              <a:ext cx="1656184" cy="0"/>
            </a:xfrm>
            <a:prstGeom prst="straightConnector1">
              <a:avLst/>
            </a:prstGeom>
            <a:ln w="1905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bwMode="auto">
            <a:xfrm>
              <a:off x="7210531" y="6381328"/>
              <a:ext cx="817853" cy="363176"/>
            </a:xfrm>
            <a:prstGeom prst="rect">
              <a:avLst/>
            </a:prstGeom>
            <a:noFill/>
            <a:ln w="6350">
              <a:noFill/>
              <a:miter lim="800000"/>
              <a:headEnd/>
              <a:tailEnd/>
            </a:ln>
          </p:spPr>
          <p:txBody>
            <a:bodyPr wrap="none" tIns="27432" bIns="27432" rtlCol="0">
              <a:spAutoFit/>
            </a:bodyPr>
            <a:lstStyle/>
            <a:p>
              <a:r>
                <a:rPr lang="fi-FI" sz="2000" dirty="0" smtClean="0">
                  <a:solidFill>
                    <a:srgbClr val="FF0000"/>
                  </a:solidFill>
                  <a:cs typeface="Times New Roman" pitchFamily="18" charset="0"/>
                </a:rPr>
                <a:t>13 cm</a:t>
              </a:r>
              <a:endParaRPr lang="en-GB" sz="2000" dirty="0" smtClean="0">
                <a:solidFill>
                  <a:srgbClr val="FF0000"/>
                </a:solidFill>
                <a:cs typeface="Times New Roman" pitchFamily="18" charset="0"/>
              </a:endParaRPr>
            </a:p>
          </p:txBody>
        </p:sp>
      </p:grpSp>
      <p:pic>
        <p:nvPicPr>
          <p:cNvPr id="29" name="Picture 28" descr="Heinzinger_HV_supply_5_3_12.jpg"/>
          <p:cNvPicPr>
            <a:picLocks noChangeAspect="1"/>
          </p:cNvPicPr>
          <p:nvPr/>
        </p:nvPicPr>
        <p:blipFill>
          <a:blip r:embed="rId6" cstate="print"/>
          <a:stretch>
            <a:fillRect/>
          </a:stretch>
        </p:blipFill>
        <p:spPr>
          <a:xfrm>
            <a:off x="6372200" y="956218"/>
            <a:ext cx="2376264" cy="1248646"/>
          </a:xfrm>
          <a:prstGeom prst="rect">
            <a:avLst/>
          </a:prstGeom>
        </p:spPr>
      </p:pic>
      <p:pic>
        <p:nvPicPr>
          <p:cNvPr id="30" name="Picture 29" descr="Cartoon_3D_model_of_IA_stack_5_3_12.jpg"/>
          <p:cNvPicPr>
            <a:picLocks noChangeAspect="1"/>
          </p:cNvPicPr>
          <p:nvPr/>
        </p:nvPicPr>
        <p:blipFill>
          <a:blip r:embed="rId7" cstate="print"/>
          <a:stretch>
            <a:fillRect/>
          </a:stretch>
        </p:blipFill>
        <p:spPr>
          <a:xfrm>
            <a:off x="539552" y="4221088"/>
            <a:ext cx="2882241" cy="2160240"/>
          </a:xfrm>
          <a:prstGeom prst="rect">
            <a:avLst/>
          </a:prstGeom>
        </p:spPr>
      </p:pic>
      <p:sp>
        <p:nvSpPr>
          <p:cNvPr id="22" name="TextBox 21"/>
          <p:cNvSpPr txBox="1"/>
          <p:nvPr/>
        </p:nvSpPr>
        <p:spPr bwMode="auto">
          <a:xfrm>
            <a:off x="7524328" y="2438077"/>
            <a:ext cx="1152128" cy="270843"/>
          </a:xfrm>
          <a:prstGeom prst="rect">
            <a:avLst/>
          </a:prstGeom>
          <a:solidFill>
            <a:schemeClr val="accent5">
              <a:lumMod val="90000"/>
            </a:schemeClr>
          </a:solidFill>
          <a:ln w="6350">
            <a:solidFill>
              <a:srgbClr val="0000CC"/>
            </a:solidFill>
            <a:miter lim="800000"/>
            <a:headEnd/>
            <a:tailEnd/>
          </a:ln>
        </p:spPr>
        <p:txBody>
          <a:bodyPr wrap="square" lIns="36000" tIns="27432" rIns="36000" bIns="27432" rtlCol="0">
            <a:spAutoFit/>
          </a:bodyPr>
          <a:lstStyle/>
          <a:p>
            <a:pPr algn="ctr"/>
            <a:r>
              <a:rPr lang="en-US" sz="1400" b="1" dirty="0" smtClean="0">
                <a:solidFill>
                  <a:srgbClr val="0000CC"/>
                </a:solidFill>
                <a:cs typeface="Times New Roman" pitchFamily="18" charset="0"/>
              </a:rPr>
              <a:t>MOSFET test</a:t>
            </a:r>
            <a:endParaRPr lang="en-CA" sz="1400" b="1" dirty="0" smtClean="0">
              <a:solidFill>
                <a:srgbClr val="0000CC"/>
              </a:solidFill>
              <a:cs typeface="Times New Roman" pitchFamily="18" charset="0"/>
            </a:endParaRPr>
          </a:p>
        </p:txBody>
      </p:sp>
      <p:sp>
        <p:nvSpPr>
          <p:cNvPr id="26" name="TextBox 25"/>
          <p:cNvSpPr txBox="1"/>
          <p:nvPr/>
        </p:nvSpPr>
        <p:spPr bwMode="auto">
          <a:xfrm>
            <a:off x="6948264" y="4094261"/>
            <a:ext cx="1152128" cy="270843"/>
          </a:xfrm>
          <a:prstGeom prst="rect">
            <a:avLst/>
          </a:prstGeom>
          <a:solidFill>
            <a:schemeClr val="accent5">
              <a:lumMod val="90000"/>
            </a:schemeClr>
          </a:solidFill>
          <a:ln w="6350">
            <a:solidFill>
              <a:srgbClr val="0000CC"/>
            </a:solidFill>
            <a:miter lim="800000"/>
            <a:headEnd/>
            <a:tailEnd/>
          </a:ln>
        </p:spPr>
        <p:txBody>
          <a:bodyPr wrap="square" lIns="36000" tIns="27432" rIns="36000" bIns="27432" rtlCol="0">
            <a:spAutoFit/>
          </a:bodyPr>
          <a:lstStyle/>
          <a:p>
            <a:pPr algn="ctr"/>
            <a:r>
              <a:rPr lang="en-US" sz="1400" b="1" dirty="0" smtClean="0">
                <a:solidFill>
                  <a:srgbClr val="0000CC"/>
                </a:solidFill>
                <a:cs typeface="Times New Roman" pitchFamily="18" charset="0"/>
              </a:rPr>
              <a:t>Capacitor test</a:t>
            </a:r>
            <a:endParaRPr lang="en-CA" sz="1400" b="1" dirty="0" smtClean="0">
              <a:solidFill>
                <a:srgbClr val="0000CC"/>
              </a:solidFill>
              <a:cs typeface="Times New Roman" pitchFamily="18" charset="0"/>
            </a:endParaRPr>
          </a:p>
        </p:txBody>
      </p:sp>
      <p:sp>
        <p:nvSpPr>
          <p:cNvPr id="31" name="TextBox 30"/>
          <p:cNvSpPr txBox="1"/>
          <p:nvPr/>
        </p:nvSpPr>
        <p:spPr bwMode="auto">
          <a:xfrm>
            <a:off x="3635896" y="3933056"/>
            <a:ext cx="2304256" cy="270843"/>
          </a:xfrm>
          <a:prstGeom prst="rect">
            <a:avLst/>
          </a:prstGeom>
          <a:solidFill>
            <a:schemeClr val="accent5">
              <a:lumMod val="90000"/>
            </a:schemeClr>
          </a:solidFill>
          <a:ln w="6350">
            <a:solidFill>
              <a:srgbClr val="0000CC"/>
            </a:solidFill>
            <a:miter lim="800000"/>
            <a:headEnd/>
            <a:tailEnd/>
          </a:ln>
        </p:spPr>
        <p:txBody>
          <a:bodyPr wrap="square" lIns="36000" tIns="27432" rIns="36000" bIns="27432" rtlCol="0">
            <a:spAutoFit/>
          </a:bodyPr>
          <a:lstStyle/>
          <a:p>
            <a:pPr algn="ctr"/>
            <a:r>
              <a:rPr lang="en-US" sz="1400" b="1" dirty="0" smtClean="0">
                <a:solidFill>
                  <a:srgbClr val="0000CC"/>
                </a:solidFill>
                <a:cs typeface="Times New Roman" pitchFamily="18" charset="0"/>
              </a:rPr>
              <a:t>Sample transformer cores</a:t>
            </a:r>
            <a:endParaRPr lang="en-CA" sz="1400" b="1" dirty="0" smtClean="0">
              <a:solidFill>
                <a:srgbClr val="0000CC"/>
              </a:solidFill>
              <a:cs typeface="Times New Roman" pitchFamily="18" charset="0"/>
            </a:endParaRPr>
          </a:p>
        </p:txBody>
      </p:sp>
      <p:sp>
        <p:nvSpPr>
          <p:cNvPr id="32" name="TextBox 31"/>
          <p:cNvSpPr txBox="1"/>
          <p:nvPr/>
        </p:nvSpPr>
        <p:spPr bwMode="auto">
          <a:xfrm>
            <a:off x="827584" y="4022253"/>
            <a:ext cx="2304256" cy="270843"/>
          </a:xfrm>
          <a:prstGeom prst="rect">
            <a:avLst/>
          </a:prstGeom>
          <a:solidFill>
            <a:schemeClr val="accent5">
              <a:lumMod val="90000"/>
            </a:schemeClr>
          </a:solidFill>
          <a:ln w="6350">
            <a:solidFill>
              <a:srgbClr val="0000CC"/>
            </a:solidFill>
            <a:miter lim="800000"/>
            <a:headEnd/>
            <a:tailEnd/>
          </a:ln>
        </p:spPr>
        <p:txBody>
          <a:bodyPr wrap="square" lIns="36000" tIns="27432" rIns="36000" bIns="27432" rtlCol="0">
            <a:spAutoFit/>
          </a:bodyPr>
          <a:lstStyle/>
          <a:p>
            <a:pPr algn="ctr"/>
            <a:r>
              <a:rPr lang="en-US" sz="1400" b="1" dirty="0" smtClean="0">
                <a:solidFill>
                  <a:srgbClr val="0000CC"/>
                </a:solidFill>
                <a:cs typeface="Times New Roman" pitchFamily="18" charset="0"/>
              </a:rPr>
              <a:t>3D Model of one layer of IA !</a:t>
            </a:r>
            <a:endParaRPr lang="en-CA" sz="1400" b="1" dirty="0" smtClean="0">
              <a:solidFill>
                <a:srgbClr val="0000CC"/>
              </a:solidFill>
              <a:cs typeface="Times New Roman" pitchFamily="18" charset="0"/>
            </a:endParaRPr>
          </a:p>
        </p:txBody>
      </p:sp>
    </p:spTree>
    <p:extLst>
      <p:ext uri="{BB962C8B-B14F-4D97-AF65-F5344CB8AC3E}">
        <p14:creationId xmlns:p14="http://schemas.microsoft.com/office/powerpoint/2010/main" val="2199165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a:xfrm>
            <a:off x="1331640" y="260648"/>
            <a:ext cx="6876256" cy="571480"/>
          </a:xfrm>
        </p:spPr>
        <p:txBody>
          <a:bodyPr/>
          <a:lstStyle/>
          <a:p>
            <a:pPr eaLnBrk="1" hangingPunct="1"/>
            <a:r>
              <a:rPr lang="fi-FI" sz="3600" dirty="0" smtClean="0">
                <a:solidFill>
                  <a:schemeClr val="accent2"/>
                </a:solidFill>
              </a:rPr>
              <a:t>Present Status of Inductive Adder Development &amp; Planning</a:t>
            </a:r>
            <a:endParaRPr lang="en-GB" sz="3600" dirty="0" smtClean="0">
              <a:solidFill>
                <a:schemeClr val="accent2"/>
              </a:solidFill>
            </a:endParaRPr>
          </a:p>
        </p:txBody>
      </p:sp>
      <p:sp>
        <p:nvSpPr>
          <p:cNvPr id="18438" name="Text Box 4"/>
          <p:cNvSpPr>
            <a:spLocks noGrp="1" noChangeArrowheads="1"/>
          </p:cNvSpPr>
          <p:nvPr>
            <p:ph type="body" idx="1"/>
          </p:nvPr>
        </p:nvSpPr>
        <p:spPr>
          <a:xfrm>
            <a:off x="107504" y="1338411"/>
            <a:ext cx="4752528" cy="5114925"/>
          </a:xfrm>
          <a:noFill/>
        </p:spPr>
        <p:txBody>
          <a:bodyPr/>
          <a:lstStyle/>
          <a:p>
            <a:pPr algn="l">
              <a:spcBef>
                <a:spcPts val="600"/>
              </a:spcBef>
              <a:buFont typeface="Wingdings" pitchFamily="2" charset="2"/>
              <a:buChar char="Ø"/>
            </a:pPr>
            <a:r>
              <a:rPr lang="fi-FI" sz="1700" dirty="0" smtClean="0">
                <a:solidFill>
                  <a:srgbClr val="0000CC"/>
                </a:solidFill>
                <a:latin typeface="Times New Roman" pitchFamily="18" charset="0"/>
              </a:rPr>
              <a:t>The stripline odd mode characterisitic impedance may not be matched to the impedance of the inductive adder, resulting in increased settling time for ripple and hence increased demands on the IA.</a:t>
            </a:r>
          </a:p>
          <a:p>
            <a:pPr algn="l">
              <a:spcBef>
                <a:spcPts val="600"/>
              </a:spcBef>
              <a:buFont typeface="Wingdings" pitchFamily="2" charset="2"/>
              <a:buChar char="Ø"/>
            </a:pPr>
            <a:r>
              <a:rPr lang="fi-FI" sz="1700" dirty="0" smtClean="0">
                <a:solidFill>
                  <a:srgbClr val="0000CC"/>
                </a:solidFill>
                <a:latin typeface="Times New Roman" pitchFamily="18" charset="0"/>
              </a:rPr>
              <a:t>Also the IA design for the CLIC 1 GHz baseline is more demanding than for the 2 GHz option.</a:t>
            </a:r>
          </a:p>
          <a:p>
            <a:pPr algn="l">
              <a:spcBef>
                <a:spcPts val="600"/>
              </a:spcBef>
              <a:buFont typeface="Wingdings" pitchFamily="2" charset="2"/>
              <a:buChar char="Ø"/>
            </a:pPr>
            <a:r>
              <a:rPr lang="fi-FI" sz="1700" dirty="0" smtClean="0">
                <a:solidFill>
                  <a:srgbClr val="0000CC"/>
                </a:solidFill>
                <a:latin typeface="Times New Roman" pitchFamily="18" charset="0"/>
              </a:rPr>
              <a:t>In addition, although the IA design for CLIC DR is the main goal of the current R&amp;D, the prototype IA is also being designed to meet the specifications of ATF/ALBA test facilities (e.g. increased voltage w.r.t. CLIC DR).</a:t>
            </a:r>
          </a:p>
          <a:p>
            <a:pPr algn="l">
              <a:spcBef>
                <a:spcPts val="600"/>
              </a:spcBef>
              <a:buFont typeface="Wingdings" pitchFamily="2" charset="2"/>
              <a:buChar char="Ø"/>
            </a:pPr>
            <a:r>
              <a:rPr lang="fi-FI" sz="1700" dirty="0" smtClean="0">
                <a:solidFill>
                  <a:srgbClr val="0000CC"/>
                </a:solidFill>
                <a:latin typeface="Times New Roman" pitchFamily="18" charset="0"/>
              </a:rPr>
              <a:t>2012 goal is to have tested 2 or 3 layers of IA and ordered significant quantity of components for one-stack.</a:t>
            </a:r>
          </a:p>
          <a:p>
            <a:pPr algn="l">
              <a:spcBef>
                <a:spcPts val="600"/>
              </a:spcBef>
              <a:buFont typeface="Wingdings" pitchFamily="2" charset="2"/>
              <a:buChar char="Ø"/>
            </a:pPr>
            <a:r>
              <a:rPr lang="fi-FI" sz="1700" dirty="0" smtClean="0">
                <a:solidFill>
                  <a:srgbClr val="0000CC"/>
                </a:solidFill>
                <a:latin typeface="Times New Roman" pitchFamily="18" charset="0"/>
              </a:rPr>
              <a:t>2013 goal is to build and test one stack and  order components for a 2nd stack.</a:t>
            </a:r>
          </a:p>
          <a:p>
            <a:pPr algn="l">
              <a:spcBef>
                <a:spcPts val="600"/>
              </a:spcBef>
              <a:buFont typeface="Wingdings" pitchFamily="2" charset="2"/>
              <a:buChar char="Ø"/>
            </a:pPr>
            <a:r>
              <a:rPr lang="fi-FI" sz="1700" dirty="0" smtClean="0">
                <a:solidFill>
                  <a:srgbClr val="0000CC"/>
                </a:solidFill>
                <a:latin typeface="Times New Roman" pitchFamily="18" charset="0"/>
              </a:rPr>
              <a:t>2014 goal is to test in a facility (with beam).</a:t>
            </a:r>
          </a:p>
          <a:p>
            <a:pPr lvl="1">
              <a:spcBef>
                <a:spcPts val="600"/>
              </a:spcBef>
              <a:buNone/>
            </a:pPr>
            <a:endParaRPr lang="fi-FI" sz="1700" dirty="0" smtClean="0">
              <a:solidFill>
                <a:srgbClr val="0000CC"/>
              </a:solidFill>
              <a:latin typeface="Times New Roman" pitchFamily="18" charset="0"/>
            </a:endParaRPr>
          </a:p>
          <a:p>
            <a:pPr lvl="1">
              <a:spcBef>
                <a:spcPts val="600"/>
              </a:spcBef>
              <a:buFont typeface="Wingdings" pitchFamily="2" charset="2"/>
              <a:buChar char="Ø"/>
            </a:pPr>
            <a:endParaRPr lang="fi-FI" sz="1700" dirty="0" smtClean="0">
              <a:solidFill>
                <a:srgbClr val="0000CC"/>
              </a:solidFill>
              <a:latin typeface="Times New Roman" pitchFamily="18" charset="0"/>
            </a:endParaRPr>
          </a:p>
          <a:p>
            <a:pPr lvl="1">
              <a:spcBef>
                <a:spcPts val="600"/>
              </a:spcBef>
              <a:buFont typeface="Wingdings" pitchFamily="2" charset="2"/>
              <a:buChar char="Ø"/>
            </a:pPr>
            <a:endParaRPr lang="fi-FI" sz="1700" dirty="0" smtClean="0">
              <a:solidFill>
                <a:srgbClr val="0000CC"/>
              </a:solidFill>
              <a:latin typeface="Times New Roman" pitchFamily="18" charset="0"/>
            </a:endParaRPr>
          </a:p>
        </p:txBody>
      </p:sp>
      <p:sp>
        <p:nvSpPr>
          <p:cNvPr id="7" name="Date Placeholder 3"/>
          <p:cNvSpPr>
            <a:spLocks noGrp="1"/>
          </p:cNvSpPr>
          <p:nvPr>
            <p:ph type="dt" sz="quarter" idx="10"/>
          </p:nvPr>
        </p:nvSpPr>
        <p:spPr>
          <a:xfrm>
            <a:off x="608856" y="6481142"/>
            <a:ext cx="2133600" cy="476250"/>
          </a:xfrm>
          <a:noFill/>
        </p:spPr>
        <p:txBody>
          <a:bodyPr/>
          <a:lstStyle/>
          <a:p>
            <a:r>
              <a:rPr lang="en-US" sz="1200" dirty="0" smtClean="0">
                <a:solidFill>
                  <a:srgbClr val="000000"/>
                </a:solidFill>
              </a:rPr>
              <a:t>J. Holma</a:t>
            </a:r>
          </a:p>
          <a:p>
            <a:endParaRPr lang="en-US" sz="1200" dirty="0" smtClean="0">
              <a:solidFill>
                <a:srgbClr val="000000"/>
              </a:solidFill>
            </a:endParaRPr>
          </a:p>
        </p:txBody>
      </p:sp>
      <p:sp>
        <p:nvSpPr>
          <p:cNvPr id="9" name="Slide Number Placeholder 5"/>
          <p:cNvSpPr>
            <a:spLocks noGrp="1"/>
          </p:cNvSpPr>
          <p:nvPr>
            <p:ph type="sldNum" sz="quarter" idx="12"/>
          </p:nvPr>
        </p:nvSpPr>
        <p:spPr>
          <a:xfrm>
            <a:off x="6553200" y="6481142"/>
            <a:ext cx="2133600" cy="476250"/>
          </a:xfrm>
          <a:noFill/>
        </p:spPr>
        <p:txBody>
          <a:bodyPr/>
          <a:lstStyle/>
          <a:p>
            <a:fld id="{17F38FA4-84EE-471E-A497-1F256BFAAA05}" type="slidenum">
              <a:rPr lang="en-US" smtClean="0">
                <a:solidFill>
                  <a:srgbClr val="000000"/>
                </a:solidFill>
              </a:rPr>
              <a:pPr/>
              <a:t>22</a:t>
            </a:fld>
            <a:endParaRPr lang="en-US" dirty="0" smtClean="0">
              <a:solidFill>
                <a:srgbClr val="000000"/>
              </a:solidFill>
            </a:endParaRPr>
          </a:p>
        </p:txBody>
      </p:sp>
      <p:sp>
        <p:nvSpPr>
          <p:cNvPr id="10" name="Footer Placeholder 4"/>
          <p:cNvSpPr>
            <a:spLocks noGrp="1"/>
          </p:cNvSpPr>
          <p:nvPr>
            <p:ph type="ftr" sz="quarter" idx="11"/>
          </p:nvPr>
        </p:nvSpPr>
        <p:spPr>
          <a:xfrm>
            <a:off x="3275856" y="6481142"/>
            <a:ext cx="3103984" cy="476250"/>
          </a:xfrm>
          <a:noFill/>
        </p:spPr>
        <p:txBody>
          <a:bodyPr/>
          <a:lstStyle/>
          <a:p>
            <a:r>
              <a:rPr lang="en-US" dirty="0" smtClean="0">
                <a:solidFill>
                  <a:srgbClr val="000000"/>
                </a:solidFill>
              </a:rPr>
              <a:t>CLIC WP Meeting, March 9, 2012</a:t>
            </a:r>
          </a:p>
        </p:txBody>
      </p:sp>
      <p:graphicFrame>
        <p:nvGraphicFramePr>
          <p:cNvPr id="16" name="Chart 15"/>
          <p:cNvGraphicFramePr/>
          <p:nvPr/>
        </p:nvGraphicFramePr>
        <p:xfrm>
          <a:off x="4823520" y="1196752"/>
          <a:ext cx="4320480" cy="4896544"/>
        </p:xfrm>
        <a:graphic>
          <a:graphicData uri="http://schemas.openxmlformats.org/drawingml/2006/chart">
            <c:chart xmlns:c="http://schemas.openxmlformats.org/drawingml/2006/chart" xmlns:r="http://schemas.openxmlformats.org/officeDocument/2006/relationships" r:id="rId2"/>
          </a:graphicData>
        </a:graphic>
      </p:graphicFrame>
      <p:cxnSp>
        <p:nvCxnSpPr>
          <p:cNvPr id="11" name="Straight Arrow Connector 10"/>
          <p:cNvCxnSpPr/>
          <p:nvPr/>
        </p:nvCxnSpPr>
        <p:spPr>
          <a:xfrm>
            <a:off x="3131840" y="2420888"/>
            <a:ext cx="1872208" cy="504056"/>
          </a:xfrm>
          <a:prstGeom prst="straightConnector1">
            <a:avLst/>
          </a:prstGeom>
          <a:ln w="19050">
            <a:solidFill>
              <a:srgbClr val="0000CC"/>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0576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1" name="8 Imagen" descr="quarter_electrode.jpg"/>
          <p:cNvPicPr>
            <a:picLocks noChangeAspect="1" noChangeArrowheads="1"/>
          </p:cNvPicPr>
          <p:nvPr/>
        </p:nvPicPr>
        <p:blipFill>
          <a:blip r:embed="rId2" cstate="print"/>
          <a:srcRect l="15355" t="8923" r="22205" b="13438"/>
          <a:stretch>
            <a:fillRect/>
          </a:stretch>
        </p:blipFill>
        <p:spPr bwMode="auto">
          <a:xfrm>
            <a:off x="35496" y="4509120"/>
            <a:ext cx="1979613" cy="1839913"/>
          </a:xfrm>
          <a:prstGeom prst="rect">
            <a:avLst/>
          </a:prstGeom>
          <a:noFill/>
          <a:ln w="9525">
            <a:noFill/>
            <a:miter lim="800000"/>
            <a:headEnd/>
            <a:tailEnd/>
          </a:ln>
        </p:spPr>
      </p:pic>
      <p:sp>
        <p:nvSpPr>
          <p:cNvPr id="2052" name="Rectangle 4"/>
          <p:cNvSpPr>
            <a:spLocks noGrp="1" noChangeArrowheads="1"/>
          </p:cNvSpPr>
          <p:nvPr>
            <p:ph type="title"/>
          </p:nvPr>
        </p:nvSpPr>
        <p:spPr>
          <a:xfrm>
            <a:off x="683568" y="-171400"/>
            <a:ext cx="8424936" cy="993453"/>
          </a:xfrm>
          <a:noFill/>
          <a:ln w="9525">
            <a:noFill/>
            <a:miter lim="800000"/>
            <a:headEnd/>
            <a:tailEnd/>
          </a:ln>
        </p:spPr>
        <p:txBody>
          <a:bodyPr vert="horz" wrap="square" lIns="91440" tIns="45720" rIns="91440" bIns="45720" numCol="1" anchor="ctr" anchorCtr="0" compatLnSpc="1">
            <a:prstTxWarp prst="textNoShape">
              <a:avLst/>
            </a:prstTxWarp>
          </a:bodyPr>
          <a:lstStyle/>
          <a:p>
            <a:r>
              <a:rPr lang="es-ES" sz="3600" b="1" dirty="0" smtClean="0">
                <a:solidFill>
                  <a:schemeClr val="accent2"/>
                </a:solidFill>
              </a:rPr>
              <a:t>Status Of </a:t>
            </a:r>
            <a:r>
              <a:rPr lang="es-ES" sz="3600" b="1" dirty="0" err="1" smtClean="0">
                <a:solidFill>
                  <a:schemeClr val="accent2"/>
                </a:solidFill>
              </a:rPr>
              <a:t>Development</a:t>
            </a:r>
            <a:r>
              <a:rPr lang="es-ES" sz="3600" b="1" dirty="0" smtClean="0">
                <a:solidFill>
                  <a:schemeClr val="accent2"/>
                </a:solidFill>
              </a:rPr>
              <a:t> of Striplines</a:t>
            </a:r>
          </a:p>
        </p:txBody>
      </p:sp>
      <p:sp>
        <p:nvSpPr>
          <p:cNvPr id="2053" name="Rectangle 5"/>
          <p:cNvSpPr>
            <a:spLocks noGrp="1" noChangeArrowheads="1"/>
          </p:cNvSpPr>
          <p:nvPr>
            <p:ph type="body" sz="half" idx="1"/>
          </p:nvPr>
        </p:nvSpPr>
        <p:spPr>
          <a:xfrm>
            <a:off x="893440" y="548680"/>
            <a:ext cx="4038600" cy="1368152"/>
          </a:xfrm>
        </p:spPr>
        <p:txBody>
          <a:bodyPr/>
          <a:lstStyle/>
          <a:p>
            <a:pPr algn="l">
              <a:buFont typeface="Wingdings" pitchFamily="2" charset="2"/>
              <a:buChar char="ü"/>
            </a:pPr>
            <a:r>
              <a:rPr lang="es-ES" sz="1000" dirty="0">
                <a:solidFill>
                  <a:srgbClr val="0000CC"/>
                </a:solidFill>
              </a:rPr>
              <a:t>Cross </a:t>
            </a:r>
            <a:r>
              <a:rPr lang="es-ES" sz="1000" dirty="0" err="1">
                <a:solidFill>
                  <a:srgbClr val="0000CC"/>
                </a:solidFill>
              </a:rPr>
              <a:t>section</a:t>
            </a:r>
            <a:r>
              <a:rPr lang="es-ES" sz="1000" dirty="0">
                <a:solidFill>
                  <a:srgbClr val="0000CC"/>
                </a:solidFill>
              </a:rPr>
              <a:t> </a:t>
            </a:r>
            <a:r>
              <a:rPr lang="es-ES" sz="1000" dirty="0" smtClean="0">
                <a:solidFill>
                  <a:srgbClr val="0000CC"/>
                </a:solidFill>
              </a:rPr>
              <a:t>of striplines </a:t>
            </a:r>
            <a:r>
              <a:rPr lang="es-ES" sz="1000" dirty="0" err="1" smtClean="0">
                <a:solidFill>
                  <a:srgbClr val="0000CC"/>
                </a:solidFill>
              </a:rPr>
              <a:t>studies</a:t>
            </a:r>
            <a:r>
              <a:rPr lang="es-ES" sz="1000" dirty="0" smtClean="0">
                <a:solidFill>
                  <a:srgbClr val="0000CC"/>
                </a:solidFill>
              </a:rPr>
              <a:t> </a:t>
            </a:r>
            <a:r>
              <a:rPr lang="es-ES" sz="1000" dirty="0" err="1" smtClean="0">
                <a:solidFill>
                  <a:srgbClr val="0000CC"/>
                </a:solidFill>
              </a:rPr>
              <a:t>to</a:t>
            </a:r>
            <a:r>
              <a:rPr lang="es-ES" sz="1000" dirty="0" smtClean="0">
                <a:solidFill>
                  <a:srgbClr val="0000CC"/>
                </a:solidFill>
              </a:rPr>
              <a:t> </a:t>
            </a:r>
            <a:r>
              <a:rPr lang="es-ES" sz="1000" dirty="0" err="1" smtClean="0">
                <a:solidFill>
                  <a:srgbClr val="0000CC"/>
                </a:solidFill>
              </a:rPr>
              <a:t>achieve</a:t>
            </a:r>
            <a:r>
              <a:rPr lang="es-ES" sz="1000" dirty="0" smtClean="0">
                <a:solidFill>
                  <a:srgbClr val="0000CC"/>
                </a:solidFill>
              </a:rPr>
              <a:t>:</a:t>
            </a:r>
            <a:endParaRPr lang="es-ES" sz="1000" dirty="0">
              <a:solidFill>
                <a:srgbClr val="0000CC"/>
              </a:solidFill>
            </a:endParaRPr>
          </a:p>
          <a:p>
            <a:pPr lvl="1">
              <a:buFontTx/>
              <a:buChar char="-"/>
            </a:pPr>
            <a:r>
              <a:rPr lang="es-ES" sz="1000" dirty="0" err="1">
                <a:solidFill>
                  <a:srgbClr val="0000CC"/>
                </a:solidFill>
              </a:rPr>
              <a:t>Characteristic</a:t>
            </a:r>
            <a:r>
              <a:rPr lang="es-ES" sz="1000" dirty="0">
                <a:solidFill>
                  <a:srgbClr val="0000CC"/>
                </a:solidFill>
              </a:rPr>
              <a:t> </a:t>
            </a:r>
            <a:r>
              <a:rPr lang="es-ES" sz="1000" dirty="0" err="1">
                <a:solidFill>
                  <a:srgbClr val="0000CC"/>
                </a:solidFill>
              </a:rPr>
              <a:t>impedance</a:t>
            </a:r>
            <a:r>
              <a:rPr lang="es-ES" sz="1000" dirty="0">
                <a:solidFill>
                  <a:srgbClr val="0000CC"/>
                </a:solidFill>
              </a:rPr>
              <a:t> = 50 </a:t>
            </a:r>
            <a:r>
              <a:rPr lang="el-GR" sz="1000" dirty="0">
                <a:solidFill>
                  <a:srgbClr val="0000CC"/>
                </a:solidFill>
                <a:cs typeface="Arial" charset="0"/>
              </a:rPr>
              <a:t>Ω</a:t>
            </a:r>
            <a:endParaRPr lang="es-ES" sz="1000" dirty="0">
              <a:solidFill>
                <a:srgbClr val="0000CC"/>
              </a:solidFill>
              <a:cs typeface="Arial" charset="0"/>
            </a:endParaRPr>
          </a:p>
          <a:p>
            <a:pPr lvl="1">
              <a:buFontTx/>
              <a:buChar char="-"/>
            </a:pPr>
            <a:r>
              <a:rPr lang="es-ES" sz="1000" dirty="0" err="1">
                <a:solidFill>
                  <a:srgbClr val="0000CC"/>
                </a:solidFill>
                <a:cs typeface="Arial" charset="0"/>
              </a:rPr>
              <a:t>Excellent</a:t>
            </a:r>
            <a:r>
              <a:rPr lang="es-ES" sz="1000" dirty="0">
                <a:solidFill>
                  <a:srgbClr val="0000CC"/>
                </a:solidFill>
                <a:cs typeface="Arial" charset="0"/>
              </a:rPr>
              <a:t> </a:t>
            </a:r>
            <a:r>
              <a:rPr lang="es-ES" sz="1000" dirty="0" err="1">
                <a:solidFill>
                  <a:srgbClr val="0000CC"/>
                </a:solidFill>
                <a:cs typeface="Arial" charset="0"/>
              </a:rPr>
              <a:t>field</a:t>
            </a:r>
            <a:r>
              <a:rPr lang="es-ES" sz="1000" dirty="0">
                <a:solidFill>
                  <a:srgbClr val="0000CC"/>
                </a:solidFill>
                <a:cs typeface="Arial" charset="0"/>
              </a:rPr>
              <a:t> </a:t>
            </a:r>
            <a:r>
              <a:rPr lang="es-ES" sz="1000" dirty="0" err="1" smtClean="0">
                <a:solidFill>
                  <a:srgbClr val="0000CC"/>
                </a:solidFill>
                <a:cs typeface="Arial" charset="0"/>
              </a:rPr>
              <a:t>homogeneity</a:t>
            </a:r>
            <a:endParaRPr lang="es-ES" sz="1000" dirty="0" smtClean="0">
              <a:solidFill>
                <a:srgbClr val="0000CC"/>
              </a:solidFill>
              <a:cs typeface="Arial" charset="0"/>
            </a:endParaRPr>
          </a:p>
          <a:p>
            <a:pPr marL="342900" lvl="1" indent="-342900" fontAlgn="ctr">
              <a:buFont typeface="Wingdings" pitchFamily="2" charset="2"/>
              <a:buChar char="ü"/>
            </a:pPr>
            <a:r>
              <a:rPr lang="es-ES" sz="1000" dirty="0" err="1" smtClean="0">
                <a:solidFill>
                  <a:srgbClr val="0000CC"/>
                </a:solidFill>
                <a:latin typeface="+mn-lt"/>
                <a:ea typeface="+mn-ea"/>
                <a:cs typeface="+mn-cs"/>
              </a:rPr>
              <a:t>Possibility</a:t>
            </a:r>
            <a:r>
              <a:rPr lang="es-ES" sz="1000" dirty="0" smtClean="0">
                <a:solidFill>
                  <a:srgbClr val="0000CC"/>
                </a:solidFill>
                <a:latin typeface="+mn-lt"/>
                <a:ea typeface="+mn-ea"/>
                <a:cs typeface="+mn-cs"/>
              </a:rPr>
              <a:t> </a:t>
            </a:r>
            <a:r>
              <a:rPr lang="es-ES" sz="1000" dirty="0" err="1" smtClean="0">
                <a:solidFill>
                  <a:srgbClr val="0000CC"/>
                </a:solidFill>
                <a:latin typeface="+mn-lt"/>
                <a:ea typeface="+mn-ea"/>
                <a:cs typeface="+mn-cs"/>
              </a:rPr>
              <a:t>to</a:t>
            </a:r>
            <a:r>
              <a:rPr lang="es-ES" sz="1000" dirty="0" smtClean="0">
                <a:solidFill>
                  <a:srgbClr val="0000CC"/>
                </a:solidFill>
                <a:latin typeface="+mn-lt"/>
                <a:ea typeface="+mn-ea"/>
                <a:cs typeface="+mn-cs"/>
              </a:rPr>
              <a:t> test CLIC </a:t>
            </a:r>
            <a:r>
              <a:rPr lang="es-ES" sz="1000" dirty="0" err="1" smtClean="0">
                <a:solidFill>
                  <a:srgbClr val="0000CC"/>
                </a:solidFill>
                <a:latin typeface="+mn-lt"/>
                <a:ea typeface="+mn-ea"/>
                <a:cs typeface="+mn-cs"/>
              </a:rPr>
              <a:t>DR</a:t>
            </a:r>
            <a:r>
              <a:rPr lang="es-ES" sz="1000" dirty="0" smtClean="0">
                <a:solidFill>
                  <a:srgbClr val="0000CC"/>
                </a:solidFill>
                <a:latin typeface="+mn-lt"/>
                <a:ea typeface="+mn-ea"/>
                <a:cs typeface="+mn-cs"/>
              </a:rPr>
              <a:t> striplines in ATF &amp; ALBA</a:t>
            </a:r>
            <a:endParaRPr lang="es-ES" sz="1000" dirty="0">
              <a:solidFill>
                <a:srgbClr val="0000CC"/>
              </a:solidFill>
              <a:latin typeface="+mn-lt"/>
              <a:ea typeface="+mn-ea"/>
              <a:cs typeface="+mn-cs"/>
            </a:endParaRPr>
          </a:p>
          <a:p>
            <a:pPr lvl="1">
              <a:buFontTx/>
              <a:buChar char="-"/>
            </a:pPr>
            <a:r>
              <a:rPr lang="es-ES" sz="1000" dirty="0">
                <a:solidFill>
                  <a:srgbClr val="0000CC"/>
                </a:solidFill>
              </a:rPr>
              <a:t>ALBA </a:t>
            </a:r>
            <a:r>
              <a:rPr lang="es-ES" sz="1000" dirty="0" err="1">
                <a:solidFill>
                  <a:srgbClr val="0000CC"/>
                </a:solidFill>
              </a:rPr>
              <a:t>parameters</a:t>
            </a:r>
            <a:r>
              <a:rPr lang="es-ES" sz="1000" dirty="0">
                <a:solidFill>
                  <a:srgbClr val="0000CC"/>
                </a:solidFill>
              </a:rPr>
              <a:t> </a:t>
            </a:r>
            <a:r>
              <a:rPr lang="es-ES" sz="1000" dirty="0" err="1">
                <a:solidFill>
                  <a:srgbClr val="0000CC"/>
                </a:solidFill>
              </a:rPr>
              <a:t>presently</a:t>
            </a:r>
            <a:r>
              <a:rPr lang="es-ES" sz="1000" dirty="0">
                <a:solidFill>
                  <a:srgbClr val="0000CC"/>
                </a:solidFill>
              </a:rPr>
              <a:t> </a:t>
            </a:r>
            <a:r>
              <a:rPr lang="es-ES" sz="1000" dirty="0" err="1">
                <a:solidFill>
                  <a:srgbClr val="0000CC"/>
                </a:solidFill>
              </a:rPr>
              <a:t>being</a:t>
            </a:r>
            <a:r>
              <a:rPr lang="es-ES" sz="1000" dirty="0">
                <a:solidFill>
                  <a:srgbClr val="0000CC"/>
                </a:solidFill>
              </a:rPr>
              <a:t> </a:t>
            </a:r>
            <a:r>
              <a:rPr lang="es-ES" sz="1000" dirty="0" err="1">
                <a:solidFill>
                  <a:srgbClr val="0000CC"/>
                </a:solidFill>
              </a:rPr>
              <a:t>defined</a:t>
            </a:r>
            <a:endParaRPr lang="es-ES" sz="1000" dirty="0">
              <a:solidFill>
                <a:srgbClr val="0000CC"/>
              </a:solidFill>
            </a:endParaRPr>
          </a:p>
          <a:p>
            <a:pPr algn="l">
              <a:buFont typeface="Wingdings" pitchFamily="2" charset="2"/>
              <a:buChar char="ü"/>
            </a:pPr>
            <a:r>
              <a:rPr lang="es-ES" sz="1000" dirty="0" err="1">
                <a:solidFill>
                  <a:srgbClr val="0000CC"/>
                </a:solidFill>
              </a:rPr>
              <a:t>Beam</a:t>
            </a:r>
            <a:r>
              <a:rPr lang="es-ES" sz="1000" dirty="0">
                <a:solidFill>
                  <a:srgbClr val="0000CC"/>
                </a:solidFill>
              </a:rPr>
              <a:t> </a:t>
            </a:r>
            <a:r>
              <a:rPr lang="es-ES" sz="1000" dirty="0" err="1">
                <a:solidFill>
                  <a:srgbClr val="0000CC"/>
                </a:solidFill>
              </a:rPr>
              <a:t>coupling</a:t>
            </a:r>
            <a:r>
              <a:rPr lang="es-ES" sz="1000" dirty="0">
                <a:solidFill>
                  <a:srgbClr val="0000CC"/>
                </a:solidFill>
              </a:rPr>
              <a:t> </a:t>
            </a:r>
            <a:r>
              <a:rPr lang="es-ES" sz="1000" dirty="0" err="1" smtClean="0">
                <a:solidFill>
                  <a:srgbClr val="0000CC"/>
                </a:solidFill>
              </a:rPr>
              <a:t>impedance</a:t>
            </a:r>
            <a:r>
              <a:rPr lang="es-ES" sz="1000" dirty="0" smtClean="0">
                <a:solidFill>
                  <a:srgbClr val="0000CC"/>
                </a:solidFill>
              </a:rPr>
              <a:t>:</a:t>
            </a:r>
            <a:endParaRPr lang="es-ES" sz="1000" dirty="0">
              <a:solidFill>
                <a:srgbClr val="0000CC"/>
              </a:solidFill>
            </a:endParaRPr>
          </a:p>
          <a:p>
            <a:pPr lvl="1">
              <a:buFont typeface="Wingdings" pitchFamily="2" charset="2"/>
              <a:buNone/>
            </a:pPr>
            <a:r>
              <a:rPr lang="es-ES" sz="1000" dirty="0">
                <a:solidFill>
                  <a:srgbClr val="0000CC"/>
                </a:solidFill>
              </a:rPr>
              <a:t>-      </a:t>
            </a:r>
            <a:r>
              <a:rPr lang="es-ES" sz="1000" dirty="0" err="1">
                <a:solidFill>
                  <a:srgbClr val="0000CC"/>
                </a:solidFill>
              </a:rPr>
              <a:t>Presently</a:t>
            </a:r>
            <a:r>
              <a:rPr lang="es-ES" sz="1000" dirty="0">
                <a:solidFill>
                  <a:srgbClr val="0000CC"/>
                </a:solidFill>
              </a:rPr>
              <a:t> </a:t>
            </a:r>
            <a:r>
              <a:rPr lang="es-ES" sz="1000" dirty="0" err="1">
                <a:solidFill>
                  <a:srgbClr val="0000CC"/>
                </a:solidFill>
              </a:rPr>
              <a:t>being</a:t>
            </a:r>
            <a:r>
              <a:rPr lang="es-ES" sz="1000" dirty="0">
                <a:solidFill>
                  <a:srgbClr val="0000CC"/>
                </a:solidFill>
              </a:rPr>
              <a:t> </a:t>
            </a:r>
            <a:r>
              <a:rPr lang="es-ES" sz="1000" dirty="0" err="1">
                <a:solidFill>
                  <a:srgbClr val="0000CC"/>
                </a:solidFill>
              </a:rPr>
              <a:t>studied</a:t>
            </a:r>
            <a:endParaRPr lang="es-ES" sz="1000" dirty="0">
              <a:solidFill>
                <a:srgbClr val="0000CC"/>
              </a:solidFill>
            </a:endParaRPr>
          </a:p>
        </p:txBody>
      </p:sp>
      <p:graphicFrame>
        <p:nvGraphicFramePr>
          <p:cNvPr id="2577" name="Group 529"/>
          <p:cNvGraphicFramePr>
            <a:graphicFrameLocks noGrp="1"/>
          </p:cNvGraphicFramePr>
          <p:nvPr>
            <p:ph sz="quarter" idx="2"/>
          </p:nvPr>
        </p:nvGraphicFramePr>
        <p:xfrm>
          <a:off x="1907702" y="4437112"/>
          <a:ext cx="3240361" cy="2388116"/>
        </p:xfrm>
        <a:graphic>
          <a:graphicData uri="http://schemas.openxmlformats.org/drawingml/2006/table">
            <a:tbl>
              <a:tblPr/>
              <a:tblGrid>
                <a:gridCol w="1373728"/>
                <a:gridCol w="498482"/>
                <a:gridCol w="538932"/>
                <a:gridCol w="425286"/>
                <a:gridCol w="403933"/>
              </a:tblGrid>
              <a:tr h="1873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1" i="0" u="none" strike="noStrike" cap="none" normalizeH="0" baseline="0" dirty="0" err="1" smtClean="0">
                          <a:ln>
                            <a:noFill/>
                          </a:ln>
                          <a:solidFill>
                            <a:schemeClr val="tx1"/>
                          </a:solidFill>
                          <a:effectLst/>
                          <a:latin typeface="Arial" charset="0"/>
                        </a:rPr>
                        <a:t>PARAMETER</a:t>
                      </a:r>
                      <a:endParaRPr kumimoji="0" lang="es-ES" sz="820" b="1" i="0" u="none" strike="noStrike" cap="none" normalizeH="0" baseline="0" dirty="0" smtClean="0">
                        <a:ln>
                          <a:noFill/>
                        </a:ln>
                        <a:solidFill>
                          <a:schemeClr val="tx1"/>
                        </a:solidFill>
                        <a:effectLst/>
                        <a:latin typeface="Arial" charset="0"/>
                      </a:endParaRPr>
                    </a:p>
                  </a:txBody>
                  <a:tcPr marL="36000" marR="36000" marT="25200" marB="252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1" i="0" u="none" strike="noStrike" cap="none" normalizeH="0" baseline="0" dirty="0" smtClean="0">
                          <a:ln>
                            <a:noFill/>
                          </a:ln>
                          <a:solidFill>
                            <a:schemeClr val="tx1"/>
                          </a:solidFill>
                          <a:effectLst/>
                          <a:latin typeface="Arial" charset="0"/>
                        </a:rPr>
                        <a:t>CLIC </a:t>
                      </a:r>
                      <a:r>
                        <a:rPr kumimoji="0" lang="es-ES" sz="820" b="1" i="0" u="none" strike="noStrike" cap="none" normalizeH="0" baseline="0" dirty="0" err="1" smtClean="0">
                          <a:ln>
                            <a:noFill/>
                          </a:ln>
                          <a:solidFill>
                            <a:schemeClr val="tx1"/>
                          </a:solidFill>
                          <a:effectLst/>
                          <a:latin typeface="Arial" charset="0"/>
                        </a:rPr>
                        <a:t>DR</a:t>
                      </a:r>
                      <a:endParaRPr kumimoji="0" lang="es-ES" sz="820" b="1" i="0" u="none" strike="noStrike" cap="none" normalizeH="0" baseline="0" dirty="0" smtClean="0">
                        <a:ln>
                          <a:noFill/>
                        </a:ln>
                        <a:solidFill>
                          <a:schemeClr val="tx1"/>
                        </a:solidFill>
                        <a:effectLst/>
                        <a:latin typeface="Arial" charset="0"/>
                      </a:endParaRP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1" i="0" u="none" strike="noStrike" cap="none" normalizeH="0" baseline="0" dirty="0" smtClean="0">
                          <a:ln>
                            <a:noFill/>
                          </a:ln>
                          <a:solidFill>
                            <a:schemeClr val="tx1"/>
                          </a:solidFill>
                          <a:effectLst/>
                          <a:latin typeface="Arial" charset="0"/>
                        </a:rPr>
                        <a:t>CLIC </a:t>
                      </a:r>
                      <a:r>
                        <a:rPr kumimoji="0" lang="es-ES" sz="820" b="1" i="0" u="none" strike="noStrike" cap="none" normalizeH="0" baseline="0" dirty="0" err="1" smtClean="0">
                          <a:ln>
                            <a:noFill/>
                          </a:ln>
                          <a:solidFill>
                            <a:schemeClr val="tx1"/>
                          </a:solidFill>
                          <a:effectLst/>
                          <a:latin typeface="Arial" charset="0"/>
                        </a:rPr>
                        <a:t>PDR</a:t>
                      </a:r>
                      <a:endParaRPr kumimoji="0" lang="es-ES" sz="820" b="1" i="0" u="none" strike="noStrike" cap="none" normalizeH="0" baseline="0" dirty="0" smtClean="0">
                        <a:ln>
                          <a:noFill/>
                        </a:ln>
                        <a:solidFill>
                          <a:schemeClr val="tx1"/>
                        </a:solidFill>
                        <a:effectLst/>
                        <a:latin typeface="Arial" charset="0"/>
                      </a:endParaRP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1" i="0" u="none" strike="noStrike" cap="none" normalizeH="0" baseline="0" dirty="0" smtClean="0">
                          <a:ln>
                            <a:noFill/>
                          </a:ln>
                          <a:solidFill>
                            <a:schemeClr val="tx1"/>
                          </a:solidFill>
                          <a:effectLst/>
                          <a:latin typeface="Arial" charset="0"/>
                        </a:rPr>
                        <a:t>ATF2</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1" i="0" u="none" strike="noStrike" cap="none" normalizeH="0" baseline="0" dirty="0" smtClean="0">
                          <a:ln>
                            <a:noFill/>
                          </a:ln>
                          <a:solidFill>
                            <a:schemeClr val="tx1"/>
                          </a:solidFill>
                          <a:effectLst/>
                          <a:latin typeface="Arial" charset="0"/>
                        </a:rPr>
                        <a:t>ALBA</a:t>
                      </a:r>
                    </a:p>
                  </a:txBody>
                  <a:tcPr marL="36000" marR="36000" marT="25200" marB="252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5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err="1" smtClean="0">
                          <a:ln>
                            <a:noFill/>
                          </a:ln>
                          <a:solidFill>
                            <a:schemeClr val="tx1"/>
                          </a:solidFill>
                          <a:effectLst/>
                          <a:latin typeface="Arial" charset="0"/>
                        </a:rPr>
                        <a:t>Kicker</a:t>
                      </a:r>
                      <a:r>
                        <a:rPr kumimoji="0" lang="es-ES" sz="820" b="0" i="0" u="none" strike="noStrike" cap="none" normalizeH="0" baseline="0" dirty="0" smtClean="0">
                          <a:ln>
                            <a:noFill/>
                          </a:ln>
                          <a:solidFill>
                            <a:schemeClr val="tx1"/>
                          </a:solidFill>
                          <a:effectLst/>
                          <a:latin typeface="Arial" charset="0"/>
                        </a:rPr>
                        <a:t> </a:t>
                      </a:r>
                      <a:r>
                        <a:rPr kumimoji="0" lang="es-ES" sz="820" b="0" i="0" u="none" strike="noStrike" cap="none" normalizeH="0" baseline="0" dirty="0" err="1" smtClean="0">
                          <a:ln>
                            <a:noFill/>
                          </a:ln>
                          <a:solidFill>
                            <a:schemeClr val="tx1"/>
                          </a:solidFill>
                          <a:effectLst/>
                          <a:latin typeface="Arial" charset="0"/>
                        </a:rPr>
                        <a:t>radius</a:t>
                      </a:r>
                      <a:r>
                        <a:rPr kumimoji="0" lang="es-ES" sz="820" b="0" i="0" u="none" strike="noStrike" cap="none" normalizeH="0" baseline="0" dirty="0" smtClean="0">
                          <a:ln>
                            <a:noFill/>
                          </a:ln>
                          <a:solidFill>
                            <a:schemeClr val="tx1"/>
                          </a:solidFill>
                          <a:effectLst/>
                          <a:latin typeface="Arial" charset="0"/>
                        </a:rPr>
                        <a:t> (mm)</a:t>
                      </a:r>
                    </a:p>
                  </a:txBody>
                  <a:tcPr marL="36000" marR="36000" marT="25200" marB="252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24.6</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51.1</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24.6</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820" b="0" i="0" u="none" strike="noStrike" cap="none" normalizeH="0" baseline="0" smtClean="0">
                        <a:ln>
                          <a:noFill/>
                        </a:ln>
                        <a:solidFill>
                          <a:schemeClr val="tx1"/>
                        </a:solidFill>
                        <a:effectLst/>
                        <a:latin typeface="Arial" charset="0"/>
                      </a:endParaRPr>
                    </a:p>
                  </a:txBody>
                  <a:tcPr marL="36000" marR="36000" marT="25200" marB="252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7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err="1" smtClean="0">
                          <a:ln>
                            <a:noFill/>
                          </a:ln>
                          <a:solidFill>
                            <a:schemeClr val="tx1"/>
                          </a:solidFill>
                          <a:effectLst/>
                          <a:latin typeface="Arial" charset="0"/>
                        </a:rPr>
                        <a:t>Aperture</a:t>
                      </a:r>
                      <a:r>
                        <a:rPr kumimoji="0" lang="es-ES" sz="820" b="0" i="0" u="none" strike="noStrike" cap="none" normalizeH="0" baseline="0" dirty="0" smtClean="0">
                          <a:ln>
                            <a:noFill/>
                          </a:ln>
                          <a:solidFill>
                            <a:schemeClr val="tx1"/>
                          </a:solidFill>
                          <a:effectLst/>
                          <a:latin typeface="Arial" charset="0"/>
                        </a:rPr>
                        <a:t> (mm)</a:t>
                      </a:r>
                    </a:p>
                  </a:txBody>
                  <a:tcPr marL="36000" marR="36000" marT="25200" marB="252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20</a:t>
                      </a:r>
                      <a:endParaRPr kumimoji="0" lang="en-US" sz="820" b="0" i="0" u="none" strike="noStrike" cap="none" normalizeH="0" baseline="0" dirty="0" smtClean="0">
                        <a:ln>
                          <a:noFill/>
                        </a:ln>
                        <a:solidFill>
                          <a:schemeClr val="tx1"/>
                        </a:solidFill>
                        <a:effectLst/>
                        <a:latin typeface="Arial" charset="0"/>
                        <a:cs typeface="Arial" charset="0"/>
                      </a:endParaRP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smtClean="0">
                          <a:ln>
                            <a:noFill/>
                          </a:ln>
                          <a:solidFill>
                            <a:schemeClr val="tx1"/>
                          </a:solidFill>
                          <a:effectLst/>
                          <a:latin typeface="Arial" charset="0"/>
                        </a:rPr>
                        <a:t>40</a:t>
                      </a:r>
                      <a:endParaRPr kumimoji="0" lang="en-US" sz="820" b="0" i="0" u="none" strike="noStrike" cap="none" normalizeH="0" baseline="0" smtClean="0">
                        <a:ln>
                          <a:noFill/>
                        </a:ln>
                        <a:solidFill>
                          <a:schemeClr val="tx1"/>
                        </a:solidFill>
                        <a:effectLst/>
                        <a:latin typeface="Arial" charset="0"/>
                        <a:cs typeface="Arial" charset="0"/>
                      </a:endParaRP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smtClean="0">
                          <a:ln>
                            <a:noFill/>
                          </a:ln>
                          <a:solidFill>
                            <a:schemeClr val="tx1"/>
                          </a:solidFill>
                          <a:effectLst/>
                          <a:latin typeface="Arial" charset="0"/>
                        </a:rPr>
                        <a:t>20</a:t>
                      </a:r>
                      <a:endParaRPr kumimoji="0" lang="en-US" sz="820" b="0" i="0" u="none" strike="noStrike" cap="none" normalizeH="0" baseline="0" smtClean="0">
                        <a:ln>
                          <a:noFill/>
                        </a:ln>
                        <a:solidFill>
                          <a:schemeClr val="tx1"/>
                        </a:solidFill>
                        <a:effectLst/>
                        <a:latin typeface="Arial" charset="0"/>
                        <a:cs typeface="Arial" charset="0"/>
                      </a:endParaRP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820" b="0" i="0" u="none" strike="noStrike" cap="none" normalizeH="0" baseline="0" smtClean="0">
                        <a:ln>
                          <a:noFill/>
                        </a:ln>
                        <a:solidFill>
                          <a:schemeClr val="tx1"/>
                        </a:solidFill>
                        <a:effectLst/>
                        <a:latin typeface="Arial" charset="0"/>
                      </a:endParaRPr>
                    </a:p>
                  </a:txBody>
                  <a:tcPr marL="36000" marR="36000" marT="25200" marB="252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7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err="1" smtClean="0">
                          <a:ln>
                            <a:noFill/>
                          </a:ln>
                          <a:solidFill>
                            <a:schemeClr val="tx1"/>
                          </a:solidFill>
                          <a:effectLst/>
                          <a:latin typeface="Arial" charset="0"/>
                        </a:rPr>
                        <a:t>Electrode</a:t>
                      </a:r>
                      <a:r>
                        <a:rPr kumimoji="0" lang="es-ES" sz="820" b="0" i="0" u="none" strike="noStrike" cap="none" normalizeH="0" baseline="0" dirty="0" smtClean="0">
                          <a:ln>
                            <a:noFill/>
                          </a:ln>
                          <a:solidFill>
                            <a:schemeClr val="tx1"/>
                          </a:solidFill>
                          <a:effectLst/>
                          <a:latin typeface="Arial" charset="0"/>
                        </a:rPr>
                        <a:t> </a:t>
                      </a:r>
                      <a:r>
                        <a:rPr kumimoji="0" lang="es-ES" sz="820" b="0" i="0" u="none" strike="noStrike" cap="none" normalizeH="0" baseline="0" dirty="0" err="1" smtClean="0">
                          <a:ln>
                            <a:noFill/>
                          </a:ln>
                          <a:solidFill>
                            <a:schemeClr val="tx1"/>
                          </a:solidFill>
                          <a:effectLst/>
                          <a:latin typeface="Arial" charset="0"/>
                        </a:rPr>
                        <a:t>height</a:t>
                      </a:r>
                      <a:r>
                        <a:rPr kumimoji="0" lang="es-ES" sz="820" b="0" i="0" u="none" strike="noStrike" cap="none" normalizeH="0" baseline="0" dirty="0" smtClean="0">
                          <a:ln>
                            <a:noFill/>
                          </a:ln>
                          <a:solidFill>
                            <a:schemeClr val="tx1"/>
                          </a:solidFill>
                          <a:effectLst/>
                          <a:latin typeface="Arial" charset="0"/>
                        </a:rPr>
                        <a:t> (mm)</a:t>
                      </a:r>
                    </a:p>
                  </a:txBody>
                  <a:tcPr marL="36000" marR="36000" marT="25200" marB="252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24.2</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smtClean="0">
                          <a:ln>
                            <a:noFill/>
                          </a:ln>
                          <a:solidFill>
                            <a:schemeClr val="tx1"/>
                          </a:solidFill>
                          <a:effectLst/>
                          <a:latin typeface="Arial" charset="0"/>
                        </a:rPr>
                        <a:t>65.0</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smtClean="0">
                          <a:ln>
                            <a:noFill/>
                          </a:ln>
                          <a:solidFill>
                            <a:schemeClr val="tx1"/>
                          </a:solidFill>
                          <a:effectLst/>
                          <a:latin typeface="Arial" charset="0"/>
                        </a:rPr>
                        <a:t>16.2</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820" b="0" i="0" u="none" strike="noStrike" cap="none" normalizeH="0" baseline="0" smtClean="0">
                        <a:ln>
                          <a:noFill/>
                        </a:ln>
                        <a:solidFill>
                          <a:schemeClr val="tx1"/>
                        </a:solidFill>
                        <a:effectLst/>
                        <a:latin typeface="Arial" charset="0"/>
                      </a:endParaRPr>
                    </a:p>
                  </a:txBody>
                  <a:tcPr marL="36000" marR="36000" marT="25200" marB="252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5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err="1" smtClean="0">
                          <a:ln>
                            <a:noFill/>
                          </a:ln>
                          <a:solidFill>
                            <a:schemeClr val="tx1"/>
                          </a:solidFill>
                          <a:effectLst/>
                          <a:latin typeface="Arial" charset="0"/>
                        </a:rPr>
                        <a:t>Electrode</a:t>
                      </a:r>
                      <a:r>
                        <a:rPr kumimoji="0" lang="es-ES" sz="820" b="0" i="0" u="none" strike="noStrike" cap="none" normalizeH="0" baseline="0" dirty="0" smtClean="0">
                          <a:ln>
                            <a:noFill/>
                          </a:ln>
                          <a:solidFill>
                            <a:schemeClr val="tx1"/>
                          </a:solidFill>
                          <a:effectLst/>
                          <a:latin typeface="Arial" charset="0"/>
                        </a:rPr>
                        <a:t> </a:t>
                      </a:r>
                      <a:r>
                        <a:rPr kumimoji="0" lang="es-ES" sz="820" b="0" i="0" u="none" strike="noStrike" cap="none" normalizeH="0" baseline="0" dirty="0" err="1" smtClean="0">
                          <a:ln>
                            <a:noFill/>
                          </a:ln>
                          <a:solidFill>
                            <a:schemeClr val="tx1"/>
                          </a:solidFill>
                          <a:effectLst/>
                          <a:latin typeface="Arial" charset="0"/>
                        </a:rPr>
                        <a:t>edge</a:t>
                      </a:r>
                      <a:r>
                        <a:rPr kumimoji="0" lang="es-ES" sz="820" b="0" i="0" u="none" strike="noStrike" cap="none" normalizeH="0" baseline="0" dirty="0" smtClean="0">
                          <a:ln>
                            <a:noFill/>
                          </a:ln>
                          <a:solidFill>
                            <a:schemeClr val="tx1"/>
                          </a:solidFill>
                          <a:effectLst/>
                          <a:latin typeface="Arial" charset="0"/>
                        </a:rPr>
                        <a:t> </a:t>
                      </a:r>
                      <a:r>
                        <a:rPr kumimoji="0" lang="es-ES" sz="820" b="0" i="0" u="none" strike="noStrike" cap="none" normalizeH="0" baseline="0" dirty="0" err="1" smtClean="0">
                          <a:ln>
                            <a:noFill/>
                          </a:ln>
                          <a:solidFill>
                            <a:schemeClr val="tx1"/>
                          </a:solidFill>
                          <a:effectLst/>
                          <a:latin typeface="Arial" charset="0"/>
                        </a:rPr>
                        <a:t>length</a:t>
                      </a:r>
                      <a:r>
                        <a:rPr kumimoji="0" lang="es-ES" sz="820" b="0" i="0" u="none" strike="noStrike" cap="none" normalizeH="0" baseline="0" dirty="0" smtClean="0">
                          <a:ln>
                            <a:noFill/>
                          </a:ln>
                          <a:solidFill>
                            <a:schemeClr val="tx1"/>
                          </a:solidFill>
                          <a:effectLst/>
                          <a:latin typeface="Arial" charset="0"/>
                        </a:rPr>
                        <a:t> (mm)</a:t>
                      </a:r>
                    </a:p>
                  </a:txBody>
                  <a:tcPr marL="36000" marR="36000" marT="25200" marB="252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4.9</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5.0</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smtClean="0">
                          <a:ln>
                            <a:noFill/>
                          </a:ln>
                          <a:solidFill>
                            <a:schemeClr val="tx1"/>
                          </a:solidFill>
                          <a:effectLst/>
                          <a:latin typeface="Arial" charset="0"/>
                        </a:rPr>
                        <a:t>5.0</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820" b="0" i="0" u="none" strike="noStrike" cap="none" normalizeH="0" baseline="0" smtClean="0">
                        <a:ln>
                          <a:noFill/>
                        </a:ln>
                        <a:solidFill>
                          <a:schemeClr val="tx1"/>
                        </a:solidFill>
                        <a:effectLst/>
                        <a:latin typeface="Arial" charset="0"/>
                      </a:endParaRPr>
                    </a:p>
                  </a:txBody>
                  <a:tcPr marL="36000" marR="36000" marT="25200" marB="252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6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err="1" smtClean="0">
                          <a:ln>
                            <a:noFill/>
                          </a:ln>
                          <a:solidFill>
                            <a:schemeClr val="tx1"/>
                          </a:solidFill>
                          <a:effectLst/>
                          <a:latin typeface="Arial" charset="0"/>
                        </a:rPr>
                        <a:t>Electrode</a:t>
                      </a:r>
                      <a:r>
                        <a:rPr kumimoji="0" lang="es-ES" sz="820" b="0" i="0" u="none" strike="noStrike" cap="none" normalizeH="0" baseline="0" dirty="0" smtClean="0">
                          <a:ln>
                            <a:noFill/>
                          </a:ln>
                          <a:solidFill>
                            <a:schemeClr val="tx1"/>
                          </a:solidFill>
                          <a:effectLst/>
                          <a:latin typeface="Arial" charset="0"/>
                        </a:rPr>
                        <a:t> </a:t>
                      </a:r>
                      <a:r>
                        <a:rPr kumimoji="0" lang="es-ES" sz="820" b="0" i="0" u="none" strike="noStrike" cap="none" normalizeH="0" baseline="0" dirty="0" err="1" smtClean="0">
                          <a:ln>
                            <a:noFill/>
                          </a:ln>
                          <a:solidFill>
                            <a:schemeClr val="tx1"/>
                          </a:solidFill>
                          <a:effectLst/>
                          <a:latin typeface="Arial" charset="0"/>
                        </a:rPr>
                        <a:t>edge</a:t>
                      </a:r>
                      <a:r>
                        <a:rPr kumimoji="0" lang="es-ES" sz="820" b="0" i="0" u="none" strike="noStrike" cap="none" normalizeH="0" baseline="0" dirty="0" smtClean="0">
                          <a:ln>
                            <a:noFill/>
                          </a:ln>
                          <a:solidFill>
                            <a:schemeClr val="tx1"/>
                          </a:solidFill>
                          <a:effectLst/>
                          <a:latin typeface="Arial" charset="0"/>
                        </a:rPr>
                        <a:t> </a:t>
                      </a:r>
                      <a:r>
                        <a:rPr kumimoji="0" lang="es-ES" sz="820" b="0" i="0" u="none" strike="noStrike" cap="none" normalizeH="0" baseline="0" dirty="0" err="1" smtClean="0">
                          <a:ln>
                            <a:noFill/>
                          </a:ln>
                          <a:solidFill>
                            <a:schemeClr val="tx1"/>
                          </a:solidFill>
                          <a:effectLst/>
                          <a:latin typeface="Arial" charset="0"/>
                        </a:rPr>
                        <a:t>angle</a:t>
                      </a:r>
                      <a:r>
                        <a:rPr kumimoji="0" lang="es-ES" sz="820" b="0" i="0" u="none" strike="noStrike" cap="none" normalizeH="0" baseline="0" dirty="0" smtClean="0">
                          <a:ln>
                            <a:noFill/>
                          </a:ln>
                          <a:solidFill>
                            <a:schemeClr val="tx1"/>
                          </a:solidFill>
                          <a:effectLst/>
                          <a:latin typeface="Arial" charset="0"/>
                        </a:rPr>
                        <a:t> (</a:t>
                      </a:r>
                      <a:r>
                        <a:rPr kumimoji="0" lang="en-US" sz="820" b="0" i="0" u="none" strike="noStrike" cap="none" normalizeH="0" baseline="0" dirty="0" smtClean="0">
                          <a:ln>
                            <a:noFill/>
                          </a:ln>
                          <a:solidFill>
                            <a:schemeClr val="tx1"/>
                          </a:solidFill>
                          <a:effectLst/>
                          <a:latin typeface="Arial" charset="0"/>
                          <a:cs typeface="Arial" charset="0"/>
                        </a:rPr>
                        <a:t>º)</a:t>
                      </a:r>
                    </a:p>
                  </a:txBody>
                  <a:tcPr marL="36000" marR="36000" marT="25200" marB="252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45</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45</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smtClean="0">
                          <a:ln>
                            <a:noFill/>
                          </a:ln>
                          <a:solidFill>
                            <a:schemeClr val="tx1"/>
                          </a:solidFill>
                          <a:effectLst/>
                          <a:latin typeface="Arial" charset="0"/>
                        </a:rPr>
                        <a:t>45</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820" b="0" i="0" u="none" strike="noStrike" cap="none" normalizeH="0" baseline="0" smtClean="0">
                        <a:ln>
                          <a:noFill/>
                        </a:ln>
                        <a:solidFill>
                          <a:schemeClr val="tx1"/>
                        </a:solidFill>
                        <a:effectLst/>
                        <a:latin typeface="Arial" charset="0"/>
                      </a:endParaRPr>
                    </a:p>
                  </a:txBody>
                  <a:tcPr marL="36000" marR="36000" marT="25200" marB="252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08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err="1" smtClean="0">
                          <a:ln>
                            <a:noFill/>
                          </a:ln>
                          <a:solidFill>
                            <a:schemeClr val="tx1"/>
                          </a:solidFill>
                          <a:effectLst/>
                          <a:latin typeface="Arial" charset="0"/>
                        </a:rPr>
                        <a:t>Even</a:t>
                      </a:r>
                      <a:r>
                        <a:rPr kumimoji="0" lang="es-ES" sz="820" b="0" i="0" u="none" strike="noStrike" cap="none" normalizeH="0" baseline="0" dirty="0" smtClean="0">
                          <a:ln>
                            <a:noFill/>
                          </a:ln>
                          <a:solidFill>
                            <a:schemeClr val="tx1"/>
                          </a:solidFill>
                          <a:effectLst/>
                          <a:latin typeface="Arial" charset="0"/>
                        </a:rPr>
                        <a:t> </a:t>
                      </a:r>
                      <a:r>
                        <a:rPr kumimoji="0" lang="es-ES" sz="820" b="0" i="0" u="none" strike="noStrike" cap="none" normalizeH="0" baseline="0" dirty="0" err="1" smtClean="0">
                          <a:ln>
                            <a:noFill/>
                          </a:ln>
                          <a:solidFill>
                            <a:schemeClr val="tx1"/>
                          </a:solidFill>
                          <a:effectLst/>
                          <a:latin typeface="Arial" charset="0"/>
                        </a:rPr>
                        <a:t>mode</a:t>
                      </a:r>
                      <a:r>
                        <a:rPr kumimoji="0" lang="es-ES" sz="820" b="0" i="0" u="none" strike="noStrike" cap="none" normalizeH="0" baseline="0" dirty="0" smtClean="0">
                          <a:ln>
                            <a:noFill/>
                          </a:ln>
                          <a:solidFill>
                            <a:schemeClr val="tx1"/>
                          </a:solidFill>
                          <a:effectLst/>
                          <a:latin typeface="Arial" charset="0"/>
                        </a:rPr>
                        <a:t> </a:t>
                      </a:r>
                      <a:r>
                        <a:rPr kumimoji="0" lang="es-ES" sz="820" b="0" i="0" u="none" strike="noStrike" cap="none" normalizeH="0" baseline="0" dirty="0" err="1" smtClean="0">
                          <a:ln>
                            <a:noFill/>
                          </a:ln>
                          <a:solidFill>
                            <a:schemeClr val="tx1"/>
                          </a:solidFill>
                          <a:effectLst/>
                          <a:latin typeface="Arial" charset="0"/>
                        </a:rPr>
                        <a:t>impedance</a:t>
                      </a:r>
                      <a:r>
                        <a:rPr kumimoji="0" lang="es-ES" sz="820" b="0" i="0" u="none" strike="noStrike" cap="none" normalizeH="0" baseline="0" dirty="0" smtClean="0">
                          <a:ln>
                            <a:noFill/>
                          </a:ln>
                          <a:solidFill>
                            <a:schemeClr val="tx1"/>
                          </a:solidFill>
                          <a:effectLst/>
                          <a:latin typeface="Arial" charset="0"/>
                        </a:rPr>
                        <a:t> (</a:t>
                      </a:r>
                      <a:r>
                        <a:rPr kumimoji="0" lang="el-GR" sz="820" b="0" i="0" u="none" strike="noStrike" cap="none" normalizeH="0" baseline="0" dirty="0" smtClean="0">
                          <a:ln>
                            <a:noFill/>
                          </a:ln>
                          <a:solidFill>
                            <a:schemeClr val="tx1"/>
                          </a:solidFill>
                          <a:effectLst/>
                          <a:latin typeface="Arial" charset="0"/>
                          <a:cs typeface="Arial" charset="0"/>
                        </a:rPr>
                        <a:t>Ω</a:t>
                      </a:r>
                      <a:r>
                        <a:rPr kumimoji="0" lang="es-ES" sz="820" b="0" i="0" u="none" strike="noStrike" cap="none" normalizeH="0" baseline="0" dirty="0" smtClean="0">
                          <a:ln>
                            <a:noFill/>
                          </a:ln>
                          <a:solidFill>
                            <a:schemeClr val="tx1"/>
                          </a:solidFill>
                          <a:effectLst/>
                          <a:latin typeface="Arial" charset="0"/>
                          <a:cs typeface="Arial" charset="0"/>
                        </a:rPr>
                        <a:t>)</a:t>
                      </a:r>
                      <a:endParaRPr kumimoji="0" lang="el-GR" sz="820" b="0" i="0" u="none" strike="noStrike" cap="none" normalizeH="0" baseline="0" dirty="0" smtClean="0">
                        <a:ln>
                          <a:noFill/>
                        </a:ln>
                        <a:solidFill>
                          <a:schemeClr val="tx1"/>
                        </a:solidFill>
                        <a:effectLst/>
                        <a:latin typeface="Arial" charset="0"/>
                        <a:cs typeface="Arial" charset="0"/>
                      </a:endParaRPr>
                    </a:p>
                  </a:txBody>
                  <a:tcPr marL="36000" marR="36000" marT="25200" marB="252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50.4</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50.0</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69.7</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820" b="0" i="0" u="none" strike="noStrike" cap="none" normalizeH="0" baseline="0" smtClean="0">
                        <a:ln>
                          <a:noFill/>
                        </a:ln>
                        <a:solidFill>
                          <a:schemeClr val="tx1"/>
                        </a:solidFill>
                        <a:effectLst/>
                        <a:latin typeface="Arial" charset="0"/>
                      </a:endParaRPr>
                    </a:p>
                  </a:txBody>
                  <a:tcPr marL="36000" marR="36000" marT="25200" marB="252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87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err="1" smtClean="0">
                          <a:ln>
                            <a:noFill/>
                          </a:ln>
                          <a:solidFill>
                            <a:schemeClr val="tx1"/>
                          </a:solidFill>
                          <a:effectLst/>
                          <a:latin typeface="Arial" charset="0"/>
                        </a:rPr>
                        <a:t>Odd</a:t>
                      </a:r>
                      <a:r>
                        <a:rPr kumimoji="0" lang="es-ES" sz="820" b="0" i="0" u="none" strike="noStrike" cap="none" normalizeH="0" baseline="0" dirty="0" smtClean="0">
                          <a:ln>
                            <a:noFill/>
                          </a:ln>
                          <a:solidFill>
                            <a:schemeClr val="tx1"/>
                          </a:solidFill>
                          <a:effectLst/>
                          <a:latin typeface="Arial" charset="0"/>
                        </a:rPr>
                        <a:t> </a:t>
                      </a:r>
                      <a:r>
                        <a:rPr kumimoji="0" lang="es-ES" sz="820" b="0" i="0" u="none" strike="noStrike" cap="none" normalizeH="0" baseline="0" dirty="0" err="1" smtClean="0">
                          <a:ln>
                            <a:noFill/>
                          </a:ln>
                          <a:solidFill>
                            <a:schemeClr val="tx1"/>
                          </a:solidFill>
                          <a:effectLst/>
                          <a:latin typeface="Arial" charset="0"/>
                        </a:rPr>
                        <a:t>mode</a:t>
                      </a:r>
                      <a:r>
                        <a:rPr kumimoji="0" lang="es-ES" sz="820" b="0" i="0" u="none" strike="noStrike" cap="none" normalizeH="0" baseline="0" dirty="0" smtClean="0">
                          <a:ln>
                            <a:noFill/>
                          </a:ln>
                          <a:solidFill>
                            <a:schemeClr val="tx1"/>
                          </a:solidFill>
                          <a:effectLst/>
                          <a:latin typeface="Arial" charset="0"/>
                        </a:rPr>
                        <a:t> </a:t>
                      </a:r>
                      <a:r>
                        <a:rPr kumimoji="0" lang="es-ES" sz="820" b="0" i="0" u="none" strike="noStrike" cap="none" normalizeH="0" baseline="0" dirty="0" err="1" smtClean="0">
                          <a:ln>
                            <a:noFill/>
                          </a:ln>
                          <a:solidFill>
                            <a:schemeClr val="tx1"/>
                          </a:solidFill>
                          <a:effectLst/>
                          <a:latin typeface="Arial" charset="0"/>
                        </a:rPr>
                        <a:t>impedance</a:t>
                      </a:r>
                      <a:r>
                        <a:rPr kumimoji="0" lang="es-ES" sz="820" b="0" i="0" u="none" strike="noStrike" cap="none" normalizeH="0" baseline="0" dirty="0" smtClean="0">
                          <a:ln>
                            <a:noFill/>
                          </a:ln>
                          <a:solidFill>
                            <a:schemeClr val="tx1"/>
                          </a:solidFill>
                          <a:effectLst/>
                          <a:latin typeface="Arial" charset="0"/>
                        </a:rPr>
                        <a:t> (</a:t>
                      </a:r>
                      <a:r>
                        <a:rPr kumimoji="0" lang="el-GR" sz="820" b="0" i="0" u="none" strike="noStrike" cap="none" normalizeH="0" baseline="0" dirty="0" smtClean="0">
                          <a:ln>
                            <a:noFill/>
                          </a:ln>
                          <a:solidFill>
                            <a:schemeClr val="tx1"/>
                          </a:solidFill>
                          <a:effectLst/>
                          <a:latin typeface="Arial" charset="0"/>
                          <a:cs typeface="Arial" charset="0"/>
                        </a:rPr>
                        <a:t>Ω</a:t>
                      </a:r>
                      <a:r>
                        <a:rPr kumimoji="0" lang="es-ES" sz="820" b="0" i="0" u="none" strike="noStrike" cap="none" normalizeH="0" baseline="0" dirty="0" smtClean="0">
                          <a:ln>
                            <a:noFill/>
                          </a:ln>
                          <a:solidFill>
                            <a:schemeClr val="tx1"/>
                          </a:solidFill>
                          <a:effectLst/>
                          <a:latin typeface="Arial" charset="0"/>
                          <a:cs typeface="Arial" charset="0"/>
                        </a:rPr>
                        <a:t>)</a:t>
                      </a:r>
                      <a:endParaRPr kumimoji="0" lang="el-GR" sz="820" b="0" i="0" u="none" strike="noStrike" cap="none" normalizeH="0" baseline="0" dirty="0" smtClean="0">
                        <a:ln>
                          <a:noFill/>
                        </a:ln>
                        <a:solidFill>
                          <a:schemeClr val="tx1"/>
                        </a:solidFill>
                        <a:effectLst/>
                        <a:latin typeface="Arial" charset="0"/>
                        <a:cs typeface="Arial" charset="0"/>
                      </a:endParaRPr>
                    </a:p>
                  </a:txBody>
                  <a:tcPr marL="36000" marR="36000" marT="25200" marB="252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37.3</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36.2</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49.7</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820" b="0" i="0" u="none" strike="noStrike" cap="none" normalizeH="0" baseline="0" smtClean="0">
                        <a:ln>
                          <a:noFill/>
                        </a:ln>
                        <a:solidFill>
                          <a:schemeClr val="tx1"/>
                        </a:solidFill>
                        <a:effectLst/>
                        <a:latin typeface="Arial" charset="0"/>
                      </a:endParaRPr>
                    </a:p>
                  </a:txBody>
                  <a:tcPr marL="36000" marR="36000" marT="25200" marB="252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err="1" smtClean="0">
                          <a:ln>
                            <a:noFill/>
                          </a:ln>
                          <a:solidFill>
                            <a:schemeClr val="tx1"/>
                          </a:solidFill>
                          <a:effectLst/>
                          <a:latin typeface="Arial" charset="0"/>
                        </a:rPr>
                        <a:t>Field</a:t>
                      </a:r>
                      <a:r>
                        <a:rPr kumimoji="0" lang="es-ES" sz="820" b="0" i="0" u="none" strike="noStrike" cap="none" normalizeH="0" baseline="0" dirty="0" smtClean="0">
                          <a:ln>
                            <a:noFill/>
                          </a:ln>
                          <a:solidFill>
                            <a:schemeClr val="tx1"/>
                          </a:solidFill>
                          <a:effectLst/>
                          <a:latin typeface="Arial" charset="0"/>
                        </a:rPr>
                        <a:t> </a:t>
                      </a:r>
                      <a:r>
                        <a:rPr kumimoji="0" lang="es-ES" sz="820" b="0" i="0" u="none" strike="noStrike" cap="none" normalizeH="0" baseline="0" dirty="0" err="1" smtClean="0">
                          <a:ln>
                            <a:noFill/>
                          </a:ln>
                          <a:solidFill>
                            <a:schemeClr val="tx1"/>
                          </a:solidFill>
                          <a:effectLst/>
                          <a:latin typeface="Arial" charset="0"/>
                        </a:rPr>
                        <a:t>homogeneity</a:t>
                      </a:r>
                      <a:r>
                        <a:rPr kumimoji="0" lang="es-ES" sz="820" b="0" i="0" u="none" strike="noStrike" cap="none" normalizeH="0" baseline="0" dirty="0" smtClean="0">
                          <a:ln>
                            <a:noFill/>
                          </a:ln>
                          <a:solidFill>
                            <a:schemeClr val="tx1"/>
                          </a:solidFill>
                          <a:effectLst/>
                          <a:latin typeface="Arial" charset="0"/>
                        </a:rPr>
                        <a:t> (%)</a:t>
                      </a:r>
                    </a:p>
                  </a:txBody>
                  <a:tcPr marL="36000" marR="36000" marT="25200" marB="252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20" b="0" i="0" u="none" strike="noStrike" cap="none" normalizeH="0" baseline="0" dirty="0" smtClean="0">
                          <a:ln>
                            <a:noFill/>
                          </a:ln>
                          <a:solidFill>
                            <a:schemeClr val="tx1"/>
                          </a:solidFill>
                          <a:effectLst/>
                          <a:latin typeface="Arial" charset="0"/>
                          <a:cs typeface="Arial" charset="0"/>
                        </a:rPr>
                        <a:t>± 0.01</a:t>
                      </a:r>
                      <a:r>
                        <a:rPr kumimoji="0" lang="en-US" sz="820" b="0" i="0" u="none" strike="noStrike" cap="none" normalizeH="0" baseline="30000" dirty="0" smtClean="0">
                          <a:ln>
                            <a:noFill/>
                          </a:ln>
                          <a:solidFill>
                            <a:schemeClr val="tx1"/>
                          </a:solidFill>
                          <a:effectLst/>
                          <a:latin typeface="Arial" charset="0"/>
                          <a:cs typeface="Arial" charset="0"/>
                        </a:rPr>
                        <a:t>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20" b="0" i="0" u="none" strike="noStrike" cap="none" normalizeH="0" baseline="0" dirty="0" smtClean="0">
                          <a:ln>
                            <a:noFill/>
                          </a:ln>
                          <a:solidFill>
                            <a:schemeClr val="tx1"/>
                          </a:solidFill>
                          <a:effectLst/>
                          <a:latin typeface="Arial" charset="0"/>
                          <a:cs typeface="Arial" charset="0"/>
                        </a:rPr>
                        <a:t>± 0.1</a:t>
                      </a:r>
                      <a:r>
                        <a:rPr kumimoji="0" lang="en-US" sz="820" b="0" i="0" u="none" strike="noStrike" cap="none" normalizeH="0" baseline="30000" dirty="0" smtClean="0">
                          <a:ln>
                            <a:noFill/>
                          </a:ln>
                          <a:solidFill>
                            <a:schemeClr val="tx1"/>
                          </a:solidFill>
                          <a:effectLst/>
                          <a:latin typeface="Arial" charset="0"/>
                          <a:cs typeface="Arial" charset="0"/>
                        </a:rPr>
                        <a:t>2</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20" b="0" i="0" u="none" strike="noStrike" cap="none" normalizeH="0" baseline="0" dirty="0" smtClean="0">
                          <a:ln>
                            <a:noFill/>
                          </a:ln>
                          <a:solidFill>
                            <a:schemeClr val="tx1"/>
                          </a:solidFill>
                          <a:effectLst/>
                          <a:latin typeface="Arial" charset="0"/>
                          <a:cs typeface="Arial" charset="0"/>
                        </a:rPr>
                        <a:t>± 0.08</a:t>
                      </a:r>
                      <a:r>
                        <a:rPr kumimoji="0" lang="en-US" sz="820" b="0" i="0" u="none" strike="noStrike" cap="none" normalizeH="0" baseline="30000" dirty="0" smtClean="0">
                          <a:ln>
                            <a:noFill/>
                          </a:ln>
                          <a:solidFill>
                            <a:schemeClr val="tx1"/>
                          </a:solidFill>
                          <a:effectLst/>
                          <a:latin typeface="Arial" charset="0"/>
                          <a:cs typeface="Arial" charset="0"/>
                        </a:rPr>
                        <a:t>2</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20" b="0" i="0" u="none" strike="noStrike" cap="none" normalizeH="0" baseline="0" dirty="0" smtClean="0">
                          <a:ln>
                            <a:noFill/>
                          </a:ln>
                          <a:solidFill>
                            <a:schemeClr val="tx1"/>
                          </a:solidFill>
                          <a:effectLst/>
                          <a:latin typeface="Arial" charset="0"/>
                          <a:cs typeface="Arial" charset="0"/>
                        </a:rPr>
                        <a:t>± 0.01</a:t>
                      </a:r>
                      <a:r>
                        <a:rPr kumimoji="0" lang="en-US" sz="820" b="0" i="0" u="none" strike="noStrike" cap="none" normalizeH="0" baseline="30000" dirty="0" smtClean="0">
                          <a:ln>
                            <a:noFill/>
                          </a:ln>
                          <a:solidFill>
                            <a:schemeClr val="tx1"/>
                          </a:solidFill>
                          <a:effectLst/>
                          <a:latin typeface="Arial" charset="0"/>
                          <a:cs typeface="Arial" charset="0"/>
                        </a:rPr>
                        <a:t>3</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820" b="0" i="0" u="none" strike="noStrike" cap="none" normalizeH="0" baseline="0" smtClean="0">
                        <a:ln>
                          <a:noFill/>
                        </a:ln>
                        <a:solidFill>
                          <a:schemeClr val="tx1"/>
                        </a:solidFill>
                        <a:effectLst/>
                        <a:latin typeface="Arial" charset="0"/>
                      </a:endParaRPr>
                    </a:p>
                  </a:txBody>
                  <a:tcPr marL="36000" marR="36000" marT="25200" marB="252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08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err="1" smtClean="0">
                          <a:ln>
                            <a:noFill/>
                          </a:ln>
                          <a:solidFill>
                            <a:schemeClr val="tx1"/>
                          </a:solidFill>
                          <a:effectLst/>
                          <a:latin typeface="Arial" charset="0"/>
                        </a:rPr>
                        <a:t>Calculated</a:t>
                      </a:r>
                      <a:r>
                        <a:rPr kumimoji="0" lang="es-ES" sz="820" b="0" i="0" u="none" strike="noStrike" cap="none" normalizeH="0" baseline="0" dirty="0" smtClean="0">
                          <a:ln>
                            <a:noFill/>
                          </a:ln>
                          <a:solidFill>
                            <a:schemeClr val="tx1"/>
                          </a:solidFill>
                          <a:effectLst/>
                          <a:latin typeface="Arial" charset="0"/>
                        </a:rPr>
                        <a:t> longitudinal </a:t>
                      </a:r>
                      <a:r>
                        <a:rPr kumimoji="0" lang="es-ES" sz="820" b="0" i="0" u="none" strike="noStrike" cap="none" normalizeH="0" baseline="0" dirty="0" err="1" smtClean="0">
                          <a:ln>
                            <a:noFill/>
                          </a:ln>
                          <a:solidFill>
                            <a:schemeClr val="tx1"/>
                          </a:solidFill>
                          <a:effectLst/>
                          <a:latin typeface="Arial" charset="0"/>
                        </a:rPr>
                        <a:t>beam</a:t>
                      </a:r>
                      <a:r>
                        <a:rPr kumimoji="0" lang="es-ES" sz="820" b="0" i="0" u="none" strike="noStrike" cap="none" normalizeH="0" baseline="0" dirty="0" smtClean="0">
                          <a:ln>
                            <a:noFill/>
                          </a:ln>
                          <a:solidFill>
                            <a:schemeClr val="tx1"/>
                          </a:solidFill>
                          <a:effectLst/>
                          <a:latin typeface="Arial" charset="0"/>
                        </a:rPr>
                        <a:t> </a:t>
                      </a:r>
                      <a:r>
                        <a:rPr kumimoji="0" lang="es-ES" sz="820" b="0" i="0" u="none" strike="noStrike" cap="none" normalizeH="0" baseline="0" dirty="0" err="1" smtClean="0">
                          <a:ln>
                            <a:noFill/>
                          </a:ln>
                          <a:solidFill>
                            <a:schemeClr val="tx1"/>
                          </a:solidFill>
                          <a:effectLst/>
                          <a:latin typeface="Arial" charset="0"/>
                        </a:rPr>
                        <a:t>impedance</a:t>
                      </a:r>
                      <a:r>
                        <a:rPr kumimoji="0" lang="es-ES" sz="820" b="0" i="0" u="none" strike="noStrike" cap="none" normalizeH="0" baseline="0" dirty="0" smtClean="0">
                          <a:ln>
                            <a:noFill/>
                          </a:ln>
                          <a:solidFill>
                            <a:schemeClr val="tx1"/>
                          </a:solidFill>
                          <a:effectLst/>
                          <a:latin typeface="Arial" charset="0"/>
                        </a:rPr>
                        <a:t> (</a:t>
                      </a:r>
                      <a:r>
                        <a:rPr kumimoji="0" lang="el-GR" sz="820" b="0" i="0" u="none" strike="noStrike" cap="none" normalizeH="0" baseline="0" dirty="0" smtClean="0">
                          <a:ln>
                            <a:noFill/>
                          </a:ln>
                          <a:solidFill>
                            <a:schemeClr val="tx1"/>
                          </a:solidFill>
                          <a:effectLst/>
                          <a:latin typeface="Arial" charset="0"/>
                          <a:cs typeface="Arial" charset="0"/>
                        </a:rPr>
                        <a:t>Ω</a:t>
                      </a:r>
                      <a:r>
                        <a:rPr kumimoji="0" lang="es-ES" sz="820" b="0" i="0" u="none" strike="noStrike" cap="none" normalizeH="0" baseline="0" dirty="0" smtClean="0">
                          <a:ln>
                            <a:noFill/>
                          </a:ln>
                          <a:solidFill>
                            <a:schemeClr val="tx1"/>
                          </a:solidFill>
                          <a:effectLst/>
                          <a:latin typeface="Arial" charset="0"/>
                          <a:cs typeface="Arial" charset="0"/>
                        </a:rPr>
                        <a:t>)</a:t>
                      </a:r>
                      <a:endParaRPr kumimoji="0" lang="el-GR" sz="820" b="0" i="0" u="none" strike="noStrike" cap="none" normalizeH="0" baseline="0" dirty="0" smtClean="0">
                        <a:ln>
                          <a:noFill/>
                        </a:ln>
                        <a:solidFill>
                          <a:schemeClr val="tx1"/>
                        </a:solidFill>
                        <a:effectLst/>
                        <a:latin typeface="Arial" charset="0"/>
                        <a:cs typeface="Arial" charset="0"/>
                      </a:endParaRPr>
                    </a:p>
                  </a:txBody>
                  <a:tcPr marL="36000" marR="36000" marT="25200" marB="252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20.3</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24.6</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20" b="0" i="0" u="none" strike="noStrike" cap="none" normalizeH="0" baseline="0" dirty="0" smtClean="0">
                          <a:ln>
                            <a:noFill/>
                          </a:ln>
                          <a:solidFill>
                            <a:schemeClr val="tx1"/>
                          </a:solidFill>
                          <a:effectLst/>
                          <a:latin typeface="Arial" charset="0"/>
                        </a:rPr>
                        <a:t>38.2</a:t>
                      </a:r>
                    </a:p>
                  </a:txBody>
                  <a:tcPr marL="36000" marR="36000" marT="25200" marB="252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820" b="0" i="0" u="none" strike="noStrike" cap="none" normalizeH="0" baseline="0" dirty="0" smtClean="0">
                        <a:ln>
                          <a:noFill/>
                        </a:ln>
                        <a:solidFill>
                          <a:schemeClr val="tx1"/>
                        </a:solidFill>
                        <a:effectLst/>
                        <a:latin typeface="Arial" charset="0"/>
                      </a:endParaRPr>
                    </a:p>
                  </a:txBody>
                  <a:tcPr marL="36000" marR="36000" marT="25200" marB="252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0" name="Text Box 102"/>
          <p:cNvSpPr txBox="1">
            <a:spLocks noChangeArrowheads="1"/>
          </p:cNvSpPr>
          <p:nvPr/>
        </p:nvSpPr>
        <p:spPr bwMode="auto">
          <a:xfrm>
            <a:off x="4067944" y="3429000"/>
            <a:ext cx="1152376" cy="584775"/>
          </a:xfrm>
          <a:prstGeom prst="rect">
            <a:avLst/>
          </a:prstGeom>
          <a:solidFill>
            <a:srgbClr val="FFFF00"/>
          </a:solidFill>
          <a:ln w="9525">
            <a:solidFill>
              <a:schemeClr val="tx1"/>
            </a:solidFill>
            <a:miter lim="800000"/>
            <a:headEnd/>
            <a:tailEnd/>
          </a:ln>
          <a:effectLst/>
        </p:spPr>
        <p:txBody>
          <a:bodyPr wrap="square">
            <a:spAutoFit/>
          </a:bodyPr>
          <a:lstStyle/>
          <a:p>
            <a:pPr>
              <a:spcBef>
                <a:spcPct val="50000"/>
              </a:spcBef>
            </a:pPr>
            <a:r>
              <a:rPr lang="es-ES" sz="800" baseline="30000">
                <a:solidFill>
                  <a:srgbClr val="000000"/>
                </a:solidFill>
                <a:latin typeface="Arial" pitchFamily="34" charset="0"/>
                <a:cs typeface="+mn-cs"/>
              </a:rPr>
              <a:t>1</a:t>
            </a:r>
            <a:r>
              <a:rPr lang="es-ES" sz="800">
                <a:solidFill>
                  <a:srgbClr val="000000"/>
                </a:solidFill>
                <a:latin typeface="Arial" pitchFamily="34" charset="0"/>
                <a:cs typeface="+mn-cs"/>
              </a:rPr>
              <a:t>over 1 mm radius</a:t>
            </a:r>
          </a:p>
          <a:p>
            <a:pPr>
              <a:spcBef>
                <a:spcPct val="50000"/>
              </a:spcBef>
            </a:pPr>
            <a:r>
              <a:rPr lang="es-ES" sz="800" baseline="30000">
                <a:solidFill>
                  <a:srgbClr val="000000"/>
                </a:solidFill>
                <a:latin typeface="Arial" pitchFamily="34" charset="0"/>
                <a:cs typeface="+mn-cs"/>
              </a:rPr>
              <a:t>2</a:t>
            </a:r>
            <a:r>
              <a:rPr lang="es-ES" sz="800">
                <a:solidFill>
                  <a:srgbClr val="000000"/>
                </a:solidFill>
                <a:latin typeface="Arial" pitchFamily="34" charset="0"/>
                <a:cs typeface="+mn-cs"/>
              </a:rPr>
              <a:t>over 3.5 mm radius</a:t>
            </a:r>
          </a:p>
          <a:p>
            <a:pPr>
              <a:spcBef>
                <a:spcPct val="50000"/>
              </a:spcBef>
            </a:pPr>
            <a:r>
              <a:rPr lang="es-ES" sz="800" baseline="30000">
                <a:solidFill>
                  <a:srgbClr val="000000"/>
                </a:solidFill>
                <a:latin typeface="Arial" pitchFamily="34" charset="0"/>
                <a:cs typeface="+mn-cs"/>
              </a:rPr>
              <a:t>3</a:t>
            </a:r>
            <a:r>
              <a:rPr lang="es-ES" sz="800">
                <a:solidFill>
                  <a:srgbClr val="000000"/>
                </a:solidFill>
                <a:latin typeface="Arial" pitchFamily="34" charset="0"/>
                <a:cs typeface="+mn-cs"/>
              </a:rPr>
              <a:t>over 0.6 mm radius</a:t>
            </a:r>
          </a:p>
        </p:txBody>
      </p:sp>
      <p:pic>
        <p:nvPicPr>
          <p:cNvPr id="2152" name="Imagen 1" descr="kicker3D.jpg"/>
          <p:cNvPicPr>
            <a:picLocks noChangeAspect="1" noChangeArrowheads="1"/>
          </p:cNvPicPr>
          <p:nvPr/>
        </p:nvPicPr>
        <p:blipFill>
          <a:blip r:embed="rId3" cstate="print"/>
          <a:srcRect l="5630" t="10814" r="2913" b="10027"/>
          <a:stretch>
            <a:fillRect/>
          </a:stretch>
        </p:blipFill>
        <p:spPr bwMode="auto">
          <a:xfrm>
            <a:off x="34925" y="2159719"/>
            <a:ext cx="3240931" cy="2107052"/>
          </a:xfrm>
          <a:prstGeom prst="rect">
            <a:avLst/>
          </a:prstGeom>
          <a:noFill/>
          <a:ln w="9525">
            <a:noFill/>
            <a:miter lim="800000"/>
            <a:headEnd/>
            <a:tailEnd/>
          </a:ln>
        </p:spPr>
      </p:pic>
      <p:sp>
        <p:nvSpPr>
          <p:cNvPr id="2153" name="Text Box 105"/>
          <p:cNvSpPr txBox="1">
            <a:spLocks noChangeArrowheads="1"/>
          </p:cNvSpPr>
          <p:nvPr/>
        </p:nvSpPr>
        <p:spPr bwMode="auto">
          <a:xfrm>
            <a:off x="468312" y="1916832"/>
            <a:ext cx="1566587" cy="246221"/>
          </a:xfrm>
          <a:prstGeom prst="rect">
            <a:avLst/>
          </a:prstGeom>
          <a:solidFill>
            <a:srgbClr val="00CCFF"/>
          </a:solidFill>
          <a:ln w="9525">
            <a:solidFill>
              <a:schemeClr val="tx1"/>
            </a:solidFill>
            <a:miter lim="800000"/>
            <a:headEnd/>
            <a:tailEnd/>
          </a:ln>
          <a:effectLst/>
        </p:spPr>
        <p:txBody>
          <a:bodyPr wrap="square">
            <a:spAutoFit/>
          </a:bodyPr>
          <a:lstStyle/>
          <a:p>
            <a:pPr algn="ctr">
              <a:spcBef>
                <a:spcPct val="50000"/>
              </a:spcBef>
            </a:pPr>
            <a:r>
              <a:rPr lang="es-ES" sz="1000" b="1">
                <a:solidFill>
                  <a:srgbClr val="000000"/>
                </a:solidFill>
                <a:latin typeface="Arial" pitchFamily="34" charset="0"/>
                <a:cs typeface="+mn-cs"/>
              </a:rPr>
              <a:t>STRIPLINE KICKER</a:t>
            </a:r>
          </a:p>
        </p:txBody>
      </p:sp>
      <p:sp>
        <p:nvSpPr>
          <p:cNvPr id="2154" name="Text Box 106"/>
          <p:cNvSpPr txBox="1">
            <a:spLocks noChangeArrowheads="1"/>
          </p:cNvSpPr>
          <p:nvPr/>
        </p:nvSpPr>
        <p:spPr bwMode="auto">
          <a:xfrm>
            <a:off x="3203848" y="2420888"/>
            <a:ext cx="1799902" cy="784830"/>
          </a:xfrm>
          <a:prstGeom prst="rect">
            <a:avLst/>
          </a:prstGeom>
          <a:noFill/>
          <a:ln w="9525">
            <a:solidFill>
              <a:schemeClr val="tx1"/>
            </a:solidFill>
            <a:miter lim="800000"/>
            <a:headEnd/>
            <a:tailEnd/>
          </a:ln>
          <a:effectLst/>
        </p:spPr>
        <p:txBody>
          <a:bodyPr wrap="square">
            <a:spAutoFit/>
          </a:bodyPr>
          <a:lstStyle/>
          <a:p>
            <a:pPr>
              <a:spcBef>
                <a:spcPct val="50000"/>
              </a:spcBef>
              <a:buFontTx/>
              <a:buChar char="•"/>
            </a:pPr>
            <a:r>
              <a:rPr lang="es-ES" sz="1000" dirty="0">
                <a:solidFill>
                  <a:srgbClr val="000000"/>
                </a:solidFill>
                <a:latin typeface="Arial" pitchFamily="34" charset="0"/>
                <a:cs typeface="+mn-cs"/>
              </a:rPr>
              <a:t> </a:t>
            </a:r>
            <a:r>
              <a:rPr lang="es-ES" sz="1000" b="1" dirty="0" err="1">
                <a:solidFill>
                  <a:srgbClr val="000000"/>
                </a:solidFill>
                <a:latin typeface="Arial" pitchFamily="34" charset="0"/>
                <a:cs typeface="+mn-cs"/>
              </a:rPr>
              <a:t>Even</a:t>
            </a:r>
            <a:r>
              <a:rPr lang="es-ES" sz="1000" b="1" dirty="0">
                <a:solidFill>
                  <a:srgbClr val="000000"/>
                </a:solidFill>
                <a:latin typeface="Arial" pitchFamily="34" charset="0"/>
                <a:cs typeface="+mn-cs"/>
              </a:rPr>
              <a:t> </a:t>
            </a:r>
            <a:r>
              <a:rPr lang="es-ES" sz="1000" b="1" dirty="0" err="1">
                <a:solidFill>
                  <a:srgbClr val="000000"/>
                </a:solidFill>
                <a:latin typeface="Arial" pitchFamily="34" charset="0"/>
                <a:cs typeface="+mn-cs"/>
              </a:rPr>
              <a:t>mode</a:t>
            </a:r>
            <a:r>
              <a:rPr lang="es-ES" sz="1000" dirty="0">
                <a:solidFill>
                  <a:srgbClr val="000000"/>
                </a:solidFill>
                <a:latin typeface="Arial" pitchFamily="34" charset="0"/>
                <a:cs typeface="+mn-cs"/>
              </a:rPr>
              <a:t>: </a:t>
            </a:r>
            <a:r>
              <a:rPr lang="es-ES" sz="1000" dirty="0" err="1">
                <a:solidFill>
                  <a:srgbClr val="000000"/>
                </a:solidFill>
                <a:latin typeface="Arial" pitchFamily="34" charset="0"/>
                <a:cs typeface="+mn-cs"/>
              </a:rPr>
              <a:t>same</a:t>
            </a:r>
            <a:r>
              <a:rPr lang="es-ES" sz="1000" dirty="0">
                <a:solidFill>
                  <a:srgbClr val="000000"/>
                </a:solidFill>
                <a:latin typeface="Arial" pitchFamily="34" charset="0"/>
                <a:cs typeface="+mn-cs"/>
              </a:rPr>
              <a:t> </a:t>
            </a:r>
            <a:r>
              <a:rPr lang="es-ES" sz="1000" dirty="0" err="1" smtClean="0">
                <a:solidFill>
                  <a:srgbClr val="000000"/>
                </a:solidFill>
                <a:latin typeface="Arial" pitchFamily="34" charset="0"/>
                <a:cs typeface="+mn-cs"/>
              </a:rPr>
              <a:t>polarity</a:t>
            </a:r>
            <a:r>
              <a:rPr lang="es-ES" sz="1000" dirty="0" smtClean="0">
                <a:solidFill>
                  <a:srgbClr val="000000"/>
                </a:solidFill>
                <a:latin typeface="Arial" pitchFamily="34" charset="0"/>
                <a:cs typeface="+mn-cs"/>
              </a:rPr>
              <a:t> </a:t>
            </a:r>
            <a:r>
              <a:rPr lang="es-ES" sz="1000" dirty="0" err="1">
                <a:solidFill>
                  <a:srgbClr val="000000"/>
                </a:solidFill>
                <a:latin typeface="Arial" pitchFamily="34" charset="0"/>
                <a:cs typeface="+mn-cs"/>
              </a:rPr>
              <a:t>on</a:t>
            </a:r>
            <a:r>
              <a:rPr lang="es-ES" sz="1000" dirty="0">
                <a:solidFill>
                  <a:srgbClr val="000000"/>
                </a:solidFill>
                <a:latin typeface="Arial" pitchFamily="34" charset="0"/>
                <a:cs typeface="+mn-cs"/>
              </a:rPr>
              <a:t> </a:t>
            </a:r>
            <a:r>
              <a:rPr lang="es-ES" sz="1000" dirty="0" err="1" smtClean="0">
                <a:solidFill>
                  <a:srgbClr val="000000"/>
                </a:solidFill>
                <a:latin typeface="Arial" pitchFamily="34" charset="0"/>
                <a:cs typeface="+mn-cs"/>
              </a:rPr>
              <a:t>electrodes</a:t>
            </a:r>
            <a:r>
              <a:rPr lang="es-ES" sz="1000" dirty="0">
                <a:solidFill>
                  <a:srgbClr val="000000"/>
                </a:solidFill>
                <a:latin typeface="Arial" pitchFamily="34" charset="0"/>
                <a:cs typeface="+mn-cs"/>
              </a:rPr>
              <a:t>.</a:t>
            </a:r>
          </a:p>
          <a:p>
            <a:pPr>
              <a:spcBef>
                <a:spcPct val="50000"/>
              </a:spcBef>
              <a:buFontTx/>
              <a:buChar char="•"/>
            </a:pPr>
            <a:r>
              <a:rPr lang="es-ES" sz="1000" dirty="0">
                <a:solidFill>
                  <a:srgbClr val="000000"/>
                </a:solidFill>
                <a:latin typeface="Arial" pitchFamily="34" charset="0"/>
                <a:cs typeface="+mn-cs"/>
              </a:rPr>
              <a:t> </a:t>
            </a:r>
            <a:r>
              <a:rPr lang="es-ES" sz="1000" b="1" dirty="0" err="1">
                <a:solidFill>
                  <a:srgbClr val="000000"/>
                </a:solidFill>
                <a:latin typeface="Arial" pitchFamily="34" charset="0"/>
                <a:cs typeface="+mn-cs"/>
              </a:rPr>
              <a:t>Odd</a:t>
            </a:r>
            <a:r>
              <a:rPr lang="es-ES" sz="1000" b="1" dirty="0">
                <a:solidFill>
                  <a:srgbClr val="000000"/>
                </a:solidFill>
                <a:latin typeface="Arial" pitchFamily="34" charset="0"/>
                <a:cs typeface="+mn-cs"/>
              </a:rPr>
              <a:t> </a:t>
            </a:r>
            <a:r>
              <a:rPr lang="es-ES" sz="1000" b="1" dirty="0" err="1">
                <a:solidFill>
                  <a:srgbClr val="000000"/>
                </a:solidFill>
                <a:latin typeface="Arial" pitchFamily="34" charset="0"/>
                <a:cs typeface="+mn-cs"/>
              </a:rPr>
              <a:t>mode</a:t>
            </a:r>
            <a:r>
              <a:rPr lang="es-ES" sz="1000" dirty="0">
                <a:solidFill>
                  <a:srgbClr val="000000"/>
                </a:solidFill>
                <a:latin typeface="Arial" pitchFamily="34" charset="0"/>
                <a:cs typeface="+mn-cs"/>
              </a:rPr>
              <a:t>: </a:t>
            </a:r>
            <a:r>
              <a:rPr lang="es-ES" sz="1000" dirty="0" err="1">
                <a:solidFill>
                  <a:srgbClr val="000000"/>
                </a:solidFill>
                <a:latin typeface="Arial" pitchFamily="34" charset="0"/>
                <a:cs typeface="+mn-cs"/>
              </a:rPr>
              <a:t>opposite</a:t>
            </a:r>
            <a:r>
              <a:rPr lang="es-ES" sz="1000" dirty="0">
                <a:solidFill>
                  <a:srgbClr val="000000"/>
                </a:solidFill>
                <a:latin typeface="Arial" pitchFamily="34" charset="0"/>
                <a:cs typeface="+mn-cs"/>
              </a:rPr>
              <a:t> </a:t>
            </a:r>
            <a:r>
              <a:rPr lang="es-ES" sz="1000" dirty="0" err="1" smtClean="0">
                <a:solidFill>
                  <a:srgbClr val="000000"/>
                </a:solidFill>
                <a:latin typeface="Arial" pitchFamily="34" charset="0"/>
                <a:cs typeface="+mn-cs"/>
              </a:rPr>
              <a:t>polarity</a:t>
            </a:r>
            <a:r>
              <a:rPr lang="es-ES" sz="1000" dirty="0" smtClean="0">
                <a:solidFill>
                  <a:srgbClr val="000000"/>
                </a:solidFill>
                <a:latin typeface="Arial" pitchFamily="34" charset="0"/>
                <a:cs typeface="+mn-cs"/>
              </a:rPr>
              <a:t> </a:t>
            </a:r>
            <a:r>
              <a:rPr lang="es-ES" sz="1000" dirty="0" err="1" smtClean="0">
                <a:solidFill>
                  <a:srgbClr val="000000"/>
                </a:solidFill>
                <a:latin typeface="Arial" pitchFamily="34" charset="0"/>
                <a:cs typeface="+mn-cs"/>
              </a:rPr>
              <a:t>on</a:t>
            </a:r>
            <a:r>
              <a:rPr lang="es-ES" sz="1000" dirty="0" smtClean="0">
                <a:solidFill>
                  <a:srgbClr val="000000"/>
                </a:solidFill>
                <a:latin typeface="Arial" pitchFamily="34" charset="0"/>
                <a:cs typeface="+mn-cs"/>
              </a:rPr>
              <a:t> </a:t>
            </a:r>
            <a:r>
              <a:rPr lang="es-ES" sz="1000" dirty="0" err="1" smtClean="0">
                <a:solidFill>
                  <a:srgbClr val="000000"/>
                </a:solidFill>
                <a:latin typeface="Arial" pitchFamily="34" charset="0"/>
                <a:cs typeface="+mn-cs"/>
              </a:rPr>
              <a:t>electrodes</a:t>
            </a:r>
            <a:r>
              <a:rPr lang="es-ES" sz="1000" dirty="0" smtClean="0">
                <a:solidFill>
                  <a:srgbClr val="000000"/>
                </a:solidFill>
                <a:latin typeface="Arial" pitchFamily="34" charset="0"/>
                <a:cs typeface="+mn-cs"/>
              </a:rPr>
              <a:t>.</a:t>
            </a:r>
            <a:endParaRPr lang="es-ES" sz="1000" dirty="0">
              <a:solidFill>
                <a:srgbClr val="000000"/>
              </a:solidFill>
              <a:latin typeface="Arial" pitchFamily="34" charset="0"/>
              <a:cs typeface="+mn-cs"/>
            </a:endParaRPr>
          </a:p>
        </p:txBody>
      </p:sp>
      <p:sp>
        <p:nvSpPr>
          <p:cNvPr id="2155" name="Text Box 107"/>
          <p:cNvSpPr txBox="1">
            <a:spLocks noChangeArrowheads="1"/>
          </p:cNvSpPr>
          <p:nvPr/>
        </p:nvSpPr>
        <p:spPr bwMode="auto">
          <a:xfrm>
            <a:off x="972691" y="4149080"/>
            <a:ext cx="3743325" cy="254000"/>
          </a:xfrm>
          <a:prstGeom prst="rect">
            <a:avLst/>
          </a:prstGeom>
          <a:solidFill>
            <a:srgbClr val="00CCFF"/>
          </a:solidFill>
          <a:ln w="9525">
            <a:solidFill>
              <a:schemeClr val="tx1"/>
            </a:solidFill>
            <a:miter lim="800000"/>
            <a:headEnd/>
            <a:tailEnd/>
          </a:ln>
          <a:effectLst/>
        </p:spPr>
        <p:txBody>
          <a:bodyPr>
            <a:spAutoFit/>
          </a:bodyPr>
          <a:lstStyle/>
          <a:p>
            <a:pPr algn="ctr">
              <a:spcBef>
                <a:spcPct val="50000"/>
              </a:spcBef>
            </a:pPr>
            <a:r>
              <a:rPr lang="es-ES" sz="1000" b="1">
                <a:solidFill>
                  <a:srgbClr val="000000"/>
                </a:solidFill>
                <a:latin typeface="Arial" pitchFamily="34" charset="0"/>
                <a:cs typeface="+mn-cs"/>
              </a:rPr>
              <a:t>GEOMETRIC PARAMETERS OF THE CROSS SECTION</a:t>
            </a:r>
          </a:p>
        </p:txBody>
      </p:sp>
      <p:graphicFrame>
        <p:nvGraphicFramePr>
          <p:cNvPr id="2625" name="Group 577"/>
          <p:cNvGraphicFramePr>
            <a:graphicFrameLocks noGrp="1"/>
          </p:cNvGraphicFramePr>
          <p:nvPr>
            <p:ph sz="quarter" idx="3"/>
          </p:nvPr>
        </p:nvGraphicFramePr>
        <p:xfrm>
          <a:off x="5220073" y="980728"/>
          <a:ext cx="3816423" cy="5443317"/>
        </p:xfrm>
        <a:graphic>
          <a:graphicData uri="http://schemas.openxmlformats.org/drawingml/2006/table">
            <a:tbl>
              <a:tblPr/>
              <a:tblGrid>
                <a:gridCol w="1672632"/>
                <a:gridCol w="580583"/>
                <a:gridCol w="580583"/>
                <a:gridCol w="550577"/>
                <a:gridCol w="432048"/>
              </a:tblGrid>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dirty="0" err="1" smtClean="0">
                          <a:ln>
                            <a:noFill/>
                          </a:ln>
                          <a:solidFill>
                            <a:schemeClr val="tx1"/>
                          </a:solidFill>
                          <a:effectLst/>
                          <a:latin typeface="Arial" charset="0"/>
                        </a:rPr>
                        <a:t>PARAMETER</a:t>
                      </a:r>
                      <a:endParaRPr kumimoji="0" lang="es-ES" sz="800" b="1" i="0" u="none" strike="noStrike" cap="none" normalizeH="0" baseline="0" dirty="0" smtClean="0">
                        <a:ln>
                          <a:noFill/>
                        </a:ln>
                        <a:solidFill>
                          <a:schemeClr val="tx1"/>
                        </a:solidFill>
                        <a:effectLst/>
                        <a:latin typeface="Arial" charset="0"/>
                      </a:endParaRP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charset="0"/>
                        </a:rPr>
                        <a:t>CLIC DR</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charset="0"/>
                        </a:rPr>
                        <a:t>CLIC PDR</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charset="0"/>
                        </a:rPr>
                        <a:t>ATF2</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charset="0"/>
                        </a:rPr>
                        <a:t>ALBA</a:t>
                      </a: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Beam energy (GeV)</a:t>
                      </a: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2.86</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2.86</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1.30</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3.00</a:t>
                      </a: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89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Total kick deflection angle (mrad)</a:t>
                      </a: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1.5</a:t>
                      </a: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2.0</a:t>
                      </a: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5.0</a:t>
                      </a: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Deflection</a:t>
                      </a: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horizontal</a:t>
                      </a: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horizontal</a:t>
                      </a: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horizontal</a:t>
                      </a: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Minimum aperture (mm)</a:t>
                      </a: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20</a:t>
                      </a: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40</a:t>
                      </a: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12</a:t>
                      </a: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12</a:t>
                      </a: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0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Beam pipe range (mm)</a:t>
                      </a: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20 - 30</a:t>
                      </a: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dirty="0" smtClean="0">
                          <a:ln>
                            <a:noFill/>
                          </a:ln>
                          <a:solidFill>
                            <a:schemeClr val="tx1"/>
                          </a:solidFill>
                          <a:effectLst/>
                          <a:latin typeface="Arial" charset="0"/>
                        </a:rPr>
                        <a:t>40 - 50</a:t>
                      </a:r>
                      <a:endParaRPr kumimoji="0" lang="en-US" sz="800" b="0" i="0" u="none" strike="noStrike" cap="none" normalizeH="0" baseline="0" dirty="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20 - 30</a:t>
                      </a: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20 - 30</a:t>
                      </a: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Effective length (m)</a:t>
                      </a: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1.7</a:t>
                      </a: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3.4</a:t>
                      </a: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1.3</a:t>
                      </a: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dirty="0" smtClean="0">
                          <a:ln>
                            <a:noFill/>
                          </a:ln>
                          <a:solidFill>
                            <a:schemeClr val="tx1"/>
                          </a:solidFill>
                          <a:effectLst/>
                          <a:latin typeface="Arial" charset="0"/>
                        </a:rPr>
                        <a:t>1.3</a:t>
                      </a: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dirty="0" err="1" smtClean="0">
                          <a:ln>
                            <a:noFill/>
                          </a:ln>
                          <a:solidFill>
                            <a:schemeClr val="tx1"/>
                          </a:solidFill>
                          <a:effectLst/>
                          <a:latin typeface="Arial" charset="0"/>
                        </a:rPr>
                        <a:t>Field</a:t>
                      </a:r>
                      <a:r>
                        <a:rPr kumimoji="0" lang="es-ES" sz="800" b="0" i="0" u="none" strike="noStrike" cap="none" normalizeH="0" baseline="0" dirty="0" smtClean="0">
                          <a:ln>
                            <a:noFill/>
                          </a:ln>
                          <a:solidFill>
                            <a:schemeClr val="tx1"/>
                          </a:solidFill>
                          <a:effectLst/>
                          <a:latin typeface="Arial" charset="0"/>
                        </a:rPr>
                        <a:t> </a:t>
                      </a:r>
                      <a:r>
                        <a:rPr kumimoji="0" lang="es-ES" sz="800" b="0" i="0" u="none" strike="noStrike" cap="none" normalizeH="0" baseline="0" dirty="0" err="1" smtClean="0">
                          <a:ln>
                            <a:noFill/>
                          </a:ln>
                          <a:solidFill>
                            <a:schemeClr val="tx1"/>
                          </a:solidFill>
                          <a:effectLst/>
                          <a:latin typeface="Arial" charset="0"/>
                        </a:rPr>
                        <a:t>rise</a:t>
                      </a:r>
                      <a:r>
                        <a:rPr kumimoji="0" lang="es-ES" sz="800" b="0" i="0" u="none" strike="noStrike" cap="none" normalizeH="0" baseline="0" dirty="0" smtClean="0">
                          <a:ln>
                            <a:noFill/>
                          </a:ln>
                          <a:solidFill>
                            <a:schemeClr val="tx1"/>
                          </a:solidFill>
                          <a:effectLst/>
                          <a:latin typeface="Arial" charset="0"/>
                        </a:rPr>
                        <a:t> time (µs)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dirty="0" err="1" smtClean="0">
                          <a:ln>
                            <a:noFill/>
                          </a:ln>
                          <a:solidFill>
                            <a:schemeClr val="tx1"/>
                          </a:solidFill>
                          <a:effectLst/>
                          <a:latin typeface="Arial" charset="0"/>
                        </a:rPr>
                        <a:t>Field</a:t>
                      </a:r>
                      <a:r>
                        <a:rPr kumimoji="0" lang="es-ES" sz="800" b="0" i="0" u="none" strike="noStrike" cap="none" normalizeH="0" baseline="0" dirty="0" smtClean="0">
                          <a:ln>
                            <a:noFill/>
                          </a:ln>
                          <a:solidFill>
                            <a:schemeClr val="tx1"/>
                          </a:solidFill>
                          <a:effectLst/>
                          <a:latin typeface="Arial" charset="0"/>
                        </a:rPr>
                        <a:t> </a:t>
                      </a:r>
                      <a:r>
                        <a:rPr kumimoji="0" lang="es-ES" sz="800" b="0" i="0" u="none" strike="noStrike" cap="none" normalizeH="0" baseline="0" dirty="0" err="1" smtClean="0">
                          <a:ln>
                            <a:noFill/>
                          </a:ln>
                          <a:solidFill>
                            <a:schemeClr val="tx1"/>
                          </a:solidFill>
                          <a:effectLst/>
                          <a:latin typeface="Arial" charset="0"/>
                        </a:rPr>
                        <a:t>fall</a:t>
                      </a:r>
                      <a:r>
                        <a:rPr kumimoji="0" lang="es-ES" sz="800" b="0" i="0" u="none" strike="noStrike" cap="none" normalizeH="0" baseline="0" dirty="0" smtClean="0">
                          <a:ln>
                            <a:noFill/>
                          </a:ln>
                          <a:solidFill>
                            <a:schemeClr val="tx1"/>
                          </a:solidFill>
                          <a:effectLst/>
                          <a:latin typeface="Arial" charset="0"/>
                        </a:rPr>
                        <a:t> time (</a:t>
                      </a:r>
                      <a:r>
                        <a:rPr kumimoji="0" lang="es-ES" sz="800" b="0" i="0" u="none" strike="noStrike" cap="none" normalizeH="0" baseline="0" dirty="0" err="1" smtClean="0">
                          <a:ln>
                            <a:noFill/>
                          </a:ln>
                          <a:solidFill>
                            <a:schemeClr val="tx1"/>
                          </a:solidFill>
                          <a:effectLst/>
                          <a:latin typeface="Arial" charset="0"/>
                        </a:rPr>
                        <a:t>ns</a:t>
                      </a:r>
                      <a:r>
                        <a:rPr kumimoji="0" lang="es-ES" sz="800" b="0" i="0" u="none" strike="noStrike" cap="none" normalizeH="0" baseline="0" dirty="0" smtClean="0">
                          <a:ln>
                            <a:noFill/>
                          </a:ln>
                          <a:solidFill>
                            <a:schemeClr val="tx1"/>
                          </a:solidFill>
                          <a:effectLst/>
                          <a:latin typeface="Arial" charset="0"/>
                        </a:rPr>
                        <a:t>)</a:t>
                      </a: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dirty="0" smtClean="0">
                          <a:ln>
                            <a:noFill/>
                          </a:ln>
                          <a:solidFill>
                            <a:schemeClr val="tx1"/>
                          </a:solidFill>
                          <a:effectLst/>
                          <a:latin typeface="Arial" charset="0"/>
                        </a:rPr>
                        <a:t>0.56</a:t>
                      </a:r>
                      <a:r>
                        <a:rPr kumimoji="0" lang="es-ES" sz="800" b="0" i="0" u="none" strike="noStrike" cap="none" normalizeH="0" baseline="30000" dirty="0" smtClean="0">
                          <a:ln>
                            <a:noFill/>
                          </a:ln>
                          <a:solidFill>
                            <a:schemeClr val="tx1"/>
                          </a:solidFill>
                          <a:effectLst/>
                          <a:latin typeface="Arial" charset="0"/>
                        </a:rPr>
                        <a:t>A</a:t>
                      </a:r>
                      <a:r>
                        <a:rPr kumimoji="0" lang="es-ES" sz="800" b="0" i="0" u="none" strike="noStrike" cap="none" normalizeH="0" baseline="0" dirty="0" smtClean="0">
                          <a:ln>
                            <a:noFill/>
                          </a:ln>
                          <a:solidFill>
                            <a:schemeClr val="tx1"/>
                          </a:solidFill>
                          <a:effectLst/>
                          <a:latin typeface="Arial" charset="0"/>
                        </a:rPr>
                        <a:t>/1.0</a:t>
                      </a:r>
                      <a:r>
                        <a:rPr kumimoji="0" lang="es-ES" sz="800" b="0" i="0" u="none" strike="noStrike" cap="none" normalizeH="0" baseline="30000" dirty="0" smtClean="0">
                          <a:ln>
                            <a:noFill/>
                          </a:ln>
                          <a:solidFill>
                            <a:schemeClr val="tx1"/>
                          </a:solidFill>
                          <a:effectLst/>
                          <a:latin typeface="Arial" charset="0"/>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dirty="0" smtClean="0">
                          <a:ln>
                            <a:noFill/>
                          </a:ln>
                          <a:solidFill>
                            <a:schemeClr val="tx1"/>
                          </a:solidFill>
                          <a:effectLst/>
                          <a:latin typeface="Arial" charset="0"/>
                        </a:rPr>
                        <a:t>0.56</a:t>
                      </a:r>
                      <a:r>
                        <a:rPr kumimoji="0" lang="es-ES" sz="800" b="0" i="0" u="none" strike="noStrike" cap="none" normalizeH="0" baseline="30000" dirty="0" smtClean="0">
                          <a:ln>
                            <a:noFill/>
                          </a:ln>
                          <a:solidFill>
                            <a:schemeClr val="tx1"/>
                          </a:solidFill>
                          <a:effectLst/>
                          <a:latin typeface="Arial" charset="0"/>
                        </a:rPr>
                        <a:t>A</a:t>
                      </a:r>
                      <a:r>
                        <a:rPr kumimoji="0" lang="es-ES" sz="800" b="0" i="0" u="none" strike="noStrike" cap="none" normalizeH="0" baseline="0" dirty="0" smtClean="0">
                          <a:ln>
                            <a:noFill/>
                          </a:ln>
                          <a:solidFill>
                            <a:schemeClr val="tx1"/>
                          </a:solidFill>
                          <a:effectLst/>
                          <a:latin typeface="Arial" charset="0"/>
                        </a:rPr>
                        <a:t>/1.0</a:t>
                      </a:r>
                      <a:r>
                        <a:rPr kumimoji="0" lang="es-ES" sz="800" b="0" i="0" u="none" strike="noStrike" cap="none" normalizeH="0" baseline="30000" dirty="0" smtClean="0">
                          <a:ln>
                            <a:noFill/>
                          </a:ln>
                          <a:solidFill>
                            <a:schemeClr val="tx1"/>
                          </a:solidFill>
                          <a:effectLst/>
                          <a:latin typeface="Arial" charset="0"/>
                        </a:rPr>
                        <a:t>B</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dirty="0" smtClean="0">
                          <a:ln>
                            <a:noFill/>
                          </a:ln>
                          <a:solidFill>
                            <a:schemeClr val="tx1"/>
                          </a:solidFill>
                          <a:effectLst/>
                          <a:latin typeface="Arial" charset="0"/>
                        </a:rPr>
                        <a:t>0.43</a:t>
                      </a:r>
                      <a:r>
                        <a:rPr kumimoji="0" lang="es-ES" sz="800" b="0" i="0" u="none" strike="noStrike" cap="none" normalizeH="0" baseline="30000" dirty="0" smtClean="0">
                          <a:ln>
                            <a:noFill/>
                          </a:ln>
                          <a:solidFill>
                            <a:schemeClr val="tx1"/>
                          </a:solidFill>
                          <a:effectLst/>
                          <a:latin typeface="Arial" charset="0"/>
                        </a:rPr>
                        <a:t>A</a:t>
                      </a:r>
                      <a:r>
                        <a:rPr kumimoji="0" lang="es-ES" sz="800" b="0" i="0" u="none" strike="noStrike" cap="none" normalizeH="0" baseline="0" dirty="0" smtClean="0">
                          <a:ln>
                            <a:noFill/>
                          </a:ln>
                          <a:solidFill>
                            <a:schemeClr val="tx1"/>
                          </a:solidFill>
                          <a:effectLst/>
                          <a:latin typeface="Arial" charset="0"/>
                        </a:rPr>
                        <a:t>/1.0</a:t>
                      </a:r>
                      <a:r>
                        <a:rPr kumimoji="0" lang="es-ES" sz="800" b="0" i="0" u="none" strike="noStrike" cap="none" normalizeH="0" baseline="30000" dirty="0" smtClean="0">
                          <a:ln>
                            <a:noFill/>
                          </a:ln>
                          <a:solidFill>
                            <a:schemeClr val="tx1"/>
                          </a:solidFill>
                          <a:effectLst/>
                          <a:latin typeface="Arial" charset="0"/>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dirty="0" smtClean="0">
                          <a:ln>
                            <a:noFill/>
                          </a:ln>
                          <a:solidFill>
                            <a:schemeClr val="tx1"/>
                          </a:solidFill>
                          <a:effectLst/>
                          <a:latin typeface="Arial" charset="0"/>
                        </a:rPr>
                        <a:t>0.43</a:t>
                      </a:r>
                      <a:r>
                        <a:rPr kumimoji="0" lang="es-ES" sz="800" b="0" i="0" u="none" strike="noStrike" cap="none" normalizeH="0" baseline="30000" dirty="0" smtClean="0">
                          <a:ln>
                            <a:noFill/>
                          </a:ln>
                          <a:solidFill>
                            <a:schemeClr val="tx1"/>
                          </a:solidFill>
                          <a:effectLst/>
                          <a:latin typeface="Arial" charset="0"/>
                        </a:rPr>
                        <a:t>A</a:t>
                      </a:r>
                      <a:r>
                        <a:rPr kumimoji="0" lang="es-ES" sz="800" b="0" i="0" u="none" strike="noStrike" cap="none" normalizeH="0" baseline="0" dirty="0" smtClean="0">
                          <a:ln>
                            <a:noFill/>
                          </a:ln>
                          <a:solidFill>
                            <a:schemeClr val="tx1"/>
                          </a:solidFill>
                          <a:effectLst/>
                          <a:latin typeface="Arial" charset="0"/>
                        </a:rPr>
                        <a:t>/1.0</a:t>
                      </a:r>
                      <a:r>
                        <a:rPr kumimoji="0" lang="es-ES" sz="800" b="0" i="0" u="none" strike="noStrike" cap="none" normalizeH="0" baseline="30000" dirty="0" smtClean="0">
                          <a:ln>
                            <a:noFill/>
                          </a:ln>
                          <a:solidFill>
                            <a:schemeClr val="tx1"/>
                          </a:solidFill>
                          <a:effectLst/>
                          <a:latin typeface="Arial" charset="0"/>
                        </a:rPr>
                        <a:t>B</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dirty="0" smtClean="0">
                          <a:ln>
                            <a:noFill/>
                          </a:ln>
                          <a:solidFill>
                            <a:schemeClr val="tx1"/>
                          </a:solidFill>
                          <a:effectLst/>
                          <a:latin typeface="Arial" charset="0"/>
                        </a:rPr>
                        <a:t>&lt; 160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dirty="0" err="1" smtClean="0">
                          <a:ln>
                            <a:noFill/>
                          </a:ln>
                          <a:solidFill>
                            <a:schemeClr val="tx1"/>
                          </a:solidFill>
                          <a:effectLst/>
                          <a:latin typeface="Arial" charset="0"/>
                        </a:rPr>
                        <a:t>NA</a:t>
                      </a:r>
                      <a:endParaRPr kumimoji="0" lang="en-US" sz="800" b="0" i="0" u="none" strike="noStrike" cap="none" normalizeH="0" baseline="0" dirty="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01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Pulse flat top duration (ns)</a:t>
                      </a: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900</a:t>
                      </a:r>
                      <a:r>
                        <a:rPr kumimoji="0" lang="es-ES" sz="800" b="0" i="0" u="none" strike="noStrike" cap="none" normalizeH="0" baseline="30000" smtClean="0">
                          <a:ln>
                            <a:noFill/>
                          </a:ln>
                          <a:solidFill>
                            <a:schemeClr val="tx1"/>
                          </a:solidFill>
                          <a:effectLst/>
                          <a:latin typeface="Arial" charset="0"/>
                        </a:rPr>
                        <a:t>A</a:t>
                      </a:r>
                      <a:r>
                        <a:rPr kumimoji="0" lang="es-ES" sz="800" b="0" i="0" u="none" strike="noStrike" cap="none" normalizeH="0" baseline="0" smtClean="0">
                          <a:ln>
                            <a:noFill/>
                          </a:ln>
                          <a:solidFill>
                            <a:schemeClr val="tx1"/>
                          </a:solidFill>
                          <a:effectLst/>
                          <a:latin typeface="Arial" charset="0"/>
                        </a:rPr>
                        <a:t>/160</a:t>
                      </a:r>
                      <a:r>
                        <a:rPr kumimoji="0" lang="es-ES" sz="800" b="0" i="0" u="none" strike="noStrike" cap="none" normalizeH="0" baseline="30000" smtClean="0">
                          <a:ln>
                            <a:noFill/>
                          </a:ln>
                          <a:solidFill>
                            <a:schemeClr val="tx1"/>
                          </a:solidFill>
                          <a:effectLst/>
                          <a:latin typeface="Arial" charset="0"/>
                        </a:rPr>
                        <a:t>B</a:t>
                      </a:r>
                      <a:endParaRPr kumimoji="0" lang="en-US" sz="800" b="0" i="0" u="none" strike="noStrike" cap="none" normalizeH="0" baseline="3000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900</a:t>
                      </a:r>
                      <a:r>
                        <a:rPr kumimoji="0" lang="es-ES" sz="800" b="0" i="0" u="none" strike="noStrike" cap="none" normalizeH="0" baseline="30000" smtClean="0">
                          <a:ln>
                            <a:noFill/>
                          </a:ln>
                          <a:solidFill>
                            <a:schemeClr val="tx1"/>
                          </a:solidFill>
                          <a:effectLst/>
                          <a:latin typeface="Arial" charset="0"/>
                        </a:rPr>
                        <a:t>A</a:t>
                      </a:r>
                      <a:r>
                        <a:rPr kumimoji="0" lang="es-ES" sz="800" b="0" i="0" u="none" strike="noStrike" cap="none" normalizeH="0" baseline="0" smtClean="0">
                          <a:ln>
                            <a:noFill/>
                          </a:ln>
                          <a:solidFill>
                            <a:schemeClr val="tx1"/>
                          </a:solidFill>
                          <a:effectLst/>
                          <a:latin typeface="Arial" charset="0"/>
                        </a:rPr>
                        <a:t>/160</a:t>
                      </a:r>
                      <a:r>
                        <a:rPr kumimoji="0" lang="es-ES" sz="800" b="0" i="0" u="none" strike="noStrike" cap="none" normalizeH="0" baseline="30000" smtClean="0">
                          <a:ln>
                            <a:noFill/>
                          </a:ln>
                          <a:solidFill>
                            <a:schemeClr val="tx1"/>
                          </a:solidFill>
                          <a:effectLst/>
                          <a:latin typeface="Arial" charset="0"/>
                        </a:rPr>
                        <a:t>B</a:t>
                      </a:r>
                      <a:endParaRPr kumimoji="0" lang="en-US" sz="800" b="0" i="0" u="none" strike="noStrike" cap="none" normalizeH="0" baseline="3000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280 - 300</a:t>
                      </a: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01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Flat top reproducibility (ns)</a:t>
                      </a: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 x 10</a:t>
                      </a:r>
                      <a:r>
                        <a:rPr kumimoji="0" lang="en-US" sz="800" b="0" i="0" u="none" strike="noStrike" cap="none" normalizeH="0" baseline="30000" smtClean="0">
                          <a:ln>
                            <a:noFill/>
                          </a:ln>
                          <a:solidFill>
                            <a:schemeClr val="tx1"/>
                          </a:solidFill>
                          <a:effectLst/>
                          <a:latin typeface="Arial" charset="0"/>
                          <a:cs typeface="Arial" charset="0"/>
                        </a:rPr>
                        <a:t>-4</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 x 10</a:t>
                      </a:r>
                      <a:r>
                        <a:rPr kumimoji="0" lang="en-US" sz="800" b="0" i="0" u="none" strike="noStrike" cap="none" normalizeH="0" baseline="30000" smtClean="0">
                          <a:ln>
                            <a:noFill/>
                          </a:ln>
                          <a:solidFill>
                            <a:schemeClr val="tx1"/>
                          </a:solidFill>
                          <a:effectLst/>
                          <a:latin typeface="Arial" charset="0"/>
                          <a:cs typeface="Arial" charset="0"/>
                        </a:rPr>
                        <a:t>-4</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 x 10</a:t>
                      </a:r>
                      <a:r>
                        <a:rPr kumimoji="0" lang="en-US" sz="800" b="0" i="0" u="none" strike="noStrike" cap="none" normalizeH="0" baseline="30000" smtClean="0">
                          <a:ln>
                            <a:noFill/>
                          </a:ln>
                          <a:solidFill>
                            <a:schemeClr val="tx1"/>
                          </a:solidFill>
                          <a:effectLst/>
                          <a:latin typeface="Arial" charset="0"/>
                          <a:cs typeface="Arial" charset="0"/>
                        </a:rPr>
                        <a:t>-4</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cs typeface="Arial" charset="0"/>
                        </a:rPr>
                        <a:t>Injection stability (per system)</a:t>
                      </a:r>
                      <a:endParaRPr kumimoji="0" lang="el-GR"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 x 10</a:t>
                      </a:r>
                      <a:r>
                        <a:rPr kumimoji="0" lang="en-US" sz="800" b="0" i="0" u="none" strike="noStrike" cap="none" normalizeH="0" baseline="30000" smtClean="0">
                          <a:ln>
                            <a:noFill/>
                          </a:ln>
                          <a:solidFill>
                            <a:schemeClr val="tx1"/>
                          </a:solidFill>
                          <a:effectLst/>
                          <a:latin typeface="Arial" charset="0"/>
                          <a:cs typeface="Arial" charset="0"/>
                        </a:rPr>
                        <a:t>-3</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 x 10</a:t>
                      </a:r>
                      <a:r>
                        <a:rPr kumimoji="0" lang="en-US" sz="800" b="0" i="0" u="none" strike="noStrike" cap="none" normalizeH="0" baseline="30000" smtClean="0">
                          <a:ln>
                            <a:noFill/>
                          </a:ln>
                          <a:solidFill>
                            <a:schemeClr val="tx1"/>
                          </a:solidFill>
                          <a:effectLst/>
                          <a:latin typeface="Arial" charset="0"/>
                          <a:cs typeface="Arial" charset="0"/>
                        </a:rPr>
                        <a:t>-2</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 x 10</a:t>
                      </a:r>
                      <a:r>
                        <a:rPr kumimoji="0" lang="en-US" sz="800" b="0" i="0" u="none" strike="noStrike" cap="none" normalizeH="0" baseline="30000" smtClean="0">
                          <a:ln>
                            <a:noFill/>
                          </a:ln>
                          <a:solidFill>
                            <a:schemeClr val="tx1"/>
                          </a:solidFill>
                          <a:effectLst/>
                          <a:latin typeface="Arial" charset="0"/>
                          <a:cs typeface="Arial" charset="0"/>
                        </a:rPr>
                        <a:t>-3</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cs typeface="Arial" charset="0"/>
                        </a:rPr>
                        <a:t>Extraction stability (per system)</a:t>
                      </a:r>
                      <a:endParaRPr kumimoji="0" lang="el-GR"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 x 10</a:t>
                      </a:r>
                      <a:r>
                        <a:rPr kumimoji="0" lang="en-US" sz="800" b="0" i="0" u="none" strike="noStrike" cap="none" normalizeH="0" baseline="30000" smtClean="0">
                          <a:ln>
                            <a:noFill/>
                          </a:ln>
                          <a:solidFill>
                            <a:schemeClr val="tx1"/>
                          </a:solidFill>
                          <a:effectLst/>
                          <a:latin typeface="Arial" charset="0"/>
                          <a:cs typeface="Arial" charset="0"/>
                        </a:rPr>
                        <a:t>-4</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 x 10</a:t>
                      </a:r>
                      <a:r>
                        <a:rPr kumimoji="0" lang="en-US" sz="800" b="0" i="0" u="none" strike="noStrike" cap="none" normalizeH="0" baseline="30000" smtClean="0">
                          <a:ln>
                            <a:noFill/>
                          </a:ln>
                          <a:solidFill>
                            <a:schemeClr val="tx1"/>
                          </a:solidFill>
                          <a:effectLst/>
                          <a:latin typeface="Arial" charset="0"/>
                          <a:cs typeface="Arial" charset="0"/>
                        </a:rPr>
                        <a:t>-3</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 x 10</a:t>
                      </a:r>
                      <a:r>
                        <a:rPr kumimoji="0" lang="en-US" sz="800" b="0" i="0" u="none" strike="noStrike" cap="none" normalizeH="0" baseline="30000" smtClean="0">
                          <a:ln>
                            <a:noFill/>
                          </a:ln>
                          <a:solidFill>
                            <a:schemeClr val="tx1"/>
                          </a:solidFill>
                          <a:effectLst/>
                          <a:latin typeface="Arial" charset="0"/>
                          <a:cs typeface="Arial" charset="0"/>
                        </a:rPr>
                        <a:t>-4</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cs typeface="Arial" charset="0"/>
                        </a:rPr>
                        <a:t>Injection field inhomogeneity (%)</a:t>
                      </a:r>
                      <a:endParaRPr kumimoji="0" lang="el-GR"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0.1</a:t>
                      </a:r>
                      <a:r>
                        <a:rPr kumimoji="0" lang="en-US" sz="800" b="0" i="0" u="none" strike="noStrike" cap="none" normalizeH="0" baseline="30000" smtClean="0">
                          <a:ln>
                            <a:noFill/>
                          </a:ln>
                          <a:solidFill>
                            <a:schemeClr val="tx1"/>
                          </a:solidFill>
                          <a:effectLst/>
                          <a:latin typeface="Arial" charset="0"/>
                          <a:cs typeface="Arial" charset="0"/>
                        </a:rPr>
                        <a:t>2</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0.1</a:t>
                      </a:r>
                      <a:r>
                        <a:rPr kumimoji="0" lang="en-US" sz="800" b="0" i="0" u="none" strike="noStrike" cap="none" normalizeH="0" baseline="30000" smtClean="0">
                          <a:ln>
                            <a:noFill/>
                          </a:ln>
                          <a:solidFill>
                            <a:schemeClr val="tx1"/>
                          </a:solidFill>
                          <a:effectLst/>
                          <a:latin typeface="Arial" charset="0"/>
                          <a:cs typeface="Arial" charset="0"/>
                        </a:rPr>
                        <a:t>2</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0.01</a:t>
                      </a:r>
                      <a:r>
                        <a:rPr kumimoji="0" lang="en-US" sz="800" b="0" i="0" u="none" strike="noStrike" cap="none" normalizeH="0" baseline="30000" smtClean="0">
                          <a:ln>
                            <a:noFill/>
                          </a:ln>
                          <a:solidFill>
                            <a:schemeClr val="tx1"/>
                          </a:solidFill>
                          <a:effectLst/>
                          <a:latin typeface="Arial" charset="0"/>
                          <a:cs typeface="Arial" charset="0"/>
                        </a:rPr>
                        <a:t>3</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cs typeface="Arial" charset="0"/>
                        </a:rPr>
                        <a:t>Extraction field inhomogeneity (%)</a:t>
                      </a:r>
                      <a:endParaRPr kumimoji="0" lang="el-GR"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0.01</a:t>
                      </a:r>
                      <a:r>
                        <a:rPr kumimoji="0" lang="en-US" sz="800" b="0" i="0" u="none" strike="noStrike" cap="none" normalizeH="0" baseline="30000" smtClean="0">
                          <a:ln>
                            <a:noFill/>
                          </a:ln>
                          <a:solidFill>
                            <a:schemeClr val="tx1"/>
                          </a:solidFill>
                          <a:effectLst/>
                          <a:latin typeface="Arial" charset="0"/>
                          <a:cs typeface="Arial" charset="0"/>
                        </a:rPr>
                        <a:t>1</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0.1</a:t>
                      </a:r>
                      <a:r>
                        <a:rPr kumimoji="0" lang="en-US" sz="800" b="0" i="0" u="none" strike="noStrike" cap="none" normalizeH="0" baseline="30000" smtClean="0">
                          <a:ln>
                            <a:noFill/>
                          </a:ln>
                          <a:solidFill>
                            <a:schemeClr val="tx1"/>
                          </a:solidFill>
                          <a:effectLst/>
                          <a:latin typeface="Arial" charset="0"/>
                          <a:cs typeface="Arial" charset="0"/>
                        </a:rPr>
                        <a:t>2</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0.01</a:t>
                      </a:r>
                      <a:r>
                        <a:rPr kumimoji="0" lang="en-US" sz="800" b="0" i="0" u="none" strike="noStrike" cap="none" normalizeH="0" baseline="30000" smtClean="0">
                          <a:ln>
                            <a:noFill/>
                          </a:ln>
                          <a:solidFill>
                            <a:schemeClr val="tx1"/>
                          </a:solidFill>
                          <a:effectLst/>
                          <a:latin typeface="Arial" charset="0"/>
                          <a:cs typeface="Arial" charset="0"/>
                        </a:rPr>
                        <a:t>3</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cs typeface="Arial" charset="0"/>
                        </a:rPr>
                        <a:t>Repetition rate (Hz)</a:t>
                      </a:r>
                      <a:endParaRPr kumimoji="0" lang="el-GR"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50</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50</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50</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cs typeface="Arial" charset="0"/>
                        </a:rPr>
                        <a:t>Vacuum (mbar)</a:t>
                      </a:r>
                      <a:endParaRPr kumimoji="0" lang="el-GR"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10</a:t>
                      </a:r>
                      <a:r>
                        <a:rPr kumimoji="0" lang="en-US" sz="800" b="0" i="0" u="none" strike="noStrike" cap="none" normalizeH="0" baseline="30000" smtClean="0">
                          <a:ln>
                            <a:noFill/>
                          </a:ln>
                          <a:solidFill>
                            <a:schemeClr val="tx1"/>
                          </a:solidFill>
                          <a:effectLst/>
                          <a:latin typeface="Arial" charset="0"/>
                          <a:cs typeface="Arial" charset="0"/>
                        </a:rPr>
                        <a:t>-10</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10</a:t>
                      </a:r>
                      <a:r>
                        <a:rPr kumimoji="0" lang="en-US" sz="800" b="0" i="0" u="none" strike="noStrike" cap="none" normalizeH="0" baseline="30000" smtClean="0">
                          <a:ln>
                            <a:noFill/>
                          </a:ln>
                          <a:solidFill>
                            <a:schemeClr val="tx1"/>
                          </a:solidFill>
                          <a:effectLst/>
                          <a:latin typeface="Arial" charset="0"/>
                          <a:cs typeface="Arial" charset="0"/>
                        </a:rPr>
                        <a:t>-10</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10</a:t>
                      </a:r>
                      <a:r>
                        <a:rPr kumimoji="0" lang="en-US" sz="800" b="0" i="0" u="none" strike="noStrike" cap="none" normalizeH="0" baseline="30000" smtClean="0">
                          <a:ln>
                            <a:noFill/>
                          </a:ln>
                          <a:solidFill>
                            <a:schemeClr val="tx1"/>
                          </a:solidFill>
                          <a:effectLst/>
                          <a:latin typeface="Arial" charset="0"/>
                          <a:cs typeface="Arial" charset="0"/>
                        </a:rPr>
                        <a:t>-10</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10</a:t>
                      </a:r>
                      <a:r>
                        <a:rPr kumimoji="0" lang="en-US" sz="800" b="0" i="0" u="none" strike="noStrike" cap="none" normalizeH="0" baseline="30000" smtClean="0">
                          <a:ln>
                            <a:noFill/>
                          </a:ln>
                          <a:solidFill>
                            <a:schemeClr val="tx1"/>
                          </a:solidFill>
                          <a:effectLst/>
                          <a:latin typeface="Arial" charset="0"/>
                          <a:cs typeface="Arial" charset="0"/>
                        </a:rPr>
                        <a:t>-10</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800" b="0" i="0" u="none" strike="noStrike" cap="none" normalizeH="0" baseline="0" smtClean="0">
                        <a:ln>
                          <a:noFill/>
                        </a:ln>
                        <a:solidFill>
                          <a:schemeClr val="tx1"/>
                        </a:solidFill>
                        <a:effectLst/>
                        <a:latin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cs typeface="Arial" charset="0"/>
                        </a:rPr>
                        <a:t>Pulse voltage per stripline (kV)</a:t>
                      </a:r>
                      <a:endParaRPr kumimoji="0" lang="el-GR"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12.5</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17.0</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15.0</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dirty="0" smtClean="0">
                          <a:ln>
                            <a:noFill/>
                          </a:ln>
                          <a:solidFill>
                            <a:schemeClr val="tx1"/>
                          </a:solidFill>
                          <a:effectLst/>
                          <a:latin typeface="Arial" charset="0"/>
                          <a:cs typeface="Arial" charset="0"/>
                        </a:rPr>
                        <a:t>Stripline pulse </a:t>
                      </a:r>
                      <a:r>
                        <a:rPr kumimoji="0" lang="es-ES" sz="800" b="0" i="0" u="none" strike="noStrike" cap="none" normalizeH="0" baseline="0" dirty="0" err="1" smtClean="0">
                          <a:ln>
                            <a:noFill/>
                          </a:ln>
                          <a:solidFill>
                            <a:schemeClr val="tx1"/>
                          </a:solidFill>
                          <a:effectLst/>
                          <a:latin typeface="Arial" charset="0"/>
                          <a:cs typeface="Arial" charset="0"/>
                        </a:rPr>
                        <a:t>current</a:t>
                      </a:r>
                      <a:r>
                        <a:rPr kumimoji="0" lang="es-ES" sz="800" b="0" i="0" u="none" strike="noStrike" cap="none" normalizeH="0" baseline="0" dirty="0" smtClean="0">
                          <a:ln>
                            <a:noFill/>
                          </a:ln>
                          <a:solidFill>
                            <a:schemeClr val="tx1"/>
                          </a:solidFill>
                          <a:effectLst/>
                          <a:latin typeface="Arial" charset="0"/>
                          <a:cs typeface="Arial" charset="0"/>
                        </a:rPr>
                        <a:t> [50</a:t>
                      </a:r>
                      <a:r>
                        <a:rPr kumimoji="0" lang="el-GR" sz="800" b="0" i="0" u="none" strike="noStrike" cap="none" normalizeH="0" baseline="0" dirty="0" smtClean="0">
                          <a:ln>
                            <a:noFill/>
                          </a:ln>
                          <a:solidFill>
                            <a:schemeClr val="tx1"/>
                          </a:solidFill>
                          <a:effectLst/>
                          <a:latin typeface="Arial" charset="0"/>
                          <a:cs typeface="Arial" charset="0"/>
                        </a:rPr>
                        <a:t>Ω</a:t>
                      </a:r>
                      <a:r>
                        <a:rPr kumimoji="0" lang="es-ES" sz="800" b="0" i="0" u="none" strike="noStrike" cap="none" normalizeH="0" baseline="0" dirty="0" smtClean="0">
                          <a:ln>
                            <a:noFill/>
                          </a:ln>
                          <a:solidFill>
                            <a:schemeClr val="tx1"/>
                          </a:solidFill>
                          <a:effectLst/>
                          <a:latin typeface="Arial" charset="0"/>
                          <a:cs typeface="Arial" charset="0"/>
                        </a:rPr>
                        <a:t> load] (A)</a:t>
                      </a:r>
                      <a:endParaRPr kumimoji="0" lang="el-GR" sz="800" b="0" i="0" u="none" strike="noStrike" cap="none" normalizeH="0" baseline="0" dirty="0" smtClean="0">
                        <a:ln>
                          <a:noFill/>
                        </a:ln>
                        <a:solidFill>
                          <a:schemeClr val="tx1"/>
                        </a:solidFill>
                        <a:effectLst/>
                        <a:latin typeface="Arial" charset="0"/>
                        <a:cs typeface="Arial" charset="0"/>
                      </a:endParaRP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250</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340</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 300</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cs typeface="Arial" charset="0"/>
                        </a:rPr>
                        <a:t>Peak beam current (A)</a:t>
                      </a:r>
                      <a:endParaRPr kumimoji="0" lang="el-GR"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110</a:t>
                      </a:r>
                      <a:r>
                        <a:rPr kumimoji="0" lang="en-US" sz="800" b="0" i="0" u="none" strike="noStrike" cap="none" normalizeH="0" baseline="30000" smtClean="0">
                          <a:ln>
                            <a:noFill/>
                          </a:ln>
                          <a:solidFill>
                            <a:schemeClr val="tx1"/>
                          </a:solidFill>
                          <a:effectLst/>
                          <a:latin typeface="Arial" charset="0"/>
                          <a:cs typeface="Arial" charset="0"/>
                        </a:rPr>
                        <a:t>A</a:t>
                      </a:r>
                      <a:r>
                        <a:rPr kumimoji="0" lang="en-US" sz="800" b="0" i="0" u="none" strike="noStrike" cap="none" normalizeH="0" baseline="0" smtClean="0">
                          <a:ln>
                            <a:noFill/>
                          </a:ln>
                          <a:solidFill>
                            <a:schemeClr val="tx1"/>
                          </a:solidFill>
                          <a:effectLst/>
                          <a:latin typeface="Arial" charset="0"/>
                          <a:cs typeface="Arial" charset="0"/>
                        </a:rPr>
                        <a:t>/120</a:t>
                      </a:r>
                      <a:r>
                        <a:rPr kumimoji="0" lang="en-US" sz="800" b="0" i="0" u="none" strike="noStrike" cap="none" normalizeH="0" baseline="30000" smtClean="0">
                          <a:ln>
                            <a:noFill/>
                          </a:ln>
                          <a:solidFill>
                            <a:schemeClr val="tx1"/>
                          </a:solidFill>
                          <a:effectLst/>
                          <a:latin typeface="Arial" charset="0"/>
                          <a:cs typeface="Arial" charset="0"/>
                        </a:rPr>
                        <a:t>B</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50</a:t>
                      </a:r>
                      <a:r>
                        <a:rPr kumimoji="0" lang="en-US" sz="800" b="0" i="0" u="none" strike="noStrike" cap="none" normalizeH="0" baseline="30000" smtClean="0">
                          <a:ln>
                            <a:noFill/>
                          </a:ln>
                          <a:solidFill>
                            <a:schemeClr val="tx1"/>
                          </a:solidFill>
                          <a:effectLst/>
                          <a:latin typeface="Arial" charset="0"/>
                          <a:cs typeface="Arial" charset="0"/>
                        </a:rPr>
                        <a:t>A</a:t>
                      </a:r>
                      <a:r>
                        <a:rPr kumimoji="0" lang="en-US" sz="800" b="0" i="0" u="none" strike="noStrike" cap="none" normalizeH="0" baseline="0" smtClean="0">
                          <a:ln>
                            <a:noFill/>
                          </a:ln>
                          <a:solidFill>
                            <a:schemeClr val="tx1"/>
                          </a:solidFill>
                          <a:effectLst/>
                          <a:latin typeface="Arial" charset="0"/>
                          <a:cs typeface="Arial" charset="0"/>
                        </a:rPr>
                        <a:t>/70</a:t>
                      </a:r>
                      <a:r>
                        <a:rPr kumimoji="0" lang="en-US" sz="800" b="0" i="0" u="none" strike="noStrike" cap="none" normalizeH="0" baseline="30000" smtClean="0">
                          <a:ln>
                            <a:noFill/>
                          </a:ln>
                          <a:solidFill>
                            <a:schemeClr val="tx1"/>
                          </a:solidFill>
                          <a:effectLst/>
                          <a:latin typeface="Arial" charset="0"/>
                          <a:cs typeface="Arial" charset="0"/>
                        </a:rPr>
                        <a:t>B</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50</a:t>
                      </a: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cs typeface="Arial" charset="0"/>
                        </a:rPr>
                        <a:t>Minimum bunch spacing (ns)</a:t>
                      </a:r>
                      <a:endParaRPr kumimoji="0" lang="el-GR"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1.0</a:t>
                      </a:r>
                      <a:r>
                        <a:rPr kumimoji="0" lang="en-US" sz="800" b="0" i="0" u="none" strike="noStrike" cap="none" normalizeH="0" baseline="30000" smtClean="0">
                          <a:ln>
                            <a:noFill/>
                          </a:ln>
                          <a:solidFill>
                            <a:schemeClr val="tx1"/>
                          </a:solidFill>
                          <a:effectLst/>
                          <a:latin typeface="Arial" charset="0"/>
                          <a:cs typeface="Arial" charset="0"/>
                        </a:rPr>
                        <a:t>A</a:t>
                      </a:r>
                      <a:r>
                        <a:rPr kumimoji="0" lang="en-US" sz="800" b="0" i="0" u="none" strike="noStrike" cap="none" normalizeH="0" baseline="0" smtClean="0">
                          <a:ln>
                            <a:noFill/>
                          </a:ln>
                          <a:solidFill>
                            <a:schemeClr val="tx1"/>
                          </a:solidFill>
                          <a:effectLst/>
                          <a:latin typeface="Arial" charset="0"/>
                          <a:cs typeface="Arial" charset="0"/>
                        </a:rPr>
                        <a:t>/0.5</a:t>
                      </a:r>
                      <a:r>
                        <a:rPr kumimoji="0" lang="en-US" sz="800" b="0" i="0" u="none" strike="noStrike" cap="none" normalizeH="0" baseline="30000" smtClean="0">
                          <a:ln>
                            <a:noFill/>
                          </a:ln>
                          <a:solidFill>
                            <a:schemeClr val="tx1"/>
                          </a:solidFill>
                          <a:effectLst/>
                          <a:latin typeface="Arial" charset="0"/>
                          <a:cs typeface="Arial" charset="0"/>
                        </a:rPr>
                        <a:t>B</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1.0</a:t>
                      </a:r>
                      <a:r>
                        <a:rPr kumimoji="0" lang="en-US" sz="800" b="0" i="0" u="none" strike="noStrike" cap="none" normalizeH="0" baseline="30000" smtClean="0">
                          <a:ln>
                            <a:noFill/>
                          </a:ln>
                          <a:solidFill>
                            <a:schemeClr val="tx1"/>
                          </a:solidFill>
                          <a:effectLst/>
                          <a:latin typeface="Arial" charset="0"/>
                          <a:cs typeface="Arial" charset="0"/>
                        </a:rPr>
                        <a:t>A</a:t>
                      </a:r>
                      <a:r>
                        <a:rPr kumimoji="0" lang="en-US" sz="800" b="0" i="0" u="none" strike="noStrike" cap="none" normalizeH="0" baseline="0" smtClean="0">
                          <a:ln>
                            <a:noFill/>
                          </a:ln>
                          <a:solidFill>
                            <a:schemeClr val="tx1"/>
                          </a:solidFill>
                          <a:effectLst/>
                          <a:latin typeface="Arial" charset="0"/>
                          <a:cs typeface="Arial" charset="0"/>
                        </a:rPr>
                        <a:t>/0.5</a:t>
                      </a:r>
                      <a:r>
                        <a:rPr kumimoji="0" lang="en-US" sz="800" b="0" i="0" u="none" strike="noStrike" cap="none" normalizeH="0" baseline="30000" smtClean="0">
                          <a:ln>
                            <a:noFill/>
                          </a:ln>
                          <a:solidFill>
                            <a:schemeClr val="tx1"/>
                          </a:solidFill>
                          <a:effectLst/>
                          <a:latin typeface="Arial" charset="0"/>
                          <a:cs typeface="Arial" charset="0"/>
                        </a:rPr>
                        <a:t>B</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2.0</a:t>
                      </a: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cs typeface="Arial" charset="0"/>
                        </a:rPr>
                        <a:t>Bunch length (ps)</a:t>
                      </a:r>
                      <a:endParaRPr kumimoji="0" lang="el-GR"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6.0</a:t>
                      </a:r>
                      <a:r>
                        <a:rPr kumimoji="0" lang="en-US" sz="800" b="0" i="0" u="none" strike="noStrike" cap="none" normalizeH="0" baseline="30000" smtClean="0">
                          <a:ln>
                            <a:noFill/>
                          </a:ln>
                          <a:solidFill>
                            <a:schemeClr val="tx1"/>
                          </a:solidFill>
                          <a:effectLst/>
                          <a:latin typeface="Arial" charset="0"/>
                          <a:cs typeface="Arial" charset="0"/>
                        </a:rPr>
                        <a:t>A</a:t>
                      </a:r>
                      <a:r>
                        <a:rPr kumimoji="0" lang="en-US" sz="800" b="0" i="0" u="none" strike="noStrike" cap="none" normalizeH="0" baseline="0" smtClean="0">
                          <a:ln>
                            <a:noFill/>
                          </a:ln>
                          <a:solidFill>
                            <a:schemeClr val="tx1"/>
                          </a:solidFill>
                          <a:effectLst/>
                          <a:latin typeface="Arial" charset="0"/>
                          <a:cs typeface="Arial" charset="0"/>
                        </a:rPr>
                        <a:t>/5.3</a:t>
                      </a:r>
                      <a:r>
                        <a:rPr kumimoji="0" lang="en-US" sz="800" b="0" i="0" u="none" strike="noStrike" cap="none" normalizeH="0" baseline="30000" smtClean="0">
                          <a:ln>
                            <a:noFill/>
                          </a:ln>
                          <a:solidFill>
                            <a:schemeClr val="tx1"/>
                          </a:solidFill>
                          <a:effectLst/>
                          <a:latin typeface="Arial" charset="0"/>
                          <a:cs typeface="Arial" charset="0"/>
                        </a:rPr>
                        <a:t>B</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1.0</a:t>
                      </a:r>
                      <a:r>
                        <a:rPr kumimoji="0" lang="en-US" sz="800" b="0" i="0" u="none" strike="noStrike" cap="none" normalizeH="0" baseline="30000" smtClean="0">
                          <a:ln>
                            <a:noFill/>
                          </a:ln>
                          <a:solidFill>
                            <a:schemeClr val="tx1"/>
                          </a:solidFill>
                          <a:effectLst/>
                          <a:latin typeface="Arial" charset="0"/>
                          <a:cs typeface="Arial" charset="0"/>
                        </a:rPr>
                        <a:t>A</a:t>
                      </a:r>
                      <a:r>
                        <a:rPr kumimoji="0" lang="en-US" sz="800" b="0" i="0" u="none" strike="noStrike" cap="none" normalizeH="0" baseline="0" smtClean="0">
                          <a:ln>
                            <a:noFill/>
                          </a:ln>
                          <a:solidFill>
                            <a:schemeClr val="tx1"/>
                          </a:solidFill>
                          <a:effectLst/>
                          <a:latin typeface="Arial" charset="0"/>
                          <a:cs typeface="Arial" charset="0"/>
                        </a:rPr>
                        <a:t>/1.4</a:t>
                      </a:r>
                      <a:r>
                        <a:rPr kumimoji="0" lang="en-US" sz="800" b="0" i="0" u="none" strike="noStrike" cap="none" normalizeH="0" baseline="30000" smtClean="0">
                          <a:ln>
                            <a:noFill/>
                          </a:ln>
                          <a:solidFill>
                            <a:schemeClr val="tx1"/>
                          </a:solidFill>
                          <a:effectLst/>
                          <a:latin typeface="Arial" charset="0"/>
                          <a:cs typeface="Arial" charset="0"/>
                        </a:rPr>
                        <a:t>B</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20.0</a:t>
                      </a: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cs typeface="Arial" charset="0"/>
                        </a:rPr>
                        <a:t>Mode matched to 50 </a:t>
                      </a:r>
                      <a:r>
                        <a:rPr kumimoji="0" lang="el-GR" sz="800" b="0" i="0" u="none" strike="noStrike" cap="none" normalizeH="0" baseline="0" smtClean="0">
                          <a:ln>
                            <a:noFill/>
                          </a:ln>
                          <a:solidFill>
                            <a:schemeClr val="tx1"/>
                          </a:solidFill>
                          <a:effectLst/>
                          <a:latin typeface="Arial" charset="0"/>
                          <a:cs typeface="Arial" charset="0"/>
                        </a:rPr>
                        <a:t>Ω</a:t>
                      </a:r>
                      <a:r>
                        <a:rPr kumimoji="0" lang="es-ES" sz="800" b="0" i="0" u="none" strike="noStrike" cap="none" normalizeH="0" baseline="0" smtClean="0">
                          <a:ln>
                            <a:noFill/>
                          </a:ln>
                          <a:solidFill>
                            <a:schemeClr val="tx1"/>
                          </a:solidFill>
                          <a:effectLst/>
                          <a:latin typeface="Arial" charset="0"/>
                          <a:cs typeface="Arial" charset="0"/>
                        </a:rPr>
                        <a:t> characteristic impedance</a:t>
                      </a:r>
                      <a:endParaRPr kumimoji="0" lang="el-GR"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even</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even</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odd</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cs typeface="Arial" charset="0"/>
                        </a:rPr>
                        <a:t>Longitudinal beam coupling impedance (</a:t>
                      </a:r>
                      <a:r>
                        <a:rPr kumimoji="0" lang="el-GR" sz="800" b="0" i="0" u="none" strike="noStrike" cap="none" normalizeH="0" baseline="0" smtClean="0">
                          <a:ln>
                            <a:noFill/>
                          </a:ln>
                          <a:solidFill>
                            <a:schemeClr val="tx1"/>
                          </a:solidFill>
                          <a:effectLst/>
                          <a:latin typeface="Arial" charset="0"/>
                          <a:cs typeface="Arial" charset="0"/>
                        </a:rPr>
                        <a:t>Ω</a:t>
                      </a:r>
                      <a:r>
                        <a:rPr kumimoji="0" lang="es-ES" sz="800" b="0" i="0" u="none" strike="noStrike" cap="none" normalizeH="0" baseline="0" smtClean="0">
                          <a:ln>
                            <a:noFill/>
                          </a:ln>
                          <a:solidFill>
                            <a:schemeClr val="tx1"/>
                          </a:solidFill>
                          <a:effectLst/>
                          <a:latin typeface="Arial" charset="0"/>
                          <a:cs typeface="Arial" charset="0"/>
                        </a:rPr>
                        <a:t>)</a:t>
                      </a:r>
                      <a:endParaRPr kumimoji="0" lang="el-GR"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&lt; 0.05n</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&lt; 0.05n</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&lt; 0.05n</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smtClean="0">
                        <a:ln>
                          <a:noFill/>
                        </a:ln>
                        <a:solidFill>
                          <a:schemeClr val="tx1"/>
                        </a:solidFill>
                        <a:effectLst/>
                        <a:latin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rPr>
                        <a:t>Transverse beam coupling impedance (k</a:t>
                      </a:r>
                      <a:r>
                        <a:rPr kumimoji="0" lang="el-GR" sz="800" b="0" i="0" u="none" strike="noStrike" cap="none" normalizeH="0" baseline="0" smtClean="0">
                          <a:ln>
                            <a:noFill/>
                          </a:ln>
                          <a:solidFill>
                            <a:schemeClr val="tx1"/>
                          </a:solidFill>
                          <a:effectLst/>
                          <a:latin typeface="Arial" charset="0"/>
                          <a:cs typeface="Arial" charset="0"/>
                        </a:rPr>
                        <a:t>Ω</a:t>
                      </a:r>
                      <a:r>
                        <a:rPr kumimoji="0" lang="es-ES" sz="800" b="0" i="0" u="none" strike="noStrike" cap="none" normalizeH="0" baseline="0" smtClean="0">
                          <a:ln>
                            <a:noFill/>
                          </a:ln>
                          <a:solidFill>
                            <a:schemeClr val="tx1"/>
                          </a:solidFill>
                          <a:effectLst/>
                          <a:latin typeface="Arial" charset="0"/>
                          <a:cs typeface="Arial" charset="0"/>
                        </a:rPr>
                        <a:t>/m)</a:t>
                      </a:r>
                      <a:endParaRPr kumimoji="0" lang="el-GR" sz="800" b="0" i="0" u="none" strike="noStrike" cap="none" normalizeH="0" baseline="0" smtClean="0">
                        <a:ln>
                          <a:noFill/>
                        </a:ln>
                        <a:solidFill>
                          <a:schemeClr val="tx1"/>
                        </a:solidFill>
                        <a:effectLst/>
                        <a:latin typeface="Arial" charset="0"/>
                        <a:cs typeface="Arial" charset="0"/>
                      </a:endParaRPr>
                    </a:p>
                  </a:txBody>
                  <a:tcPr marL="36000" marR="36000" marT="18000" marB="180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&lt; 200</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&lt; 200</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800" b="0" i="0" u="none" strike="noStrike" cap="none" normalizeH="0" baseline="0" smtClean="0">
                          <a:ln>
                            <a:noFill/>
                          </a:ln>
                          <a:solidFill>
                            <a:schemeClr val="tx1"/>
                          </a:solidFill>
                          <a:effectLst/>
                          <a:latin typeface="Arial" charset="0"/>
                          <a:cs typeface="Arial" charset="0"/>
                        </a:rPr>
                        <a:t>&lt; 200</a:t>
                      </a:r>
                    </a:p>
                  </a:txBody>
                  <a:tcPr marL="36000" marR="36000" marT="18000" marB="180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charset="0"/>
                      </a:endParaRPr>
                    </a:p>
                  </a:txBody>
                  <a:tcPr marL="36000" marR="36000" marT="18000" marB="180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573" name="Text Box 525"/>
          <p:cNvSpPr txBox="1">
            <a:spLocks noChangeArrowheads="1"/>
          </p:cNvSpPr>
          <p:nvPr/>
        </p:nvSpPr>
        <p:spPr bwMode="auto">
          <a:xfrm>
            <a:off x="5219700" y="549275"/>
            <a:ext cx="3600772" cy="406400"/>
          </a:xfrm>
          <a:prstGeom prst="rect">
            <a:avLst/>
          </a:prstGeom>
          <a:solidFill>
            <a:srgbClr val="00CCFF"/>
          </a:solidFill>
          <a:ln w="9525">
            <a:solidFill>
              <a:schemeClr val="tx1"/>
            </a:solidFill>
            <a:miter lim="800000"/>
            <a:headEnd/>
            <a:tailEnd/>
          </a:ln>
          <a:effectLst/>
        </p:spPr>
        <p:txBody>
          <a:bodyPr wrap="square">
            <a:spAutoFit/>
          </a:bodyPr>
          <a:lstStyle/>
          <a:p>
            <a:pPr algn="ctr">
              <a:spcBef>
                <a:spcPct val="50000"/>
              </a:spcBef>
            </a:pPr>
            <a:r>
              <a:rPr lang="es-ES" sz="1000" b="1" dirty="0" err="1">
                <a:solidFill>
                  <a:srgbClr val="000000"/>
                </a:solidFill>
                <a:latin typeface="Arial" pitchFamily="34" charset="0"/>
                <a:cs typeface="+mn-cs"/>
              </a:rPr>
              <a:t>TABLE</a:t>
            </a:r>
            <a:r>
              <a:rPr lang="es-ES" sz="1000" b="1" dirty="0">
                <a:solidFill>
                  <a:srgbClr val="000000"/>
                </a:solidFill>
                <a:latin typeface="Arial" pitchFamily="34" charset="0"/>
                <a:cs typeface="+mn-cs"/>
              </a:rPr>
              <a:t> OF </a:t>
            </a:r>
            <a:r>
              <a:rPr lang="es-ES" sz="1000" b="1" dirty="0" err="1">
                <a:solidFill>
                  <a:srgbClr val="000000"/>
                </a:solidFill>
                <a:latin typeface="Arial" pitchFamily="34" charset="0"/>
                <a:cs typeface="+mn-cs"/>
              </a:rPr>
              <a:t>SPECIFICATIONS</a:t>
            </a:r>
            <a:r>
              <a:rPr lang="es-ES" sz="1000" b="1" dirty="0">
                <a:solidFill>
                  <a:srgbClr val="000000"/>
                </a:solidFill>
                <a:latin typeface="Arial" pitchFamily="34" charset="0"/>
                <a:cs typeface="+mn-cs"/>
              </a:rPr>
              <a:t> </a:t>
            </a:r>
            <a:r>
              <a:rPr lang="es-ES" sz="1000" b="1" dirty="0" err="1">
                <a:solidFill>
                  <a:srgbClr val="000000"/>
                </a:solidFill>
                <a:latin typeface="Arial" pitchFamily="34" charset="0"/>
                <a:cs typeface="+mn-cs"/>
              </a:rPr>
              <a:t>FOR</a:t>
            </a:r>
            <a:r>
              <a:rPr lang="es-ES" sz="1000" b="1" dirty="0">
                <a:solidFill>
                  <a:srgbClr val="000000"/>
                </a:solidFill>
                <a:latin typeface="Arial" pitchFamily="34" charset="0"/>
                <a:cs typeface="+mn-cs"/>
              </a:rPr>
              <a:t> CLIC </a:t>
            </a:r>
            <a:r>
              <a:rPr lang="es-ES" sz="1000" b="1" dirty="0" err="1">
                <a:solidFill>
                  <a:srgbClr val="000000"/>
                </a:solidFill>
                <a:latin typeface="Arial" pitchFamily="34" charset="0"/>
                <a:cs typeface="+mn-cs"/>
              </a:rPr>
              <a:t>DR</a:t>
            </a:r>
            <a:r>
              <a:rPr lang="es-ES" sz="1000" b="1" dirty="0">
                <a:solidFill>
                  <a:srgbClr val="000000"/>
                </a:solidFill>
                <a:latin typeface="Arial" pitchFamily="34" charset="0"/>
                <a:cs typeface="+mn-cs"/>
              </a:rPr>
              <a:t> &amp; </a:t>
            </a:r>
            <a:r>
              <a:rPr lang="es-ES" sz="1000" b="1" dirty="0" err="1">
                <a:solidFill>
                  <a:srgbClr val="000000"/>
                </a:solidFill>
                <a:latin typeface="Arial" pitchFamily="34" charset="0"/>
                <a:cs typeface="+mn-cs"/>
              </a:rPr>
              <a:t>PDR</a:t>
            </a:r>
            <a:r>
              <a:rPr lang="es-ES" sz="1000" b="1" dirty="0">
                <a:solidFill>
                  <a:srgbClr val="000000"/>
                </a:solidFill>
                <a:latin typeface="Arial" pitchFamily="34" charset="0"/>
                <a:cs typeface="+mn-cs"/>
              </a:rPr>
              <a:t>, ATF2 AND ALBA</a:t>
            </a:r>
          </a:p>
        </p:txBody>
      </p:sp>
      <p:sp>
        <p:nvSpPr>
          <p:cNvPr id="2626" name="Text Box 578"/>
          <p:cNvSpPr txBox="1">
            <a:spLocks noChangeArrowheads="1"/>
          </p:cNvSpPr>
          <p:nvPr/>
        </p:nvSpPr>
        <p:spPr bwMode="auto">
          <a:xfrm>
            <a:off x="6444481" y="6381328"/>
            <a:ext cx="935831" cy="400110"/>
          </a:xfrm>
          <a:prstGeom prst="rect">
            <a:avLst/>
          </a:prstGeom>
          <a:solidFill>
            <a:srgbClr val="FFFF00"/>
          </a:solidFill>
          <a:ln w="9525">
            <a:solidFill>
              <a:schemeClr val="tx1"/>
            </a:solidFill>
            <a:miter lim="800000"/>
            <a:headEnd/>
            <a:tailEnd/>
          </a:ln>
          <a:effectLst/>
        </p:spPr>
        <p:txBody>
          <a:bodyPr wrap="square">
            <a:spAutoFit/>
          </a:bodyPr>
          <a:lstStyle/>
          <a:p>
            <a:pPr>
              <a:spcBef>
                <a:spcPct val="50000"/>
              </a:spcBef>
            </a:pPr>
            <a:r>
              <a:rPr lang="es-ES" sz="800" baseline="30000">
                <a:solidFill>
                  <a:srgbClr val="000000"/>
                </a:solidFill>
                <a:latin typeface="Arial" pitchFamily="34" charset="0"/>
                <a:cs typeface="+mn-cs"/>
              </a:rPr>
              <a:t>A</a:t>
            </a:r>
            <a:r>
              <a:rPr lang="es-ES" sz="800">
                <a:solidFill>
                  <a:srgbClr val="000000"/>
                </a:solidFill>
                <a:latin typeface="Arial" pitchFamily="34" charset="0"/>
                <a:cs typeface="+mn-cs"/>
              </a:rPr>
              <a:t>1GHz baseline</a:t>
            </a:r>
          </a:p>
          <a:p>
            <a:pPr>
              <a:spcBef>
                <a:spcPct val="50000"/>
              </a:spcBef>
            </a:pPr>
            <a:r>
              <a:rPr lang="es-ES" sz="800" baseline="30000">
                <a:solidFill>
                  <a:srgbClr val="000000"/>
                </a:solidFill>
                <a:latin typeface="Arial" pitchFamily="34" charset="0"/>
                <a:cs typeface="+mn-cs"/>
              </a:rPr>
              <a:t>B</a:t>
            </a:r>
            <a:r>
              <a:rPr lang="es-ES" sz="800">
                <a:solidFill>
                  <a:srgbClr val="000000"/>
                </a:solidFill>
                <a:latin typeface="Arial" pitchFamily="34" charset="0"/>
                <a:cs typeface="+mn-cs"/>
              </a:rPr>
              <a:t>2GHz baseline</a:t>
            </a:r>
          </a:p>
        </p:txBody>
      </p:sp>
      <p:sp>
        <p:nvSpPr>
          <p:cNvPr id="14" name="Date Placeholder 3"/>
          <p:cNvSpPr>
            <a:spLocks noGrp="1"/>
          </p:cNvSpPr>
          <p:nvPr>
            <p:ph type="dt" sz="quarter" idx="10"/>
          </p:nvPr>
        </p:nvSpPr>
        <p:spPr>
          <a:xfrm>
            <a:off x="395536" y="6481142"/>
            <a:ext cx="2133600" cy="476250"/>
          </a:xfrm>
          <a:noFill/>
        </p:spPr>
        <p:txBody>
          <a:bodyPr/>
          <a:lstStyle/>
          <a:p>
            <a:r>
              <a:rPr lang="en-US" sz="1200" dirty="0" smtClean="0">
                <a:solidFill>
                  <a:srgbClr val="000000"/>
                </a:solidFill>
              </a:rPr>
              <a:t>C. Belver Aguilar</a:t>
            </a:r>
          </a:p>
        </p:txBody>
      </p:sp>
      <p:sp>
        <p:nvSpPr>
          <p:cNvPr id="15" name="Slide Number Placeholder 5"/>
          <p:cNvSpPr>
            <a:spLocks noGrp="1"/>
          </p:cNvSpPr>
          <p:nvPr>
            <p:ph type="sldNum" sz="quarter" idx="12"/>
          </p:nvPr>
        </p:nvSpPr>
        <p:spPr>
          <a:xfrm>
            <a:off x="6553200" y="6481142"/>
            <a:ext cx="2133600" cy="476250"/>
          </a:xfrm>
          <a:noFill/>
        </p:spPr>
        <p:txBody>
          <a:bodyPr/>
          <a:lstStyle/>
          <a:p>
            <a:fld id="{17F38FA4-84EE-471E-A497-1F256BFAAA05}" type="slidenum">
              <a:rPr lang="en-US" smtClean="0">
                <a:solidFill>
                  <a:srgbClr val="000000"/>
                </a:solidFill>
              </a:rPr>
              <a:pPr/>
              <a:t>23</a:t>
            </a:fld>
            <a:endParaRPr lang="en-US" dirty="0" smtClean="0">
              <a:solidFill>
                <a:srgbClr val="000000"/>
              </a:solidFill>
            </a:endParaRPr>
          </a:p>
        </p:txBody>
      </p:sp>
    </p:spTree>
    <p:extLst>
      <p:ext uri="{BB962C8B-B14F-4D97-AF65-F5344CB8AC3E}">
        <p14:creationId xmlns:p14="http://schemas.microsoft.com/office/powerpoint/2010/main" val="41525628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68313" y="188640"/>
            <a:ext cx="8229600" cy="706438"/>
          </a:xfrm>
          <a:noFill/>
          <a:ln w="9525">
            <a:noFill/>
            <a:miter lim="800000"/>
            <a:headEnd/>
            <a:tailEnd/>
          </a:ln>
        </p:spPr>
        <p:txBody>
          <a:bodyPr vert="horz" wrap="square" lIns="91440" tIns="45720" rIns="91440" bIns="45720" numCol="1" anchor="ctr" anchorCtr="0" compatLnSpc="1">
            <a:prstTxWarp prst="textNoShape">
              <a:avLst/>
            </a:prstTxWarp>
          </a:bodyPr>
          <a:lstStyle/>
          <a:p>
            <a:r>
              <a:rPr lang="es-ES" sz="3600" b="1" dirty="0" err="1" smtClean="0">
                <a:solidFill>
                  <a:schemeClr val="accent2"/>
                </a:solidFill>
              </a:rPr>
              <a:t>Present</a:t>
            </a:r>
            <a:r>
              <a:rPr lang="es-ES" sz="3600" b="1" dirty="0" smtClean="0">
                <a:solidFill>
                  <a:schemeClr val="accent2"/>
                </a:solidFill>
              </a:rPr>
              <a:t> Stripline </a:t>
            </a:r>
            <a:r>
              <a:rPr lang="es-ES" sz="3600" b="1" dirty="0" err="1" smtClean="0">
                <a:solidFill>
                  <a:schemeClr val="accent2"/>
                </a:solidFill>
              </a:rPr>
              <a:t>Planning</a:t>
            </a:r>
            <a:endParaRPr lang="es-ES" sz="3600" b="1" dirty="0" smtClean="0">
              <a:solidFill>
                <a:schemeClr val="accent2"/>
              </a:solidFill>
            </a:endParaRPr>
          </a:p>
        </p:txBody>
      </p:sp>
      <p:sp>
        <p:nvSpPr>
          <p:cNvPr id="4099" name="Rectangle 3"/>
          <p:cNvSpPr>
            <a:spLocks noGrp="1" noChangeArrowheads="1"/>
          </p:cNvSpPr>
          <p:nvPr>
            <p:ph type="body" idx="1"/>
          </p:nvPr>
        </p:nvSpPr>
        <p:spPr>
          <a:xfrm>
            <a:off x="107504" y="764704"/>
            <a:ext cx="8928992" cy="5256584"/>
          </a:xfrm>
        </p:spPr>
        <p:txBody>
          <a:bodyPr/>
          <a:lstStyle/>
          <a:p>
            <a:pPr marL="609600" indent="-609600" algn="l">
              <a:buFontTx/>
              <a:buAutoNum type="arabicParenR"/>
            </a:pPr>
            <a:r>
              <a:rPr lang="es-ES" sz="1800" dirty="0">
                <a:solidFill>
                  <a:srgbClr val="0000CC"/>
                </a:solidFill>
              </a:rPr>
              <a:t>Complete </a:t>
            </a:r>
            <a:r>
              <a:rPr lang="es-ES" sz="1800" dirty="0" err="1">
                <a:solidFill>
                  <a:srgbClr val="0000CC"/>
                </a:solidFill>
              </a:rPr>
              <a:t>the</a:t>
            </a:r>
            <a:r>
              <a:rPr lang="es-ES" sz="1800" dirty="0">
                <a:solidFill>
                  <a:srgbClr val="0000CC"/>
                </a:solidFill>
              </a:rPr>
              <a:t> </a:t>
            </a:r>
            <a:r>
              <a:rPr lang="es-ES" sz="1800" dirty="0" smtClean="0">
                <a:solidFill>
                  <a:srgbClr val="0000CC"/>
                </a:solidFill>
              </a:rPr>
              <a:t>stripline </a:t>
            </a:r>
            <a:r>
              <a:rPr lang="es-ES" sz="1800" dirty="0" err="1">
                <a:solidFill>
                  <a:srgbClr val="0000CC"/>
                </a:solidFill>
              </a:rPr>
              <a:t>design</a:t>
            </a:r>
            <a:r>
              <a:rPr lang="es-ES" sz="1800" dirty="0">
                <a:solidFill>
                  <a:srgbClr val="0000CC"/>
                </a:solidFill>
              </a:rPr>
              <a:t>, </a:t>
            </a:r>
            <a:r>
              <a:rPr lang="es-ES" sz="1800" dirty="0" err="1">
                <a:solidFill>
                  <a:srgbClr val="0000CC"/>
                </a:solidFill>
              </a:rPr>
              <a:t>by</a:t>
            </a:r>
            <a:r>
              <a:rPr lang="es-ES" sz="1800" dirty="0">
                <a:solidFill>
                  <a:srgbClr val="0000CC"/>
                </a:solidFill>
              </a:rPr>
              <a:t> June 2012:</a:t>
            </a:r>
          </a:p>
          <a:p>
            <a:pPr marL="990600" lvl="1" indent="-533400">
              <a:buFontTx/>
              <a:buAutoNum type="alphaLcParenR"/>
            </a:pPr>
            <a:r>
              <a:rPr lang="es-ES" sz="1600" dirty="0">
                <a:solidFill>
                  <a:srgbClr val="0000CC"/>
                </a:solidFill>
              </a:rPr>
              <a:t>2D </a:t>
            </a:r>
            <a:r>
              <a:rPr lang="es-ES" sz="1600" dirty="0" err="1">
                <a:solidFill>
                  <a:srgbClr val="0000CC"/>
                </a:solidFill>
              </a:rPr>
              <a:t>kicker</a:t>
            </a:r>
            <a:r>
              <a:rPr lang="es-ES" sz="1600" dirty="0">
                <a:solidFill>
                  <a:srgbClr val="0000CC"/>
                </a:solidFill>
              </a:rPr>
              <a:t> </a:t>
            </a:r>
            <a:r>
              <a:rPr lang="es-ES" sz="1600" dirty="0" err="1">
                <a:solidFill>
                  <a:srgbClr val="0000CC"/>
                </a:solidFill>
              </a:rPr>
              <a:t>design</a:t>
            </a:r>
            <a:r>
              <a:rPr lang="es-ES" sz="1600" dirty="0">
                <a:solidFill>
                  <a:srgbClr val="0000CC"/>
                </a:solidFill>
              </a:rPr>
              <a:t> </a:t>
            </a:r>
            <a:r>
              <a:rPr lang="es-ES" sz="1600" dirty="0" err="1">
                <a:solidFill>
                  <a:srgbClr val="0000CC"/>
                </a:solidFill>
              </a:rPr>
              <a:t>to</a:t>
            </a:r>
            <a:r>
              <a:rPr lang="es-ES" sz="1600" dirty="0">
                <a:solidFill>
                  <a:srgbClr val="0000CC"/>
                </a:solidFill>
              </a:rPr>
              <a:t> </a:t>
            </a:r>
            <a:r>
              <a:rPr lang="es-ES" sz="1600" dirty="0" err="1">
                <a:solidFill>
                  <a:srgbClr val="0000CC"/>
                </a:solidFill>
              </a:rPr>
              <a:t>optimize</a:t>
            </a:r>
            <a:r>
              <a:rPr lang="es-ES" sz="1600" dirty="0">
                <a:solidFill>
                  <a:srgbClr val="0000CC"/>
                </a:solidFill>
              </a:rPr>
              <a:t> </a:t>
            </a:r>
            <a:r>
              <a:rPr lang="es-ES" sz="1600" dirty="0" err="1">
                <a:solidFill>
                  <a:srgbClr val="0000CC"/>
                </a:solidFill>
              </a:rPr>
              <a:t>the</a:t>
            </a:r>
            <a:r>
              <a:rPr lang="es-ES" sz="1600" dirty="0">
                <a:solidFill>
                  <a:srgbClr val="0000CC"/>
                </a:solidFill>
              </a:rPr>
              <a:t> </a:t>
            </a:r>
            <a:r>
              <a:rPr lang="es-ES" sz="1600" dirty="0" err="1">
                <a:solidFill>
                  <a:srgbClr val="0000CC"/>
                </a:solidFill>
              </a:rPr>
              <a:t>cross</a:t>
            </a:r>
            <a:r>
              <a:rPr lang="es-ES" sz="1600" dirty="0">
                <a:solidFill>
                  <a:srgbClr val="0000CC"/>
                </a:solidFill>
              </a:rPr>
              <a:t> </a:t>
            </a:r>
            <a:r>
              <a:rPr lang="es-ES" sz="1600" dirty="0" err="1">
                <a:solidFill>
                  <a:srgbClr val="0000CC"/>
                </a:solidFill>
              </a:rPr>
              <a:t>section</a:t>
            </a:r>
            <a:r>
              <a:rPr lang="es-ES" sz="1600" dirty="0">
                <a:solidFill>
                  <a:srgbClr val="0000CC"/>
                </a:solidFill>
              </a:rPr>
              <a:t> of ATF2/ALBA </a:t>
            </a:r>
            <a:r>
              <a:rPr lang="es-ES" sz="1600" dirty="0" err="1">
                <a:solidFill>
                  <a:srgbClr val="0000CC"/>
                </a:solidFill>
              </a:rPr>
              <a:t>kicker</a:t>
            </a:r>
            <a:r>
              <a:rPr lang="es-ES" sz="1600" dirty="0">
                <a:solidFill>
                  <a:srgbClr val="0000CC"/>
                </a:solidFill>
              </a:rPr>
              <a:t> </a:t>
            </a:r>
            <a:r>
              <a:rPr lang="es-ES" sz="1600" dirty="0" err="1">
                <a:solidFill>
                  <a:srgbClr val="0000CC"/>
                </a:solidFill>
              </a:rPr>
              <a:t>prototype</a:t>
            </a:r>
            <a:r>
              <a:rPr lang="es-ES" sz="1600" dirty="0">
                <a:solidFill>
                  <a:srgbClr val="0000CC"/>
                </a:solidFill>
              </a:rPr>
              <a:t>;</a:t>
            </a:r>
          </a:p>
          <a:p>
            <a:pPr marL="990600" lvl="1" indent="-533400">
              <a:buFontTx/>
              <a:buAutoNum type="alphaLcParenR"/>
            </a:pPr>
            <a:r>
              <a:rPr lang="es-ES" sz="1600" dirty="0">
                <a:solidFill>
                  <a:srgbClr val="0000CC"/>
                </a:solidFill>
              </a:rPr>
              <a:t>3D </a:t>
            </a:r>
            <a:r>
              <a:rPr lang="es-ES" sz="1600" dirty="0" err="1">
                <a:solidFill>
                  <a:srgbClr val="0000CC"/>
                </a:solidFill>
              </a:rPr>
              <a:t>design</a:t>
            </a:r>
            <a:r>
              <a:rPr lang="es-ES" sz="1600" dirty="0">
                <a:solidFill>
                  <a:srgbClr val="0000CC"/>
                </a:solidFill>
              </a:rPr>
              <a:t> </a:t>
            </a:r>
            <a:r>
              <a:rPr lang="es-ES" sz="1600" dirty="0" err="1">
                <a:solidFill>
                  <a:srgbClr val="0000CC"/>
                </a:solidFill>
              </a:rPr>
              <a:t>to</a:t>
            </a:r>
            <a:r>
              <a:rPr lang="es-ES" sz="1600" dirty="0">
                <a:solidFill>
                  <a:srgbClr val="0000CC"/>
                </a:solidFill>
              </a:rPr>
              <a:t> </a:t>
            </a:r>
            <a:r>
              <a:rPr lang="es-ES" sz="1600" dirty="0" err="1">
                <a:solidFill>
                  <a:srgbClr val="0000CC"/>
                </a:solidFill>
              </a:rPr>
              <a:t>study</a:t>
            </a:r>
            <a:r>
              <a:rPr lang="es-ES" sz="1600" dirty="0">
                <a:solidFill>
                  <a:srgbClr val="0000CC"/>
                </a:solidFill>
              </a:rPr>
              <a:t> </a:t>
            </a:r>
            <a:r>
              <a:rPr lang="es-ES" sz="1600" dirty="0" err="1">
                <a:solidFill>
                  <a:srgbClr val="0000CC"/>
                </a:solidFill>
              </a:rPr>
              <a:t>the</a:t>
            </a:r>
            <a:r>
              <a:rPr lang="es-ES" sz="1600" dirty="0">
                <a:solidFill>
                  <a:srgbClr val="0000CC"/>
                </a:solidFill>
              </a:rPr>
              <a:t> </a:t>
            </a:r>
            <a:r>
              <a:rPr lang="es-ES" sz="1600" dirty="0" err="1">
                <a:solidFill>
                  <a:srgbClr val="0000CC"/>
                </a:solidFill>
              </a:rPr>
              <a:t>integrated</a:t>
            </a:r>
            <a:r>
              <a:rPr lang="es-ES" sz="1600" dirty="0">
                <a:solidFill>
                  <a:srgbClr val="0000CC"/>
                </a:solidFill>
              </a:rPr>
              <a:t> </a:t>
            </a:r>
            <a:r>
              <a:rPr lang="es-ES" sz="1600" dirty="0" err="1">
                <a:solidFill>
                  <a:srgbClr val="0000CC"/>
                </a:solidFill>
              </a:rPr>
              <a:t>field</a:t>
            </a:r>
            <a:r>
              <a:rPr lang="es-ES" sz="1600" dirty="0">
                <a:solidFill>
                  <a:srgbClr val="0000CC"/>
                </a:solidFill>
              </a:rPr>
              <a:t> </a:t>
            </a:r>
            <a:r>
              <a:rPr lang="es-ES" sz="1600" dirty="0" err="1">
                <a:solidFill>
                  <a:srgbClr val="0000CC"/>
                </a:solidFill>
              </a:rPr>
              <a:t>homogeneity</a:t>
            </a:r>
            <a:r>
              <a:rPr lang="es-ES" sz="1600" dirty="0">
                <a:solidFill>
                  <a:srgbClr val="0000CC"/>
                </a:solidFill>
              </a:rPr>
              <a:t> and </a:t>
            </a:r>
            <a:r>
              <a:rPr lang="es-ES" sz="1600" dirty="0" err="1">
                <a:solidFill>
                  <a:srgbClr val="0000CC"/>
                </a:solidFill>
              </a:rPr>
              <a:t>beam</a:t>
            </a:r>
            <a:r>
              <a:rPr lang="es-ES" sz="1600" dirty="0">
                <a:solidFill>
                  <a:srgbClr val="0000CC"/>
                </a:solidFill>
              </a:rPr>
              <a:t> </a:t>
            </a:r>
            <a:r>
              <a:rPr lang="es-ES" sz="1600" dirty="0" err="1">
                <a:solidFill>
                  <a:srgbClr val="0000CC"/>
                </a:solidFill>
              </a:rPr>
              <a:t>coupling</a:t>
            </a:r>
            <a:r>
              <a:rPr lang="es-ES" sz="1600" dirty="0">
                <a:solidFill>
                  <a:srgbClr val="0000CC"/>
                </a:solidFill>
              </a:rPr>
              <a:t> </a:t>
            </a:r>
            <a:r>
              <a:rPr lang="es-ES" sz="1600" dirty="0" err="1">
                <a:solidFill>
                  <a:srgbClr val="0000CC"/>
                </a:solidFill>
              </a:rPr>
              <a:t>impedance</a:t>
            </a:r>
            <a:r>
              <a:rPr lang="es-ES" sz="1600" dirty="0">
                <a:solidFill>
                  <a:srgbClr val="0000CC"/>
                </a:solidFill>
              </a:rPr>
              <a:t>.</a:t>
            </a:r>
          </a:p>
          <a:p>
            <a:pPr marL="609600" indent="-609600" algn="l">
              <a:buFontTx/>
              <a:buAutoNum type="arabicParenR"/>
            </a:pPr>
            <a:r>
              <a:rPr lang="es-ES" sz="1800" dirty="0" err="1">
                <a:solidFill>
                  <a:srgbClr val="0000CC"/>
                </a:solidFill>
              </a:rPr>
              <a:t>Beam</a:t>
            </a:r>
            <a:r>
              <a:rPr lang="es-ES" sz="1800" dirty="0">
                <a:solidFill>
                  <a:srgbClr val="0000CC"/>
                </a:solidFill>
              </a:rPr>
              <a:t> </a:t>
            </a:r>
            <a:r>
              <a:rPr lang="es-ES" sz="1800" dirty="0" err="1">
                <a:solidFill>
                  <a:srgbClr val="0000CC"/>
                </a:solidFill>
              </a:rPr>
              <a:t>dynamics</a:t>
            </a:r>
            <a:r>
              <a:rPr lang="es-ES" sz="1800" dirty="0">
                <a:solidFill>
                  <a:srgbClr val="0000CC"/>
                </a:solidFill>
              </a:rPr>
              <a:t> </a:t>
            </a:r>
            <a:r>
              <a:rPr lang="es-ES" sz="1800" dirty="0" err="1">
                <a:solidFill>
                  <a:srgbClr val="0000CC"/>
                </a:solidFill>
              </a:rPr>
              <a:t>study</a:t>
            </a:r>
            <a:r>
              <a:rPr lang="es-ES" sz="1800" dirty="0">
                <a:solidFill>
                  <a:srgbClr val="0000CC"/>
                </a:solidFill>
              </a:rPr>
              <a:t>, </a:t>
            </a:r>
            <a:r>
              <a:rPr lang="es-ES" sz="1800" dirty="0" err="1">
                <a:solidFill>
                  <a:srgbClr val="0000CC"/>
                </a:solidFill>
              </a:rPr>
              <a:t>to</a:t>
            </a:r>
            <a:r>
              <a:rPr lang="es-ES" sz="1800" dirty="0">
                <a:solidFill>
                  <a:srgbClr val="0000CC"/>
                </a:solidFill>
              </a:rPr>
              <a:t> </a:t>
            </a:r>
            <a:r>
              <a:rPr lang="es-ES" sz="1800" dirty="0" err="1">
                <a:solidFill>
                  <a:srgbClr val="0000CC"/>
                </a:solidFill>
              </a:rPr>
              <a:t>analyze</a:t>
            </a:r>
            <a:r>
              <a:rPr lang="es-ES" sz="1800" dirty="0">
                <a:solidFill>
                  <a:srgbClr val="0000CC"/>
                </a:solidFill>
              </a:rPr>
              <a:t> </a:t>
            </a:r>
            <a:r>
              <a:rPr lang="es-ES" sz="1800" dirty="0" err="1">
                <a:solidFill>
                  <a:srgbClr val="0000CC"/>
                </a:solidFill>
              </a:rPr>
              <a:t>the</a:t>
            </a:r>
            <a:r>
              <a:rPr lang="es-ES" sz="1800" dirty="0">
                <a:solidFill>
                  <a:srgbClr val="0000CC"/>
                </a:solidFill>
              </a:rPr>
              <a:t> </a:t>
            </a:r>
            <a:r>
              <a:rPr lang="es-ES" sz="1800" dirty="0" err="1">
                <a:solidFill>
                  <a:srgbClr val="0000CC"/>
                </a:solidFill>
              </a:rPr>
              <a:t>impact</a:t>
            </a:r>
            <a:r>
              <a:rPr lang="es-ES" sz="1800" dirty="0">
                <a:solidFill>
                  <a:srgbClr val="0000CC"/>
                </a:solidFill>
              </a:rPr>
              <a:t> of </a:t>
            </a:r>
            <a:r>
              <a:rPr lang="es-ES" sz="1800" dirty="0" err="1">
                <a:solidFill>
                  <a:srgbClr val="0000CC"/>
                </a:solidFill>
              </a:rPr>
              <a:t>the</a:t>
            </a:r>
            <a:r>
              <a:rPr lang="es-ES" sz="1800" dirty="0">
                <a:solidFill>
                  <a:srgbClr val="0000CC"/>
                </a:solidFill>
              </a:rPr>
              <a:t> </a:t>
            </a:r>
            <a:r>
              <a:rPr lang="es-ES" sz="1800" dirty="0" err="1">
                <a:solidFill>
                  <a:srgbClr val="0000CC"/>
                </a:solidFill>
              </a:rPr>
              <a:t>kicker</a:t>
            </a:r>
            <a:r>
              <a:rPr lang="es-ES" sz="1800" dirty="0">
                <a:solidFill>
                  <a:srgbClr val="0000CC"/>
                </a:solidFill>
              </a:rPr>
              <a:t> </a:t>
            </a:r>
            <a:r>
              <a:rPr lang="es-ES" sz="1800" dirty="0" err="1">
                <a:solidFill>
                  <a:srgbClr val="0000CC"/>
                </a:solidFill>
              </a:rPr>
              <a:t>on</a:t>
            </a:r>
            <a:r>
              <a:rPr lang="es-ES" sz="1800" dirty="0">
                <a:solidFill>
                  <a:srgbClr val="0000CC"/>
                </a:solidFill>
              </a:rPr>
              <a:t> </a:t>
            </a:r>
            <a:r>
              <a:rPr lang="es-ES" sz="1800" dirty="0" err="1">
                <a:solidFill>
                  <a:srgbClr val="0000CC"/>
                </a:solidFill>
              </a:rPr>
              <a:t>the</a:t>
            </a:r>
            <a:r>
              <a:rPr lang="es-ES" sz="1800" dirty="0">
                <a:solidFill>
                  <a:srgbClr val="0000CC"/>
                </a:solidFill>
              </a:rPr>
              <a:t> </a:t>
            </a:r>
            <a:r>
              <a:rPr lang="es-ES" sz="1800" dirty="0" err="1">
                <a:solidFill>
                  <a:srgbClr val="0000CC"/>
                </a:solidFill>
              </a:rPr>
              <a:t>beam</a:t>
            </a:r>
            <a:r>
              <a:rPr lang="es-ES" sz="1800" dirty="0">
                <a:solidFill>
                  <a:srgbClr val="0000CC"/>
                </a:solidFill>
              </a:rPr>
              <a:t> </a:t>
            </a:r>
            <a:r>
              <a:rPr lang="es-ES" sz="1800" dirty="0" err="1">
                <a:solidFill>
                  <a:srgbClr val="0000CC"/>
                </a:solidFill>
              </a:rPr>
              <a:t>behavior</a:t>
            </a:r>
            <a:r>
              <a:rPr lang="es-ES" sz="1800" dirty="0">
                <a:solidFill>
                  <a:srgbClr val="0000CC"/>
                </a:solidFill>
              </a:rPr>
              <a:t> (ATF2 and CLIC).</a:t>
            </a:r>
          </a:p>
          <a:p>
            <a:pPr marL="609600" indent="-609600" algn="l">
              <a:buFontTx/>
              <a:buAutoNum type="arabicParenR"/>
            </a:pPr>
            <a:r>
              <a:rPr lang="es-ES" sz="1800" dirty="0" err="1">
                <a:solidFill>
                  <a:srgbClr val="0000CC"/>
                </a:solidFill>
              </a:rPr>
              <a:t>Manufacturing</a:t>
            </a:r>
            <a:r>
              <a:rPr lang="es-ES" sz="1800" dirty="0">
                <a:solidFill>
                  <a:srgbClr val="0000CC"/>
                </a:solidFill>
              </a:rPr>
              <a:t> of </a:t>
            </a:r>
            <a:r>
              <a:rPr lang="es-ES" sz="1800" dirty="0" err="1">
                <a:solidFill>
                  <a:srgbClr val="0000CC"/>
                </a:solidFill>
              </a:rPr>
              <a:t>the</a:t>
            </a:r>
            <a:r>
              <a:rPr lang="es-ES" sz="1800" dirty="0">
                <a:solidFill>
                  <a:srgbClr val="0000CC"/>
                </a:solidFill>
              </a:rPr>
              <a:t> stripline </a:t>
            </a:r>
            <a:r>
              <a:rPr lang="es-ES" sz="1800" dirty="0" err="1">
                <a:solidFill>
                  <a:srgbClr val="0000CC"/>
                </a:solidFill>
              </a:rPr>
              <a:t>kicker</a:t>
            </a:r>
            <a:r>
              <a:rPr lang="es-ES" sz="1800" dirty="0">
                <a:solidFill>
                  <a:srgbClr val="0000CC"/>
                </a:solidFill>
              </a:rPr>
              <a:t>, </a:t>
            </a:r>
            <a:r>
              <a:rPr lang="es-ES" sz="1800" dirty="0" err="1">
                <a:solidFill>
                  <a:srgbClr val="0000CC"/>
                </a:solidFill>
              </a:rPr>
              <a:t>from</a:t>
            </a:r>
            <a:r>
              <a:rPr lang="es-ES" sz="1800" dirty="0">
                <a:solidFill>
                  <a:srgbClr val="0000CC"/>
                </a:solidFill>
              </a:rPr>
              <a:t> June </a:t>
            </a:r>
            <a:r>
              <a:rPr lang="es-ES" sz="1800" dirty="0" err="1">
                <a:solidFill>
                  <a:srgbClr val="0000CC"/>
                </a:solidFill>
              </a:rPr>
              <a:t>to</a:t>
            </a:r>
            <a:r>
              <a:rPr lang="es-ES" sz="1800" dirty="0">
                <a:solidFill>
                  <a:srgbClr val="0000CC"/>
                </a:solidFill>
              </a:rPr>
              <a:t> </a:t>
            </a:r>
            <a:r>
              <a:rPr lang="es-ES" sz="1800" dirty="0" err="1">
                <a:solidFill>
                  <a:srgbClr val="0000CC"/>
                </a:solidFill>
              </a:rPr>
              <a:t>December</a:t>
            </a:r>
            <a:r>
              <a:rPr lang="es-ES" sz="1800" dirty="0">
                <a:solidFill>
                  <a:srgbClr val="0000CC"/>
                </a:solidFill>
              </a:rPr>
              <a:t> 2012.</a:t>
            </a:r>
          </a:p>
          <a:p>
            <a:pPr marL="609600" indent="-609600" algn="l">
              <a:buFontTx/>
              <a:buAutoNum type="arabicParenR"/>
            </a:pPr>
            <a:r>
              <a:rPr lang="es-ES" sz="1800" dirty="0" err="1">
                <a:solidFill>
                  <a:srgbClr val="0000CC"/>
                </a:solidFill>
              </a:rPr>
              <a:t>Calibration</a:t>
            </a:r>
            <a:r>
              <a:rPr lang="es-ES" sz="1800" dirty="0">
                <a:solidFill>
                  <a:srgbClr val="0000CC"/>
                </a:solidFill>
              </a:rPr>
              <a:t> and </a:t>
            </a:r>
            <a:r>
              <a:rPr lang="es-ES" sz="1800" dirty="0" err="1">
                <a:solidFill>
                  <a:srgbClr val="0000CC"/>
                </a:solidFill>
              </a:rPr>
              <a:t>lab</a:t>
            </a:r>
            <a:r>
              <a:rPr lang="es-ES" sz="1800" dirty="0">
                <a:solidFill>
                  <a:srgbClr val="0000CC"/>
                </a:solidFill>
              </a:rPr>
              <a:t> test at CERN, </a:t>
            </a:r>
            <a:r>
              <a:rPr lang="es-ES" sz="1800" dirty="0" err="1">
                <a:solidFill>
                  <a:srgbClr val="0000CC"/>
                </a:solidFill>
              </a:rPr>
              <a:t>from</a:t>
            </a:r>
            <a:r>
              <a:rPr lang="es-ES" sz="1800" dirty="0">
                <a:solidFill>
                  <a:srgbClr val="0000CC"/>
                </a:solidFill>
              </a:rPr>
              <a:t> </a:t>
            </a:r>
            <a:r>
              <a:rPr lang="es-ES" sz="1800" dirty="0" err="1">
                <a:solidFill>
                  <a:srgbClr val="0000CC"/>
                </a:solidFill>
              </a:rPr>
              <a:t>January</a:t>
            </a:r>
            <a:r>
              <a:rPr lang="es-ES" sz="1800" dirty="0">
                <a:solidFill>
                  <a:srgbClr val="0000CC"/>
                </a:solidFill>
              </a:rPr>
              <a:t> </a:t>
            </a:r>
            <a:r>
              <a:rPr lang="es-ES" sz="1800" dirty="0" err="1">
                <a:solidFill>
                  <a:srgbClr val="0000CC"/>
                </a:solidFill>
              </a:rPr>
              <a:t>to</a:t>
            </a:r>
            <a:r>
              <a:rPr lang="es-ES" sz="1800" dirty="0">
                <a:solidFill>
                  <a:srgbClr val="0000CC"/>
                </a:solidFill>
              </a:rPr>
              <a:t> </a:t>
            </a:r>
            <a:r>
              <a:rPr lang="es-ES" sz="1800" dirty="0" err="1">
                <a:solidFill>
                  <a:srgbClr val="0000CC"/>
                </a:solidFill>
              </a:rPr>
              <a:t>March</a:t>
            </a:r>
            <a:r>
              <a:rPr lang="es-ES" sz="1800" dirty="0">
                <a:solidFill>
                  <a:srgbClr val="0000CC"/>
                </a:solidFill>
              </a:rPr>
              <a:t> 2013. It </a:t>
            </a:r>
            <a:r>
              <a:rPr lang="es-ES" sz="1800" dirty="0" err="1">
                <a:solidFill>
                  <a:srgbClr val="0000CC"/>
                </a:solidFill>
              </a:rPr>
              <a:t>will</a:t>
            </a:r>
            <a:r>
              <a:rPr lang="es-ES" sz="1800" dirty="0">
                <a:solidFill>
                  <a:srgbClr val="0000CC"/>
                </a:solidFill>
              </a:rPr>
              <a:t> </a:t>
            </a:r>
            <a:r>
              <a:rPr lang="es-ES" sz="1800" dirty="0" err="1">
                <a:solidFill>
                  <a:srgbClr val="0000CC"/>
                </a:solidFill>
              </a:rPr>
              <a:t>include</a:t>
            </a:r>
            <a:r>
              <a:rPr lang="es-ES" sz="1800" dirty="0">
                <a:solidFill>
                  <a:srgbClr val="0000CC"/>
                </a:solidFill>
              </a:rPr>
              <a:t>:</a:t>
            </a:r>
          </a:p>
          <a:p>
            <a:pPr marL="990600" lvl="1" indent="-533400">
              <a:buFontTx/>
              <a:buAutoNum type="alphaLcParenR"/>
            </a:pPr>
            <a:r>
              <a:rPr lang="es-ES" sz="1600" dirty="0" err="1">
                <a:solidFill>
                  <a:srgbClr val="0000CC"/>
                </a:solidFill>
              </a:rPr>
              <a:t>Verification</a:t>
            </a:r>
            <a:r>
              <a:rPr lang="es-ES" sz="1600" dirty="0">
                <a:solidFill>
                  <a:srgbClr val="0000CC"/>
                </a:solidFill>
              </a:rPr>
              <a:t> of </a:t>
            </a:r>
            <a:r>
              <a:rPr lang="es-ES" sz="1600" dirty="0" err="1">
                <a:solidFill>
                  <a:srgbClr val="0000CC"/>
                </a:solidFill>
              </a:rPr>
              <a:t>dimensions</a:t>
            </a:r>
            <a:r>
              <a:rPr lang="es-ES" sz="1600" dirty="0">
                <a:solidFill>
                  <a:srgbClr val="0000CC"/>
                </a:solidFill>
              </a:rPr>
              <a:t>, </a:t>
            </a:r>
            <a:r>
              <a:rPr lang="es-ES" sz="1600" dirty="0" err="1">
                <a:solidFill>
                  <a:srgbClr val="0000CC"/>
                </a:solidFill>
              </a:rPr>
              <a:t>including</a:t>
            </a:r>
            <a:r>
              <a:rPr lang="es-ES" sz="1600" dirty="0">
                <a:solidFill>
                  <a:srgbClr val="0000CC"/>
                </a:solidFill>
              </a:rPr>
              <a:t> </a:t>
            </a:r>
            <a:r>
              <a:rPr lang="es-ES" sz="1600" dirty="0" err="1">
                <a:solidFill>
                  <a:srgbClr val="0000CC"/>
                </a:solidFill>
              </a:rPr>
              <a:t>tapering</a:t>
            </a:r>
            <a:r>
              <a:rPr lang="es-ES" sz="1600" dirty="0">
                <a:solidFill>
                  <a:srgbClr val="0000CC"/>
                </a:solidFill>
              </a:rPr>
              <a:t>;</a:t>
            </a:r>
          </a:p>
          <a:p>
            <a:pPr marL="990600" lvl="1" indent="-533400">
              <a:buFontTx/>
              <a:buAutoNum type="alphaLcParenR"/>
            </a:pPr>
            <a:r>
              <a:rPr lang="es-ES" sz="1600" dirty="0" err="1">
                <a:solidFill>
                  <a:srgbClr val="0000CC"/>
                </a:solidFill>
              </a:rPr>
              <a:t>Vacuum</a:t>
            </a:r>
            <a:r>
              <a:rPr lang="es-ES" sz="1600" dirty="0">
                <a:solidFill>
                  <a:srgbClr val="0000CC"/>
                </a:solidFill>
              </a:rPr>
              <a:t> </a:t>
            </a:r>
            <a:r>
              <a:rPr lang="es-ES" sz="1600" dirty="0" err="1">
                <a:solidFill>
                  <a:srgbClr val="0000CC"/>
                </a:solidFill>
              </a:rPr>
              <a:t>compatibility</a:t>
            </a:r>
            <a:r>
              <a:rPr lang="es-ES" sz="1600" dirty="0">
                <a:solidFill>
                  <a:srgbClr val="0000CC"/>
                </a:solidFill>
              </a:rPr>
              <a:t>;</a:t>
            </a:r>
          </a:p>
          <a:p>
            <a:pPr marL="990600" lvl="1" indent="-533400">
              <a:buFontTx/>
              <a:buAutoNum type="alphaLcParenR"/>
            </a:pPr>
            <a:r>
              <a:rPr lang="es-ES" sz="1600" dirty="0">
                <a:solidFill>
                  <a:srgbClr val="0000CC"/>
                </a:solidFill>
              </a:rPr>
              <a:t>Longitudinal and </a:t>
            </a:r>
            <a:r>
              <a:rPr lang="es-ES" sz="1600" dirty="0" err="1">
                <a:solidFill>
                  <a:srgbClr val="0000CC"/>
                </a:solidFill>
              </a:rPr>
              <a:t>transverse</a:t>
            </a:r>
            <a:r>
              <a:rPr lang="es-ES" sz="1600" dirty="0">
                <a:solidFill>
                  <a:srgbClr val="0000CC"/>
                </a:solidFill>
              </a:rPr>
              <a:t> </a:t>
            </a:r>
            <a:r>
              <a:rPr lang="es-ES" sz="1600" dirty="0" err="1">
                <a:solidFill>
                  <a:srgbClr val="0000CC"/>
                </a:solidFill>
              </a:rPr>
              <a:t>beam</a:t>
            </a:r>
            <a:r>
              <a:rPr lang="es-ES" sz="1600" dirty="0">
                <a:solidFill>
                  <a:srgbClr val="0000CC"/>
                </a:solidFill>
              </a:rPr>
              <a:t> </a:t>
            </a:r>
            <a:r>
              <a:rPr lang="es-ES" sz="1600" dirty="0" err="1">
                <a:solidFill>
                  <a:srgbClr val="0000CC"/>
                </a:solidFill>
              </a:rPr>
              <a:t>coupling</a:t>
            </a:r>
            <a:r>
              <a:rPr lang="es-ES" sz="1600" dirty="0">
                <a:solidFill>
                  <a:srgbClr val="0000CC"/>
                </a:solidFill>
              </a:rPr>
              <a:t> </a:t>
            </a:r>
            <a:r>
              <a:rPr lang="es-ES" sz="1600" dirty="0" err="1">
                <a:solidFill>
                  <a:srgbClr val="0000CC"/>
                </a:solidFill>
              </a:rPr>
              <a:t>impedance</a:t>
            </a:r>
            <a:r>
              <a:rPr lang="es-ES" sz="1600" dirty="0">
                <a:solidFill>
                  <a:srgbClr val="0000CC"/>
                </a:solidFill>
              </a:rPr>
              <a:t> </a:t>
            </a:r>
            <a:r>
              <a:rPr lang="es-ES" sz="1600" dirty="0" err="1">
                <a:solidFill>
                  <a:srgbClr val="0000CC"/>
                </a:solidFill>
              </a:rPr>
              <a:t>measurements</a:t>
            </a:r>
            <a:r>
              <a:rPr lang="es-ES" sz="1600" dirty="0">
                <a:solidFill>
                  <a:srgbClr val="0000CC"/>
                </a:solidFill>
              </a:rPr>
              <a:t>;</a:t>
            </a:r>
          </a:p>
          <a:p>
            <a:pPr marL="990600" lvl="1" indent="-533400">
              <a:buFontTx/>
              <a:buAutoNum type="alphaLcParenR"/>
            </a:pPr>
            <a:r>
              <a:rPr lang="es-ES" sz="1600" dirty="0" err="1">
                <a:solidFill>
                  <a:srgbClr val="0000CC"/>
                </a:solidFill>
              </a:rPr>
              <a:t>Field</a:t>
            </a:r>
            <a:r>
              <a:rPr lang="es-ES" sz="1600" dirty="0">
                <a:solidFill>
                  <a:srgbClr val="0000CC"/>
                </a:solidFill>
              </a:rPr>
              <a:t> </a:t>
            </a:r>
            <a:r>
              <a:rPr lang="es-ES" sz="1600" dirty="0" err="1" smtClean="0">
                <a:solidFill>
                  <a:srgbClr val="0000CC"/>
                </a:solidFill>
              </a:rPr>
              <a:t>homogeneity</a:t>
            </a:r>
            <a:r>
              <a:rPr lang="es-ES" sz="1600" dirty="0" smtClean="0">
                <a:solidFill>
                  <a:srgbClr val="0000CC"/>
                </a:solidFill>
              </a:rPr>
              <a:t> </a:t>
            </a:r>
            <a:r>
              <a:rPr lang="es-ES" sz="1600" dirty="0" err="1" smtClean="0">
                <a:solidFill>
                  <a:srgbClr val="0000CC"/>
                </a:solidFill>
              </a:rPr>
              <a:t>measurements</a:t>
            </a:r>
            <a:r>
              <a:rPr lang="es-ES" sz="1600" dirty="0" smtClean="0">
                <a:solidFill>
                  <a:srgbClr val="0000CC"/>
                </a:solidFill>
              </a:rPr>
              <a:t>.</a:t>
            </a:r>
            <a:endParaRPr lang="es-ES" sz="1600" dirty="0">
              <a:solidFill>
                <a:srgbClr val="0000CC"/>
              </a:solidFill>
            </a:endParaRPr>
          </a:p>
          <a:p>
            <a:pPr marL="609600" indent="-609600" algn="l">
              <a:buFontTx/>
              <a:buAutoNum type="arabicParenR"/>
            </a:pPr>
            <a:r>
              <a:rPr lang="es-ES" sz="1800" dirty="0" err="1" smtClean="0">
                <a:solidFill>
                  <a:srgbClr val="0000CC"/>
                </a:solidFill>
              </a:rPr>
              <a:t>Possible</a:t>
            </a:r>
            <a:r>
              <a:rPr lang="es-ES" sz="1800" dirty="0" smtClean="0">
                <a:solidFill>
                  <a:srgbClr val="0000CC"/>
                </a:solidFill>
              </a:rPr>
              <a:t> </a:t>
            </a:r>
            <a:r>
              <a:rPr lang="es-ES" sz="1800" dirty="0" err="1" smtClean="0">
                <a:solidFill>
                  <a:srgbClr val="0000CC"/>
                </a:solidFill>
              </a:rPr>
              <a:t>installation</a:t>
            </a:r>
            <a:r>
              <a:rPr lang="es-ES" sz="1800" dirty="0" smtClean="0">
                <a:solidFill>
                  <a:srgbClr val="0000CC"/>
                </a:solidFill>
              </a:rPr>
              <a:t> </a:t>
            </a:r>
            <a:r>
              <a:rPr lang="es-ES" sz="1800" dirty="0">
                <a:solidFill>
                  <a:srgbClr val="0000CC"/>
                </a:solidFill>
              </a:rPr>
              <a:t>of </a:t>
            </a:r>
            <a:r>
              <a:rPr lang="es-ES" sz="1800" dirty="0" smtClean="0">
                <a:solidFill>
                  <a:srgbClr val="0000CC"/>
                </a:solidFill>
              </a:rPr>
              <a:t>striplines </a:t>
            </a:r>
            <a:r>
              <a:rPr lang="es-ES" sz="1800" dirty="0">
                <a:solidFill>
                  <a:srgbClr val="0000CC"/>
                </a:solidFill>
              </a:rPr>
              <a:t>at ALBA, </a:t>
            </a:r>
            <a:r>
              <a:rPr lang="es-ES" sz="1800" dirty="0" err="1">
                <a:solidFill>
                  <a:srgbClr val="0000CC"/>
                </a:solidFill>
              </a:rPr>
              <a:t>from</a:t>
            </a:r>
            <a:r>
              <a:rPr lang="es-ES" sz="1800" dirty="0">
                <a:solidFill>
                  <a:srgbClr val="0000CC"/>
                </a:solidFill>
              </a:rPr>
              <a:t> June </a:t>
            </a:r>
            <a:r>
              <a:rPr lang="es-ES" sz="1800" dirty="0" err="1">
                <a:solidFill>
                  <a:srgbClr val="0000CC"/>
                </a:solidFill>
              </a:rPr>
              <a:t>to</a:t>
            </a:r>
            <a:r>
              <a:rPr lang="es-ES" sz="1800" dirty="0">
                <a:solidFill>
                  <a:srgbClr val="0000CC"/>
                </a:solidFill>
              </a:rPr>
              <a:t> </a:t>
            </a:r>
            <a:r>
              <a:rPr lang="es-ES" sz="1800" dirty="0" err="1">
                <a:solidFill>
                  <a:srgbClr val="0000CC"/>
                </a:solidFill>
              </a:rPr>
              <a:t>September</a:t>
            </a:r>
            <a:r>
              <a:rPr lang="es-ES" sz="1800" dirty="0">
                <a:solidFill>
                  <a:srgbClr val="0000CC"/>
                </a:solidFill>
              </a:rPr>
              <a:t> 2013</a:t>
            </a:r>
          </a:p>
          <a:p>
            <a:pPr marL="609600" indent="-609600" algn="l">
              <a:buFontTx/>
              <a:buAutoNum type="arabicParenR"/>
            </a:pPr>
            <a:r>
              <a:rPr lang="es-ES" sz="1800" dirty="0" err="1" smtClean="0">
                <a:solidFill>
                  <a:srgbClr val="0000CC"/>
                </a:solidFill>
              </a:rPr>
              <a:t>Possible</a:t>
            </a:r>
            <a:r>
              <a:rPr lang="es-ES" sz="1800" dirty="0" smtClean="0">
                <a:solidFill>
                  <a:srgbClr val="0000CC"/>
                </a:solidFill>
              </a:rPr>
              <a:t> test </a:t>
            </a:r>
            <a:r>
              <a:rPr lang="es-ES" sz="1800" dirty="0">
                <a:solidFill>
                  <a:srgbClr val="0000CC"/>
                </a:solidFill>
              </a:rPr>
              <a:t>of </a:t>
            </a:r>
            <a:r>
              <a:rPr lang="es-ES" sz="1800" dirty="0" smtClean="0">
                <a:solidFill>
                  <a:srgbClr val="0000CC"/>
                </a:solidFill>
              </a:rPr>
              <a:t>stripline at </a:t>
            </a:r>
            <a:r>
              <a:rPr lang="es-ES" sz="1800" dirty="0">
                <a:solidFill>
                  <a:srgbClr val="0000CC"/>
                </a:solidFill>
              </a:rPr>
              <a:t>ALBA, </a:t>
            </a:r>
            <a:r>
              <a:rPr lang="es-ES" sz="1800" dirty="0" err="1">
                <a:solidFill>
                  <a:srgbClr val="0000CC"/>
                </a:solidFill>
              </a:rPr>
              <a:t>from</a:t>
            </a:r>
            <a:r>
              <a:rPr lang="es-ES" sz="1800" dirty="0">
                <a:solidFill>
                  <a:srgbClr val="0000CC"/>
                </a:solidFill>
              </a:rPr>
              <a:t> </a:t>
            </a:r>
            <a:r>
              <a:rPr lang="es-ES" sz="1800" dirty="0" err="1">
                <a:solidFill>
                  <a:srgbClr val="0000CC"/>
                </a:solidFill>
              </a:rPr>
              <a:t>October</a:t>
            </a:r>
            <a:r>
              <a:rPr lang="es-ES" sz="1800" dirty="0">
                <a:solidFill>
                  <a:srgbClr val="0000CC"/>
                </a:solidFill>
              </a:rPr>
              <a:t> </a:t>
            </a:r>
            <a:r>
              <a:rPr lang="es-ES" sz="1800" dirty="0" err="1">
                <a:solidFill>
                  <a:srgbClr val="0000CC"/>
                </a:solidFill>
              </a:rPr>
              <a:t>to</a:t>
            </a:r>
            <a:r>
              <a:rPr lang="es-ES" sz="1800" dirty="0">
                <a:solidFill>
                  <a:srgbClr val="0000CC"/>
                </a:solidFill>
              </a:rPr>
              <a:t> </a:t>
            </a:r>
            <a:r>
              <a:rPr lang="es-ES" sz="1800" dirty="0" err="1">
                <a:solidFill>
                  <a:srgbClr val="0000CC"/>
                </a:solidFill>
              </a:rPr>
              <a:t>December</a:t>
            </a:r>
            <a:r>
              <a:rPr lang="es-ES" sz="1800" dirty="0">
                <a:solidFill>
                  <a:srgbClr val="0000CC"/>
                </a:solidFill>
              </a:rPr>
              <a:t> 2013.</a:t>
            </a:r>
          </a:p>
          <a:p>
            <a:pPr marL="609600" indent="-609600" algn="l">
              <a:buFontTx/>
              <a:buAutoNum type="arabicParenR"/>
            </a:pPr>
            <a:r>
              <a:rPr lang="es-ES" sz="1800" dirty="0">
                <a:solidFill>
                  <a:srgbClr val="0000CC"/>
                </a:solidFill>
              </a:rPr>
              <a:t>Installation of </a:t>
            </a:r>
            <a:r>
              <a:rPr lang="es-ES" sz="1800" dirty="0" smtClean="0">
                <a:solidFill>
                  <a:srgbClr val="0000CC"/>
                </a:solidFill>
              </a:rPr>
              <a:t>striplines at </a:t>
            </a:r>
            <a:r>
              <a:rPr lang="es-ES" sz="1800" dirty="0">
                <a:solidFill>
                  <a:srgbClr val="0000CC"/>
                </a:solidFill>
              </a:rPr>
              <a:t>ATF2, </a:t>
            </a:r>
            <a:r>
              <a:rPr lang="es-ES" sz="1800" dirty="0" err="1">
                <a:solidFill>
                  <a:srgbClr val="0000CC"/>
                </a:solidFill>
              </a:rPr>
              <a:t>from</a:t>
            </a:r>
            <a:r>
              <a:rPr lang="es-ES" sz="1800" dirty="0">
                <a:solidFill>
                  <a:srgbClr val="0000CC"/>
                </a:solidFill>
              </a:rPr>
              <a:t> June </a:t>
            </a:r>
            <a:r>
              <a:rPr lang="es-ES" sz="1800" dirty="0" err="1">
                <a:solidFill>
                  <a:srgbClr val="0000CC"/>
                </a:solidFill>
              </a:rPr>
              <a:t>to</a:t>
            </a:r>
            <a:r>
              <a:rPr lang="es-ES" sz="1800" dirty="0">
                <a:solidFill>
                  <a:srgbClr val="0000CC"/>
                </a:solidFill>
              </a:rPr>
              <a:t> </a:t>
            </a:r>
            <a:r>
              <a:rPr lang="es-ES" sz="1800" dirty="0" err="1">
                <a:solidFill>
                  <a:srgbClr val="0000CC"/>
                </a:solidFill>
              </a:rPr>
              <a:t>September</a:t>
            </a:r>
            <a:r>
              <a:rPr lang="es-ES" sz="1800" dirty="0">
                <a:solidFill>
                  <a:srgbClr val="0000CC"/>
                </a:solidFill>
              </a:rPr>
              <a:t> </a:t>
            </a:r>
            <a:r>
              <a:rPr lang="es-ES" sz="1800" dirty="0" smtClean="0">
                <a:solidFill>
                  <a:srgbClr val="0000CC"/>
                </a:solidFill>
              </a:rPr>
              <a:t>2014?</a:t>
            </a:r>
            <a:endParaRPr lang="es-ES" sz="1800" dirty="0">
              <a:solidFill>
                <a:srgbClr val="0000CC"/>
              </a:solidFill>
            </a:endParaRPr>
          </a:p>
          <a:p>
            <a:pPr marL="609600" indent="-609600" algn="l">
              <a:buFontTx/>
              <a:buAutoNum type="arabicParenR"/>
            </a:pPr>
            <a:r>
              <a:rPr lang="es-ES" sz="1800" dirty="0">
                <a:solidFill>
                  <a:srgbClr val="0000CC"/>
                </a:solidFill>
              </a:rPr>
              <a:t>Test of </a:t>
            </a:r>
            <a:r>
              <a:rPr lang="es-ES" sz="1800" dirty="0" smtClean="0">
                <a:solidFill>
                  <a:srgbClr val="0000CC"/>
                </a:solidFill>
              </a:rPr>
              <a:t>striplines at </a:t>
            </a:r>
            <a:r>
              <a:rPr lang="es-ES" sz="1800" dirty="0">
                <a:solidFill>
                  <a:srgbClr val="0000CC"/>
                </a:solidFill>
              </a:rPr>
              <a:t>ATF2, </a:t>
            </a:r>
            <a:r>
              <a:rPr lang="es-ES" sz="1800" dirty="0" err="1">
                <a:solidFill>
                  <a:srgbClr val="0000CC"/>
                </a:solidFill>
              </a:rPr>
              <a:t>from</a:t>
            </a:r>
            <a:r>
              <a:rPr lang="es-ES" sz="1800" dirty="0">
                <a:solidFill>
                  <a:srgbClr val="0000CC"/>
                </a:solidFill>
              </a:rPr>
              <a:t> </a:t>
            </a:r>
            <a:r>
              <a:rPr lang="es-ES" sz="1800" dirty="0" err="1">
                <a:solidFill>
                  <a:srgbClr val="0000CC"/>
                </a:solidFill>
              </a:rPr>
              <a:t>October</a:t>
            </a:r>
            <a:r>
              <a:rPr lang="es-ES" sz="1800" dirty="0">
                <a:solidFill>
                  <a:srgbClr val="0000CC"/>
                </a:solidFill>
              </a:rPr>
              <a:t> </a:t>
            </a:r>
            <a:r>
              <a:rPr lang="es-ES" sz="1800" dirty="0" err="1">
                <a:solidFill>
                  <a:srgbClr val="0000CC"/>
                </a:solidFill>
              </a:rPr>
              <a:t>to</a:t>
            </a:r>
            <a:r>
              <a:rPr lang="es-ES" sz="1800" dirty="0">
                <a:solidFill>
                  <a:srgbClr val="0000CC"/>
                </a:solidFill>
              </a:rPr>
              <a:t> </a:t>
            </a:r>
            <a:r>
              <a:rPr lang="es-ES" sz="1800" dirty="0" err="1">
                <a:solidFill>
                  <a:srgbClr val="0000CC"/>
                </a:solidFill>
              </a:rPr>
              <a:t>December</a:t>
            </a:r>
            <a:r>
              <a:rPr lang="es-ES" sz="1800" dirty="0">
                <a:solidFill>
                  <a:srgbClr val="0000CC"/>
                </a:solidFill>
              </a:rPr>
              <a:t> </a:t>
            </a:r>
            <a:r>
              <a:rPr lang="es-ES" sz="1800" dirty="0" smtClean="0">
                <a:solidFill>
                  <a:srgbClr val="0000CC"/>
                </a:solidFill>
              </a:rPr>
              <a:t>2014?</a:t>
            </a:r>
            <a:endParaRPr lang="es-ES" sz="1800" dirty="0">
              <a:solidFill>
                <a:srgbClr val="0000CC"/>
              </a:solidFill>
            </a:endParaRPr>
          </a:p>
          <a:p>
            <a:pPr marL="609600" indent="-609600">
              <a:buFontTx/>
              <a:buAutoNum type="arabicParenR"/>
            </a:pPr>
            <a:endParaRPr lang="es-ES" sz="1800" dirty="0">
              <a:solidFill>
                <a:srgbClr val="0000CC"/>
              </a:solidFill>
            </a:endParaRPr>
          </a:p>
          <a:p>
            <a:pPr marL="990600" lvl="1" indent="-533400">
              <a:buFontTx/>
              <a:buAutoNum type="alphaLcParenR"/>
            </a:pPr>
            <a:endParaRPr lang="es-ES" sz="2400" dirty="0">
              <a:solidFill>
                <a:srgbClr val="0000CC"/>
              </a:solidFill>
            </a:endParaRPr>
          </a:p>
        </p:txBody>
      </p:sp>
      <p:sp>
        <p:nvSpPr>
          <p:cNvPr id="4" name="Date Placeholder 3"/>
          <p:cNvSpPr>
            <a:spLocks noGrp="1"/>
          </p:cNvSpPr>
          <p:nvPr>
            <p:ph type="dt" sz="quarter" idx="10"/>
          </p:nvPr>
        </p:nvSpPr>
        <p:spPr>
          <a:xfrm>
            <a:off x="395536" y="6481142"/>
            <a:ext cx="2133600" cy="476250"/>
          </a:xfrm>
          <a:noFill/>
        </p:spPr>
        <p:txBody>
          <a:bodyPr/>
          <a:lstStyle/>
          <a:p>
            <a:r>
              <a:rPr lang="en-US" sz="1200" dirty="0" smtClean="0">
                <a:solidFill>
                  <a:srgbClr val="000000"/>
                </a:solidFill>
              </a:rPr>
              <a:t>C. Belver Aguilar</a:t>
            </a:r>
          </a:p>
        </p:txBody>
      </p:sp>
      <p:sp>
        <p:nvSpPr>
          <p:cNvPr id="5" name="Slide Number Placeholder 5"/>
          <p:cNvSpPr>
            <a:spLocks noGrp="1"/>
          </p:cNvSpPr>
          <p:nvPr>
            <p:ph type="sldNum" sz="quarter" idx="12"/>
          </p:nvPr>
        </p:nvSpPr>
        <p:spPr>
          <a:xfrm>
            <a:off x="6553200" y="6481142"/>
            <a:ext cx="2133600" cy="476250"/>
          </a:xfrm>
          <a:noFill/>
        </p:spPr>
        <p:txBody>
          <a:bodyPr/>
          <a:lstStyle/>
          <a:p>
            <a:fld id="{17F38FA4-84EE-471E-A497-1F256BFAAA05}" type="slidenum">
              <a:rPr lang="en-US" smtClean="0">
                <a:solidFill>
                  <a:srgbClr val="000000"/>
                </a:solidFill>
              </a:rPr>
              <a:pPr/>
              <a:t>24</a:t>
            </a:fld>
            <a:endParaRPr lang="en-US" dirty="0" smtClean="0">
              <a:solidFill>
                <a:srgbClr val="000000"/>
              </a:solidFill>
            </a:endParaRPr>
          </a:p>
        </p:txBody>
      </p:sp>
    </p:spTree>
    <p:extLst>
      <p:ext uri="{BB962C8B-B14F-4D97-AF65-F5344CB8AC3E}">
        <p14:creationId xmlns:p14="http://schemas.microsoft.com/office/powerpoint/2010/main" val="22752320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5520" y="194245"/>
            <a:ext cx="6286500" cy="709881"/>
          </a:xfrm>
        </p:spPr>
        <p:txBody>
          <a:bodyPr/>
          <a:lstStyle/>
          <a:p>
            <a:r>
              <a:rPr lang="en-GB" dirty="0" smtClean="0"/>
              <a:t>More </a:t>
            </a:r>
            <a:r>
              <a:rPr lang="en-GB" dirty="0" smtClean="0"/>
              <a:t>News</a:t>
            </a:r>
            <a:endParaRPr lang="en-GB" dirty="0"/>
          </a:p>
        </p:txBody>
      </p:sp>
      <p:sp>
        <p:nvSpPr>
          <p:cNvPr id="6" name="TextBox 5"/>
          <p:cNvSpPr txBox="1"/>
          <p:nvPr/>
        </p:nvSpPr>
        <p:spPr>
          <a:xfrm>
            <a:off x="1027414" y="923978"/>
            <a:ext cx="6873411" cy="5632311"/>
          </a:xfrm>
          <a:prstGeom prst="rect">
            <a:avLst/>
          </a:prstGeom>
          <a:noFill/>
        </p:spPr>
        <p:txBody>
          <a:bodyPr wrap="square" rtlCol="0">
            <a:spAutoFit/>
          </a:bodyPr>
          <a:lstStyle/>
          <a:p>
            <a:pPr marL="342900" indent="-342900">
              <a:buFontTx/>
              <a:buAutoNum type="arabicParenR"/>
            </a:pPr>
            <a:r>
              <a:rPr lang="de-CH" dirty="0" smtClean="0">
                <a:solidFill>
                  <a:srgbClr val="000000"/>
                </a:solidFill>
              </a:rPr>
              <a:t>Good results from magnet prototypes </a:t>
            </a:r>
            <a:br>
              <a:rPr lang="de-CH" dirty="0" smtClean="0">
                <a:solidFill>
                  <a:srgbClr val="000000"/>
                </a:solidFill>
              </a:rPr>
            </a:br>
            <a:r>
              <a:rPr lang="de-CH" dirty="0" smtClean="0">
                <a:solidFill>
                  <a:srgbClr val="000000"/>
                </a:solidFill>
                <a:sym typeface="Wingdings" pitchFamily="2" charset="2"/>
              </a:rPr>
              <a:t> see M.Modena et al.; CLIC seminar</a:t>
            </a:r>
          </a:p>
          <a:p>
            <a:pPr marL="342900" indent="-342900">
              <a:buFontTx/>
              <a:buAutoNum type="arabicParenR"/>
            </a:pPr>
            <a:r>
              <a:rPr lang="de-CH" dirty="0" smtClean="0">
                <a:solidFill>
                  <a:srgbClr val="000000"/>
                </a:solidFill>
                <a:sym typeface="Wingdings" pitchFamily="2" charset="2"/>
              </a:rPr>
              <a:t>Things on hold for «CLIC technology center»; project still fully supported by CTC, but unless definite answer to CLIC space requests, concrete planning and designs useless...</a:t>
            </a:r>
          </a:p>
          <a:p>
            <a:pPr marL="342900" indent="-342900">
              <a:buFontTx/>
              <a:buAutoNum type="arabicParenR"/>
            </a:pPr>
            <a:r>
              <a:rPr lang="de-CH" dirty="0" smtClean="0">
                <a:solidFill>
                  <a:srgbClr val="000000"/>
                </a:solidFill>
                <a:sym typeface="Wingdings" pitchFamily="2" charset="2"/>
              </a:rPr>
              <a:t>New collaboration proposal by JINR/Dubna</a:t>
            </a:r>
            <a:br>
              <a:rPr lang="de-CH" dirty="0" smtClean="0">
                <a:solidFill>
                  <a:srgbClr val="000000"/>
                </a:solidFill>
                <a:sym typeface="Wingdings" pitchFamily="2" charset="2"/>
              </a:rPr>
            </a:br>
            <a:r>
              <a:rPr lang="de-CH" dirty="0" smtClean="0">
                <a:solidFill>
                  <a:srgbClr val="000000"/>
                </a:solidFill>
                <a:sym typeface="Wingdings" pitchFamily="2" charset="2"/>
              </a:rPr>
              <a:t>- x-band test stand</a:t>
            </a:r>
            <a:br>
              <a:rPr lang="de-CH" dirty="0" smtClean="0">
                <a:solidFill>
                  <a:srgbClr val="000000"/>
                </a:solidFill>
                <a:sym typeface="Wingdings" pitchFamily="2" charset="2"/>
              </a:rPr>
            </a:br>
            <a:r>
              <a:rPr lang="de-CH" dirty="0" smtClean="0">
                <a:solidFill>
                  <a:srgbClr val="000000"/>
                </a:solidFill>
                <a:sym typeface="Wingdings" pitchFamily="2" charset="2"/>
              </a:rPr>
              <a:t>- laser based alignment system</a:t>
            </a:r>
            <a:br>
              <a:rPr lang="de-CH" dirty="0" smtClean="0">
                <a:solidFill>
                  <a:srgbClr val="000000"/>
                </a:solidFill>
                <a:sym typeface="Wingdings" pitchFamily="2" charset="2"/>
              </a:rPr>
            </a:br>
            <a:r>
              <a:rPr lang="de-CH" dirty="0" smtClean="0">
                <a:solidFill>
                  <a:srgbClr val="000000"/>
                </a:solidFill>
                <a:sym typeface="Wingdings" pitchFamily="2" charset="2"/>
              </a:rPr>
              <a:t>Both proposals including a significant in-kind contribution</a:t>
            </a:r>
            <a:br>
              <a:rPr lang="de-CH" dirty="0" smtClean="0">
                <a:solidFill>
                  <a:srgbClr val="000000"/>
                </a:solidFill>
                <a:sym typeface="Wingdings" pitchFamily="2" charset="2"/>
              </a:rPr>
            </a:br>
            <a:r>
              <a:rPr lang="de-CH" dirty="0" smtClean="0">
                <a:solidFill>
                  <a:srgbClr val="000000"/>
                </a:solidFill>
                <a:sym typeface="Wingdings" pitchFamily="2" charset="2"/>
              </a:rPr>
              <a:t> Technical evaluation of plans in next 6 months for decision, contracts for FC december 2012</a:t>
            </a:r>
          </a:p>
          <a:p>
            <a:pPr marL="342900" indent="-342900">
              <a:buFontTx/>
              <a:buAutoNum type="arabicParenR"/>
            </a:pPr>
            <a:r>
              <a:rPr lang="de-CH" dirty="0" smtClean="0">
                <a:solidFill>
                  <a:srgbClr val="000000"/>
                </a:solidFill>
                <a:sym typeface="Wingdings" pitchFamily="2" charset="2"/>
              </a:rPr>
              <a:t>Attractive proposal by National Instruments:</a:t>
            </a:r>
            <a:br>
              <a:rPr lang="de-CH" dirty="0" smtClean="0">
                <a:solidFill>
                  <a:srgbClr val="000000"/>
                </a:solidFill>
                <a:sym typeface="Wingdings" pitchFamily="2" charset="2"/>
              </a:rPr>
            </a:br>
            <a:r>
              <a:rPr lang="de-CH" smtClean="0">
                <a:solidFill>
                  <a:srgbClr val="000000"/>
                </a:solidFill>
                <a:sym typeface="Wingdings" pitchFamily="2" charset="2"/>
              </a:rPr>
              <a:t>«free» </a:t>
            </a:r>
            <a:r>
              <a:rPr lang="de-CH" dirty="0" smtClean="0">
                <a:solidFill>
                  <a:srgbClr val="000000"/>
                </a:solidFill>
                <a:sym typeface="Wingdings" pitchFamily="2" charset="2"/>
              </a:rPr>
              <a:t>software engineer for </a:t>
            </a:r>
            <a:r>
              <a:rPr lang="de-CH" smtClean="0">
                <a:solidFill>
                  <a:srgbClr val="000000"/>
                </a:solidFill>
                <a:sym typeface="Wingdings" pitchFamily="2" charset="2"/>
              </a:rPr>
              <a:t>labview applications </a:t>
            </a:r>
            <a:r>
              <a:rPr lang="de-CH" dirty="0" smtClean="0">
                <a:solidFill>
                  <a:srgbClr val="000000"/>
                </a:solidFill>
                <a:sym typeface="Wingdings" pitchFamily="2" charset="2"/>
              </a:rPr>
              <a:t>for next 3 </a:t>
            </a:r>
            <a:r>
              <a:rPr lang="de-CH" smtClean="0">
                <a:solidFill>
                  <a:srgbClr val="000000"/>
                </a:solidFill>
                <a:sym typeface="Wingdings" pitchFamily="2" charset="2"/>
              </a:rPr>
              <a:t>years»</a:t>
            </a:r>
            <a:br>
              <a:rPr lang="de-CH" smtClean="0">
                <a:solidFill>
                  <a:srgbClr val="000000"/>
                </a:solidFill>
                <a:sym typeface="Wingdings" pitchFamily="2" charset="2"/>
              </a:rPr>
            </a:br>
            <a:r>
              <a:rPr lang="de-CH" smtClean="0">
                <a:solidFill>
                  <a:srgbClr val="000000"/>
                </a:solidFill>
                <a:sym typeface="Wingdings" pitchFamily="2" charset="2"/>
              </a:rPr>
              <a:t>based on an increased contract volume:</a:t>
            </a:r>
            <a:br>
              <a:rPr lang="de-CH" smtClean="0">
                <a:solidFill>
                  <a:srgbClr val="000000"/>
                </a:solidFill>
                <a:sym typeface="Wingdings" pitchFamily="2" charset="2"/>
              </a:rPr>
            </a:br>
            <a:r>
              <a:rPr lang="de-CH" smtClean="0">
                <a:solidFill>
                  <a:srgbClr val="000000"/>
                </a:solidFill>
                <a:sym typeface="Wingdings" pitchFamily="2" charset="2"/>
              </a:rPr>
              <a:t>- prototype for CLEX module acquistion (250 kCHF)</a:t>
            </a:r>
            <a:br>
              <a:rPr lang="de-CH" smtClean="0">
                <a:solidFill>
                  <a:srgbClr val="000000"/>
                </a:solidFill>
                <a:sym typeface="Wingdings" pitchFamily="2" charset="2"/>
              </a:rPr>
            </a:br>
            <a:r>
              <a:rPr lang="de-CH" smtClean="0">
                <a:solidFill>
                  <a:srgbClr val="000000"/>
                </a:solidFill>
                <a:sym typeface="Wingdings" pitchFamily="2" charset="2"/>
              </a:rPr>
              <a:t>- other (250 KCHF) </a:t>
            </a:r>
            <a:br>
              <a:rPr lang="de-CH" smtClean="0">
                <a:solidFill>
                  <a:srgbClr val="000000"/>
                </a:solidFill>
                <a:sym typeface="Wingdings" pitchFamily="2" charset="2"/>
              </a:rPr>
            </a:br>
            <a:r>
              <a:rPr lang="de-CH" smtClean="0">
                <a:solidFill>
                  <a:srgbClr val="000000"/>
                </a:solidFill>
                <a:sym typeface="Wingdings" pitchFamily="2" charset="2"/>
              </a:rPr>
              <a:t>My proposal: Re-engineering of CERN x-band test stand controls to 100% Labview/NI equipment and clone-copy at other planned test locations...</a:t>
            </a:r>
            <a:endParaRPr lang="de-CH" dirty="0" smtClean="0">
              <a:solidFill>
                <a:srgbClr val="000000"/>
              </a:solidFill>
              <a:sym typeface="Wingdings" pitchFamily="2" charset="2"/>
            </a:endParaRPr>
          </a:p>
          <a:p>
            <a:pPr marL="342900" indent="-342900">
              <a:buFontTx/>
              <a:buAutoNum type="arabicParenR"/>
            </a:pPr>
            <a:endParaRPr lang="de-CH" dirty="0" smtClean="0">
              <a:solidFill>
                <a:srgbClr val="000000"/>
              </a:solidFill>
            </a:endParaRPr>
          </a:p>
        </p:txBody>
      </p:sp>
    </p:spTree>
    <p:extLst>
      <p:ext uri="{BB962C8B-B14F-4D97-AF65-F5344CB8AC3E}">
        <p14:creationId xmlns:p14="http://schemas.microsoft.com/office/powerpoint/2010/main" val="414406392"/>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CTC work-packages summary</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835484565"/>
              </p:ext>
            </p:extLst>
          </p:nvPr>
        </p:nvGraphicFramePr>
        <p:xfrm>
          <a:off x="629920" y="1119182"/>
          <a:ext cx="7442518" cy="5190654"/>
        </p:xfrm>
        <a:graphic>
          <a:graphicData uri="http://schemas.openxmlformats.org/drawingml/2006/table">
            <a:tbl>
              <a:tblPr/>
              <a:tblGrid>
                <a:gridCol w="5462052"/>
                <a:gridCol w="1980466"/>
              </a:tblGrid>
              <a:tr h="370761">
                <a:tc>
                  <a:txBody>
                    <a:bodyPr/>
                    <a:lstStyle/>
                    <a:p>
                      <a:pPr algn="l" fontAlgn="b"/>
                      <a:r>
                        <a:rPr lang="en-US" sz="2000" b="0" i="0" u="none" strike="noStrike" dirty="0">
                          <a:solidFill>
                            <a:srgbClr val="000000"/>
                          </a:solidFill>
                          <a:effectLst/>
                          <a:latin typeface="Calibri"/>
                        </a:rPr>
                        <a:t>DR SC Wiggler</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4D79B"/>
                    </a:solidFill>
                  </a:tcPr>
                </a:tc>
                <a:tc>
                  <a:txBody>
                    <a:bodyPr/>
                    <a:lstStyle/>
                    <a:p>
                      <a:pPr algn="l" fontAlgn="b"/>
                      <a:r>
                        <a:rPr lang="en-US" sz="2000" b="0" i="0" u="none" strike="noStrike">
                          <a:solidFill>
                            <a:srgbClr val="000000"/>
                          </a:solidFill>
                          <a:effectLst/>
                          <a:latin typeface="Calibri"/>
                        </a:rPr>
                        <a:t>P. Ferracin</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C4D79B"/>
                    </a:solidFill>
                  </a:tcPr>
                </a:tc>
              </a:tr>
              <a:tr h="370761">
                <a:tc>
                  <a:txBody>
                    <a:bodyPr/>
                    <a:lstStyle/>
                    <a:p>
                      <a:pPr algn="l" fontAlgn="b"/>
                      <a:r>
                        <a:rPr lang="en-US" sz="2000" b="0" i="0" u="none" strike="noStrike" dirty="0">
                          <a:solidFill>
                            <a:srgbClr val="000000"/>
                          </a:solidFill>
                          <a:effectLst/>
                          <a:latin typeface="Calibri"/>
                        </a:rPr>
                        <a:t>Survey &amp; Alignment</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solidFill>
                      <a:srgbClr val="C4D79B"/>
                    </a:solidFill>
                  </a:tcPr>
                </a:tc>
                <a:tc>
                  <a:txBody>
                    <a:bodyPr/>
                    <a:lstStyle/>
                    <a:p>
                      <a:pPr algn="l" fontAlgn="b"/>
                      <a:r>
                        <a:rPr lang="en-US" sz="2000" b="0" i="0" u="none" strike="noStrike">
                          <a:solidFill>
                            <a:srgbClr val="000000"/>
                          </a:solidFill>
                          <a:effectLst/>
                          <a:latin typeface="Calibri"/>
                        </a:rPr>
                        <a:t>H. Mainaud</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C4D79B"/>
                    </a:solidFill>
                  </a:tcPr>
                </a:tc>
              </a:tr>
              <a:tr h="370761">
                <a:tc>
                  <a:txBody>
                    <a:bodyPr/>
                    <a:lstStyle/>
                    <a:p>
                      <a:pPr algn="l" fontAlgn="b"/>
                      <a:r>
                        <a:rPr lang="en-US" sz="2000" b="0" i="0" u="none" strike="noStrike" dirty="0">
                          <a:solidFill>
                            <a:srgbClr val="000000"/>
                          </a:solidFill>
                          <a:effectLst/>
                          <a:latin typeface="Calibri"/>
                        </a:rPr>
                        <a:t>Quad Stability</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solidFill>
                      <a:srgbClr val="C4D79B"/>
                    </a:solidFill>
                  </a:tcPr>
                </a:tc>
                <a:tc>
                  <a:txBody>
                    <a:bodyPr/>
                    <a:lstStyle/>
                    <a:p>
                      <a:pPr algn="l" fontAlgn="b"/>
                      <a:r>
                        <a:rPr lang="en-US" sz="2000" b="0" i="0" u="none" strike="noStrike">
                          <a:solidFill>
                            <a:srgbClr val="000000"/>
                          </a:solidFill>
                          <a:effectLst/>
                          <a:latin typeface="Calibri"/>
                        </a:rPr>
                        <a:t>K. Artoos</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C4D79B"/>
                    </a:solidFill>
                  </a:tcPr>
                </a:tc>
              </a:tr>
              <a:tr h="370761">
                <a:tc>
                  <a:txBody>
                    <a:bodyPr/>
                    <a:lstStyle/>
                    <a:p>
                      <a:pPr algn="l" fontAlgn="b"/>
                      <a:r>
                        <a:rPr lang="en-US" sz="2000" b="0" i="0" u="none" strike="noStrike" dirty="0">
                          <a:solidFill>
                            <a:srgbClr val="000000"/>
                          </a:solidFill>
                          <a:effectLst/>
                          <a:latin typeface="Calibri"/>
                        </a:rPr>
                        <a:t>Two-Beam module development</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solidFill>
                      <a:srgbClr val="C4D79B"/>
                    </a:solidFill>
                  </a:tcPr>
                </a:tc>
                <a:tc>
                  <a:txBody>
                    <a:bodyPr/>
                    <a:lstStyle/>
                    <a:p>
                      <a:pPr algn="l" fontAlgn="b"/>
                      <a:r>
                        <a:rPr lang="en-US" sz="2000" b="0" i="0" u="none" strike="noStrike">
                          <a:solidFill>
                            <a:srgbClr val="000000"/>
                          </a:solidFill>
                          <a:effectLst/>
                          <a:latin typeface="Calibri"/>
                        </a:rPr>
                        <a:t>G. Riddone</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C4D79B"/>
                    </a:solidFill>
                  </a:tcPr>
                </a:tc>
              </a:tr>
              <a:tr h="370761">
                <a:tc>
                  <a:txBody>
                    <a:bodyPr/>
                    <a:lstStyle/>
                    <a:p>
                      <a:pPr algn="l" fontAlgn="b"/>
                      <a:r>
                        <a:rPr lang="en-US" sz="2000" b="0" i="0" u="none" strike="noStrike" dirty="0">
                          <a:solidFill>
                            <a:srgbClr val="000000"/>
                          </a:solidFill>
                          <a:effectLst/>
                          <a:latin typeface="Calibri"/>
                        </a:rPr>
                        <a:t>Warm Magnet Prototypes</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solidFill>
                      <a:srgbClr val="C4D79B"/>
                    </a:solidFill>
                  </a:tcPr>
                </a:tc>
                <a:tc>
                  <a:txBody>
                    <a:bodyPr/>
                    <a:lstStyle/>
                    <a:p>
                      <a:pPr algn="l" fontAlgn="b"/>
                      <a:r>
                        <a:rPr lang="en-US" sz="2000" b="0" i="0" u="none" strike="noStrike">
                          <a:solidFill>
                            <a:srgbClr val="000000"/>
                          </a:solidFill>
                          <a:effectLst/>
                          <a:latin typeface="Calibri"/>
                        </a:rPr>
                        <a:t>M. Modena</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C4D79B"/>
                    </a:solidFill>
                  </a:tcPr>
                </a:tc>
              </a:tr>
              <a:tr h="370761">
                <a:tc>
                  <a:txBody>
                    <a:bodyPr/>
                    <a:lstStyle/>
                    <a:p>
                      <a:pPr algn="l" fontAlgn="b"/>
                      <a:r>
                        <a:rPr lang="en-US" sz="2000" b="0" i="0" u="none" strike="noStrike" dirty="0">
                          <a:solidFill>
                            <a:srgbClr val="000000"/>
                          </a:solidFill>
                          <a:effectLst/>
                          <a:latin typeface="Calibri"/>
                        </a:rPr>
                        <a:t>Beam Instrumentation</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solidFill>
                      <a:srgbClr val="C4D79B"/>
                    </a:solidFill>
                  </a:tcPr>
                </a:tc>
                <a:tc>
                  <a:txBody>
                    <a:bodyPr/>
                    <a:lstStyle/>
                    <a:p>
                      <a:pPr algn="l" fontAlgn="b"/>
                      <a:r>
                        <a:rPr lang="en-US" sz="2000" b="0" i="0" u="none" strike="noStrike" dirty="0">
                          <a:solidFill>
                            <a:srgbClr val="000000"/>
                          </a:solidFill>
                          <a:effectLst/>
                          <a:latin typeface="Calibri"/>
                        </a:rPr>
                        <a:t>T. </a:t>
                      </a:r>
                      <a:r>
                        <a:rPr lang="en-US" sz="2000" b="0" i="0" u="none" strike="noStrike" dirty="0" err="1">
                          <a:solidFill>
                            <a:srgbClr val="000000"/>
                          </a:solidFill>
                          <a:effectLst/>
                          <a:latin typeface="Calibri"/>
                        </a:rPr>
                        <a:t>Lefevre</a:t>
                      </a:r>
                      <a:endParaRPr lang="en-US" sz="20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C4D79B"/>
                    </a:solidFill>
                  </a:tcPr>
                </a:tc>
              </a:tr>
              <a:tr h="370761">
                <a:tc>
                  <a:txBody>
                    <a:bodyPr/>
                    <a:lstStyle/>
                    <a:p>
                      <a:pPr algn="l" fontAlgn="b"/>
                      <a:r>
                        <a:rPr lang="en-US" sz="2000" b="0" i="0" u="none" strike="noStrike">
                          <a:solidFill>
                            <a:srgbClr val="000000"/>
                          </a:solidFill>
                          <a:effectLst/>
                          <a:latin typeface="Calibri"/>
                        </a:rPr>
                        <a:t>Collimation, Masks and Beam Dumps</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solidFill>
                      <a:srgbClr val="C4D79B"/>
                    </a:solidFill>
                  </a:tcPr>
                </a:tc>
                <a:tc>
                  <a:txBody>
                    <a:bodyPr/>
                    <a:lstStyle/>
                    <a:p>
                      <a:pPr algn="l" fontAlgn="b"/>
                      <a:r>
                        <a:rPr lang="en-US" sz="2000" b="0" i="0" u="none" strike="noStrike" dirty="0">
                          <a:solidFill>
                            <a:srgbClr val="000000"/>
                          </a:solidFill>
                          <a:effectLst/>
                          <a:latin typeface="Calibri"/>
                        </a:rPr>
                        <a:t>V. </a:t>
                      </a:r>
                      <a:r>
                        <a:rPr lang="en-US" sz="2000" b="0" i="0" u="none" strike="noStrike" dirty="0" err="1">
                          <a:solidFill>
                            <a:srgbClr val="000000"/>
                          </a:solidFill>
                          <a:effectLst/>
                          <a:latin typeface="Calibri"/>
                        </a:rPr>
                        <a:t>Vlachoudis</a:t>
                      </a:r>
                      <a:endParaRPr lang="en-US" sz="20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C4D79B"/>
                    </a:solidFill>
                  </a:tcPr>
                </a:tc>
              </a:tr>
              <a:tr h="370761">
                <a:tc>
                  <a:txBody>
                    <a:bodyPr/>
                    <a:lstStyle/>
                    <a:p>
                      <a:pPr algn="l" fontAlgn="b"/>
                      <a:r>
                        <a:rPr lang="en-US" sz="2000" b="0" i="0" u="none" strike="noStrike">
                          <a:solidFill>
                            <a:srgbClr val="000000"/>
                          </a:solidFill>
                          <a:effectLst/>
                          <a:latin typeface="Calibri"/>
                        </a:rPr>
                        <a:t>Controls</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solidFill>
                      <a:srgbClr val="C4D79B"/>
                    </a:solidFill>
                  </a:tcPr>
                </a:tc>
                <a:tc>
                  <a:txBody>
                    <a:bodyPr/>
                    <a:lstStyle/>
                    <a:p>
                      <a:pPr algn="l" fontAlgn="b"/>
                      <a:r>
                        <a:rPr lang="en-US" sz="2000" b="0" i="0" u="none" strike="noStrike" dirty="0">
                          <a:solidFill>
                            <a:srgbClr val="000000"/>
                          </a:solidFill>
                          <a:effectLst/>
                          <a:latin typeface="Calibri"/>
                        </a:rPr>
                        <a:t>M. Draper</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C4D79B"/>
                    </a:solidFill>
                  </a:tcPr>
                </a:tc>
              </a:tr>
              <a:tr h="370761">
                <a:tc>
                  <a:txBody>
                    <a:bodyPr/>
                    <a:lstStyle/>
                    <a:p>
                      <a:pPr algn="l" fontAlgn="b"/>
                      <a:r>
                        <a:rPr lang="en-US" sz="2000" b="0" i="0" u="none" strike="noStrike">
                          <a:solidFill>
                            <a:srgbClr val="000000"/>
                          </a:solidFill>
                          <a:effectLst/>
                          <a:latin typeface="Calibri"/>
                        </a:rPr>
                        <a:t>RF Systems (1 GHz klystrons &amp; DB cavities, DR RF)</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solidFill>
                      <a:srgbClr val="C4D79B"/>
                    </a:solidFill>
                  </a:tcPr>
                </a:tc>
                <a:tc>
                  <a:txBody>
                    <a:bodyPr/>
                    <a:lstStyle/>
                    <a:p>
                      <a:pPr algn="l" fontAlgn="b"/>
                      <a:r>
                        <a:rPr lang="en-US" sz="2000" b="0" i="0" u="none" strike="noStrike" dirty="0">
                          <a:solidFill>
                            <a:srgbClr val="000000"/>
                          </a:solidFill>
                          <a:effectLst/>
                          <a:latin typeface="Calibri"/>
                        </a:rPr>
                        <a:t>E. Jensen (interim)</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C4D79B"/>
                    </a:solidFill>
                  </a:tcPr>
                </a:tc>
              </a:tr>
              <a:tr h="370761">
                <a:tc>
                  <a:txBody>
                    <a:bodyPr/>
                    <a:lstStyle/>
                    <a:p>
                      <a:pPr algn="l" fontAlgn="b"/>
                      <a:r>
                        <a:rPr lang="en-US" sz="2000" b="0" i="0" u="none" strike="noStrike">
                          <a:solidFill>
                            <a:srgbClr val="000000"/>
                          </a:solidFill>
                          <a:effectLst/>
                          <a:latin typeface="Calibri"/>
                        </a:rPr>
                        <a:t>Powering (Modulators, magnet converters)</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solidFill>
                      <a:srgbClr val="C4D79B"/>
                    </a:solidFill>
                  </a:tcPr>
                </a:tc>
                <a:tc>
                  <a:txBody>
                    <a:bodyPr/>
                    <a:lstStyle/>
                    <a:p>
                      <a:pPr algn="l" fontAlgn="b"/>
                      <a:r>
                        <a:rPr lang="en-US" sz="2000" b="0" i="0" u="none" strike="noStrike" dirty="0">
                          <a:solidFill>
                            <a:srgbClr val="000000"/>
                          </a:solidFill>
                          <a:effectLst/>
                          <a:latin typeface="Calibri"/>
                        </a:rPr>
                        <a:t>D. </a:t>
                      </a:r>
                      <a:r>
                        <a:rPr lang="en-US" sz="2000" b="0" i="0" u="none" strike="noStrike" dirty="0" err="1">
                          <a:solidFill>
                            <a:srgbClr val="000000"/>
                          </a:solidFill>
                          <a:effectLst/>
                          <a:latin typeface="Calibri"/>
                        </a:rPr>
                        <a:t>Nisbet</a:t>
                      </a:r>
                      <a:endParaRPr lang="en-US" sz="20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C4D79B"/>
                    </a:solidFill>
                  </a:tcPr>
                </a:tc>
              </a:tr>
              <a:tr h="370761">
                <a:tc>
                  <a:txBody>
                    <a:bodyPr/>
                    <a:lstStyle/>
                    <a:p>
                      <a:pPr algn="l" fontAlgn="b"/>
                      <a:r>
                        <a:rPr lang="en-US" sz="2000" b="0" i="0" u="none" strike="noStrike">
                          <a:solidFill>
                            <a:srgbClr val="000000"/>
                          </a:solidFill>
                          <a:effectLst/>
                          <a:latin typeface="Calibri"/>
                        </a:rPr>
                        <a:t>Vacuum Systems</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solidFill>
                      <a:srgbClr val="C4D79B"/>
                    </a:solidFill>
                  </a:tcPr>
                </a:tc>
                <a:tc>
                  <a:txBody>
                    <a:bodyPr/>
                    <a:lstStyle/>
                    <a:p>
                      <a:pPr algn="l" fontAlgn="b"/>
                      <a:r>
                        <a:rPr lang="en-US" sz="2000" b="0" i="0" u="none" strike="noStrike" dirty="0">
                          <a:solidFill>
                            <a:srgbClr val="000000"/>
                          </a:solidFill>
                          <a:effectLst/>
                          <a:latin typeface="Calibri"/>
                        </a:rPr>
                        <a:t>C. </a:t>
                      </a:r>
                      <a:r>
                        <a:rPr lang="en-US" sz="2000" b="0" i="0" u="none" strike="noStrike" dirty="0" err="1">
                          <a:solidFill>
                            <a:srgbClr val="000000"/>
                          </a:solidFill>
                          <a:effectLst/>
                          <a:latin typeface="Calibri"/>
                        </a:rPr>
                        <a:t>Garion</a:t>
                      </a:r>
                      <a:endParaRPr lang="en-US" sz="20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C4D79B"/>
                    </a:solidFill>
                  </a:tcPr>
                </a:tc>
              </a:tr>
              <a:tr h="370761">
                <a:tc>
                  <a:txBody>
                    <a:bodyPr/>
                    <a:lstStyle/>
                    <a:p>
                      <a:pPr algn="l" fontAlgn="b"/>
                      <a:r>
                        <a:rPr lang="en-US" sz="2000" b="0" i="0" u="none" strike="noStrike">
                          <a:solidFill>
                            <a:srgbClr val="000000"/>
                          </a:solidFill>
                          <a:effectLst/>
                          <a:latin typeface="Calibri"/>
                        </a:rPr>
                        <a:t>Magnetic stray Fields Measurements</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solidFill>
                      <a:srgbClr val="C4D79B"/>
                    </a:solidFill>
                  </a:tcPr>
                </a:tc>
                <a:tc>
                  <a:txBody>
                    <a:bodyPr/>
                    <a:lstStyle/>
                    <a:p>
                      <a:pPr algn="l" fontAlgn="b"/>
                      <a:r>
                        <a:rPr lang="en-US" sz="2000" b="0" i="0" u="none" strike="noStrike" dirty="0">
                          <a:solidFill>
                            <a:srgbClr val="000000"/>
                          </a:solidFill>
                          <a:effectLst/>
                          <a:latin typeface="Calibri"/>
                        </a:rPr>
                        <a:t>S. </a:t>
                      </a:r>
                      <a:r>
                        <a:rPr lang="en-US" sz="2000" b="0" i="0" u="none" strike="noStrike" dirty="0" err="1">
                          <a:solidFill>
                            <a:srgbClr val="000000"/>
                          </a:solidFill>
                          <a:effectLst/>
                          <a:latin typeface="Calibri"/>
                        </a:rPr>
                        <a:t>Russenschuck</a:t>
                      </a:r>
                      <a:endParaRPr lang="en-US" sz="20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C4D79B"/>
                    </a:solidFill>
                  </a:tcPr>
                </a:tc>
              </a:tr>
              <a:tr h="370761">
                <a:tc>
                  <a:txBody>
                    <a:bodyPr/>
                    <a:lstStyle/>
                    <a:p>
                      <a:pPr algn="l" fontAlgn="b"/>
                      <a:r>
                        <a:rPr lang="en-US" sz="2000" b="0" i="0" u="none" strike="noStrike" dirty="0">
                          <a:solidFill>
                            <a:srgbClr val="000000"/>
                          </a:solidFill>
                          <a:effectLst/>
                          <a:latin typeface="Calibri"/>
                        </a:rPr>
                        <a:t>DR </a:t>
                      </a:r>
                      <a:r>
                        <a:rPr lang="en-US" sz="2000" b="0" i="0" u="none" strike="noStrike" dirty="0" err="1">
                          <a:solidFill>
                            <a:srgbClr val="000000"/>
                          </a:solidFill>
                          <a:effectLst/>
                          <a:latin typeface="Calibri"/>
                        </a:rPr>
                        <a:t>Exctraction</a:t>
                      </a:r>
                      <a:r>
                        <a:rPr lang="en-US" sz="2000" b="0" i="0" u="none" strike="noStrike" dirty="0">
                          <a:solidFill>
                            <a:srgbClr val="000000"/>
                          </a:solidFill>
                          <a:effectLst/>
                          <a:latin typeface="Calibri"/>
                        </a:rPr>
                        <a:t> System</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solidFill>
                      <a:srgbClr val="C4D79B"/>
                    </a:solidFill>
                  </a:tcPr>
                </a:tc>
                <a:tc>
                  <a:txBody>
                    <a:bodyPr/>
                    <a:lstStyle/>
                    <a:p>
                      <a:pPr algn="l" fontAlgn="b"/>
                      <a:r>
                        <a:rPr lang="en-US" sz="2000" b="0" i="0" u="none" strike="noStrike" dirty="0">
                          <a:solidFill>
                            <a:srgbClr val="000000"/>
                          </a:solidFill>
                          <a:effectLst/>
                          <a:latin typeface="Calibri"/>
                        </a:rPr>
                        <a:t>M. Barnes</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C4D79B"/>
                    </a:solidFill>
                  </a:tcPr>
                </a:tc>
              </a:tr>
              <a:tr h="370761">
                <a:tc>
                  <a:txBody>
                    <a:bodyPr/>
                    <a:lstStyle/>
                    <a:p>
                      <a:pPr algn="l" fontAlgn="b"/>
                      <a:r>
                        <a:rPr lang="en-US" sz="2000" b="0" i="0" u="none" strike="noStrike">
                          <a:solidFill>
                            <a:srgbClr val="000000"/>
                          </a:solidFill>
                          <a:effectLst/>
                          <a:latin typeface="Calibri"/>
                        </a:rPr>
                        <a:t>Creation of a “CLIC technology center@CERN"</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solidFill>
                      <a:srgbClr val="C4D79B"/>
                    </a:solidFill>
                  </a:tcPr>
                </a:tc>
                <a:tc>
                  <a:txBody>
                    <a:bodyPr/>
                    <a:lstStyle/>
                    <a:p>
                      <a:pPr algn="l" fontAlgn="b"/>
                      <a:r>
                        <a:rPr lang="en-US" sz="2000" b="0" i="0" u="none" strike="noStrike" dirty="0">
                          <a:solidFill>
                            <a:srgbClr val="000000"/>
                          </a:solidFill>
                          <a:effectLst/>
                          <a:latin typeface="Calibri"/>
                        </a:rPr>
                        <a:t>F. </a:t>
                      </a:r>
                      <a:r>
                        <a:rPr lang="en-US" sz="2000" b="0" i="0" u="none" strike="noStrike" dirty="0" err="1">
                          <a:solidFill>
                            <a:srgbClr val="000000"/>
                          </a:solidFill>
                          <a:effectLst/>
                          <a:latin typeface="Calibri"/>
                        </a:rPr>
                        <a:t>Bertinelli</a:t>
                      </a:r>
                      <a:r>
                        <a:rPr lang="en-US" sz="200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solidFill>
                      <a:srgbClr val="C4D79B"/>
                    </a:solidFill>
                  </a:tcPr>
                </a:tc>
              </a:tr>
            </a:tbl>
          </a:graphicData>
        </a:graphic>
      </p:graphicFrame>
    </p:spTree>
    <p:extLst>
      <p:ext uri="{BB962C8B-B14F-4D97-AF65-F5344CB8AC3E}">
        <p14:creationId xmlns:p14="http://schemas.microsoft.com/office/powerpoint/2010/main" val="3163097010"/>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GB" smtClean="0"/>
              <a:t>CLIC requirements for the Damping Rings </a:t>
            </a:r>
          </a:p>
        </p:txBody>
      </p:sp>
      <p:sp>
        <p:nvSpPr>
          <p:cNvPr id="4" name="Date Placeholder 3"/>
          <p:cNvSpPr>
            <a:spLocks noGrp="1"/>
          </p:cNvSpPr>
          <p:nvPr>
            <p:ph type="dt" sz="quarter" idx="10"/>
          </p:nvPr>
        </p:nvSpPr>
        <p:spPr/>
        <p:txBody>
          <a:bodyPr/>
          <a:lstStyle/>
          <a:p>
            <a:pPr>
              <a:defRPr/>
            </a:pPr>
            <a:r>
              <a:rPr lang="en-US">
                <a:solidFill>
                  <a:srgbClr val="1F497D"/>
                </a:solidFill>
              </a:rPr>
              <a:t>09/03/2012</a:t>
            </a:r>
            <a:endParaRPr lang="en-US" dirty="0">
              <a:solidFill>
                <a:srgbClr val="1F497D"/>
              </a:solidFill>
            </a:endParaRPr>
          </a:p>
        </p:txBody>
      </p:sp>
      <p:sp>
        <p:nvSpPr>
          <p:cNvPr id="6" name="Slide Number Placeholder 5"/>
          <p:cNvSpPr>
            <a:spLocks noGrp="1"/>
          </p:cNvSpPr>
          <p:nvPr>
            <p:ph type="sldNum" sz="quarter" idx="12"/>
          </p:nvPr>
        </p:nvSpPr>
        <p:spPr/>
        <p:txBody>
          <a:bodyPr/>
          <a:lstStyle/>
          <a:p>
            <a:pPr>
              <a:defRPr/>
            </a:pPr>
            <a:fld id="{415E8F73-2C29-43C8-BE24-22A3BFA481B0}" type="slidenum">
              <a:rPr lang="en-US" smtClean="0">
                <a:solidFill>
                  <a:srgbClr val="1F497D"/>
                </a:solidFill>
              </a:rPr>
              <a:pPr>
                <a:defRPr/>
              </a:pPr>
              <a:t>4</a:t>
            </a:fld>
            <a:endParaRPr lang="en-US" dirty="0">
              <a:solidFill>
                <a:srgbClr val="1F497D"/>
              </a:solidFill>
            </a:endParaRPr>
          </a:p>
        </p:txBody>
      </p:sp>
      <p:pic>
        <p:nvPicPr>
          <p:cNvPr id="1331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l="31406" t="19305" r="21487" b="11803"/>
          <a:stretch>
            <a:fillRect/>
          </a:stretch>
        </p:blipFill>
        <p:spPr bwMode="auto">
          <a:xfrm>
            <a:off x="5240338" y="1219200"/>
            <a:ext cx="3522662" cy="321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219200"/>
            <a:ext cx="5486400" cy="4906963"/>
          </a:xfrm>
        </p:spPr>
        <p:txBody>
          <a:bodyPr>
            <a:normAutofit fontScale="85000" lnSpcReduction="20000"/>
          </a:bodyPr>
          <a:lstStyle/>
          <a:p>
            <a:pPr>
              <a:defRPr/>
            </a:pPr>
            <a:r>
              <a:rPr lang="en-GB" dirty="0" smtClean="0"/>
              <a:t>Norm. hor. </a:t>
            </a:r>
            <a:r>
              <a:rPr lang="en-GB" dirty="0" err="1" smtClean="0"/>
              <a:t>emittance</a:t>
            </a:r>
            <a:r>
              <a:rPr lang="en-GB" dirty="0" smtClean="0"/>
              <a:t>: 500 nm</a:t>
            </a:r>
          </a:p>
          <a:p>
            <a:pPr lvl="1">
              <a:defRPr/>
            </a:pPr>
            <a:r>
              <a:rPr lang="en-GB" dirty="0"/>
              <a:t>Horizontal beam size IP: 40 </a:t>
            </a:r>
            <a:r>
              <a:rPr lang="en-GB" dirty="0" smtClean="0"/>
              <a:t>nm</a:t>
            </a:r>
            <a:endParaRPr lang="en-GB" dirty="0"/>
          </a:p>
          <a:p>
            <a:pPr>
              <a:defRPr/>
            </a:pPr>
            <a:r>
              <a:rPr lang="en-GB" dirty="0" smtClean="0"/>
              <a:t>26 </a:t>
            </a:r>
            <a:r>
              <a:rPr lang="en-GB" dirty="0"/>
              <a:t>wigglers, 2 m long, per DR straight section</a:t>
            </a:r>
          </a:p>
          <a:p>
            <a:pPr>
              <a:defRPr/>
            </a:pPr>
            <a:r>
              <a:rPr lang="en-GB" dirty="0" smtClean="0"/>
              <a:t>DR wiggler</a:t>
            </a:r>
          </a:p>
          <a:p>
            <a:pPr lvl="1">
              <a:defRPr/>
            </a:pPr>
            <a:r>
              <a:rPr lang="en-GB" dirty="0" smtClean="0"/>
              <a:t>50-56 </a:t>
            </a:r>
            <a:r>
              <a:rPr lang="en-GB" dirty="0"/>
              <a:t>mm period</a:t>
            </a:r>
          </a:p>
          <a:p>
            <a:pPr lvl="1">
              <a:defRPr/>
            </a:pPr>
            <a:r>
              <a:rPr lang="en-GB" dirty="0" smtClean="0"/>
              <a:t>2.5-3.0 </a:t>
            </a:r>
            <a:r>
              <a:rPr lang="en-GB" dirty="0"/>
              <a:t>T field</a:t>
            </a:r>
          </a:p>
          <a:p>
            <a:pPr lvl="1">
              <a:defRPr/>
            </a:pPr>
            <a:r>
              <a:rPr lang="en-GB" dirty="0" smtClean="0"/>
              <a:t>~13 </a:t>
            </a:r>
            <a:r>
              <a:rPr lang="en-GB" dirty="0"/>
              <a:t>mm beam stay clear</a:t>
            </a:r>
          </a:p>
          <a:p>
            <a:pPr lvl="1">
              <a:defRPr/>
            </a:pPr>
            <a:r>
              <a:rPr lang="en-GB" dirty="0" smtClean="0"/>
              <a:t>16-18 mm </a:t>
            </a:r>
            <a:r>
              <a:rPr lang="en-GB" dirty="0"/>
              <a:t>magnetic </a:t>
            </a:r>
            <a:r>
              <a:rPr lang="en-GB" dirty="0" smtClean="0"/>
              <a:t>gap</a:t>
            </a:r>
          </a:p>
          <a:p>
            <a:pPr>
              <a:defRPr/>
            </a:pPr>
            <a:r>
              <a:rPr lang="en-GB" dirty="0" smtClean="0"/>
              <a:t>Two designs and superconducting technologies considered</a:t>
            </a:r>
          </a:p>
          <a:p>
            <a:pPr lvl="1">
              <a:defRPr/>
            </a:pPr>
            <a:r>
              <a:rPr lang="en-GB" dirty="0" smtClean="0"/>
              <a:t>Vertical and horizontal racetrack</a:t>
            </a:r>
          </a:p>
          <a:p>
            <a:pPr lvl="1">
              <a:defRPr/>
            </a:pPr>
            <a:r>
              <a:rPr lang="en-GB" dirty="0" err="1" smtClean="0"/>
              <a:t>NbTi</a:t>
            </a:r>
            <a:r>
              <a:rPr lang="en-GB" dirty="0"/>
              <a:t> </a:t>
            </a:r>
            <a:r>
              <a:rPr lang="en-GB" dirty="0" smtClean="0"/>
              <a:t>and Nb</a:t>
            </a:r>
            <a:r>
              <a:rPr lang="en-GB" baseline="-25000" dirty="0" smtClean="0"/>
              <a:t>3</a:t>
            </a:r>
            <a:r>
              <a:rPr lang="en-GB" dirty="0" smtClean="0"/>
              <a:t>Sn</a:t>
            </a:r>
          </a:p>
          <a:p>
            <a:pPr marL="0" indent="0">
              <a:buFont typeface="Arial" charset="0"/>
              <a:buNone/>
              <a:defRPr/>
            </a:pPr>
            <a:endParaRPr lang="en-GB" dirty="0" smtClean="0"/>
          </a:p>
          <a:p>
            <a:pPr lvl="1">
              <a:defRPr/>
            </a:pPr>
            <a:endParaRPr lang="en-GB" dirty="0" smtClean="0"/>
          </a:p>
        </p:txBody>
      </p:sp>
      <p:pic>
        <p:nvPicPr>
          <p:cNvPr id="133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4702175"/>
            <a:ext cx="2819400" cy="149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52437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GB" smtClean="0"/>
              <a:t>NbTi wiggler development (KIT-Budker)</a:t>
            </a:r>
          </a:p>
        </p:txBody>
      </p:sp>
      <p:sp>
        <p:nvSpPr>
          <p:cNvPr id="30723" name="Content Placeholder 2"/>
          <p:cNvSpPr>
            <a:spLocks noGrp="1"/>
          </p:cNvSpPr>
          <p:nvPr>
            <p:ph idx="1"/>
          </p:nvPr>
        </p:nvSpPr>
        <p:spPr>
          <a:xfrm>
            <a:off x="304800" y="1387364"/>
            <a:ext cx="6172200" cy="5105401"/>
          </a:xfrm>
        </p:spPr>
        <p:txBody>
          <a:bodyPr>
            <a:normAutofit fontScale="55000" lnSpcReduction="20000"/>
          </a:bodyPr>
          <a:lstStyle/>
          <a:p>
            <a:pPr>
              <a:defRPr/>
            </a:pPr>
            <a:r>
              <a:rPr lang="en-GB" dirty="0" smtClean="0"/>
              <a:t>Horizontal </a:t>
            </a:r>
            <a:r>
              <a:rPr lang="en-GB" dirty="0" err="1" smtClean="0"/>
              <a:t>NbTi</a:t>
            </a:r>
            <a:r>
              <a:rPr lang="en-GB" dirty="0" smtClean="0"/>
              <a:t> racetrack wiggler, with parameters representative of CLIC wiggler to be fabricated at </a:t>
            </a:r>
            <a:r>
              <a:rPr lang="en-GB" dirty="0" err="1" smtClean="0"/>
              <a:t>Budker</a:t>
            </a:r>
            <a:r>
              <a:rPr lang="en-GB" dirty="0" smtClean="0"/>
              <a:t> and tested at ANKA</a:t>
            </a:r>
          </a:p>
          <a:p>
            <a:pPr lvl="1">
              <a:defRPr/>
            </a:pPr>
            <a:r>
              <a:rPr lang="en-GB" dirty="0" smtClean="0"/>
              <a:t>Period: 56 mm </a:t>
            </a:r>
            <a:r>
              <a:rPr lang="en-GB" dirty="0"/>
              <a:t>	</a:t>
            </a:r>
          </a:p>
          <a:p>
            <a:pPr lvl="1">
              <a:defRPr/>
            </a:pPr>
            <a:r>
              <a:rPr lang="en-GB" dirty="0"/>
              <a:t>Magnet </a:t>
            </a:r>
            <a:r>
              <a:rPr lang="en-GB" dirty="0" smtClean="0"/>
              <a:t>length: 1900-2000 mm </a:t>
            </a:r>
            <a:r>
              <a:rPr lang="en-GB" dirty="0"/>
              <a:t>	</a:t>
            </a:r>
          </a:p>
          <a:p>
            <a:pPr lvl="1">
              <a:defRPr/>
            </a:pPr>
            <a:r>
              <a:rPr lang="en-GB" dirty="0" smtClean="0"/>
              <a:t>Magnetic Field: &gt; 3 T </a:t>
            </a:r>
            <a:r>
              <a:rPr lang="en-GB" dirty="0"/>
              <a:t>	</a:t>
            </a:r>
          </a:p>
          <a:p>
            <a:pPr lvl="1">
              <a:defRPr/>
            </a:pPr>
            <a:r>
              <a:rPr lang="en-GB" dirty="0" smtClean="0"/>
              <a:t>Vacuum </a:t>
            </a:r>
            <a:r>
              <a:rPr lang="en-GB" dirty="0"/>
              <a:t>gap </a:t>
            </a:r>
            <a:r>
              <a:rPr lang="en-GB" dirty="0" smtClean="0"/>
              <a:t>cold: 13 mm </a:t>
            </a:r>
            <a:r>
              <a:rPr lang="en-GB" dirty="0"/>
              <a:t>	</a:t>
            </a:r>
          </a:p>
          <a:p>
            <a:pPr lvl="1">
              <a:defRPr/>
            </a:pPr>
            <a:r>
              <a:rPr lang="en-GB" dirty="0"/>
              <a:t>Magnetic gap </a:t>
            </a:r>
            <a:r>
              <a:rPr lang="en-GB" dirty="0" smtClean="0"/>
              <a:t>cold: 18 mm</a:t>
            </a:r>
          </a:p>
          <a:p>
            <a:pPr lvl="1">
              <a:defRPr/>
            </a:pPr>
            <a:r>
              <a:rPr lang="en-GB" dirty="0" smtClean="0"/>
              <a:t>New cooling technique </a:t>
            </a:r>
          </a:p>
          <a:p>
            <a:pPr>
              <a:defRPr/>
            </a:pPr>
            <a:r>
              <a:rPr lang="en-GB" dirty="0" smtClean="0"/>
              <a:t>Status </a:t>
            </a:r>
            <a:r>
              <a:rPr lang="en-GB" dirty="0"/>
              <a:t>	</a:t>
            </a:r>
          </a:p>
          <a:p>
            <a:pPr lvl="1">
              <a:defRPr/>
            </a:pPr>
            <a:r>
              <a:rPr lang="en-GB" dirty="0" smtClean="0"/>
              <a:t>Contract signed by KIT (with </a:t>
            </a:r>
            <a:r>
              <a:rPr lang="en-GB" dirty="0" err="1" smtClean="0"/>
              <a:t>Budker</a:t>
            </a:r>
            <a:r>
              <a:rPr lang="en-GB" dirty="0" smtClean="0"/>
              <a:t>) in early December 2011</a:t>
            </a:r>
          </a:p>
          <a:p>
            <a:pPr lvl="1">
              <a:defRPr/>
            </a:pPr>
            <a:r>
              <a:rPr lang="en-GB" dirty="0" smtClean="0"/>
              <a:t>Review of Design Report in April</a:t>
            </a:r>
          </a:p>
          <a:p>
            <a:pPr lvl="2">
              <a:defRPr/>
            </a:pPr>
            <a:r>
              <a:rPr lang="en-GB" dirty="0" smtClean="0"/>
              <a:t>10% additional payment (65% from CERN)</a:t>
            </a:r>
          </a:p>
          <a:p>
            <a:pPr lvl="1">
              <a:defRPr/>
            </a:pPr>
            <a:r>
              <a:rPr lang="en-GB" dirty="0" smtClean="0"/>
              <a:t>Delivery to ANKA expected in 2014</a:t>
            </a:r>
          </a:p>
          <a:p>
            <a:pPr lvl="1">
              <a:defRPr/>
            </a:pPr>
            <a:endParaRPr lang="en-GB" dirty="0" smtClean="0"/>
          </a:p>
          <a:p>
            <a:pPr>
              <a:defRPr/>
            </a:pPr>
            <a:r>
              <a:rPr lang="en-GB" dirty="0" smtClean="0"/>
              <a:t>CERN contribution</a:t>
            </a:r>
          </a:p>
          <a:p>
            <a:pPr lvl="1">
              <a:defRPr/>
            </a:pPr>
            <a:r>
              <a:rPr lang="en-GB" dirty="0"/>
              <a:t>R</a:t>
            </a:r>
            <a:r>
              <a:rPr lang="en-GB" dirty="0" smtClean="0"/>
              <a:t>eview, follow fabrication and test, support KIT</a:t>
            </a:r>
            <a:r>
              <a:rPr lang="en-GB" dirty="0"/>
              <a:t> </a:t>
            </a:r>
            <a:r>
              <a:rPr lang="en-GB" dirty="0" smtClean="0"/>
              <a:t>(responsible for the project)</a:t>
            </a:r>
            <a:endParaRPr lang="en-GB" dirty="0"/>
          </a:p>
          <a:p>
            <a:pPr lvl="1">
              <a:defRPr/>
            </a:pPr>
            <a:endParaRPr lang="en-GB" dirty="0" smtClean="0"/>
          </a:p>
          <a:p>
            <a:pPr lvl="1">
              <a:defRPr/>
            </a:pPr>
            <a:endParaRPr lang="en-GB" dirty="0" smtClean="0"/>
          </a:p>
        </p:txBody>
      </p:sp>
      <p:sp>
        <p:nvSpPr>
          <p:cNvPr id="4" name="Date Placeholder 3"/>
          <p:cNvSpPr>
            <a:spLocks noGrp="1"/>
          </p:cNvSpPr>
          <p:nvPr>
            <p:ph type="dt" sz="quarter" idx="10"/>
          </p:nvPr>
        </p:nvSpPr>
        <p:spPr/>
        <p:txBody>
          <a:bodyPr/>
          <a:lstStyle/>
          <a:p>
            <a:pPr>
              <a:defRPr/>
            </a:pPr>
            <a:r>
              <a:rPr lang="en-US">
                <a:solidFill>
                  <a:srgbClr val="1F497D"/>
                </a:solidFill>
              </a:rPr>
              <a:t>09/03/2012</a:t>
            </a:r>
            <a:endParaRPr lang="en-US" dirty="0">
              <a:solidFill>
                <a:srgbClr val="1F497D"/>
              </a:solidFill>
            </a:endParaRPr>
          </a:p>
        </p:txBody>
      </p:sp>
      <p:sp>
        <p:nvSpPr>
          <p:cNvPr id="6" name="Slide Number Placeholder 5"/>
          <p:cNvSpPr>
            <a:spLocks noGrp="1"/>
          </p:cNvSpPr>
          <p:nvPr>
            <p:ph type="sldNum" sz="quarter" idx="12"/>
          </p:nvPr>
        </p:nvSpPr>
        <p:spPr/>
        <p:txBody>
          <a:bodyPr/>
          <a:lstStyle/>
          <a:p>
            <a:pPr>
              <a:defRPr/>
            </a:pPr>
            <a:fld id="{E60837D0-50B9-418B-AD28-365FD64BC2FB}" type="slidenum">
              <a:rPr lang="en-US" smtClean="0">
                <a:solidFill>
                  <a:srgbClr val="1F497D"/>
                </a:solidFill>
              </a:rPr>
              <a:pPr>
                <a:defRPr/>
              </a:pPr>
              <a:t>5</a:t>
            </a:fld>
            <a:endParaRPr lang="en-US" dirty="0">
              <a:solidFill>
                <a:srgbClr val="1F497D"/>
              </a:solidFill>
            </a:endParaRPr>
          </a:p>
        </p:txBody>
      </p:sp>
      <p:pic>
        <p:nvPicPr>
          <p:cNvPr id="14342" name="Picture 2"/>
          <p:cNvPicPr>
            <a:picLocks noChangeAspect="1" noChangeArrowheads="1"/>
          </p:cNvPicPr>
          <p:nvPr/>
        </p:nvPicPr>
        <p:blipFill>
          <a:blip r:embed="rId2">
            <a:extLst>
              <a:ext uri="{28A0092B-C50C-407E-A947-70E740481C1C}">
                <a14:useLocalDpi xmlns:a14="http://schemas.microsoft.com/office/drawing/2010/main" val="0"/>
              </a:ext>
            </a:extLst>
          </a:blip>
          <a:srcRect l="47855" t="14394" r="33205" b="13896"/>
          <a:stretch>
            <a:fillRect/>
          </a:stretch>
        </p:blipFill>
        <p:spPr bwMode="auto">
          <a:xfrm>
            <a:off x="6477000" y="1219200"/>
            <a:ext cx="2357438" cy="5021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1279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GB" dirty="0" smtClean="0"/>
              <a:t>Nb</a:t>
            </a:r>
            <a:r>
              <a:rPr lang="en-GB" baseline="-25000" dirty="0" smtClean="0"/>
              <a:t>3</a:t>
            </a:r>
            <a:r>
              <a:rPr lang="en-GB" dirty="0" smtClean="0"/>
              <a:t>Sn wiggler development (CERN)</a:t>
            </a:r>
          </a:p>
        </p:txBody>
      </p:sp>
      <p:sp>
        <p:nvSpPr>
          <p:cNvPr id="29699" name="Content Placeholder 2"/>
          <p:cNvSpPr>
            <a:spLocks noGrp="1"/>
          </p:cNvSpPr>
          <p:nvPr>
            <p:ph idx="1"/>
          </p:nvPr>
        </p:nvSpPr>
        <p:spPr>
          <a:xfrm>
            <a:off x="304800" y="1295400"/>
            <a:ext cx="5992813" cy="4876800"/>
          </a:xfrm>
        </p:spPr>
        <p:txBody>
          <a:bodyPr>
            <a:normAutofit fontScale="62500" lnSpcReduction="20000"/>
          </a:bodyPr>
          <a:lstStyle/>
          <a:p>
            <a:pPr>
              <a:defRPr/>
            </a:pPr>
            <a:r>
              <a:rPr lang="en-GB" dirty="0" smtClean="0"/>
              <a:t>First vertical racetrack (VR) magnet (3-period) tested in 2011</a:t>
            </a:r>
          </a:p>
          <a:p>
            <a:pPr lvl="1">
              <a:defRPr/>
            </a:pPr>
            <a:r>
              <a:rPr lang="en-GB" dirty="0"/>
              <a:t>Reached 70% of maximum </a:t>
            </a:r>
            <a:r>
              <a:rPr lang="en-GB" dirty="0" smtClean="0"/>
              <a:t>current</a:t>
            </a:r>
          </a:p>
          <a:p>
            <a:pPr lvl="1">
              <a:defRPr/>
            </a:pPr>
            <a:r>
              <a:rPr lang="en-GB" dirty="0" smtClean="0"/>
              <a:t>Magnet performance limited by short coil-to-structure</a:t>
            </a:r>
          </a:p>
          <a:p>
            <a:pPr>
              <a:defRPr/>
            </a:pPr>
            <a:r>
              <a:rPr lang="en-GB" dirty="0" smtClean="0"/>
              <a:t>Post mortem investigation</a:t>
            </a:r>
          </a:p>
          <a:p>
            <a:pPr lvl="1">
              <a:defRPr/>
            </a:pPr>
            <a:r>
              <a:rPr lang="en-GB" dirty="0" smtClean="0"/>
              <a:t>Electrical checks and visual inspection of cross-sections (see next slides)</a:t>
            </a:r>
          </a:p>
          <a:p>
            <a:pPr>
              <a:defRPr/>
            </a:pPr>
            <a:r>
              <a:rPr lang="en-GB" dirty="0" smtClean="0"/>
              <a:t>Plan</a:t>
            </a:r>
          </a:p>
          <a:p>
            <a:pPr lvl="1">
              <a:defRPr/>
            </a:pPr>
            <a:r>
              <a:rPr lang="en-GB" dirty="0" smtClean="0"/>
              <a:t>2012: rebuild and test VR with improved insulation</a:t>
            </a:r>
          </a:p>
          <a:p>
            <a:pPr lvl="2">
              <a:defRPr/>
            </a:pPr>
            <a:r>
              <a:rPr lang="en-GB" dirty="0" smtClean="0"/>
              <a:t>Check quench level and temperature margin, and compare with </a:t>
            </a:r>
            <a:r>
              <a:rPr lang="en-GB" dirty="0" err="1" smtClean="0"/>
              <a:t>NbTi</a:t>
            </a:r>
            <a:r>
              <a:rPr lang="en-GB" dirty="0" smtClean="0"/>
              <a:t> technology</a:t>
            </a:r>
          </a:p>
          <a:p>
            <a:pPr lvl="1">
              <a:defRPr/>
            </a:pPr>
            <a:r>
              <a:rPr lang="en-GB" dirty="0" smtClean="0"/>
              <a:t>2013: build and test horizontal racetrack 3-period model</a:t>
            </a:r>
          </a:p>
          <a:p>
            <a:pPr lvl="1">
              <a:defRPr/>
            </a:pPr>
            <a:r>
              <a:rPr lang="en-GB" dirty="0" smtClean="0"/>
              <a:t>2014: 6-period model and decision on long prototype (including building a second cryostat equivalent to first cryostat)</a:t>
            </a:r>
          </a:p>
        </p:txBody>
      </p:sp>
      <p:sp>
        <p:nvSpPr>
          <p:cNvPr id="4" name="Date Placeholder 3"/>
          <p:cNvSpPr>
            <a:spLocks noGrp="1"/>
          </p:cNvSpPr>
          <p:nvPr>
            <p:ph type="dt" sz="quarter" idx="10"/>
          </p:nvPr>
        </p:nvSpPr>
        <p:spPr/>
        <p:txBody>
          <a:bodyPr/>
          <a:lstStyle/>
          <a:p>
            <a:pPr>
              <a:defRPr/>
            </a:pPr>
            <a:r>
              <a:rPr lang="en-US">
                <a:solidFill>
                  <a:srgbClr val="1F497D"/>
                </a:solidFill>
              </a:rPr>
              <a:t>09/03/2012</a:t>
            </a:r>
            <a:endParaRPr lang="en-US" dirty="0">
              <a:solidFill>
                <a:srgbClr val="1F497D"/>
              </a:solidFill>
            </a:endParaRPr>
          </a:p>
        </p:txBody>
      </p:sp>
      <p:sp>
        <p:nvSpPr>
          <p:cNvPr id="6" name="Slide Number Placeholder 5"/>
          <p:cNvSpPr>
            <a:spLocks noGrp="1"/>
          </p:cNvSpPr>
          <p:nvPr>
            <p:ph type="sldNum" sz="quarter" idx="12"/>
          </p:nvPr>
        </p:nvSpPr>
        <p:spPr/>
        <p:txBody>
          <a:bodyPr/>
          <a:lstStyle/>
          <a:p>
            <a:pPr>
              <a:defRPr/>
            </a:pPr>
            <a:fld id="{8D176726-18C7-4CAE-89AB-BF34981454BE}" type="slidenum">
              <a:rPr lang="en-US" smtClean="0">
                <a:solidFill>
                  <a:srgbClr val="1F497D"/>
                </a:solidFill>
              </a:rPr>
              <a:pPr>
                <a:defRPr/>
              </a:pPr>
              <a:t>6</a:t>
            </a:fld>
            <a:endParaRPr lang="en-US" dirty="0">
              <a:solidFill>
                <a:srgbClr val="1F497D"/>
              </a:solidFill>
            </a:endParaRPr>
          </a:p>
        </p:txBody>
      </p:sp>
      <p:pic>
        <p:nvPicPr>
          <p:cNvPr id="15366" name="Picture 2"/>
          <p:cNvPicPr>
            <a:picLocks noChangeAspect="1" noChangeArrowheads="1"/>
          </p:cNvPicPr>
          <p:nvPr/>
        </p:nvPicPr>
        <p:blipFill>
          <a:blip r:embed="rId2">
            <a:extLst>
              <a:ext uri="{28A0092B-C50C-407E-A947-70E740481C1C}">
                <a14:useLocalDpi xmlns:a14="http://schemas.microsoft.com/office/drawing/2010/main" val="0"/>
              </a:ext>
            </a:extLst>
          </a:blip>
          <a:srcRect l="42619" t="18506" r="37654" b="67856"/>
          <a:stretch>
            <a:fillRect/>
          </a:stretch>
        </p:blipFill>
        <p:spPr bwMode="auto">
          <a:xfrm>
            <a:off x="6400800" y="1212850"/>
            <a:ext cx="2362200" cy="919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7" name="Picture 5"/>
          <p:cNvPicPr>
            <a:picLocks noChangeAspect="1" noChangeArrowheads="1"/>
          </p:cNvPicPr>
          <p:nvPr/>
        </p:nvPicPr>
        <p:blipFill>
          <a:blip r:embed="rId3">
            <a:extLst>
              <a:ext uri="{28A0092B-C50C-407E-A947-70E740481C1C}">
                <a14:useLocalDpi xmlns:a14="http://schemas.microsoft.com/office/drawing/2010/main" val="0"/>
              </a:ext>
            </a:extLst>
          </a:blip>
          <a:srcRect r="3119"/>
          <a:stretch>
            <a:fillRect/>
          </a:stretch>
        </p:blipFill>
        <p:spPr bwMode="auto">
          <a:xfrm>
            <a:off x="6297613" y="3124200"/>
            <a:ext cx="2312987" cy="171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2"/>
          <p:cNvPicPr>
            <a:picLocks noChangeAspect="1" noChangeArrowheads="1"/>
          </p:cNvPicPr>
          <p:nvPr/>
        </p:nvPicPr>
        <p:blipFill>
          <a:blip r:embed="rId2">
            <a:extLst>
              <a:ext uri="{28A0092B-C50C-407E-A947-70E740481C1C}">
                <a14:useLocalDpi xmlns:a14="http://schemas.microsoft.com/office/drawing/2010/main" val="0"/>
              </a:ext>
            </a:extLst>
          </a:blip>
          <a:srcRect l="43169" t="45781" r="37654" b="41556"/>
          <a:stretch>
            <a:fillRect/>
          </a:stretch>
        </p:blipFill>
        <p:spPr bwMode="auto">
          <a:xfrm>
            <a:off x="6400800" y="2209800"/>
            <a:ext cx="2362200" cy="877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9" name="Picture 9"/>
          <p:cNvPicPr>
            <a:picLocks noChangeAspect="1" noChangeArrowheads="1"/>
          </p:cNvPicPr>
          <p:nvPr/>
        </p:nvPicPr>
        <p:blipFill>
          <a:blip r:embed="rId4">
            <a:extLst>
              <a:ext uri="{28A0092B-C50C-407E-A947-70E740481C1C}">
                <a14:useLocalDpi xmlns:a14="http://schemas.microsoft.com/office/drawing/2010/main" val="0"/>
              </a:ext>
            </a:extLst>
          </a:blip>
          <a:srcRect l="4750" t="16887" r="7451" b="14058"/>
          <a:stretch>
            <a:fillRect/>
          </a:stretch>
        </p:blipFill>
        <p:spPr bwMode="auto">
          <a:xfrm>
            <a:off x="6400800" y="4859338"/>
            <a:ext cx="2286000" cy="134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19555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GB" dirty="0" smtClean="0"/>
              <a:t>Nb</a:t>
            </a:r>
            <a:r>
              <a:rPr lang="en-GB" baseline="-25000" dirty="0" smtClean="0"/>
              <a:t>3</a:t>
            </a:r>
            <a:r>
              <a:rPr lang="en-GB" dirty="0" smtClean="0"/>
              <a:t>Sn wiggler development</a:t>
            </a:r>
            <a:br>
              <a:rPr lang="en-GB" dirty="0" smtClean="0"/>
            </a:br>
            <a:r>
              <a:rPr lang="en-GB" dirty="0" smtClean="0"/>
              <a:t>VR1 sections</a:t>
            </a:r>
            <a:endParaRPr lang="en-GB" dirty="0"/>
          </a:p>
        </p:txBody>
      </p:sp>
      <p:sp>
        <p:nvSpPr>
          <p:cNvPr id="16387" name="Content Placeholder 2"/>
          <p:cNvSpPr>
            <a:spLocks noGrp="1"/>
          </p:cNvSpPr>
          <p:nvPr>
            <p:ph idx="1"/>
          </p:nvPr>
        </p:nvSpPr>
        <p:spPr/>
        <p:txBody>
          <a:bodyPr/>
          <a:lstStyle/>
          <a:p>
            <a:endParaRPr lang="en-GB" smtClean="0"/>
          </a:p>
        </p:txBody>
      </p:sp>
      <p:sp>
        <p:nvSpPr>
          <p:cNvPr id="4" name="Date Placeholder 3"/>
          <p:cNvSpPr>
            <a:spLocks noGrp="1"/>
          </p:cNvSpPr>
          <p:nvPr>
            <p:ph type="dt" sz="quarter" idx="10"/>
          </p:nvPr>
        </p:nvSpPr>
        <p:spPr/>
        <p:txBody>
          <a:bodyPr/>
          <a:lstStyle/>
          <a:p>
            <a:pPr>
              <a:defRPr/>
            </a:pPr>
            <a:r>
              <a:rPr lang="en-US">
                <a:solidFill>
                  <a:srgbClr val="1F497D"/>
                </a:solidFill>
              </a:rPr>
              <a:t>09/03/2012</a:t>
            </a:r>
            <a:endParaRPr lang="en-US" dirty="0">
              <a:solidFill>
                <a:srgbClr val="1F497D"/>
              </a:solidFill>
            </a:endParaRPr>
          </a:p>
        </p:txBody>
      </p:sp>
      <p:sp>
        <p:nvSpPr>
          <p:cNvPr id="6" name="Slide Number Placeholder 5"/>
          <p:cNvSpPr>
            <a:spLocks noGrp="1"/>
          </p:cNvSpPr>
          <p:nvPr>
            <p:ph type="sldNum" sz="quarter" idx="12"/>
          </p:nvPr>
        </p:nvSpPr>
        <p:spPr/>
        <p:txBody>
          <a:bodyPr/>
          <a:lstStyle/>
          <a:p>
            <a:pPr>
              <a:defRPr/>
            </a:pPr>
            <a:fld id="{8E5C4B76-FB4A-4193-9C73-499C43A7B258}" type="slidenum">
              <a:rPr lang="en-US" smtClean="0">
                <a:solidFill>
                  <a:srgbClr val="1F497D"/>
                </a:solidFill>
              </a:rPr>
              <a:pPr>
                <a:defRPr/>
              </a:pPr>
              <a:t>7</a:t>
            </a:fld>
            <a:endParaRPr lang="en-US" dirty="0">
              <a:solidFill>
                <a:srgbClr val="1F497D"/>
              </a:solidFill>
            </a:endParaRPr>
          </a:p>
        </p:txBody>
      </p:sp>
      <p:pic>
        <p:nvPicPr>
          <p:cNvPr id="16390" name="Picture 6"/>
          <p:cNvPicPr>
            <a:picLocks noChangeAspect="1" noChangeArrowheads="1"/>
          </p:cNvPicPr>
          <p:nvPr/>
        </p:nvPicPr>
        <p:blipFill>
          <a:blip r:embed="rId2">
            <a:extLst>
              <a:ext uri="{28A0092B-C50C-407E-A947-70E740481C1C}">
                <a14:useLocalDpi xmlns:a14="http://schemas.microsoft.com/office/drawing/2010/main" val="0"/>
              </a:ext>
            </a:extLst>
          </a:blip>
          <a:srcRect l="19337"/>
          <a:stretch>
            <a:fillRect/>
          </a:stretch>
        </p:blipFill>
        <p:spPr bwMode="auto">
          <a:xfrm>
            <a:off x="304800" y="1219200"/>
            <a:ext cx="5410200" cy="497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Picture 7"/>
          <p:cNvPicPr>
            <a:picLocks noChangeAspect="1" noChangeArrowheads="1"/>
          </p:cNvPicPr>
          <p:nvPr/>
        </p:nvPicPr>
        <p:blipFill>
          <a:blip r:embed="rId3">
            <a:extLst>
              <a:ext uri="{28A0092B-C50C-407E-A947-70E740481C1C}">
                <a14:useLocalDpi xmlns:a14="http://schemas.microsoft.com/office/drawing/2010/main" val="0"/>
              </a:ext>
            </a:extLst>
          </a:blip>
          <a:srcRect l="31673" r="26662" b="5743"/>
          <a:stretch>
            <a:fillRect/>
          </a:stretch>
        </p:blipFill>
        <p:spPr bwMode="auto">
          <a:xfrm>
            <a:off x="5791200" y="1219200"/>
            <a:ext cx="2971800" cy="499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2" name="TextBox 8"/>
          <p:cNvSpPr txBox="1">
            <a:spLocks noChangeArrowheads="1"/>
          </p:cNvSpPr>
          <p:nvPr/>
        </p:nvSpPr>
        <p:spPr bwMode="auto">
          <a:xfrm>
            <a:off x="330200" y="1295400"/>
            <a:ext cx="2438400" cy="738188"/>
          </a:xfrm>
          <a:prstGeom prst="rect">
            <a:avLst/>
          </a:prstGeom>
          <a:solidFill>
            <a:schemeClr val="bg1"/>
          </a:solidFill>
          <a:ln w="9525">
            <a:solidFill>
              <a:schemeClr val="tx2"/>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400" smtClean="0">
                <a:solidFill>
                  <a:srgbClr val="1F497D"/>
                </a:solidFill>
                <a:cs typeface="+mn-cs"/>
              </a:rPr>
              <a:t>Straight-section block:</a:t>
            </a:r>
          </a:p>
          <a:p>
            <a:pPr eaLnBrk="1" hangingPunct="1"/>
            <a:r>
              <a:rPr lang="en-GB" sz="1400" smtClean="0">
                <a:solidFill>
                  <a:srgbClr val="1F497D"/>
                </a:solidFill>
                <a:cs typeface="+mn-cs"/>
              </a:rPr>
              <a:t>good positioning but very thin wire-pole insulation</a:t>
            </a:r>
          </a:p>
        </p:txBody>
      </p:sp>
      <p:sp>
        <p:nvSpPr>
          <p:cNvPr id="16393" name="TextBox 9"/>
          <p:cNvSpPr txBox="1">
            <a:spLocks noChangeArrowheads="1"/>
          </p:cNvSpPr>
          <p:nvPr/>
        </p:nvSpPr>
        <p:spPr bwMode="auto">
          <a:xfrm>
            <a:off x="6324600" y="1263650"/>
            <a:ext cx="1341438" cy="307975"/>
          </a:xfrm>
          <a:prstGeom prst="rect">
            <a:avLst/>
          </a:prstGeom>
          <a:solidFill>
            <a:schemeClr val="bg1"/>
          </a:solidFill>
          <a:ln w="9525">
            <a:solidFill>
              <a:schemeClr val="tx2"/>
            </a:solidFill>
            <a:miter lim="800000"/>
            <a:headEnd/>
            <a:tailEnd/>
          </a:ln>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400" smtClean="0">
                <a:solidFill>
                  <a:srgbClr val="1F497D"/>
                </a:solidFill>
                <a:cs typeface="+mn-cs"/>
              </a:rPr>
              <a:t>Transition wire</a:t>
            </a:r>
          </a:p>
        </p:txBody>
      </p:sp>
    </p:spTree>
    <p:extLst>
      <p:ext uri="{BB962C8B-B14F-4D97-AF65-F5344CB8AC3E}">
        <p14:creationId xmlns:p14="http://schemas.microsoft.com/office/powerpoint/2010/main" val="19069618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GB" dirty="0" smtClean="0"/>
              <a:t>Nb</a:t>
            </a:r>
            <a:r>
              <a:rPr lang="en-GB" baseline="-25000" dirty="0" smtClean="0"/>
              <a:t>3</a:t>
            </a:r>
            <a:r>
              <a:rPr lang="en-GB" dirty="0" smtClean="0"/>
              <a:t>Sn wiggler development</a:t>
            </a:r>
            <a:br>
              <a:rPr lang="en-GB" dirty="0" smtClean="0"/>
            </a:br>
            <a:r>
              <a:rPr lang="en-GB" dirty="0" smtClean="0"/>
              <a:t>VR1 sections</a:t>
            </a:r>
            <a:endParaRPr lang="en-GB" dirty="0"/>
          </a:p>
        </p:txBody>
      </p:sp>
      <p:sp>
        <p:nvSpPr>
          <p:cNvPr id="17411" name="Content Placeholder 2"/>
          <p:cNvSpPr>
            <a:spLocks noGrp="1"/>
          </p:cNvSpPr>
          <p:nvPr>
            <p:ph idx="1"/>
          </p:nvPr>
        </p:nvSpPr>
        <p:spPr/>
        <p:txBody>
          <a:bodyPr/>
          <a:lstStyle/>
          <a:p>
            <a:endParaRPr lang="en-GB" smtClean="0"/>
          </a:p>
        </p:txBody>
      </p:sp>
      <p:sp>
        <p:nvSpPr>
          <p:cNvPr id="4" name="Date Placeholder 3"/>
          <p:cNvSpPr>
            <a:spLocks noGrp="1"/>
          </p:cNvSpPr>
          <p:nvPr>
            <p:ph type="dt" sz="quarter" idx="10"/>
          </p:nvPr>
        </p:nvSpPr>
        <p:spPr/>
        <p:txBody>
          <a:bodyPr/>
          <a:lstStyle/>
          <a:p>
            <a:pPr>
              <a:defRPr/>
            </a:pPr>
            <a:r>
              <a:rPr lang="en-US">
                <a:solidFill>
                  <a:srgbClr val="1F497D"/>
                </a:solidFill>
              </a:rPr>
              <a:t>09/03/2012</a:t>
            </a:r>
            <a:endParaRPr lang="en-US" dirty="0">
              <a:solidFill>
                <a:srgbClr val="1F497D"/>
              </a:solidFill>
            </a:endParaRPr>
          </a:p>
        </p:txBody>
      </p:sp>
      <p:sp>
        <p:nvSpPr>
          <p:cNvPr id="6" name="Slide Number Placeholder 5"/>
          <p:cNvSpPr>
            <a:spLocks noGrp="1"/>
          </p:cNvSpPr>
          <p:nvPr>
            <p:ph type="sldNum" sz="quarter" idx="12"/>
          </p:nvPr>
        </p:nvSpPr>
        <p:spPr/>
        <p:txBody>
          <a:bodyPr/>
          <a:lstStyle/>
          <a:p>
            <a:pPr>
              <a:defRPr/>
            </a:pPr>
            <a:fld id="{2F6BA355-8BC5-4974-BD91-4CDFB8361AAE}" type="slidenum">
              <a:rPr lang="en-US" smtClean="0">
                <a:solidFill>
                  <a:srgbClr val="1F497D"/>
                </a:solidFill>
              </a:rPr>
              <a:pPr>
                <a:defRPr/>
              </a:pPr>
              <a:t>8</a:t>
            </a:fld>
            <a:endParaRPr lang="en-US" dirty="0">
              <a:solidFill>
                <a:srgbClr val="1F497D"/>
              </a:solidFill>
            </a:endParaRPr>
          </a:p>
        </p:txBody>
      </p:sp>
      <p:pic>
        <p:nvPicPr>
          <p:cNvPr id="17414" name="Picture 6"/>
          <p:cNvPicPr>
            <a:picLocks noChangeAspect="1" noChangeArrowheads="1"/>
          </p:cNvPicPr>
          <p:nvPr/>
        </p:nvPicPr>
        <p:blipFill>
          <a:blip r:embed="rId2">
            <a:extLst>
              <a:ext uri="{28A0092B-C50C-407E-A947-70E740481C1C}">
                <a14:useLocalDpi xmlns:a14="http://schemas.microsoft.com/office/drawing/2010/main" val="0"/>
              </a:ext>
            </a:extLst>
          </a:blip>
          <a:srcRect l="9306" t="21844" b="24380"/>
          <a:stretch>
            <a:fillRect/>
          </a:stretch>
        </p:blipFill>
        <p:spPr bwMode="auto">
          <a:xfrm>
            <a:off x="304800" y="1219200"/>
            <a:ext cx="8458200" cy="491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TextBox 7"/>
          <p:cNvSpPr txBox="1">
            <a:spLocks noChangeArrowheads="1"/>
          </p:cNvSpPr>
          <p:nvPr/>
        </p:nvSpPr>
        <p:spPr bwMode="auto">
          <a:xfrm>
            <a:off x="330200" y="1295400"/>
            <a:ext cx="2438400" cy="738188"/>
          </a:xfrm>
          <a:prstGeom prst="rect">
            <a:avLst/>
          </a:prstGeom>
          <a:solidFill>
            <a:schemeClr val="bg1"/>
          </a:solidFill>
          <a:ln w="9525">
            <a:solidFill>
              <a:schemeClr val="tx2"/>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400" smtClean="0">
                <a:solidFill>
                  <a:srgbClr val="1F497D"/>
                </a:solidFill>
                <a:cs typeface="+mn-cs"/>
              </a:rPr>
              <a:t>Straight-section block:</a:t>
            </a:r>
          </a:p>
          <a:p>
            <a:pPr eaLnBrk="1" hangingPunct="1"/>
            <a:r>
              <a:rPr lang="en-GB" sz="1400" smtClean="0">
                <a:solidFill>
                  <a:srgbClr val="1F497D"/>
                </a:solidFill>
                <a:cs typeface="+mn-cs"/>
              </a:rPr>
              <a:t>good positioning but very thin wire-pole insulation</a:t>
            </a:r>
          </a:p>
        </p:txBody>
      </p:sp>
    </p:spTree>
    <p:extLst>
      <p:ext uri="{BB962C8B-B14F-4D97-AF65-F5344CB8AC3E}">
        <p14:creationId xmlns:p14="http://schemas.microsoft.com/office/powerpoint/2010/main" val="4159308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CLIC – Two-beam module </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2306105" y="1739180"/>
            <a:ext cx="6574127" cy="4207993"/>
          </a:xfrm>
          <a:prstGeom prst="rect">
            <a:avLst/>
          </a:prstGeom>
          <a:noFill/>
          <a:ln w="9525">
            <a:noFill/>
            <a:miter lim="800000"/>
            <a:headEnd/>
            <a:tailEnd/>
          </a:ln>
        </p:spPr>
      </p:pic>
      <p:sp>
        <p:nvSpPr>
          <p:cNvPr id="81" name="TextBox 80"/>
          <p:cNvSpPr txBox="1"/>
          <p:nvPr/>
        </p:nvSpPr>
        <p:spPr>
          <a:xfrm>
            <a:off x="309044" y="2046420"/>
            <a:ext cx="1958655" cy="3416320"/>
          </a:xfrm>
          <a:prstGeom prst="rect">
            <a:avLst/>
          </a:prstGeom>
          <a:noFill/>
        </p:spPr>
        <p:txBody>
          <a:bodyPr wrap="square" rtlCol="0">
            <a:spAutoFit/>
          </a:bodyPr>
          <a:lstStyle/>
          <a:p>
            <a:pPr fontAlgn="auto">
              <a:spcBef>
                <a:spcPts val="0"/>
              </a:spcBef>
              <a:spcAft>
                <a:spcPts val="0"/>
              </a:spcAft>
            </a:pPr>
            <a:r>
              <a:rPr lang="en-US" dirty="0" smtClean="0">
                <a:solidFill>
                  <a:prstClr val="black"/>
                </a:solidFill>
                <a:latin typeface="Calibri"/>
                <a:cs typeface="+mn-cs"/>
              </a:rPr>
              <a:t>Baseline configuration frozen for Conceptual Design Report (CDR)</a:t>
            </a:r>
          </a:p>
          <a:p>
            <a:pPr fontAlgn="auto">
              <a:spcBef>
                <a:spcPts val="0"/>
              </a:spcBef>
              <a:spcAft>
                <a:spcPts val="0"/>
              </a:spcAft>
            </a:pPr>
            <a:endParaRPr lang="en-US" dirty="0" smtClean="0">
              <a:solidFill>
                <a:prstClr val="black"/>
              </a:solidFill>
              <a:latin typeface="Calibri"/>
              <a:cs typeface="+mn-cs"/>
            </a:endParaRPr>
          </a:p>
          <a:p>
            <a:pPr fontAlgn="auto">
              <a:spcBef>
                <a:spcPts val="0"/>
              </a:spcBef>
              <a:spcAft>
                <a:spcPts val="0"/>
              </a:spcAft>
            </a:pPr>
            <a:r>
              <a:rPr lang="en-US" dirty="0" smtClean="0">
                <a:solidFill>
                  <a:srgbClr val="FF0000"/>
                </a:solidFill>
                <a:latin typeface="Calibri"/>
                <a:cs typeface="+mn-cs"/>
              </a:rPr>
              <a:t>Alternatives studies  are planned:</a:t>
            </a:r>
          </a:p>
          <a:p>
            <a:pPr marL="182563" indent="-182563" fontAlgn="auto">
              <a:spcBef>
                <a:spcPts val="0"/>
              </a:spcBef>
              <a:spcAft>
                <a:spcPts val="0"/>
              </a:spcAft>
              <a:buFontTx/>
              <a:buChar char="-"/>
            </a:pPr>
            <a:r>
              <a:rPr lang="en-US" dirty="0" smtClean="0">
                <a:solidFill>
                  <a:srgbClr val="FF0000"/>
                </a:solidFill>
                <a:latin typeface="Calibri"/>
                <a:cs typeface="+mn-cs"/>
              </a:rPr>
              <a:t>Longer girders</a:t>
            </a:r>
          </a:p>
          <a:p>
            <a:pPr marL="182563" indent="-182563" fontAlgn="auto">
              <a:spcBef>
                <a:spcPts val="0"/>
              </a:spcBef>
              <a:spcAft>
                <a:spcPts val="0"/>
              </a:spcAft>
              <a:buFontTx/>
              <a:buChar char="-"/>
            </a:pPr>
            <a:r>
              <a:rPr lang="en-US" dirty="0" smtClean="0">
                <a:solidFill>
                  <a:srgbClr val="FF0000"/>
                </a:solidFill>
                <a:latin typeface="Calibri"/>
                <a:cs typeface="+mn-cs"/>
              </a:rPr>
              <a:t>Common DB-MB girders</a:t>
            </a:r>
            <a:endParaRPr lang="en-US" dirty="0">
              <a:solidFill>
                <a:srgbClr val="FF0000"/>
              </a:solidFill>
              <a:latin typeface="Calibri"/>
              <a:cs typeface="+mn-cs"/>
            </a:endParaRPr>
          </a:p>
        </p:txBody>
      </p:sp>
      <p:sp>
        <p:nvSpPr>
          <p:cNvPr id="5" name="TextBox 4"/>
          <p:cNvSpPr txBox="1"/>
          <p:nvPr/>
        </p:nvSpPr>
        <p:spPr>
          <a:xfrm>
            <a:off x="7692759" y="6585435"/>
            <a:ext cx="1449436" cy="261610"/>
          </a:xfrm>
          <a:prstGeom prst="rect">
            <a:avLst/>
          </a:prstGeom>
          <a:noFill/>
        </p:spPr>
        <p:txBody>
          <a:bodyPr wrap="none" rtlCol="0">
            <a:spAutoFit/>
          </a:bodyPr>
          <a:lstStyle/>
          <a:p>
            <a:pPr fontAlgn="auto">
              <a:spcBef>
                <a:spcPts val="0"/>
              </a:spcBef>
              <a:spcAft>
                <a:spcPts val="0"/>
              </a:spcAft>
            </a:pPr>
            <a:r>
              <a:rPr lang="en-US" sz="1100" dirty="0" smtClean="0">
                <a:solidFill>
                  <a:prstClr val="black"/>
                </a:solidFill>
                <a:latin typeface="Calibri"/>
                <a:cs typeface="+mn-cs"/>
              </a:rPr>
              <a:t>G. Riddone, BE-RF-PM</a:t>
            </a:r>
            <a:endParaRPr lang="en-US" sz="1100" dirty="0">
              <a:solidFill>
                <a:prstClr val="black"/>
              </a:solidFill>
              <a:latin typeface="Calibri"/>
              <a:cs typeface="+mn-cs"/>
            </a:endParaRPr>
          </a:p>
        </p:txBody>
      </p:sp>
    </p:spTree>
    <p:extLst>
      <p:ext uri="{BB962C8B-B14F-4D97-AF65-F5344CB8AC3E}">
        <p14:creationId xmlns:p14="http://schemas.microsoft.com/office/powerpoint/2010/main" val="3705269813"/>
      </p:ext>
    </p:extLst>
  </p:cSld>
  <p:clrMapOvr>
    <a:masterClrMapping/>
  </p:clrMapOvr>
  <p:timing>
    <p:tnLst>
      <p:par>
        <p:cTn id="1" dur="indefinite" restart="never" nodeType="tmRoot"/>
      </p:par>
    </p:tnLst>
  </p:timing>
</p:sld>
</file>

<file path=ppt/theme/_rels/them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theme1.xml><?xml version="1.0" encoding="utf-8"?>
<a:theme xmlns:a="http://schemas.openxmlformats.org/drawingml/2006/main" name="template">
  <a:themeElements>
    <a:clrScheme name="template 1">
      <a:dk1>
        <a:srgbClr val="000000"/>
      </a:dk1>
      <a:lt1>
        <a:srgbClr val="FFFFFF"/>
      </a:lt1>
      <a:dk2>
        <a:srgbClr val="5A6378"/>
      </a:dk2>
      <a:lt2>
        <a:srgbClr val="D4D4D6"/>
      </a:lt2>
      <a:accent1>
        <a:srgbClr val="F0AD00"/>
      </a:accent1>
      <a:accent2>
        <a:srgbClr val="60B5CC"/>
      </a:accent2>
      <a:accent3>
        <a:srgbClr val="FFFFFF"/>
      </a:accent3>
      <a:accent4>
        <a:srgbClr val="000000"/>
      </a:accent4>
      <a:accent5>
        <a:srgbClr val="F6D3AA"/>
      </a:accent5>
      <a:accent6>
        <a:srgbClr val="56A4B9"/>
      </a:accent6>
      <a:hlink>
        <a:srgbClr val="168BBA"/>
      </a:hlink>
      <a:folHlink>
        <a:srgbClr val="680000"/>
      </a:folHlink>
    </a:clrScheme>
    <a:fontScheme name="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plate 1">
        <a:dk1>
          <a:srgbClr val="000000"/>
        </a:dk1>
        <a:lt1>
          <a:srgbClr val="FFFFFF"/>
        </a:lt1>
        <a:dk2>
          <a:srgbClr val="5A6378"/>
        </a:dk2>
        <a:lt2>
          <a:srgbClr val="D4D4D6"/>
        </a:lt2>
        <a:accent1>
          <a:srgbClr val="F0AD00"/>
        </a:accent1>
        <a:accent2>
          <a:srgbClr val="60B5CC"/>
        </a:accent2>
        <a:accent3>
          <a:srgbClr val="FFFFFF"/>
        </a:accent3>
        <a:accent4>
          <a:srgbClr val="000000"/>
        </a:accent4>
        <a:accent5>
          <a:srgbClr val="F6D3AA"/>
        </a:accent5>
        <a:accent6>
          <a:srgbClr val="56A4B9"/>
        </a:accent6>
        <a:hlink>
          <a:srgbClr val="168BBA"/>
        </a:hlink>
        <a:folHlink>
          <a:srgbClr val="6800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7.xml><?xml version="1.0" encoding="utf-8"?>
<a:theme xmlns:a="http://schemas.openxmlformats.org/drawingml/2006/main" name="5_Conception personnalisée">
  <a:themeElements>
    <a:clrScheme name="5_Conception personnalisé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5_Conception personnalisé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Conception personnalisé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BARNES_IWLC2010_Oct20-2010_CLIC_Kicker_Systems">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6350">
          <a:solidFill>
            <a:srgbClr val="0000CC"/>
          </a:solidFill>
          <a:miter lim="800000"/>
          <a:headEnd/>
          <a:tailEnd/>
        </a:ln>
      </a:spPr>
      <a:bodyPr wrap="square" tIns="27432" bIns="27432">
        <a:spAutoFit/>
      </a:bodyPr>
      <a:lstStyle>
        <a:defPPr>
          <a:buFont typeface="Wingdings" pitchFamily="2" charset="2"/>
          <a:buChar char="Ø"/>
          <a:defRPr sz="2000" dirty="0" smtClean="0">
            <a:solidFill>
              <a:srgbClr val="0000CC"/>
            </a:solidFill>
            <a:latin typeface="Times New Roman" pitchFamily="18" charset="0"/>
            <a:cs typeface="Times New Roman" pitchFamily="18" charset="0"/>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CTF3 slides</Template>
  <TotalTime>9997</TotalTime>
  <Words>2048</Words>
  <Application>Microsoft Office PowerPoint</Application>
  <PresentationFormat>On-screen Show (4:3)</PresentationFormat>
  <Paragraphs>464</Paragraphs>
  <Slides>25</Slides>
  <Notes>5</Notes>
  <HiddenSlides>0</HiddenSlides>
  <MMClips>0</MMClips>
  <ScaleCrop>false</ScaleCrop>
  <HeadingPairs>
    <vt:vector size="6" baseType="variant">
      <vt:variant>
        <vt:lpstr>Fonts Used</vt:lpstr>
      </vt:variant>
      <vt:variant>
        <vt:i4>10</vt:i4>
      </vt:variant>
      <vt:variant>
        <vt:lpstr>Theme</vt:lpstr>
      </vt:variant>
      <vt:variant>
        <vt:i4>9</vt:i4>
      </vt:variant>
      <vt:variant>
        <vt:lpstr>Slide Titles</vt:lpstr>
      </vt:variant>
      <vt:variant>
        <vt:i4>25</vt:i4>
      </vt:variant>
    </vt:vector>
  </HeadingPairs>
  <TitlesOfParts>
    <vt:vector size="44" baseType="lpstr">
      <vt:lpstr>Arial</vt:lpstr>
      <vt:lpstr>Verdana</vt:lpstr>
      <vt:lpstr>Wingdings 3</vt:lpstr>
      <vt:lpstr>Arial Narrow</vt:lpstr>
      <vt:lpstr>Tw Cen MT</vt:lpstr>
      <vt:lpstr>Wingdings</vt:lpstr>
      <vt:lpstr>Wingdings 2</vt:lpstr>
      <vt:lpstr>Calibri</vt:lpstr>
      <vt:lpstr>Times New Roman</vt:lpstr>
      <vt:lpstr>ＭＳ Ｐゴシック</vt:lpstr>
      <vt:lpstr>template</vt:lpstr>
      <vt:lpstr>Office Theme</vt:lpstr>
      <vt:lpstr>1_Office Theme</vt:lpstr>
      <vt:lpstr>2_Office Theme</vt:lpstr>
      <vt:lpstr>3_Office Theme</vt:lpstr>
      <vt:lpstr>Median</vt:lpstr>
      <vt:lpstr>5_Conception personnalisée</vt:lpstr>
      <vt:lpstr>4_Office Theme</vt:lpstr>
      <vt:lpstr>BARNES_IWLC2010_Oct20-2010_CLIC_Kicker_Systems</vt:lpstr>
      <vt:lpstr>  CTC Activity Report</vt:lpstr>
      <vt:lpstr>General News</vt:lpstr>
      <vt:lpstr>CTC work-packages summary</vt:lpstr>
      <vt:lpstr>CLIC requirements for the Damping Rings </vt:lpstr>
      <vt:lpstr>NbTi wiggler development (KIT-Budker)</vt:lpstr>
      <vt:lpstr>Nb3Sn wiggler development (CERN)</vt:lpstr>
      <vt:lpstr>Nb3Sn wiggler development VR1 sections</vt:lpstr>
      <vt:lpstr>Nb3Sn wiggler development VR1 sections</vt:lpstr>
      <vt:lpstr>CLIC – Two-beam module </vt:lpstr>
      <vt:lpstr>CLIC – Prototype two-beam modules</vt:lpstr>
      <vt:lpstr>PowerPoint Presentation</vt:lpstr>
      <vt:lpstr>PowerPoint Presentation</vt:lpstr>
      <vt:lpstr>PowerPoint Presentation</vt:lpstr>
      <vt:lpstr>PowerPoint Presentation</vt:lpstr>
      <vt:lpstr>Positioning + Stab. test bench X-y guide prototype operational</vt:lpstr>
      <vt:lpstr>PowerPoint Presentation</vt:lpstr>
      <vt:lpstr>What has been done in Annecy on FF stabilization</vt:lpstr>
      <vt:lpstr>PowerPoint Presentation</vt:lpstr>
      <vt:lpstr>PowerPoint Presentation</vt:lpstr>
      <vt:lpstr>PowerPoint Presentation</vt:lpstr>
      <vt:lpstr>Present Status of Inductive Adder (IA) Development</vt:lpstr>
      <vt:lpstr>Present Status of Inductive Adder Development &amp; Planning</vt:lpstr>
      <vt:lpstr>Status Of Development of Striplines</vt:lpstr>
      <vt:lpstr>Present Stripline Planning</vt:lpstr>
      <vt:lpstr>More News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 Test Facility CTF3</dc:title>
  <dc:creator>geschonk</dc:creator>
  <cp:lastModifiedBy>Schmickler</cp:lastModifiedBy>
  <cp:revision>249</cp:revision>
  <cp:lastPrinted>2011-02-21T10:18:19Z</cp:lastPrinted>
  <dcterms:created xsi:type="dcterms:W3CDTF">2011-01-26T16:28:35Z</dcterms:created>
  <dcterms:modified xsi:type="dcterms:W3CDTF">2012-03-08T21:12:05Z</dcterms:modified>
</cp:coreProperties>
</file>