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4"/>
  </p:notesMasterIdLst>
  <p:sldIdLst>
    <p:sldId id="442" r:id="rId2"/>
    <p:sldId id="477" r:id="rId3"/>
    <p:sldId id="478" r:id="rId4"/>
    <p:sldId id="479" r:id="rId5"/>
    <p:sldId id="480" r:id="rId6"/>
    <p:sldId id="468" r:id="rId7"/>
    <p:sldId id="467" r:id="rId8"/>
    <p:sldId id="482" r:id="rId9"/>
    <p:sldId id="469" r:id="rId10"/>
    <p:sldId id="471" r:id="rId11"/>
    <p:sldId id="476" r:id="rId12"/>
    <p:sldId id="474" r:id="rId13"/>
    <p:sldId id="475" r:id="rId14"/>
    <p:sldId id="488" r:id="rId15"/>
    <p:sldId id="472" r:id="rId16"/>
    <p:sldId id="483" r:id="rId17"/>
    <p:sldId id="473" r:id="rId18"/>
    <p:sldId id="484" r:id="rId19"/>
    <p:sldId id="487" r:id="rId20"/>
    <p:sldId id="485" r:id="rId21"/>
    <p:sldId id="486" r:id="rId22"/>
    <p:sldId id="481" r:id="rId23"/>
  </p:sldIdLst>
  <p:sldSz cx="9144000" cy="6858000" type="screen4x3"/>
  <p:notesSz cx="6858000" cy="9144000"/>
  <p:embeddedFontLs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Tahoma" pitchFamily="34" charset="0"/>
      <p:regular r:id="rId29"/>
      <p:bold r:id="rId30"/>
    </p:embeddedFont>
    <p:embeddedFont>
      <p:font typeface="Arial Narrow" pitchFamily="34" charset="0"/>
      <p:regular r:id="rId31"/>
      <p:bold r:id="rId32"/>
      <p:italic r:id="rId33"/>
      <p:boldItalic r:id="rId34"/>
    </p:embeddedFont>
    <p:embeddedFont>
      <p:font typeface="Georgia" pitchFamily="18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FF"/>
    <a:srgbClr val="3399FF"/>
    <a:srgbClr val="F0F0FA"/>
    <a:srgbClr val="00CC66"/>
    <a:srgbClr val="D1D1F0"/>
    <a:srgbClr val="FFFF00"/>
    <a:srgbClr val="CCFFFF"/>
    <a:srgbClr val="99CCFF"/>
    <a:srgbClr val="E1F2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58" autoAdjust="0"/>
  </p:normalViewPr>
  <p:slideViewPr>
    <p:cSldViewPr>
      <p:cViewPr varScale="1">
        <p:scale>
          <a:sx n="124" d="100"/>
          <a:sy n="12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6816963" cy="468169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orsini:Desktop:WP_Experimental_verification_v1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orsini:Desktop:WP_Experimental_verification_v1b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orsini:Desktop:DB%20injector%20and%20linac%20budget%20v1.2_delayed_CLICZero_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2671544181977304"/>
          <c:y val="5.0925925925925902E-2"/>
          <c:w val="0.82444160104986908"/>
          <c:h val="0.79964895013123405"/>
        </c:manualLayout>
      </c:layout>
      <c:scatterChart>
        <c:scatterStyle val="lineMarker"/>
        <c:ser>
          <c:idx val="0"/>
          <c:order val="0"/>
          <c:tx>
            <c:strRef>
              <c:f>'Totals_Experimental verificatio'!$B$35</c:f>
              <c:strCache>
                <c:ptCount val="1"/>
                <c:pt idx="0">
                  <c:v>CTF3 + others</c:v>
                </c:pt>
              </c:strCache>
            </c:strRef>
          </c:tx>
          <c:xVal>
            <c:numRef>
              <c:f>'Totals_Experimental verificatio'!$C$33:$G$33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xVal>
          <c:yVal>
            <c:numRef>
              <c:f>'Totals_Experimental verificatio'!$C$36:$G$36</c:f>
              <c:numCache>
                <c:formatCode>General</c:formatCode>
                <c:ptCount val="5"/>
                <c:pt idx="0">
                  <c:v>37</c:v>
                </c:pt>
                <c:pt idx="1">
                  <c:v>37</c:v>
                </c:pt>
                <c:pt idx="2">
                  <c:v>31</c:v>
                </c:pt>
                <c:pt idx="3">
                  <c:v>29</c:v>
                </c:pt>
                <c:pt idx="4">
                  <c:v>29</c:v>
                </c:pt>
              </c:numCache>
            </c:numRef>
          </c:yVal>
        </c:ser>
        <c:ser>
          <c:idx val="1"/>
          <c:order val="1"/>
          <c:tx>
            <c:strRef>
              <c:f>'Totals_Experimental verificatio'!$B$38</c:f>
              <c:strCache>
                <c:ptCount val="1"/>
                <c:pt idx="0">
                  <c:v>CLIC Zero Front-end</c:v>
                </c:pt>
              </c:strCache>
            </c:strRef>
          </c:tx>
          <c:xVal>
            <c:numRef>
              <c:f>'Totals_Experimental verificatio'!$C$33:$G$33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xVal>
          <c:yVal>
            <c:numRef>
              <c:f>'Totals_Experimental verificatio'!$C$39:$G$39</c:f>
              <c:numCache>
                <c:formatCode>General</c:formatCode>
                <c:ptCount val="5"/>
                <c:pt idx="0">
                  <c:v>7</c:v>
                </c:pt>
                <c:pt idx="1">
                  <c:v>12</c:v>
                </c:pt>
                <c:pt idx="2">
                  <c:v>17</c:v>
                </c:pt>
                <c:pt idx="3">
                  <c:v>22</c:v>
                </c:pt>
                <c:pt idx="4">
                  <c:v>22</c:v>
                </c:pt>
              </c:numCache>
            </c:numRef>
          </c:yVal>
        </c:ser>
        <c:ser>
          <c:idx val="2"/>
          <c:order val="2"/>
          <c:tx>
            <c:strRef>
              <c:f>'Totals_Experimental verificatio'!$B$41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'Totals_Experimental verificatio'!$C$33:$G$33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xVal>
          <c:yVal>
            <c:numRef>
              <c:f>'Totals_Experimental verificatio'!$C$42:$G$42</c:f>
              <c:numCache>
                <c:formatCode>General</c:formatCode>
                <c:ptCount val="5"/>
                <c:pt idx="0">
                  <c:v>44</c:v>
                </c:pt>
                <c:pt idx="1">
                  <c:v>49</c:v>
                </c:pt>
                <c:pt idx="2">
                  <c:v>48</c:v>
                </c:pt>
                <c:pt idx="3">
                  <c:v>51</c:v>
                </c:pt>
                <c:pt idx="4">
                  <c:v>51</c:v>
                </c:pt>
              </c:numCache>
            </c:numRef>
          </c:yVal>
        </c:ser>
        <c:axId val="97688192"/>
        <c:axId val="102554624"/>
      </c:scatterChart>
      <c:valAx>
        <c:axId val="97688192"/>
        <c:scaling>
          <c:orientation val="minMax"/>
        </c:scaling>
        <c:axPos val="b"/>
        <c:numFmt formatCode="General" sourceLinked="1"/>
        <c:tickLblPos val="nextTo"/>
        <c:crossAx val="102554624"/>
        <c:crosses val="autoZero"/>
        <c:crossBetween val="midCat"/>
        <c:majorUnit val="1"/>
      </c:valAx>
      <c:valAx>
        <c:axId val="102554624"/>
        <c:scaling>
          <c:orientation val="minMax"/>
        </c:scaling>
        <c:axPos val="l"/>
        <c:majorGridlines/>
        <c:numFmt formatCode="General" sourceLinked="1"/>
        <c:tickLblPos val="nextTo"/>
        <c:crossAx val="97688192"/>
        <c:crosses val="autoZero"/>
        <c:crossBetween val="midCat"/>
      </c:valAx>
      <c:spPr>
        <a:ln>
          <a:solidFill>
            <a:schemeClr val="bg2"/>
          </a:solidFill>
        </a:ln>
      </c:spPr>
    </c:plotArea>
    <c:legend>
      <c:legendPos val="r"/>
      <c:layout>
        <c:manualLayout>
          <c:xMode val="edge"/>
          <c:yMode val="edge"/>
          <c:x val="0.66713325134561008"/>
          <c:y val="0.63864979992255011"/>
          <c:w val="0.25393991744103594"/>
          <c:h val="0.16439012168933401"/>
        </c:manualLayout>
      </c:layout>
      <c:spPr>
        <a:solidFill>
          <a:schemeClr val="bg1"/>
        </a:solidFill>
        <a:ln>
          <a:solidFill>
            <a:schemeClr val="bg1">
              <a:lumMod val="85000"/>
            </a:schemeClr>
          </a:solidFill>
        </a:ln>
      </c:sp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9966462525517621E-2"/>
          <c:y val="5.09259498300417E-2"/>
          <c:w val="0.82444160104986908"/>
          <c:h val="0.79964895013123405"/>
        </c:manualLayout>
      </c:layout>
      <c:scatterChart>
        <c:scatterStyle val="lineMarker"/>
        <c:ser>
          <c:idx val="0"/>
          <c:order val="0"/>
          <c:tx>
            <c:strRef>
              <c:f>'Totals_Experimental verificatio'!$B$35</c:f>
              <c:strCache>
                <c:ptCount val="1"/>
                <c:pt idx="0">
                  <c:v>CTF3 + others</c:v>
                </c:pt>
              </c:strCache>
            </c:strRef>
          </c:tx>
          <c:xVal>
            <c:numRef>
              <c:f>'Totals_Experimental verificatio'!$C$33:$G$33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xVal>
          <c:yVal>
            <c:numRef>
              <c:f>'Totals_Experimental verificatio'!$C$35:$G$35</c:f>
              <c:numCache>
                <c:formatCode>General</c:formatCode>
                <c:ptCount val="5"/>
                <c:pt idx="0">
                  <c:v>6150</c:v>
                </c:pt>
                <c:pt idx="1">
                  <c:v>6750</c:v>
                </c:pt>
                <c:pt idx="2">
                  <c:v>5700</c:v>
                </c:pt>
                <c:pt idx="3">
                  <c:v>4300</c:v>
                </c:pt>
                <c:pt idx="4">
                  <c:v>4100</c:v>
                </c:pt>
              </c:numCache>
            </c:numRef>
          </c:yVal>
        </c:ser>
        <c:ser>
          <c:idx val="1"/>
          <c:order val="1"/>
          <c:tx>
            <c:strRef>
              <c:f>'Totals_Experimental verificatio'!$B$38</c:f>
              <c:strCache>
                <c:ptCount val="1"/>
                <c:pt idx="0">
                  <c:v>CLIC Zero Front-end</c:v>
                </c:pt>
              </c:strCache>
            </c:strRef>
          </c:tx>
          <c:xVal>
            <c:numRef>
              <c:f>'Totals_Experimental verificatio'!$C$33:$G$33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xVal>
          <c:yVal>
            <c:numRef>
              <c:f>'Totals_Experimental verificatio'!$C$38:$G$38</c:f>
              <c:numCache>
                <c:formatCode>General</c:formatCode>
                <c:ptCount val="5"/>
                <c:pt idx="0">
                  <c:v>800</c:v>
                </c:pt>
                <c:pt idx="1">
                  <c:v>3300</c:v>
                </c:pt>
                <c:pt idx="2">
                  <c:v>4800</c:v>
                </c:pt>
                <c:pt idx="3">
                  <c:v>5300</c:v>
                </c:pt>
                <c:pt idx="4">
                  <c:v>5300</c:v>
                </c:pt>
              </c:numCache>
            </c:numRef>
          </c:yVal>
        </c:ser>
        <c:ser>
          <c:idx val="2"/>
          <c:order val="2"/>
          <c:tx>
            <c:strRef>
              <c:f>'Totals_Experimental verificatio'!$B$41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'Totals_Experimental verificatio'!$C$33:$G$33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xVal>
          <c:yVal>
            <c:numRef>
              <c:f>'Totals_Experimental verificatio'!$C$41:$G$41</c:f>
              <c:numCache>
                <c:formatCode>General</c:formatCode>
                <c:ptCount val="5"/>
                <c:pt idx="0">
                  <c:v>6950</c:v>
                </c:pt>
                <c:pt idx="1">
                  <c:v>10050</c:v>
                </c:pt>
                <c:pt idx="2">
                  <c:v>10500</c:v>
                </c:pt>
                <c:pt idx="3">
                  <c:v>9600</c:v>
                </c:pt>
                <c:pt idx="4">
                  <c:v>9400</c:v>
                </c:pt>
              </c:numCache>
            </c:numRef>
          </c:yVal>
        </c:ser>
        <c:axId val="168006784"/>
        <c:axId val="171856640"/>
      </c:scatterChart>
      <c:valAx>
        <c:axId val="168006784"/>
        <c:scaling>
          <c:orientation val="minMax"/>
        </c:scaling>
        <c:axPos val="b"/>
        <c:numFmt formatCode="General" sourceLinked="1"/>
        <c:tickLblPos val="nextTo"/>
        <c:crossAx val="171856640"/>
        <c:crosses val="autoZero"/>
        <c:crossBetween val="midCat"/>
        <c:majorUnit val="1"/>
      </c:valAx>
      <c:valAx>
        <c:axId val="171856640"/>
        <c:scaling>
          <c:orientation val="minMax"/>
          <c:max val="15000"/>
          <c:min val="0"/>
        </c:scaling>
        <c:axPos val="l"/>
        <c:majorGridlines/>
        <c:numFmt formatCode="General" sourceLinked="1"/>
        <c:tickLblPos val="nextTo"/>
        <c:crossAx val="168006784"/>
        <c:crosses val="autoZero"/>
        <c:crossBetween val="midCat"/>
      </c:valAx>
      <c:spPr>
        <a:noFill/>
        <a:ln>
          <a:solidFill>
            <a:schemeClr val="bg2"/>
          </a:solidFill>
        </a:ln>
      </c:spPr>
    </c:plotArea>
    <c:legend>
      <c:legendPos val="r"/>
      <c:layout>
        <c:manualLayout>
          <c:xMode val="edge"/>
          <c:yMode val="edge"/>
          <c:x val="0.61619228152036498"/>
          <c:y val="6.6746267372316107E-2"/>
          <c:w val="0.25393991744103594"/>
          <c:h val="0.16439012168933401"/>
        </c:manualLayout>
      </c:layout>
      <c:spPr>
        <a:solidFill>
          <a:schemeClr val="bg1"/>
        </a:solidFill>
        <a:ln>
          <a:solidFill>
            <a:schemeClr val="bg1">
              <a:lumMod val="85000"/>
            </a:schemeClr>
          </a:solidFill>
        </a:ln>
      </c:sp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Material cost per year, CLIC 0-</a:t>
            </a:r>
            <a:r>
              <a:rPr lang="en-US" baseline="0" dirty="0"/>
              <a:t> and upgrade to CLIC 0</a:t>
            </a:r>
            <a:endParaRPr lang="en-US" dirty="0"/>
          </a:p>
        </c:rich>
      </c:tx>
      <c:layout/>
    </c:title>
    <c:plotArea>
      <c:layout/>
      <c:scatterChart>
        <c:scatterStyle val="lineMarker"/>
        <c:ser>
          <c:idx val="1"/>
          <c:order val="1"/>
          <c:xVal>
            <c:numRef>
              <c:f>'CLIC 0 minus'!$AC$3:$AR$3</c:f>
              <c:numCache>
                <c:formatCode>General</c:formatCode>
                <c:ptCount val="1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</c:numCache>
            </c:numRef>
          </c:xVal>
          <c:yVal>
            <c:numRef>
              <c:f>'CLIC 0 minus'!$AC$45:$AR$45</c:f>
              <c:numCache>
                <c:formatCode>0</c:formatCode>
                <c:ptCount val="15"/>
                <c:pt idx="0">
                  <c:v>1960</c:v>
                </c:pt>
                <c:pt idx="1">
                  <c:v>3570</c:v>
                </c:pt>
                <c:pt idx="2">
                  <c:v>5740</c:v>
                </c:pt>
                <c:pt idx="3">
                  <c:v>8924.7999999999975</c:v>
                </c:pt>
                <c:pt idx="4">
                  <c:v>10534.8</c:v>
                </c:pt>
                <c:pt idx="5">
                  <c:v>11549</c:v>
                </c:pt>
                <c:pt idx="6">
                  <c:v>38515.4</c:v>
                </c:pt>
                <c:pt idx="7">
                  <c:v>60804</c:v>
                </c:pt>
                <c:pt idx="8">
                  <c:v>60560</c:v>
                </c:pt>
                <c:pt idx="9">
                  <c:v>56982</c:v>
                </c:pt>
                <c:pt idx="10">
                  <c:v>63595</c:v>
                </c:pt>
                <c:pt idx="11">
                  <c:v>63595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yVal>
        </c:ser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'CLIC 0 minus'!$AC$3:$AR$3</c:f>
              <c:numCache>
                <c:formatCode>General</c:formatCode>
                <c:ptCount val="1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  <c:pt idx="11">
                  <c:v>2023</c:v>
                </c:pt>
                <c:pt idx="12">
                  <c:v>2024</c:v>
                </c:pt>
                <c:pt idx="13">
                  <c:v>2025</c:v>
                </c:pt>
                <c:pt idx="14">
                  <c:v>2026</c:v>
                </c:pt>
              </c:numCache>
            </c:numRef>
          </c:xVal>
          <c:yVal>
            <c:numRef>
              <c:f>'CLIC 0 minus'!$AC$52:$AR$52</c:f>
              <c:numCache>
                <c:formatCode>General</c:formatCode>
                <c:ptCount val="15"/>
                <c:pt idx="0">
                  <c:v>800</c:v>
                </c:pt>
                <c:pt idx="1">
                  <c:v>3300</c:v>
                </c:pt>
                <c:pt idx="2">
                  <c:v>4800</c:v>
                </c:pt>
                <c:pt idx="3">
                  <c:v>5300</c:v>
                </c:pt>
                <c:pt idx="4">
                  <c:v>5300</c:v>
                </c:pt>
              </c:numCache>
            </c:numRef>
          </c:yVal>
        </c:ser>
        <c:axId val="206693888"/>
        <c:axId val="206903168"/>
      </c:scatterChart>
      <c:valAx>
        <c:axId val="206693888"/>
        <c:scaling>
          <c:orientation val="minMax"/>
          <c:max val="2024"/>
          <c:min val="2011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206903168"/>
        <c:crosses val="autoZero"/>
        <c:crossBetween val="midCat"/>
      </c:valAx>
      <c:valAx>
        <c:axId val="20690316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kCHF</a:t>
                </a:r>
              </a:p>
            </c:rich>
          </c:tx>
          <c:layout>
            <c:manualLayout>
              <c:xMode val="edge"/>
              <c:yMode val="edge"/>
              <c:x val="1.9819822631740494E-2"/>
              <c:y val="0.42419852567190003"/>
            </c:manualLayout>
          </c:layout>
        </c:title>
        <c:numFmt formatCode="0" sourceLinked="1"/>
        <c:majorTickMark val="none"/>
        <c:tickLblPos val="nextTo"/>
        <c:crossAx val="206693888"/>
        <c:crosses val="autoZero"/>
        <c:crossBetween val="midCat"/>
      </c:valAx>
      <c:spPr>
        <a:ln>
          <a:solidFill>
            <a:schemeClr val="accent1"/>
          </a:solidFill>
        </a:ln>
      </c:spPr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E9401CB-48B4-486D-8829-7C9C3913A34C}" type="datetimeFigureOut">
              <a:rPr lang="en-US"/>
              <a:pPr>
                <a:defRPr/>
              </a:pPr>
              <a:t>3/9/2012</a:t>
            </a:fld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A3661C1-28DF-479D-AA17-0E3B44447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C9D9A-5E1A-48D6-884B-CE272530A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ADD8F-874C-4741-A50C-8E68CC5A3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A5E98-20CF-455C-9109-E70853CB13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C4FFF-C249-4DD0-B027-15FE6B315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5B270-98ED-45C9-9488-6535A345B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8CA3B-E020-440F-9191-6476825AF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01B0A-70E5-45AC-B3A0-10AF39DBA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FAC34-4769-4D02-93C8-4D677D901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BCE10-FFA9-42C7-A1C9-45666E020B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83260-8107-4F14-AB41-C1C49B963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8ECDA-0485-498A-A48D-641B333BD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C470B-5672-4077-A8FD-A5F6B4A86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EAE05FA6-067E-4265-ABB7-B343B018F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6030913" y="0"/>
            <a:ext cx="2496802" cy="45720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+mn-ea"/>
              </a:rPr>
              <a:t>R. Corsini, CLIC Project Meeting, 9 March 2012</a:t>
            </a:r>
          </a:p>
        </p:txBody>
      </p:sp>
      <p:cxnSp>
        <p:nvCxnSpPr>
          <p:cNvPr id="8" name="Straight Connector 7"/>
          <p:cNvCxnSpPr>
            <a:cxnSpLocks noChangeShapeType="1"/>
          </p:cNvCxnSpPr>
          <p:nvPr userDrawn="1"/>
        </p:nvCxnSpPr>
        <p:spPr bwMode="auto">
          <a:xfrm flipH="1">
            <a:off x="155425" y="471488"/>
            <a:ext cx="8294839" cy="327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>
          <a:blip r:embed="rId14" cstate="print"/>
          <a:srcRect l="15208" t="13635" r="16617" b="15903"/>
          <a:stretch>
            <a:fillRect/>
          </a:stretch>
        </p:blipFill>
        <p:spPr bwMode="auto">
          <a:xfrm>
            <a:off x="8566150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78615" y="164575"/>
            <a:ext cx="1075341" cy="30724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187E"/>
                </a:solidFill>
                <a:latin typeface="+mn-lt"/>
                <a:ea typeface="+mn-ea"/>
              </a:rPr>
              <a:t>CLIC Zero</a:t>
            </a:r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  <a:latin typeface="Georgia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DFF5A06-72C8-486D-AE47-07067641B75B}" type="datetime1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3/9/2012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349340" y="850872"/>
            <a:ext cx="62262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 next facility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towards CLIC</a:t>
            </a: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Footprint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842922" y="1679556"/>
            <a:ext cx="7734384" cy="4327572"/>
            <a:chOff x="842922" y="1679556"/>
            <a:chExt cx="7734384" cy="4327572"/>
          </a:xfrm>
        </p:grpSpPr>
        <p:sp>
          <p:nvSpPr>
            <p:cNvPr id="32" name="Rounded Rectangle 31"/>
            <p:cNvSpPr/>
            <p:nvPr/>
          </p:nvSpPr>
          <p:spPr>
            <a:xfrm>
              <a:off x="842922" y="1679556"/>
              <a:ext cx="7734384" cy="4327572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960120" y="3751267"/>
              <a:ext cx="3246120" cy="1806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756153" y="3843343"/>
              <a:ext cx="1447800" cy="11430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7" name="Rounded Rectangle 6"/>
            <p:cNvSpPr>
              <a:spLocks noChangeAspect="1"/>
            </p:cNvSpPr>
            <p:nvPr/>
          </p:nvSpPr>
          <p:spPr>
            <a:xfrm>
              <a:off x="5032378" y="3843343"/>
              <a:ext cx="723899" cy="57150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cxnSp>
          <p:nvCxnSpPr>
            <p:cNvPr id="9" name="Straight Connector 8"/>
            <p:cNvCxnSpPr>
              <a:stCxn id="31" idx="2"/>
              <a:endCxn id="2" idx="3"/>
            </p:cNvCxnSpPr>
            <p:nvPr/>
          </p:nvCxnSpPr>
          <p:spPr>
            <a:xfrm flipH="1" flipV="1">
              <a:off x="4206240" y="3841594"/>
              <a:ext cx="1962310" cy="1276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ounded Rectangle 10"/>
            <p:cNvSpPr>
              <a:spLocks noChangeAspect="1"/>
            </p:cNvSpPr>
            <p:nvPr/>
          </p:nvSpPr>
          <p:spPr>
            <a:xfrm>
              <a:off x="4295778" y="3843343"/>
              <a:ext cx="506732" cy="40005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927468" y="3060696"/>
              <a:ext cx="1524000" cy="41433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1371600" y="5257800"/>
              <a:ext cx="1143000" cy="0"/>
            </a:xfrm>
            <a:prstGeom prst="straightConnector1">
              <a:avLst/>
            </a:prstGeom>
            <a:ln>
              <a:solidFill>
                <a:schemeClr val="accent6">
                  <a:lumMod val="20000"/>
                  <a:lumOff val="8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717640" y="5224482"/>
              <a:ext cx="70724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100 m</a:t>
              </a:r>
              <a:endParaRPr lang="en-US" sz="16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57658" y="2646354"/>
              <a:ext cx="67698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TBA</a:t>
              </a:r>
              <a:endParaRPr lang="en-US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00290" y="3889380"/>
              <a:ext cx="1661545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DBA</a:t>
              </a:r>
            </a:p>
            <a:p>
              <a:r>
                <a:rPr lang="en-US" sz="18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0.48 </a:t>
              </a:r>
              <a:r>
                <a:rPr lang="en-US" sz="1800" dirty="0" err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GeV</a:t>
              </a:r>
              <a:r>
                <a:rPr lang="en-US" sz="18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 4.2 A </a:t>
              </a:r>
              <a:endParaRPr lang="en-US" sz="18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95772" y="3797304"/>
              <a:ext cx="50366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DL</a:t>
              </a:r>
              <a:endParaRPr lang="en-US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31" name="Arc 30"/>
            <p:cNvSpPr/>
            <p:nvPr/>
          </p:nvSpPr>
          <p:spPr>
            <a:xfrm>
              <a:off x="5953128" y="3382968"/>
              <a:ext cx="460375" cy="460376"/>
            </a:xfrm>
            <a:prstGeom prst="arc">
              <a:avLst>
                <a:gd name="adj1" fmla="val 16200000"/>
                <a:gd name="adj2" fmla="val 5620673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24453" y="4579943"/>
              <a:ext cx="670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CR2</a:t>
              </a:r>
              <a:endParaRPr lang="en-US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86342" y="3889380"/>
              <a:ext cx="67037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CR1</a:t>
              </a:r>
              <a:endParaRPr lang="en-US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 rot="10800000">
              <a:off x="5446722" y="3382962"/>
              <a:ext cx="736610" cy="1588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999178" y="4902216"/>
              <a:ext cx="12688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Compression</a:t>
              </a:r>
              <a:br>
                <a:rPr lang="en-US" sz="16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</a:br>
              <a:r>
                <a:rPr lang="en-US" sz="16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2 x 3 x 4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413520" y="3475038"/>
              <a:ext cx="1720856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DB Turn around</a:t>
              </a:r>
              <a:br>
                <a:rPr lang="en-US" sz="18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</a:br>
              <a:r>
                <a:rPr lang="en-US" sz="18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0.48 </a:t>
              </a:r>
              <a:r>
                <a:rPr lang="en-US" sz="1800" dirty="0" err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GeV</a:t>
              </a:r>
              <a:r>
                <a:rPr lang="en-US" sz="18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 101 A </a:t>
              </a:r>
              <a:endParaRPr lang="en-US" sz="18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rot="10800000">
              <a:off x="3190860" y="3382962"/>
              <a:ext cx="2946432" cy="1588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1349340" y="2830506"/>
              <a:ext cx="1445717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6.5 </a:t>
              </a:r>
              <a:r>
                <a:rPr lang="en-US" sz="1600" dirty="0" err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GeV</a:t>
              </a:r>
              <a:r>
                <a:rPr lang="en-US" sz="16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 1.2 A</a:t>
              </a:r>
            </a:p>
            <a:p>
              <a:pPr algn="r"/>
              <a:endParaRPr lang="en-US" sz="1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  <a:p>
              <a:pPr algn="r"/>
              <a:r>
                <a:rPr lang="en-US" sz="16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0.2 </a:t>
              </a:r>
              <a:r>
                <a:rPr lang="en-US" sz="1600" dirty="0" err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GeV</a:t>
              </a:r>
              <a:r>
                <a:rPr lang="en-US" sz="16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, 101 A </a:t>
              </a:r>
              <a:endParaRPr lang="en-US" sz="16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 rot="10800000">
              <a:off x="3190860" y="3152772"/>
              <a:ext cx="2946432" cy="1588"/>
            </a:xfrm>
            <a:prstGeom prst="line">
              <a:avLst/>
            </a:prstGeom>
            <a:ln w="28575">
              <a:solidFill>
                <a:schemeClr val="accent6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>
              <a:off x="2868594" y="3290886"/>
              <a:ext cx="322266" cy="184152"/>
              <a:chOff x="2546328" y="1679556"/>
              <a:chExt cx="322266" cy="184152"/>
            </a:xfrm>
          </p:grpSpPr>
          <p:sp>
            <p:nvSpPr>
              <p:cNvPr id="61" name="Right Triangle 60"/>
              <p:cNvSpPr/>
              <p:nvPr/>
            </p:nvSpPr>
            <p:spPr>
              <a:xfrm flipH="1">
                <a:off x="2546328" y="1679556"/>
                <a:ext cx="322266" cy="184152"/>
              </a:xfrm>
              <a:prstGeom prst="rtTriangl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endParaRPr>
              </a:p>
            </p:txBody>
          </p:sp>
          <p:sp>
            <p:nvSpPr>
              <p:cNvPr id="62" name="Right Triangle 61"/>
              <p:cNvSpPr/>
              <p:nvPr/>
            </p:nvSpPr>
            <p:spPr>
              <a:xfrm flipV="1">
                <a:off x="2546328" y="1679556"/>
                <a:ext cx="322266" cy="184152"/>
              </a:xfrm>
              <a:prstGeom prst="rt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2868594" y="3060696"/>
              <a:ext cx="322266" cy="184152"/>
              <a:chOff x="2546328" y="1679556"/>
              <a:chExt cx="322266" cy="184152"/>
            </a:xfrm>
          </p:grpSpPr>
          <p:sp>
            <p:nvSpPr>
              <p:cNvPr id="65" name="Right Triangle 64"/>
              <p:cNvSpPr/>
              <p:nvPr/>
            </p:nvSpPr>
            <p:spPr>
              <a:xfrm flipH="1">
                <a:off x="2546328" y="1679556"/>
                <a:ext cx="322266" cy="184152"/>
              </a:xfrm>
              <a:prstGeom prst="rtTriangl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endParaRPr>
              </a:p>
            </p:txBody>
          </p:sp>
          <p:sp>
            <p:nvSpPr>
              <p:cNvPr id="66" name="Right Triangle 65"/>
              <p:cNvSpPr/>
              <p:nvPr/>
            </p:nvSpPr>
            <p:spPr>
              <a:xfrm flipV="1">
                <a:off x="2546328" y="1679556"/>
                <a:ext cx="322266" cy="184152"/>
              </a:xfrm>
              <a:prstGeom prst="rtTriangl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endParaRPr>
              </a:p>
            </p:txBody>
          </p:sp>
        </p:grpSp>
        <p:sp>
          <p:nvSpPr>
            <p:cNvPr id="67" name="Rectangle 66"/>
            <p:cNvSpPr/>
            <p:nvPr/>
          </p:nvSpPr>
          <p:spPr>
            <a:xfrm>
              <a:off x="6091254" y="3060696"/>
              <a:ext cx="644532" cy="18415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953140" y="2416164"/>
              <a:ext cx="2161489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CALIFES type injector</a:t>
              </a:r>
            </a:p>
            <a:p>
              <a:r>
                <a:rPr lang="en-US" sz="1600" dirty="0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0.25 GeV, 1.2 A</a:t>
              </a:r>
              <a:endParaRPr lang="en-US" sz="16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446520" y="6355080"/>
            <a:ext cx="2148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i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H. Braun, CLIC 2008 Workshop</a:t>
            </a:r>
            <a:endParaRPr lang="en-US" sz="1200" i="1" u="sng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77240"/>
            <a:ext cx="4548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CTF3 program 2012-2016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524000"/>
            <a:ext cx="79857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US" sz="18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230188" indent="-2301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CTF3 Consolidation, upgrades and operation (CTF3-001)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(needed to ensure other WPs)</a:t>
            </a:r>
          </a:p>
          <a:p>
            <a:pPr marL="230188" indent="-2301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Drive 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Beam feed-forward and feedback (CTF3-002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)</a:t>
            </a:r>
          </a:p>
          <a:p>
            <a:pPr marL="230188" indent="-2301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TBL beyond 2012 (CTF3-003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)</a:t>
            </a:r>
          </a:p>
          <a:p>
            <a:pPr marL="230188" indent="-2301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Two Beam Modules in CLEX (</a:t>
            </a: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CTF3-004)</a:t>
            </a:r>
          </a:p>
          <a:p>
            <a:pPr marL="230188" indent="-230188">
              <a:lnSpc>
                <a:spcPct val="150000"/>
              </a:lnSpc>
              <a:buFont typeface="Arial" pitchFamily="34" charset="0"/>
              <a:buChar char="•"/>
            </a:pPr>
            <a:endParaRPr lang="en-US" sz="18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230188" indent="-2301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Program will last until 2016. The plan is to stop CTF3 operation then (may expect a short extension to complete the program, especially for CTF3-004.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8920" y="2240280"/>
            <a:ext cx="8499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800" dirty="0" smtClean="0"/>
              <a:t>Phase monitor</a:t>
            </a:r>
            <a:endParaRPr lang="en-US" sz="800" dirty="0"/>
          </a:p>
        </p:txBody>
      </p:sp>
      <p:grpSp>
        <p:nvGrpSpPr>
          <p:cNvPr id="3" name="Group 2"/>
          <p:cNvGrpSpPr/>
          <p:nvPr/>
        </p:nvGrpSpPr>
        <p:grpSpPr>
          <a:xfrm>
            <a:off x="1607302" y="1069299"/>
            <a:ext cx="4009377" cy="1138871"/>
            <a:chOff x="231176" y="4109781"/>
            <a:chExt cx="8049643" cy="2321164"/>
          </a:xfrm>
        </p:grpSpPr>
        <p:cxnSp>
          <p:nvCxnSpPr>
            <p:cNvPr id="4" name="Straight Connector 3"/>
            <p:cNvCxnSpPr/>
            <p:nvPr/>
          </p:nvCxnSpPr>
          <p:spPr bwMode="auto">
            <a:xfrm rot="10800000">
              <a:off x="5618965" y="5297152"/>
              <a:ext cx="86222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Rectangle 4"/>
            <p:cNvSpPr/>
            <p:nvPr/>
          </p:nvSpPr>
          <p:spPr bwMode="auto">
            <a:xfrm>
              <a:off x="5262079" y="4893820"/>
              <a:ext cx="345411" cy="72795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6" name="Straight Connector 5"/>
            <p:cNvCxnSpPr>
              <a:stCxn id="7" idx="3"/>
              <a:endCxn id="5" idx="1"/>
            </p:cNvCxnSpPr>
            <p:nvPr/>
          </p:nvCxnSpPr>
          <p:spPr bwMode="auto">
            <a:xfrm>
              <a:off x="4092456" y="4474279"/>
              <a:ext cx="1169623" cy="78351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Rectangle 6"/>
            <p:cNvSpPr/>
            <p:nvPr/>
          </p:nvSpPr>
          <p:spPr bwMode="auto">
            <a:xfrm>
              <a:off x="3747045" y="4110303"/>
              <a:ext cx="345411" cy="72795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 rot="10800000">
              <a:off x="231176" y="5266672"/>
              <a:ext cx="491110" cy="469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 rot="10800000" flipV="1">
              <a:off x="2595077" y="4443025"/>
              <a:ext cx="1163084" cy="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Rectangle 9"/>
            <p:cNvSpPr/>
            <p:nvPr/>
          </p:nvSpPr>
          <p:spPr bwMode="auto">
            <a:xfrm>
              <a:off x="743867" y="4893820"/>
              <a:ext cx="345411" cy="72795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2262489" y="4110303"/>
              <a:ext cx="345411" cy="727951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2" name="Straight Connector 11"/>
            <p:cNvCxnSpPr>
              <a:endCxn id="11" idx="1"/>
            </p:cNvCxnSpPr>
            <p:nvPr/>
          </p:nvCxnSpPr>
          <p:spPr bwMode="auto">
            <a:xfrm flipV="1">
              <a:off x="1099762" y="4474279"/>
              <a:ext cx="1162727" cy="73112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rot="10800000">
              <a:off x="2618380" y="4573909"/>
              <a:ext cx="112859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rot="10800000">
              <a:off x="4096299" y="4607093"/>
              <a:ext cx="1147762" cy="65960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1103068" y="4590422"/>
              <a:ext cx="1154906" cy="63341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V="1">
              <a:off x="1100686" y="4354678"/>
              <a:ext cx="1164432" cy="83105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10800000">
              <a:off x="2620172" y="4328276"/>
              <a:ext cx="112859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>
              <a:stCxn id="5" idx="1"/>
            </p:cNvCxnSpPr>
            <p:nvPr/>
          </p:nvCxnSpPr>
          <p:spPr bwMode="auto">
            <a:xfrm rot="10800000">
              <a:off x="4100513" y="4367214"/>
              <a:ext cx="1161566" cy="89058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Down Arrow 18"/>
            <p:cNvSpPr/>
            <p:nvPr/>
          </p:nvSpPr>
          <p:spPr bwMode="auto">
            <a:xfrm>
              <a:off x="422031" y="5119339"/>
              <a:ext cx="268940" cy="336915"/>
            </a:xfrm>
            <a:prstGeom prst="downArrow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Down Arrow 19"/>
            <p:cNvSpPr/>
            <p:nvPr/>
          </p:nvSpPr>
          <p:spPr bwMode="auto">
            <a:xfrm>
              <a:off x="5662797" y="5124450"/>
              <a:ext cx="265730" cy="350044"/>
            </a:xfrm>
            <a:prstGeom prst="downArrow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Down Arrow 20"/>
            <p:cNvSpPr/>
            <p:nvPr/>
          </p:nvSpPr>
          <p:spPr bwMode="auto">
            <a:xfrm rot="10800000">
              <a:off x="3426486" y="4290999"/>
              <a:ext cx="265866" cy="292249"/>
            </a:xfrm>
            <a:prstGeom prst="downArrow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Down Arrow 21"/>
            <p:cNvSpPr/>
            <p:nvPr/>
          </p:nvSpPr>
          <p:spPr bwMode="auto">
            <a:xfrm rot="10800000">
              <a:off x="2652764" y="4290998"/>
              <a:ext cx="287971" cy="292249"/>
            </a:xfrm>
            <a:prstGeom prst="downArrow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 rot="10800000">
              <a:off x="376066" y="6233310"/>
              <a:ext cx="71802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Arc 23"/>
            <p:cNvSpPr/>
            <p:nvPr/>
          </p:nvSpPr>
          <p:spPr bwMode="auto">
            <a:xfrm rot="5400000">
              <a:off x="5888335" y="3999248"/>
              <a:ext cx="1185703" cy="1406770"/>
            </a:xfrm>
            <a:prstGeom prst="arc">
              <a:avLst>
                <a:gd name="adj1" fmla="val 18273141"/>
                <a:gd name="adj2" fmla="val 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Arc 24"/>
            <p:cNvSpPr/>
            <p:nvPr/>
          </p:nvSpPr>
          <p:spPr bwMode="auto">
            <a:xfrm rot="15666827">
              <a:off x="6870683" y="4825772"/>
              <a:ext cx="1413502" cy="1406770"/>
            </a:xfrm>
            <a:prstGeom prst="arc">
              <a:avLst>
                <a:gd name="adj1" fmla="val 19022678"/>
                <a:gd name="adj2" fmla="val 11797061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Flowchart: Summing Junction 31"/>
            <p:cNvSpPr/>
            <p:nvPr/>
          </p:nvSpPr>
          <p:spPr bwMode="auto">
            <a:xfrm>
              <a:off x="2873828" y="6029011"/>
              <a:ext cx="423858" cy="401934"/>
            </a:xfrm>
            <a:prstGeom prst="flowChartSummingJuncti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Lightning Bolt 26"/>
            <p:cNvSpPr/>
            <p:nvPr/>
          </p:nvSpPr>
          <p:spPr bwMode="auto">
            <a:xfrm>
              <a:off x="452174" y="5174901"/>
              <a:ext cx="200967" cy="231112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Lightning Bolt 27"/>
            <p:cNvSpPr/>
            <p:nvPr/>
          </p:nvSpPr>
          <p:spPr bwMode="auto">
            <a:xfrm>
              <a:off x="2684582" y="4342562"/>
              <a:ext cx="200967" cy="231112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Lightning Bolt 28"/>
            <p:cNvSpPr/>
            <p:nvPr/>
          </p:nvSpPr>
          <p:spPr bwMode="auto">
            <a:xfrm>
              <a:off x="3448258" y="4322466"/>
              <a:ext cx="200967" cy="231112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Lightning Bolt 29"/>
            <p:cNvSpPr/>
            <p:nvPr/>
          </p:nvSpPr>
          <p:spPr bwMode="auto">
            <a:xfrm>
              <a:off x="5709136" y="5166527"/>
              <a:ext cx="200967" cy="231112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1" name="Straight Arrow Connector 30"/>
            <p:cNvCxnSpPr>
              <a:stCxn id="26" idx="1"/>
              <a:endCxn id="19" idx="2"/>
            </p:cNvCxnSpPr>
            <p:nvPr/>
          </p:nvCxnSpPr>
          <p:spPr bwMode="auto">
            <a:xfrm rot="16200000" flipV="1">
              <a:off x="1430392" y="4582364"/>
              <a:ext cx="631619" cy="23794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stCxn id="26" idx="0"/>
              <a:endCxn id="22" idx="0"/>
            </p:cNvCxnSpPr>
            <p:nvPr/>
          </p:nvCxnSpPr>
          <p:spPr bwMode="auto">
            <a:xfrm rot="16200000" flipV="1">
              <a:off x="2218371" y="5161625"/>
              <a:ext cx="1445764" cy="28900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3" name="Straight Arrow Connector 32"/>
            <p:cNvCxnSpPr>
              <a:stCxn id="26" idx="0"/>
              <a:endCxn id="21" idx="0"/>
            </p:cNvCxnSpPr>
            <p:nvPr/>
          </p:nvCxnSpPr>
          <p:spPr bwMode="auto">
            <a:xfrm rot="5400000" flipH="1" flipV="1">
              <a:off x="2599707" y="5069299"/>
              <a:ext cx="1445763" cy="47366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Straight Arrow Connector 33"/>
            <p:cNvCxnSpPr>
              <a:stCxn id="26" idx="7"/>
              <a:endCxn id="20" idx="2"/>
            </p:cNvCxnSpPr>
            <p:nvPr/>
          </p:nvCxnSpPr>
          <p:spPr bwMode="auto">
            <a:xfrm rot="5400000" flipH="1" flipV="1">
              <a:off x="4208948" y="4501160"/>
              <a:ext cx="613379" cy="256004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9160" y="3291840"/>
            <a:ext cx="4345776" cy="329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7679945" y="5875355"/>
            <a:ext cx="1148805" cy="40011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CTF3 - Phase feed-forward</a:t>
            </a:r>
            <a:endParaRPr lang="en-US" sz="1000" dirty="0"/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0" y="4389120"/>
            <a:ext cx="4602736" cy="2325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179388" lvl="1" eaLnBrk="0" hangingPunct="0">
              <a:spcBef>
                <a:spcPct val="20000"/>
              </a:spcBef>
            </a:pP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Not a single experiment – more a series of related studies: </a:t>
            </a:r>
          </a:p>
          <a:p>
            <a:pPr marL="179388" lvl="1" eaLnBrk="0" hangingPunct="0">
              <a:spcBef>
                <a:spcPct val="20000"/>
              </a:spcBef>
            </a:pPr>
            <a:endParaRPr lang="en-US" sz="1400" dirty="0" smtClean="0">
              <a:solidFill>
                <a:srgbClr val="00187E"/>
              </a:solidFill>
              <a:latin typeface="Calibri"/>
              <a:cs typeface="Calibri"/>
            </a:endParaRP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Measure phase and energy jitter, identify sources, devise &amp; implement cures, extrapolate to CLIC</a:t>
            </a: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400" dirty="0" smtClean="0">
                <a:solidFill>
                  <a:srgbClr val="FF0000"/>
                </a:solidFill>
                <a:latin typeface="Calibri"/>
                <a:cs typeface="Calibri"/>
              </a:rPr>
              <a:t>Phase monitor tests in 2012</a:t>
            </a: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First feedback/feed-forward tests in 2013</a:t>
            </a: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Show principle of CLIC fast feed-forward</a:t>
            </a:r>
          </a:p>
          <a:p>
            <a:pPr marL="179388" lvl="1" eaLnBrk="0" hangingPunct="0">
              <a:spcBef>
                <a:spcPct val="20000"/>
              </a:spcBef>
            </a:pPr>
            <a:endParaRPr lang="en-US" sz="1400" dirty="0" smtClean="0">
              <a:solidFill>
                <a:srgbClr val="00187E"/>
              </a:solidFill>
              <a:latin typeface="Calibri"/>
              <a:cs typeface="Calibri"/>
            </a:endParaRPr>
          </a:p>
          <a:p>
            <a:pPr marL="179388" lvl="1" eaLnBrk="0" hangingPunct="0">
              <a:spcBef>
                <a:spcPct val="20000"/>
              </a:spcBef>
            </a:pPr>
            <a:r>
              <a:rPr lang="en-US" sz="1400" i="1" dirty="0" smtClean="0">
                <a:solidFill>
                  <a:srgbClr val="00187E"/>
                </a:solidFill>
                <a:latin typeface="Calibri"/>
                <a:cs typeface="Calibri"/>
              </a:rPr>
              <a:t>Close link to collaborating partners (INFN, Oxford…)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37960" y="1371600"/>
            <a:ext cx="2187817" cy="138292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2834640"/>
            <a:ext cx="3179473" cy="142973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7589520" y="2788920"/>
            <a:ext cx="11183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/>
              <a:t>Phase monitor</a:t>
            </a:r>
            <a:endParaRPr lang="en-US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3429000" y="2834640"/>
            <a:ext cx="789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err="1" smtClean="0"/>
              <a:t>Stripline</a:t>
            </a:r>
            <a:r>
              <a:rPr lang="en-US" sz="1000" dirty="0" smtClean="0"/>
              <a:t> kicker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7013543" y="6516908"/>
            <a:ext cx="20116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i="1" u="sng" dirty="0" smtClean="0">
                <a:latin typeface="Calibri" pitchFamily="34" charset="0"/>
                <a:ea typeface="+mn-ea"/>
              </a:rPr>
              <a:t>P. Skowronski, P. Burrows, </a:t>
            </a:r>
            <a:r>
              <a:rPr lang="en-US" sz="1000" i="1" u="sng" dirty="0" err="1" smtClean="0">
                <a:latin typeface="Calibri" pitchFamily="34" charset="0"/>
                <a:ea typeface="+mn-ea"/>
              </a:rPr>
              <a:t>A.Ghigo</a:t>
            </a:r>
            <a:endParaRPr lang="en-US" sz="1000" i="1" u="sng" dirty="0">
              <a:latin typeface="Calibri" pitchFamily="34" charset="0"/>
              <a:ea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59863" y="1530505"/>
            <a:ext cx="732893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800" dirty="0" smtClean="0"/>
              <a:t>Fast kickers</a:t>
            </a:r>
            <a:endParaRPr 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4078535" y="2197699"/>
            <a:ext cx="1659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/>
              <a:t>CLIC drive beam phase feed-forward concept</a:t>
            </a:r>
            <a:endParaRPr lang="en-US" sz="1000" dirty="0"/>
          </a:p>
        </p:txBody>
      </p:sp>
      <p:sp>
        <p:nvSpPr>
          <p:cNvPr id="45" name="Title 7"/>
          <p:cNvSpPr txBox="1">
            <a:spLocks/>
          </p:cNvSpPr>
          <p:nvPr/>
        </p:nvSpPr>
        <p:spPr>
          <a:xfrm>
            <a:off x="137160" y="548640"/>
            <a:ext cx="6324600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187E"/>
                </a:solidFill>
                <a:latin typeface="Calibri"/>
                <a:cs typeface="Calibri"/>
              </a:rPr>
              <a:t>Drive Beam feed-forward and feedback (CTF3-002)</a:t>
            </a:r>
            <a:endParaRPr lang="en-US" sz="1800" dirty="0">
              <a:solidFill>
                <a:srgbClr val="00187E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build="p" bldLvl="2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4072" y="3640655"/>
            <a:ext cx="3296946" cy="3043519"/>
          </a:xfrm>
          <a:prstGeom prst="rect">
            <a:avLst/>
          </a:prstGeom>
          <a:noFill/>
          <a:ln w="9525" cmpd="dbl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7160" y="1234440"/>
            <a:ext cx="4892040" cy="3185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>
              <a:lnSpc>
                <a:spcPct val="150000"/>
              </a:lnSpc>
              <a:defRPr/>
            </a:pP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Upgrade </a:t>
            </a:r>
            <a:r>
              <a:rPr lang="en-US" sz="1400" dirty="0">
                <a:solidFill>
                  <a:srgbClr val="00187E"/>
                </a:solidFill>
                <a:latin typeface="Calibri"/>
                <a:cs typeface="Calibri"/>
              </a:rPr>
              <a:t>TBL to a test facility relevant for CLIC </a:t>
            </a: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post-CDR </a:t>
            </a: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work</a:t>
            </a: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endParaRPr lang="en-US" sz="800" dirty="0" smtClean="0">
              <a:latin typeface="Calibri"/>
              <a:cs typeface="Calibri"/>
            </a:endParaRP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u="sng" dirty="0" smtClean="0">
                <a:latin typeface="Calibri"/>
                <a:cs typeface="Calibri"/>
              </a:rPr>
              <a:t>12 </a:t>
            </a:r>
            <a:r>
              <a:rPr lang="en-US" sz="1400" u="sng" dirty="0">
                <a:latin typeface="Calibri"/>
                <a:cs typeface="Calibri"/>
              </a:rPr>
              <a:t>GHz power production for structure conditioning</a:t>
            </a:r>
            <a:endParaRPr lang="en-US" sz="1400" u="sng" dirty="0" smtClean="0">
              <a:latin typeface="Calibri"/>
              <a:cs typeface="Calibri"/>
            </a:endParaRP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dirty="0" smtClean="0">
                <a:latin typeface="Calibri"/>
                <a:cs typeface="Calibri"/>
              </a:rPr>
              <a:t>Working </a:t>
            </a:r>
            <a:r>
              <a:rPr lang="en-US" sz="1400" dirty="0">
                <a:latin typeface="Calibri"/>
                <a:cs typeface="Calibri"/>
              </a:rPr>
              <a:t>experience with a real decelerator</a:t>
            </a:r>
            <a:endParaRPr lang="en-US" sz="1400" dirty="0" smtClean="0">
              <a:latin typeface="Calibri"/>
              <a:cs typeface="Calibri"/>
            </a:endParaRP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dirty="0" smtClean="0">
                <a:latin typeface="Calibri"/>
                <a:cs typeface="Calibri"/>
              </a:rPr>
              <a:t>Beam </a:t>
            </a:r>
            <a:r>
              <a:rPr lang="en-US" sz="1400" dirty="0">
                <a:latin typeface="Calibri"/>
                <a:cs typeface="Calibri"/>
              </a:rPr>
              <a:t>dynamics studies, pulse shaping, feedbacks, </a:t>
            </a:r>
            <a:r>
              <a:rPr lang="en-US" sz="1400" dirty="0" smtClean="0">
                <a:latin typeface="Calibri"/>
                <a:cs typeface="Calibri"/>
              </a:rPr>
              <a:t>etc</a:t>
            </a:r>
            <a:endParaRPr lang="en-US" sz="1400" dirty="0" smtClean="0">
              <a:solidFill>
                <a:srgbClr val="00187E"/>
              </a:solidFill>
              <a:latin typeface="Calibri"/>
              <a:cs typeface="Calibri"/>
            </a:endParaRP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endParaRPr lang="en-US" sz="1400" dirty="0" smtClean="0">
              <a:latin typeface="Calibri"/>
              <a:cs typeface="Calibri"/>
            </a:endParaRP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dirty="0" smtClean="0">
                <a:latin typeface="Calibri"/>
                <a:cs typeface="Calibri"/>
              </a:rPr>
              <a:t>Last batch of four PETS installed in late 2012 will  be adapted </a:t>
            </a:r>
          </a:p>
          <a:p>
            <a:pPr indent="176213">
              <a:lnSpc>
                <a:spcPct val="150000"/>
              </a:lnSpc>
              <a:defRPr/>
            </a:pPr>
            <a:r>
              <a:rPr lang="en-US" sz="1400" dirty="0" smtClean="0">
                <a:latin typeface="Calibri"/>
                <a:cs typeface="Calibri"/>
              </a:rPr>
              <a:t>to high-power testing</a:t>
            </a: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dirty="0" smtClean="0">
                <a:latin typeface="Calibri"/>
                <a:cs typeface="Calibri"/>
              </a:rPr>
              <a:t>One (or two slots) tested at beginning of 2013</a:t>
            </a: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dirty="0" smtClean="0">
                <a:latin typeface="Calibri"/>
                <a:cs typeface="Calibri"/>
              </a:rPr>
              <a:t>Gradual increase of slots to 4-8 slots and rep rate to 25-50 Hz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2868" y="5747963"/>
            <a:ext cx="894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Tahoma" pitchFamily="34" charset="0"/>
              </a:rPr>
              <a:t>PETS tank</a:t>
            </a:r>
            <a:endParaRPr lang="en-US" sz="14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0160" y="3471439"/>
            <a:ext cx="1386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Tahoma" pitchFamily="34" charset="0"/>
              </a:rPr>
              <a:t>Accelerating structure under test</a:t>
            </a:r>
            <a:endParaRPr lang="en-US" sz="14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33658" y="3888621"/>
            <a:ext cx="601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Beam</a:t>
            </a:r>
            <a:endParaRPr lang="en-US" sz="1400" dirty="0">
              <a:solidFill>
                <a:srgbClr val="C00000"/>
              </a:solidFill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7" name="Picture 6" descr="DSCN01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2213" y="4530727"/>
            <a:ext cx="2705388" cy="202904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8269115" y="4199628"/>
            <a:ext cx="370812" cy="22249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30802" y="4958821"/>
            <a:ext cx="364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RF</a:t>
            </a:r>
            <a:endParaRPr lang="en-US" sz="1400" dirty="0">
              <a:solidFill>
                <a:srgbClr val="C00000"/>
              </a:solidFill>
              <a:latin typeface="Calibri" pitchFamily="34" charset="0"/>
              <a:cs typeface="Tahoma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5339690" y="4700245"/>
            <a:ext cx="444993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5" descr="P10000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1982" y="646728"/>
            <a:ext cx="3189193" cy="239189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Arrow Connector 11"/>
          <p:cNvCxnSpPr/>
          <p:nvPr/>
        </p:nvCxnSpPr>
        <p:spPr>
          <a:xfrm>
            <a:off x="4004773" y="5441901"/>
            <a:ext cx="1334924" cy="927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38885" y="3199670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u="sng" dirty="0" smtClean="0">
                <a:latin typeface="Calibri" pitchFamily="34" charset="0"/>
                <a:cs typeface="Tahoma" pitchFamily="34" charset="0"/>
              </a:rPr>
              <a:t>S. Doebert</a:t>
            </a:r>
            <a:endParaRPr lang="en-US" sz="1000" i="1" u="sng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14" name="Title 7"/>
          <p:cNvSpPr txBox="1">
            <a:spLocks/>
          </p:cNvSpPr>
          <p:nvPr/>
        </p:nvSpPr>
        <p:spPr>
          <a:xfrm>
            <a:off x="411480" y="640080"/>
            <a:ext cx="32766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187E"/>
                </a:solidFill>
                <a:latin typeface="Calibri"/>
                <a:cs typeface="Calibri"/>
              </a:rPr>
              <a:t>TBL beyond 2012 (CTF3-003)</a:t>
            </a:r>
            <a:endParaRPr lang="en-US" sz="2000" dirty="0">
              <a:solidFill>
                <a:srgbClr val="00187E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8720" y="1234440"/>
            <a:ext cx="6966861" cy="207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8720" y="2853166"/>
            <a:ext cx="2422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  <a:cs typeface="Tahoma" pitchFamily="34" charset="0"/>
              </a:rPr>
              <a:t>3D model of integration of </a:t>
            </a:r>
          </a:p>
          <a:p>
            <a:r>
              <a:rPr lang="en-US" sz="1200" dirty="0" smtClean="0">
                <a:latin typeface="Calibri" pitchFamily="34" charset="0"/>
                <a:cs typeface="Tahoma" pitchFamily="34" charset="0"/>
              </a:rPr>
              <a:t>the first CLIC Module in CLEX (2013)</a:t>
            </a:r>
            <a:endParaRPr lang="en-US" sz="12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331" y="6288651"/>
            <a:ext cx="784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u="sng" dirty="0" smtClean="0">
                <a:latin typeface="Calibri" pitchFamily="34" charset="0"/>
                <a:cs typeface="Tahoma" pitchFamily="34" charset="0"/>
              </a:rPr>
              <a:t>G. </a:t>
            </a:r>
            <a:r>
              <a:rPr lang="en-US" sz="1000" i="1" u="sng" dirty="0" err="1" smtClean="0">
                <a:latin typeface="Calibri" pitchFamily="34" charset="0"/>
                <a:cs typeface="Tahoma" pitchFamily="34" charset="0"/>
              </a:rPr>
              <a:t>Riddone</a:t>
            </a:r>
            <a:endParaRPr lang="en-US" sz="1000" i="1" u="sng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3175" t="22578" r="7925" b="25211"/>
          <a:stretch>
            <a:fillRect/>
          </a:stretch>
        </p:blipFill>
        <p:spPr bwMode="auto">
          <a:xfrm>
            <a:off x="548640" y="3657600"/>
            <a:ext cx="5368342" cy="218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82880" y="3749040"/>
            <a:ext cx="3154680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CLEX - Three two-beam modules (2014)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154680" y="5303520"/>
            <a:ext cx="5850266" cy="1554480"/>
            <a:chOff x="1043608" y="961655"/>
            <a:chExt cx="6520646" cy="1739166"/>
          </a:xfrm>
        </p:grpSpPr>
        <p:pic>
          <p:nvPicPr>
            <p:cNvPr id="8" name="Picture 3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59138" y="961655"/>
              <a:ext cx="2215118" cy="1476745"/>
            </a:xfrm>
            <a:prstGeom prst="rect">
              <a:avLst/>
            </a:prstGeom>
            <a:noFill/>
          </p:spPr>
        </p:pic>
        <p:grpSp>
          <p:nvGrpSpPr>
            <p:cNvPr id="9" name="Group 15"/>
            <p:cNvGrpSpPr/>
            <p:nvPr/>
          </p:nvGrpSpPr>
          <p:grpSpPr>
            <a:xfrm>
              <a:off x="1043608" y="961655"/>
              <a:ext cx="6520646" cy="1739166"/>
              <a:chOff x="1019996" y="961655"/>
              <a:chExt cx="6520646" cy="1739166"/>
            </a:xfrm>
          </p:grpSpPr>
          <p:pic>
            <p:nvPicPr>
              <p:cNvPr id="10" name="Picture 3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019996" y="961656"/>
                <a:ext cx="2151829" cy="1485628"/>
              </a:xfrm>
              <a:prstGeom prst="rect">
                <a:avLst/>
              </a:prstGeom>
              <a:noFill/>
            </p:spPr>
          </p:pic>
          <p:pic>
            <p:nvPicPr>
              <p:cNvPr id="11" name="Picture 3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25524" y="961655"/>
                <a:ext cx="2215118" cy="1476745"/>
              </a:xfrm>
              <a:prstGeom prst="rect">
                <a:avLst/>
              </a:prstGeom>
              <a:noFill/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2590801" y="2378806"/>
                <a:ext cx="3690434" cy="322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  <a:cs typeface="Tahoma" pitchFamily="34" charset="0"/>
                  </a:rPr>
                  <a:t>Schematic layout of CLIC Modules in CLEX</a:t>
                </a:r>
                <a:endParaRPr lang="en-US" sz="1200" dirty="0">
                  <a:latin typeface="Calibri" pitchFamily="34" charset="0"/>
                  <a:cs typeface="Tahoma" pitchFamily="34" charset="0"/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943600" y="4663440"/>
            <a:ext cx="1129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  <a:cs typeface="Tahoma" pitchFamily="34" charset="0"/>
              </a:rPr>
              <a:t>TBTS PETS tank</a:t>
            </a:r>
            <a:endParaRPr lang="en-US" sz="12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49040" y="2944606"/>
            <a:ext cx="1483249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libri" pitchFamily="34" charset="0"/>
                <a:cs typeface="Tahoma" pitchFamily="34" charset="0"/>
              </a:rPr>
              <a:t>Module T0</a:t>
            </a:r>
            <a:endParaRPr lang="en-US" sz="1400" dirty="0">
              <a:latin typeface="Calibri" pitchFamily="34" charset="0"/>
              <a:cs typeface="Tahoma" pitchFamily="34" charset="0"/>
            </a:endParaRPr>
          </a:p>
        </p:txBody>
      </p:sp>
      <p:cxnSp>
        <p:nvCxnSpPr>
          <p:cNvPr id="16" name="Elbow Connector 15"/>
          <p:cNvCxnSpPr/>
          <p:nvPr/>
        </p:nvCxnSpPr>
        <p:spPr>
          <a:xfrm rot="16200000" flipV="1">
            <a:off x="6706679" y="1888680"/>
            <a:ext cx="2410381" cy="1010460"/>
          </a:xfrm>
          <a:prstGeom prst="bentConnector3">
            <a:avLst>
              <a:gd name="adj1" fmla="val 108462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40280" y="5623560"/>
            <a:ext cx="901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  <a:cs typeface="Tahoma" pitchFamily="34" charset="0"/>
              </a:rPr>
              <a:t>Drive beam</a:t>
            </a:r>
            <a:endParaRPr lang="en-US" sz="12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94560" y="6172200"/>
            <a:ext cx="943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  <a:cs typeface="Tahoma" pitchFamily="34" charset="0"/>
              </a:rPr>
              <a:t>Probe beam</a:t>
            </a:r>
            <a:endParaRPr lang="en-US" sz="12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20" name="Title 7"/>
          <p:cNvSpPr txBox="1">
            <a:spLocks/>
          </p:cNvSpPr>
          <p:nvPr/>
        </p:nvSpPr>
        <p:spPr>
          <a:xfrm>
            <a:off x="137160" y="594360"/>
            <a:ext cx="7567612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187E"/>
                </a:solidFill>
                <a:latin typeface="Calibri"/>
                <a:cs typeface="Calibri"/>
              </a:rPr>
              <a:t>Two Beam</a:t>
            </a:r>
            <a:r>
              <a:rPr lang="en-US" sz="2000" dirty="0" smtClean="0">
                <a:solidFill>
                  <a:srgbClr val="00187E"/>
                </a:solidFill>
                <a:latin typeface="Calibri"/>
                <a:cs typeface="Calibri"/>
              </a:rPr>
              <a:t> Modules in CLEX (CTF3-004)</a:t>
            </a:r>
            <a:endParaRPr lang="en-US" sz="2000" dirty="0">
              <a:solidFill>
                <a:srgbClr val="00187E"/>
              </a:solidFill>
              <a:latin typeface="Calibri"/>
              <a:cs typeface="Calibri"/>
            </a:endParaRPr>
          </a:p>
        </p:txBody>
      </p:sp>
      <p:pic>
        <p:nvPicPr>
          <p:cNvPr id="21" name="Picture 16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3244" y="3505114"/>
            <a:ext cx="1919661" cy="144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85800"/>
            <a:ext cx="20116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CLIC Zero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front-end</a:t>
            </a:r>
          </a:p>
          <a:p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2012-2016</a:t>
            </a:r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3" name="Straight Connector 2"/>
          <p:cNvCxnSpPr>
            <a:cxnSpLocks noChangeShapeType="1"/>
          </p:cNvCxnSpPr>
          <p:nvPr/>
        </p:nvCxnSpPr>
        <p:spPr bwMode="auto">
          <a:xfrm rot="10800000">
            <a:off x="188913" y="471488"/>
            <a:ext cx="8234362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60320" y="731520"/>
          <a:ext cx="6388010" cy="11582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{6E25E649-3F16-4E02-A733-19D2CDBF48F0}</a:tableStyleId>
              </a:tblPr>
              <a:tblGrid>
                <a:gridCol w="2555204"/>
                <a:gridCol w="3832806"/>
              </a:tblGrid>
              <a:tr h="978735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200" b="0" baseline="0" dirty="0" smtClean="0"/>
                        <a:t>Build and commission 30 MeV Drive Beam  front-end with nominal CLIC parameters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b="0" baseline="0" dirty="0" smtClean="0"/>
                        <a:t>Build and commission 30 MeV Drive Beam  injector with nominal CLIC parameters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10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b="0" baseline="0" dirty="0" smtClean="0"/>
                        <a:t>Build and commission a few Drive Beam accelerator nominal modules</a:t>
                      </a:r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1000" b="0" baseline="0" dirty="0" smtClean="0"/>
                    </a:p>
                    <a:p>
                      <a:pPr marL="117475" marR="0" indent="-1174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000" b="0" baseline="0" dirty="0" smtClean="0"/>
                        <a:t>Contribution to Technical Design of full CLIC Zero facility</a:t>
                      </a:r>
                    </a:p>
                  </a:txBody>
                  <a:tcPr>
                    <a:solidFill>
                      <a:srgbClr val="000066"/>
                    </a:solidFill>
                  </a:tcPr>
                </a:tc>
              </a:tr>
            </a:tbl>
          </a:graphicData>
        </a:graphic>
      </p:graphicFrame>
      <p:grpSp>
        <p:nvGrpSpPr>
          <p:cNvPr id="4" name="Group 11"/>
          <p:cNvGrpSpPr/>
          <p:nvPr/>
        </p:nvGrpSpPr>
        <p:grpSpPr>
          <a:xfrm>
            <a:off x="539475" y="3659430"/>
            <a:ext cx="8258880" cy="2920907"/>
            <a:chOff x="539475" y="3544215"/>
            <a:chExt cx="8258880" cy="2920907"/>
          </a:xfrm>
        </p:grpSpPr>
        <p:sp>
          <p:nvSpPr>
            <p:cNvPr id="7" name="Line 360"/>
            <p:cNvSpPr>
              <a:spLocks noChangeShapeType="1"/>
            </p:cNvSpPr>
            <p:nvPr/>
          </p:nvSpPr>
          <p:spPr bwMode="auto">
            <a:xfrm>
              <a:off x="1000271" y="4223630"/>
              <a:ext cx="0" cy="9172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8" name="Line 360"/>
            <p:cNvSpPr>
              <a:spLocks noChangeShapeType="1"/>
            </p:cNvSpPr>
            <p:nvPr/>
          </p:nvSpPr>
          <p:spPr bwMode="auto">
            <a:xfrm>
              <a:off x="1248392" y="4223631"/>
              <a:ext cx="0" cy="9172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9" name="Line 360"/>
            <p:cNvSpPr>
              <a:spLocks noChangeShapeType="1"/>
            </p:cNvSpPr>
            <p:nvPr/>
          </p:nvSpPr>
          <p:spPr bwMode="auto">
            <a:xfrm>
              <a:off x="1496513" y="4223631"/>
              <a:ext cx="0" cy="91721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0" name="Line 360"/>
            <p:cNvSpPr>
              <a:spLocks noChangeShapeType="1"/>
            </p:cNvSpPr>
            <p:nvPr/>
          </p:nvSpPr>
          <p:spPr bwMode="auto">
            <a:xfrm>
              <a:off x="1815525" y="4393484"/>
              <a:ext cx="0" cy="7473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1" name="Line 360"/>
            <p:cNvSpPr>
              <a:spLocks noChangeShapeType="1"/>
            </p:cNvSpPr>
            <p:nvPr/>
          </p:nvSpPr>
          <p:spPr bwMode="auto">
            <a:xfrm flipV="1">
              <a:off x="716703" y="5276723"/>
              <a:ext cx="701827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2" name="Rectangle 350"/>
            <p:cNvSpPr>
              <a:spLocks noChangeArrowheads="1"/>
            </p:cNvSpPr>
            <p:nvPr/>
          </p:nvSpPr>
          <p:spPr bwMode="auto">
            <a:xfrm>
              <a:off x="610367" y="5106870"/>
              <a:ext cx="225638" cy="339707"/>
            </a:xfrm>
            <a:prstGeom prst="rect">
              <a:avLst/>
            </a:prstGeom>
            <a:gradFill rotWithShape="0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>
                <a:latin typeface="Arial Narrow" pitchFamily="34" charset="0"/>
              </a:endParaRPr>
            </a:p>
          </p:txBody>
        </p:sp>
        <p:sp>
          <p:nvSpPr>
            <p:cNvPr id="13" name="AutoShape 358"/>
            <p:cNvSpPr>
              <a:spLocks noChangeArrowheads="1"/>
            </p:cNvSpPr>
            <p:nvPr/>
          </p:nvSpPr>
          <p:spPr bwMode="auto">
            <a:xfrm>
              <a:off x="964825" y="5106870"/>
              <a:ext cx="109716" cy="336918"/>
            </a:xfrm>
            <a:prstGeom prst="roundRect">
              <a:avLst>
                <a:gd name="adj" fmla="val 35870"/>
              </a:avLst>
            </a:prstGeom>
            <a:gradFill flip="none" rotWithShape="1">
              <a:gsLst>
                <a:gs pos="0">
                  <a:srgbClr val="FF9966"/>
                </a:gs>
                <a:gs pos="100000">
                  <a:srgbClr val="FF9966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Arial Narrow" pitchFamily="34" charset="0"/>
              </a:endParaRPr>
            </a:p>
          </p:txBody>
        </p:sp>
        <p:sp>
          <p:nvSpPr>
            <p:cNvPr id="14" name="AutoShape 361" descr="Wide upward diagonal"/>
            <p:cNvSpPr>
              <a:spLocks noChangeArrowheads="1"/>
            </p:cNvSpPr>
            <p:nvPr/>
          </p:nvSpPr>
          <p:spPr bwMode="auto">
            <a:xfrm flipV="1">
              <a:off x="893933" y="4053777"/>
              <a:ext cx="212674" cy="169854"/>
            </a:xfrm>
            <a:prstGeom prst="triangle">
              <a:avLst>
                <a:gd name="adj" fmla="val 50000"/>
              </a:avLst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5" name="AutoShape 358"/>
            <p:cNvSpPr>
              <a:spLocks noChangeArrowheads="1"/>
            </p:cNvSpPr>
            <p:nvPr/>
          </p:nvSpPr>
          <p:spPr bwMode="auto">
            <a:xfrm>
              <a:off x="1212946" y="5106870"/>
              <a:ext cx="106338" cy="339708"/>
            </a:xfrm>
            <a:prstGeom prst="roundRect">
              <a:avLst>
                <a:gd name="adj" fmla="val 35870"/>
              </a:avLst>
            </a:prstGeom>
            <a:gradFill flip="none" rotWithShape="1">
              <a:gsLst>
                <a:gs pos="0">
                  <a:srgbClr val="FF9966"/>
                </a:gs>
                <a:gs pos="100000">
                  <a:srgbClr val="FF9966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Arial Narrow" pitchFamily="34" charset="0"/>
              </a:endParaRPr>
            </a:p>
          </p:txBody>
        </p:sp>
        <p:sp>
          <p:nvSpPr>
            <p:cNvPr id="16" name="AutoShape 358"/>
            <p:cNvSpPr>
              <a:spLocks noChangeArrowheads="1"/>
            </p:cNvSpPr>
            <p:nvPr/>
          </p:nvSpPr>
          <p:spPr bwMode="auto">
            <a:xfrm>
              <a:off x="1461067" y="5106870"/>
              <a:ext cx="106338" cy="339708"/>
            </a:xfrm>
            <a:prstGeom prst="roundRect">
              <a:avLst>
                <a:gd name="adj" fmla="val 35870"/>
              </a:avLst>
            </a:prstGeom>
            <a:gradFill flip="none" rotWithShape="1">
              <a:gsLst>
                <a:gs pos="0">
                  <a:srgbClr val="FF9966"/>
                </a:gs>
                <a:gs pos="100000">
                  <a:srgbClr val="FF9966">
                    <a:gamma/>
                    <a:shade val="46275"/>
                    <a:invGamma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Arial Narrow" pitchFamily="34" charset="0"/>
              </a:endParaRPr>
            </a:p>
          </p:txBody>
        </p:sp>
        <p:sp>
          <p:nvSpPr>
            <p:cNvPr id="17" name="AutoShape 356"/>
            <p:cNvSpPr>
              <a:spLocks noChangeArrowheads="1"/>
            </p:cNvSpPr>
            <p:nvPr/>
          </p:nvSpPr>
          <p:spPr bwMode="auto">
            <a:xfrm>
              <a:off x="1744633" y="5106869"/>
              <a:ext cx="141783" cy="339708"/>
            </a:xfrm>
            <a:prstGeom prst="roundRect">
              <a:avLst>
                <a:gd name="adj" fmla="val 35870"/>
              </a:avLst>
            </a:prstGeom>
            <a:gradFill rotWithShape="0">
              <a:gsLst>
                <a:gs pos="0">
                  <a:schemeClr val="accent1">
                    <a:lumMod val="75000"/>
                  </a:schemeClr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8" name="AutoShape 338"/>
            <p:cNvSpPr>
              <a:spLocks noChangeArrowheads="1"/>
            </p:cNvSpPr>
            <p:nvPr/>
          </p:nvSpPr>
          <p:spPr bwMode="auto">
            <a:xfrm flipV="1">
              <a:off x="1886416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19" name="Line 339"/>
            <p:cNvSpPr>
              <a:spLocks noChangeShapeType="1"/>
            </p:cNvSpPr>
            <p:nvPr/>
          </p:nvSpPr>
          <p:spPr bwMode="auto">
            <a:xfrm flipV="1">
              <a:off x="2063645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0" name="AutoShape 361" descr="Wide upward diagonal"/>
            <p:cNvSpPr>
              <a:spLocks noChangeArrowheads="1"/>
            </p:cNvSpPr>
            <p:nvPr/>
          </p:nvSpPr>
          <p:spPr bwMode="auto">
            <a:xfrm flipV="1">
              <a:off x="1142054" y="4053777"/>
              <a:ext cx="212674" cy="169854"/>
            </a:xfrm>
            <a:prstGeom prst="triangle">
              <a:avLst>
                <a:gd name="adj" fmla="val 50000"/>
              </a:avLst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1" name="AutoShape 361" descr="Wide upward diagonal"/>
            <p:cNvSpPr>
              <a:spLocks noChangeArrowheads="1"/>
            </p:cNvSpPr>
            <p:nvPr/>
          </p:nvSpPr>
          <p:spPr bwMode="auto">
            <a:xfrm flipV="1">
              <a:off x="1390175" y="4053777"/>
              <a:ext cx="212674" cy="169854"/>
            </a:xfrm>
            <a:prstGeom prst="triangle">
              <a:avLst>
                <a:gd name="adj" fmla="val 50000"/>
              </a:avLst>
            </a:prstGeom>
            <a:pattFill prst="wdUpDiag">
              <a:fgClr>
                <a:schemeClr val="accent2"/>
              </a:fgClr>
              <a:bgClr>
                <a:srgbClr val="FFFFFF"/>
              </a:bgClr>
            </a:patt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063646" y="5140841"/>
              <a:ext cx="425350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630779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4" name="Oval 384"/>
            <p:cNvSpPr>
              <a:spLocks noChangeArrowheads="1"/>
            </p:cNvSpPr>
            <p:nvPr/>
          </p:nvSpPr>
          <p:spPr bwMode="auto">
            <a:xfrm>
              <a:off x="5856351" y="5075709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5" name="Freeform 386"/>
            <p:cNvSpPr>
              <a:spLocks/>
            </p:cNvSpPr>
            <p:nvPr/>
          </p:nvSpPr>
          <p:spPr bwMode="auto">
            <a:xfrm>
              <a:off x="5998134" y="5074304"/>
              <a:ext cx="112819" cy="391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69" y="31"/>
                </a:cxn>
                <a:cxn ang="0">
                  <a:pos x="60" y="68"/>
                </a:cxn>
                <a:cxn ang="0">
                  <a:pos x="54" y="101"/>
                </a:cxn>
                <a:cxn ang="0">
                  <a:pos x="50" y="141"/>
                </a:cxn>
                <a:cxn ang="0">
                  <a:pos x="52" y="174"/>
                </a:cxn>
                <a:cxn ang="0">
                  <a:pos x="56" y="201"/>
                </a:cxn>
                <a:cxn ang="0">
                  <a:pos x="62" y="233"/>
                </a:cxn>
                <a:cxn ang="0">
                  <a:pos x="75" y="278"/>
                </a:cxn>
                <a:cxn ang="0">
                  <a:pos x="4" y="279"/>
                </a:cxn>
                <a:cxn ang="0">
                  <a:pos x="14" y="235"/>
                </a:cxn>
                <a:cxn ang="0">
                  <a:pos x="21" y="203"/>
                </a:cxn>
                <a:cxn ang="0">
                  <a:pos x="25" y="175"/>
                </a:cxn>
                <a:cxn ang="0">
                  <a:pos x="27" y="139"/>
                </a:cxn>
                <a:cxn ang="0">
                  <a:pos x="23" y="103"/>
                </a:cxn>
                <a:cxn ang="0">
                  <a:pos x="16" y="68"/>
                </a:cxn>
                <a:cxn ang="0">
                  <a:pos x="8" y="33"/>
                </a:cxn>
                <a:cxn ang="0">
                  <a:pos x="0" y="0"/>
                </a:cxn>
              </a:cxnLst>
              <a:rect l="0" t="0" r="r" b="b"/>
              <a:pathLst>
                <a:path w="77" h="279">
                  <a:moveTo>
                    <a:pt x="0" y="0"/>
                  </a:moveTo>
                  <a:lnTo>
                    <a:pt x="77" y="0"/>
                  </a:lnTo>
                  <a:lnTo>
                    <a:pt x="69" y="31"/>
                  </a:lnTo>
                  <a:lnTo>
                    <a:pt x="60" y="68"/>
                  </a:lnTo>
                  <a:lnTo>
                    <a:pt x="54" y="101"/>
                  </a:lnTo>
                  <a:lnTo>
                    <a:pt x="50" y="141"/>
                  </a:lnTo>
                  <a:lnTo>
                    <a:pt x="52" y="174"/>
                  </a:lnTo>
                  <a:lnTo>
                    <a:pt x="56" y="201"/>
                  </a:lnTo>
                  <a:lnTo>
                    <a:pt x="62" y="233"/>
                  </a:lnTo>
                  <a:lnTo>
                    <a:pt x="75" y="278"/>
                  </a:lnTo>
                  <a:lnTo>
                    <a:pt x="4" y="279"/>
                  </a:lnTo>
                  <a:lnTo>
                    <a:pt x="14" y="235"/>
                  </a:lnTo>
                  <a:lnTo>
                    <a:pt x="21" y="203"/>
                  </a:lnTo>
                  <a:lnTo>
                    <a:pt x="25" y="175"/>
                  </a:lnTo>
                  <a:lnTo>
                    <a:pt x="27" y="139"/>
                  </a:lnTo>
                  <a:lnTo>
                    <a:pt x="23" y="103"/>
                  </a:lnTo>
                  <a:lnTo>
                    <a:pt x="16" y="68"/>
                  </a:lnTo>
                  <a:lnTo>
                    <a:pt x="8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6" name="Oval 384"/>
            <p:cNvSpPr>
              <a:spLocks noChangeArrowheads="1"/>
            </p:cNvSpPr>
            <p:nvPr/>
          </p:nvSpPr>
          <p:spPr bwMode="auto">
            <a:xfrm>
              <a:off x="6139917" y="5074304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7" name="Freeform 386"/>
            <p:cNvSpPr>
              <a:spLocks/>
            </p:cNvSpPr>
            <p:nvPr/>
          </p:nvSpPr>
          <p:spPr bwMode="auto">
            <a:xfrm>
              <a:off x="6281701" y="5072899"/>
              <a:ext cx="112819" cy="391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69" y="31"/>
                </a:cxn>
                <a:cxn ang="0">
                  <a:pos x="60" y="68"/>
                </a:cxn>
                <a:cxn ang="0">
                  <a:pos x="54" y="101"/>
                </a:cxn>
                <a:cxn ang="0">
                  <a:pos x="50" y="141"/>
                </a:cxn>
                <a:cxn ang="0">
                  <a:pos x="52" y="174"/>
                </a:cxn>
                <a:cxn ang="0">
                  <a:pos x="56" y="201"/>
                </a:cxn>
                <a:cxn ang="0">
                  <a:pos x="62" y="233"/>
                </a:cxn>
                <a:cxn ang="0">
                  <a:pos x="75" y="278"/>
                </a:cxn>
                <a:cxn ang="0">
                  <a:pos x="4" y="279"/>
                </a:cxn>
                <a:cxn ang="0">
                  <a:pos x="14" y="235"/>
                </a:cxn>
                <a:cxn ang="0">
                  <a:pos x="21" y="203"/>
                </a:cxn>
                <a:cxn ang="0">
                  <a:pos x="25" y="175"/>
                </a:cxn>
                <a:cxn ang="0">
                  <a:pos x="27" y="139"/>
                </a:cxn>
                <a:cxn ang="0">
                  <a:pos x="23" y="103"/>
                </a:cxn>
                <a:cxn ang="0">
                  <a:pos x="16" y="68"/>
                </a:cxn>
                <a:cxn ang="0">
                  <a:pos x="8" y="33"/>
                </a:cxn>
                <a:cxn ang="0">
                  <a:pos x="0" y="0"/>
                </a:cxn>
              </a:cxnLst>
              <a:rect l="0" t="0" r="r" b="b"/>
              <a:pathLst>
                <a:path w="77" h="279">
                  <a:moveTo>
                    <a:pt x="0" y="0"/>
                  </a:moveTo>
                  <a:lnTo>
                    <a:pt x="77" y="0"/>
                  </a:lnTo>
                  <a:lnTo>
                    <a:pt x="69" y="31"/>
                  </a:lnTo>
                  <a:lnTo>
                    <a:pt x="60" y="68"/>
                  </a:lnTo>
                  <a:lnTo>
                    <a:pt x="54" y="101"/>
                  </a:lnTo>
                  <a:lnTo>
                    <a:pt x="50" y="141"/>
                  </a:lnTo>
                  <a:lnTo>
                    <a:pt x="52" y="174"/>
                  </a:lnTo>
                  <a:lnTo>
                    <a:pt x="56" y="201"/>
                  </a:lnTo>
                  <a:lnTo>
                    <a:pt x="62" y="233"/>
                  </a:lnTo>
                  <a:lnTo>
                    <a:pt x="75" y="278"/>
                  </a:lnTo>
                  <a:lnTo>
                    <a:pt x="4" y="279"/>
                  </a:lnTo>
                  <a:lnTo>
                    <a:pt x="14" y="235"/>
                  </a:lnTo>
                  <a:lnTo>
                    <a:pt x="21" y="203"/>
                  </a:lnTo>
                  <a:lnTo>
                    <a:pt x="25" y="175"/>
                  </a:lnTo>
                  <a:lnTo>
                    <a:pt x="27" y="139"/>
                  </a:lnTo>
                  <a:lnTo>
                    <a:pt x="23" y="103"/>
                  </a:lnTo>
                  <a:lnTo>
                    <a:pt x="16" y="68"/>
                  </a:lnTo>
                  <a:lnTo>
                    <a:pt x="8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8" name="AutoShape 338"/>
            <p:cNvSpPr>
              <a:spLocks noChangeArrowheads="1"/>
            </p:cNvSpPr>
            <p:nvPr/>
          </p:nvSpPr>
          <p:spPr bwMode="auto">
            <a:xfrm flipV="1">
              <a:off x="2453549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29" name="Line 339"/>
            <p:cNvSpPr>
              <a:spLocks noChangeShapeType="1"/>
            </p:cNvSpPr>
            <p:nvPr/>
          </p:nvSpPr>
          <p:spPr bwMode="auto">
            <a:xfrm flipV="1">
              <a:off x="2630778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3268804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1" name="AutoShape 338"/>
            <p:cNvSpPr>
              <a:spLocks noChangeArrowheads="1"/>
            </p:cNvSpPr>
            <p:nvPr/>
          </p:nvSpPr>
          <p:spPr bwMode="auto">
            <a:xfrm flipV="1">
              <a:off x="3091574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2" name="Line 339"/>
            <p:cNvSpPr>
              <a:spLocks noChangeShapeType="1"/>
            </p:cNvSpPr>
            <p:nvPr/>
          </p:nvSpPr>
          <p:spPr bwMode="auto">
            <a:xfrm flipV="1">
              <a:off x="3268804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3906830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4" name="AutoShape 338"/>
            <p:cNvSpPr>
              <a:spLocks noChangeArrowheads="1"/>
            </p:cNvSpPr>
            <p:nvPr/>
          </p:nvSpPr>
          <p:spPr bwMode="auto">
            <a:xfrm flipV="1">
              <a:off x="3729599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5" name="Line 339"/>
            <p:cNvSpPr>
              <a:spLocks noChangeShapeType="1"/>
            </p:cNvSpPr>
            <p:nvPr/>
          </p:nvSpPr>
          <p:spPr bwMode="auto">
            <a:xfrm flipV="1">
              <a:off x="3906829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4544855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37" name="AutoShape 338"/>
            <p:cNvSpPr>
              <a:spLocks noChangeArrowheads="1"/>
            </p:cNvSpPr>
            <p:nvPr/>
          </p:nvSpPr>
          <p:spPr bwMode="auto">
            <a:xfrm flipV="1">
              <a:off x="4367624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8" name="Line 339"/>
            <p:cNvSpPr>
              <a:spLocks noChangeShapeType="1"/>
            </p:cNvSpPr>
            <p:nvPr/>
          </p:nvSpPr>
          <p:spPr bwMode="auto">
            <a:xfrm flipV="1">
              <a:off x="4544854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5182880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0" name="AutoShape 338"/>
            <p:cNvSpPr>
              <a:spLocks noChangeArrowheads="1"/>
            </p:cNvSpPr>
            <p:nvPr/>
          </p:nvSpPr>
          <p:spPr bwMode="auto">
            <a:xfrm flipV="1">
              <a:off x="5005650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1" name="Line 339"/>
            <p:cNvSpPr>
              <a:spLocks noChangeShapeType="1"/>
            </p:cNvSpPr>
            <p:nvPr/>
          </p:nvSpPr>
          <p:spPr bwMode="auto">
            <a:xfrm flipV="1">
              <a:off x="5182879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6458930" y="5140841"/>
              <a:ext cx="567133" cy="271766"/>
            </a:xfrm>
            <a:prstGeom prst="roundRect">
              <a:avLst/>
            </a:prstGeom>
            <a:gradFill>
              <a:gsLst>
                <a:gs pos="0">
                  <a:srgbClr val="FF9900">
                    <a:gamma/>
                    <a:shade val="46275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6275"/>
                    <a:invGamma/>
                  </a:srgbClr>
                </a:gs>
              </a:gsLst>
              <a:lin ang="16200000" scaled="1"/>
            </a:gra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3" name="AutoShape 338"/>
            <p:cNvSpPr>
              <a:spLocks noChangeArrowheads="1"/>
            </p:cNvSpPr>
            <p:nvPr/>
          </p:nvSpPr>
          <p:spPr bwMode="auto">
            <a:xfrm flipV="1">
              <a:off x="6281700" y="3782010"/>
              <a:ext cx="354458" cy="284783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4" name="Line 339"/>
            <p:cNvSpPr>
              <a:spLocks noChangeShapeType="1"/>
            </p:cNvSpPr>
            <p:nvPr/>
          </p:nvSpPr>
          <p:spPr bwMode="auto">
            <a:xfrm flipV="1">
              <a:off x="6458929" y="4053777"/>
              <a:ext cx="0" cy="13059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5" name="Oval 384"/>
            <p:cNvSpPr>
              <a:spLocks noChangeArrowheads="1"/>
            </p:cNvSpPr>
            <p:nvPr/>
          </p:nvSpPr>
          <p:spPr bwMode="auto">
            <a:xfrm>
              <a:off x="7132401" y="5074304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6" name="Freeform 386"/>
            <p:cNvSpPr>
              <a:spLocks/>
            </p:cNvSpPr>
            <p:nvPr/>
          </p:nvSpPr>
          <p:spPr bwMode="auto">
            <a:xfrm>
              <a:off x="7274184" y="5072899"/>
              <a:ext cx="112819" cy="3917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" y="0"/>
                </a:cxn>
                <a:cxn ang="0">
                  <a:pos x="69" y="31"/>
                </a:cxn>
                <a:cxn ang="0">
                  <a:pos x="60" y="68"/>
                </a:cxn>
                <a:cxn ang="0">
                  <a:pos x="54" y="101"/>
                </a:cxn>
                <a:cxn ang="0">
                  <a:pos x="50" y="141"/>
                </a:cxn>
                <a:cxn ang="0">
                  <a:pos x="52" y="174"/>
                </a:cxn>
                <a:cxn ang="0">
                  <a:pos x="56" y="201"/>
                </a:cxn>
                <a:cxn ang="0">
                  <a:pos x="62" y="233"/>
                </a:cxn>
                <a:cxn ang="0">
                  <a:pos x="75" y="278"/>
                </a:cxn>
                <a:cxn ang="0">
                  <a:pos x="4" y="279"/>
                </a:cxn>
                <a:cxn ang="0">
                  <a:pos x="14" y="235"/>
                </a:cxn>
                <a:cxn ang="0">
                  <a:pos x="21" y="203"/>
                </a:cxn>
                <a:cxn ang="0">
                  <a:pos x="25" y="175"/>
                </a:cxn>
                <a:cxn ang="0">
                  <a:pos x="27" y="139"/>
                </a:cxn>
                <a:cxn ang="0">
                  <a:pos x="23" y="103"/>
                </a:cxn>
                <a:cxn ang="0">
                  <a:pos x="16" y="68"/>
                </a:cxn>
                <a:cxn ang="0">
                  <a:pos x="8" y="33"/>
                </a:cxn>
                <a:cxn ang="0">
                  <a:pos x="0" y="0"/>
                </a:cxn>
              </a:cxnLst>
              <a:rect l="0" t="0" r="r" b="b"/>
              <a:pathLst>
                <a:path w="77" h="279">
                  <a:moveTo>
                    <a:pt x="0" y="0"/>
                  </a:moveTo>
                  <a:lnTo>
                    <a:pt x="77" y="0"/>
                  </a:lnTo>
                  <a:lnTo>
                    <a:pt x="69" y="31"/>
                  </a:lnTo>
                  <a:lnTo>
                    <a:pt x="60" y="68"/>
                  </a:lnTo>
                  <a:lnTo>
                    <a:pt x="54" y="101"/>
                  </a:lnTo>
                  <a:lnTo>
                    <a:pt x="50" y="141"/>
                  </a:lnTo>
                  <a:lnTo>
                    <a:pt x="52" y="174"/>
                  </a:lnTo>
                  <a:lnTo>
                    <a:pt x="56" y="201"/>
                  </a:lnTo>
                  <a:lnTo>
                    <a:pt x="62" y="233"/>
                  </a:lnTo>
                  <a:lnTo>
                    <a:pt x="75" y="278"/>
                  </a:lnTo>
                  <a:lnTo>
                    <a:pt x="4" y="279"/>
                  </a:lnTo>
                  <a:lnTo>
                    <a:pt x="14" y="235"/>
                  </a:lnTo>
                  <a:lnTo>
                    <a:pt x="21" y="203"/>
                  </a:lnTo>
                  <a:lnTo>
                    <a:pt x="25" y="175"/>
                  </a:lnTo>
                  <a:lnTo>
                    <a:pt x="27" y="139"/>
                  </a:lnTo>
                  <a:lnTo>
                    <a:pt x="23" y="103"/>
                  </a:lnTo>
                  <a:lnTo>
                    <a:pt x="16" y="68"/>
                  </a:lnTo>
                  <a:lnTo>
                    <a:pt x="8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7" name="Oval 384"/>
            <p:cNvSpPr>
              <a:spLocks noChangeArrowheads="1"/>
            </p:cNvSpPr>
            <p:nvPr/>
          </p:nvSpPr>
          <p:spPr bwMode="auto">
            <a:xfrm>
              <a:off x="7415967" y="5072899"/>
              <a:ext cx="105493" cy="387561"/>
            </a:xfrm>
            <a:prstGeom prst="ellipse">
              <a:avLst/>
            </a:prstGeom>
            <a:solidFill>
              <a:srgbClr val="DDDDDD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8" name="Line 325"/>
            <p:cNvSpPr>
              <a:spLocks noChangeShapeType="1"/>
            </p:cNvSpPr>
            <p:nvPr/>
          </p:nvSpPr>
          <p:spPr bwMode="auto">
            <a:xfrm flipV="1">
              <a:off x="8053992" y="5480547"/>
              <a:ext cx="141783" cy="16985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49" name="Line 328"/>
            <p:cNvSpPr>
              <a:spLocks noChangeShapeType="1"/>
            </p:cNvSpPr>
            <p:nvPr/>
          </p:nvSpPr>
          <p:spPr bwMode="auto">
            <a:xfrm>
              <a:off x="7912209" y="4903046"/>
              <a:ext cx="49624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0" name="Line 330"/>
            <p:cNvSpPr>
              <a:spLocks noChangeShapeType="1"/>
            </p:cNvSpPr>
            <p:nvPr/>
          </p:nvSpPr>
          <p:spPr bwMode="auto">
            <a:xfrm flipV="1">
              <a:off x="7690179" y="4903044"/>
              <a:ext cx="222029" cy="38175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1" name="Line 331"/>
            <p:cNvSpPr>
              <a:spLocks noChangeShapeType="1"/>
            </p:cNvSpPr>
            <p:nvPr/>
          </p:nvSpPr>
          <p:spPr bwMode="auto">
            <a:xfrm flipH="1" flipV="1">
              <a:off x="7734979" y="5276723"/>
              <a:ext cx="389904" cy="2717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2" name="Rectangle 332"/>
            <p:cNvSpPr>
              <a:spLocks noChangeArrowheads="1"/>
            </p:cNvSpPr>
            <p:nvPr/>
          </p:nvSpPr>
          <p:spPr bwMode="auto">
            <a:xfrm>
              <a:off x="7912209" y="4801133"/>
              <a:ext cx="140657" cy="194077"/>
            </a:xfrm>
            <a:prstGeom prst="rect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3" name="Rectangle 335"/>
            <p:cNvSpPr>
              <a:spLocks noChangeArrowheads="1"/>
            </p:cNvSpPr>
            <p:nvPr/>
          </p:nvSpPr>
          <p:spPr bwMode="auto">
            <a:xfrm>
              <a:off x="7628642" y="5179394"/>
              <a:ext cx="140657" cy="194077"/>
            </a:xfrm>
            <a:prstGeom prst="rect">
              <a:avLst/>
            </a:prstGeom>
            <a:gradFill rotWithShape="0">
              <a:gsLst>
                <a:gs pos="0">
                  <a:srgbClr val="5F5F5F"/>
                </a:gs>
                <a:gs pos="100000">
                  <a:srgbClr val="5F5F5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100">
                <a:latin typeface="+mj-lt"/>
              </a:endParaRPr>
            </a:p>
          </p:txBody>
        </p:sp>
        <p:sp>
          <p:nvSpPr>
            <p:cNvPr id="54" name="Rectangle 355"/>
            <p:cNvSpPr>
              <a:spLocks noChangeArrowheads="1"/>
            </p:cNvSpPr>
            <p:nvPr/>
          </p:nvSpPr>
          <p:spPr bwMode="auto">
            <a:xfrm>
              <a:off x="574921" y="5786284"/>
              <a:ext cx="358613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Gun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55" name="Rectangle 355"/>
            <p:cNvSpPr>
              <a:spLocks noChangeArrowheads="1"/>
            </p:cNvSpPr>
            <p:nvPr/>
          </p:nvSpPr>
          <p:spPr bwMode="auto">
            <a:xfrm>
              <a:off x="1035717" y="5752313"/>
              <a:ext cx="35861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SHB 1-2-3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56" name="Rectangle 355"/>
            <p:cNvSpPr>
              <a:spLocks noChangeArrowheads="1"/>
            </p:cNvSpPr>
            <p:nvPr/>
          </p:nvSpPr>
          <p:spPr bwMode="auto">
            <a:xfrm flipH="1">
              <a:off x="1709188" y="5786284"/>
              <a:ext cx="254871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PB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57" name="Rectangle 355"/>
            <p:cNvSpPr>
              <a:spLocks noChangeArrowheads="1"/>
            </p:cNvSpPr>
            <p:nvPr/>
          </p:nvSpPr>
          <p:spPr bwMode="auto">
            <a:xfrm flipH="1">
              <a:off x="2028200" y="5786284"/>
              <a:ext cx="638025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Buncher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58" name="Rectangle 355"/>
            <p:cNvSpPr>
              <a:spLocks noChangeArrowheads="1"/>
            </p:cNvSpPr>
            <p:nvPr/>
          </p:nvSpPr>
          <p:spPr bwMode="auto">
            <a:xfrm flipH="1">
              <a:off x="3375142" y="5786284"/>
              <a:ext cx="1134267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Acc. Structures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59" name="Rectangle 355"/>
            <p:cNvSpPr>
              <a:spLocks noChangeArrowheads="1"/>
            </p:cNvSpPr>
            <p:nvPr/>
          </p:nvSpPr>
          <p:spPr bwMode="auto">
            <a:xfrm flipH="1">
              <a:off x="5785459" y="4801133"/>
              <a:ext cx="602579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Quads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0" name="Rectangle 355"/>
            <p:cNvSpPr>
              <a:spLocks noChangeArrowheads="1"/>
            </p:cNvSpPr>
            <p:nvPr/>
          </p:nvSpPr>
          <p:spPr bwMode="auto">
            <a:xfrm flipH="1">
              <a:off x="7415967" y="4257601"/>
              <a:ext cx="138238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Magnetic chicane, diag. &amp; collimation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grpSp>
          <p:nvGrpSpPr>
            <p:cNvPr id="6" name="Group 185"/>
            <p:cNvGrpSpPr/>
            <p:nvPr/>
          </p:nvGrpSpPr>
          <p:grpSpPr>
            <a:xfrm>
              <a:off x="539477" y="4869074"/>
              <a:ext cx="4953469" cy="101912"/>
              <a:chOff x="78615" y="4005075"/>
              <a:chExt cx="5367015" cy="115215"/>
            </a:xfrm>
          </p:grpSpPr>
          <p:grpSp>
            <p:nvGrpSpPr>
              <p:cNvPr id="61" name="Group 431"/>
              <p:cNvGrpSpPr>
                <a:grpSpLocks/>
              </p:cNvGrpSpPr>
              <p:nvPr/>
            </p:nvGrpSpPr>
            <p:grpSpPr bwMode="auto">
              <a:xfrm>
                <a:off x="5224885" y="4005669"/>
                <a:ext cx="220745" cy="114027"/>
                <a:chOff x="1560" y="3627"/>
                <a:chExt cx="116" cy="96"/>
              </a:xfrm>
            </p:grpSpPr>
            <p:sp>
              <p:nvSpPr>
                <p:cNvPr id="154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5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6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2" name="Group 439"/>
              <p:cNvGrpSpPr>
                <a:grpSpLocks/>
              </p:cNvGrpSpPr>
              <p:nvPr/>
            </p:nvGrpSpPr>
            <p:grpSpPr bwMode="auto">
              <a:xfrm>
                <a:off x="4533595" y="4005669"/>
                <a:ext cx="220745" cy="114027"/>
                <a:chOff x="1560" y="3627"/>
                <a:chExt cx="116" cy="96"/>
              </a:xfrm>
            </p:grpSpPr>
            <p:sp>
              <p:nvSpPr>
                <p:cNvPr id="151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2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3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3" name="Group 431"/>
              <p:cNvGrpSpPr>
                <a:grpSpLocks/>
              </p:cNvGrpSpPr>
              <p:nvPr/>
            </p:nvGrpSpPr>
            <p:grpSpPr bwMode="auto">
              <a:xfrm>
                <a:off x="3842305" y="4005669"/>
                <a:ext cx="220745" cy="114027"/>
                <a:chOff x="1560" y="3627"/>
                <a:chExt cx="116" cy="96"/>
              </a:xfrm>
            </p:grpSpPr>
            <p:sp>
              <p:nvSpPr>
                <p:cNvPr id="148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9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50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77" name="Group 439"/>
              <p:cNvGrpSpPr>
                <a:grpSpLocks/>
              </p:cNvGrpSpPr>
              <p:nvPr/>
            </p:nvGrpSpPr>
            <p:grpSpPr bwMode="auto">
              <a:xfrm>
                <a:off x="3151015" y="4005669"/>
                <a:ext cx="220745" cy="114027"/>
                <a:chOff x="1560" y="3627"/>
                <a:chExt cx="116" cy="96"/>
              </a:xfrm>
            </p:grpSpPr>
            <p:sp>
              <p:nvSpPr>
                <p:cNvPr id="145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6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7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78" name="Group 431"/>
              <p:cNvGrpSpPr>
                <a:grpSpLocks/>
              </p:cNvGrpSpPr>
              <p:nvPr/>
            </p:nvGrpSpPr>
            <p:grpSpPr bwMode="auto">
              <a:xfrm>
                <a:off x="2459725" y="4005669"/>
                <a:ext cx="220745" cy="114027"/>
                <a:chOff x="1560" y="3627"/>
                <a:chExt cx="116" cy="96"/>
              </a:xfrm>
            </p:grpSpPr>
            <p:sp>
              <p:nvSpPr>
                <p:cNvPr id="142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3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4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79" name="Group 439"/>
              <p:cNvGrpSpPr>
                <a:grpSpLocks/>
              </p:cNvGrpSpPr>
              <p:nvPr/>
            </p:nvGrpSpPr>
            <p:grpSpPr bwMode="auto">
              <a:xfrm>
                <a:off x="1806840" y="4005669"/>
                <a:ext cx="220745" cy="114027"/>
                <a:chOff x="1560" y="3627"/>
                <a:chExt cx="116" cy="96"/>
              </a:xfrm>
            </p:grpSpPr>
            <p:sp>
              <p:nvSpPr>
                <p:cNvPr id="139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0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41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0" name="Group 439"/>
              <p:cNvGrpSpPr>
                <a:grpSpLocks/>
              </p:cNvGrpSpPr>
              <p:nvPr/>
            </p:nvGrpSpPr>
            <p:grpSpPr bwMode="auto">
              <a:xfrm>
                <a:off x="1192360" y="4005075"/>
                <a:ext cx="192025" cy="115215"/>
                <a:chOff x="1560" y="3627"/>
                <a:chExt cx="116" cy="96"/>
              </a:xfrm>
            </p:grpSpPr>
            <p:sp>
              <p:nvSpPr>
                <p:cNvPr id="136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7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8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1" name="Group 439"/>
              <p:cNvGrpSpPr>
                <a:grpSpLocks/>
              </p:cNvGrpSpPr>
              <p:nvPr/>
            </p:nvGrpSpPr>
            <p:grpSpPr bwMode="auto">
              <a:xfrm>
                <a:off x="885120" y="4005075"/>
                <a:ext cx="154840" cy="115215"/>
                <a:chOff x="1560" y="3627"/>
                <a:chExt cx="116" cy="96"/>
              </a:xfrm>
            </p:grpSpPr>
            <p:sp>
              <p:nvSpPr>
                <p:cNvPr id="133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4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5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2" name="Group 439"/>
              <p:cNvGrpSpPr>
                <a:grpSpLocks/>
              </p:cNvGrpSpPr>
              <p:nvPr/>
            </p:nvGrpSpPr>
            <p:grpSpPr bwMode="auto">
              <a:xfrm>
                <a:off x="616285" y="4005075"/>
                <a:ext cx="154840" cy="115215"/>
                <a:chOff x="1560" y="3627"/>
                <a:chExt cx="116" cy="96"/>
              </a:xfrm>
            </p:grpSpPr>
            <p:sp>
              <p:nvSpPr>
                <p:cNvPr id="130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1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32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3" name="Group 439"/>
              <p:cNvGrpSpPr>
                <a:grpSpLocks/>
              </p:cNvGrpSpPr>
              <p:nvPr/>
            </p:nvGrpSpPr>
            <p:grpSpPr bwMode="auto">
              <a:xfrm>
                <a:off x="78615" y="4005075"/>
                <a:ext cx="154840" cy="115215"/>
                <a:chOff x="1560" y="3627"/>
                <a:chExt cx="116" cy="96"/>
              </a:xfrm>
            </p:grpSpPr>
            <p:sp>
              <p:nvSpPr>
                <p:cNvPr id="127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8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29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84" name="Group 186"/>
            <p:cNvGrpSpPr/>
            <p:nvPr/>
          </p:nvGrpSpPr>
          <p:grpSpPr>
            <a:xfrm>
              <a:off x="539477" y="5582460"/>
              <a:ext cx="4953469" cy="101912"/>
              <a:chOff x="78615" y="4005075"/>
              <a:chExt cx="5367015" cy="115215"/>
            </a:xfrm>
          </p:grpSpPr>
          <p:grpSp>
            <p:nvGrpSpPr>
              <p:cNvPr id="85" name="Group 431"/>
              <p:cNvGrpSpPr>
                <a:grpSpLocks/>
              </p:cNvGrpSpPr>
              <p:nvPr/>
            </p:nvGrpSpPr>
            <p:grpSpPr bwMode="auto">
              <a:xfrm>
                <a:off x="5224885" y="4005669"/>
                <a:ext cx="220745" cy="114027"/>
                <a:chOff x="1560" y="3627"/>
                <a:chExt cx="116" cy="96"/>
              </a:xfrm>
            </p:grpSpPr>
            <p:sp>
              <p:nvSpPr>
                <p:cNvPr id="114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5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6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6" name="Group 439"/>
              <p:cNvGrpSpPr>
                <a:grpSpLocks/>
              </p:cNvGrpSpPr>
              <p:nvPr/>
            </p:nvGrpSpPr>
            <p:grpSpPr bwMode="auto">
              <a:xfrm>
                <a:off x="4533595" y="4005669"/>
                <a:ext cx="220745" cy="114027"/>
                <a:chOff x="1560" y="3627"/>
                <a:chExt cx="116" cy="96"/>
              </a:xfrm>
            </p:grpSpPr>
            <p:sp>
              <p:nvSpPr>
                <p:cNvPr id="111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2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3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7" name="Group 431"/>
              <p:cNvGrpSpPr>
                <a:grpSpLocks/>
              </p:cNvGrpSpPr>
              <p:nvPr/>
            </p:nvGrpSpPr>
            <p:grpSpPr bwMode="auto">
              <a:xfrm>
                <a:off x="3842305" y="4005669"/>
                <a:ext cx="220745" cy="114027"/>
                <a:chOff x="1560" y="3627"/>
                <a:chExt cx="116" cy="96"/>
              </a:xfrm>
            </p:grpSpPr>
            <p:sp>
              <p:nvSpPr>
                <p:cNvPr id="108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9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0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8" name="Group 439"/>
              <p:cNvGrpSpPr>
                <a:grpSpLocks/>
              </p:cNvGrpSpPr>
              <p:nvPr/>
            </p:nvGrpSpPr>
            <p:grpSpPr bwMode="auto">
              <a:xfrm>
                <a:off x="3151015" y="4005669"/>
                <a:ext cx="220745" cy="114027"/>
                <a:chOff x="1560" y="3627"/>
                <a:chExt cx="116" cy="96"/>
              </a:xfrm>
            </p:grpSpPr>
            <p:sp>
              <p:nvSpPr>
                <p:cNvPr id="105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6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7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19" name="Group 431"/>
              <p:cNvGrpSpPr>
                <a:grpSpLocks/>
              </p:cNvGrpSpPr>
              <p:nvPr/>
            </p:nvGrpSpPr>
            <p:grpSpPr bwMode="auto">
              <a:xfrm>
                <a:off x="2459725" y="4005669"/>
                <a:ext cx="220745" cy="114027"/>
                <a:chOff x="1560" y="3627"/>
                <a:chExt cx="116" cy="96"/>
              </a:xfrm>
            </p:grpSpPr>
            <p:sp>
              <p:nvSpPr>
                <p:cNvPr id="102" name="Rectangle 432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3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4" name="Line 434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0" name="Group 439"/>
              <p:cNvGrpSpPr>
                <a:grpSpLocks/>
              </p:cNvGrpSpPr>
              <p:nvPr/>
            </p:nvGrpSpPr>
            <p:grpSpPr bwMode="auto">
              <a:xfrm>
                <a:off x="1806840" y="4005669"/>
                <a:ext cx="220745" cy="114027"/>
                <a:chOff x="1560" y="3627"/>
                <a:chExt cx="116" cy="96"/>
              </a:xfrm>
            </p:grpSpPr>
            <p:sp>
              <p:nvSpPr>
                <p:cNvPr id="99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0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1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1" name="Group 439"/>
              <p:cNvGrpSpPr>
                <a:grpSpLocks/>
              </p:cNvGrpSpPr>
              <p:nvPr/>
            </p:nvGrpSpPr>
            <p:grpSpPr bwMode="auto">
              <a:xfrm>
                <a:off x="1192360" y="4005075"/>
                <a:ext cx="192025" cy="115215"/>
                <a:chOff x="1560" y="3627"/>
                <a:chExt cx="116" cy="96"/>
              </a:xfrm>
            </p:grpSpPr>
            <p:sp>
              <p:nvSpPr>
                <p:cNvPr id="96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7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8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2" name="Group 439"/>
              <p:cNvGrpSpPr>
                <a:grpSpLocks/>
              </p:cNvGrpSpPr>
              <p:nvPr/>
            </p:nvGrpSpPr>
            <p:grpSpPr bwMode="auto">
              <a:xfrm>
                <a:off x="885120" y="4005075"/>
                <a:ext cx="154840" cy="115215"/>
                <a:chOff x="1560" y="3627"/>
                <a:chExt cx="116" cy="96"/>
              </a:xfrm>
            </p:grpSpPr>
            <p:sp>
              <p:nvSpPr>
                <p:cNvPr id="93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4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5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3" name="Group 439"/>
              <p:cNvGrpSpPr>
                <a:grpSpLocks/>
              </p:cNvGrpSpPr>
              <p:nvPr/>
            </p:nvGrpSpPr>
            <p:grpSpPr bwMode="auto">
              <a:xfrm>
                <a:off x="616285" y="4005075"/>
                <a:ext cx="154840" cy="115215"/>
                <a:chOff x="1560" y="3627"/>
                <a:chExt cx="116" cy="96"/>
              </a:xfrm>
            </p:grpSpPr>
            <p:sp>
              <p:nvSpPr>
                <p:cNvPr id="90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1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2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24" name="Group 439"/>
              <p:cNvGrpSpPr>
                <a:grpSpLocks/>
              </p:cNvGrpSpPr>
              <p:nvPr/>
            </p:nvGrpSpPr>
            <p:grpSpPr bwMode="auto">
              <a:xfrm>
                <a:off x="78615" y="4005075"/>
                <a:ext cx="154840" cy="115215"/>
                <a:chOff x="1560" y="3627"/>
                <a:chExt cx="116" cy="96"/>
              </a:xfrm>
            </p:grpSpPr>
            <p:sp>
              <p:nvSpPr>
                <p:cNvPr id="87" name="Rectangle 440"/>
                <p:cNvSpPr>
                  <a:spLocks noChangeArrowheads="1"/>
                </p:cNvSpPr>
                <p:nvPr/>
              </p:nvSpPr>
              <p:spPr bwMode="auto">
                <a:xfrm>
                  <a:off x="1560" y="3627"/>
                  <a:ext cx="116" cy="96"/>
                </a:xfrm>
                <a:prstGeom prst="rect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8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1560" y="3628"/>
                  <a:ext cx="114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9" name="Line 442"/>
                <p:cNvSpPr>
                  <a:spLocks noChangeShapeType="1"/>
                </p:cNvSpPr>
                <p:nvPr/>
              </p:nvSpPr>
              <p:spPr bwMode="auto">
                <a:xfrm flipH="1" flipV="1">
                  <a:off x="1562" y="3628"/>
                  <a:ext cx="112" cy="9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125" name="Group 230"/>
            <p:cNvGrpSpPr/>
            <p:nvPr/>
          </p:nvGrpSpPr>
          <p:grpSpPr>
            <a:xfrm flipH="1">
              <a:off x="8337559" y="4801127"/>
              <a:ext cx="424224" cy="572337"/>
              <a:chOff x="7912015" y="4119070"/>
              <a:chExt cx="459640" cy="647046"/>
            </a:xfrm>
          </p:grpSpPr>
          <p:sp>
            <p:nvSpPr>
              <p:cNvPr id="74" name="Line 330"/>
              <p:cNvSpPr>
                <a:spLocks noChangeShapeType="1"/>
              </p:cNvSpPr>
              <p:nvPr/>
            </p:nvSpPr>
            <p:spPr bwMode="auto">
              <a:xfrm flipV="1">
                <a:off x="7978689" y="4234284"/>
                <a:ext cx="240565" cy="43158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100" dirty="0">
                  <a:latin typeface="+mj-lt"/>
                </a:endParaRPr>
              </a:p>
            </p:txBody>
          </p:sp>
          <p:sp>
            <p:nvSpPr>
              <p:cNvPr id="75" name="Rectangle 332"/>
              <p:cNvSpPr>
                <a:spLocks noChangeArrowheads="1"/>
              </p:cNvSpPr>
              <p:nvPr/>
            </p:nvSpPr>
            <p:spPr bwMode="auto">
              <a:xfrm>
                <a:off x="8219255" y="4119070"/>
                <a:ext cx="152400" cy="219410"/>
              </a:xfrm>
              <a:prstGeom prst="rect">
                <a:avLst/>
              </a:prstGeom>
              <a:gradFill rotWithShape="0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100" dirty="0">
                  <a:latin typeface="+mj-lt"/>
                </a:endParaRPr>
              </a:p>
            </p:txBody>
          </p:sp>
          <p:sp>
            <p:nvSpPr>
              <p:cNvPr id="76" name="Rectangle 335"/>
              <p:cNvSpPr>
                <a:spLocks noChangeArrowheads="1"/>
              </p:cNvSpPr>
              <p:nvPr/>
            </p:nvSpPr>
            <p:spPr bwMode="auto">
              <a:xfrm>
                <a:off x="7912015" y="4546706"/>
                <a:ext cx="152400" cy="219410"/>
              </a:xfrm>
              <a:prstGeom prst="rect">
                <a:avLst/>
              </a:prstGeom>
              <a:gradFill rotWithShape="0">
                <a:gsLst>
                  <a:gs pos="0">
                    <a:srgbClr val="5F5F5F"/>
                  </a:gs>
                  <a:gs pos="100000">
                    <a:srgbClr val="5F5F5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64" name="Rectangle 355"/>
            <p:cNvSpPr>
              <a:spLocks noChangeArrowheads="1"/>
            </p:cNvSpPr>
            <p:nvPr/>
          </p:nvSpPr>
          <p:spPr bwMode="auto">
            <a:xfrm flipH="1">
              <a:off x="846715" y="3659430"/>
              <a:ext cx="72969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TWTs, 500 MHz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5" name="Rectangle 355"/>
            <p:cNvSpPr>
              <a:spLocks noChangeArrowheads="1"/>
            </p:cNvSpPr>
            <p:nvPr/>
          </p:nvSpPr>
          <p:spPr bwMode="auto">
            <a:xfrm flipH="1">
              <a:off x="3162467" y="3544215"/>
              <a:ext cx="2587546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Modulator-klystrons, </a:t>
              </a:r>
              <a:r>
                <a:rPr lang="en-US" sz="1100" dirty="0" smtClean="0">
                  <a:solidFill>
                    <a:srgbClr val="000000"/>
                  </a:solidFill>
                  <a:latin typeface="+mj-lt"/>
                </a:rPr>
                <a:t>1 GHz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6" name="Line 360"/>
            <p:cNvSpPr>
              <a:spLocks noChangeShapeType="1"/>
            </p:cNvSpPr>
            <p:nvPr/>
          </p:nvSpPr>
          <p:spPr bwMode="auto">
            <a:xfrm>
              <a:off x="1815524" y="4393484"/>
              <a:ext cx="2481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100" dirty="0">
                <a:latin typeface="+mj-lt"/>
              </a:endParaRPr>
            </a:p>
          </p:txBody>
        </p:sp>
        <p:sp>
          <p:nvSpPr>
            <p:cNvPr id="67" name="Rectangle 355"/>
            <p:cNvSpPr>
              <a:spLocks noChangeArrowheads="1"/>
            </p:cNvSpPr>
            <p:nvPr/>
          </p:nvSpPr>
          <p:spPr bwMode="auto">
            <a:xfrm flipH="1">
              <a:off x="7026063" y="4801133"/>
              <a:ext cx="602579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Quads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8" name="Rectangle 348"/>
            <p:cNvSpPr>
              <a:spLocks noChangeArrowheads="1"/>
            </p:cNvSpPr>
            <p:nvPr/>
          </p:nvSpPr>
          <p:spPr bwMode="auto">
            <a:xfrm>
              <a:off x="1547142" y="6295845"/>
              <a:ext cx="625171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100" b="0" dirty="0">
                  <a:solidFill>
                    <a:srgbClr val="000000"/>
                  </a:solidFill>
                  <a:latin typeface="+mj-lt"/>
                </a:rPr>
                <a:t>~ </a:t>
              </a:r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140 </a:t>
              </a:r>
              <a:r>
                <a:rPr lang="en-US" sz="1100" b="0" dirty="0">
                  <a:solidFill>
                    <a:srgbClr val="000000"/>
                  </a:solidFill>
                  <a:latin typeface="+mj-lt"/>
                </a:rPr>
                <a:t>keV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69" name="Line 388"/>
            <p:cNvSpPr>
              <a:spLocks noChangeShapeType="1"/>
            </p:cNvSpPr>
            <p:nvPr/>
          </p:nvSpPr>
          <p:spPr bwMode="auto">
            <a:xfrm flipV="1">
              <a:off x="1921863" y="5956138"/>
              <a:ext cx="0" cy="3057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 wrap="none" anchor="ctr"/>
            <a:lstStyle/>
            <a:p>
              <a:endParaRPr lang="en-US" sz="1100" dirty="0">
                <a:latin typeface="+mj-lt"/>
              </a:endParaRPr>
            </a:p>
          </p:txBody>
        </p:sp>
        <p:sp>
          <p:nvSpPr>
            <p:cNvPr id="70" name="Rectangle 348"/>
            <p:cNvSpPr>
              <a:spLocks noChangeArrowheads="1"/>
            </p:cNvSpPr>
            <p:nvPr/>
          </p:nvSpPr>
          <p:spPr bwMode="auto">
            <a:xfrm>
              <a:off x="2463376" y="6295845"/>
              <a:ext cx="533800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100" b="0" dirty="0">
                  <a:solidFill>
                    <a:srgbClr val="000000"/>
                  </a:solidFill>
                  <a:latin typeface="+mj-lt"/>
                </a:rPr>
                <a:t>~ </a:t>
              </a:r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6 MeV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71" name="Rectangle 348"/>
            <p:cNvSpPr>
              <a:spLocks noChangeArrowheads="1"/>
            </p:cNvSpPr>
            <p:nvPr/>
          </p:nvSpPr>
          <p:spPr bwMode="auto">
            <a:xfrm>
              <a:off x="6866483" y="6295845"/>
              <a:ext cx="618759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100" b="0" dirty="0" smtClean="0">
                  <a:solidFill>
                    <a:srgbClr val="000000"/>
                  </a:solidFill>
                  <a:latin typeface="+mj-lt"/>
                </a:rPr>
                <a:t>~ 30 MeV</a:t>
              </a:r>
              <a:endParaRPr lang="en-US" sz="1100" b="0" dirty="0">
                <a:solidFill>
                  <a:srgbClr val="114FFB"/>
                </a:solidFill>
                <a:latin typeface="+mj-lt"/>
              </a:endParaRPr>
            </a:p>
          </p:txBody>
        </p:sp>
        <p:sp>
          <p:nvSpPr>
            <p:cNvPr id="72" name="Line 388"/>
            <p:cNvSpPr>
              <a:spLocks noChangeShapeType="1"/>
            </p:cNvSpPr>
            <p:nvPr/>
          </p:nvSpPr>
          <p:spPr bwMode="auto">
            <a:xfrm flipV="1">
              <a:off x="2630779" y="5956138"/>
              <a:ext cx="0" cy="3057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 wrap="none" anchor="ctr"/>
            <a:lstStyle/>
            <a:p>
              <a:endParaRPr lang="en-US" sz="1100" dirty="0">
                <a:latin typeface="+mj-lt"/>
              </a:endParaRPr>
            </a:p>
          </p:txBody>
        </p:sp>
        <p:sp>
          <p:nvSpPr>
            <p:cNvPr id="73" name="Line 388"/>
            <p:cNvSpPr>
              <a:spLocks noChangeShapeType="1"/>
            </p:cNvSpPr>
            <p:nvPr/>
          </p:nvSpPr>
          <p:spPr bwMode="auto">
            <a:xfrm flipV="1">
              <a:off x="7096955" y="5956138"/>
              <a:ext cx="0" cy="3057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 type="stealth" w="lg" len="lg"/>
            </a:ln>
            <a:effectLst/>
          </p:spPr>
          <p:txBody>
            <a:bodyPr wrap="none" anchor="ctr"/>
            <a:lstStyle/>
            <a:p>
              <a:endParaRPr lang="en-US" sz="1100" dirty="0">
                <a:latin typeface="+mj-lt"/>
              </a:endParaRPr>
            </a:p>
          </p:txBody>
        </p:sp>
      </p:grpSp>
      <p:pic>
        <p:nvPicPr>
          <p:cNvPr id="157" name="Picture 27" descr="DSC019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0460" y="1508750"/>
            <a:ext cx="2770466" cy="18434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8" name="TextBox 157"/>
          <p:cNvSpPr txBox="1"/>
          <p:nvPr/>
        </p:nvSpPr>
        <p:spPr>
          <a:xfrm>
            <a:off x="6837895" y="3621025"/>
            <a:ext cx="20354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CLIC Drive Beam injector schematic layout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4687215" y="2776115"/>
            <a:ext cx="9217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alibri" pitchFamily="34" charset="0"/>
              </a:rPr>
              <a:t>CTF3 Injector</a:t>
            </a:r>
            <a:endParaRPr lang="en-US" sz="1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5760" y="685800"/>
            <a:ext cx="8183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Resource profiling for CLIC Experimental Facilities 2012 – 2016</a:t>
            </a:r>
          </a:p>
          <a:p>
            <a:pPr algn="ctr"/>
            <a:endParaRPr lang="en-US" sz="16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algn="ctr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(Personnel - including collaborators)</a:t>
            </a:r>
          </a:p>
        </p:txBody>
      </p:sp>
      <p:graphicFrame>
        <p:nvGraphicFramePr>
          <p:cNvPr id="3" name="Chart 2"/>
          <p:cNvGraphicFramePr/>
          <p:nvPr/>
        </p:nvGraphicFramePr>
        <p:xfrm>
          <a:off x="1219200" y="1752600"/>
          <a:ext cx="62611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67200" y="60960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36576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FTE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5760" y="685800"/>
            <a:ext cx="8183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Resource profiling for CLIC Experimental Facilities 2012 – 2016</a:t>
            </a:r>
          </a:p>
          <a:p>
            <a:pPr algn="ctr"/>
            <a:endParaRPr lang="en-US" sz="16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algn="ctr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(Material - including collaborators)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67200" y="60960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Year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36576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FTE</a:t>
            </a:r>
          </a:p>
        </p:txBody>
      </p:sp>
      <p:graphicFrame>
        <p:nvGraphicFramePr>
          <p:cNvPr id="6" name="Chart 5"/>
          <p:cNvGraphicFramePr/>
          <p:nvPr/>
        </p:nvGraphicFramePr>
        <p:xfrm>
          <a:off x="1371600" y="1828800"/>
          <a:ext cx="6172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77240"/>
            <a:ext cx="6492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CLIC Zero – cost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evaluation and considerations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417320"/>
            <a:ext cx="822960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</a:t>
            </a: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My last evaluation of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the material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cost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of CLIC Zero(Autumn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2010) was 390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MCHF.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From the review of the CLIC CDR value estimate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(22 February 2012)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I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derived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about 340 MCHF (without infrastructure and probe beam injector, which are equal to 48 MCHF in my evaluation).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DBA is about 60% of the total cost in both cases. (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Too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good to be true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…)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The CLIC Zero front-end material cost estimation is about 20 MCHF, over 5 years. The overall CLIC material budget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in 2012-2016 is about 20 MCHF per year.  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Need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 very large increase in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yearly budget in order to complete the facility in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5-7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years. Is it realistic, and under which conditions?</a:t>
            </a: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spcAft>
                <a:spcPts val="600"/>
              </a:spcAft>
              <a:buFont typeface="Calibri" pitchFamily="34" charset="0"/>
              <a:buChar char="–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/>
        </p:nvGraphicFramePr>
        <p:xfrm>
          <a:off x="762000" y="1066800"/>
          <a:ext cx="7343321" cy="501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rot="5400000">
            <a:off x="3733800" y="5638800"/>
            <a:ext cx="610394" cy="79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6096000" y="2819400"/>
            <a:ext cx="610394" cy="79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05200" y="5943600"/>
            <a:ext cx="10668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   Front-End </a:t>
            </a:r>
          </a:p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20-30 </a:t>
            </a:r>
            <a:r>
              <a:rPr lang="en-US" sz="1200" dirty="0" smtClean="0">
                <a:solidFill>
                  <a:srgbClr val="FF0000"/>
                </a:solidFill>
                <a:latin typeface="Calibri" pitchFamily="34" charset="0"/>
              </a:rPr>
              <a:t>MeV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69280" y="329184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Full DB generation CLIC 0-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543800" y="1828800"/>
            <a:ext cx="457200" cy="7620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924800" y="16764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Full CLIC 0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5135880" y="2545080"/>
            <a:ext cx="610394" cy="79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37760" y="283464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Most of DBA ready</a:t>
            </a:r>
            <a:endParaRPr lang="en-US" sz="12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80360" y="3017520"/>
            <a:ext cx="38627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Many Thanks</a:t>
            </a:r>
            <a:endParaRPr lang="en-US" sz="40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352" y="1965960"/>
            <a:ext cx="8534448" cy="450892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Drive Beam Accelerator DBA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buFont typeface="Arial" pitchFamily="34" charset="0"/>
              <a:buChar char="–"/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Nominal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CLIC DBA injector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buFontTx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A few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nominal accelerator modules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 equipped with nominal 15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MW, 1 GHz, 50 Hz,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140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s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pulse length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klystrons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b="1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  development of nominal drive beam klystrons &amp; modulators required</a:t>
            </a:r>
          </a:p>
          <a:p>
            <a:pPr>
              <a:spcAft>
                <a:spcPts val="600"/>
              </a:spcAft>
              <a:buFontTx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Remaining nominal accelerator modules with reduced pulse length klystrons  (6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s) </a:t>
            </a:r>
          </a:p>
          <a:p>
            <a:pPr>
              <a:spcAft>
                <a:spcPts val="600"/>
              </a:spcAft>
            </a:pPr>
            <a:endParaRPr lang="en-US" sz="14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Total length ≈ 500 m, nominal 4.2 A beam </a:t>
            </a:r>
          </a:p>
          <a:p>
            <a:pPr>
              <a:spcAft>
                <a:spcPts val="600"/>
              </a:spcAft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final energy 0.48 GeV instead of 2.4 GeV for CLIC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6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s pulse length instead of 140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Symbol" pitchFamily="18" charset="2"/>
              </a:rPr>
              <a:t>m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s, </a:t>
            </a:r>
            <a:r>
              <a:rPr lang="en-US" sz="1400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for economy, sufficient to produce one nominal bunch train (</a:t>
            </a:r>
            <a:r>
              <a:rPr lang="en-US" sz="1400" i="1" dirty="0" smtClean="0">
                <a:solidFill>
                  <a:srgbClr val="FF0000"/>
                </a:solidFill>
                <a:latin typeface="Calibri" pitchFamily="34" charset="0"/>
              </a:rPr>
              <a:t>OPTION: full pulse</a:t>
            </a:r>
            <a:r>
              <a:rPr lang="en-US" sz="1400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)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800" b="1" i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all hardware nominal and re-usable for CLIC !</a:t>
            </a:r>
          </a:p>
          <a:p>
            <a:pPr>
              <a:spcAft>
                <a:spcPts val="600"/>
              </a:spcAft>
            </a:pPr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9120" y="731520"/>
            <a:ext cx="4028291" cy="226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Rounded Rectangle 33"/>
          <p:cNvSpPr/>
          <p:nvPr/>
        </p:nvSpPr>
        <p:spPr>
          <a:xfrm>
            <a:off x="4481196" y="1744356"/>
            <a:ext cx="1657368" cy="506418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1676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>
                <a:solidFill>
                  <a:srgbClr val="000000"/>
                </a:solidFill>
              </a:rPr>
              <a:t>Material cost per year, CLIC 0- and upgrade to CLIC 0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" y="2606040"/>
            <a:ext cx="79914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" y="4892040"/>
            <a:ext cx="7991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" y="502920"/>
            <a:ext cx="8342348" cy="606319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Beam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Parameters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– initial guess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Drive beam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(TBA entrance)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Energy	480	MeV	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err="1" smtClean="0">
                <a:latin typeface="Calibri" pitchFamily="34" charset="0"/>
              </a:rPr>
              <a:t>Emittance</a:t>
            </a:r>
            <a:r>
              <a:rPr lang="en-US" sz="1200" dirty="0" smtClean="0">
                <a:latin typeface="Calibri" pitchFamily="34" charset="0"/>
              </a:rPr>
              <a:t>, norm.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</a:t>
            </a:r>
            <a:r>
              <a:rPr lang="en-US" sz="1200" dirty="0" smtClean="0">
                <a:latin typeface="Calibri"/>
              </a:rPr>
              <a:t> ≤ 150	um</a:t>
            </a:r>
            <a:endParaRPr lang="en-US" sz="1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Energy spread,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~ 1 %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Bunch length,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1	mm	(3.6 </a:t>
            </a:r>
            <a:r>
              <a:rPr lang="en-US" sz="1200" dirty="0" err="1" smtClean="0">
                <a:latin typeface="Calibri" pitchFamily="34" charset="0"/>
              </a:rPr>
              <a:t>ps</a:t>
            </a:r>
            <a:r>
              <a:rPr lang="en-US" sz="1200" dirty="0" smtClean="0">
                <a:latin typeface="Calibri" pitchFamily="34" charset="0"/>
              </a:rPr>
              <a:t>)	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Bunch charge	8.4 	</a:t>
            </a:r>
            <a:r>
              <a:rPr lang="en-US" sz="1200" dirty="0" err="1" smtClean="0">
                <a:latin typeface="Calibri" pitchFamily="34" charset="0"/>
              </a:rPr>
              <a:t>nC</a:t>
            </a:r>
            <a:r>
              <a:rPr lang="en-US" sz="1200" dirty="0" smtClean="0">
                <a:latin typeface="Calibri" pitchFamily="34" charset="0"/>
              </a:rPr>
              <a:t>	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Pulse Current	101	A	(4.2 A in DBA)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Pulse length	244 	ns	(~ 6 us in DBA, option for full pulse length – 140 us)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Rep. Rate	50	Hz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Probe beam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(end of TBA)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Energy	6.5	GeV	(250 MeV injector exit, 6.25 GeV acceleration)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err="1" smtClean="0">
                <a:latin typeface="Calibri" pitchFamily="34" charset="0"/>
              </a:rPr>
              <a:t>Emittance</a:t>
            </a:r>
            <a:r>
              <a:rPr lang="en-US" sz="1200" dirty="0" smtClean="0">
                <a:latin typeface="Calibri" pitchFamily="34" charset="0"/>
              </a:rPr>
              <a:t>, norm.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</a:t>
            </a:r>
            <a:r>
              <a:rPr lang="en-US" sz="1200" dirty="0" smtClean="0">
                <a:latin typeface="Calibri"/>
              </a:rPr>
              <a:t>≤</a:t>
            </a:r>
            <a:r>
              <a:rPr lang="en-US" sz="1200" dirty="0" smtClean="0">
                <a:latin typeface="Calibri" pitchFamily="34" charset="0"/>
              </a:rPr>
              <a:t> 20	um 	(both horizontal and vertical)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Energy spread,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</a:t>
            </a:r>
            <a:r>
              <a:rPr lang="en-US" sz="1200" dirty="0" smtClean="0">
                <a:latin typeface="Calibri"/>
              </a:rPr>
              <a:t>≤</a:t>
            </a:r>
            <a:r>
              <a:rPr lang="en-US" sz="1200" dirty="0" smtClean="0">
                <a:latin typeface="Calibri" pitchFamily="34" charset="0"/>
              </a:rPr>
              <a:t> 0.1 %</a:t>
            </a:r>
            <a:endParaRPr lang="en-US" sz="1200" baseline="300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Bunch length,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~ 0.5	mm	(1.8 </a:t>
            </a:r>
            <a:r>
              <a:rPr lang="en-US" sz="1200" dirty="0" err="1" smtClean="0">
                <a:latin typeface="Calibri" pitchFamily="34" charset="0"/>
              </a:rPr>
              <a:t>ps</a:t>
            </a:r>
            <a:r>
              <a:rPr lang="en-US" sz="1200" dirty="0" smtClean="0">
                <a:latin typeface="Calibri" pitchFamily="34" charset="0"/>
              </a:rPr>
              <a:t> - may be reduced by adding a bunch compressor)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Bunch charge	0.6	</a:t>
            </a:r>
            <a:r>
              <a:rPr lang="en-US" sz="1200" dirty="0" err="1" smtClean="0">
                <a:latin typeface="Calibri" pitchFamily="34" charset="0"/>
              </a:rPr>
              <a:t>nC</a:t>
            </a:r>
            <a:endParaRPr lang="en-US" sz="1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Pulse Current	1.2 A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Pulse length	up to 156 ns		(possibility of single bunch)</a:t>
            </a:r>
          </a:p>
          <a:p>
            <a:pPr>
              <a:spcAft>
                <a:spcPts val="600"/>
              </a:spcAft>
              <a:tabLst>
                <a:tab pos="3143250" algn="l"/>
                <a:tab pos="3711575" algn="l"/>
                <a:tab pos="4341813" algn="l"/>
              </a:tabLst>
            </a:pPr>
            <a:r>
              <a:rPr lang="en-US" sz="1200" dirty="0" smtClean="0">
                <a:latin typeface="Calibri" pitchFamily="34" charset="0"/>
              </a:rPr>
              <a:t>Rep. Rate	up to 50	Hz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3834" y="1105979"/>
            <a:ext cx="6248813" cy="5248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" y="2651760"/>
            <a:ext cx="5307869" cy="3796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6504" y="1691640"/>
            <a:ext cx="751936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endParaRPr lang="en-US" sz="16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Delay Loop + Combiner Rings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+ Turnaround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Nominal CLIC Delay Loop, 2 x current multiplication</a:t>
            </a:r>
          </a:p>
          <a:p>
            <a:pPr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Nominal CLIC combiner ring 1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, 3 x current multiplication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Nominal CLIC combiner ring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2 , 4 x current multiplication</a:t>
            </a:r>
          </a:p>
          <a:p>
            <a:pPr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Nominal DB turnaround with bunch compressor</a:t>
            </a:r>
          </a:p>
          <a:p>
            <a:pPr>
              <a:spcAft>
                <a:spcPts val="600"/>
              </a:spcAft>
            </a:pPr>
            <a:endParaRPr lang="en-US" sz="18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Total beamline length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≈ 800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m, </a:t>
            </a:r>
            <a:r>
              <a:rPr lang="en-US" sz="1800" b="1" i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all components nominal and re-usable for CLIC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Magnets operate at 1/5 of nominal strength.</a:t>
            </a:r>
          </a:p>
          <a:p>
            <a:pPr>
              <a:spcAft>
                <a:spcPts val="600"/>
              </a:spcAft>
            </a:pPr>
            <a:endParaRPr lang="en-US" sz="16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</a:pPr>
            <a:endParaRPr lang="en-US" sz="16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777240"/>
            <a:ext cx="4028291" cy="226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6550044" y="1651962"/>
            <a:ext cx="1979634" cy="1104912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/>
          <p:nvPr/>
        </p:nvGrpSpPr>
        <p:grpSpPr>
          <a:xfrm rot="19830030">
            <a:off x="-408624" y="3286907"/>
            <a:ext cx="9964185" cy="976007"/>
            <a:chOff x="-3714840" y="5178444"/>
            <a:chExt cx="12522336" cy="784860"/>
          </a:xfrm>
        </p:grpSpPr>
        <p:pic>
          <p:nvPicPr>
            <p:cNvPr id="77825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4618" y="5178444"/>
              <a:ext cx="4189458" cy="784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8038" y="5178444"/>
              <a:ext cx="4189458" cy="784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714840" y="5178444"/>
              <a:ext cx="4189458" cy="784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Rectangle 7"/>
          <p:cNvSpPr/>
          <p:nvPr/>
        </p:nvSpPr>
        <p:spPr>
          <a:xfrm rot="19800000">
            <a:off x="-245596" y="4159007"/>
            <a:ext cx="50446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b="1" i="1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all components nominal and re-usable for CLIC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594360"/>
            <a:ext cx="5684761" cy="3062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Two Beam Demonstrator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-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46 nominal CLIC modules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(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type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1, 6 accelerating structures,1 main beam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quadrupole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,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3 power extraction structures and 2 drive beam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quadrupoles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per modules</a:t>
            </a:r>
          </a:p>
          <a:p>
            <a:pPr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Drive beam corresponds to 1/10 of a nominal decelerator sector with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deceleration to nominal final energy of T=0.24 GeV</a:t>
            </a:r>
          </a:p>
          <a:p>
            <a:pPr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Main beam gets a total acceleration of 6.25 GeV</a:t>
            </a:r>
          </a:p>
          <a:p>
            <a:pPr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CALIFES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type 0.25 GeV  injector ,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(but with nominal CLIC main beam current 1.2 A 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 and 156 ns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pulse-length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)</a:t>
            </a:r>
          </a:p>
          <a:p>
            <a:pPr>
              <a:spcAft>
                <a:spcPts val="600"/>
              </a:spcAft>
              <a:buFont typeface="Calibri" pitchFamily="34" charset="0"/>
              <a:buChar char="–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total length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≈ 120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0304" y="4349760"/>
            <a:ext cx="4028291" cy="226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ounded Rectangle 9"/>
          <p:cNvSpPr/>
          <p:nvPr/>
        </p:nvSpPr>
        <p:spPr>
          <a:xfrm>
            <a:off x="5216532" y="4672026"/>
            <a:ext cx="3498888" cy="690570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8390" y="548639"/>
            <a:ext cx="7421610" cy="5291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Next facility towards CLIC</a:t>
            </a:r>
            <a:r>
              <a:rPr lang="en-US" sz="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US" sz="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endParaRPr lang="en-US" sz="8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Rational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Creates drive beam train </a:t>
            </a:r>
            <a:r>
              <a:rPr lang="en-US" sz="1400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nomina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l for everything but energy (0.48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GeV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instead of 2.4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GeV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)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Demonstrates </a:t>
            </a:r>
            <a:r>
              <a:rPr lang="en-US" sz="1400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nominal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DBA injector with all parameters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Demonstrates </a:t>
            </a:r>
            <a:r>
              <a:rPr lang="en-US" sz="1400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nominal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DBA module with klystron and modulator with all parameters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Demonstrates two beam acceleration over significant distance with fully </a:t>
            </a:r>
            <a:r>
              <a:rPr lang="en-US" sz="1400" u="sng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nominal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modules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Forces pre-series production of all mass produced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components →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Industrialization  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Well suited to create confidence in CLIC technology 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All hardware investment is re-usable for real CLIC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Problems </a:t>
            </a:r>
          </a:p>
          <a:p>
            <a:pPr marL="179388" indent="-1793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Combiner ring beam dynamics more difficult than in real CLIC (like in CTF3)</a:t>
            </a:r>
          </a:p>
          <a:p>
            <a:pPr marL="179388" indent="-1793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Expensive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(but re-usable)</a:t>
            </a:r>
          </a:p>
          <a:p>
            <a:pPr marL="179388" indent="-1793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No obvious use of 6.5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GeV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main beam but for testing (injector for prototype damping ring, FEL ? 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3657600"/>
            <a:ext cx="3276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spcAft>
                <a:spcPts val="600"/>
              </a:spcAft>
            </a:pP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→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May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be needed for qualification of structures/two-beam modules prior to final installation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9160" y="5897880"/>
            <a:ext cx="3276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0188" indent="-230188">
              <a:spcAft>
                <a:spcPts val="600"/>
              </a:spcAft>
            </a:pP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→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Other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potential uses: test beams, nuclear physics, plasma wake-field acceleration…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274320" y="1645920"/>
            <a:ext cx="8641080" cy="421832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1480" y="3751267"/>
            <a:ext cx="3429000" cy="1806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623560" y="3291840"/>
            <a:ext cx="1447800" cy="11430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" name="Rounded Rectangle 6"/>
          <p:cNvSpPr>
            <a:spLocks noChangeAspect="1"/>
          </p:cNvSpPr>
          <p:nvPr/>
        </p:nvSpPr>
        <p:spPr>
          <a:xfrm>
            <a:off x="5992498" y="3840480"/>
            <a:ext cx="723899" cy="574367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8" name="Straight Connector 7"/>
          <p:cNvCxnSpPr>
            <a:stCxn id="7" idx="0"/>
            <a:endCxn id="5" idx="3"/>
          </p:cNvCxnSpPr>
          <p:nvPr/>
        </p:nvCxnSpPr>
        <p:spPr>
          <a:xfrm flipH="1">
            <a:off x="3840480" y="3840480"/>
            <a:ext cx="2513968" cy="1114"/>
          </a:xfrm>
          <a:prstGeom prst="line">
            <a:avLst/>
          </a:prstGeom>
          <a:ln w="285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831374" y="2514600"/>
            <a:ext cx="1524000" cy="4143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417320" y="5257800"/>
            <a:ext cx="1051560" cy="0"/>
          </a:xfrm>
          <a:prstGeom prst="straightConnector1">
            <a:avLst/>
          </a:prstGeom>
          <a:ln>
            <a:solidFill>
              <a:schemeClr val="accent6">
                <a:lumMod val="20000"/>
                <a:lumOff val="8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54480" y="5212080"/>
            <a:ext cx="84830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100 m ?</a:t>
            </a:r>
            <a:endParaRPr lang="en-US" sz="16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61564" y="2100258"/>
            <a:ext cx="67698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TBA</a:t>
            </a:r>
            <a:endParaRPr lang="en-US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65960" y="3977640"/>
            <a:ext cx="1661545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DBA</a:t>
            </a:r>
          </a:p>
          <a:p>
            <a:r>
              <a:rPr lang="en-U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0.48 </a:t>
            </a:r>
            <a:r>
              <a:rPr lang="en-US" sz="1800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GeV</a:t>
            </a:r>
            <a:r>
              <a:rPr lang="en-U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4.2 A </a:t>
            </a:r>
            <a:endParaRPr lang="en-US" sz="18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34840" y="4297680"/>
            <a:ext cx="50366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DL</a:t>
            </a:r>
            <a:endParaRPr lang="en-US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6" name="Arc 15"/>
          <p:cNvSpPr/>
          <p:nvPr/>
        </p:nvSpPr>
        <p:spPr>
          <a:xfrm>
            <a:off x="6766561" y="2834640"/>
            <a:ext cx="457199" cy="457200"/>
          </a:xfrm>
          <a:prstGeom prst="arc">
            <a:avLst>
              <a:gd name="adj1" fmla="val 16200000"/>
              <a:gd name="adj2" fmla="val 562067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84573" y="4579943"/>
            <a:ext cx="6703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CR2</a:t>
            </a:r>
            <a:endParaRPr lang="en-US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6462" y="3889380"/>
            <a:ext cx="67037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CR1</a:t>
            </a:r>
            <a:endParaRPr lang="en-US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69480" y="2971800"/>
            <a:ext cx="1720856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DB Turn around</a:t>
            </a:r>
            <a:br>
              <a:rPr lang="en-U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n-U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0.48 </a:t>
            </a:r>
            <a:r>
              <a:rPr lang="en-US" sz="1800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GeV</a:t>
            </a:r>
            <a:r>
              <a:rPr lang="en-U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101 A </a:t>
            </a:r>
            <a:endParaRPr lang="en-US" sz="18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4094766" y="2834640"/>
            <a:ext cx="2443194" cy="2226"/>
          </a:xfrm>
          <a:prstGeom prst="line">
            <a:avLst/>
          </a:prstGeom>
          <a:ln w="28575">
            <a:solidFill>
              <a:schemeClr val="accent6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179614" y="1920240"/>
            <a:ext cx="1445717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6.5 </a:t>
            </a:r>
            <a:r>
              <a:rPr lang="en-US" sz="1600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GeV</a:t>
            </a:r>
            <a:r>
              <a:rPr lang="en-US" sz="1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1.2 A</a:t>
            </a:r>
          </a:p>
          <a:p>
            <a:pPr algn="r"/>
            <a:endParaRPr lang="en-US" sz="1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algn="r"/>
            <a:r>
              <a:rPr lang="en-US" sz="1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0.2 </a:t>
            </a:r>
            <a:r>
              <a:rPr lang="en-US" sz="1600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GeV</a:t>
            </a:r>
            <a:r>
              <a:rPr lang="en-US" sz="1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, 101 A </a:t>
            </a:r>
            <a:endParaRPr lang="en-US" sz="16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10800000">
            <a:off x="4094766" y="2606676"/>
            <a:ext cx="2946432" cy="1588"/>
          </a:xfrm>
          <a:prstGeom prst="line">
            <a:avLst/>
          </a:prstGeom>
          <a:ln w="28575">
            <a:solidFill>
              <a:schemeClr val="accent6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62"/>
          <p:cNvGrpSpPr/>
          <p:nvPr/>
        </p:nvGrpSpPr>
        <p:grpSpPr>
          <a:xfrm>
            <a:off x="3772500" y="2744790"/>
            <a:ext cx="322266" cy="184152"/>
            <a:chOff x="2546328" y="1679556"/>
            <a:chExt cx="322266" cy="184152"/>
          </a:xfrm>
        </p:grpSpPr>
        <p:sp>
          <p:nvSpPr>
            <p:cNvPr id="31" name="Right Triangle 30"/>
            <p:cNvSpPr/>
            <p:nvPr/>
          </p:nvSpPr>
          <p:spPr>
            <a:xfrm flipH="1">
              <a:off x="2546328" y="1679556"/>
              <a:ext cx="322266" cy="184152"/>
            </a:xfrm>
            <a:prstGeom prst="rt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32" name="Right Triangle 31"/>
            <p:cNvSpPr/>
            <p:nvPr/>
          </p:nvSpPr>
          <p:spPr>
            <a:xfrm flipV="1">
              <a:off x="2546328" y="1679556"/>
              <a:ext cx="322266" cy="184152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  <p:grpSp>
        <p:nvGrpSpPr>
          <p:cNvPr id="26" name="Group 63"/>
          <p:cNvGrpSpPr/>
          <p:nvPr/>
        </p:nvGrpSpPr>
        <p:grpSpPr>
          <a:xfrm>
            <a:off x="3772500" y="2514600"/>
            <a:ext cx="322266" cy="184152"/>
            <a:chOff x="2546328" y="1679556"/>
            <a:chExt cx="322266" cy="184152"/>
          </a:xfrm>
        </p:grpSpPr>
        <p:sp>
          <p:nvSpPr>
            <p:cNvPr id="29" name="Right Triangle 28"/>
            <p:cNvSpPr/>
            <p:nvPr/>
          </p:nvSpPr>
          <p:spPr>
            <a:xfrm flipH="1">
              <a:off x="2546328" y="1679556"/>
              <a:ext cx="322266" cy="184152"/>
            </a:xfrm>
            <a:prstGeom prst="rtTriangl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30" name="Right Triangle 29"/>
            <p:cNvSpPr/>
            <p:nvPr/>
          </p:nvSpPr>
          <p:spPr>
            <a:xfrm flipV="1">
              <a:off x="2546328" y="1679556"/>
              <a:ext cx="322266" cy="184152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6995160" y="2514600"/>
            <a:ext cx="644532" cy="1841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43606" y="1739586"/>
            <a:ext cx="2161489" cy="61555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CALIFES type injector</a:t>
            </a:r>
          </a:p>
          <a:p>
            <a:r>
              <a:rPr lang="en-US" sz="1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0.25 GeV, 1.2 A</a:t>
            </a:r>
            <a:endParaRPr lang="en-US" sz="16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6355080" y="3291840"/>
            <a:ext cx="647700" cy="0"/>
          </a:xfrm>
          <a:prstGeom prst="line">
            <a:avLst/>
          </a:prstGeom>
          <a:ln w="28575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349340" y="850872"/>
            <a:ext cx="30397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Layout considerations I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0080" y="3154680"/>
            <a:ext cx="28346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1) </a:t>
            </a:r>
            <a:r>
              <a:rPr lang="en-US" sz="1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Linac</a:t>
            </a:r>
            <a:r>
              <a:rPr lang="en-US" sz="1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n-US" sz="1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longer </a:t>
            </a:r>
            <a:r>
              <a:rPr lang="en-US" sz="1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than initially thought </a:t>
            </a:r>
            <a:r>
              <a:rPr lang="en-US" sz="1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(500 m rather than 200 m)</a:t>
            </a:r>
            <a:endParaRPr lang="en-US" sz="1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47" name="Arc 46"/>
          <p:cNvSpPr/>
          <p:nvPr/>
        </p:nvSpPr>
        <p:spPr>
          <a:xfrm>
            <a:off x="3931920" y="3840480"/>
            <a:ext cx="502920" cy="457200"/>
          </a:xfrm>
          <a:prstGeom prst="arc">
            <a:avLst>
              <a:gd name="adj1" fmla="val 16333316"/>
              <a:gd name="adj2" fmla="val 21581798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48" name="Arc 47"/>
          <p:cNvSpPr/>
          <p:nvPr/>
        </p:nvSpPr>
        <p:spPr>
          <a:xfrm>
            <a:off x="4434840" y="3794760"/>
            <a:ext cx="594360" cy="548640"/>
          </a:xfrm>
          <a:prstGeom prst="arc">
            <a:avLst>
              <a:gd name="adj1" fmla="val 21398937"/>
              <a:gd name="adj2" fmla="val 10912758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66160" y="4754880"/>
            <a:ext cx="187452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2) Omega-shaped delay loop</a:t>
            </a:r>
            <a:endParaRPr lang="en-US" sz="1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40880" y="4114800"/>
            <a:ext cx="164592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3) Separate injection/extraction in CR1</a:t>
            </a:r>
            <a:endParaRPr lang="en-US" sz="1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3" name="Arc 62"/>
          <p:cNvSpPr/>
          <p:nvPr/>
        </p:nvSpPr>
        <p:spPr>
          <a:xfrm flipH="1">
            <a:off x="5029200" y="3840480"/>
            <a:ext cx="502920" cy="457200"/>
          </a:xfrm>
          <a:prstGeom prst="arc">
            <a:avLst>
              <a:gd name="adj1" fmla="val 16333316"/>
              <a:gd name="adj2" fmla="val 21581798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663440" y="3108960"/>
            <a:ext cx="132588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Beam lines cross-over</a:t>
            </a:r>
            <a:endParaRPr lang="en-US" sz="1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5394960" y="3611880"/>
            <a:ext cx="182880" cy="1828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6309360" y="2834640"/>
            <a:ext cx="687388" cy="0"/>
          </a:xfrm>
          <a:prstGeom prst="line">
            <a:avLst/>
          </a:prstGeom>
          <a:ln w="28575">
            <a:solidFill>
              <a:schemeClr val="accent6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 descr="viewer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rcRect l="3387" r="3387"/>
          <a:stretch>
            <a:fillRect/>
          </a:stretch>
        </p:blipFill>
        <p:spPr bwMode="auto">
          <a:xfrm>
            <a:off x="914400" y="488289"/>
            <a:ext cx="8229600" cy="59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4760" y="2560320"/>
            <a:ext cx="3508362" cy="2440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65760" y="1508760"/>
            <a:ext cx="3383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Layout considerations II</a:t>
            </a:r>
            <a:endParaRPr lang="en-US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286000"/>
            <a:ext cx="246888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  <a:latin typeface="Calibri" pitchFamily="34" charset="0"/>
              </a:rPr>
              <a:t>What about the consistency with the CDR layout?</a:t>
            </a:r>
          </a:p>
          <a:p>
            <a:endParaRPr lang="en-US" sz="2000" i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000" i="1" dirty="0" smtClean="0">
                <a:solidFill>
                  <a:srgbClr val="FF0000"/>
                </a:solidFill>
                <a:latin typeface="Calibri" pitchFamily="34" charset="0"/>
              </a:rPr>
              <a:t>Final location?</a:t>
            </a:r>
            <a:endParaRPr lang="en-US" sz="2000" i="1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434840" y="5212080"/>
            <a:ext cx="1874520" cy="0"/>
          </a:xfrm>
          <a:prstGeom prst="straightConnector1">
            <a:avLst/>
          </a:prstGeom>
          <a:ln w="12700">
            <a:solidFill>
              <a:srgbClr val="C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00600" y="5212080"/>
            <a:ext cx="100584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  <a:latin typeface="Calibri" pitchFamily="34" charset="0"/>
              </a:rPr>
              <a:t>~ 500 m</a:t>
            </a:r>
            <a:endParaRPr lang="en-US" sz="1600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610137"/>
            <a:ext cx="8610600" cy="62478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Beam Parameters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Drive beam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(TBA entrance)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	480	MeV	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err="1" smtClean="0">
                <a:latin typeface="Calibri" pitchFamily="34" charset="0"/>
              </a:rPr>
              <a:t>Emittance</a:t>
            </a:r>
            <a:r>
              <a:rPr lang="en-US" sz="1200" dirty="0" smtClean="0">
                <a:latin typeface="Calibri" pitchFamily="34" charset="0"/>
              </a:rPr>
              <a:t>, norm.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</a:t>
            </a:r>
            <a:r>
              <a:rPr lang="en-US" sz="1200" dirty="0" smtClean="0">
                <a:latin typeface="Calibri"/>
              </a:rPr>
              <a:t> ≤ 150	um</a:t>
            </a:r>
            <a:endParaRPr lang="en-US" sz="1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 spread,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~ 1 %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length,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1	mm	(3.6 </a:t>
            </a:r>
            <a:r>
              <a:rPr lang="en-US" sz="1200" dirty="0" err="1" smtClean="0">
                <a:latin typeface="Calibri" pitchFamily="34" charset="0"/>
              </a:rPr>
              <a:t>ps</a:t>
            </a:r>
            <a:r>
              <a:rPr lang="en-US" sz="1200" dirty="0" smtClean="0">
                <a:latin typeface="Calibri" pitchFamily="34" charset="0"/>
              </a:rPr>
              <a:t>)	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charge	8.4 	</a:t>
            </a:r>
            <a:r>
              <a:rPr lang="en-US" sz="1200" dirty="0" err="1" smtClean="0">
                <a:latin typeface="Calibri" pitchFamily="34" charset="0"/>
              </a:rPr>
              <a:t>nC</a:t>
            </a:r>
            <a:r>
              <a:rPr lang="en-US" sz="1200" dirty="0" smtClean="0">
                <a:latin typeface="Calibri" pitchFamily="34" charset="0"/>
              </a:rPr>
              <a:t>	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Current	101	A	(4.2 A in DBA)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length	244 	ns	(~ 6 us in DBA, option for full pulse length – 140 us)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Rep. Rate	50	Hz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Probe beam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(end of TBA)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	6.5 – 6.75	</a:t>
            </a:r>
            <a:r>
              <a:rPr lang="en-US" sz="1200" dirty="0" err="1" smtClean="0">
                <a:latin typeface="Calibri" pitchFamily="34" charset="0"/>
              </a:rPr>
              <a:t>GeV</a:t>
            </a:r>
            <a:r>
              <a:rPr lang="en-US" sz="1200" dirty="0" smtClean="0">
                <a:latin typeface="Calibri" pitchFamily="34" charset="0"/>
              </a:rPr>
              <a:t>	(250 to 500  MeV injector exit, 6.25 GeV acceleration)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err="1" smtClean="0">
                <a:latin typeface="Calibri" pitchFamily="34" charset="0"/>
              </a:rPr>
              <a:t>Emittance</a:t>
            </a:r>
            <a:r>
              <a:rPr lang="en-US" sz="1200" dirty="0" smtClean="0">
                <a:latin typeface="Calibri" pitchFamily="34" charset="0"/>
              </a:rPr>
              <a:t>, norm.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</a:t>
            </a:r>
            <a:r>
              <a:rPr lang="en-US" sz="1200" dirty="0" smtClean="0">
                <a:latin typeface="Calibri"/>
              </a:rPr>
              <a:t>1 –</a:t>
            </a:r>
            <a:r>
              <a:rPr lang="en-US" sz="1200" dirty="0" smtClean="0">
                <a:latin typeface="Calibri" pitchFamily="34" charset="0"/>
              </a:rPr>
              <a:t> 20 	um 	(both horizontal and vertical)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 spread,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 0.1 – 1  %</a:t>
            </a:r>
            <a:endParaRPr lang="en-US" sz="1200" baseline="300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length,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~ 0.5	mm	(1.8 </a:t>
            </a:r>
            <a:r>
              <a:rPr lang="en-US" sz="1200" dirty="0" err="1" smtClean="0">
                <a:latin typeface="Calibri" pitchFamily="34" charset="0"/>
              </a:rPr>
              <a:t>ps</a:t>
            </a:r>
            <a:r>
              <a:rPr lang="en-US" sz="1200" dirty="0" smtClean="0">
                <a:latin typeface="Calibri" pitchFamily="34" charset="0"/>
              </a:rPr>
              <a:t> – may changed by adding a bunch compressor)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charge	0.2 - 1	</a:t>
            </a:r>
            <a:r>
              <a:rPr lang="en-US" sz="1200" dirty="0" err="1" smtClean="0">
                <a:latin typeface="Calibri" pitchFamily="34" charset="0"/>
              </a:rPr>
              <a:t>nC</a:t>
            </a:r>
            <a:endParaRPr lang="en-US" sz="1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Current	0.4 – 2  	A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length	up to 156 ns		(possibility of single bunch)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Rep. Rate	up to 50	Hz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777240"/>
            <a:ext cx="4548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Parameters considerations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524000"/>
            <a:ext cx="7574280" cy="4552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Drive Beam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Pulse length (6 um against 140 um)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500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GeV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vs. 3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TeV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parameters (or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new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baseline)?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sz="18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Probe Beam </a:t>
            </a:r>
          </a:p>
          <a:p>
            <a:pPr marL="179388" indent="-179388">
              <a:lnSpc>
                <a:spcPct val="150000"/>
              </a:lnSpc>
              <a:buFont typeface="Arial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500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GeV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vs. 3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TeV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parameters (or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new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baseline)?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Difficult to obtain “CLIC main beam” like parameters (e.g., total charge in pulse – beam loading limitations in photo-injector)</a:t>
            </a:r>
          </a:p>
          <a:p>
            <a:pPr marL="179388" indent="-1793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Parameters for CLIC testing (may require increase in injector energy)</a:t>
            </a:r>
          </a:p>
          <a:p>
            <a:pPr marL="179388" indent="-1793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Possibility of flat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beams to be explored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179388" indent="-1793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Parameter flexibility needed for other potential uses (e.g., small energy spread for FEL or other applications…)</a:t>
            </a:r>
          </a:p>
          <a:p>
            <a:pPr marL="179388" indent="-1793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Will prepare list of realistic parameters for CLIC tests, explore possibilities for other applications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20000"/>
              <a:lumOff val="80000"/>
            </a:schemeClr>
          </a:solidFill>
        </a:ln>
      </a:spPr>
      <a:bodyPr rtlCol="0" anchor="ctr"/>
      <a:lstStyle>
        <a:defPPr algn="ctr">
          <a:defRPr>
            <a:solidFill>
              <a:srgbClr val="FFFF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600" dirty="0" err="1" smtClean="0">
            <a:solidFill>
              <a:srgbClr val="FFFF00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7752</TotalTime>
  <Words>942</Words>
  <Application>Microsoft Office PowerPoint</Application>
  <PresentationFormat>On-screen Show (4:3)</PresentationFormat>
  <Paragraphs>244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Tahoma</vt:lpstr>
      <vt:lpstr>Arial Narrow</vt:lpstr>
      <vt:lpstr>Georgia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hbraun</dc:creator>
  <cp:lastModifiedBy>roberto corsini</cp:lastModifiedBy>
  <cp:revision>628</cp:revision>
  <dcterms:created xsi:type="dcterms:W3CDTF">2012-03-08T17:55:24Z</dcterms:created>
  <dcterms:modified xsi:type="dcterms:W3CDTF">2012-03-09T07:48:26Z</dcterms:modified>
</cp:coreProperties>
</file>