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D5404-D79C-43C7-871A-34C11A77B100}" type="datetimeFigureOut">
              <a:rPr lang="en-GB" smtClean="0"/>
              <a:t>27/01/2012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5DB57-BC54-41A5-8637-8406176D5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10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584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63527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Dec 8, 2011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LSWG meeting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D70E7AD-1BA3-4DFA-BBE4-F72BD3C08D1D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367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66072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61568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315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128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369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Dec 8, 2011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LSWG meeting</a:t>
            </a:r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057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12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48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1D76A7-7FD1-4189-ABCB-6C58E20AFAD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70E7AD-1BA3-4DFA-BBE4-F72BD3C08D1D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29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Start of Fill RF MDs in 2012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Baudrenghien BE-RF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035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Improvements of present operation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29600" cy="493776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Longitudinal blow-up </a:t>
            </a:r>
            <a:r>
              <a:rPr lang="en-US" sz="2400" dirty="0" smtClean="0"/>
              <a:t>studies</a:t>
            </a:r>
          </a:p>
          <a:p>
            <a:pPr lvl="1"/>
            <a:r>
              <a:rPr lang="en-US" sz="2000" dirty="0" smtClean="0"/>
              <a:t>2 or more equally spaced batches, 144b, ramp</a:t>
            </a:r>
          </a:p>
          <a:p>
            <a:pPr lvl="1"/>
            <a:r>
              <a:rPr lang="en-US" sz="2000" dirty="0" smtClean="0"/>
              <a:t>Alternative longitudinal blow-up &amp; batch per batch blow-up at injection</a:t>
            </a:r>
          </a:p>
          <a:p>
            <a:pPr lvl="1"/>
            <a:r>
              <a:rPr lang="en-US" sz="2000" dirty="0" smtClean="0"/>
              <a:t>2 x 8h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Commissioning of the </a:t>
            </a:r>
            <a:r>
              <a:rPr lang="en-US" sz="2400" dirty="0" smtClean="0">
                <a:solidFill>
                  <a:srgbClr val="FF0000"/>
                </a:solidFill>
              </a:rPr>
              <a:t>longitudinal damper </a:t>
            </a:r>
            <a:r>
              <a:rPr lang="en-US" sz="2400" dirty="0" smtClean="0"/>
              <a:t>acting via the main accelerating cavities</a:t>
            </a:r>
          </a:p>
          <a:p>
            <a:pPr lvl="1"/>
            <a:r>
              <a:rPr lang="en-US" sz="2100" dirty="0" smtClean="0"/>
              <a:t>Batch(</a:t>
            </a:r>
            <a:r>
              <a:rPr lang="en-US" sz="2100" dirty="0" err="1" smtClean="0"/>
              <a:t>es</a:t>
            </a:r>
            <a:r>
              <a:rPr lang="en-US" sz="2100" dirty="0" smtClean="0"/>
              <a:t>) 144 b, 450 </a:t>
            </a:r>
            <a:r>
              <a:rPr lang="en-US" sz="2100" dirty="0" err="1" smtClean="0"/>
              <a:t>GeV</a:t>
            </a:r>
            <a:endParaRPr lang="en-US" sz="2100" dirty="0" smtClean="0"/>
          </a:p>
          <a:p>
            <a:pPr lvl="1"/>
            <a:r>
              <a:rPr lang="en-US" sz="2100" dirty="0" smtClean="0"/>
              <a:t>2 x 8h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6096" y="1375901"/>
            <a:ext cx="345638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Reduced heating?</a:t>
            </a:r>
          </a:p>
          <a:p>
            <a:r>
              <a:rPr lang="en-US" dirty="0">
                <a:solidFill>
                  <a:prstClr val="black"/>
                </a:solidFill>
              </a:rPr>
              <a:t>E</a:t>
            </a:r>
            <a:r>
              <a:rPr lang="en-US" dirty="0">
                <a:solidFill>
                  <a:prstClr val="black"/>
                </a:solidFill>
              </a:rPr>
              <a:t>ffects of IBS during filling reduced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1467" y="4005064"/>
            <a:ext cx="374441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Reduced capture losses (25 ns)</a:t>
            </a:r>
          </a:p>
          <a:p>
            <a:r>
              <a:rPr lang="en-US" dirty="0">
                <a:solidFill>
                  <a:prstClr val="black"/>
                </a:solidFill>
              </a:rPr>
              <a:t>Damps dipole oscillations at injection? (enough BW?)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305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383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road to higher intensity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Voltage modulation </a:t>
            </a:r>
            <a:r>
              <a:rPr lang="en-US" sz="2400" dirty="0" smtClean="0"/>
              <a:t>around one-turn</a:t>
            </a:r>
          </a:p>
          <a:p>
            <a:pPr lvl="1"/>
            <a:r>
              <a:rPr lang="en-US" sz="2000" dirty="0" smtClean="0"/>
              <a:t>Few batches 144b, 450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then ramp</a:t>
            </a:r>
          </a:p>
          <a:p>
            <a:pPr lvl="1"/>
            <a:r>
              <a:rPr lang="en-US" sz="2000" dirty="0" smtClean="0"/>
              <a:t>Modulation of the voltage phase set point at </a:t>
            </a:r>
            <a:r>
              <a:rPr lang="en-US" sz="2000" dirty="0" err="1" smtClean="0"/>
              <a:t>frev</a:t>
            </a:r>
            <a:r>
              <a:rPr lang="en-US" sz="2000" dirty="0" smtClean="0"/>
              <a:t> to follow transient beam loading and minimize klystron power</a:t>
            </a:r>
          </a:p>
          <a:p>
            <a:pPr lvl="1"/>
            <a:r>
              <a:rPr lang="en-US" sz="2000" dirty="0" smtClean="0"/>
              <a:t>2 x 8h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RF feedback </a:t>
            </a:r>
            <a:r>
              <a:rPr lang="en-US" sz="2400" dirty="0" smtClean="0">
                <a:solidFill>
                  <a:srgbClr val="FF0000"/>
                </a:solidFill>
              </a:rPr>
              <a:t>optimization</a:t>
            </a:r>
            <a:r>
              <a:rPr lang="en-US" sz="2400" dirty="0" smtClean="0"/>
              <a:t> with </a:t>
            </a:r>
            <a:r>
              <a:rPr lang="en-US" sz="2400" dirty="0" smtClean="0">
                <a:solidFill>
                  <a:srgbClr val="FF0000"/>
                </a:solidFill>
              </a:rPr>
              <a:t>circulating beam</a:t>
            </a:r>
          </a:p>
          <a:p>
            <a:pPr lvl="1"/>
            <a:r>
              <a:rPr lang="en-US" sz="2000" dirty="0" smtClean="0"/>
              <a:t>Few batches, 450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then ramp</a:t>
            </a:r>
          </a:p>
          <a:p>
            <a:pPr lvl="1"/>
            <a:r>
              <a:rPr lang="en-US" sz="2000" dirty="0"/>
              <a:t>inject RF noise with zero power spectral density on the Synchrotron Sidebands to measure RF </a:t>
            </a:r>
            <a:r>
              <a:rPr lang="en-US" sz="2000" dirty="0" err="1"/>
              <a:t>fdbk</a:t>
            </a:r>
            <a:r>
              <a:rPr lang="en-US" sz="2000" dirty="0"/>
              <a:t> response (close loop) with circulating beam </a:t>
            </a:r>
            <a:endParaRPr lang="en-US" sz="2000" dirty="0" smtClean="0"/>
          </a:p>
          <a:p>
            <a:pPr lvl="1"/>
            <a:r>
              <a:rPr lang="en-US" sz="2000" dirty="0" smtClean="0"/>
              <a:t>4h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052736"/>
            <a:ext cx="3168352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Required to reach nominal current with 25 ns.  First test required before LS1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8152" y="5085184"/>
            <a:ext cx="5060191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Required for stable operation with nominal current . </a:t>
            </a:r>
            <a:r>
              <a:rPr lang="en-US" dirty="0">
                <a:solidFill>
                  <a:prstClr val="black"/>
                </a:solidFill>
              </a:rPr>
              <a:t>First test required before LS1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48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1034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p-</a:t>
            </a:r>
            <a:r>
              <a:rPr lang="en-US" sz="3600" dirty="0" err="1" smtClean="0"/>
              <a:t>Pb</a:t>
            </a:r>
            <a:r>
              <a:rPr lang="en-US" sz="3600" dirty="0" smtClean="0"/>
              <a:t> preparation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777752"/>
          </a:xfrm>
        </p:spPr>
        <p:txBody>
          <a:bodyPr/>
          <a:lstStyle/>
          <a:p>
            <a:r>
              <a:rPr lang="en-US" sz="2400" dirty="0" smtClean="0"/>
              <a:t>Commissioning of the </a:t>
            </a:r>
            <a:r>
              <a:rPr lang="en-US" sz="2400" dirty="0" smtClean="0">
                <a:solidFill>
                  <a:srgbClr val="FF0000"/>
                </a:solidFill>
              </a:rPr>
              <a:t>p-</a:t>
            </a:r>
            <a:r>
              <a:rPr lang="en-US" sz="2400" dirty="0" err="1" smtClean="0">
                <a:solidFill>
                  <a:srgbClr val="FF0000"/>
                </a:solidFill>
              </a:rPr>
              <a:t>Pb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rephasing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using p</a:t>
            </a:r>
          </a:p>
          <a:p>
            <a:pPr lvl="1"/>
            <a:r>
              <a:rPr lang="en-US" sz="2000" dirty="0" smtClean="0"/>
              <a:t>1 batch 32b p in each ring,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Automate the </a:t>
            </a:r>
            <a:r>
              <a:rPr lang="en-US" sz="2000" dirty="0" err="1" smtClean="0"/>
              <a:t>rephasing</a:t>
            </a:r>
            <a:r>
              <a:rPr lang="en-US" sz="2000" dirty="0" smtClean="0"/>
              <a:t> to get collisions in the detectors</a:t>
            </a:r>
          </a:p>
          <a:p>
            <a:pPr lvl="1"/>
            <a:r>
              <a:rPr lang="en-US" sz="2000" dirty="0" smtClean="0"/>
              <a:t>2 x 4h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2708920"/>
            <a:ext cx="540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prstClr val="black"/>
                </a:solidFill>
              </a:rPr>
              <a:t>Best scheduled in the second half of 2012… but at least 2 months before the p-</a:t>
            </a:r>
            <a:r>
              <a:rPr lang="en-US" dirty="0" err="1">
                <a:solidFill>
                  <a:prstClr val="black"/>
                </a:solidFill>
              </a:rPr>
              <a:t>Pb</a:t>
            </a:r>
            <a:r>
              <a:rPr lang="en-US" dirty="0">
                <a:solidFill>
                  <a:prstClr val="black"/>
                </a:solidFill>
              </a:rPr>
              <a:t>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1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/>
              <a:t>There is </a:t>
            </a:r>
            <a:r>
              <a:rPr lang="en-US" sz="2400" b="1" dirty="0"/>
              <a:t>not much we can do </a:t>
            </a:r>
            <a:r>
              <a:rPr lang="en-US" sz="2400" dirty="0"/>
              <a:t>in the RF </a:t>
            </a:r>
            <a:r>
              <a:rPr lang="en-US" sz="2400" b="1" dirty="0"/>
              <a:t>with End of fill</a:t>
            </a:r>
            <a:r>
              <a:rPr lang="en-US" sz="2400" dirty="0"/>
              <a:t>: </a:t>
            </a:r>
            <a:r>
              <a:rPr lang="en-US" sz="2400" dirty="0" smtClean="0"/>
              <a:t>we </a:t>
            </a:r>
            <a:r>
              <a:rPr lang="en-US" sz="2400" dirty="0"/>
              <a:t>have high intensity beam and almost full bucket. Playing with this type of beam is not </a:t>
            </a:r>
            <a:r>
              <a:rPr lang="en-US" sz="2400" dirty="0" smtClean="0"/>
              <a:t>recommended</a:t>
            </a:r>
            <a:endParaRPr lang="en-GB" sz="2400" dirty="0"/>
          </a:p>
          <a:p>
            <a:r>
              <a:rPr lang="en-US" sz="2400" dirty="0"/>
              <a:t>There are </a:t>
            </a:r>
            <a:r>
              <a:rPr lang="en-US" sz="2400" b="1" dirty="0"/>
              <a:t>many RF MDs </a:t>
            </a:r>
            <a:r>
              <a:rPr lang="en-US" sz="2400" dirty="0"/>
              <a:t>that can be </a:t>
            </a:r>
            <a:r>
              <a:rPr lang="en-US" sz="2400" b="1" dirty="0"/>
              <a:t>conducted at 450 </a:t>
            </a:r>
            <a:r>
              <a:rPr lang="en-US" sz="2400" b="1" dirty="0" err="1"/>
              <a:t>GeV</a:t>
            </a:r>
            <a:r>
              <a:rPr lang="en-US" sz="2400" dirty="0"/>
              <a:t>, with </a:t>
            </a:r>
            <a:r>
              <a:rPr lang="en-US" sz="2400" b="1" dirty="0"/>
              <a:t>nominal batch injection </a:t>
            </a:r>
            <a:r>
              <a:rPr lang="en-US" sz="2400" dirty="0"/>
              <a:t>and </a:t>
            </a:r>
            <a:r>
              <a:rPr lang="en-US" sz="2400" b="1" dirty="0"/>
              <a:t>nothing changed in the rest of the machine</a:t>
            </a:r>
            <a:r>
              <a:rPr lang="en-US" sz="2400" dirty="0"/>
              <a:t>. In that situation a 2-4 hours timeslot with the machine at injection settings could be used very effectively for short SOF </a:t>
            </a:r>
            <a:r>
              <a:rPr lang="en-US" sz="2400" dirty="0" smtClean="0"/>
              <a:t>MDs 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MD beam would then be </a:t>
            </a:r>
            <a:r>
              <a:rPr lang="en-US" sz="2400" b="1" dirty="0"/>
              <a:t>dumped</a:t>
            </a:r>
            <a:r>
              <a:rPr lang="en-US" sz="2400" dirty="0"/>
              <a:t> and the machine proceeds with physics fill. 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of Fill (SOF) MD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651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896544"/>
          </a:xfrm>
        </p:spPr>
        <p:txBody>
          <a:bodyPr>
            <a:noAutofit/>
          </a:bodyPr>
          <a:lstStyle/>
          <a:p>
            <a:r>
              <a:rPr lang="en-US" sz="2400" b="1" dirty="0"/>
              <a:t>Longitudinal stability for batch </a:t>
            </a:r>
            <a:r>
              <a:rPr lang="en-US" sz="2400" dirty="0"/>
              <a:t>(RFStabBatch_2012). Only changes with respect to physics fills are the </a:t>
            </a:r>
            <a:r>
              <a:rPr lang="en-US" sz="2400" b="1" dirty="0"/>
              <a:t>LHC capture voltage</a:t>
            </a:r>
            <a:r>
              <a:rPr lang="en-US" sz="2400" dirty="0"/>
              <a:t>, the </a:t>
            </a:r>
            <a:r>
              <a:rPr lang="en-US" sz="2400" b="1" dirty="0"/>
              <a:t>SPS longitudinal </a:t>
            </a:r>
            <a:r>
              <a:rPr lang="en-US" sz="2400" b="1" dirty="0" err="1"/>
              <a:t>emittance</a:t>
            </a:r>
            <a:r>
              <a:rPr lang="en-US" sz="2400" dirty="0"/>
              <a:t> and the </a:t>
            </a:r>
            <a:r>
              <a:rPr lang="en-US" sz="2400" b="1" dirty="0"/>
              <a:t>filling </a:t>
            </a:r>
            <a:r>
              <a:rPr lang="en-US" sz="2400" b="1" dirty="0" smtClean="0"/>
              <a:t>pattern</a:t>
            </a:r>
          </a:p>
          <a:p>
            <a:r>
              <a:rPr lang="en-US" sz="2400" b="1" dirty="0"/>
              <a:t>Longitudinal blow-up studies</a:t>
            </a:r>
            <a:r>
              <a:rPr lang="en-US" sz="2400" dirty="0"/>
              <a:t> (RFBlowUp_2012). At least the batch per batch blow-up at injection (potential reduction of the transverse </a:t>
            </a:r>
            <a:r>
              <a:rPr lang="en-US" sz="2400" dirty="0" err="1"/>
              <a:t>emittance</a:t>
            </a:r>
            <a:r>
              <a:rPr lang="en-US" sz="2400" dirty="0"/>
              <a:t> growth caused by IBS) can be tested with a </a:t>
            </a:r>
            <a:r>
              <a:rPr lang="en-US" sz="2400" b="1" dirty="0"/>
              <a:t>series of nominal batches injected</a:t>
            </a:r>
            <a:r>
              <a:rPr lang="en-US" sz="2400" dirty="0"/>
              <a:t>. (Of course the blow-up in the ramp needs a formal MD</a:t>
            </a:r>
            <a:r>
              <a:rPr lang="en-US" sz="2400" dirty="0" smtClean="0"/>
              <a:t>)</a:t>
            </a:r>
            <a:endParaRPr lang="en-GB" sz="2400" dirty="0"/>
          </a:p>
          <a:p>
            <a:r>
              <a:rPr lang="en-US" sz="2400" b="1" dirty="0"/>
              <a:t>Longitudinal damper</a:t>
            </a:r>
            <a:r>
              <a:rPr lang="en-US" sz="2400" dirty="0"/>
              <a:t> (RFLongDamp_2012) is active at injection only. Must be commissioned with </a:t>
            </a:r>
            <a:r>
              <a:rPr lang="en-US" sz="2400" b="1" dirty="0"/>
              <a:t>nominal batch at injection</a:t>
            </a:r>
            <a:r>
              <a:rPr lang="en-US" sz="2400" dirty="0" smtClean="0"/>
              <a:t>.</a:t>
            </a:r>
            <a:r>
              <a:rPr lang="en-US" sz="2400" dirty="0"/>
              <a:t> 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G</a:t>
            </a:r>
            <a:r>
              <a:rPr lang="en-US" dirty="0" smtClean="0">
                <a:effectLst/>
              </a:rPr>
              <a:t>ood candidates</a:t>
            </a:r>
            <a:r>
              <a:rPr lang="en-US" dirty="0">
                <a:effectLst/>
              </a:rPr>
              <a:t> SOF </a:t>
            </a:r>
            <a:r>
              <a:rPr lang="en-US" dirty="0" smtClean="0">
                <a:effectLst/>
              </a:rPr>
              <a:t>RF MDs (1)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69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Voltage </a:t>
            </a:r>
            <a:r>
              <a:rPr lang="en-US" b="1" dirty="0"/>
              <a:t>modulation around 1 turn</a:t>
            </a:r>
            <a:r>
              <a:rPr lang="en-US" dirty="0"/>
              <a:t> (</a:t>
            </a:r>
            <a:r>
              <a:rPr lang="en-US" sz="2400" dirty="0"/>
              <a:t>RFVoltageMod_2012</a:t>
            </a:r>
            <a:r>
              <a:rPr lang="en-US" dirty="0"/>
              <a:t>). Its final implementation will make it active after the filling is complete. But we must first (MP concerns)  </a:t>
            </a:r>
            <a:r>
              <a:rPr lang="en-US" b="1" dirty="0"/>
              <a:t>test it at injection</a:t>
            </a:r>
            <a:r>
              <a:rPr lang="en-US" dirty="0"/>
              <a:t> with 2 or more nominal  batches</a:t>
            </a:r>
            <a:r>
              <a:rPr lang="en-US" dirty="0" smtClean="0"/>
              <a:t>.</a:t>
            </a:r>
            <a:endParaRPr lang="en-GB" dirty="0"/>
          </a:p>
          <a:p>
            <a:r>
              <a:rPr lang="en-US" b="1" dirty="0"/>
              <a:t>RF feedback optimization with circulating beam</a:t>
            </a:r>
            <a:r>
              <a:rPr lang="en-US" dirty="0"/>
              <a:t> (RFFdbkOptimWithBeam_2012). Again the first tests should be done </a:t>
            </a:r>
            <a:r>
              <a:rPr lang="en-US" b="1" dirty="0"/>
              <a:t>with 1 or few nominal batches at injection</a:t>
            </a:r>
            <a:r>
              <a:rPr lang="en-US" dirty="0"/>
              <a:t> (MP concerns). Would later be used in ramp and physics also.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G</a:t>
            </a:r>
            <a:r>
              <a:rPr lang="en-US" dirty="0" smtClean="0">
                <a:effectLst/>
              </a:rPr>
              <a:t>ood candidates</a:t>
            </a:r>
            <a:r>
              <a:rPr lang="en-US" dirty="0">
                <a:effectLst/>
              </a:rPr>
              <a:t> SOF </a:t>
            </a:r>
            <a:r>
              <a:rPr lang="en-US" dirty="0" smtClean="0">
                <a:effectLst/>
              </a:rPr>
              <a:t>RF MDs (2)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47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We must define limits </a:t>
            </a:r>
            <a:r>
              <a:rPr lang="en-US" dirty="0"/>
              <a:t>on the accepted deviation from nominal parameters so that it does not take ages to rollback to injection for physics</a:t>
            </a:r>
            <a:r>
              <a:rPr lang="en-US" dirty="0" smtClean="0"/>
              <a:t>... </a:t>
            </a:r>
          </a:p>
          <a:p>
            <a:r>
              <a:rPr lang="en-US" dirty="0"/>
              <a:t>I suspect that BT, BI and ADT can also benefit from SOF MDs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effectLst/>
              </a:rPr>
              <a:t>Limits on SOF MD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00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RF will keep on making observations/adjustments with the 25 ns beam</a:t>
            </a:r>
          </a:p>
          <a:p>
            <a:r>
              <a:rPr lang="en-US" dirty="0" smtClean="0"/>
              <a:t>With the present scheme (constant field over one turn) the </a:t>
            </a:r>
            <a:r>
              <a:rPr lang="en-US" b="1" dirty="0" smtClean="0"/>
              <a:t>beam loading depends on the beam current averaged over ~3 </a:t>
            </a:r>
            <a:r>
              <a:rPr lang="en-US" b="1" dirty="0" err="1" smtClean="0"/>
              <a:t>microsec</a:t>
            </a:r>
            <a:endParaRPr lang="en-US" b="1" dirty="0" smtClean="0"/>
          </a:p>
          <a:p>
            <a:r>
              <a:rPr lang="en-US" dirty="0" smtClean="0"/>
              <a:t>With 72b batch we do not reach peak value</a:t>
            </a:r>
          </a:p>
          <a:p>
            <a:r>
              <a:rPr lang="en-US" dirty="0" smtClean="0"/>
              <a:t>We want to </a:t>
            </a:r>
            <a:r>
              <a:rPr lang="en-US" b="1" dirty="0" smtClean="0"/>
              <a:t>ramp</a:t>
            </a:r>
            <a:r>
              <a:rPr lang="en-US" dirty="0" smtClean="0"/>
              <a:t> at least </a:t>
            </a:r>
            <a:r>
              <a:rPr lang="en-US" b="1" dirty="0" smtClean="0"/>
              <a:t>1 batch with 288 b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MD. RF request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241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27/01/2012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LSWG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D76A7-7FD1-4189-ABCB-6C58E20AFADD}" type="slidenum">
              <a:rPr lang="en-GB" smtClean="0"/>
              <a:t>7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12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Longitudinal and RF MDs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Baudrenghien for the LHC RF 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71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829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Longitudinal</a:t>
            </a:r>
            <a:r>
              <a:rPr lang="en-US" dirty="0" smtClean="0"/>
              <a:t> studies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424936" cy="5616624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Loss </a:t>
            </a:r>
            <a:r>
              <a:rPr lang="en-US" sz="2400" dirty="0" smtClean="0"/>
              <a:t>of</a:t>
            </a:r>
            <a:r>
              <a:rPr lang="en-US" sz="2400" dirty="0" smtClean="0">
                <a:solidFill>
                  <a:srgbClr val="FF0000"/>
                </a:solidFill>
              </a:rPr>
              <a:t> Landau damping </a:t>
            </a:r>
            <a:r>
              <a:rPr lang="en-US" sz="2400" dirty="0" smtClean="0"/>
              <a:t>during ramp</a:t>
            </a:r>
          </a:p>
          <a:p>
            <a:pPr lvl="1"/>
            <a:r>
              <a:rPr lang="en-US" sz="2000" dirty="0" smtClean="0"/>
              <a:t>Single-bunch, different long.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, ramp</a:t>
            </a:r>
          </a:p>
          <a:p>
            <a:pPr lvl="1"/>
            <a:r>
              <a:rPr lang="en-US" sz="2000" dirty="0" smtClean="0"/>
              <a:t>Measurements of longitudinal dipole and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oscillations. Measurements of transverse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evolution in parallel</a:t>
            </a:r>
          </a:p>
          <a:p>
            <a:pPr lvl="1"/>
            <a:r>
              <a:rPr lang="en-US" sz="2000" dirty="0" smtClean="0"/>
              <a:t>6 h</a:t>
            </a:r>
          </a:p>
          <a:p>
            <a:r>
              <a:rPr lang="en-US" sz="2400" dirty="0" smtClean="0"/>
              <a:t>Measurement of </a:t>
            </a:r>
            <a:r>
              <a:rPr lang="en-US" sz="2400" dirty="0" smtClean="0">
                <a:solidFill>
                  <a:srgbClr val="FF0000"/>
                </a:solidFill>
              </a:rPr>
              <a:t>longitudinal broad-band impedance</a:t>
            </a:r>
          </a:p>
          <a:p>
            <a:pPr lvl="1"/>
            <a:r>
              <a:rPr lang="en-US" sz="2000" dirty="0" smtClean="0"/>
              <a:t>Single-bunch, different intensities, 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2000" dirty="0" smtClean="0"/>
              <a:t>Measurement of dipole and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</a:t>
            </a:r>
            <a:r>
              <a:rPr lang="en-US" sz="2000" dirty="0"/>
              <a:t>oscillation </a:t>
            </a:r>
            <a:r>
              <a:rPr lang="en-US" sz="2000" dirty="0" smtClean="0"/>
              <a:t>frequencies to derive impedance</a:t>
            </a:r>
          </a:p>
          <a:p>
            <a:pPr lvl="1"/>
            <a:r>
              <a:rPr lang="en-US" sz="2000" dirty="0" smtClean="0"/>
              <a:t>6 h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Longitudinal stability</a:t>
            </a:r>
            <a:r>
              <a:rPr lang="en-US" sz="2400" dirty="0" smtClean="0"/>
              <a:t> for </a:t>
            </a:r>
            <a:r>
              <a:rPr lang="en-US" sz="2400" dirty="0" smtClean="0">
                <a:solidFill>
                  <a:srgbClr val="FF0000"/>
                </a:solidFill>
              </a:rPr>
              <a:t>batch</a:t>
            </a:r>
          </a:p>
          <a:p>
            <a:pPr lvl="1"/>
            <a:r>
              <a:rPr lang="en-US" sz="2000" dirty="0" smtClean="0"/>
              <a:t>Several batches, vary long.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/capture voltage, 450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2"/>
            <a:r>
              <a:rPr lang="en-US" sz="1700" dirty="0" smtClean="0"/>
              <a:t>Measure damping of dipole oscillations at injection</a:t>
            </a:r>
          </a:p>
          <a:p>
            <a:pPr lvl="1"/>
            <a:r>
              <a:rPr lang="en-US" sz="2000" dirty="0" smtClean="0"/>
              <a:t>Increase cavity impedance at fundamental (reduce </a:t>
            </a:r>
            <a:r>
              <a:rPr lang="en-US" sz="2000" dirty="0" err="1" smtClean="0"/>
              <a:t>fdbk</a:t>
            </a:r>
            <a:r>
              <a:rPr lang="en-US" sz="2000" dirty="0" smtClean="0"/>
              <a:t> gain)</a:t>
            </a:r>
          </a:p>
          <a:p>
            <a:pPr lvl="2"/>
            <a:r>
              <a:rPr lang="en-US" sz="1700" dirty="0" smtClean="0"/>
              <a:t>Measure the onset of coupled-bunch instabilities</a:t>
            </a:r>
          </a:p>
          <a:p>
            <a:pPr lvl="1"/>
            <a:r>
              <a:rPr lang="en-US" sz="2000" dirty="0" smtClean="0"/>
              <a:t>2 x 8 h</a:t>
            </a:r>
          </a:p>
          <a:p>
            <a:pPr lvl="1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055568" y="1010233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Leftover 2011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4941168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Leftover 2011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76156" y="5630543"/>
            <a:ext cx="252028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Road to higher intensity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3645024"/>
            <a:ext cx="158417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Dec 8, 2011</a:t>
            </a:r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LSWG meeting</a:t>
            </a:r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56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</TotalTime>
  <Words>581</Words>
  <Application>Microsoft Office PowerPoint</Application>
  <PresentationFormat>On-screen Show (4:3)</PresentationFormat>
  <Paragraphs>104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Concourse</vt:lpstr>
      <vt:lpstr>Origin</vt:lpstr>
      <vt:lpstr>Start of Fill RF MDs in 2012 </vt:lpstr>
      <vt:lpstr>Start of Fill (SOF) MD</vt:lpstr>
      <vt:lpstr>Good candidates SOF RF MDs (1)</vt:lpstr>
      <vt:lpstr>Good candidates SOF RF MDs (2)</vt:lpstr>
      <vt:lpstr>Limits on SOF MD </vt:lpstr>
      <vt:lpstr>25 ns MD. RF request</vt:lpstr>
      <vt:lpstr>Additional material</vt:lpstr>
      <vt:lpstr>Longitudinal and RF MDs 2012</vt:lpstr>
      <vt:lpstr>Longitudinal studies</vt:lpstr>
      <vt:lpstr>Improvements of present operation</vt:lpstr>
      <vt:lpstr>The road to higher intensity</vt:lpstr>
      <vt:lpstr>p-Pb preparation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baudre</dc:creator>
  <cp:lastModifiedBy>baudre</cp:lastModifiedBy>
  <cp:revision>6</cp:revision>
  <dcterms:created xsi:type="dcterms:W3CDTF">2012-01-27T07:49:35Z</dcterms:created>
  <dcterms:modified xsi:type="dcterms:W3CDTF">2012-01-27T08:36:07Z</dcterms:modified>
</cp:coreProperties>
</file>