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80" r:id="rId2"/>
    <p:sldId id="354" r:id="rId3"/>
    <p:sldId id="353" r:id="rId4"/>
    <p:sldId id="348" r:id="rId5"/>
    <p:sldId id="349" r:id="rId6"/>
    <p:sldId id="350" r:id="rId7"/>
    <p:sldId id="351" r:id="rId8"/>
    <p:sldId id="352" r:id="rId9"/>
    <p:sldId id="342" r:id="rId10"/>
  </p:sldIdLst>
  <p:sldSz cx="9144000" cy="6858000" type="screen4x3"/>
  <p:notesSz cx="6642100" cy="9753600"/>
  <p:embeddedFontLst>
    <p:embeddedFont>
      <p:font typeface="Tahoma" pitchFamily="34" charset="0"/>
      <p:regular r:id="rId13"/>
      <p:bold r:id="rId14"/>
    </p:embeddedFont>
    <p:embeddedFont>
      <p:font typeface="Monotype Sorts" charset="0"/>
      <p:regular r:id="rId15"/>
    </p:embeddedFont>
    <p:embeddedFont>
      <p:font typeface="Verdana" pitchFamily="34" charset="0"/>
      <p:regular r:id="rId16"/>
      <p:bold r:id="rId17"/>
      <p:italic r:id="rId18"/>
      <p:boldItalic r:id="rId19"/>
    </p:embeddedFont>
  </p:embeddedFontLst>
  <p:defaultTextStyle>
    <a:defPPr>
      <a:defRPr lang="en-GB"/>
    </a:defPPr>
    <a:lvl1pPr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AFD00"/>
    <a:srgbClr val="00DFCA"/>
    <a:srgbClr val="FCFEB9"/>
    <a:srgbClr val="FDC0E5"/>
    <a:srgbClr val="FCD1C1"/>
    <a:srgbClr val="7B00E4"/>
    <a:srgbClr val="D0F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0728" autoAdjust="0"/>
  </p:normalViewPr>
  <p:slideViewPr>
    <p:cSldViewPr>
      <p:cViewPr varScale="1">
        <p:scale>
          <a:sx n="106" d="100"/>
          <a:sy n="106" d="100"/>
        </p:scale>
        <p:origin x="-630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98" y="30"/>
      </p:cViewPr>
      <p:guideLst>
        <p:guide orient="horz" pos="4068"/>
        <p:guide pos="116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350" y="0"/>
            <a:ext cx="28495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t" anchorCtr="0" compatLnSpc="1">
            <a:prstTxWarp prst="textNoShape">
              <a:avLst/>
            </a:prstTxWarp>
          </a:bodyPr>
          <a:lstStyle>
            <a:lvl1pPr defTabSz="857250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86188" y="0"/>
            <a:ext cx="284956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t" anchorCtr="0" compatLnSpc="1">
            <a:prstTxWarp prst="textNoShape">
              <a:avLst/>
            </a:prstTxWarp>
          </a:bodyPr>
          <a:lstStyle>
            <a:lvl1pPr algn="r" defTabSz="857250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83013" y="9313863"/>
            <a:ext cx="2881312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b" anchorCtr="0" compatLnSpc="1">
            <a:prstTxWarp prst="textNoShape">
              <a:avLst/>
            </a:prstTxWarp>
          </a:bodyPr>
          <a:lstStyle>
            <a:lvl1pPr algn="r" defTabSz="879475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C60A701-E62E-4BB5-9AE0-6A00B269A7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22225" y="9313863"/>
            <a:ext cx="2881313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b" anchorCtr="0" compatLnSpc="1">
            <a:prstTxWarp prst="textNoShape">
              <a:avLst/>
            </a:prstTxWarp>
          </a:bodyPr>
          <a:lstStyle>
            <a:lvl1pPr defTabSz="879475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991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350" y="0"/>
            <a:ext cx="28495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t" anchorCtr="0" compatLnSpc="1">
            <a:prstTxWarp prst="textNoShape">
              <a:avLst/>
            </a:prstTxWarp>
          </a:bodyPr>
          <a:lstStyle>
            <a:lvl1pPr defTabSz="712788">
              <a:spcBef>
                <a:spcPct val="0"/>
              </a:spcBef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86188" y="0"/>
            <a:ext cx="284956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t" anchorCtr="0" compatLnSpc="1">
            <a:prstTxWarp prst="textNoShape">
              <a:avLst/>
            </a:prstTxWarp>
          </a:bodyPr>
          <a:lstStyle>
            <a:lvl1pPr algn="r" defTabSz="712788">
              <a:spcBef>
                <a:spcPct val="0"/>
              </a:spcBef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6188" y="9215438"/>
            <a:ext cx="2849562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b" anchorCtr="0" compatLnSpc="1">
            <a:prstTxWarp prst="textNoShape">
              <a:avLst/>
            </a:prstTxWarp>
          </a:bodyPr>
          <a:lstStyle>
            <a:lvl1pPr algn="r" defTabSz="712788">
              <a:spcBef>
                <a:spcPct val="0"/>
              </a:spcBef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fld id="{AEA2EA71-84AA-41B3-9F7B-4687A41CAF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7893" name="Rectangle 5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841375"/>
            <a:ext cx="5359400" cy="4019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01625" y="4897438"/>
            <a:ext cx="6043613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15" tIns="44271" rIns="87015" bIns="442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Body Text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867400" y="9274175"/>
            <a:ext cx="5080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015" tIns="44271" rIns="87015" bIns="44271">
            <a:spAutoFit/>
          </a:bodyPr>
          <a:lstStyle/>
          <a:p>
            <a:pPr defTabSz="857250">
              <a:defRPr/>
            </a:pPr>
            <a:r>
              <a:rPr lang="en-GB" sz="1100">
                <a:latin typeface="Arial" pitchFamily="34" charset="0"/>
              </a:rPr>
              <a:t>Page </a:t>
            </a:r>
            <a:fld id="{0091B10D-453A-42C5-9013-63C8EB0BF923}" type="slidenum">
              <a:rPr lang="en-GB" sz="1100">
                <a:latin typeface="Arial" pitchFamily="34" charset="0"/>
              </a:rPr>
              <a:pPr defTabSz="857250">
                <a:defRPr/>
              </a:pPr>
              <a:t>‹#›</a:t>
            </a:fld>
            <a:endParaRPr lang="en-GB" sz="1100"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09538" y="419100"/>
            <a:ext cx="300196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015" tIns="44271" rIns="87015" bIns="44271">
            <a:spAutoFit/>
          </a:bodyPr>
          <a:lstStyle/>
          <a:p>
            <a:pPr defTabSz="857250">
              <a:defRPr/>
            </a:pPr>
            <a:r>
              <a:rPr lang="en-GB" sz="900">
                <a:latin typeface="Times New Roman" pitchFamily="18" charset="0"/>
              </a:rPr>
              <a:t>J.M. Jowett, Beam Dynamics Panel Report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165475" y="419100"/>
            <a:ext cx="32067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015" tIns="44271" rIns="87015" bIns="44271">
            <a:spAutoFit/>
          </a:bodyPr>
          <a:lstStyle/>
          <a:p>
            <a:pPr algn="r" defTabSz="857250">
              <a:defRPr/>
            </a:pPr>
            <a:r>
              <a:rPr lang="en-GB" sz="1100">
                <a:latin typeface="Arial" pitchFamily="34" charset="0"/>
              </a:rPr>
              <a:t> </a:t>
            </a:r>
            <a:r>
              <a:rPr lang="en-GB" sz="900">
                <a:latin typeface="Times New Roman" pitchFamily="18" charset="0"/>
              </a:rPr>
              <a:t>ICFA Meeting DESY 9/2/2001, Page </a:t>
            </a:r>
            <a:fld id="{2AE4AAD4-1854-49FC-B309-16C148265048}" type="slidenum">
              <a:rPr lang="en-GB" sz="900">
                <a:latin typeface="Times New Roman" pitchFamily="18" charset="0"/>
              </a:rPr>
              <a:pPr algn="r" defTabSz="857250">
                <a:defRPr/>
              </a:pPr>
              <a:t>‹#›</a:t>
            </a:fld>
            <a:endParaRPr lang="en-GB" sz="900">
              <a:latin typeface="Times New Roman" pitchFamily="18" charset="0"/>
            </a:endParaRP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22225" y="9313863"/>
            <a:ext cx="2881313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318" tIns="0" rIns="18318" bIns="0" numCol="1" anchor="b" anchorCtr="0" compatLnSpc="1">
            <a:prstTxWarp prst="textNoShape">
              <a:avLst/>
            </a:prstTxWarp>
          </a:bodyPr>
          <a:lstStyle>
            <a:lvl1pPr defTabSz="879475">
              <a:spcBef>
                <a:spcPct val="0"/>
              </a:spcBef>
              <a:defRPr sz="9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94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3663" indent="-93663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282575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469900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752475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130300" algn="l" defTabSz="8921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73238"/>
            <a:ext cx="7772400" cy="1295400"/>
          </a:xfrm>
        </p:spPr>
        <p:txBody>
          <a:bodyPr/>
          <a:lstStyle>
            <a:lvl1pPr>
              <a:defRPr sz="400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0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211513"/>
            <a:ext cx="8496300" cy="2593975"/>
          </a:xfrm>
          <a:solidFill>
            <a:schemeClr val="tx1"/>
          </a:solidFill>
        </p:spPr>
        <p:txBody>
          <a:bodyPr/>
          <a:lstStyle>
            <a:lvl1pPr marL="0" indent="0" algn="ctr">
              <a:buFont typeface="Monotype Sorts" pitchFamily="2" charset="2"/>
              <a:buNone/>
              <a:defRPr b="1">
                <a:solidFill>
                  <a:srgbClr val="CFFAFD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34925" y="6427788"/>
            <a:ext cx="5535613" cy="457200"/>
          </a:xfrm>
        </p:spPr>
        <p:txBody>
          <a:bodyPr/>
          <a:lstStyle>
            <a:lvl1pPr>
              <a:defRPr sz="1000" smtClean="0">
                <a:solidFill>
                  <a:srgbClr val="FCFEB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04025" y="6427788"/>
            <a:ext cx="2232025" cy="457200"/>
          </a:xfrm>
        </p:spPr>
        <p:txBody>
          <a:bodyPr/>
          <a:lstStyle>
            <a:lvl1pPr>
              <a:defRPr sz="1400">
                <a:solidFill>
                  <a:srgbClr val="FCFEB9"/>
                </a:solidFill>
              </a:defRPr>
            </a:lvl1pPr>
          </a:lstStyle>
          <a:p>
            <a:pPr>
              <a:defRPr/>
            </a:pPr>
            <a:fld id="{0A05ED53-066E-4F08-B7AA-7BEF8758BF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2"/>
          </p:nvPr>
        </p:nvSpPr>
        <p:spPr>
          <a:xfrm flipV="1">
            <a:off x="3951288" y="6680200"/>
            <a:ext cx="2781300" cy="177800"/>
          </a:xfrm>
        </p:spPr>
        <p:txBody>
          <a:bodyPr/>
          <a:lstStyle>
            <a:lvl1pPr>
              <a:defRPr sz="1400">
                <a:solidFill>
                  <a:srgbClr val="FCFEB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D78B7-F081-400A-BB4B-8DB7B0E7DC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153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153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4937D-4CB3-46DA-95F8-915FBB9BD2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228600"/>
            <a:ext cx="7127875" cy="404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8F75D-861A-455B-87F5-291FA885B0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9359900" cy="5486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8229600" cy="2695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684588"/>
            <a:ext cx="8229600" cy="2697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2E94A-75E2-4D93-993F-748D31ED6D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0"/>
            <a:ext cx="9361040" cy="633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BA46C-AFEF-45E1-8B5C-239509A6E7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4343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00800"/>
            <a:ext cx="1447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J.M. Jowett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24663" y="64008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C6D86BE3-398E-4038-A919-8477893EA54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3999" cy="5486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4343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00800"/>
            <a:ext cx="1447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J.M. Jowett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24663" y="64008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20D5F8D0-3356-46B4-8313-56BB1E3DD6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defRPr>
                <a:solidFill>
                  <a:srgbClr val="003399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19886-A263-4573-B6CC-F16670ACAB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6900"/>
            <a:ext cx="9144000" cy="190242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65DC9-8CF7-49A2-A524-F61AA2435B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3E713-12A7-4F35-88CB-CCDDDBFA7F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BCA68-169D-4ACC-BDFE-569058F01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486548"/>
            <a:ext cx="43434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486548"/>
            <a:ext cx="14478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J.M. Jowett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24663" y="6486548"/>
            <a:ext cx="19050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414A-B542-4C40-8171-4301CD3581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53B65-E0CD-4AA3-94E8-0D7C02B3EC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7FACD-CAB5-432F-A4A5-1E6D6DC26F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D14E0-20AF-4455-BB66-843D69C90E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1" cy="620687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6613"/>
            <a:ext cx="82296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69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434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269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4008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  <p:sp>
        <p:nvSpPr>
          <p:cNvPr id="269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4663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0BEC7CD-B485-47E3-8127-8E53BEF362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4" r:id="rId15"/>
    <p:sldLayoutId id="2147483725" r:id="rId16"/>
    <p:sldLayoutId id="2147483726" r:id="rId17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–"/>
        <a:defRPr kumimoji="1" sz="24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buChar char="»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2808312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Heavy ion MD results and requests for 2012</a:t>
            </a:r>
            <a:br>
              <a:rPr lang="en-US" dirty="0" smtClean="0">
                <a:solidFill>
                  <a:schemeClr val="accent1"/>
                </a:solidFill>
              </a:rPr>
            </a:b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23850" y="3789040"/>
            <a:ext cx="8496300" cy="2592287"/>
          </a:xfrm>
        </p:spPr>
        <p:txBody>
          <a:bodyPr/>
          <a:lstStyle/>
          <a:p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results from 2011 Heavy ion run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45137"/>
          </a:xfrm>
        </p:spPr>
        <p:txBody>
          <a:bodyPr/>
          <a:lstStyle/>
          <a:p>
            <a:r>
              <a:rPr lang="en-US" dirty="0" smtClean="0"/>
              <a:t>Proton-lead feasibility test </a:t>
            </a:r>
            <a:r>
              <a:rPr lang="en-US" sz="2000" dirty="0" smtClean="0"/>
              <a:t>(only one on “MD time”)</a:t>
            </a:r>
            <a:endParaRPr lang="en-US" dirty="0" smtClean="0"/>
          </a:p>
          <a:p>
            <a:pPr lvl="1"/>
            <a:r>
              <a:rPr lang="en-US" dirty="0" smtClean="0"/>
              <a:t>Injection, ramp, </a:t>
            </a:r>
            <a:r>
              <a:rPr lang="en-US" dirty="0" err="1" smtClean="0"/>
              <a:t>rephasing</a:t>
            </a:r>
            <a:r>
              <a:rPr lang="en-US" dirty="0" smtClean="0"/>
              <a:t> (cogging) with different revolution frequencies</a:t>
            </a:r>
            <a:endParaRPr lang="en-GB" dirty="0" smtClean="0"/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 of MD lost (more bunches, collisions)</a:t>
            </a:r>
          </a:p>
          <a:p>
            <a:pPr lvl="1"/>
            <a:r>
              <a:rPr lang="en-US" dirty="0" smtClean="0"/>
              <a:t>Reported at LSWG 8/11/2011</a:t>
            </a:r>
          </a:p>
          <a:p>
            <a:r>
              <a:rPr lang="en-US" dirty="0" smtClean="0"/>
              <a:t>ALICE polarity reversal</a:t>
            </a:r>
          </a:p>
          <a:p>
            <a:pPr lvl="1"/>
            <a:r>
              <a:rPr lang="en-US" dirty="0" smtClean="0"/>
              <a:t>Pass through small long-range separations</a:t>
            </a:r>
          </a:p>
          <a:p>
            <a:pPr lvl="1"/>
            <a:r>
              <a:rPr lang="en-US" dirty="0" smtClean="0"/>
              <a:t>Important for future physics conditions</a:t>
            </a:r>
          </a:p>
          <a:p>
            <a:r>
              <a:rPr lang="en-US" dirty="0" smtClean="0"/>
              <a:t>BFPP mitigation</a:t>
            </a:r>
          </a:p>
          <a:p>
            <a:pPr lvl="1"/>
            <a:r>
              <a:rPr lang="en-US" dirty="0" smtClean="0"/>
              <a:t>Bump technique applied successfully 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 collimation quench test</a:t>
            </a:r>
          </a:p>
          <a:p>
            <a:pPr lvl="1"/>
            <a:r>
              <a:rPr lang="en-US" dirty="0" smtClean="0"/>
              <a:t>No quench but quite successful </a:t>
            </a:r>
          </a:p>
          <a:p>
            <a:r>
              <a:rPr lang="en-US" dirty="0" smtClean="0"/>
              <a:t>Much data on </a:t>
            </a:r>
            <a:r>
              <a:rPr lang="en-US" dirty="0" err="1" smtClean="0"/>
              <a:t>emittance</a:t>
            </a:r>
            <a:r>
              <a:rPr lang="en-US" dirty="0" smtClean="0"/>
              <a:t>, luminosity evolution, etc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BFPP mitigation with orbit bump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836613"/>
            <a:ext cx="3347864" cy="936203"/>
          </a:xfrm>
        </p:spPr>
        <p:txBody>
          <a:bodyPr/>
          <a:lstStyle/>
          <a:p>
            <a:pPr algn="ctr">
              <a:buNone/>
            </a:pPr>
            <a:r>
              <a:rPr lang="en-US" sz="1600" dirty="0" smtClean="0"/>
              <a:t>12 sigma envelopes from online model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250751" cy="44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elogbook.cern.ch/eLogbook/attach_reader?attach_id=1217020"/>
          <p:cNvPicPr>
            <a:picLocks noChangeAspect="1" noChangeArrowheads="1"/>
          </p:cNvPicPr>
          <p:nvPr/>
        </p:nvPicPr>
        <p:blipFill>
          <a:blip r:embed="rId3" cstate="print"/>
          <a:srcRect l="49559"/>
          <a:stretch>
            <a:fillRect/>
          </a:stretch>
        </p:blipFill>
        <p:spPr bwMode="auto">
          <a:xfrm>
            <a:off x="4644008" y="1412776"/>
            <a:ext cx="4324028" cy="5181601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C414A-B542-4C40-8171-4301CD3581F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6/12/2011 – quench test on physics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908650"/>
            <a:ext cx="8532550" cy="5111750"/>
          </a:xfrm>
        </p:spPr>
        <p:txBody>
          <a:bodyPr/>
          <a:lstStyle/>
          <a:p>
            <a:r>
              <a:rPr lang="en-US" sz="1800" dirty="0" smtClean="0"/>
              <a:t>09:00 – 15:30 : quench test – 3 attempts – no quench.</a:t>
            </a:r>
          </a:p>
          <a:p>
            <a:r>
              <a:rPr lang="en-US" sz="1800" dirty="0" smtClean="0"/>
              <a:t>Attempt no.1: </a:t>
            </a:r>
          </a:p>
          <a:p>
            <a:pPr lvl="1"/>
            <a:r>
              <a:rPr lang="en-US" sz="1800" dirty="0" smtClean="0"/>
              <a:t>1.8×10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 charges / beam, ~20 bunches.</a:t>
            </a:r>
          </a:p>
          <a:p>
            <a:pPr lvl="1"/>
            <a:r>
              <a:rPr lang="en-US" sz="1800" dirty="0" smtClean="0"/>
              <a:t>Rapid 1/3 order resonance crossing beam2 H plane. Beam dump on BLM thresholds.</a:t>
            </a:r>
          </a:p>
          <a:p>
            <a:pPr lvl="1"/>
            <a:r>
              <a:rPr lang="en-US" sz="1800" dirty="0" smtClean="0"/>
              <a:t>Loss on </a:t>
            </a:r>
            <a:r>
              <a:rPr lang="en-US" sz="1800" b="1" dirty="0" smtClean="0"/>
              <a:t>10 ms</a:t>
            </a:r>
            <a:r>
              <a:rPr lang="en-US" sz="1800" dirty="0" smtClean="0"/>
              <a:t> int. window of monitor BLMQI.09L7.B2I10_MQ. This monitor had its master thresholds increased RS &gt; 80 </a:t>
            </a:r>
            <a:r>
              <a:rPr lang="en-US" sz="1800" dirty="0" err="1" smtClean="0"/>
              <a:t>ms.</a:t>
            </a:r>
            <a:endParaRPr lang="en-US" sz="1800" dirty="0" smtClean="0"/>
          </a:p>
          <a:p>
            <a:r>
              <a:rPr lang="en-US" sz="1800" dirty="0" smtClean="0"/>
              <a:t>Attempt no. 2:</a:t>
            </a:r>
          </a:p>
          <a:p>
            <a:pPr lvl="1"/>
            <a:r>
              <a:rPr lang="en-US" sz="1800" dirty="0" smtClean="0"/>
              <a:t>Reverted to initial master threshold on BLMQI.09L7.B2I10_MQ (and another monitor), but set MF to 1.</a:t>
            </a:r>
          </a:p>
          <a:p>
            <a:pPr lvl="1"/>
            <a:r>
              <a:rPr lang="en-US" sz="1800" dirty="0" smtClean="0"/>
              <a:t>3.4×10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 charges / beam, ~37 bunches.</a:t>
            </a:r>
          </a:p>
          <a:p>
            <a:pPr lvl="1"/>
            <a:r>
              <a:rPr lang="en-US" sz="1800" dirty="0" smtClean="0"/>
              <a:t>Rapid 1/3 order resonance crossing beam2 H plane. Beam dump on BLM thresholds at Q19 (not modified) on </a:t>
            </a:r>
            <a:r>
              <a:rPr lang="en-US" sz="1800" b="1" dirty="0" smtClean="0"/>
              <a:t>82 ms </a:t>
            </a:r>
            <a:r>
              <a:rPr lang="en-US" sz="1800" dirty="0" smtClean="0"/>
              <a:t>RS.</a:t>
            </a:r>
          </a:p>
          <a:p>
            <a:pPr lvl="1"/>
            <a:endParaRPr lang="en-US" sz="1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test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908650"/>
            <a:ext cx="8497180" cy="5111750"/>
          </a:xfrm>
        </p:spPr>
        <p:txBody>
          <a:bodyPr/>
          <a:lstStyle/>
          <a:p>
            <a:r>
              <a:rPr lang="en-US" sz="2000" dirty="0" smtClean="0"/>
              <a:t>Attempt no. 3:</a:t>
            </a:r>
          </a:p>
          <a:p>
            <a:pPr lvl="1"/>
            <a:r>
              <a:rPr lang="en-US" sz="2000" dirty="0" smtClean="0"/>
              <a:t>MF set to 0.3 for 26 arc monitors (cells 11L7, 19L7, 29L7, 24R5).</a:t>
            </a:r>
          </a:p>
          <a:p>
            <a:pPr lvl="1"/>
            <a:r>
              <a:rPr lang="en-US" sz="2000" dirty="0" smtClean="0"/>
              <a:t>3.2×10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charges / beam, ~37 bunches. RF M1B2 tripped.</a:t>
            </a:r>
          </a:p>
          <a:p>
            <a:pPr lvl="1"/>
            <a:r>
              <a:rPr lang="en-US" sz="2000" dirty="0" smtClean="0"/>
              <a:t>Slow resonance approach on for B2 H. Lost most of the beam, but no dump. </a:t>
            </a:r>
          </a:p>
          <a:p>
            <a:pPr lvl="1"/>
            <a:r>
              <a:rPr lang="en-US" sz="2000" dirty="0" smtClean="0"/>
              <a:t>B1H dumped on BLMs during fast resonance crossing.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Comments:</a:t>
            </a:r>
          </a:p>
          <a:p>
            <a:pPr lvl="1"/>
            <a:r>
              <a:rPr lang="en-US" sz="2000" dirty="0" smtClean="0"/>
              <a:t>No quench during all these exercises. </a:t>
            </a:r>
          </a:p>
          <a:p>
            <a:pPr lvl="1"/>
            <a:r>
              <a:rPr lang="en-US" sz="2000" dirty="0" smtClean="0"/>
              <a:t>For fill3, beam2 shortly lost the </a:t>
            </a:r>
            <a:r>
              <a:rPr lang="en-US" sz="2000" dirty="0" err="1" smtClean="0"/>
              <a:t>cryo</a:t>
            </a:r>
            <a:r>
              <a:rPr lang="en-US" sz="2000" dirty="0" smtClean="0"/>
              <a:t> start in the matching section 67 due to increased temperature (2.7K from 1.9K) in the missing dipole. Limit is 2.15K.</a:t>
            </a:r>
          </a:p>
          <a:p>
            <a:pPr lvl="1"/>
            <a:r>
              <a:rPr lang="en-US" sz="2000" dirty="0" smtClean="0"/>
              <a:t>Otherwise </a:t>
            </a:r>
            <a:r>
              <a:rPr lang="en-US" sz="2000" dirty="0" err="1" smtClean="0"/>
              <a:t>cryo</a:t>
            </a:r>
            <a:r>
              <a:rPr lang="en-US" sz="2000" dirty="0" smtClean="0"/>
              <a:t> temperature increase at the 20mK level at the Q9.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Attempt no. 3 – slow crossing B2H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520" y="764630"/>
            <a:ext cx="6854712" cy="563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Attempt no. 3 – slow crossing B2H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520" y="692620"/>
            <a:ext cx="6854712" cy="563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test summary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J.M. Jowett, LHC Machine Studies Working Group, 8/12/2011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390" y="1556740"/>
          <a:ext cx="8713212" cy="260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110"/>
                <a:gridCol w="1008140"/>
                <a:gridCol w="2232310"/>
                <a:gridCol w="1224170"/>
                <a:gridCol w="1368190"/>
                <a:gridCol w="2088292"/>
              </a:tblGrid>
              <a:tr h="49206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Test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Beam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Loss rate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Dump Location </a:t>
                      </a:r>
                      <a:endParaRPr lang="en-US" sz="16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Dump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RS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Dump/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Quench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limit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92068"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sz="1800" dirty="0" smtClean="0"/>
                        <a:t>×10</a:t>
                      </a:r>
                      <a:r>
                        <a:rPr lang="en-US" sz="1800" baseline="30000" dirty="0" smtClean="0"/>
                        <a:t>10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dirty="0" smtClean="0"/>
                        <a:t>75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~1.5</a:t>
                      </a:r>
                      <a:endParaRPr lang="en-US" dirty="0"/>
                    </a:p>
                  </a:txBody>
                  <a:tcPr/>
                </a:tc>
              </a:tr>
              <a:tr h="492068"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2.5</a:t>
                      </a:r>
                      <a:r>
                        <a:rPr lang="en-US" sz="1800" dirty="0" smtClean="0"/>
                        <a:t>×10</a:t>
                      </a:r>
                      <a:r>
                        <a:rPr lang="en-US" sz="1800" baseline="30000" dirty="0" smtClean="0"/>
                        <a:t>10</a:t>
                      </a:r>
                      <a:r>
                        <a:rPr lang="en-US" dirty="0" smtClean="0"/>
                        <a:t>/100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</a:t>
                      </a:r>
                      <a:endParaRPr lang="en-US" dirty="0"/>
                    </a:p>
                  </a:txBody>
                  <a:tcPr/>
                </a:tc>
              </a:tr>
              <a:tr h="492068">
                <a:tc>
                  <a:txBody>
                    <a:bodyPr/>
                    <a:lstStyle/>
                    <a:p>
                      <a:r>
                        <a:rPr lang="en-US" dirty="0" smtClean="0"/>
                        <a:t>Slow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5.4</a:t>
                      </a:r>
                      <a:r>
                        <a:rPr lang="en-US" sz="1800" dirty="0" smtClean="0"/>
                        <a:t>×10</a:t>
                      </a:r>
                      <a:r>
                        <a:rPr lang="en-US" sz="1800" baseline="30000" dirty="0" smtClean="0"/>
                        <a:t>10</a:t>
                      </a:r>
                      <a:r>
                        <a:rPr lang="en-US" dirty="0" smtClean="0"/>
                        <a:t>/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</a:t>
                      </a:r>
                      <a:endParaRPr lang="en-US" dirty="0"/>
                    </a:p>
                  </a:txBody>
                  <a:tcPr/>
                </a:tc>
              </a:tr>
              <a:tr h="492068"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2.7</a:t>
                      </a:r>
                      <a:r>
                        <a:rPr lang="en-US" sz="1800" dirty="0" smtClean="0"/>
                        <a:t>×10</a:t>
                      </a:r>
                      <a:r>
                        <a:rPr lang="en-US" sz="1800" baseline="30000" dirty="0" smtClean="0"/>
                        <a:t>10</a:t>
                      </a:r>
                      <a:r>
                        <a:rPr lang="en-US" dirty="0" smtClean="0"/>
                        <a:t>/500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be</a:t>
                      </a:r>
                      <a:r>
                        <a:rPr lang="en-US" baseline="0" dirty="0" smtClean="0"/>
                        <a:t> analyzed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Requests for 2012, preliminary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p-</a:t>
            </a:r>
            <a:r>
              <a:rPr lang="en-US" dirty="0" err="1" smtClean="0"/>
              <a:t>Pb</a:t>
            </a:r>
            <a:r>
              <a:rPr lang="en-US" dirty="0" smtClean="0"/>
              <a:t> feasibility</a:t>
            </a:r>
          </a:p>
          <a:p>
            <a:pPr lvl="1"/>
            <a:r>
              <a:rPr lang="en-US" dirty="0" smtClean="0"/>
              <a:t>As soon as possible Week 33 or floating?</a:t>
            </a:r>
          </a:p>
          <a:p>
            <a:pPr lvl="1"/>
            <a:r>
              <a:rPr lang="en-US" dirty="0" smtClean="0"/>
              <a:t>Crucial to plan physics </a:t>
            </a:r>
            <a:r>
              <a:rPr lang="en-US" dirty="0" err="1" smtClean="0"/>
              <a:t>programme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Experiments need to plan for luminosity 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 collimation quench test (no MD request yet)</a:t>
            </a:r>
          </a:p>
          <a:p>
            <a:pPr lvl="1"/>
            <a:r>
              <a:rPr lang="en-US" dirty="0" smtClean="0"/>
              <a:t>Go further, better conditions (BLMs, ADT, …)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 collimation, reduce local energy deposition </a:t>
            </a:r>
          </a:p>
          <a:p>
            <a:pPr lvl="1"/>
            <a:r>
              <a:rPr lang="en-US" dirty="0" smtClean="0"/>
              <a:t>Extend BFPP technique to IR7, IR3, several bumps, know locations, signs for isotopes</a:t>
            </a:r>
          </a:p>
          <a:p>
            <a:pPr lvl="1"/>
            <a:r>
              <a:rPr lang="en-US" dirty="0" smtClean="0"/>
              <a:t>New idea, needs study</a:t>
            </a:r>
          </a:p>
          <a:p>
            <a:r>
              <a:rPr lang="en-US" dirty="0" smtClean="0"/>
              <a:t>Proton collimation, reduce local energy deposition </a:t>
            </a:r>
          </a:p>
          <a:p>
            <a:pPr lvl="1"/>
            <a:r>
              <a:rPr lang="en-US" dirty="0" smtClean="0"/>
              <a:t>Similar technique may work for protons</a:t>
            </a:r>
          </a:p>
          <a:p>
            <a:pPr lvl="1"/>
            <a:r>
              <a:rPr lang="en-US" dirty="0" smtClean="0"/>
              <a:t>New idea, needs study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LHC Machine Studies Working Group, 8/12/2011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JBlueTitle">
  <a:themeElements>
    <a:clrScheme name="">
      <a:dk1>
        <a:srgbClr val="0033CC"/>
      </a:dk1>
      <a:lt1>
        <a:srgbClr val="FFFFFF"/>
      </a:lt1>
      <a:dk2>
        <a:srgbClr val="0000FF"/>
      </a:dk2>
      <a:lt2>
        <a:srgbClr val="393939"/>
      </a:lt2>
      <a:accent1>
        <a:srgbClr val="F9FECE"/>
      </a:accent1>
      <a:accent2>
        <a:srgbClr val="868686"/>
      </a:accent2>
      <a:accent3>
        <a:srgbClr val="FFFFFF"/>
      </a:accent3>
      <a:accent4>
        <a:srgbClr val="002AAE"/>
      </a:accent4>
      <a:accent5>
        <a:srgbClr val="FBFEE3"/>
      </a:accent5>
      <a:accent6>
        <a:srgbClr val="797979"/>
      </a:accent6>
      <a:hlink>
        <a:srgbClr val="4D4D4D"/>
      </a:hlink>
      <a:folHlink>
        <a:srgbClr val="0099CC"/>
      </a:folHlink>
    </a:clrScheme>
    <a:fontScheme name="Whirlpool">
      <a:majorFont>
        <a:latin typeface="Tahom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JMJBlueTitle</Template>
  <TotalTime>1424</TotalTime>
  <Pages>19</Pages>
  <Words>622</Words>
  <Application>Microsoft Office PowerPoint</Application>
  <PresentationFormat>On-screen Show (4:3)</PresentationFormat>
  <Paragraphs>104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Tahoma</vt:lpstr>
      <vt:lpstr>Monotype Sorts</vt:lpstr>
      <vt:lpstr>Wingdings</vt:lpstr>
      <vt:lpstr>Times New Roman</vt:lpstr>
      <vt:lpstr>Verdana</vt:lpstr>
      <vt:lpstr>JMJBlueTitle</vt:lpstr>
      <vt:lpstr>Heavy ion MD results and requests for 2012 </vt:lpstr>
      <vt:lpstr>MD results from 2011 Heavy ion run</vt:lpstr>
      <vt:lpstr>BFPP mitigation with orbit bump</vt:lpstr>
      <vt:lpstr>6/12/2011 – quench test on physics time</vt:lpstr>
      <vt:lpstr>Quench test (continued)</vt:lpstr>
      <vt:lpstr>Attempt no. 3 – slow crossing B2H</vt:lpstr>
      <vt:lpstr>Attempt no. 3 – slow crossing B2H</vt:lpstr>
      <vt:lpstr>Quench test summary</vt:lpstr>
      <vt:lpstr>Requests for 2012, preliminary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HI2011 Commissioning Status Report</dc:title>
  <dc:creator>John M. Jowett</dc:creator>
  <cp:lastModifiedBy>Reine Versteegen</cp:lastModifiedBy>
  <cp:revision>93</cp:revision>
  <cp:lastPrinted>2002-02-28T10:58:22Z</cp:lastPrinted>
  <dcterms:created xsi:type="dcterms:W3CDTF">2011-11-06T21:38:23Z</dcterms:created>
  <dcterms:modified xsi:type="dcterms:W3CDTF">2012-01-27T08:39:42Z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John.Jowett@cern.ch</vt:lpwstr>
  </property>
  <property fmtid="{D5CDD505-2E9C-101B-9397-08002B2CF9AE}" pid="8" name="HomePage">
    <vt:lpwstr>http://wwwslap.cern.ch/~jowett/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P:\cern.ch\user\j\jowett\public_html\Lectures\EPSCPG</vt:lpwstr>
  </property>
</Properties>
</file>