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7"/>
  </p:notesMasterIdLst>
  <p:sldIdLst>
    <p:sldId id="256" r:id="rId2"/>
    <p:sldId id="257" r:id="rId3"/>
    <p:sldId id="259" r:id="rId4"/>
    <p:sldId id="274" r:id="rId5"/>
    <p:sldId id="275" r:id="rId6"/>
    <p:sldId id="260" r:id="rId7"/>
    <p:sldId id="282" r:id="rId8"/>
    <p:sldId id="266" r:id="rId9"/>
    <p:sldId id="284" r:id="rId10"/>
    <p:sldId id="276" r:id="rId11"/>
    <p:sldId id="264" r:id="rId12"/>
    <p:sldId id="277" r:id="rId13"/>
    <p:sldId id="279" r:id="rId14"/>
    <p:sldId id="281" r:id="rId15"/>
    <p:sldId id="287" r:id="rId16"/>
    <p:sldId id="285" r:id="rId17"/>
    <p:sldId id="286" r:id="rId18"/>
    <p:sldId id="267" r:id="rId19"/>
    <p:sldId id="268" r:id="rId20"/>
    <p:sldId id="270" r:id="rId21"/>
    <p:sldId id="273" r:id="rId22"/>
    <p:sldId id="258" r:id="rId23"/>
    <p:sldId id="269" r:id="rId24"/>
    <p:sldId id="272" r:id="rId25"/>
    <p:sldId id="28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64" autoAdjust="0"/>
    <p:restoredTop sz="68921" autoAdjust="0"/>
  </p:normalViewPr>
  <p:slideViewPr>
    <p:cSldViewPr>
      <p:cViewPr>
        <p:scale>
          <a:sx n="60" d="100"/>
          <a:sy n="60" d="100"/>
        </p:scale>
        <p:origin x="-2178" y="-1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8BB85E-42F6-4912-B63D-D50B21968D4C}" type="datetimeFigureOut">
              <a:rPr lang="en-GB" smtClean="0"/>
              <a:t>27/04/2012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891A6C-67EE-4EA9-8E90-E18DFC75377A}" type="slidenum">
              <a:rPr lang="en-GB" smtClean="0"/>
              <a:t>‹#›</a:t>
            </a:fld>
            <a:endParaRPr lang="en-GB"/>
          </a:p>
        </p:txBody>
      </p:sp>
    </p:spTree>
    <p:extLst>
      <p:ext uri="{BB962C8B-B14F-4D97-AF65-F5344CB8AC3E}">
        <p14:creationId xmlns:p14="http://schemas.microsoft.com/office/powerpoint/2010/main" val="3308885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de-DE" dirty="0" smtClean="0">
                <a:effectLst/>
              </a:rPr>
              <a:t>innerste Komponente des ATLAS-Spurerkennungssystems dar</a:t>
            </a:r>
            <a:r>
              <a:rPr lang="de-DE" baseline="0" dirty="0" smtClean="0">
                <a:effectLst/>
              </a:rPr>
              <a:t> (</a:t>
            </a:r>
            <a:r>
              <a:rPr lang="de-DE" dirty="0" smtClean="0">
                <a:effectLst/>
              </a:rPr>
              <a:t>ortsaufgelöste Messung von Teilchenspuren in der Nähe des Wechselwirkungspunktes). </a:t>
            </a:r>
          </a:p>
          <a:p>
            <a:pPr marL="171450" indent="-171450">
              <a:buFontTx/>
              <a:buChar char="-"/>
            </a:pPr>
            <a:endParaRPr lang="de-DE" dirty="0" smtClean="0">
              <a:effectLst/>
            </a:endParaRPr>
          </a:p>
          <a:p>
            <a:pPr marL="171450" indent="-171450">
              <a:buFontTx/>
              <a:buChar char="-"/>
            </a:pPr>
            <a:r>
              <a:rPr lang="de-DE" dirty="0" smtClean="0">
                <a:effectLst/>
              </a:rPr>
              <a:t>hohe Anforderungen an den ATLAS Pixel Detektor gestellt, unter Anderem: </a:t>
            </a:r>
            <a:r>
              <a:rPr lang="de-DE" baseline="0" dirty="0" smtClean="0">
                <a:effectLst/>
              </a:rPr>
              <a:t> </a:t>
            </a:r>
            <a:r>
              <a:rPr lang="de-DE" dirty="0" smtClean="0">
                <a:effectLst/>
              </a:rPr>
              <a:t>Geringer Einsatz von Materialien zur Minimierung von Vielfachstreuung,</a:t>
            </a:r>
            <a:r>
              <a:rPr lang="de-DE" baseline="0" dirty="0" smtClean="0">
                <a:effectLst/>
              </a:rPr>
              <a:t> aushalten der hohen Strahlenbelastung, wichtige Funktion</a:t>
            </a:r>
            <a:endParaRPr lang="de-DE" dirty="0" smtClean="0">
              <a:effectLst/>
            </a:endParaRPr>
          </a:p>
          <a:p>
            <a:r>
              <a:rPr lang="de-DE" dirty="0" smtClean="0">
                <a:effectLst/>
              </a:rPr>
              <a:t/>
            </a:r>
            <a:br>
              <a:rPr lang="de-DE" dirty="0" smtClean="0">
                <a:effectLst/>
              </a:rPr>
            </a:br>
            <a:r>
              <a:rPr lang="de-DE" dirty="0" smtClean="0">
                <a:effectLst/>
              </a:rPr>
              <a:t>-</a:t>
            </a:r>
            <a:r>
              <a:rPr lang="de-DE" baseline="0" dirty="0" smtClean="0">
                <a:effectLst/>
              </a:rPr>
              <a:t> </a:t>
            </a:r>
            <a:r>
              <a:rPr lang="de-DE" dirty="0" smtClean="0">
                <a:effectLst/>
              </a:rPr>
              <a:t>Gesamtlänge von 1,3m;</a:t>
            </a:r>
            <a:r>
              <a:rPr lang="de-DE" baseline="0" dirty="0" smtClean="0">
                <a:effectLst/>
              </a:rPr>
              <a:t> </a:t>
            </a:r>
            <a:r>
              <a:rPr lang="de-DE" dirty="0" smtClean="0">
                <a:effectLst/>
              </a:rPr>
              <a:t>Masse von 4,4kg</a:t>
            </a:r>
          </a:p>
          <a:p>
            <a:endParaRPr lang="de-DE" dirty="0" smtClean="0">
              <a:effectLst/>
            </a:endParaRPr>
          </a:p>
          <a:p>
            <a:pPr marL="171450" indent="-171450">
              <a:buFontTx/>
              <a:buChar char="-"/>
            </a:pPr>
            <a:r>
              <a:rPr lang="de-DE" baseline="0" dirty="0" smtClean="0">
                <a:effectLst/>
              </a:rPr>
              <a:t>3 Lagen: B-Lage, 1,2 (Maximierung der Guete der Spurerkennung </a:t>
            </a:r>
            <a:r>
              <a:rPr lang="de-DE" baseline="0" dirty="0" smtClean="0">
                <a:effectLst/>
                <a:sym typeface="Wingdings" pitchFamily="2" charset="2"/>
              </a:rPr>
              <a:t> nah wie moeglich am Wechselwirkungspunkt)</a:t>
            </a:r>
            <a:r>
              <a:rPr lang="de-DE" baseline="0" dirty="0" smtClean="0">
                <a:effectLst/>
              </a:rPr>
              <a:t> , 6 Discs</a:t>
            </a:r>
          </a:p>
          <a:p>
            <a:pPr marL="171450" indent="-171450">
              <a:buFontTx/>
              <a:buChar char="-"/>
            </a:pPr>
            <a:endParaRPr lang="de-DE" baseline="0" dirty="0" smtClean="0">
              <a:effectLst/>
            </a:endParaRPr>
          </a:p>
          <a:p>
            <a:pPr marL="171450" indent="-171450">
              <a:buFontTx/>
              <a:buChar char="-"/>
            </a:pPr>
            <a:r>
              <a:rPr lang="de-DE" baseline="0" dirty="0" smtClean="0">
                <a:effectLst/>
              </a:rPr>
              <a:t>Eine Lage setzt sich aus Staves zusammen (mechanische Fixierung und Kuehlung)</a:t>
            </a:r>
            <a:r>
              <a:rPr lang="de-DE" dirty="0" smtClean="0">
                <a:effectLst/>
              </a:rPr>
              <a:t/>
            </a:r>
            <a:br>
              <a:rPr lang="de-DE" dirty="0" smtClean="0">
                <a:effectLst/>
              </a:rPr>
            </a:br>
            <a:endParaRPr lang="de-DE" dirty="0" smtClean="0">
              <a:effectLst/>
            </a:endParaRPr>
          </a:p>
          <a:p>
            <a:pPr marL="171450" indent="-171450">
              <a:buFontTx/>
              <a:buChar char="-"/>
            </a:pPr>
            <a:r>
              <a:rPr lang="de-DE" dirty="0" smtClean="0">
                <a:effectLst/>
              </a:rPr>
              <a:t>1744 Modulen, jedes</a:t>
            </a:r>
            <a:r>
              <a:rPr lang="de-DE" baseline="0" dirty="0" smtClean="0">
                <a:effectLst/>
              </a:rPr>
              <a:t> Modul besteht aus einem Silizium Sensor mit ca 47000 Pixeln, 16 Auslesechips (2880 Kanaele um kleinere Signale zu verstaerken und sie zu digitalisieren</a:t>
            </a:r>
            <a:r>
              <a:rPr lang="de-DE" baseline="0" dirty="0" smtClean="0">
                <a:effectLst/>
                <a:sym typeface="Wingdings" pitchFamily="2" charset="2"/>
              </a:rPr>
              <a:t> senden an Modul-Kontroll-Chip)</a:t>
            </a:r>
            <a:r>
              <a:rPr lang="de-DE" baseline="0" dirty="0" smtClean="0">
                <a:effectLst/>
              </a:rPr>
              <a:t> und einem Modul-Kontroll-Chip</a:t>
            </a:r>
          </a:p>
          <a:p>
            <a:pPr marL="171450" indent="-171450">
              <a:buFontTx/>
              <a:buChar char="-"/>
            </a:pPr>
            <a:r>
              <a:rPr lang="de-DE" baseline="0" dirty="0" smtClean="0">
                <a:effectLst/>
              </a:rPr>
              <a:t>80mio. Auslese-Kanaele: Pixel </a:t>
            </a:r>
            <a:r>
              <a:rPr lang="de-DE" baseline="0" dirty="0" smtClean="0">
                <a:effectLst/>
                <a:sym typeface="Wingdings" pitchFamily="2" charset="2"/>
              </a:rPr>
              <a:t> 80Mpix Kamera, alle 25ns Bild: Hochgeschwindigkeitskamera</a:t>
            </a:r>
            <a:endParaRPr lang="de-DE" dirty="0" smtClean="0">
              <a:effectLst/>
            </a:endParaRPr>
          </a:p>
          <a:p>
            <a:r>
              <a:rPr lang="de-DE" dirty="0" smtClean="0">
                <a:effectLst/>
              </a:rPr>
              <a:t/>
            </a:r>
            <a:br>
              <a:rPr lang="de-DE" dirty="0" smtClean="0">
                <a:effectLst/>
              </a:rPr>
            </a:br>
            <a:endParaRPr lang="en-GB" dirty="0"/>
          </a:p>
        </p:txBody>
      </p:sp>
      <p:sp>
        <p:nvSpPr>
          <p:cNvPr id="4" name="Slide Number Placeholder 3"/>
          <p:cNvSpPr>
            <a:spLocks noGrp="1"/>
          </p:cNvSpPr>
          <p:nvPr>
            <p:ph type="sldNum" sz="quarter" idx="10"/>
          </p:nvPr>
        </p:nvSpPr>
        <p:spPr/>
        <p:txBody>
          <a:bodyPr/>
          <a:lstStyle/>
          <a:p>
            <a:fld id="{91891A6C-67EE-4EA9-8E90-E18DFC75377A}" type="slidenum">
              <a:rPr lang="en-GB" smtClean="0"/>
              <a:t>3</a:t>
            </a:fld>
            <a:endParaRPr lang="en-GB"/>
          </a:p>
        </p:txBody>
      </p:sp>
    </p:spTree>
    <p:extLst>
      <p:ext uri="{BB962C8B-B14F-4D97-AF65-F5344CB8AC3E}">
        <p14:creationId xmlns:p14="http://schemas.microsoft.com/office/powerpoint/2010/main" val="3498053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t>
            </a:r>
            <a:r>
              <a:rPr lang="en-GB" dirty="0" err="1" smtClean="0"/>
              <a:t>Testen</a:t>
            </a:r>
            <a:r>
              <a:rPr lang="en-GB" baseline="0" dirty="0" smtClean="0"/>
              <a:t> der Chips, die </a:t>
            </a:r>
            <a:r>
              <a:rPr lang="en-GB" baseline="0" dirty="0" err="1" smtClean="0"/>
              <a:t>eingebaut</a:t>
            </a:r>
            <a:r>
              <a:rPr lang="en-GB" baseline="0" dirty="0" smtClean="0"/>
              <a:t> </a:t>
            </a:r>
            <a:r>
              <a:rPr lang="en-GB" baseline="0" dirty="0" err="1" smtClean="0"/>
              <a:t>werden</a:t>
            </a:r>
            <a:r>
              <a:rPr lang="en-GB" baseline="0" dirty="0" smtClean="0"/>
              <a:t> </a:t>
            </a:r>
            <a:r>
              <a:rPr lang="en-GB" baseline="0" dirty="0" err="1" smtClean="0"/>
              <a:t>muessen</a:t>
            </a:r>
            <a:r>
              <a:rPr lang="en-GB" baseline="0" dirty="0" smtClean="0"/>
              <a:t>, auf </a:t>
            </a:r>
            <a:r>
              <a:rPr lang="en-GB" baseline="0" dirty="0" err="1" smtClean="0"/>
              <a:t>Funktionalitaet</a:t>
            </a:r>
            <a:endParaRPr lang="en-GB" baseline="0" dirty="0" smtClean="0"/>
          </a:p>
          <a:p>
            <a:pPr marL="171450" indent="-171450">
              <a:buFont typeface="Wingdings"/>
              <a:buChar char="à"/>
            </a:pPr>
            <a:r>
              <a:rPr lang="en-GB" baseline="0" dirty="0" err="1" smtClean="0">
                <a:sym typeface="Wingdings" pitchFamily="2" charset="2"/>
              </a:rPr>
              <a:t>Versuchsaufbau</a:t>
            </a:r>
            <a:r>
              <a:rPr lang="en-GB" baseline="0" dirty="0" smtClean="0">
                <a:sym typeface="Wingdings" pitchFamily="2" charset="2"/>
              </a:rPr>
              <a:t>:</a:t>
            </a:r>
          </a:p>
          <a:p>
            <a:pPr marL="628650" lvl="1" indent="-171450">
              <a:buFont typeface="Wingdings"/>
              <a:buChar char="à"/>
            </a:pPr>
            <a:r>
              <a:rPr lang="en-GB" baseline="0" dirty="0" err="1" smtClean="0">
                <a:sym typeface="Wingdings" pitchFamily="2" charset="2"/>
              </a:rPr>
              <a:t>Kabel</a:t>
            </a:r>
            <a:r>
              <a:rPr lang="en-GB" baseline="0" dirty="0" smtClean="0">
                <a:sym typeface="Wingdings" pitchFamily="2" charset="2"/>
              </a:rPr>
              <a:t> </a:t>
            </a:r>
            <a:r>
              <a:rPr lang="en-GB" baseline="0" dirty="0" err="1" smtClean="0">
                <a:sym typeface="Wingdings" pitchFamily="2" charset="2"/>
              </a:rPr>
              <a:t>loeten</a:t>
            </a:r>
            <a:endParaRPr lang="en-GB" baseline="0" dirty="0" smtClean="0">
              <a:sym typeface="Wingdings" pitchFamily="2" charset="2"/>
            </a:endParaRPr>
          </a:p>
          <a:p>
            <a:pPr marL="628650" lvl="1" indent="-171450">
              <a:buFont typeface="Wingdings"/>
              <a:buChar char="à"/>
            </a:pPr>
            <a:r>
              <a:rPr lang="en-GB" baseline="0" dirty="0" err="1" smtClean="0">
                <a:sym typeface="Wingdings" pitchFamily="2" charset="2"/>
              </a:rPr>
              <a:t>Klima-Kammer</a:t>
            </a:r>
            <a:r>
              <a:rPr lang="en-GB" baseline="0" dirty="0" smtClean="0">
                <a:sym typeface="Wingdings" pitchFamily="2" charset="2"/>
              </a:rPr>
              <a:t> </a:t>
            </a:r>
            <a:r>
              <a:rPr lang="en-GB" baseline="0" dirty="0" err="1" smtClean="0">
                <a:sym typeface="Wingdings" pitchFamily="2" charset="2"/>
              </a:rPr>
              <a:t>vorbereiten</a:t>
            </a:r>
            <a:endParaRPr lang="en-GB" baseline="0" dirty="0" smtClean="0">
              <a:sym typeface="Wingdings" pitchFamily="2" charset="2"/>
            </a:endParaRPr>
          </a:p>
          <a:p>
            <a:pPr marL="628650" lvl="1" indent="-171450">
              <a:buFont typeface="Wingdings"/>
              <a:buChar char="à"/>
            </a:pPr>
            <a:r>
              <a:rPr lang="en-GB" baseline="0" dirty="0" smtClean="0">
                <a:sym typeface="Wingdings" pitchFamily="2" charset="2"/>
              </a:rPr>
              <a:t>(</a:t>
            </a:r>
            <a:r>
              <a:rPr lang="en-GB" baseline="0" dirty="0" err="1" smtClean="0">
                <a:sym typeface="Wingdings" pitchFamily="2" charset="2"/>
              </a:rPr>
              <a:t>PrimList</a:t>
            </a:r>
            <a:r>
              <a:rPr lang="en-GB" baseline="0" dirty="0" smtClean="0">
                <a:sym typeface="Wingdings" pitchFamily="2" charset="2"/>
              </a:rPr>
              <a:t>)</a:t>
            </a:r>
          </a:p>
          <a:p>
            <a:pPr marL="628650" lvl="1" indent="-171450">
              <a:buFont typeface="Wingdings"/>
              <a:buChar char="à"/>
            </a:pPr>
            <a:r>
              <a:rPr lang="en-GB" baseline="0" dirty="0" err="1" smtClean="0">
                <a:sym typeface="Wingdings" pitchFamily="2" charset="2"/>
              </a:rPr>
              <a:t>Erste</a:t>
            </a:r>
            <a:r>
              <a:rPr lang="en-GB" baseline="0" dirty="0" smtClean="0">
                <a:sym typeface="Wingdings" pitchFamily="2" charset="2"/>
              </a:rPr>
              <a:t> Scans, (Source-Scan)</a:t>
            </a:r>
          </a:p>
          <a:p>
            <a:pPr marL="628650" lvl="1" indent="-171450">
              <a:buFont typeface="Wingdings"/>
              <a:buChar char="à"/>
            </a:pPr>
            <a:r>
              <a:rPr lang="en-GB" baseline="0" dirty="0" smtClean="0">
                <a:sym typeface="Wingdings" pitchFamily="2" charset="2"/>
              </a:rPr>
              <a:t>Setup</a:t>
            </a:r>
          </a:p>
          <a:p>
            <a:pPr marL="628650" lvl="1" indent="-171450">
              <a:buFont typeface="Wingdings"/>
              <a:buChar char="à"/>
            </a:pPr>
            <a:r>
              <a:rPr lang="en-GB" baseline="0" dirty="0" smtClean="0">
                <a:sym typeface="Wingdings" pitchFamily="2" charset="2"/>
              </a:rPr>
              <a:t>Production QUALIY assurance</a:t>
            </a:r>
            <a:endParaRPr lang="en-GB" dirty="0"/>
          </a:p>
        </p:txBody>
      </p:sp>
      <p:sp>
        <p:nvSpPr>
          <p:cNvPr id="4" name="Slide Number Placeholder 3"/>
          <p:cNvSpPr>
            <a:spLocks noGrp="1"/>
          </p:cNvSpPr>
          <p:nvPr>
            <p:ph type="sldNum" sz="quarter" idx="10"/>
          </p:nvPr>
        </p:nvSpPr>
        <p:spPr/>
        <p:txBody>
          <a:bodyPr/>
          <a:lstStyle/>
          <a:p>
            <a:fld id="{91891A6C-67EE-4EA9-8E90-E18DFC75377A}" type="slidenum">
              <a:rPr lang="en-GB" smtClean="0"/>
              <a:pPr/>
              <a:t>4</a:t>
            </a:fld>
            <a:endParaRPr lang="en-GB"/>
          </a:p>
        </p:txBody>
      </p:sp>
    </p:spTree>
    <p:extLst>
      <p:ext uri="{BB962C8B-B14F-4D97-AF65-F5344CB8AC3E}">
        <p14:creationId xmlns:p14="http://schemas.microsoft.com/office/powerpoint/2010/main" val="3748354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ATLAS Pixel </a:t>
            </a:r>
            <a:r>
              <a:rPr lang="en-GB" dirty="0" err="1" smtClean="0"/>
              <a:t>Insertable</a:t>
            </a:r>
            <a:r>
              <a:rPr lang="en-GB" dirty="0" smtClean="0"/>
              <a:t> B-Layer</a:t>
            </a:r>
          </a:p>
          <a:p>
            <a:endParaRPr lang="en-GB" dirty="0" smtClean="0"/>
          </a:p>
          <a:p>
            <a:pPr marL="171450" indent="-171450">
              <a:buFontTx/>
              <a:buChar char="-"/>
            </a:pPr>
            <a:r>
              <a:rPr lang="en-GB" baseline="0" dirty="0" smtClean="0"/>
              <a:t>2013 </a:t>
            </a:r>
            <a:r>
              <a:rPr lang="en-GB" baseline="0" dirty="0" err="1" smtClean="0"/>
              <a:t>Einbau</a:t>
            </a:r>
            <a:r>
              <a:rPr lang="en-GB" baseline="0" dirty="0" smtClean="0"/>
              <a:t> </a:t>
            </a:r>
            <a:r>
              <a:rPr lang="en-GB" baseline="0" dirty="0" err="1" smtClean="0"/>
              <a:t>einer</a:t>
            </a:r>
            <a:r>
              <a:rPr lang="en-GB" baseline="0" dirty="0" smtClean="0"/>
              <a:t> 4.Lage </a:t>
            </a:r>
            <a:r>
              <a:rPr lang="en-GB" baseline="0" dirty="0" err="1" smtClean="0"/>
              <a:t>mit</a:t>
            </a:r>
            <a:r>
              <a:rPr lang="en-GB" baseline="0" dirty="0" smtClean="0"/>
              <a:t> 14 Staves, a 16 </a:t>
            </a:r>
            <a:r>
              <a:rPr lang="en-GB" baseline="0" dirty="0" err="1" smtClean="0"/>
              <a:t>Modulen</a:t>
            </a:r>
            <a:endParaRPr lang="en-GB" baseline="0" dirty="0" smtClean="0"/>
          </a:p>
          <a:p>
            <a:pPr marL="171450" indent="-171450">
              <a:buFontTx/>
              <a:buChar char="-"/>
            </a:pPr>
            <a:endParaRPr lang="en-GB" baseline="0" dirty="0" smtClean="0"/>
          </a:p>
          <a:p>
            <a:pPr marL="171450" indent="-171450">
              <a:buFontTx/>
              <a:buChar char="-"/>
            </a:pPr>
            <a:r>
              <a:rPr lang="en-GB" baseline="0" dirty="0" err="1" smtClean="0"/>
              <a:t>Gegensatz</a:t>
            </a:r>
            <a:r>
              <a:rPr lang="en-GB" baseline="0" dirty="0" smtClean="0"/>
              <a:t> </a:t>
            </a:r>
            <a:r>
              <a:rPr lang="en-GB" baseline="0" dirty="0" err="1" smtClean="0"/>
              <a:t>zu</a:t>
            </a:r>
            <a:r>
              <a:rPr lang="en-GB" baseline="0" dirty="0" smtClean="0"/>
              <a:t> </a:t>
            </a:r>
            <a:r>
              <a:rPr lang="en-GB" baseline="0" dirty="0" err="1" smtClean="0"/>
              <a:t>vorher</a:t>
            </a:r>
            <a:r>
              <a:rPr lang="en-GB" baseline="0" dirty="0" smtClean="0"/>
              <a:t> (Planar </a:t>
            </a:r>
            <a:r>
              <a:rPr lang="en-GB" baseline="0" dirty="0" err="1" smtClean="0"/>
              <a:t>senoren</a:t>
            </a:r>
            <a:r>
              <a:rPr lang="en-GB" baseline="0" dirty="0" smtClean="0"/>
              <a:t>) </a:t>
            </a:r>
            <a:r>
              <a:rPr lang="en-GB" baseline="0" dirty="0" err="1" smtClean="0"/>
              <a:t>werden</a:t>
            </a:r>
            <a:r>
              <a:rPr lang="en-GB" baseline="0" dirty="0" smtClean="0"/>
              <a:t> dieses mal </a:t>
            </a:r>
            <a:r>
              <a:rPr lang="en-GB" baseline="0" dirty="0" err="1" smtClean="0"/>
              <a:t>auch</a:t>
            </a:r>
            <a:r>
              <a:rPr lang="en-GB" baseline="0" dirty="0" smtClean="0"/>
              <a:t> 3D </a:t>
            </a:r>
            <a:r>
              <a:rPr lang="en-GB" baseline="0" dirty="0" err="1" smtClean="0"/>
              <a:t>sensoren</a:t>
            </a:r>
            <a:r>
              <a:rPr lang="en-GB" baseline="0" dirty="0" smtClean="0"/>
              <a:t> </a:t>
            </a:r>
            <a:r>
              <a:rPr lang="en-GB" baseline="0" dirty="0" err="1" smtClean="0"/>
              <a:t>eingebaut</a:t>
            </a:r>
            <a:endParaRPr lang="en-GB" dirty="0"/>
          </a:p>
        </p:txBody>
      </p:sp>
      <p:sp>
        <p:nvSpPr>
          <p:cNvPr id="4" name="Slide Number Placeholder 3"/>
          <p:cNvSpPr>
            <a:spLocks noGrp="1"/>
          </p:cNvSpPr>
          <p:nvPr>
            <p:ph type="sldNum" sz="quarter" idx="10"/>
          </p:nvPr>
        </p:nvSpPr>
        <p:spPr/>
        <p:txBody>
          <a:bodyPr/>
          <a:lstStyle/>
          <a:p>
            <a:fld id="{91891A6C-67EE-4EA9-8E90-E18DFC75377A}" type="slidenum">
              <a:rPr lang="en-GB" smtClean="0"/>
              <a:t>6</a:t>
            </a:fld>
            <a:endParaRPr lang="en-GB"/>
          </a:p>
        </p:txBody>
      </p:sp>
    </p:spTree>
    <p:extLst>
      <p:ext uri="{BB962C8B-B14F-4D97-AF65-F5344CB8AC3E}">
        <p14:creationId xmlns:p14="http://schemas.microsoft.com/office/powerpoint/2010/main" val="1551187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dirty="0" smtClean="0">
                <a:effectLst/>
              </a:rPr>
              <a:t>Kurze Erklärung was ihr seht:</a:t>
            </a:r>
            <a:br>
              <a:rPr lang="de-DE" sz="1200" dirty="0" smtClean="0">
                <a:effectLst/>
              </a:rPr>
            </a:br>
            <a:r>
              <a:rPr lang="de-DE" sz="1200" dirty="0" smtClean="0">
                <a:effectLst/>
              </a:rPr>
              <a:t>- das oben drauf mit der weissen Schrift drauf ist das Modul Flex</a:t>
            </a:r>
            <a:br>
              <a:rPr lang="de-DE" sz="1200" dirty="0" smtClean="0">
                <a:effectLst/>
              </a:rPr>
            </a:br>
            <a:r>
              <a:rPr lang="de-DE" sz="1200" dirty="0" smtClean="0">
                <a:effectLst/>
              </a:rPr>
              <a:t>- vom Modul Flex gehen ganz oben die silbernen Wirebonds auf den Chip (FE-I4)</a:t>
            </a:r>
            <a:br>
              <a:rPr lang="de-DE" sz="1200" dirty="0" smtClean="0">
                <a:effectLst/>
              </a:rPr>
            </a:br>
            <a:r>
              <a:rPr lang="de-DE" sz="1200" dirty="0" smtClean="0">
                <a:effectLst/>
              </a:rPr>
              <a:t>- das modul flex klebt auf dem sensor (hier dummy sensor, also nur ein stück Silizium ohne pixel)</a:t>
            </a:r>
            <a:br>
              <a:rPr lang="de-DE" sz="1200" dirty="0" smtClean="0">
                <a:effectLst/>
              </a:rPr>
            </a:br>
            <a:r>
              <a:rPr lang="de-DE" sz="1200" dirty="0" smtClean="0">
                <a:effectLst/>
              </a:rPr>
              <a:t>- der Sensor ist auf dem FE-I4/Chip hier geklebt sonst mit diesen mini Lötkügelchen Bump bonds</a:t>
            </a:r>
            <a:br>
              <a:rPr lang="de-DE" sz="1200" dirty="0" smtClean="0">
                <a:effectLst/>
              </a:rPr>
            </a:br>
            <a:r>
              <a:rPr lang="de-DE" sz="1200" dirty="0" smtClean="0">
                <a:effectLst/>
              </a:rPr>
              <a:t>- das gebogene unten ist der sogenannte Wing, weil es aussieht wie ein fluegelchen</a:t>
            </a:r>
            <a:br>
              <a:rPr lang="de-DE" sz="1200" dirty="0" smtClean="0">
                <a:effectLst/>
              </a:rPr>
            </a:br>
            <a:r>
              <a:rPr lang="de-DE" sz="1200" dirty="0" smtClean="0">
                <a:effectLst/>
              </a:rPr>
              <a:t>- der wing ist vom Stave flex, das klebt unten an einer Seite des Stabes (der sieht aus wie ein Dreieck, guckt hn euch bei Jens im Büro an, der hat ein Stueck)</a:t>
            </a:r>
            <a:br>
              <a:rPr lang="de-DE" sz="1200" dirty="0" smtClean="0">
                <a:effectLst/>
              </a:rPr>
            </a:br>
            <a:r>
              <a:rPr lang="de-DE" sz="1200" dirty="0" smtClean="0">
                <a:effectLst/>
              </a:rPr>
              <a:t/>
            </a:r>
            <a:br>
              <a:rPr lang="de-DE" sz="1200" dirty="0" smtClean="0">
                <a:effectLst/>
              </a:rPr>
            </a:br>
            <a:r>
              <a:rPr lang="de-DE" sz="1200" dirty="0" smtClean="0">
                <a:effectLst/>
              </a:rPr>
              <a:t>Diese Wings sieht man auch auf dem Model vom IBL was ihr habt.</a:t>
            </a:r>
            <a:br>
              <a:rPr lang="de-DE" sz="1200" dirty="0" smtClean="0">
                <a:effectLst/>
              </a:rPr>
            </a:br>
            <a:r>
              <a:rPr lang="de-DE" sz="1200" dirty="0" smtClean="0">
                <a:effectLst/>
              </a:rPr>
              <a:t/>
            </a:r>
            <a:br>
              <a:rPr lang="de-DE" sz="1200" dirty="0" smtClean="0">
                <a:effectLst/>
              </a:rPr>
            </a:br>
            <a:endParaRPr lang="de-DE" dirty="0">
              <a:effectLst/>
            </a:endParaRPr>
          </a:p>
        </p:txBody>
      </p:sp>
      <p:sp>
        <p:nvSpPr>
          <p:cNvPr id="4" name="Slide Number Placeholder 3"/>
          <p:cNvSpPr>
            <a:spLocks noGrp="1"/>
          </p:cNvSpPr>
          <p:nvPr>
            <p:ph type="sldNum" sz="quarter" idx="10"/>
          </p:nvPr>
        </p:nvSpPr>
        <p:spPr/>
        <p:txBody>
          <a:bodyPr/>
          <a:lstStyle/>
          <a:p>
            <a:fld id="{91891A6C-67EE-4EA9-8E90-E18DFC75377A}" type="slidenum">
              <a:rPr lang="en-GB" smtClean="0"/>
              <a:t>7</a:t>
            </a:fld>
            <a:endParaRPr lang="en-GB"/>
          </a:p>
        </p:txBody>
      </p:sp>
    </p:spTree>
    <p:extLst>
      <p:ext uri="{BB962C8B-B14F-4D97-AF65-F5344CB8AC3E}">
        <p14:creationId xmlns:p14="http://schemas.microsoft.com/office/powerpoint/2010/main" val="3602402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t>
            </a:r>
            <a:r>
              <a:rPr lang="en-GB" dirty="0" err="1" smtClean="0"/>
              <a:t>Testen</a:t>
            </a:r>
            <a:r>
              <a:rPr lang="en-GB" baseline="0" dirty="0" smtClean="0"/>
              <a:t> der Chips, die </a:t>
            </a:r>
            <a:r>
              <a:rPr lang="en-GB" baseline="0" dirty="0" err="1" smtClean="0"/>
              <a:t>eingebaut</a:t>
            </a:r>
            <a:r>
              <a:rPr lang="en-GB" baseline="0" dirty="0" smtClean="0"/>
              <a:t> </a:t>
            </a:r>
            <a:r>
              <a:rPr lang="en-GB" baseline="0" dirty="0" err="1" smtClean="0"/>
              <a:t>werden</a:t>
            </a:r>
            <a:r>
              <a:rPr lang="en-GB" baseline="0" dirty="0" smtClean="0"/>
              <a:t> </a:t>
            </a:r>
            <a:r>
              <a:rPr lang="en-GB" baseline="0" dirty="0" err="1" smtClean="0"/>
              <a:t>muessen</a:t>
            </a:r>
            <a:r>
              <a:rPr lang="en-GB" baseline="0" dirty="0" smtClean="0"/>
              <a:t>, auf </a:t>
            </a:r>
            <a:r>
              <a:rPr lang="en-GB" baseline="0" dirty="0" err="1" smtClean="0"/>
              <a:t>Funktionalitaet</a:t>
            </a:r>
            <a:endParaRPr lang="en-GB" baseline="0" dirty="0" smtClean="0"/>
          </a:p>
          <a:p>
            <a:pPr marL="171450" indent="-171450">
              <a:buFont typeface="Wingdings"/>
              <a:buChar char="à"/>
            </a:pPr>
            <a:r>
              <a:rPr lang="en-GB" baseline="0" dirty="0" err="1" smtClean="0">
                <a:sym typeface="Wingdings" pitchFamily="2" charset="2"/>
              </a:rPr>
              <a:t>Versuchsaufbau</a:t>
            </a:r>
            <a:r>
              <a:rPr lang="en-GB" baseline="0" dirty="0" smtClean="0">
                <a:sym typeface="Wingdings" pitchFamily="2" charset="2"/>
              </a:rPr>
              <a:t>:</a:t>
            </a:r>
          </a:p>
          <a:p>
            <a:pPr marL="628650" lvl="1" indent="-171450">
              <a:buFont typeface="Wingdings"/>
              <a:buChar char="à"/>
            </a:pPr>
            <a:r>
              <a:rPr lang="en-GB" baseline="0" dirty="0" err="1" smtClean="0">
                <a:sym typeface="Wingdings" pitchFamily="2" charset="2"/>
              </a:rPr>
              <a:t>Kabel</a:t>
            </a:r>
            <a:r>
              <a:rPr lang="en-GB" baseline="0" dirty="0" smtClean="0">
                <a:sym typeface="Wingdings" pitchFamily="2" charset="2"/>
              </a:rPr>
              <a:t> </a:t>
            </a:r>
            <a:r>
              <a:rPr lang="en-GB" baseline="0" dirty="0" err="1" smtClean="0">
                <a:sym typeface="Wingdings" pitchFamily="2" charset="2"/>
              </a:rPr>
              <a:t>loeten</a:t>
            </a:r>
            <a:endParaRPr lang="en-GB" baseline="0" dirty="0" smtClean="0">
              <a:sym typeface="Wingdings" pitchFamily="2" charset="2"/>
            </a:endParaRPr>
          </a:p>
          <a:p>
            <a:pPr marL="628650" lvl="1" indent="-171450">
              <a:buFont typeface="Wingdings"/>
              <a:buChar char="à"/>
            </a:pPr>
            <a:r>
              <a:rPr lang="en-GB" baseline="0" dirty="0" err="1" smtClean="0">
                <a:sym typeface="Wingdings" pitchFamily="2" charset="2"/>
              </a:rPr>
              <a:t>Klima-Kammer</a:t>
            </a:r>
            <a:r>
              <a:rPr lang="en-GB" baseline="0" dirty="0" smtClean="0">
                <a:sym typeface="Wingdings" pitchFamily="2" charset="2"/>
              </a:rPr>
              <a:t> </a:t>
            </a:r>
            <a:r>
              <a:rPr lang="en-GB" baseline="0" dirty="0" err="1" smtClean="0">
                <a:sym typeface="Wingdings" pitchFamily="2" charset="2"/>
              </a:rPr>
              <a:t>vorbereiten</a:t>
            </a:r>
            <a:endParaRPr lang="en-GB" baseline="0" dirty="0" smtClean="0">
              <a:sym typeface="Wingdings" pitchFamily="2" charset="2"/>
            </a:endParaRPr>
          </a:p>
          <a:p>
            <a:pPr marL="628650" lvl="1" indent="-171450">
              <a:buFont typeface="Wingdings"/>
              <a:buChar char="à"/>
            </a:pPr>
            <a:r>
              <a:rPr lang="en-GB" baseline="0" dirty="0" smtClean="0">
                <a:sym typeface="Wingdings" pitchFamily="2" charset="2"/>
              </a:rPr>
              <a:t>(</a:t>
            </a:r>
            <a:r>
              <a:rPr lang="en-GB" baseline="0" dirty="0" err="1" smtClean="0">
                <a:sym typeface="Wingdings" pitchFamily="2" charset="2"/>
              </a:rPr>
              <a:t>PrimList</a:t>
            </a:r>
            <a:r>
              <a:rPr lang="en-GB" baseline="0" dirty="0" smtClean="0">
                <a:sym typeface="Wingdings" pitchFamily="2" charset="2"/>
              </a:rPr>
              <a:t>)</a:t>
            </a:r>
          </a:p>
          <a:p>
            <a:pPr marL="628650" lvl="1" indent="-171450">
              <a:buFont typeface="Wingdings"/>
              <a:buChar char="à"/>
            </a:pPr>
            <a:r>
              <a:rPr lang="en-GB" baseline="0" dirty="0" err="1" smtClean="0">
                <a:sym typeface="Wingdings" pitchFamily="2" charset="2"/>
              </a:rPr>
              <a:t>Erste</a:t>
            </a:r>
            <a:r>
              <a:rPr lang="en-GB" baseline="0" dirty="0" smtClean="0">
                <a:sym typeface="Wingdings" pitchFamily="2" charset="2"/>
              </a:rPr>
              <a:t> Scans, (Source-Scan)</a:t>
            </a:r>
          </a:p>
          <a:p>
            <a:pPr marL="628650" lvl="1" indent="-171450">
              <a:buFont typeface="Wingdings"/>
              <a:buChar char="à"/>
            </a:pPr>
            <a:r>
              <a:rPr lang="en-GB" baseline="0" dirty="0" smtClean="0">
                <a:sym typeface="Wingdings" pitchFamily="2" charset="2"/>
              </a:rPr>
              <a:t>Setup</a:t>
            </a:r>
          </a:p>
          <a:p>
            <a:pPr marL="628650" lvl="1" indent="-171450">
              <a:buFont typeface="Wingdings"/>
              <a:buChar char="à"/>
            </a:pPr>
            <a:r>
              <a:rPr lang="en-GB" baseline="0" dirty="0" smtClean="0">
                <a:sym typeface="Wingdings" pitchFamily="2" charset="2"/>
              </a:rPr>
              <a:t>Production QUALIY assurance</a:t>
            </a:r>
            <a:endParaRPr lang="en-GB" dirty="0"/>
          </a:p>
        </p:txBody>
      </p:sp>
      <p:sp>
        <p:nvSpPr>
          <p:cNvPr id="4" name="Slide Number Placeholder 3"/>
          <p:cNvSpPr>
            <a:spLocks noGrp="1"/>
          </p:cNvSpPr>
          <p:nvPr>
            <p:ph type="sldNum" sz="quarter" idx="10"/>
          </p:nvPr>
        </p:nvSpPr>
        <p:spPr/>
        <p:txBody>
          <a:bodyPr/>
          <a:lstStyle/>
          <a:p>
            <a:fld id="{91891A6C-67EE-4EA9-8E90-E18DFC75377A}" type="slidenum">
              <a:rPr lang="en-GB" smtClean="0"/>
              <a:t>8</a:t>
            </a:fld>
            <a:endParaRPr lang="en-GB"/>
          </a:p>
        </p:txBody>
      </p:sp>
    </p:spTree>
    <p:extLst>
      <p:ext uri="{BB962C8B-B14F-4D97-AF65-F5344CB8AC3E}">
        <p14:creationId xmlns:p14="http://schemas.microsoft.com/office/powerpoint/2010/main" val="3748354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891A6C-67EE-4EA9-8E90-E18DFC75377A}" type="slidenum">
              <a:rPr lang="en-GB" smtClean="0"/>
              <a:pPr/>
              <a:t>10</a:t>
            </a:fld>
            <a:endParaRPr lang="en-GB"/>
          </a:p>
        </p:txBody>
      </p:sp>
    </p:spTree>
    <p:extLst>
      <p:ext uri="{BB962C8B-B14F-4D97-AF65-F5344CB8AC3E}">
        <p14:creationId xmlns:p14="http://schemas.microsoft.com/office/powerpoint/2010/main" val="2264119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891A6C-67EE-4EA9-8E90-E18DFC75377A}" type="slidenum">
              <a:rPr lang="en-GB" smtClean="0"/>
              <a:t>11</a:t>
            </a:fld>
            <a:endParaRPr lang="en-GB"/>
          </a:p>
        </p:txBody>
      </p:sp>
    </p:spTree>
    <p:extLst>
      <p:ext uri="{BB962C8B-B14F-4D97-AF65-F5344CB8AC3E}">
        <p14:creationId xmlns:p14="http://schemas.microsoft.com/office/powerpoint/2010/main" val="773040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Digital-</a:t>
            </a:r>
            <a:r>
              <a:rPr lang="en-GB" dirty="0" err="1" smtClean="0"/>
              <a:t>analog</a:t>
            </a:r>
            <a:endParaRPr lang="en-GB" dirty="0"/>
          </a:p>
        </p:txBody>
      </p:sp>
      <p:sp>
        <p:nvSpPr>
          <p:cNvPr id="4" name="Slide Number Placeholder 3"/>
          <p:cNvSpPr>
            <a:spLocks noGrp="1"/>
          </p:cNvSpPr>
          <p:nvPr>
            <p:ph type="sldNum" sz="quarter" idx="10"/>
          </p:nvPr>
        </p:nvSpPr>
        <p:spPr/>
        <p:txBody>
          <a:bodyPr/>
          <a:lstStyle/>
          <a:p>
            <a:fld id="{91891A6C-67EE-4EA9-8E90-E18DFC75377A}" type="slidenum">
              <a:rPr lang="en-GB" smtClean="0"/>
              <a:pPr/>
              <a:t>13</a:t>
            </a:fld>
            <a:endParaRPr lang="en-GB"/>
          </a:p>
        </p:txBody>
      </p:sp>
    </p:spTree>
    <p:extLst>
      <p:ext uri="{BB962C8B-B14F-4D97-AF65-F5344CB8AC3E}">
        <p14:creationId xmlns:p14="http://schemas.microsoft.com/office/powerpoint/2010/main" val="2838114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1891A6C-67EE-4EA9-8E90-E18DFC75377A}" type="slidenum">
              <a:rPr lang="en-GB" smtClean="0"/>
              <a:t>18</a:t>
            </a:fld>
            <a:endParaRPr lang="en-GB"/>
          </a:p>
        </p:txBody>
      </p:sp>
    </p:spTree>
    <p:extLst>
      <p:ext uri="{BB962C8B-B14F-4D97-AF65-F5344CB8AC3E}">
        <p14:creationId xmlns:p14="http://schemas.microsoft.com/office/powerpoint/2010/main" val="3213682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CC9506DD-B75D-485E-9E7A-44886198C897}" type="datetimeFigureOut">
              <a:rPr lang="en-GB" smtClean="0"/>
              <a:t>27/04/2012</a:t>
            </a:fld>
            <a:endParaRPr lang="en-GB"/>
          </a:p>
        </p:txBody>
      </p:sp>
      <p:sp>
        <p:nvSpPr>
          <p:cNvPr id="20" name="Footer Placeholder 19"/>
          <p:cNvSpPr>
            <a:spLocks noGrp="1"/>
          </p:cNvSpPr>
          <p:nvPr>
            <p:ph type="ftr" sz="quarter" idx="11"/>
          </p:nvPr>
        </p:nvSpPr>
        <p:spPr/>
        <p:txBody>
          <a:bodyPr/>
          <a:lstStyle>
            <a:extLst/>
          </a:lstStyle>
          <a:p>
            <a:endParaRPr lang="en-GB"/>
          </a:p>
        </p:txBody>
      </p:sp>
      <p:sp>
        <p:nvSpPr>
          <p:cNvPr id="10" name="Slide Number Placeholder 9"/>
          <p:cNvSpPr>
            <a:spLocks noGrp="1"/>
          </p:cNvSpPr>
          <p:nvPr>
            <p:ph type="sldNum" sz="quarter" idx="12"/>
          </p:nvPr>
        </p:nvSpPr>
        <p:spPr/>
        <p:txBody>
          <a:bodyPr/>
          <a:lstStyle>
            <a:extLst/>
          </a:lstStyle>
          <a:p>
            <a:fld id="{8AFE3A89-8ECD-41A0-9C25-310143E26AE5}" type="slidenum">
              <a:rPr lang="en-GB" smtClean="0"/>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C9506DD-B75D-485E-9E7A-44886198C897}" type="datetimeFigureOut">
              <a:rPr lang="en-GB" smtClean="0"/>
              <a:t>27/04/2012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AFE3A89-8ECD-41A0-9C25-310143E26AE5}"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C9506DD-B75D-485E-9E7A-44886198C897}" type="datetimeFigureOut">
              <a:rPr lang="en-GB" smtClean="0"/>
              <a:t>27/04/2012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AFE3A89-8ECD-41A0-9C25-310143E26AE5}"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C9506DD-B75D-485E-9E7A-44886198C897}" type="datetimeFigureOut">
              <a:rPr lang="en-GB" smtClean="0"/>
              <a:t>27/04/2012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AFE3A89-8ECD-41A0-9C25-310143E26AE5}"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C9506DD-B75D-485E-9E7A-44886198C897}" type="datetimeFigureOut">
              <a:rPr lang="en-GB" smtClean="0"/>
              <a:t>27/04/2012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AFE3A89-8ECD-41A0-9C25-310143E26AE5}" type="slidenum">
              <a:rPr lang="en-GB" smtClean="0"/>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C9506DD-B75D-485E-9E7A-44886198C897}" type="datetimeFigureOut">
              <a:rPr lang="en-GB" smtClean="0"/>
              <a:t>27/04/2012</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AFE3A89-8ECD-41A0-9C25-310143E26AE5}"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C9506DD-B75D-485E-9E7A-44886198C897}" type="datetimeFigureOut">
              <a:rPr lang="en-GB" smtClean="0"/>
              <a:t>27/04/2012</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AFE3A89-8ECD-41A0-9C25-310143E26AE5}"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C9506DD-B75D-485E-9E7A-44886198C897}" type="datetimeFigureOut">
              <a:rPr lang="en-GB" smtClean="0"/>
              <a:t>27/04/2012</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AFE3A89-8ECD-41A0-9C25-310143E26AE5}"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C9506DD-B75D-485E-9E7A-44886198C897}" type="datetimeFigureOut">
              <a:rPr lang="en-GB" smtClean="0"/>
              <a:t>27/04/2012</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AFE3A89-8ECD-41A0-9C25-310143E26AE5}" type="slidenum">
              <a:rPr lang="en-GB" smtClean="0"/>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C9506DD-B75D-485E-9E7A-44886198C897}" type="datetimeFigureOut">
              <a:rPr lang="en-GB" smtClean="0"/>
              <a:t>27/04/2012</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AFE3A89-8ECD-41A0-9C25-310143E26AE5}"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CC9506DD-B75D-485E-9E7A-44886198C897}" type="datetimeFigureOut">
              <a:rPr lang="en-GB" smtClean="0"/>
              <a:t>27/04/2012</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AFE3A89-8ECD-41A0-9C25-310143E26AE5}" type="slidenum">
              <a:rPr lang="en-GB" smtClean="0"/>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C9506DD-B75D-485E-9E7A-44886198C897}" type="datetimeFigureOut">
              <a:rPr lang="en-GB" smtClean="0"/>
              <a:t>27/04/2012</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AFE3A89-8ECD-41A0-9C25-310143E26AE5}" type="slidenum">
              <a:rPr lang="en-GB" smtClean="0"/>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www.e4.physik.tu-dortmund.de/cgi-bin/twiki/viewfile/E4/Diplomarbeiten?rev=1;filename=diplom_jjentzsch.pdf" TargetMode="External"/><Relationship Id="rId7" Type="http://schemas.openxmlformats.org/officeDocument/2006/relationships/hyperlink" Target="http://www.bibianatroost.de/Webcard/elektronik/index.html?bauteile/diode/halbleiterdiode/diode.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daten.didaktikchemie.uni-bayreuth.de/umat/ccd/ccd-detektor.htm" TargetMode="External"/><Relationship Id="rId5" Type="http://schemas.openxmlformats.org/officeDocument/2006/relationships/hyperlink" Target="http://gerhardkemme.blogspot.com/2010/05/synchrotron-detektoren.html" TargetMode="External"/><Relationship Id="rId4" Type="http://schemas.openxmlformats.org/officeDocument/2006/relationships/hyperlink" Target="http://www.atlas.uni-wuppertal.de/~heim/tmp/diploma_thesi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twiki.cern.ch/twiki/bin/view/Atlas/ToT"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hep1.physik.uni-bonn.de/javasc"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gif"/></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9.jpeg"/><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8" Type="http://schemas.microsoft.com/office/2007/relationships/hdphoto" Target="../media/hdphoto7.wdp"/><Relationship Id="rId3" Type="http://schemas.openxmlformats.org/officeDocument/2006/relationships/image" Target="../media/image11.jpe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12.png"/><Relationship Id="rId10" Type="http://schemas.microsoft.com/office/2007/relationships/hdphoto" Target="../media/hdphoto8.wdp"/><Relationship Id="rId4" Type="http://schemas.microsoft.com/office/2007/relationships/hdphoto" Target="../media/hdphoto5.wdp"/><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1640" y="2780928"/>
            <a:ext cx="7406640" cy="1472184"/>
          </a:xfrm>
        </p:spPr>
        <p:txBody>
          <a:bodyPr>
            <a:normAutofit fontScale="90000"/>
          </a:bodyPr>
          <a:lstStyle/>
          <a:p>
            <a:r>
              <a:rPr lang="en-GB" dirty="0" err="1" smtClean="0"/>
              <a:t>Vorbereitende</a:t>
            </a:r>
            <a:r>
              <a:rPr lang="en-GB" dirty="0" smtClean="0"/>
              <a:t> </a:t>
            </a:r>
            <a:r>
              <a:rPr lang="en-GB" dirty="0" err="1" smtClean="0"/>
              <a:t>Messungen</a:t>
            </a:r>
            <a:r>
              <a:rPr lang="en-GB" dirty="0" smtClean="0"/>
              <a:t> </a:t>
            </a:r>
            <a:r>
              <a:rPr lang="en-GB" dirty="0" err="1" smtClean="0"/>
              <a:t>zum</a:t>
            </a:r>
            <a:r>
              <a:rPr lang="en-GB" dirty="0" smtClean="0"/>
              <a:t> 1. Upgrade des ATLAS </a:t>
            </a:r>
            <a:r>
              <a:rPr lang="en-GB" dirty="0" err="1" smtClean="0"/>
              <a:t>Pixeldetektors</a:t>
            </a:r>
            <a:endParaRPr lang="en-GB" dirty="0"/>
          </a:p>
        </p:txBody>
      </p:sp>
      <p:sp>
        <p:nvSpPr>
          <p:cNvPr id="3" name="Subtitle 2"/>
          <p:cNvSpPr>
            <a:spLocks noGrp="1"/>
          </p:cNvSpPr>
          <p:nvPr>
            <p:ph type="subTitle" idx="1"/>
          </p:nvPr>
        </p:nvSpPr>
        <p:spPr>
          <a:xfrm>
            <a:off x="1403648" y="4365104"/>
            <a:ext cx="7406640" cy="1752600"/>
          </a:xfrm>
        </p:spPr>
        <p:txBody>
          <a:bodyPr/>
          <a:lstStyle/>
          <a:p>
            <a:r>
              <a:rPr lang="en-GB" dirty="0" smtClean="0"/>
              <a:t>Sara Becker und Miriam </a:t>
            </a:r>
            <a:r>
              <a:rPr lang="en-GB" dirty="0" err="1" smtClean="0"/>
              <a:t>Stricker</a:t>
            </a:r>
            <a:endParaRPr lang="en-GB" dirty="0"/>
          </a:p>
        </p:txBody>
      </p:sp>
    </p:spTree>
    <p:extLst>
      <p:ext uri="{BB962C8B-B14F-4D97-AF65-F5344CB8AC3E}">
        <p14:creationId xmlns:p14="http://schemas.microsoft.com/office/powerpoint/2010/main" val="11374778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sabecker\AppData\Local\Microsoft\Windows\Temporary Internet Files\Low\Content.IE5\SDTJ4ZVE\Screen%20Shot%202012-04-25%20at%202.37.29%20PM[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426192"/>
            <a:ext cx="8100392" cy="449447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err="1" smtClean="0"/>
              <a:t>Pixelzelle</a:t>
            </a:r>
            <a:r>
              <a:rPr lang="en-GB" dirty="0" smtClean="0"/>
              <a:t> (</a:t>
            </a:r>
            <a:r>
              <a:rPr lang="en-GB" dirty="0" err="1" smtClean="0"/>
              <a:t>Analogteil</a:t>
            </a:r>
            <a:r>
              <a:rPr lang="en-GB" dirty="0" smtClean="0"/>
              <a:t>)</a:t>
            </a:r>
            <a:endParaRPr lang="en-GB" dirty="0"/>
          </a:p>
        </p:txBody>
      </p:sp>
      <p:cxnSp>
        <p:nvCxnSpPr>
          <p:cNvPr id="8" name="Gerade Verbindung mit Pfeil 7"/>
          <p:cNvCxnSpPr/>
          <p:nvPr/>
        </p:nvCxnSpPr>
        <p:spPr>
          <a:xfrm flipH="1" flipV="1">
            <a:off x="6804248" y="4725144"/>
            <a:ext cx="1080120" cy="129614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flipV="1">
            <a:off x="1187624" y="5085184"/>
            <a:ext cx="288032" cy="72008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1018010" y="5828202"/>
            <a:ext cx="1512168" cy="400110"/>
          </a:xfrm>
          <a:prstGeom prst="rect">
            <a:avLst/>
          </a:prstGeom>
          <a:noFill/>
        </p:spPr>
        <p:txBody>
          <a:bodyPr wrap="square" rtlCol="0">
            <a:spAutoFit/>
          </a:bodyPr>
          <a:lstStyle/>
          <a:p>
            <a:r>
              <a:rPr lang="de-DE" sz="2000" b="1" dirty="0" smtClean="0">
                <a:solidFill>
                  <a:srgbClr val="FF0000"/>
                </a:solidFill>
              </a:rPr>
              <a:t>Pixel</a:t>
            </a:r>
            <a:endParaRPr lang="de-DE" sz="2000" b="1" dirty="0">
              <a:solidFill>
                <a:srgbClr val="FF0000"/>
              </a:solidFill>
            </a:endParaRPr>
          </a:p>
        </p:txBody>
      </p:sp>
      <p:sp>
        <p:nvSpPr>
          <p:cNvPr id="12" name="Textfeld 11"/>
          <p:cNvSpPr txBox="1"/>
          <p:nvPr/>
        </p:nvSpPr>
        <p:spPr>
          <a:xfrm>
            <a:off x="7092280" y="6093296"/>
            <a:ext cx="1872208" cy="400110"/>
          </a:xfrm>
          <a:prstGeom prst="rect">
            <a:avLst/>
          </a:prstGeom>
          <a:noFill/>
        </p:spPr>
        <p:txBody>
          <a:bodyPr wrap="square" rtlCol="0">
            <a:spAutoFit/>
          </a:bodyPr>
          <a:lstStyle/>
          <a:p>
            <a:r>
              <a:rPr lang="de-DE" sz="2000" b="1" dirty="0" err="1" smtClean="0">
                <a:solidFill>
                  <a:srgbClr val="FF0000"/>
                </a:solidFill>
              </a:rPr>
              <a:t>Diskriminator</a:t>
            </a:r>
            <a:endParaRPr lang="de-DE" sz="2000" b="1" dirty="0">
              <a:solidFill>
                <a:srgbClr val="FF0000"/>
              </a:solidFill>
            </a:endParaRPr>
          </a:p>
        </p:txBody>
      </p:sp>
      <p:cxnSp>
        <p:nvCxnSpPr>
          <p:cNvPr id="14" name="Gerade Verbindung mit Pfeil 13"/>
          <p:cNvCxnSpPr/>
          <p:nvPr/>
        </p:nvCxnSpPr>
        <p:spPr>
          <a:xfrm>
            <a:off x="2267744" y="2552710"/>
            <a:ext cx="648072" cy="58825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1187624" y="1844824"/>
            <a:ext cx="1512168" cy="707886"/>
          </a:xfrm>
          <a:prstGeom prst="rect">
            <a:avLst/>
          </a:prstGeom>
          <a:noFill/>
        </p:spPr>
        <p:txBody>
          <a:bodyPr wrap="square" rtlCol="0">
            <a:spAutoFit/>
          </a:bodyPr>
          <a:lstStyle/>
          <a:p>
            <a:r>
              <a:rPr lang="de-DE" sz="2000" b="1" dirty="0" smtClean="0">
                <a:solidFill>
                  <a:srgbClr val="FF0000"/>
                </a:solidFill>
              </a:rPr>
              <a:t>Feedback-Strom</a:t>
            </a:r>
            <a:endParaRPr lang="de-DE" sz="2000" b="1" dirty="0">
              <a:solidFill>
                <a:srgbClr val="FF0000"/>
              </a:solidFill>
            </a:endParaRPr>
          </a:p>
        </p:txBody>
      </p:sp>
      <p:cxnSp>
        <p:nvCxnSpPr>
          <p:cNvPr id="18" name="Gerade Verbindung mit Pfeil 17"/>
          <p:cNvCxnSpPr/>
          <p:nvPr/>
        </p:nvCxnSpPr>
        <p:spPr>
          <a:xfrm flipV="1">
            <a:off x="4652882" y="5229200"/>
            <a:ext cx="207150" cy="72008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p:nvPr/>
        </p:nvCxnSpPr>
        <p:spPr>
          <a:xfrm flipH="1" flipV="1">
            <a:off x="3419872" y="5085184"/>
            <a:ext cx="864096" cy="86409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 name="Textfeld 22"/>
          <p:cNvSpPr txBox="1"/>
          <p:nvPr/>
        </p:nvSpPr>
        <p:spPr>
          <a:xfrm>
            <a:off x="3707904" y="5949280"/>
            <a:ext cx="1512168" cy="400110"/>
          </a:xfrm>
          <a:prstGeom prst="rect">
            <a:avLst/>
          </a:prstGeom>
          <a:noFill/>
        </p:spPr>
        <p:txBody>
          <a:bodyPr wrap="square" rtlCol="0">
            <a:spAutoFit/>
          </a:bodyPr>
          <a:lstStyle/>
          <a:p>
            <a:r>
              <a:rPr lang="de-DE" sz="2000" b="1" dirty="0" smtClean="0">
                <a:solidFill>
                  <a:srgbClr val="FF0000"/>
                </a:solidFill>
              </a:rPr>
              <a:t>Verstärker</a:t>
            </a:r>
            <a:endParaRPr lang="de-DE" sz="2000" b="1" dirty="0">
              <a:solidFill>
                <a:srgbClr val="FF0000"/>
              </a:solidFill>
            </a:endParaRPr>
          </a:p>
        </p:txBody>
      </p:sp>
    </p:spTree>
    <p:extLst>
      <p:ext uri="{BB962C8B-B14F-4D97-AF65-F5344CB8AC3E}">
        <p14:creationId xmlns:p14="http://schemas.microsoft.com/office/powerpoint/2010/main" val="11476032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340768"/>
            <a:ext cx="7842910"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72326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sabecker\AppData\Local\Microsoft\Windows\Temporary Internet Files\Low\Content.IE5\SDTJ4ZVE\Screen%20Shot%202012-04-25%20at%202.37.29%20PM[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268760"/>
            <a:ext cx="8100392" cy="449447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lstStyle/>
          <a:p>
            <a:r>
              <a:rPr lang="de-DE" dirty="0" err="1" smtClean="0"/>
              <a:t>Tunes</a:t>
            </a:r>
            <a:endParaRPr lang="de-DE" dirty="0"/>
          </a:p>
        </p:txBody>
      </p:sp>
      <p:sp>
        <p:nvSpPr>
          <p:cNvPr id="7" name="Flussdiagramm: Verbindungsstelle 6"/>
          <p:cNvSpPr/>
          <p:nvPr/>
        </p:nvSpPr>
        <p:spPr>
          <a:xfrm>
            <a:off x="6334115" y="1448128"/>
            <a:ext cx="936104" cy="936104"/>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Flussdiagramm: Verbindungsstelle 7"/>
          <p:cNvSpPr/>
          <p:nvPr/>
        </p:nvSpPr>
        <p:spPr>
          <a:xfrm>
            <a:off x="1259632" y="4040409"/>
            <a:ext cx="2088232" cy="2088232"/>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Flussdiagramm: Verbindungsstelle 6"/>
          <p:cNvSpPr/>
          <p:nvPr/>
        </p:nvSpPr>
        <p:spPr>
          <a:xfrm>
            <a:off x="3575713" y="1448563"/>
            <a:ext cx="936104" cy="936104"/>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1889961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twiki.cern.ch/twiki/pub/Atlas/IBLStave-1Characterisation/Mod101_Analog-Scan_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8064" y="1408870"/>
            <a:ext cx="3655758" cy="449522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twiki.cern.ch/twiki/pub/Atlas/IBLStave-1Characterisation/Mod101_Digital-Scan_20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9632" y="1412776"/>
            <a:ext cx="3672408" cy="451570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normAutofit/>
          </a:bodyPr>
          <a:lstStyle/>
          <a:p>
            <a:r>
              <a:rPr lang="en-GB" dirty="0" smtClean="0"/>
              <a:t>Digital- und </a:t>
            </a:r>
            <a:r>
              <a:rPr lang="en-GB" dirty="0" err="1" smtClean="0"/>
              <a:t>Analogscan</a:t>
            </a:r>
            <a:endParaRPr lang="en-GB" dirty="0"/>
          </a:p>
        </p:txBody>
      </p:sp>
    </p:spTree>
    <p:extLst>
      <p:ext uri="{BB962C8B-B14F-4D97-AF65-F5344CB8AC3E}">
        <p14:creationId xmlns:p14="http://schemas.microsoft.com/office/powerpoint/2010/main" val="10531353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https://mmm.cern.ch/owa/attachment.ashx?id=RgAAAAA%2bvEZY8EbjS7NNmgw3hbgBBwA0wHiIRQUORpG6GOEvlHv8AAAAEuOlAAA0wHiIRQUORpG6GOEvlHv8AAAAEuP3AAAJ&amp;attcnt=1&amp;attid0=BAAAAAAA&amp;attcid0=C097E2BB-FD79-4FF8-87D9-2FF1C14EE503%40cern.ch"/>
          <p:cNvSpPr>
            <a:spLocks noChangeAspect="1" noChangeArrowheads="1"/>
          </p:cNvSpPr>
          <p:nvPr/>
        </p:nvSpPr>
        <p:spPr bwMode="auto">
          <a:xfrm>
            <a:off x="155575" y="-1508125"/>
            <a:ext cx="5924550" cy="3152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4" descr="https://mmm.cern.ch/owa/attachment.ashx?id=RgAAAAA%2bvEZY8EbjS7NNmgw3hbgBBwA0wHiIRQUORpG6GOEvlHv8AAAAEuOlAAA0wHiIRQUORpG6GOEvlHv8AAAAEuP3AAAJ&amp;attcnt=1&amp;attid0=BAAAAAAA&amp;attcid0=C097E2BB-FD79-4FF8-87D9-2FF1C14EE503%40cern.ch"/>
          <p:cNvSpPr>
            <a:spLocks noChangeAspect="1" noChangeArrowheads="1"/>
          </p:cNvSpPr>
          <p:nvPr/>
        </p:nvSpPr>
        <p:spPr bwMode="auto">
          <a:xfrm>
            <a:off x="307975" y="-1355725"/>
            <a:ext cx="5924550" cy="3152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descr="https://mmm.cern.ch/owa/attachment.ashx?id=RgAAAAA%2bvEZY8EbjS7NNmgw3hbgBBwA0wHiIRQUORpG6GOEvlHv8AAAAEuOlAAA0wHiIRQUORpG6GOEvlHv8AAAAEuP3AAAJ&amp;attcnt=1&amp;attid0=BAAAAAAA&amp;attcid0=C097E2BB-FD79-4FF8-87D9-2FF1C14EE503%40cern.ch"/>
          <p:cNvSpPr>
            <a:spLocks noChangeAspect="1" noChangeArrowheads="1"/>
          </p:cNvSpPr>
          <p:nvPr/>
        </p:nvSpPr>
        <p:spPr bwMode="auto">
          <a:xfrm>
            <a:off x="460375" y="-1203325"/>
            <a:ext cx="5924550" cy="3152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8" descr="https://mmm.cern.ch/owa/attachment.ashx?id=RgAAAAA%2bvEZY8EbjS7NNmgw3hbgBBwA0wHiIRQUORpG6GOEvlHv8AAAAEuOlAAA0wHiIRQUORpG6GOEvlHv8AAAAEuP3AAAJ&amp;attcnt=1&amp;attid0=BAAAAAAA&amp;attcid0=C097E2BB-FD79-4FF8-87D9-2FF1C14EE503%40cern.ch"/>
          <p:cNvSpPr>
            <a:spLocks noChangeAspect="1" noChangeArrowheads="1"/>
          </p:cNvSpPr>
          <p:nvPr/>
        </p:nvSpPr>
        <p:spPr bwMode="auto">
          <a:xfrm>
            <a:off x="63500" y="-1227138"/>
            <a:ext cx="5924550" cy="31527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9" descr="https://mmm.cern.ch/owa/attachment.ashx?id=RgAAAAA%2bvEZY8EbjS7NNmgw3hbgBBwA0wHiIRQUORpG6GOEvlHv8AAAAEuOlAAA0wHiIRQUORpG6GOEvlHv8AAAAEuP3AAAJ&amp;attcnt=1&amp;attid0=BAABAAAA&amp;attcid0=92684B5A-1FFA-4F3D-826E-9A70C0646590%40cern.ch"/>
          <p:cNvSpPr>
            <a:spLocks noChangeAspect="1" noChangeArrowheads="1"/>
          </p:cNvSpPr>
          <p:nvPr/>
        </p:nvSpPr>
        <p:spPr bwMode="auto">
          <a:xfrm>
            <a:off x="6731000" y="-1227138"/>
            <a:ext cx="5924550" cy="31527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10" descr="https://mmm.cern.ch/owa/attachment.ashx?id=RgAAAAA%2bvEZY8EbjS7NNmgw3hbgBBwA0wHiIRQUORpG6GOEvlHv8AAAAEuOlAAA0wHiIRQUORpG6GOEvlHv8AAAAEuP3AAAJ&amp;attcnt=1&amp;attid0=BAACAAAA&amp;attcid0=F835C6D0-8741-4DCB-951B-D7547890DB74%40cern.ch"/>
          <p:cNvSpPr>
            <a:spLocks noChangeAspect="1" noChangeArrowheads="1"/>
          </p:cNvSpPr>
          <p:nvPr/>
        </p:nvSpPr>
        <p:spPr bwMode="auto">
          <a:xfrm>
            <a:off x="13398500" y="-1227138"/>
            <a:ext cx="5924550" cy="31527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83"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6281" y="254198"/>
            <a:ext cx="6993992" cy="3717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4"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5083" y="4475848"/>
            <a:ext cx="4050333" cy="2151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5"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53277" y="4509120"/>
            <a:ext cx="4052623" cy="2151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845187" y="332656"/>
            <a:ext cx="1080120" cy="261610"/>
          </a:xfrm>
          <a:prstGeom prst="rect">
            <a:avLst/>
          </a:prstGeom>
          <a:noFill/>
        </p:spPr>
        <p:txBody>
          <a:bodyPr wrap="square" rtlCol="0">
            <a:spAutoFit/>
          </a:bodyPr>
          <a:lstStyle/>
          <a:p>
            <a:r>
              <a:rPr lang="en-GB" sz="1100" b="1" dirty="0" err="1" smtClean="0"/>
              <a:t>Elektronen</a:t>
            </a:r>
            <a:endParaRPr lang="en-GB" sz="1100" b="1" dirty="0"/>
          </a:p>
        </p:txBody>
      </p:sp>
    </p:spTree>
    <p:extLst>
      <p:ext uri="{BB962C8B-B14F-4D97-AF65-F5344CB8AC3E}">
        <p14:creationId xmlns:p14="http://schemas.microsoft.com/office/powerpoint/2010/main" val="24373793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406042"/>
            <a:ext cx="6840760" cy="3887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3749" y="4293096"/>
            <a:ext cx="4186331" cy="2388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5" descr="https://mmm.cern.ch/owa/attachment.ashx?id=RgAAAAA3MTL3yR1pQay7kf05MlhXBwD8sFFdrOC5QJ5ZvIhNlcraAAAAxXwOAAD8sFFdrOC5QJ5ZvIhNlcraAAAAxXxqAAAJ&amp;attcnt=1&amp;attid0=BAACAAAA&amp;attcid0=A9641A86-D9DB-4230-82DB-3A2FD78F301D%40cern.ch"/>
          <p:cNvSpPr>
            <a:spLocks noChangeAspect="1" noChangeArrowheads="1"/>
          </p:cNvSpPr>
          <p:nvPr/>
        </p:nvSpPr>
        <p:spPr bwMode="auto">
          <a:xfrm>
            <a:off x="155575" y="-1622425"/>
            <a:ext cx="5924550" cy="33813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46"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039" y="4293096"/>
            <a:ext cx="4195973" cy="2388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956376" y="442064"/>
            <a:ext cx="864096" cy="276999"/>
          </a:xfrm>
          <a:prstGeom prst="rect">
            <a:avLst/>
          </a:prstGeom>
          <a:noFill/>
        </p:spPr>
        <p:txBody>
          <a:bodyPr wrap="square" rtlCol="0">
            <a:spAutoFit/>
          </a:bodyPr>
          <a:lstStyle/>
          <a:p>
            <a:r>
              <a:rPr lang="en-GB" sz="1200" b="1" dirty="0" smtClean="0"/>
              <a:t>time</a:t>
            </a:r>
            <a:endParaRPr lang="en-GB" sz="1200" b="1" dirty="0"/>
          </a:p>
        </p:txBody>
      </p:sp>
    </p:spTree>
    <p:extLst>
      <p:ext uri="{BB962C8B-B14F-4D97-AF65-F5344CB8AC3E}">
        <p14:creationId xmlns:p14="http://schemas.microsoft.com/office/powerpoint/2010/main" val="11908616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Dokumentation</a:t>
            </a:r>
            <a:endParaRPr lang="en-GB" dirty="0"/>
          </a:p>
        </p:txBody>
      </p:sp>
      <p:sp>
        <p:nvSpPr>
          <p:cNvPr id="4" name="AutoShape 2" descr="https://mmm.cern.ch/owa/attachment.ashx?id=RgAAAAA3MTL3yR1pQay7kf05MlhXBwD8sFFdrOC5QJ5ZvIhNlcraAAAAxXwOAAD8sFFdrOC5QJ5ZvIhNlcraAAAAxXxpAAAJ&amp;attcnt=1&amp;attid0=BAAAAAAA&amp;attcid0=431B7C99-1EBC-448B-AAA9-D259987EFA19%40cern.ch"/>
          <p:cNvSpPr>
            <a:spLocks noChangeAspect="1" noChangeArrowheads="1"/>
          </p:cNvSpPr>
          <p:nvPr/>
        </p:nvSpPr>
        <p:spPr bwMode="auto">
          <a:xfrm>
            <a:off x="155575" y="-3132138"/>
            <a:ext cx="3924300" cy="6524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124744"/>
            <a:ext cx="3448323" cy="5733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5" y="1124744"/>
            <a:ext cx="4165737" cy="5733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0563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5656" y="2564904"/>
            <a:ext cx="7406640" cy="1472184"/>
          </a:xfrm>
        </p:spPr>
        <p:txBody>
          <a:bodyPr>
            <a:normAutofit fontScale="90000"/>
          </a:bodyPr>
          <a:lstStyle/>
          <a:p>
            <a:r>
              <a:rPr lang="en-GB" dirty="0" err="1" smtClean="0"/>
              <a:t>Vorbereitende</a:t>
            </a:r>
            <a:r>
              <a:rPr lang="en-GB" dirty="0" smtClean="0"/>
              <a:t> </a:t>
            </a:r>
            <a:r>
              <a:rPr lang="en-GB" dirty="0" err="1" smtClean="0"/>
              <a:t>Messungen</a:t>
            </a:r>
            <a:r>
              <a:rPr lang="en-GB" dirty="0" smtClean="0"/>
              <a:t> </a:t>
            </a:r>
            <a:r>
              <a:rPr lang="en-GB" dirty="0" err="1" smtClean="0"/>
              <a:t>zum</a:t>
            </a:r>
            <a:r>
              <a:rPr lang="en-GB" dirty="0" smtClean="0"/>
              <a:t> 1. Upgrade des ATLAS </a:t>
            </a:r>
            <a:r>
              <a:rPr lang="en-GB" dirty="0" err="1" smtClean="0"/>
              <a:t>Pixeldetektors</a:t>
            </a:r>
            <a:endParaRPr lang="en-GB" dirty="0"/>
          </a:p>
        </p:txBody>
      </p:sp>
      <p:sp>
        <p:nvSpPr>
          <p:cNvPr id="3" name="Subtitle 2"/>
          <p:cNvSpPr>
            <a:spLocks noGrp="1"/>
          </p:cNvSpPr>
          <p:nvPr>
            <p:ph type="subTitle" idx="1"/>
          </p:nvPr>
        </p:nvSpPr>
        <p:spPr>
          <a:xfrm>
            <a:off x="1475656" y="4149080"/>
            <a:ext cx="7406640" cy="1752600"/>
          </a:xfrm>
        </p:spPr>
        <p:txBody>
          <a:bodyPr/>
          <a:lstStyle/>
          <a:p>
            <a:r>
              <a:rPr lang="en-GB" dirty="0" smtClean="0"/>
              <a:t>Sara Becker und Miriam </a:t>
            </a:r>
            <a:r>
              <a:rPr lang="en-GB" dirty="0" err="1" smtClean="0"/>
              <a:t>Stricker</a:t>
            </a:r>
            <a:endParaRPr lang="en-GB" dirty="0"/>
          </a:p>
        </p:txBody>
      </p:sp>
    </p:spTree>
    <p:extLst>
      <p:ext uri="{BB962C8B-B14F-4D97-AF65-F5344CB8AC3E}">
        <p14:creationId xmlns:p14="http://schemas.microsoft.com/office/powerpoint/2010/main" val="15780091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Quellen</a:t>
            </a:r>
            <a:endParaRPr lang="en-GB" dirty="0"/>
          </a:p>
        </p:txBody>
      </p:sp>
      <p:sp>
        <p:nvSpPr>
          <p:cNvPr id="3" name="Content Placeholder 2"/>
          <p:cNvSpPr>
            <a:spLocks noGrp="1"/>
          </p:cNvSpPr>
          <p:nvPr>
            <p:ph idx="1"/>
          </p:nvPr>
        </p:nvSpPr>
        <p:spPr/>
        <p:txBody>
          <a:bodyPr>
            <a:normAutofit fontScale="92500"/>
          </a:bodyPr>
          <a:lstStyle/>
          <a:p>
            <a:r>
              <a:rPr lang="en-GB" sz="2600" dirty="0">
                <a:hlinkClick r:id="rId3"/>
              </a:rPr>
              <a:t>http://www.e4.physik.tu-dortmund.de/cgi-bin/twiki/viewfile/E4/Diplomarbeiten?rev=1;filename=diplom_jjentzsch.pdf</a:t>
            </a:r>
            <a:r>
              <a:rPr lang="en-GB" sz="2600" dirty="0"/>
              <a:t>; </a:t>
            </a:r>
            <a:r>
              <a:rPr lang="en-GB" sz="2600" dirty="0" smtClean="0"/>
              <a:t>24.04.2012</a:t>
            </a:r>
          </a:p>
          <a:p>
            <a:r>
              <a:rPr lang="en-GB" sz="2600" dirty="0">
                <a:hlinkClick r:id="rId4"/>
              </a:rPr>
              <a:t>http://www.atlas.uni-wuppertal.de/~</a:t>
            </a:r>
            <a:r>
              <a:rPr lang="en-GB" sz="2600" dirty="0" smtClean="0">
                <a:hlinkClick r:id="rId4"/>
              </a:rPr>
              <a:t>heim/tmp/diploma_thesis.pdf</a:t>
            </a:r>
            <a:r>
              <a:rPr lang="en-GB" sz="2600" dirty="0" smtClean="0"/>
              <a:t>:25.04.2012</a:t>
            </a:r>
            <a:endParaRPr lang="en-GB" sz="2600" dirty="0"/>
          </a:p>
          <a:p>
            <a:r>
              <a:rPr lang="en-GB" sz="2600" dirty="0">
                <a:hlinkClick r:id="rId5"/>
              </a:rPr>
              <a:t>http://gerhardkemme.blogspot.com/2010/05/synchrotron-detektoren.html</a:t>
            </a:r>
            <a:r>
              <a:rPr lang="en-GB" sz="2600" dirty="0"/>
              <a:t>; 24.04.2012</a:t>
            </a:r>
          </a:p>
          <a:p>
            <a:r>
              <a:rPr lang="en-GB" sz="2600" dirty="0">
                <a:hlinkClick r:id="rId6"/>
              </a:rPr>
              <a:t>http://daten.didaktikchemie.uni-bayreuth.de/umat/ccd/ccd-detektor.htm</a:t>
            </a:r>
            <a:r>
              <a:rPr lang="en-GB" sz="2600" dirty="0"/>
              <a:t>; 24.04.2012</a:t>
            </a:r>
          </a:p>
          <a:p>
            <a:r>
              <a:rPr lang="en-GB" sz="2600" dirty="0">
                <a:hlinkClick r:id="rId7"/>
              </a:rPr>
              <a:t>http://www.bibianatroost.de/Webcard/elektronik/index.html?bauteile/diode/halbleiterdiode/diode.html</a:t>
            </a:r>
            <a:r>
              <a:rPr lang="en-GB" sz="2600" dirty="0"/>
              <a:t>; </a:t>
            </a:r>
            <a:r>
              <a:rPr lang="en-GB" sz="2600" dirty="0" smtClean="0"/>
              <a:t>24.04.2012</a:t>
            </a:r>
          </a:p>
          <a:p>
            <a:endParaRPr lang="en-GB" dirty="0"/>
          </a:p>
        </p:txBody>
      </p:sp>
    </p:spTree>
    <p:extLst>
      <p:ext uri="{BB962C8B-B14F-4D97-AF65-F5344CB8AC3E}">
        <p14:creationId xmlns:p14="http://schemas.microsoft.com/office/powerpoint/2010/main" val="37722319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Backup</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39539426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Gliederung</a:t>
            </a:r>
            <a:endParaRPr lang="en-GB" dirty="0"/>
          </a:p>
        </p:txBody>
      </p:sp>
      <p:sp>
        <p:nvSpPr>
          <p:cNvPr id="3" name="Content Placeholder 2"/>
          <p:cNvSpPr>
            <a:spLocks noGrp="1"/>
          </p:cNvSpPr>
          <p:nvPr>
            <p:ph idx="1"/>
          </p:nvPr>
        </p:nvSpPr>
        <p:spPr>
          <a:xfrm>
            <a:off x="1403648" y="1412776"/>
            <a:ext cx="7498080" cy="4800600"/>
          </a:xfrm>
        </p:spPr>
        <p:txBody>
          <a:bodyPr/>
          <a:lstStyle/>
          <a:p>
            <a:r>
              <a:rPr lang="en-GB" dirty="0" smtClean="0"/>
              <a:t>Der ATLAS – </a:t>
            </a:r>
            <a:r>
              <a:rPr lang="en-GB" dirty="0" err="1" smtClean="0"/>
              <a:t>Pixeldetektor</a:t>
            </a:r>
            <a:endParaRPr lang="en-GB" dirty="0" smtClean="0"/>
          </a:p>
          <a:p>
            <a:endParaRPr lang="en-GB" dirty="0" smtClean="0"/>
          </a:p>
          <a:p>
            <a:r>
              <a:rPr lang="en-GB" dirty="0" smtClean="0"/>
              <a:t>Upgrade: </a:t>
            </a:r>
            <a:r>
              <a:rPr lang="en-GB" dirty="0" err="1" smtClean="0"/>
              <a:t>Insertable</a:t>
            </a:r>
            <a:r>
              <a:rPr lang="en-GB" dirty="0" smtClean="0"/>
              <a:t> B-layer (IBL)</a:t>
            </a:r>
          </a:p>
          <a:p>
            <a:endParaRPr lang="en-GB" dirty="0" smtClean="0"/>
          </a:p>
          <a:p>
            <a:r>
              <a:rPr lang="en-GB" dirty="0" smtClean="0"/>
              <a:t>Unser </a:t>
            </a:r>
            <a:r>
              <a:rPr lang="en-GB" dirty="0" err="1" smtClean="0"/>
              <a:t>Praktikum</a:t>
            </a:r>
            <a:endParaRPr lang="en-GB" dirty="0" smtClean="0"/>
          </a:p>
        </p:txBody>
      </p:sp>
    </p:spTree>
    <p:extLst>
      <p:ext uri="{BB962C8B-B14F-4D97-AF65-F5344CB8AC3E}">
        <p14:creationId xmlns:p14="http://schemas.microsoft.com/office/powerpoint/2010/main" val="3707827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Scans</a:t>
            </a:r>
            <a:endParaRPr lang="en-GB" dirty="0"/>
          </a:p>
        </p:txBody>
      </p:sp>
      <p:sp>
        <p:nvSpPr>
          <p:cNvPr id="3" name="Content Placeholder 2"/>
          <p:cNvSpPr>
            <a:spLocks noGrp="1"/>
          </p:cNvSpPr>
          <p:nvPr>
            <p:ph idx="1"/>
          </p:nvPr>
        </p:nvSpPr>
        <p:spPr/>
        <p:txBody>
          <a:bodyPr>
            <a:normAutofit fontScale="40000" lnSpcReduction="20000"/>
          </a:bodyPr>
          <a:lstStyle/>
          <a:p>
            <a:r>
              <a:rPr lang="en-GB" dirty="0"/>
              <a:t>Parameters: Temperature: Set to 10˚C </a:t>
            </a:r>
          </a:p>
          <a:p>
            <a:r>
              <a:rPr lang="en-GB" dirty="0"/>
              <a:t>Low voltage: 1.4 V (</a:t>
            </a:r>
            <a:r>
              <a:rPr lang="en-GB" dirty="0" err="1"/>
              <a:t>Analog</a:t>
            </a:r>
            <a:r>
              <a:rPr lang="en-GB" dirty="0"/>
              <a:t> + Digital) </a:t>
            </a:r>
          </a:p>
          <a:p>
            <a:r>
              <a:rPr lang="en-GB" dirty="0"/>
              <a:t>Target Threshold: 3000 </a:t>
            </a:r>
          </a:p>
          <a:p>
            <a:r>
              <a:rPr lang="en-GB" dirty="0"/>
              <a:t>Target charge: 10k </a:t>
            </a:r>
          </a:p>
          <a:p>
            <a:r>
              <a:rPr lang="en-GB" dirty="0"/>
              <a:t>Target </a:t>
            </a:r>
            <a:r>
              <a:rPr lang="en-GB" dirty="0" err="1">
                <a:hlinkClick r:id="rId2" action="ppaction://hlinkfile"/>
              </a:rPr>
              <a:t>ToT</a:t>
            </a:r>
            <a:r>
              <a:rPr lang="en-GB" dirty="0"/>
              <a:t>: 6 </a:t>
            </a:r>
          </a:p>
          <a:p>
            <a:r>
              <a:rPr lang="en-GB" dirty="0"/>
              <a:t>Prim List: </a:t>
            </a:r>
          </a:p>
          <a:p>
            <a:r>
              <a:rPr lang="en-GB" dirty="0"/>
              <a:t>Initial: </a:t>
            </a:r>
          </a:p>
          <a:p>
            <a:pPr lvl="1"/>
            <a:r>
              <a:rPr lang="en-GB" dirty="0"/>
              <a:t>Digital Scan </a:t>
            </a:r>
          </a:p>
          <a:p>
            <a:pPr lvl="1"/>
            <a:r>
              <a:rPr lang="en-GB" dirty="0" err="1"/>
              <a:t>Analog</a:t>
            </a:r>
            <a:r>
              <a:rPr lang="en-GB" dirty="0"/>
              <a:t> Scan </a:t>
            </a:r>
          </a:p>
          <a:p>
            <a:r>
              <a:rPr lang="en-GB" dirty="0"/>
              <a:t>Tuning: </a:t>
            </a:r>
          </a:p>
          <a:p>
            <a:pPr lvl="1"/>
            <a:r>
              <a:rPr lang="en-GB" dirty="0"/>
              <a:t>If tune </a:t>
            </a:r>
          </a:p>
          <a:p>
            <a:pPr lvl="1"/>
            <a:r>
              <a:rPr lang="en-GB" dirty="0"/>
              <a:t>GDAC tune </a:t>
            </a:r>
          </a:p>
          <a:p>
            <a:pPr lvl="1"/>
            <a:r>
              <a:rPr lang="en-GB" dirty="0"/>
              <a:t>If tune </a:t>
            </a:r>
          </a:p>
          <a:p>
            <a:pPr lvl="1"/>
            <a:r>
              <a:rPr lang="en-GB" dirty="0"/>
              <a:t>GDAC tune </a:t>
            </a:r>
          </a:p>
          <a:p>
            <a:pPr lvl="1"/>
            <a:r>
              <a:rPr lang="en-GB" dirty="0"/>
              <a:t>FDAC tune </a:t>
            </a:r>
          </a:p>
          <a:p>
            <a:pPr lvl="1"/>
            <a:r>
              <a:rPr lang="en-GB" dirty="0"/>
              <a:t>TDAC tune </a:t>
            </a:r>
          </a:p>
          <a:p>
            <a:pPr lvl="1"/>
            <a:r>
              <a:rPr lang="en-GB" dirty="0"/>
              <a:t>FDAC tune </a:t>
            </a:r>
          </a:p>
          <a:p>
            <a:pPr lvl="1"/>
            <a:r>
              <a:rPr lang="en-GB" dirty="0"/>
              <a:t>TDAC tune </a:t>
            </a:r>
          </a:p>
          <a:p>
            <a:r>
              <a:rPr lang="en-GB" dirty="0"/>
              <a:t>Scan </a:t>
            </a:r>
          </a:p>
          <a:p>
            <a:pPr lvl="1"/>
            <a:r>
              <a:rPr lang="en-GB" dirty="0"/>
              <a:t>Threshold Scan </a:t>
            </a:r>
          </a:p>
          <a:p>
            <a:pPr lvl="1"/>
            <a:r>
              <a:rPr lang="en-GB" dirty="0" err="1">
                <a:hlinkClick r:id="rId2" action="ppaction://hlinkfile"/>
              </a:rPr>
              <a:t>ToT</a:t>
            </a:r>
            <a:r>
              <a:rPr lang="en-GB" dirty="0"/>
              <a:t> Scan </a:t>
            </a:r>
          </a:p>
          <a:p>
            <a:endParaRPr lang="en-GB" dirty="0"/>
          </a:p>
        </p:txBody>
      </p:sp>
    </p:spTree>
    <p:extLst>
      <p:ext uri="{BB962C8B-B14F-4D97-AF65-F5344CB8AC3E}">
        <p14:creationId xmlns:p14="http://schemas.microsoft.com/office/powerpoint/2010/main" val="36322954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bazille.fjfi.cvut.cz/~atlas/images/atlas/detektor/vnitrni_detektor/all_inn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0079" y="489228"/>
            <a:ext cx="6865590" cy="5688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48125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ATLAS detector</a:t>
            </a:r>
            <a:endParaRPr lang="en-GB" dirty="0"/>
          </a:p>
        </p:txBody>
      </p:sp>
      <p:pic>
        <p:nvPicPr>
          <p:cNvPr id="1026" name="Picture 2" descr="http://brock.physik.uni-bonn.de/img/AtlasDetectorLabeled.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1484784"/>
            <a:ext cx="7425701"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4611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8725" y="1312567"/>
            <a:ext cx="8100392" cy="4509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73031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hep1.physik.uni-bonn.de/typo3temp/pics/b512af2e8a.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404664"/>
            <a:ext cx="558165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06322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913" y="2467423"/>
            <a:ext cx="7497762" cy="2691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8512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Der ATLAS- </a:t>
            </a:r>
            <a:r>
              <a:rPr lang="en-GB" dirty="0" err="1" smtClean="0"/>
              <a:t>Pixeldetektor</a:t>
            </a:r>
            <a:endParaRPr lang="en-GB" dirty="0"/>
          </a:p>
        </p:txBody>
      </p:sp>
      <p:sp>
        <p:nvSpPr>
          <p:cNvPr id="3" name="Content Placeholder 2"/>
          <p:cNvSpPr>
            <a:spLocks noGrp="1"/>
          </p:cNvSpPr>
          <p:nvPr>
            <p:ph idx="1"/>
          </p:nvPr>
        </p:nvSpPr>
        <p:spPr/>
        <p:txBody>
          <a:bodyPr/>
          <a:lstStyle/>
          <a:p>
            <a:r>
              <a:rPr lang="en-GB" dirty="0" err="1" smtClean="0"/>
              <a:t>Halbleiterdetektor</a:t>
            </a:r>
            <a:endParaRPr lang="en-GB" dirty="0" smtClean="0"/>
          </a:p>
          <a:p>
            <a:r>
              <a:rPr lang="en-GB" dirty="0" err="1" smtClean="0"/>
              <a:t>Hohe</a:t>
            </a:r>
            <a:r>
              <a:rPr lang="en-GB" dirty="0" smtClean="0"/>
              <a:t> </a:t>
            </a:r>
            <a:r>
              <a:rPr lang="en-GB" dirty="0" err="1" smtClean="0"/>
              <a:t>Strahlenbelastung</a:t>
            </a:r>
            <a:r>
              <a:rPr lang="en-GB" dirty="0" smtClean="0"/>
              <a:t> </a:t>
            </a:r>
          </a:p>
        </p:txBody>
      </p:sp>
      <p:pic>
        <p:nvPicPr>
          <p:cNvPr id="2052" name="Picture 4" descr="http://atlas.ch/images_atlas1/Pixels_mm.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33000"/>
                    </a14:imgEffect>
                  </a14:imgLayer>
                </a14:imgProps>
              </a:ext>
              <a:ext uri="{28A0092B-C50C-407E-A947-70E740481C1C}">
                <a14:useLocalDpi xmlns:a14="http://schemas.microsoft.com/office/drawing/2010/main" val="0"/>
              </a:ext>
            </a:extLst>
          </a:blip>
          <a:srcRect/>
          <a:stretch>
            <a:fillRect/>
          </a:stretch>
        </p:blipFill>
        <p:spPr bwMode="auto">
          <a:xfrm>
            <a:off x="1763688" y="2999792"/>
            <a:ext cx="6724058" cy="33605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17573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6" name="Picture 10" descr="http://www.bibianatroost.de/Webcard/elektronik/bauteile/diode/halbleiterdiode/sperrrichtung.GIF"/>
          <p:cNvPicPr>
            <a:picLocks noChangeAspect="1" noChangeArrowheads="1"/>
          </p:cNvPicPr>
          <p:nvPr/>
        </p:nvPicPr>
        <p:blipFill>
          <a:blip r:embed="rId3" cstate="print"/>
          <a:srcRect/>
          <a:stretch>
            <a:fillRect/>
          </a:stretch>
        </p:blipFill>
        <p:spPr bwMode="auto">
          <a:xfrm>
            <a:off x="1403648" y="3645024"/>
            <a:ext cx="6977866" cy="3501008"/>
          </a:xfrm>
          <a:prstGeom prst="rect">
            <a:avLst/>
          </a:prstGeom>
          <a:noFill/>
        </p:spPr>
      </p:pic>
      <p:sp>
        <p:nvSpPr>
          <p:cNvPr id="2" name="Title 1"/>
          <p:cNvSpPr>
            <a:spLocks noGrp="1"/>
          </p:cNvSpPr>
          <p:nvPr>
            <p:ph type="title"/>
          </p:nvPr>
        </p:nvSpPr>
        <p:spPr/>
        <p:txBody>
          <a:bodyPr/>
          <a:lstStyle/>
          <a:p>
            <a:r>
              <a:rPr lang="en-GB" dirty="0" err="1" smtClean="0"/>
              <a:t>Halbleiter</a:t>
            </a:r>
            <a:endParaRPr lang="en-GB" dirty="0"/>
          </a:p>
        </p:txBody>
      </p:sp>
      <p:pic>
        <p:nvPicPr>
          <p:cNvPr id="14338" name="Picture 2" descr="http://daten.didaktikchemie.uni-bayreuth.de/umat/ccd/n-dotierung.gif"/>
          <p:cNvPicPr>
            <a:picLocks noChangeAspect="1" noChangeArrowheads="1"/>
          </p:cNvPicPr>
          <p:nvPr/>
        </p:nvPicPr>
        <p:blipFill>
          <a:blip r:embed="rId4" cstate="print"/>
          <a:srcRect/>
          <a:stretch>
            <a:fillRect/>
          </a:stretch>
        </p:blipFill>
        <p:spPr bwMode="auto">
          <a:xfrm>
            <a:off x="5580112" y="1268760"/>
            <a:ext cx="2857500" cy="2857500"/>
          </a:xfrm>
          <a:prstGeom prst="rect">
            <a:avLst/>
          </a:prstGeom>
          <a:noFill/>
        </p:spPr>
      </p:pic>
      <p:pic>
        <p:nvPicPr>
          <p:cNvPr id="14340" name="Picture 4" descr="http://daten.didaktikchemie.uni-bayreuth.de/umat/ccd/p-dotierung.gif"/>
          <p:cNvPicPr>
            <a:picLocks noChangeAspect="1" noChangeArrowheads="1"/>
          </p:cNvPicPr>
          <p:nvPr/>
        </p:nvPicPr>
        <p:blipFill>
          <a:blip r:embed="rId5" cstate="print"/>
          <a:srcRect/>
          <a:stretch>
            <a:fillRect/>
          </a:stretch>
        </p:blipFill>
        <p:spPr bwMode="auto">
          <a:xfrm>
            <a:off x="1331640" y="1268760"/>
            <a:ext cx="2857500" cy="2847976"/>
          </a:xfrm>
          <a:prstGeom prst="rect">
            <a:avLst/>
          </a:prstGeom>
          <a:noFill/>
        </p:spPr>
      </p:pic>
    </p:spTree>
    <p:extLst>
      <p:ext uri="{BB962C8B-B14F-4D97-AF65-F5344CB8AC3E}">
        <p14:creationId xmlns:p14="http://schemas.microsoft.com/office/powerpoint/2010/main" val="42442651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3.bp.blogspot.com/_D256Fuftjz0/S_A6-LycK9I/AAAAAAAAAYA/r5qZCM3mGYk/s1600/Halbleiterdetekt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5148" y="980728"/>
            <a:ext cx="7947792" cy="54812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406881" y="2204865"/>
            <a:ext cx="2181343" cy="584775"/>
          </a:xfrm>
          <a:prstGeom prst="rect">
            <a:avLst/>
          </a:prstGeom>
          <a:solidFill>
            <a:schemeClr val="bg1"/>
          </a:solidFill>
        </p:spPr>
        <p:txBody>
          <a:bodyPr wrap="square" rtlCol="0">
            <a:spAutoFit/>
          </a:bodyPr>
          <a:lstStyle/>
          <a:p>
            <a:r>
              <a:rPr lang="en-GB" sz="1600" b="1" smtClean="0"/>
              <a:t>Elektron</a:t>
            </a:r>
            <a:r>
              <a:rPr lang="en-GB" sz="1600" b="1" dirty="0" smtClean="0"/>
              <a:t>-Loch-</a:t>
            </a:r>
            <a:r>
              <a:rPr lang="en-GB" sz="1600" b="1" dirty="0" err="1" smtClean="0"/>
              <a:t>Paare</a:t>
            </a:r>
            <a:endParaRPr lang="en-GB" sz="1600" b="1" dirty="0" smtClean="0"/>
          </a:p>
          <a:p>
            <a:endParaRPr lang="en-GB" sz="1600" b="1" dirty="0"/>
          </a:p>
        </p:txBody>
      </p:sp>
      <p:sp>
        <p:nvSpPr>
          <p:cNvPr id="4" name="Rectangle 3"/>
          <p:cNvSpPr/>
          <p:nvPr/>
        </p:nvSpPr>
        <p:spPr>
          <a:xfrm>
            <a:off x="4152153" y="1053454"/>
            <a:ext cx="2880320"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4788024" y="1700808"/>
            <a:ext cx="1440160"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986373" y="3517411"/>
            <a:ext cx="1800200" cy="1077218"/>
          </a:xfrm>
          <a:prstGeom prst="rect">
            <a:avLst/>
          </a:prstGeom>
          <a:noFill/>
        </p:spPr>
        <p:txBody>
          <a:bodyPr wrap="square" rtlCol="0">
            <a:spAutoFit/>
          </a:bodyPr>
          <a:lstStyle/>
          <a:p>
            <a:r>
              <a:rPr lang="en-GB" sz="3200" b="1" dirty="0" smtClean="0"/>
              <a:t>   +</a:t>
            </a:r>
            <a:endParaRPr lang="en-GB" sz="3200" b="1" dirty="0"/>
          </a:p>
          <a:p>
            <a:r>
              <a:rPr lang="en-GB" sz="3200" b="1" dirty="0" smtClean="0"/>
              <a:t>            -           </a:t>
            </a:r>
            <a:endParaRPr lang="en-GB" sz="3200" b="1" dirty="0"/>
          </a:p>
        </p:txBody>
      </p:sp>
      <p:cxnSp>
        <p:nvCxnSpPr>
          <p:cNvPr id="9" name="Straight Connector 8"/>
          <p:cNvCxnSpPr/>
          <p:nvPr/>
        </p:nvCxnSpPr>
        <p:spPr>
          <a:xfrm flipV="1">
            <a:off x="5201945" y="2656414"/>
            <a:ext cx="72008" cy="15272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5364088" y="2656414"/>
            <a:ext cx="0" cy="15272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p:nvPr>
        </p:nvSpPr>
        <p:spPr>
          <a:xfrm>
            <a:off x="1435608" y="274638"/>
            <a:ext cx="7498080" cy="1143000"/>
          </a:xfrm>
        </p:spPr>
        <p:txBody>
          <a:bodyPr/>
          <a:lstStyle/>
          <a:p>
            <a:r>
              <a:rPr lang="en-GB" dirty="0" err="1" smtClean="0"/>
              <a:t>Halbleiterdetektor</a:t>
            </a:r>
            <a:endParaRPr lang="en-GB" dirty="0"/>
          </a:p>
        </p:txBody>
      </p:sp>
    </p:spTree>
    <p:extLst>
      <p:ext uri="{BB962C8B-B14F-4D97-AF65-F5344CB8AC3E}">
        <p14:creationId xmlns:p14="http://schemas.microsoft.com/office/powerpoint/2010/main" val="2280426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IBL</a:t>
            </a:r>
            <a:endParaRPr lang="en-GB" dirty="0"/>
          </a:p>
        </p:txBody>
      </p:sp>
      <p:pic>
        <p:nvPicPr>
          <p:cNvPr id="4" name="Picture 2"/>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1763688" y="1340768"/>
            <a:ext cx="6486637" cy="5029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H="1">
            <a:off x="6012160" y="980728"/>
            <a:ext cx="1152128" cy="15841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952440" y="611396"/>
            <a:ext cx="1800200" cy="461665"/>
          </a:xfrm>
          <a:prstGeom prst="rect">
            <a:avLst/>
          </a:prstGeom>
          <a:noFill/>
        </p:spPr>
        <p:txBody>
          <a:bodyPr wrap="square" rtlCol="0">
            <a:spAutoFit/>
          </a:bodyPr>
          <a:lstStyle/>
          <a:p>
            <a:r>
              <a:rPr lang="en-GB" sz="2400" b="1" dirty="0" smtClean="0">
                <a:solidFill>
                  <a:srgbClr val="FF0000"/>
                </a:solidFill>
              </a:rPr>
              <a:t>Stave</a:t>
            </a:r>
            <a:endParaRPr lang="en-GB" sz="2400" b="1" dirty="0">
              <a:solidFill>
                <a:srgbClr val="FF0000"/>
              </a:solidFill>
            </a:endParaRPr>
          </a:p>
        </p:txBody>
      </p:sp>
      <p:cxnSp>
        <p:nvCxnSpPr>
          <p:cNvPr id="13" name="Straight Arrow Connector 12"/>
          <p:cNvCxnSpPr/>
          <p:nvPr/>
        </p:nvCxnSpPr>
        <p:spPr>
          <a:xfrm>
            <a:off x="4139952" y="1073061"/>
            <a:ext cx="867055" cy="202843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206806" y="611395"/>
            <a:ext cx="1800200" cy="461665"/>
          </a:xfrm>
          <a:prstGeom prst="rect">
            <a:avLst/>
          </a:prstGeom>
          <a:noFill/>
        </p:spPr>
        <p:txBody>
          <a:bodyPr wrap="square" rtlCol="0">
            <a:spAutoFit/>
          </a:bodyPr>
          <a:lstStyle/>
          <a:p>
            <a:r>
              <a:rPr lang="en-GB" sz="2400" b="1" dirty="0" smtClean="0">
                <a:solidFill>
                  <a:srgbClr val="FF0000"/>
                </a:solidFill>
              </a:rPr>
              <a:t>Support</a:t>
            </a:r>
            <a:endParaRPr lang="en-GB" sz="2400" b="1" dirty="0">
              <a:solidFill>
                <a:srgbClr val="FF0000"/>
              </a:solidFill>
            </a:endParaRPr>
          </a:p>
        </p:txBody>
      </p:sp>
    </p:spTree>
    <p:extLst>
      <p:ext uri="{BB962C8B-B14F-4D97-AF65-F5344CB8AC3E}">
        <p14:creationId xmlns:p14="http://schemas.microsoft.com/office/powerpoint/2010/main" val="22969883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abecker\Desktop\Bilder\Bild2.pn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t="33976" b="25812"/>
          <a:stretch/>
        </p:blipFill>
        <p:spPr bwMode="auto">
          <a:xfrm>
            <a:off x="1458495" y="548679"/>
            <a:ext cx="7001937" cy="21117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smtClean="0"/>
              <a:t>Staves</a:t>
            </a:r>
            <a:endParaRPr lang="en-GB" dirty="0"/>
          </a:p>
        </p:txBody>
      </p:sp>
      <p:pic>
        <p:nvPicPr>
          <p:cNvPr id="6" name="Content Placeholder 5"/>
          <p:cNvPicPr>
            <a:picLocks noGrp="1" noChangeAspect="1"/>
          </p:cNvPicPr>
          <p:nvPr>
            <p:ph idx="1"/>
          </p:nvPr>
        </p:nvPicPr>
        <p:blipFill rotWithShape="1">
          <a:blip r:embed="rId5" cstate="print">
            <a:extLst>
              <a:ext uri="{BEBA8EAE-BF5A-486C-A8C5-ECC9F3942E4B}">
                <a14:imgProps xmlns:a14="http://schemas.microsoft.com/office/drawing/2010/main">
                  <a14:imgLayer r:embed="rId6">
                    <a14:imgEffect>
                      <a14:brightnessContrast bright="53000"/>
                    </a14:imgEffect>
                  </a14:imgLayer>
                </a14:imgProps>
              </a:ext>
              <a:ext uri="{28A0092B-C50C-407E-A947-70E740481C1C}">
                <a14:useLocalDpi xmlns:a14="http://schemas.microsoft.com/office/drawing/2010/main" val="0"/>
              </a:ext>
            </a:extLst>
          </a:blip>
          <a:srcRect l="14354" t="29374" r="14689" b="-901"/>
          <a:stretch/>
        </p:blipFill>
        <p:spPr>
          <a:xfrm>
            <a:off x="1458495" y="2575599"/>
            <a:ext cx="5129729" cy="3878265"/>
          </a:xfrm>
        </p:spPr>
      </p:pic>
      <p:pic>
        <p:nvPicPr>
          <p:cNvPr id="1027" name="Picture 3" descr="C:\Users\sabecker\Desktop\Bilder\Bild1.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500" t="8000" r="3667" b="27778"/>
          <a:stretch/>
        </p:blipFill>
        <p:spPr bwMode="auto">
          <a:xfrm>
            <a:off x="5292080" y="4653136"/>
            <a:ext cx="3463226" cy="1796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98913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 </a:t>
            </a:r>
            <a:r>
              <a:rPr lang="en-GB" dirty="0" err="1" smtClean="0"/>
              <a:t>Woche</a:t>
            </a:r>
            <a:r>
              <a:rPr lang="en-GB" dirty="0" smtClean="0"/>
              <a:t>: Production Quality Assurance</a:t>
            </a:r>
            <a:endParaRPr lang="en-GB" dirty="0"/>
          </a:p>
        </p:txBody>
      </p:sp>
      <p:pic>
        <p:nvPicPr>
          <p:cNvPr id="4" name="Picture 4" descr="C:\Users\sabecker\Desktop\Bilder\DSC00095.JP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40000" contrast="10000"/>
                    </a14:imgEffect>
                  </a14:imgLayer>
                </a14:imgProps>
              </a:ext>
              <a:ext uri="{28A0092B-C50C-407E-A947-70E740481C1C}">
                <a14:useLocalDpi xmlns:a14="http://schemas.microsoft.com/office/drawing/2010/main" val="0"/>
              </a:ext>
            </a:extLst>
          </a:blip>
          <a:srcRect/>
          <a:stretch>
            <a:fillRect/>
          </a:stretch>
        </p:blipFill>
        <p:spPr bwMode="auto">
          <a:xfrm>
            <a:off x="1907704" y="1840491"/>
            <a:ext cx="5832648" cy="43744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40000" contrast="10000"/>
                    </a14:imgEffect>
                  </a14:imgLayer>
                </a14:imgProps>
              </a:ext>
              <a:ext uri="{28A0092B-C50C-407E-A947-70E740481C1C}">
                <a14:useLocalDpi xmlns:a14="http://schemas.microsoft.com/office/drawing/2010/main" val="0"/>
              </a:ext>
            </a:extLst>
          </a:blip>
          <a:srcRect/>
          <a:stretch>
            <a:fillRect/>
          </a:stretch>
        </p:blipFill>
        <p:spPr bwMode="auto">
          <a:xfrm>
            <a:off x="2483768" y="1840491"/>
            <a:ext cx="4315936" cy="4352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6"/>
          <p:cNvPicPr>
            <a:picLocks noChangeAspect="1" noChangeArrowheads="1"/>
          </p:cNvPicPr>
          <p:nvPr/>
        </p:nvPicPr>
        <p:blipFill>
          <a:blip r:embed="rId7" cstate="print">
            <a:extLst>
              <a:ext uri="{BEBA8EAE-BF5A-486C-A8C5-ECC9F3942E4B}">
                <a14:imgProps xmlns:a14="http://schemas.microsoft.com/office/drawing/2010/main">
                  <a14:imgLayer r:embed="rId8">
                    <a14:imgEffect>
                      <a14:brightnessContrast bright="40000" contrast="12000"/>
                    </a14:imgEffect>
                  </a14:imgLayer>
                </a14:imgProps>
              </a:ext>
              <a:ext uri="{28A0092B-C50C-407E-A947-70E740481C1C}">
                <a14:useLocalDpi xmlns:a14="http://schemas.microsoft.com/office/drawing/2010/main" val="0"/>
              </a:ext>
            </a:extLst>
          </a:blip>
          <a:srcRect/>
          <a:stretch>
            <a:fillRect/>
          </a:stretch>
        </p:blipFill>
        <p:spPr bwMode="auto">
          <a:xfrm>
            <a:off x="1902393" y="1934956"/>
            <a:ext cx="5723422" cy="425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9" cstate="print">
            <a:extLst>
              <a:ext uri="{BEBA8EAE-BF5A-486C-A8C5-ECC9F3942E4B}">
                <a14:imgProps xmlns:a14="http://schemas.microsoft.com/office/drawing/2010/main">
                  <a14:imgLayer r:embed="rId10">
                    <a14:imgEffect>
                      <a14:brightnessContrast bright="46000" contrast="12000"/>
                    </a14:imgEffect>
                  </a14:imgLayer>
                </a14:imgProps>
              </a:ext>
              <a:ext uri="{28A0092B-C50C-407E-A947-70E740481C1C}">
                <a14:useLocalDpi xmlns:a14="http://schemas.microsoft.com/office/drawing/2010/main" val="0"/>
              </a:ext>
            </a:extLst>
          </a:blip>
          <a:srcRect/>
          <a:stretch>
            <a:fillRect/>
          </a:stretch>
        </p:blipFill>
        <p:spPr bwMode="auto">
          <a:xfrm>
            <a:off x="1861275" y="2348880"/>
            <a:ext cx="5769851" cy="3685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1112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xit" presetSubtype="0" fill="hold" nodeType="clickEffect">
                                  <p:stCondLst>
                                    <p:cond delay="0"/>
                                  </p:stCondLst>
                                  <p:childTnLst>
                                    <p:animEffect transition="out" filter="fade">
                                      <p:cBhvr>
                                        <p:cTn id="11" dur="1000"/>
                                        <p:tgtEl>
                                          <p:spTgt spid="4"/>
                                        </p:tgtEl>
                                      </p:cBhvr>
                                    </p:animEffect>
                                    <p:anim calcmode="lin" valueType="num">
                                      <p:cBhvr>
                                        <p:cTn id="12" dur="1000"/>
                                        <p:tgtEl>
                                          <p:spTgt spid="4"/>
                                        </p:tgtEl>
                                        <p:attrNameLst>
                                          <p:attrName>ppt_x</p:attrName>
                                        </p:attrNameLst>
                                      </p:cBhvr>
                                      <p:tavLst>
                                        <p:tav tm="0">
                                          <p:val>
                                            <p:strVal val="ppt_x"/>
                                          </p:val>
                                        </p:tav>
                                        <p:tav tm="100000">
                                          <p:val>
                                            <p:strVal val="ppt_x"/>
                                          </p:val>
                                        </p:tav>
                                      </p:tavLst>
                                    </p:anim>
                                    <p:anim calcmode="lin" valueType="num">
                                      <p:cBhvr>
                                        <p:cTn id="13" dur="1000"/>
                                        <p:tgtEl>
                                          <p:spTgt spid="4"/>
                                        </p:tgtEl>
                                        <p:attrNameLst>
                                          <p:attrName>ppt_y</p:attrName>
                                        </p:attrNameLst>
                                      </p:cBhvr>
                                      <p:tavLst>
                                        <p:tav tm="0">
                                          <p:val>
                                            <p:strVal val="ppt_y"/>
                                          </p:val>
                                        </p:tav>
                                        <p:tav tm="100000">
                                          <p:val>
                                            <p:strVal val="ppt_y+.1"/>
                                          </p:val>
                                        </p:tav>
                                      </p:tavLst>
                                    </p:anim>
                                    <p:set>
                                      <p:cBhvr>
                                        <p:cTn id="14" dur="1" fill="hold">
                                          <p:stCondLst>
                                            <p:cond delay="999"/>
                                          </p:stCondLst>
                                        </p:cTn>
                                        <p:tgtEl>
                                          <p:spTgt spid="4"/>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xit" presetSubtype="0" fill="hold" nodeType="clickEffect">
                                  <p:stCondLst>
                                    <p:cond delay="0"/>
                                  </p:stCondLst>
                                  <p:childTnLst>
                                    <p:animEffect transition="out" filter="fade">
                                      <p:cBhvr>
                                        <p:cTn id="21" dur="1000"/>
                                        <p:tgtEl>
                                          <p:spTgt spid="5"/>
                                        </p:tgtEl>
                                      </p:cBhvr>
                                    </p:animEffect>
                                    <p:anim calcmode="lin" valueType="num">
                                      <p:cBhvr>
                                        <p:cTn id="22" dur="1000"/>
                                        <p:tgtEl>
                                          <p:spTgt spid="5"/>
                                        </p:tgtEl>
                                        <p:attrNameLst>
                                          <p:attrName>ppt_x</p:attrName>
                                        </p:attrNameLst>
                                      </p:cBhvr>
                                      <p:tavLst>
                                        <p:tav tm="0">
                                          <p:val>
                                            <p:strVal val="ppt_x"/>
                                          </p:val>
                                        </p:tav>
                                        <p:tav tm="100000">
                                          <p:val>
                                            <p:strVal val="ppt_x"/>
                                          </p:val>
                                        </p:tav>
                                      </p:tavLst>
                                    </p:anim>
                                    <p:anim calcmode="lin" valueType="num">
                                      <p:cBhvr>
                                        <p:cTn id="23" dur="1000"/>
                                        <p:tgtEl>
                                          <p:spTgt spid="5"/>
                                        </p:tgtEl>
                                        <p:attrNameLst>
                                          <p:attrName>ppt_y</p:attrName>
                                        </p:attrNameLst>
                                      </p:cBhvr>
                                      <p:tavLst>
                                        <p:tav tm="0">
                                          <p:val>
                                            <p:strVal val="ppt_y"/>
                                          </p:val>
                                        </p:tav>
                                        <p:tav tm="100000">
                                          <p:val>
                                            <p:strVal val="ppt_y+.1"/>
                                          </p:val>
                                        </p:tav>
                                      </p:tavLst>
                                    </p:anim>
                                    <p:set>
                                      <p:cBhvr>
                                        <p:cTn id="24" dur="1" fill="hold">
                                          <p:stCondLst>
                                            <p:cond delay="999"/>
                                          </p:stCondLst>
                                        </p:cTn>
                                        <p:tgtEl>
                                          <p:spTgt spid="5"/>
                                        </p:tgtEl>
                                        <p:attrNameLst>
                                          <p:attrName>style.visibility</p:attrName>
                                        </p:attrNameLst>
                                      </p:cBhvr>
                                      <p:to>
                                        <p:strVal val="hidden"/>
                                      </p:to>
                                    </p:set>
                                  </p:childTnLst>
                                </p:cTn>
                              </p:par>
                              <p:par>
                                <p:cTn id="25" presetID="10"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xit" presetSubtype="0" fill="hold" nodeType="clickEffect">
                                  <p:stCondLst>
                                    <p:cond delay="0"/>
                                  </p:stCondLst>
                                  <p:childTnLst>
                                    <p:animEffect transition="out" filter="fade">
                                      <p:cBhvr>
                                        <p:cTn id="31" dur="1000"/>
                                        <p:tgtEl>
                                          <p:spTgt spid="6"/>
                                        </p:tgtEl>
                                      </p:cBhvr>
                                    </p:animEffect>
                                    <p:anim calcmode="lin" valueType="num">
                                      <p:cBhvr>
                                        <p:cTn id="32" dur="1000"/>
                                        <p:tgtEl>
                                          <p:spTgt spid="6"/>
                                        </p:tgtEl>
                                        <p:attrNameLst>
                                          <p:attrName>ppt_x</p:attrName>
                                        </p:attrNameLst>
                                      </p:cBhvr>
                                      <p:tavLst>
                                        <p:tav tm="0">
                                          <p:val>
                                            <p:strVal val="ppt_x"/>
                                          </p:val>
                                        </p:tav>
                                        <p:tav tm="100000">
                                          <p:val>
                                            <p:strVal val="ppt_x"/>
                                          </p:val>
                                        </p:tav>
                                      </p:tavLst>
                                    </p:anim>
                                    <p:anim calcmode="lin" valueType="num">
                                      <p:cBhvr>
                                        <p:cTn id="33" dur="1000"/>
                                        <p:tgtEl>
                                          <p:spTgt spid="6"/>
                                        </p:tgtEl>
                                        <p:attrNameLst>
                                          <p:attrName>ppt_y</p:attrName>
                                        </p:attrNameLst>
                                      </p:cBhvr>
                                      <p:tavLst>
                                        <p:tav tm="0">
                                          <p:val>
                                            <p:strVal val="ppt_y"/>
                                          </p:val>
                                        </p:tav>
                                        <p:tav tm="100000">
                                          <p:val>
                                            <p:strVal val="ppt_y+.1"/>
                                          </p:val>
                                        </p:tav>
                                      </p:tavLst>
                                    </p:anim>
                                    <p:set>
                                      <p:cBhvr>
                                        <p:cTn id="34" dur="1" fill="hold">
                                          <p:stCondLst>
                                            <p:cond delay="999"/>
                                          </p:stCondLst>
                                        </p:cTn>
                                        <p:tgtEl>
                                          <p:spTgt spid="6"/>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 </a:t>
            </a:r>
            <a:r>
              <a:rPr lang="en-GB" dirty="0" err="1"/>
              <a:t>Woche</a:t>
            </a:r>
            <a:r>
              <a:rPr lang="en-GB" dirty="0"/>
              <a:t>:</a:t>
            </a:r>
          </a:p>
        </p:txBody>
      </p:sp>
      <p:sp>
        <p:nvSpPr>
          <p:cNvPr id="3" name="Content Placeholder 2"/>
          <p:cNvSpPr>
            <a:spLocks noGrp="1"/>
          </p:cNvSpPr>
          <p:nvPr>
            <p:ph idx="1"/>
          </p:nvPr>
        </p:nvSpPr>
        <p:spPr/>
        <p:txBody>
          <a:bodyPr/>
          <a:lstStyle/>
          <a:p>
            <a:endParaRPr lang="en-GB"/>
          </a:p>
        </p:txBody>
      </p:sp>
      <p:pic>
        <p:nvPicPr>
          <p:cNvPr id="4" name="Content Placeholder 3"/>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475656" y="1412776"/>
            <a:ext cx="6400800" cy="4800600"/>
          </a:xfrm>
          <a:prstGeom prst="rect">
            <a:avLst/>
          </a:prstGeom>
          <a:scene3d>
            <a:camera prst="orthographicFront">
              <a:rot lat="0" lon="0" rev="10800000"/>
            </a:camera>
            <a:lightRig rig="threePt" dir="t"/>
          </a:scene3d>
        </p:spPr>
      </p:pic>
    </p:spTree>
    <p:extLst>
      <p:ext uri="{BB962C8B-B14F-4D97-AF65-F5344CB8AC3E}">
        <p14:creationId xmlns:p14="http://schemas.microsoft.com/office/powerpoint/2010/main" val="31793644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1913</TotalTime>
  <Words>330</Words>
  <Application>Microsoft Office PowerPoint</Application>
  <PresentationFormat>On-screen Show (4:3)</PresentationFormat>
  <Paragraphs>107</Paragraphs>
  <Slides>25</Slides>
  <Notes>9</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Solstice</vt:lpstr>
      <vt:lpstr>Vorbereitende Messungen zum 1. Upgrade des ATLAS Pixeldetektors</vt:lpstr>
      <vt:lpstr>Gliederung</vt:lpstr>
      <vt:lpstr>Der ATLAS- Pixeldetektor</vt:lpstr>
      <vt:lpstr>Halbleiter</vt:lpstr>
      <vt:lpstr>Halbleiterdetektor</vt:lpstr>
      <vt:lpstr>IBL</vt:lpstr>
      <vt:lpstr>Staves</vt:lpstr>
      <vt:lpstr>1. Woche: Production Quality Assurance</vt:lpstr>
      <vt:lpstr>2. Woche:</vt:lpstr>
      <vt:lpstr>Pixelzelle (Analogteil)</vt:lpstr>
      <vt:lpstr>PowerPoint Presentation</vt:lpstr>
      <vt:lpstr>Tunes</vt:lpstr>
      <vt:lpstr>Digital- und Analogscan</vt:lpstr>
      <vt:lpstr>PowerPoint Presentation</vt:lpstr>
      <vt:lpstr>PowerPoint Presentation</vt:lpstr>
      <vt:lpstr>Dokumentation</vt:lpstr>
      <vt:lpstr>Vorbereitende Messungen zum 1. Upgrade des ATLAS Pixeldetektors</vt:lpstr>
      <vt:lpstr>Quellen</vt:lpstr>
      <vt:lpstr>Backup</vt:lpstr>
      <vt:lpstr>Scans</vt:lpstr>
      <vt:lpstr>PowerPoint Presentation</vt:lpstr>
      <vt:lpstr>The ATLAS detector</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Vorbereitende Messungen zum 1. Upgrade des ATLAS Pixeldetektors</dc:title>
  <dc:creator>Sara Becker</dc:creator>
  <cp:lastModifiedBy>Sara Becker</cp:lastModifiedBy>
  <cp:revision>56</cp:revision>
  <dcterms:created xsi:type="dcterms:W3CDTF">2012-04-21T14:12:24Z</dcterms:created>
  <dcterms:modified xsi:type="dcterms:W3CDTF">2012-04-26T23:16:05Z</dcterms:modified>
</cp:coreProperties>
</file>