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4" r:id="rId1"/>
    <p:sldMasterId id="2147483807" r:id="rId2"/>
  </p:sldMasterIdLst>
  <p:sldIdLst>
    <p:sldId id="258" r:id="rId3"/>
    <p:sldId id="260" r:id="rId4"/>
    <p:sldId id="271" r:id="rId5"/>
    <p:sldId id="278" r:id="rId6"/>
    <p:sldId id="279" r:id="rId7"/>
    <p:sldId id="261" r:id="rId8"/>
    <p:sldId id="262" r:id="rId9"/>
    <p:sldId id="263" r:id="rId10"/>
    <p:sldId id="266" r:id="rId11"/>
    <p:sldId id="265" r:id="rId12"/>
    <p:sldId id="267" r:id="rId13"/>
    <p:sldId id="268" r:id="rId14"/>
    <p:sldId id="269" r:id="rId15"/>
    <p:sldId id="270" r:id="rId16"/>
    <p:sldId id="273" r:id="rId17"/>
    <p:sldId id="275" r:id="rId18"/>
    <p:sldId id="276" r:id="rId19"/>
    <p:sldId id="277" r:id="rId20"/>
    <p:sldId id="272" r:id="rId21"/>
    <p:sldId id="274" r:id="rId2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2185" autoAdjust="0"/>
  </p:normalViewPr>
  <p:slideViewPr>
    <p:cSldViewPr>
      <p:cViewPr varScale="1">
        <p:scale>
          <a:sx n="68" d="100"/>
          <a:sy n="68" d="100"/>
        </p:scale>
        <p:origin x="-144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6.wmf"/><Relationship Id="rId1" Type="http://schemas.openxmlformats.org/officeDocument/2006/relationships/image" Target="../media/image15.w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9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wmf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800279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556792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108000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033557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84368" y="5589240"/>
            <a:ext cx="1202432" cy="1202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68770" y="116632"/>
            <a:ext cx="4667726" cy="1016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675038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556792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878560" y="6428358"/>
            <a:ext cx="2133600" cy="365125"/>
          </a:xfrm>
        </p:spPr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108000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2519362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3955564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0" y="1340768"/>
            <a:ext cx="1040831" cy="5520356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108000" y="-54000"/>
            <a:ext cx="845675" cy="1040831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274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608" y="72000"/>
            <a:ext cx="764319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5272" y="1600200"/>
            <a:ext cx="764319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0655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0" y="1340768"/>
            <a:ext cx="1040831" cy="5520356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108000" y="-54000"/>
            <a:ext cx="845675" cy="1040831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893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8" r:id="rId1"/>
    <p:sldLayoutId id="2147483809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4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5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21.png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9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22.png"/><Relationship Id="rId9" Type="http://schemas.openxmlformats.org/officeDocument/2006/relationships/image" Target="../media/image20.wm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26.wmf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5.bin"/><Relationship Id="rId5" Type="http://schemas.microsoft.com/office/2007/relationships/hdphoto" Target="../media/hdphoto1.wdp"/><Relationship Id="rId4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7624" y="198884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de-DE" dirty="0" smtClean="0"/>
              <a:t>Präzisionsmassenmessungen ISOLTRAP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908648"/>
            <a:ext cx="6400800" cy="1752600"/>
          </a:xfrm>
        </p:spPr>
        <p:txBody>
          <a:bodyPr/>
          <a:lstStyle/>
          <a:p>
            <a:r>
              <a:rPr lang="de-DE" dirty="0" smtClean="0"/>
              <a:t>Melina Woitun</a:t>
            </a:r>
          </a:p>
          <a:p>
            <a:r>
              <a:rPr lang="de-DE" dirty="0" smtClean="0"/>
              <a:t>German </a:t>
            </a:r>
            <a:r>
              <a:rPr lang="en-US" dirty="0" smtClean="0"/>
              <a:t>Internship</a:t>
            </a:r>
            <a:r>
              <a:rPr lang="de-DE" dirty="0" smtClean="0"/>
              <a:t> Programme </a:t>
            </a:r>
          </a:p>
          <a:p>
            <a:r>
              <a:rPr lang="de-DE" dirty="0" smtClean="0"/>
              <a:t>27. April 2012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2420144" y="5996880"/>
            <a:ext cx="5320208" cy="7444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spcBef>
                <a:spcPct val="20000"/>
              </a:spcBef>
              <a:defRPr/>
            </a:pPr>
            <a:endParaRPr lang="en-US" sz="1400" dirty="0">
              <a:solidFill>
                <a:prstClr val="black"/>
              </a:solidFill>
            </a:endParaRPr>
          </a:p>
        </p:txBody>
      </p:sp>
      <p:pic>
        <p:nvPicPr>
          <p:cNvPr id="6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116632"/>
            <a:ext cx="1684254" cy="12112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5303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Obere </a:t>
            </a:r>
            <a:r>
              <a:rPr lang="de-DE" dirty="0" err="1" smtClean="0"/>
              <a:t>Penningfalle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074" name="Picture 2" descr="G:\Melina\Penningfalle_CC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1484784"/>
            <a:ext cx="4193957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0323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72" descr="figure-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7568" r="70084"/>
          <a:stretch>
            <a:fillRect/>
          </a:stretch>
        </p:blipFill>
        <p:spPr bwMode="auto">
          <a:xfrm>
            <a:off x="2555776" y="1524159"/>
            <a:ext cx="4896543" cy="4751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23993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Zusammenhang der radialen Bewegungen</a:t>
            </a:r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/>
              <a:t> </a:t>
            </a:r>
            <a:r>
              <a:rPr lang="de-DE" dirty="0" smtClean="0"/>
              <a:t>                            ist die reine </a:t>
            </a:r>
            <a:r>
              <a:rPr lang="de-DE" dirty="0" err="1" smtClean="0"/>
              <a:t>Zyklotronfrequenz</a:t>
            </a:r>
            <a:r>
              <a:rPr lang="de-DE" dirty="0" smtClean="0"/>
              <a:t> eines Teilchens mit der </a:t>
            </a:r>
            <a:br>
              <a:rPr lang="de-DE" dirty="0" smtClean="0"/>
            </a:br>
            <a:r>
              <a:rPr lang="de-DE" dirty="0" smtClean="0"/>
              <a:t>                             Masse m und der Ladung q in einem homogenen Feld B</a:t>
            </a:r>
          </a:p>
          <a:p>
            <a:endParaRPr lang="de-DE" dirty="0"/>
          </a:p>
          <a:p>
            <a:endParaRPr lang="de-DE" dirty="0" smtClean="0"/>
          </a:p>
          <a:p>
            <a:r>
              <a:rPr lang="de-DE" dirty="0" smtClean="0"/>
              <a:t>Bei bekanntem B </a:t>
            </a:r>
            <a:r>
              <a:rPr lang="de-DE" dirty="0" smtClean="0">
                <a:sym typeface="Wingdings" pitchFamily="2" charset="2"/>
              </a:rPr>
              <a:t> Messung des Verhältnisses q/m</a:t>
            </a:r>
          </a:p>
          <a:p>
            <a:endParaRPr lang="de-DE" dirty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Bestimmung von B: Massenmessung von bekannten Ionen (</a:t>
            </a:r>
            <a:r>
              <a:rPr lang="de-DE" dirty="0" err="1" smtClean="0">
                <a:sym typeface="Wingdings" pitchFamily="2" charset="2"/>
              </a:rPr>
              <a:t>Referenzionen</a:t>
            </a:r>
            <a:r>
              <a:rPr lang="de-DE" dirty="0" smtClean="0">
                <a:sym typeface="Wingdings" pitchFamily="2" charset="2"/>
              </a:rPr>
              <a:t>)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0578659"/>
              </p:ext>
            </p:extLst>
          </p:nvPr>
        </p:nvGraphicFramePr>
        <p:xfrm>
          <a:off x="2411760" y="2060848"/>
          <a:ext cx="1338263" cy="415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name="Formel" r:id="rId3" imgW="736560" imgH="228600" progId="Equation.3">
                  <p:embed/>
                </p:oleObj>
              </mc:Choice>
              <mc:Fallback>
                <p:oleObj name="Formel" r:id="rId3" imgW="736560" imgH="228600" progId="Equation.3">
                  <p:embed/>
                  <p:pic>
                    <p:nvPicPr>
                      <p:cNvPr id="0" name="Picture 2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11760" y="2060848"/>
                        <a:ext cx="1338263" cy="4159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00121506"/>
              </p:ext>
            </p:extLst>
          </p:nvPr>
        </p:nvGraphicFramePr>
        <p:xfrm>
          <a:off x="1331640" y="2656210"/>
          <a:ext cx="1706562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name="Formel" r:id="rId5" imgW="812520" imgH="393480" progId="Equation.3">
                  <p:embed/>
                </p:oleObj>
              </mc:Choice>
              <mc:Fallback>
                <p:oleObj name="Formel" r:id="rId5" imgW="812520" imgH="393480" progId="Equation.3">
                  <p:embed/>
                  <p:pic>
                    <p:nvPicPr>
                      <p:cNvPr id="0" name="Picture 2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656210"/>
                        <a:ext cx="1706562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363076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4928" y="1556792"/>
            <a:ext cx="7653536" cy="4608512"/>
          </a:xfrm>
        </p:spPr>
        <p:txBody>
          <a:bodyPr>
            <a:normAutofit lnSpcReduction="10000"/>
          </a:bodyPr>
          <a:lstStyle/>
          <a:p>
            <a:r>
              <a:rPr lang="de-DE" dirty="0" err="1"/>
              <a:t>Quadrupolfeld</a:t>
            </a:r>
            <a:endParaRPr lang="de-DE" dirty="0"/>
          </a:p>
          <a:p>
            <a:pPr marL="0" indent="0">
              <a:buNone/>
            </a:pPr>
            <a:r>
              <a:rPr lang="de-DE" dirty="0"/>
              <a:t>       </a:t>
            </a:r>
            <a:r>
              <a:rPr lang="de-DE" dirty="0">
                <a:sym typeface="Wingdings" pitchFamily="2" charset="2"/>
              </a:rPr>
              <a:t> </a:t>
            </a:r>
            <a:r>
              <a:rPr lang="de-DE" dirty="0"/>
              <a:t>Anregung mit </a:t>
            </a:r>
            <a:r>
              <a:rPr lang="de-DE" dirty="0" err="1"/>
              <a:t>Zyklotronfrequenz</a:t>
            </a:r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Umwandlung der radialen Frequenzen:</a:t>
            </a:r>
            <a:br>
              <a:rPr lang="de-DE" dirty="0" smtClean="0"/>
            </a:br>
            <a:r>
              <a:rPr lang="de-DE" dirty="0" smtClean="0"/>
              <a:t>nach vollständiger Umwandlung </a:t>
            </a:r>
            <a:br>
              <a:rPr lang="de-DE" dirty="0" smtClean="0"/>
            </a:br>
            <a:r>
              <a:rPr lang="de-DE" dirty="0" smtClean="0"/>
              <a:t>modifizierter </a:t>
            </a:r>
            <a:r>
              <a:rPr lang="de-DE" dirty="0" err="1" smtClean="0"/>
              <a:t>Zyklotronradius</a:t>
            </a:r>
            <a:r>
              <a:rPr lang="de-DE" dirty="0" smtClean="0"/>
              <a:t> = ursprünglichen </a:t>
            </a:r>
            <a:r>
              <a:rPr lang="de-DE" dirty="0" err="1" smtClean="0"/>
              <a:t>Magnetronradius</a:t>
            </a:r>
            <a:endParaRPr lang="de-DE" dirty="0" smtClean="0"/>
          </a:p>
          <a:p>
            <a:pPr marL="0" indent="0">
              <a:buNone/>
            </a:pPr>
            <a:r>
              <a:rPr lang="de-DE" dirty="0"/>
              <a:t> </a:t>
            </a:r>
            <a:r>
              <a:rPr lang="de-DE" dirty="0" smtClean="0"/>
              <a:t>      </a:t>
            </a:r>
            <a:r>
              <a:rPr lang="de-DE" dirty="0" smtClean="0">
                <a:sym typeface="Wingdings" pitchFamily="2" charset="2"/>
              </a:rPr>
              <a:t> höhere Frequenz  mehr Energie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64841" y="2276872"/>
            <a:ext cx="2769923" cy="2509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uppieren 8"/>
          <p:cNvGrpSpPr/>
          <p:nvPr/>
        </p:nvGrpSpPr>
        <p:grpSpPr>
          <a:xfrm>
            <a:off x="2915816" y="1412776"/>
            <a:ext cx="4541892" cy="4655241"/>
            <a:chOff x="5934764" y="1204065"/>
            <a:chExt cx="4541892" cy="4655241"/>
          </a:xfrm>
        </p:grpSpPr>
        <p:sp>
          <p:nvSpPr>
            <p:cNvPr id="8" name="Rechteck 7"/>
            <p:cNvSpPr/>
            <p:nvPr/>
          </p:nvSpPr>
          <p:spPr>
            <a:xfrm>
              <a:off x="5934764" y="1204065"/>
              <a:ext cx="4541892" cy="4655241"/>
            </a:xfrm>
            <a:prstGeom prst="rect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7" name="Picture 16" descr="Penningfalle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084168" y="1204065"/>
              <a:ext cx="4248472" cy="4655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134837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094928" y="1556792"/>
            <a:ext cx="3621088" cy="4525963"/>
          </a:xfrm>
        </p:spPr>
        <p:txBody>
          <a:bodyPr/>
          <a:lstStyle/>
          <a:p>
            <a:r>
              <a:rPr lang="de-DE" dirty="0" smtClean="0"/>
              <a:t>Resonanzkurve: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r>
              <a:rPr lang="de-DE" dirty="0" smtClean="0"/>
              <a:t>Massenbestimmung: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Foliennummernplatzhalter 3"/>
              <p:cNvSpPr>
                <a:spLocks noGrp="1"/>
              </p:cNvSpPr>
              <p:nvPr>
                <p:ph type="sldNum" sz="quarter" idx="12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a:fld id="{E1AF3973-7D1B-40C5-884E-4E3993D47C16}" type="mathplaceholder">
                      <a:rPr lang="en-US" i="1" smtClean="0">
                        <a:solidFill>
                          <a:prstClr val="black">
                            <a:tint val="75000"/>
                          </a:prstClr>
                        </a:solidFill>
                        <a:latin typeface="Cambria Math"/>
                      </a:rPr>
                      <a:t>Geben Sie hier eine Formel ein.</a:t>
                    </a:fld>
                  </m:oMath>
                </a14:m>
                <a:fld id="{DCE4B40A-67BA-4787-801A-16EE65008C21}" type="slidenum">
                  <a:rPr lang="en-US" smtClean="0">
                    <a:solidFill>
                      <a:prstClr val="black">
                        <a:tint val="75000"/>
                      </a:prstClr>
                    </a:solidFill>
                  </a:rPr>
                  <a:pPr/>
                  <a:t>14</a:t>
                </a:fld>
                <a:endParaRPr lang="en-US" dirty="0">
                  <a:solidFill>
                    <a:prstClr val="black">
                      <a:tint val="75000"/>
                    </a:prstClr>
                  </a:solidFill>
                </a:endParaRPr>
              </a:p>
            </p:txBody>
          </p:sp>
        </mc:Choice>
        <mc:Fallback>
          <p:sp>
            <p:nvSpPr>
              <p:cNvPr id="4" name="Foliennummernplatzhalt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sldNum" sz="quarter" idx="12"/>
              </p:nvPr>
            </p:nvSpPr>
            <p:spPr>
              <a:blipFill rotWithShape="1">
                <a:blip r:embed="rId3"/>
                <a:stretch>
                  <a:fillRect b="-2711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10" descr="233Fr_600ms_184_E.PNG"/>
          <p:cNvPicPr>
            <a:picLocks noChangeAspect="1"/>
          </p:cNvPicPr>
          <p:nvPr/>
        </p:nvPicPr>
        <p:blipFill>
          <a:blip r:embed="rId4" cstate="print"/>
          <a:srcRect l="5363" t="7182" r="11515"/>
          <a:stretch>
            <a:fillRect/>
          </a:stretch>
        </p:blipFill>
        <p:spPr>
          <a:xfrm>
            <a:off x="3059832" y="1484785"/>
            <a:ext cx="4176464" cy="3275144"/>
          </a:xfrm>
          <a:prstGeom prst="rect">
            <a:avLst/>
          </a:prstGeom>
        </p:spPr>
      </p:pic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6246808"/>
              </p:ext>
            </p:extLst>
          </p:nvPr>
        </p:nvGraphicFramePr>
        <p:xfrm>
          <a:off x="1475656" y="5373216"/>
          <a:ext cx="1706562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3" name="Formel" r:id="rId5" imgW="812520" imgH="393480" progId="Equation.3">
                  <p:embed/>
                </p:oleObj>
              </mc:Choice>
              <mc:Fallback>
                <p:oleObj name="Formel" r:id="rId5" imgW="812520" imgH="393480" progId="Equation.3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5373216"/>
                        <a:ext cx="1706562" cy="8255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Inhaltsplatzhalter 2"/>
          <p:cNvSpPr txBox="1">
            <a:spLocks/>
          </p:cNvSpPr>
          <p:nvPr/>
        </p:nvSpPr>
        <p:spPr>
          <a:xfrm>
            <a:off x="4407296" y="1556792"/>
            <a:ext cx="3621088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7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endParaRPr lang="de-DE" dirty="0" smtClean="0"/>
          </a:p>
          <a:p>
            <a:r>
              <a:rPr lang="de-DE" dirty="0"/>
              <a:t>Gleichung mit </a:t>
            </a:r>
            <a:r>
              <a:rPr lang="de-DE" dirty="0" err="1"/>
              <a:t>Referenzion</a:t>
            </a:r>
            <a:r>
              <a:rPr lang="de-DE" dirty="0"/>
              <a:t>:</a:t>
            </a:r>
          </a:p>
          <a:p>
            <a:endParaRPr lang="de-DE" dirty="0" smtClean="0"/>
          </a:p>
        </p:txBody>
      </p:sp>
      <p:graphicFrame>
        <p:nvGraphicFramePr>
          <p:cNvPr id="10" name="Objek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11939942"/>
              </p:ext>
            </p:extLst>
          </p:nvPr>
        </p:nvGraphicFramePr>
        <p:xfrm>
          <a:off x="4706938" y="5373688"/>
          <a:ext cx="3065462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74" name="Formel" r:id="rId8" imgW="1460160" imgH="393480" progId="Equation.3">
                  <p:embed/>
                </p:oleObj>
              </mc:Choice>
              <mc:Fallback>
                <p:oleObj name="Formel" r:id="rId8" imgW="1460160" imgH="39348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06938" y="5373688"/>
                        <a:ext cx="3065462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9171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Ungenauigkeiten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Inhaltsplatzhalt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88852377"/>
                  </p:ext>
                </p:extLst>
              </p:nvPr>
            </p:nvGraphicFramePr>
            <p:xfrm>
              <a:off x="1259632" y="1412776"/>
              <a:ext cx="7653338" cy="47525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26669"/>
                    <a:gridCol w="3826669"/>
                  </a:tblGrid>
                  <a:tr h="606780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Statistische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Systematische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4145748">
                    <a:tc>
                      <a:txBody>
                        <a:bodyPr/>
                        <a:lstStyle/>
                        <a:p>
                          <a:r>
                            <a:rPr lang="de-DE" i="0" dirty="0" smtClean="0">
                              <a:latin typeface="Cambria Math"/>
                              <a:ea typeface="Cambria Math"/>
                            </a:rPr>
                            <a:t>Standardabweichung: Bereich in den bei einer vergleichbaren Messung 66,67% der Ergebnisse fallen</a:t>
                          </a:r>
                          <a:r>
                            <a:rPr lang="de-DE" i="0" baseline="0" dirty="0" smtClean="0">
                              <a:latin typeface="Cambria Math"/>
                              <a:ea typeface="Cambria Math"/>
                            </a:rPr>
                            <a:t> müssen</a:t>
                          </a:r>
                          <a:endParaRPr lang="de-DE" i="0" dirty="0" smtClean="0">
                            <a:latin typeface="Cambria Math"/>
                            <a:ea typeface="Cambria Math"/>
                          </a:endParaRP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r>
                                  <a:rPr lang="de-DE" i="1" smtClean="0">
                                    <a:latin typeface="Cambria Math"/>
                                    <a:ea typeface="Cambria Math"/>
                                  </a:rPr>
                                  <m:t>~</m:t>
                                </m:r>
                                <m:f>
                                  <m:fPr>
                                    <m:ctrlPr>
                                      <a:rPr lang="de-DE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de-DE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de-DE" dirty="0" smtClean="0"/>
                        </a:p>
                        <a:p>
                          <a:r>
                            <a:rPr lang="de-DE" dirty="0" smtClean="0">
                              <a:sym typeface="Wingdings" pitchFamily="2" charset="2"/>
                            </a:rPr>
                            <a:t> Je mehr Ionen vermessen</a:t>
                          </a:r>
                          <a:r>
                            <a:rPr lang="de-DE" baseline="0" dirty="0" smtClean="0">
                              <a:sym typeface="Wingdings" pitchFamily="2" charset="2"/>
                            </a:rPr>
                            <a:t> werden, </a:t>
                          </a:r>
                          <a:br>
                            <a:rPr lang="de-DE" baseline="0" dirty="0" smtClean="0">
                              <a:sym typeface="Wingdings" pitchFamily="2" charset="2"/>
                            </a:rPr>
                          </a:br>
                          <a:r>
                            <a:rPr lang="de-DE" baseline="0" dirty="0" smtClean="0">
                              <a:sym typeface="Wingdings" pitchFamily="2" charset="2"/>
                            </a:rPr>
                            <a:t>     desto kleiner wird </a:t>
                          </a:r>
                          <a14:m>
                            <m:oMath xmlns:m="http://schemas.openxmlformats.org/officeDocument/2006/math">
                              <m:r>
                                <a:rPr lang="de-DE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oMath>
                          </a14:m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Coulomb-Abstoßungen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dirty="0" smtClean="0"/>
                            <a:t>in den Fallen</a:t>
                          </a:r>
                        </a:p>
                        <a:p>
                          <a:endParaRPr lang="de-DE" dirty="0" smtClean="0"/>
                        </a:p>
                        <a:p>
                          <a:r>
                            <a:rPr lang="de-DE" dirty="0" smtClean="0"/>
                            <a:t>Veränderung des Magnetfeldes im Laufe der Zeit: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dirty="0" smtClean="0"/>
                            <a:t>Temperaturschwankungen</a:t>
                          </a:r>
                          <a:r>
                            <a:rPr lang="de-DE" baseline="0" dirty="0" smtClean="0"/>
                            <a:t> in der Halle (z.B.: Tag-Nacht)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baseline="0" dirty="0" smtClean="0"/>
                            <a:t>Abnahme des magnetischen Feldes trotz Supraleiter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Inhaltsplatzhalt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3888852377"/>
                  </p:ext>
                </p:extLst>
              </p:nvPr>
            </p:nvGraphicFramePr>
            <p:xfrm>
              <a:off x="1259632" y="1412776"/>
              <a:ext cx="7653338" cy="47525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26669"/>
                    <a:gridCol w="3826669"/>
                  </a:tblGrid>
                  <a:tr h="606780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Statistische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Systematische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414574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9" t="-15294" r="-100000" b="-1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Coulomb-Abstoßungen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dirty="0" smtClean="0"/>
                            <a:t>in den Fallen</a:t>
                          </a:r>
                        </a:p>
                        <a:p>
                          <a:endParaRPr lang="de-DE" dirty="0" smtClean="0"/>
                        </a:p>
                        <a:p>
                          <a:r>
                            <a:rPr lang="de-DE" dirty="0" smtClean="0"/>
                            <a:t>Veränderung des Magnetfeldes im Laufe der Zeit: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dirty="0" smtClean="0"/>
                            <a:t>Temperaturschwankungen</a:t>
                          </a:r>
                          <a:r>
                            <a:rPr lang="de-DE" baseline="0" dirty="0" smtClean="0"/>
                            <a:t> in der Halle (z.B.: Tag-Nacht)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baseline="0" dirty="0" smtClean="0"/>
                            <a:t>Abnahme des magnetischen Feldes trotz Supraleiter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1907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209521"/>
            <a:ext cx="7056784" cy="4955783"/>
          </a:xfrm>
          <a:prstGeom prst="rect">
            <a:avLst/>
          </a:prstGeom>
        </p:spPr>
      </p:pic>
      <p:pic>
        <p:nvPicPr>
          <p:cNvPr id="6" name="Grafik 10" descr="233Fr_600ms_184_E.PNG"/>
          <p:cNvPicPr>
            <a:picLocks noChangeAspect="1"/>
          </p:cNvPicPr>
          <p:nvPr/>
        </p:nvPicPr>
        <p:blipFill>
          <a:blip r:embed="rId3" cstate="print"/>
          <a:srcRect l="5363" t="7182" r="11515"/>
          <a:stretch>
            <a:fillRect/>
          </a:stretch>
        </p:blipFill>
        <p:spPr>
          <a:xfrm>
            <a:off x="1835696" y="1556792"/>
            <a:ext cx="5784950" cy="4536504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Ungenauigkeiten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86739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Ungenauigkeiten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Inhaltsplatzhalt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99625965"/>
                  </p:ext>
                </p:extLst>
              </p:nvPr>
            </p:nvGraphicFramePr>
            <p:xfrm>
              <a:off x="1259632" y="1412776"/>
              <a:ext cx="7653338" cy="47525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26669"/>
                    <a:gridCol w="3826669"/>
                  </a:tblGrid>
                  <a:tr h="606780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Statistische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Systematische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4145748">
                    <a:tc>
                      <a:txBody>
                        <a:bodyPr/>
                        <a:lstStyle/>
                        <a:p>
                          <a:r>
                            <a:rPr lang="de-DE" i="0" dirty="0" smtClean="0">
                              <a:latin typeface="Cambria Math"/>
                              <a:ea typeface="Cambria Math"/>
                            </a:rPr>
                            <a:t>Standardabweichung: Bereich in den bei einer vergleichbaren Messung 66,67% der Ergebnisse fallen</a:t>
                          </a:r>
                          <a:r>
                            <a:rPr lang="de-DE" i="0" baseline="0" dirty="0" smtClean="0">
                              <a:latin typeface="Cambria Math"/>
                              <a:ea typeface="Cambria Math"/>
                            </a:rPr>
                            <a:t> müssen</a:t>
                          </a:r>
                          <a:endParaRPr lang="de-DE" i="0" dirty="0" smtClean="0">
                            <a:latin typeface="Cambria Math"/>
                            <a:ea typeface="Cambria Math"/>
                          </a:endParaRPr>
                        </a:p>
                        <a:p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de-DE" i="1" smtClean="0">
                                    <a:latin typeface="Cambria Math"/>
                                    <a:ea typeface="Cambria Math"/>
                                  </a:rPr>
                                  <m:t>𝜎</m:t>
                                </m:r>
                                <m:r>
                                  <a:rPr lang="de-DE" i="1" smtClean="0">
                                    <a:latin typeface="Cambria Math"/>
                                    <a:ea typeface="Cambria Math"/>
                                  </a:rPr>
                                  <m:t>~</m:t>
                                </m:r>
                                <m:f>
                                  <m:fPr>
                                    <m:ctrlPr>
                                      <a:rPr lang="de-DE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fPr>
                                  <m:num>
                                    <m:r>
                                      <a:rPr lang="de-DE" b="0" i="1" smtClean="0">
                                        <a:latin typeface="Cambria Math"/>
                                        <a:ea typeface="Cambria Math"/>
                                      </a:rPr>
                                      <m:t>1</m:t>
                                    </m:r>
                                  </m:num>
                                  <m:den>
                                    <m:rad>
                                      <m:radPr>
                                        <m:degHide m:val="on"/>
                                        <m:ctrlPr>
                                          <a:rPr lang="de-DE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radPr>
                                      <m:deg/>
                                      <m:e>
                                        <m:r>
                                          <a:rPr lang="de-DE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𝑛</m:t>
                                        </m:r>
                                      </m:e>
                                    </m:rad>
                                  </m:den>
                                </m:f>
                              </m:oMath>
                            </m:oMathPara>
                          </a14:m>
                          <a:endParaRPr lang="de-DE" dirty="0" smtClean="0"/>
                        </a:p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de-DE" dirty="0" smtClean="0">
                              <a:sym typeface="Wingdings" pitchFamily="2" charset="2"/>
                            </a:rPr>
                            <a:t> Je mehr Ionen vermessen</a:t>
                          </a:r>
                          <a:r>
                            <a:rPr lang="de-DE" baseline="0" dirty="0" smtClean="0">
                              <a:sym typeface="Wingdings" pitchFamily="2" charset="2"/>
                            </a:rPr>
                            <a:t> werden, </a:t>
                          </a:r>
                          <a:br>
                            <a:rPr lang="de-DE" baseline="0" dirty="0" smtClean="0">
                              <a:sym typeface="Wingdings" pitchFamily="2" charset="2"/>
                            </a:rPr>
                          </a:br>
                          <a:r>
                            <a:rPr lang="de-DE" baseline="0" dirty="0" smtClean="0">
                              <a:sym typeface="Wingdings" pitchFamily="2" charset="2"/>
                            </a:rPr>
                            <a:t>     desto kleiner wird </a:t>
                          </a:r>
                          <a14:m>
                            <m:oMath xmlns:m="http://schemas.openxmlformats.org/officeDocument/2006/math">
                              <m:r>
                                <a:rPr lang="de-DE" i="1" smtClean="0">
                                  <a:latin typeface="Cambria Math"/>
                                  <a:ea typeface="Cambria Math"/>
                                </a:rPr>
                                <m:t>𝜎</m:t>
                              </m:r>
                            </m:oMath>
                          </a14:m>
                          <a:endParaRPr lang="de-DE" dirty="0"/>
                        </a:p>
                        <a:p>
                          <a:endParaRPr lang="de-DE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Coulomb-Abstoßungen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dirty="0" smtClean="0"/>
                            <a:t>in den Fallen</a:t>
                          </a:r>
                        </a:p>
                        <a:p>
                          <a:endParaRPr lang="de-DE" dirty="0" smtClean="0"/>
                        </a:p>
                        <a:p>
                          <a:r>
                            <a:rPr lang="de-DE" dirty="0" smtClean="0"/>
                            <a:t>Veränderung des Magnetfeldes im Laufe der Zeit: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dirty="0" smtClean="0"/>
                            <a:t>Temperaturschwankungen</a:t>
                          </a:r>
                          <a:r>
                            <a:rPr lang="de-DE" baseline="0" dirty="0" smtClean="0"/>
                            <a:t> in der Halle (z.B.: Tag-Nacht)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baseline="0" dirty="0" smtClean="0"/>
                            <a:t>Abnahme des magnetischen Feldes trotz Supraleiter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Inhaltsplatzhalt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99625965"/>
                  </p:ext>
                </p:extLst>
              </p:nvPr>
            </p:nvGraphicFramePr>
            <p:xfrm>
              <a:off x="1259632" y="1412776"/>
              <a:ext cx="7653338" cy="475252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826669"/>
                    <a:gridCol w="3826669"/>
                  </a:tblGrid>
                  <a:tr h="606780"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Statistische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Systematische Ungenauigkeiten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accent5">
                            <a:lumMod val="75000"/>
                          </a:schemeClr>
                        </a:solidFill>
                      </a:tcPr>
                    </a:tc>
                  </a:tr>
                  <a:tr h="414574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>
                        <a:blipFill rotWithShape="1">
                          <a:blip r:embed="rId2"/>
                          <a:stretch>
                            <a:fillRect l="-159" t="-15294" r="-100000" b="-14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r>
                            <a:rPr lang="de-DE" dirty="0" smtClean="0"/>
                            <a:t>Coulomb-Abstoßungen</a:t>
                          </a:r>
                          <a:r>
                            <a:rPr lang="de-DE" baseline="0" dirty="0" smtClean="0"/>
                            <a:t> </a:t>
                          </a:r>
                          <a:r>
                            <a:rPr lang="de-DE" dirty="0" smtClean="0"/>
                            <a:t>in den Fallen</a:t>
                          </a:r>
                        </a:p>
                        <a:p>
                          <a:endParaRPr lang="de-DE" dirty="0" smtClean="0"/>
                        </a:p>
                        <a:p>
                          <a:r>
                            <a:rPr lang="de-DE" dirty="0" smtClean="0"/>
                            <a:t>Veränderung des Magnetfeldes im Laufe der Zeit: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dirty="0" smtClean="0"/>
                            <a:t>Temperaturschwankungen</a:t>
                          </a:r>
                          <a:r>
                            <a:rPr lang="de-DE" baseline="0" dirty="0" smtClean="0"/>
                            <a:t> in der Halle (z.B.: Tag-Nacht)</a:t>
                          </a:r>
                        </a:p>
                        <a:p>
                          <a:pPr marL="285750" indent="-285750">
                            <a:buFont typeface="Arial" pitchFamily="34" charset="0"/>
                            <a:buChar char="•"/>
                          </a:pPr>
                          <a:r>
                            <a:rPr lang="de-DE" baseline="0" dirty="0" smtClean="0"/>
                            <a:t>Abnahme des magnetischen Feldes trotz Supraleiter</a:t>
                          </a:r>
                          <a:endParaRPr lang="de-DE" dirty="0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43893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Ungenauigkeiten</a:t>
            </a:r>
            <a:endParaRPr lang="de-DE" dirty="0"/>
          </a:p>
        </p:txBody>
      </p:sp>
      <p:sp>
        <p:nvSpPr>
          <p:cNvPr id="7" name="Inhaltsplatzhalt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Magnetfluktuationen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platzhalter 7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2132856"/>
            <a:ext cx="5696894" cy="41044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875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Massenmessung mit MR-</a:t>
            </a:r>
            <a:r>
              <a:rPr lang="de-DE" dirty="0" err="1" smtClean="0"/>
              <a:t>ToF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6" name="Group 14"/>
          <p:cNvGrpSpPr>
            <a:grpSpLocks noChangeAspect="1"/>
          </p:cNvGrpSpPr>
          <p:nvPr/>
        </p:nvGrpSpPr>
        <p:grpSpPr>
          <a:xfrm>
            <a:off x="1051814" y="1340228"/>
            <a:ext cx="8006897" cy="1728732"/>
            <a:chOff x="683568" y="2420888"/>
            <a:chExt cx="8337911" cy="1800200"/>
          </a:xfrm>
        </p:grpSpPr>
        <p:pic>
          <p:nvPicPr>
            <p:cNvPr id="7" name="Picture 4" descr="Falle.png"/>
            <p:cNvPicPr>
              <a:picLocks noChangeAspect="1"/>
            </p:cNvPicPr>
            <p:nvPr/>
          </p:nvPicPr>
          <p:blipFill>
            <a:blip r:embed="rId3" cstate="print"/>
            <a:srcRect l="-792" t="71111" b="14133"/>
            <a:stretch>
              <a:fillRect/>
            </a:stretch>
          </p:blipFill>
          <p:spPr>
            <a:xfrm>
              <a:off x="683568" y="2420888"/>
              <a:ext cx="8337911" cy="1800200"/>
            </a:xfrm>
            <a:prstGeom prst="rect">
              <a:avLst/>
            </a:prstGeom>
          </p:spPr>
        </p:pic>
        <p:sp>
          <p:nvSpPr>
            <p:cNvPr id="8" name="Rectangle 7"/>
            <p:cNvSpPr/>
            <p:nvPr/>
          </p:nvSpPr>
          <p:spPr>
            <a:xfrm>
              <a:off x="3851920" y="3861048"/>
              <a:ext cx="2232248" cy="36004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4098" name="Picture 2" descr="C:\Users\Melina Woitun\Desktop\MR-ToF_Messung.png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50488"/>
            <a:ext cx="5976664" cy="3092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20413"/>
              </p:ext>
            </p:extLst>
          </p:nvPr>
        </p:nvGraphicFramePr>
        <p:xfrm>
          <a:off x="7585967" y="4225330"/>
          <a:ext cx="1306513" cy="93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" name="Formel" r:id="rId6" imgW="622080" imgH="444240" progId="Equation.3">
                  <p:embed/>
                </p:oleObj>
              </mc:Choice>
              <mc:Fallback>
                <p:oleObj name="Formel" r:id="rId6" imgW="622080" imgH="44424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585967" y="4225330"/>
                        <a:ext cx="1306513" cy="93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9780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Inhalt</a:t>
            </a:r>
            <a:endParaRPr lang="de-DE" dirty="0"/>
          </a:p>
        </p:txBody>
      </p:sp>
      <p:sp>
        <p:nvSpPr>
          <p:cNvPr id="11" name="Inhaltsplatzhalt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sz="2800" dirty="0" smtClean="0"/>
              <a:t>Isolde</a:t>
            </a:r>
          </a:p>
          <a:p>
            <a:r>
              <a:rPr lang="de-DE" sz="2800" dirty="0" err="1" smtClean="0"/>
              <a:t>Isoltrap</a:t>
            </a:r>
            <a:endParaRPr lang="de-DE" sz="2800" dirty="0"/>
          </a:p>
          <a:p>
            <a:r>
              <a:rPr lang="de-DE" sz="2800" dirty="0" smtClean="0"/>
              <a:t>Statistische und systematische Ungenauigkeiten</a:t>
            </a:r>
          </a:p>
          <a:p>
            <a:r>
              <a:rPr lang="de-DE" sz="2800" dirty="0" smtClean="0"/>
              <a:t>Test einer neuen Messmethode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6815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Danke …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de-DE" b="1" dirty="0" smtClean="0"/>
              <a:t>Susanne: </a:t>
            </a:r>
          </a:p>
          <a:p>
            <a:pPr marL="0" indent="0">
              <a:buNone/>
            </a:pPr>
            <a:r>
              <a:rPr lang="de-DE" dirty="0" smtClean="0"/>
              <a:t>für die Zeit, Geduld und die vielen erklärenden Zeichnungen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smtClean="0"/>
              <a:t>Marco, Christopher, Frank, Robert und Vladimir:</a:t>
            </a:r>
          </a:p>
          <a:p>
            <a:pPr marL="0" indent="0">
              <a:buNone/>
            </a:pPr>
            <a:r>
              <a:rPr lang="de-DE" dirty="0" smtClean="0"/>
              <a:t>für die vielen Erklärungen und die Beantwortung jeder noch so trivialen Frage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err="1" smtClean="0"/>
              <a:t>Bengu</a:t>
            </a:r>
            <a:r>
              <a:rPr lang="de-DE" b="1" dirty="0" smtClean="0"/>
              <a:t>:</a:t>
            </a:r>
            <a:endParaRPr lang="de-DE" b="1" dirty="0" smtClean="0"/>
          </a:p>
          <a:p>
            <a:pPr marL="0" indent="0">
              <a:buNone/>
            </a:pPr>
            <a:r>
              <a:rPr lang="de-DE" dirty="0"/>
              <a:t>f</a:t>
            </a:r>
            <a:r>
              <a:rPr lang="de-DE" dirty="0" smtClean="0"/>
              <a:t>ür die gemeinsame Arbeitszeit und die interessanten Gespräche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b="1" dirty="0" smtClean="0"/>
              <a:t>Kim:</a:t>
            </a:r>
          </a:p>
          <a:p>
            <a:pPr marL="0" indent="0">
              <a:buNone/>
            </a:pPr>
            <a:r>
              <a:rPr lang="de-DE" dirty="0" smtClean="0"/>
              <a:t>für die Führung durch das Experiment </a:t>
            </a:r>
            <a:r>
              <a:rPr lang="de-DE" dirty="0" smtClean="0"/>
              <a:t>COLLAPS</a:t>
            </a:r>
            <a:endParaRPr lang="de-DE" dirty="0" smtClean="0"/>
          </a:p>
          <a:p>
            <a:pPr marL="0" indent="0">
              <a:buNone/>
            </a:pPr>
            <a:endParaRPr lang="de-DE" b="1" dirty="0"/>
          </a:p>
          <a:p>
            <a:pPr marL="0" indent="0">
              <a:buNone/>
            </a:pPr>
            <a:r>
              <a:rPr lang="de-DE" b="1" dirty="0" smtClean="0"/>
              <a:t>dem ganzen ISOLDE-Team:</a:t>
            </a:r>
          </a:p>
          <a:p>
            <a:pPr marL="0" indent="0">
              <a:buNone/>
            </a:pPr>
            <a:r>
              <a:rPr lang="de-DE" dirty="0" smtClean="0"/>
              <a:t>für die freundliche Aufnahme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20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853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Isolde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616251" cy="403244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7" name="Rechteck 6"/>
          <p:cNvSpPr/>
          <p:nvPr/>
        </p:nvSpPr>
        <p:spPr>
          <a:xfrm>
            <a:off x="3779912" y="4725144"/>
            <a:ext cx="266429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868144" y="3284984"/>
            <a:ext cx="129614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20072" y="1988840"/>
            <a:ext cx="187220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339752" y="1988840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283968" y="3933056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tx1"/>
                </a:solidFill>
              </a:rPr>
              <a:t>Separatormagnet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923928" y="2065483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Transportoptik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760132" y="3284984"/>
            <a:ext cx="14761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Protonenstrahl</a:t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(1,4GeV)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36096" y="1916832"/>
            <a:ext cx="14761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Target und Ionenquelle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760132" y="3284984"/>
            <a:ext cx="147616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Protonenstrahl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455876" y="5301208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Ionenstrahl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9784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Isolde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9810" y="1282725"/>
            <a:ext cx="3754438" cy="4954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498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Isolde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6" name="Picture 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844824"/>
            <a:ext cx="5616251" cy="4032448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  <a:effectLst/>
        </p:spPr>
      </p:pic>
      <p:sp>
        <p:nvSpPr>
          <p:cNvPr id="7" name="Rechteck 6"/>
          <p:cNvSpPr/>
          <p:nvPr/>
        </p:nvSpPr>
        <p:spPr>
          <a:xfrm>
            <a:off x="3779912" y="4725144"/>
            <a:ext cx="2664296" cy="57606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8" name="Rechteck 7"/>
          <p:cNvSpPr/>
          <p:nvPr/>
        </p:nvSpPr>
        <p:spPr>
          <a:xfrm>
            <a:off x="5868144" y="3284984"/>
            <a:ext cx="129614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Rechteck 9"/>
          <p:cNvSpPr/>
          <p:nvPr/>
        </p:nvSpPr>
        <p:spPr>
          <a:xfrm>
            <a:off x="5220072" y="1988840"/>
            <a:ext cx="1872208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1" name="Rechteck 10"/>
          <p:cNvSpPr/>
          <p:nvPr/>
        </p:nvSpPr>
        <p:spPr>
          <a:xfrm>
            <a:off x="2339752" y="1988840"/>
            <a:ext cx="158417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/>
        </p:nvSpPr>
        <p:spPr>
          <a:xfrm>
            <a:off x="4283968" y="3933056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err="1" smtClean="0">
                <a:solidFill>
                  <a:schemeClr val="tx1"/>
                </a:solidFill>
              </a:rPr>
              <a:t>Separatormagnet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2" name="Rechteck 11"/>
          <p:cNvSpPr/>
          <p:nvPr/>
        </p:nvSpPr>
        <p:spPr>
          <a:xfrm>
            <a:off x="3923928" y="2065483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Transportoptik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3" name="Rechteck 12"/>
          <p:cNvSpPr/>
          <p:nvPr/>
        </p:nvSpPr>
        <p:spPr>
          <a:xfrm>
            <a:off x="5760132" y="3284984"/>
            <a:ext cx="14761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Protonenstrahl</a:t>
            </a:r>
            <a:br>
              <a:rPr lang="de-DE" sz="1600" dirty="0" smtClean="0">
                <a:solidFill>
                  <a:schemeClr val="tx1"/>
                </a:solidFill>
              </a:rPr>
            </a:br>
            <a:r>
              <a:rPr lang="de-DE" sz="1600" dirty="0" smtClean="0">
                <a:solidFill>
                  <a:schemeClr val="tx1"/>
                </a:solidFill>
              </a:rPr>
              <a:t>(1,4GeV)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4" name="Rechteck 13"/>
          <p:cNvSpPr/>
          <p:nvPr/>
        </p:nvSpPr>
        <p:spPr>
          <a:xfrm>
            <a:off x="5436096" y="1916832"/>
            <a:ext cx="1476164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Target und Ionenquelle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5" name="Rechteck 14"/>
          <p:cNvSpPr/>
          <p:nvPr/>
        </p:nvSpPr>
        <p:spPr>
          <a:xfrm>
            <a:off x="5760132" y="3284984"/>
            <a:ext cx="147616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Protonenstrahl</a:t>
            </a:r>
            <a:endParaRPr lang="de-DE" sz="1600" dirty="0">
              <a:solidFill>
                <a:schemeClr val="tx1"/>
              </a:solidFill>
            </a:endParaRPr>
          </a:p>
        </p:txBody>
      </p:sp>
      <p:sp>
        <p:nvSpPr>
          <p:cNvPr id="16" name="Rechteck 15"/>
          <p:cNvSpPr/>
          <p:nvPr/>
        </p:nvSpPr>
        <p:spPr>
          <a:xfrm>
            <a:off x="3455876" y="5301208"/>
            <a:ext cx="1656184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600" dirty="0" smtClean="0">
                <a:solidFill>
                  <a:schemeClr val="tx1"/>
                </a:solidFill>
              </a:rPr>
              <a:t>Ionenstrahl</a:t>
            </a:r>
            <a:endParaRPr lang="de-DE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0970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Isolde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pic>
        <p:nvPicPr>
          <p:cNvPr id="3" name="Inhaltsplatzhalter 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618807" y="0"/>
            <a:ext cx="12541507" cy="6885384"/>
          </a:xfrm>
        </p:spPr>
      </p:pic>
    </p:spTree>
    <p:extLst>
      <p:ext uri="{BB962C8B-B14F-4D97-AF65-F5344CB8AC3E}">
        <p14:creationId xmlns:p14="http://schemas.microsoft.com/office/powerpoint/2010/main" val="4249889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1691680" y="1676400"/>
            <a:ext cx="6477000" cy="4600575"/>
            <a:chOff x="1143000" y="1800112"/>
            <a:chExt cx="6477000" cy="4600688"/>
          </a:xfrm>
        </p:grpSpPr>
        <p:grpSp>
          <p:nvGrpSpPr>
            <p:cNvPr id="21" name="Group 15"/>
            <p:cNvGrpSpPr>
              <a:grpSpLocks/>
            </p:cNvGrpSpPr>
            <p:nvPr/>
          </p:nvGrpSpPr>
          <p:grpSpPr bwMode="auto">
            <a:xfrm>
              <a:off x="1143000" y="1800112"/>
              <a:ext cx="6477000" cy="4600688"/>
              <a:chOff x="1143000" y="1800112"/>
              <a:chExt cx="6477000" cy="4600688"/>
            </a:xfrm>
          </p:grpSpPr>
          <p:pic>
            <p:nvPicPr>
              <p:cNvPr id="24" name="Picture 14" descr="Isoltrap-schematic_2010-09_larger_fontII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43000" y="1800112"/>
                <a:ext cx="6477000" cy="460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12" descr="MCP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5400000">
                <a:off x="5822196" y="5836404"/>
                <a:ext cx="381000" cy="2905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13" descr="MCP.JP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5400000">
                <a:off x="3895725" y="4638675"/>
                <a:ext cx="561975" cy="428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2" name="Straight Arrow Connector 19"/>
            <p:cNvCxnSpPr/>
            <p:nvPr/>
          </p:nvCxnSpPr>
          <p:spPr>
            <a:xfrm rot="5400000">
              <a:off x="3999702" y="5218877"/>
              <a:ext cx="381009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0"/>
            <p:cNvCxnSpPr/>
            <p:nvPr/>
          </p:nvCxnSpPr>
          <p:spPr>
            <a:xfrm rot="5400000">
              <a:off x="5867397" y="5333974"/>
              <a:ext cx="304807" cy="31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7" name="Abgerundetes Rechteck 26"/>
          <p:cNvSpPr/>
          <p:nvPr/>
        </p:nvSpPr>
        <p:spPr>
          <a:xfrm>
            <a:off x="2555776" y="4729200"/>
            <a:ext cx="2097607" cy="1547775"/>
          </a:xfrm>
          <a:prstGeom prst="roundRect">
            <a:avLst/>
          </a:prstGeom>
          <a:noFill/>
          <a:ln>
            <a:solidFill>
              <a:schemeClr val="accent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8" name="Abgerundetes Rechteck 27"/>
          <p:cNvSpPr/>
          <p:nvPr/>
        </p:nvSpPr>
        <p:spPr>
          <a:xfrm>
            <a:off x="4739682" y="4881601"/>
            <a:ext cx="1966992" cy="1283704"/>
          </a:xfrm>
          <a:prstGeom prst="roundRect">
            <a:avLst/>
          </a:prstGeom>
          <a:noFill/>
          <a:ln>
            <a:solidFill>
              <a:schemeClr val="accent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7601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7" grpId="1" animBg="1"/>
      <p:bldP spid="2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Falle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-792" t="71111"/>
          <a:stretch>
            <a:fillRect/>
          </a:stretch>
        </p:blipFill>
        <p:spPr>
          <a:xfrm>
            <a:off x="1043608" y="1556792"/>
            <a:ext cx="8048626" cy="383418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8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platzhalter 1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feld 2"/>
              <p:cNvSpPr txBox="1"/>
              <p:nvPr/>
            </p:nvSpPr>
            <p:spPr>
              <a:xfrm>
                <a:off x="1547664" y="5321798"/>
                <a:ext cx="6296596" cy="48346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dirty="0"/>
                  <a:t>Z</a:t>
                </a:r>
                <a:r>
                  <a:rPr lang="de-DE" dirty="0" smtClean="0"/>
                  <a:t>usammenhang zwischen Masse und Geschwindigkeit: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𝐸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de-DE" b="0" i="1" smtClean="0"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r>
                          <a:rPr lang="de-DE" b="0" i="1" smtClean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r>
                  <a:rPr lang="de-DE" dirty="0" smtClean="0"/>
                  <a:t>m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dirty="0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de-DE" b="0" i="1" dirty="0" smtClean="0">
                            <a:latin typeface="Cambria Math"/>
                          </a:rPr>
                          <m:t>𝑣</m:t>
                        </m:r>
                      </m:e>
                      <m:sup>
                        <m:r>
                          <a:rPr lang="de-DE" b="0" i="1" dirty="0" smtClean="0"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endParaRPr lang="de-DE" dirty="0"/>
              </a:p>
            </p:txBody>
          </p:sp>
        </mc:Choice>
        <mc:Fallback>
          <p:sp>
            <p:nvSpPr>
              <p:cNvPr id="3" name="Textfeld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5321798"/>
                <a:ext cx="6296596" cy="483466"/>
              </a:xfrm>
              <a:prstGeom prst="rect">
                <a:avLst/>
              </a:prstGeom>
              <a:blipFill rotWithShape="1">
                <a:blip r:embed="rId3"/>
                <a:stretch>
                  <a:fillRect l="-871" b="-886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1187624" y="1484784"/>
            <a:ext cx="8967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MR-</a:t>
            </a:r>
            <a:r>
              <a:rPr lang="de-DE" dirty="0" err="1" smtClean="0"/>
              <a:t>ToF</a:t>
            </a:r>
            <a:endParaRPr lang="de-DE" dirty="0" smtClean="0"/>
          </a:p>
        </p:txBody>
      </p:sp>
    </p:spTree>
    <p:extLst>
      <p:ext uri="{BB962C8B-B14F-4D97-AF65-F5344CB8AC3E}">
        <p14:creationId xmlns:p14="http://schemas.microsoft.com/office/powerpoint/2010/main" val="3823813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Isoltrap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/>
          </a:p>
        </p:txBody>
      </p:sp>
      <p:grpSp>
        <p:nvGrpSpPr>
          <p:cNvPr id="20" name="Group 23"/>
          <p:cNvGrpSpPr>
            <a:grpSpLocks/>
          </p:cNvGrpSpPr>
          <p:nvPr/>
        </p:nvGrpSpPr>
        <p:grpSpPr bwMode="auto">
          <a:xfrm>
            <a:off x="1691680" y="1676400"/>
            <a:ext cx="6477000" cy="4600575"/>
            <a:chOff x="1143000" y="1800112"/>
            <a:chExt cx="6477000" cy="4600688"/>
          </a:xfrm>
        </p:grpSpPr>
        <p:grpSp>
          <p:nvGrpSpPr>
            <p:cNvPr id="21" name="Group 15"/>
            <p:cNvGrpSpPr>
              <a:grpSpLocks/>
            </p:cNvGrpSpPr>
            <p:nvPr/>
          </p:nvGrpSpPr>
          <p:grpSpPr bwMode="auto">
            <a:xfrm>
              <a:off x="1143000" y="1800112"/>
              <a:ext cx="6477000" cy="4600688"/>
              <a:chOff x="1143000" y="1800112"/>
              <a:chExt cx="6477000" cy="4600688"/>
            </a:xfrm>
          </p:grpSpPr>
          <p:pic>
            <p:nvPicPr>
              <p:cNvPr id="24" name="Picture 14" descr="Isoltrap-schematic_2010-09_larger_fontII.JPG"/>
              <p:cNvPicPr>
                <a:picLocks noChangeAspect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143000" y="1800112"/>
                <a:ext cx="6477000" cy="46006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5" name="Picture 12" descr="MCP.JPG"/>
              <p:cNvPicPr>
                <a:picLocks noChangeAspect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 rot="5400000">
                <a:off x="5822196" y="5836404"/>
                <a:ext cx="381000" cy="2905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26" name="Picture 13" descr="MCP.JPG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 rot="5400000">
                <a:off x="3895725" y="4638675"/>
                <a:ext cx="561975" cy="4286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cxnSp>
          <p:nvCxnSpPr>
            <p:cNvPr id="22" name="Straight Arrow Connector 19"/>
            <p:cNvCxnSpPr/>
            <p:nvPr/>
          </p:nvCxnSpPr>
          <p:spPr>
            <a:xfrm rot="5400000">
              <a:off x="3999702" y="5218877"/>
              <a:ext cx="381009" cy="158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0"/>
            <p:cNvCxnSpPr/>
            <p:nvPr/>
          </p:nvCxnSpPr>
          <p:spPr>
            <a:xfrm rot="5400000">
              <a:off x="5867397" y="5333974"/>
              <a:ext cx="304807" cy="31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8" name="Abgerundetes Rechteck 27"/>
          <p:cNvSpPr/>
          <p:nvPr/>
        </p:nvSpPr>
        <p:spPr>
          <a:xfrm>
            <a:off x="4739682" y="4881601"/>
            <a:ext cx="1966992" cy="1283704"/>
          </a:xfrm>
          <a:prstGeom prst="roundRect">
            <a:avLst/>
          </a:prstGeom>
          <a:noFill/>
          <a:ln>
            <a:solidFill>
              <a:schemeClr val="accent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Abgerundetes Rechteck 13"/>
          <p:cNvSpPr/>
          <p:nvPr/>
        </p:nvSpPr>
        <p:spPr>
          <a:xfrm>
            <a:off x="5868144" y="3417892"/>
            <a:ext cx="2448272" cy="1019220"/>
          </a:xfrm>
          <a:prstGeom prst="roundRect">
            <a:avLst/>
          </a:prstGeom>
          <a:noFill/>
          <a:ln>
            <a:solidFill>
              <a:schemeClr val="accent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5" name="Abgerundetes Rechteck 14"/>
          <p:cNvSpPr/>
          <p:nvPr/>
        </p:nvSpPr>
        <p:spPr>
          <a:xfrm>
            <a:off x="5868144" y="1988840"/>
            <a:ext cx="2448272" cy="1019220"/>
          </a:xfrm>
          <a:prstGeom prst="roundRect">
            <a:avLst/>
          </a:prstGeom>
          <a:noFill/>
          <a:ln>
            <a:solidFill>
              <a:schemeClr val="accent1">
                <a:lumMod val="50000"/>
                <a:alpha val="71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2979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4" grpId="0" animBg="1"/>
      <p:bldP spid="14" grpId="1" animBg="1"/>
      <p:bldP spid="1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0</TotalTime>
  <Words>316</Words>
  <Application>Microsoft Office PowerPoint</Application>
  <PresentationFormat>Bildschirmpräsentation (4:3)</PresentationFormat>
  <Paragraphs>141</Paragraphs>
  <Slides>20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2</vt:i4>
      </vt:variant>
      <vt:variant>
        <vt:lpstr>Eingebettete OLE-Server</vt:lpstr>
      </vt:variant>
      <vt:variant>
        <vt:i4>2</vt:i4>
      </vt:variant>
      <vt:variant>
        <vt:lpstr>Folientitel</vt:lpstr>
      </vt:variant>
      <vt:variant>
        <vt:i4>20</vt:i4>
      </vt:variant>
    </vt:vector>
  </HeadingPairs>
  <TitlesOfParts>
    <vt:vector size="24" baseType="lpstr">
      <vt:lpstr>Office Theme</vt:lpstr>
      <vt:lpstr>1_Office Theme</vt:lpstr>
      <vt:lpstr>Formel</vt:lpstr>
      <vt:lpstr>Microsoft Formel-Editor 3.0</vt:lpstr>
      <vt:lpstr>Präzisionsmassenmessungen ISOLTRAP</vt:lpstr>
      <vt:lpstr>Inhalt</vt:lpstr>
      <vt:lpstr>Isolde</vt:lpstr>
      <vt:lpstr>Isolde</vt:lpstr>
      <vt:lpstr>Isolde</vt:lpstr>
      <vt:lpstr>Isolde</vt:lpstr>
      <vt:lpstr>Isoltrap</vt:lpstr>
      <vt:lpstr>Isoltrap</vt:lpstr>
      <vt:lpstr>Isoltrap</vt:lpstr>
      <vt:lpstr>Isoltrap</vt:lpstr>
      <vt:lpstr>Isoltrap</vt:lpstr>
      <vt:lpstr>Isoltrap</vt:lpstr>
      <vt:lpstr>Isoltrap</vt:lpstr>
      <vt:lpstr>Isoltrap</vt:lpstr>
      <vt:lpstr>Ungenauigkeiten</vt:lpstr>
      <vt:lpstr>Ungenauigkeiten</vt:lpstr>
      <vt:lpstr>Ungenauigkeiten</vt:lpstr>
      <vt:lpstr>Ungenauigkeiten</vt:lpstr>
      <vt:lpstr>Massenmessung mit MR-ToF</vt:lpstr>
      <vt:lpstr>Danke 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Melina Woitun</dc:creator>
  <cp:lastModifiedBy>Melina Woitun</cp:lastModifiedBy>
  <cp:revision>42</cp:revision>
  <dcterms:created xsi:type="dcterms:W3CDTF">2012-04-25T08:02:08Z</dcterms:created>
  <dcterms:modified xsi:type="dcterms:W3CDTF">2012-04-26T17:28:24Z</dcterms:modified>
</cp:coreProperties>
</file>