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7" r:id="rId5"/>
    <p:sldId id="268" r:id="rId6"/>
    <p:sldId id="259" r:id="rId7"/>
    <p:sldId id="260" r:id="rId8"/>
    <p:sldId id="269" r:id="rId9"/>
    <p:sldId id="272" r:id="rId10"/>
    <p:sldId id="262" r:id="rId11"/>
    <p:sldId id="261" r:id="rId12"/>
    <p:sldId id="265" r:id="rId13"/>
    <p:sldId id="271" r:id="rId14"/>
    <p:sldId id="264" r:id="rId15"/>
    <p:sldId id="273" r:id="rId1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60" autoAdjust="0"/>
    <p:restoredTop sz="92874" autoAdjust="0"/>
  </p:normalViewPr>
  <p:slideViewPr>
    <p:cSldViewPr showGuides="1">
      <p:cViewPr varScale="1">
        <p:scale>
          <a:sx n="78" d="100"/>
          <a:sy n="78" d="100"/>
        </p:scale>
        <p:origin x="-1536" y="-77"/>
      </p:cViewPr>
      <p:guideLst>
        <p:guide orient="horz" pos="4110"/>
        <p:guide orient="horz" pos="1071"/>
        <p:guide pos="295"/>
        <p:guide pos="54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53306C-CA4E-49A4-B7A1-3702A0E837D1}" type="datetimeFigureOut">
              <a:rPr lang="de-DE" smtClean="0"/>
              <a:pPr/>
              <a:t>26.04.2012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E8B118-FE5B-46E7-97EF-013615E8FA9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050" dirty="0" smtClean="0"/>
              <a:t>Namen</a:t>
            </a:r>
            <a:endParaRPr lang="de-DE" sz="105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8B118-FE5B-46E7-97EF-013615E8FA95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Was</a:t>
            </a:r>
            <a:r>
              <a:rPr lang="de-DE" baseline="0" dirty="0" smtClean="0"/>
              <a:t> passiert mit den bei einer Kollision entstehenden Teilchen?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8B118-FE5B-46E7-97EF-013615E8FA95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Ein Pixelmodul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ca</a:t>
            </a:r>
            <a:r>
              <a:rPr lang="de-DE" baseline="0" dirty="0" smtClean="0"/>
              <a:t> 2*6cm, 46.080 Pixels, ein Pixel ca. 400*50µm.</a:t>
            </a:r>
          </a:p>
          <a:p>
            <a:r>
              <a:rPr lang="de-DE" baseline="0" dirty="0" smtClean="0"/>
              <a:t>Insgesamt 80 </a:t>
            </a:r>
            <a:r>
              <a:rPr lang="de-DE" baseline="0" dirty="0" err="1" smtClean="0"/>
              <a:t>Mio</a:t>
            </a:r>
            <a:r>
              <a:rPr lang="de-DE" baseline="0" dirty="0" smtClean="0"/>
              <a:t> Pixel.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8B118-FE5B-46E7-97EF-013615E8FA95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Außerdem: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Calorimeter</a:t>
            </a:r>
            <a:endParaRPr lang="de-DE" dirty="0" smtClean="0"/>
          </a:p>
          <a:p>
            <a:r>
              <a:rPr lang="de-DE" dirty="0" smtClean="0"/>
              <a:t>Überleitung: Datenverbindung, Kühlung etc. </a:t>
            </a:r>
            <a:r>
              <a:rPr lang="de-DE" dirty="0" smtClean="0">
                <a:sym typeface="Wingdings" pitchFamily="2" charset="2"/>
              </a:rPr>
              <a:t> Services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8B118-FE5B-46E7-97EF-013615E8FA95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Pfeile? Beschriftung?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8B118-FE5B-46E7-97EF-013615E8FA95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Was</a:t>
            </a:r>
            <a:r>
              <a:rPr lang="de-DE" baseline="0" dirty="0" smtClean="0"/>
              <a:t> waren die genauen Probleme der optischen Module?</a:t>
            </a:r>
          </a:p>
          <a:p>
            <a:r>
              <a:rPr lang="de-DE" baseline="0" dirty="0" smtClean="0"/>
              <a:t>Zusätzlicher Vorteil: Erhöhung der Datenrate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8B118-FE5B-46E7-97EF-013615E8FA95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050" dirty="0" smtClean="0"/>
              <a:t>Namen</a:t>
            </a:r>
            <a:endParaRPr lang="de-DE" sz="105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8B118-FE5B-46E7-97EF-013615E8FA95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287" y="4221088"/>
            <a:ext cx="8353425" cy="1296144"/>
          </a:xfrm>
          <a:solidFill>
            <a:schemeClr val="tx2"/>
          </a:solidFill>
        </p:spPr>
        <p:txBody>
          <a:bodyPr anchor="b">
            <a:noAutofit/>
          </a:bodyPr>
          <a:lstStyle>
            <a:lvl1pPr marL="173038" indent="0" algn="l">
              <a:defRPr sz="5400" b="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95287" y="5589959"/>
            <a:ext cx="8353425" cy="719361"/>
          </a:xfrm>
          <a:solidFill>
            <a:schemeClr val="bg2"/>
          </a:solidFill>
        </p:spPr>
        <p:txBody>
          <a:bodyPr anchor="b"/>
          <a:lstStyle>
            <a:lvl1pPr marL="450850" indent="-277813" algn="l">
              <a:buFont typeface="Calibri" pitchFamily="34" charset="0"/>
              <a:buChar char="»"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395288" y="6381750"/>
            <a:ext cx="8353425" cy="215900"/>
          </a:xfrm>
        </p:spPr>
        <p:txBody>
          <a:bodyPr lIns="0" tIns="0" rIns="0" bIns="0">
            <a:noAutofit/>
          </a:bodyPr>
          <a:lstStyle>
            <a:lvl1pPr algn="r">
              <a:buNone/>
              <a:defRPr sz="1600"/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CE879-FA4C-435F-B196-9CE70D188A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CE879-FA4C-435F-B196-9CE70D188A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353176" cy="720378"/>
          </a:xfrm>
          <a:solidFill>
            <a:schemeClr val="accent1"/>
          </a:solidFill>
        </p:spPr>
        <p:txBody>
          <a:bodyPr anchor="b">
            <a:no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288" y="1052736"/>
            <a:ext cx="8353176" cy="5616624"/>
          </a:xfrm>
          <a:solidFill>
            <a:schemeClr val="bg2"/>
          </a:solidFill>
        </p:spPr>
        <p:txBody>
          <a:bodyPr tIns="90000" bIns="90000"/>
          <a:lstStyle>
            <a:lvl1pPr marL="254000" indent="-254000">
              <a:buFont typeface="Calibri" pitchFamily="34" charset="0"/>
              <a:buChar char="»"/>
              <a:defRPr sz="2800"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Rechteck 6"/>
          <p:cNvSpPr/>
          <p:nvPr userDrawn="1"/>
        </p:nvSpPr>
        <p:spPr>
          <a:xfrm>
            <a:off x="0" y="260648"/>
            <a:ext cx="323528" cy="64087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 userDrawn="1"/>
        </p:nvSpPr>
        <p:spPr>
          <a:xfrm>
            <a:off x="0" y="798990"/>
            <a:ext cx="323528" cy="5870370"/>
          </a:xfrm>
          <a:prstGeom prst="rect">
            <a:avLst/>
          </a:prstGeom>
          <a:noFill/>
        </p:spPr>
        <p:txBody>
          <a:bodyPr vert="vert" wrap="square" lIns="0" tIns="0" rIns="0" bIns="0" rtlCol="0" anchor="ctr">
            <a:noAutofit/>
          </a:bodyPr>
          <a:lstStyle/>
          <a:p>
            <a:pPr algn="l"/>
            <a:r>
              <a:rPr lang="de-DE" sz="1700" dirty="0" smtClean="0">
                <a:solidFill>
                  <a:schemeClr val="bg1"/>
                </a:solidFill>
              </a:rPr>
              <a:t>CERN</a:t>
            </a:r>
            <a:r>
              <a:rPr lang="de-DE" sz="1700" baseline="0" dirty="0" smtClean="0">
                <a:solidFill>
                  <a:schemeClr val="bg1"/>
                </a:solidFill>
              </a:rPr>
              <a:t> </a:t>
            </a:r>
            <a:r>
              <a:rPr lang="de-DE" sz="1700" baseline="0" dirty="0" err="1" smtClean="0">
                <a:solidFill>
                  <a:schemeClr val="bg1"/>
                </a:solidFill>
              </a:rPr>
              <a:t>Internship</a:t>
            </a:r>
            <a:r>
              <a:rPr lang="de-DE" sz="1700" baseline="0" dirty="0" smtClean="0">
                <a:solidFill>
                  <a:schemeClr val="bg1"/>
                </a:solidFill>
              </a:rPr>
              <a:t> | Theresa Lindner, Manuel Jahn | 27.04.2012 | </a:t>
            </a:r>
            <a:fld id="{F12CE82F-98BA-4E45-80D3-18A15A378193}" type="slidenum">
              <a:rPr lang="de-DE" sz="1700" baseline="0" smtClean="0">
                <a:solidFill>
                  <a:schemeClr val="bg1"/>
                </a:solidFill>
              </a:rPr>
              <a:pPr algn="l"/>
              <a:t>‹Nr.›</a:t>
            </a:fld>
            <a:endParaRPr lang="de-DE" sz="1700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Manuel\Documents\Andere Projekte\CERN-Praktikum 2011\cern-logo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0" y="386908"/>
            <a:ext cx="288032" cy="28803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CE879-FA4C-435F-B196-9CE70D188A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CE879-FA4C-435F-B196-9CE70D188A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CE879-FA4C-435F-B196-9CE70D188A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CE879-FA4C-435F-B196-9CE70D188A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CE879-FA4C-435F-B196-9CE70D188A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CE879-FA4C-435F-B196-9CE70D188A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CE879-FA4C-435F-B196-9CE70D188A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CE879-FA4C-435F-B196-9CE70D188A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ATLAS Pixel Detektor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Produktion neuer Services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CERN </a:t>
            </a:r>
            <a:r>
              <a:rPr lang="de-DE" dirty="0" err="1" smtClean="0"/>
              <a:t>Internship</a:t>
            </a:r>
            <a:r>
              <a:rPr lang="de-DE" dirty="0" smtClean="0"/>
              <a:t> | Theresa Lindner, Manuel Jahn | 27.04.2012</a:t>
            </a:r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755576" y="188640"/>
            <a:ext cx="7201047" cy="4003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Unsere Arbeit während des Praktikums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Das Testen von Panels und Boards mit dem </a:t>
            </a:r>
            <a:r>
              <a:rPr lang="de-DE" dirty="0" err="1" smtClean="0"/>
              <a:t>TouchOne</a:t>
            </a:r>
            <a:endParaRPr lang="de-DE" dirty="0" smtClean="0"/>
          </a:p>
          <a:p>
            <a:endParaRPr lang="de-DE" dirty="0"/>
          </a:p>
        </p:txBody>
      </p:sp>
      <p:pic>
        <p:nvPicPr>
          <p:cNvPr id="2051" name="Picture 3" descr="C:\Users\Manuel\Documents\Andere Projekte\CERN-Praktikum 2011\Fotos\CIMG3185.JPG"/>
          <p:cNvPicPr>
            <a:picLocks noChangeAspect="1" noChangeArrowheads="1"/>
          </p:cNvPicPr>
          <p:nvPr/>
        </p:nvPicPr>
        <p:blipFill>
          <a:blip r:embed="rId2" cstate="print"/>
          <a:srcRect l="28271" r="26194"/>
          <a:stretch>
            <a:fillRect/>
          </a:stretch>
        </p:blipFill>
        <p:spPr bwMode="auto">
          <a:xfrm rot="5400000">
            <a:off x="2123729" y="43906"/>
            <a:ext cx="4896542" cy="8064896"/>
          </a:xfrm>
          <a:prstGeom prst="rect">
            <a:avLst/>
          </a:prstGeom>
          <a:noFill/>
        </p:spPr>
      </p:pic>
      <p:pic>
        <p:nvPicPr>
          <p:cNvPr id="1026" name="Picture 2" descr="C:\Users\Manuel\Documents\Andere Projekte\CERN-Praktikum 2011\Fotos\CIMG32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080" y="4005064"/>
            <a:ext cx="3131840" cy="2348880"/>
          </a:xfrm>
          <a:prstGeom prst="rect">
            <a:avLst/>
          </a:prstGeom>
          <a:ln w="50800" cap="sq">
            <a:solidFill>
              <a:schemeClr val="tx2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Unsere Arbeit während des Praktikums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Das Testen von Panels und Boards mit dem </a:t>
            </a:r>
            <a:r>
              <a:rPr lang="de-DE" dirty="0" err="1" smtClean="0"/>
              <a:t>TouchOne</a:t>
            </a:r>
            <a:endParaRPr lang="de-DE" dirty="0" smtClean="0"/>
          </a:p>
          <a:p>
            <a:r>
              <a:rPr lang="de-DE" dirty="0" smtClean="0"/>
              <a:t>Maschinelle Überprüfung jeder einzelnen Verbindung</a:t>
            </a:r>
          </a:p>
          <a:p>
            <a:r>
              <a:rPr lang="de-DE" dirty="0" smtClean="0"/>
              <a:t>Im Einzelfall Suche der Fehlerquelle von Hand</a:t>
            </a:r>
          </a:p>
          <a:p>
            <a:endParaRPr lang="de-DE" dirty="0" smtClean="0"/>
          </a:p>
          <a:p>
            <a:endParaRPr lang="de-DE" dirty="0"/>
          </a:p>
        </p:txBody>
      </p:sp>
      <p:pic>
        <p:nvPicPr>
          <p:cNvPr id="2050" name="Picture 2" descr="C:\Users\Manuel\Documents\Andere Projekte\CERN-Praktikum 2011\Fotos\CIMG3193.JPG"/>
          <p:cNvPicPr>
            <a:picLocks noChangeAspect="1" noChangeArrowheads="1"/>
          </p:cNvPicPr>
          <p:nvPr/>
        </p:nvPicPr>
        <p:blipFill>
          <a:blip r:embed="rId2" cstate="print"/>
          <a:srcRect t="1190" b="35726"/>
          <a:stretch>
            <a:fillRect/>
          </a:stretch>
        </p:blipFill>
        <p:spPr bwMode="auto">
          <a:xfrm>
            <a:off x="539750" y="2708920"/>
            <a:ext cx="8064896" cy="38157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Unsere Arbeit während des Praktikums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Das Testen von Panels und Boards mit dem </a:t>
            </a:r>
            <a:r>
              <a:rPr lang="de-DE" dirty="0" err="1" smtClean="0"/>
              <a:t>TouchOne</a:t>
            </a:r>
            <a:endParaRPr lang="de-DE" dirty="0" smtClean="0"/>
          </a:p>
          <a:p>
            <a:r>
              <a:rPr lang="de-DE" dirty="0" smtClean="0"/>
              <a:t>z. B. PP0-Boards, sowohl vor als auch nach dem Einbau in die Panels</a:t>
            </a:r>
            <a:endParaRPr lang="de-DE" dirty="0"/>
          </a:p>
        </p:txBody>
      </p:sp>
      <p:pic>
        <p:nvPicPr>
          <p:cNvPr id="3" name="Picture 2" descr="C:\Users\Manuel\Documents\Andere Projekte\CERN-Praktikum 2011\Fotos\CIMG3197.JPG"/>
          <p:cNvPicPr>
            <a:picLocks noChangeAspect="1" noChangeArrowheads="1"/>
          </p:cNvPicPr>
          <p:nvPr/>
        </p:nvPicPr>
        <p:blipFill>
          <a:blip r:embed="rId2" cstate="print"/>
          <a:srcRect l="3560" r="7907"/>
          <a:stretch>
            <a:fillRect/>
          </a:stretch>
        </p:blipFill>
        <p:spPr bwMode="auto">
          <a:xfrm>
            <a:off x="539750" y="2852936"/>
            <a:ext cx="8064500" cy="3056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Die </a:t>
            </a:r>
            <a:r>
              <a:rPr lang="en-GB" dirty="0" err="1" smtClean="0"/>
              <a:t>Digitalisierung</a:t>
            </a:r>
            <a:r>
              <a:rPr lang="en-GB" dirty="0" smtClean="0"/>
              <a:t> von </a:t>
            </a:r>
            <a:r>
              <a:rPr lang="en-GB" dirty="0" err="1" smtClean="0"/>
              <a:t>Travellern</a:t>
            </a:r>
            <a:endParaRPr lang="en-GB" dirty="0" smtClean="0"/>
          </a:p>
          <a:p>
            <a:pPr lvl="1"/>
            <a:r>
              <a:rPr lang="en-GB" dirty="0" err="1" smtClean="0"/>
              <a:t>Ein</a:t>
            </a:r>
            <a:r>
              <a:rPr lang="en-GB" dirty="0" smtClean="0"/>
              <a:t> Traveller pro </a:t>
            </a:r>
            <a:r>
              <a:rPr lang="en-GB" dirty="0" err="1" smtClean="0"/>
              <a:t>Bauteil</a:t>
            </a:r>
            <a:r>
              <a:rPr lang="en-GB" dirty="0" smtClean="0"/>
              <a:t> auf </a:t>
            </a:r>
            <a:r>
              <a:rPr lang="en-GB" dirty="0" err="1" smtClean="0"/>
              <a:t>mehreren</a:t>
            </a:r>
            <a:r>
              <a:rPr lang="en-GB" dirty="0" smtClean="0"/>
              <a:t> </a:t>
            </a:r>
            <a:r>
              <a:rPr lang="en-GB" dirty="0" err="1" smtClean="0"/>
              <a:t>Ebenen</a:t>
            </a:r>
            <a:endParaRPr lang="en-GB" dirty="0" smtClean="0"/>
          </a:p>
          <a:p>
            <a:pPr lvl="1"/>
            <a:r>
              <a:rPr lang="en-GB" dirty="0" smtClean="0"/>
              <a:t>Scan, </a:t>
            </a:r>
            <a:r>
              <a:rPr lang="en-GB" dirty="0" err="1" smtClean="0"/>
              <a:t>Sortierung</a:t>
            </a:r>
            <a:r>
              <a:rPr lang="en-GB" dirty="0" smtClean="0"/>
              <a:t>, Upload</a:t>
            </a:r>
          </a:p>
          <a:p>
            <a:pPr lvl="1"/>
            <a:r>
              <a:rPr lang="en-GB" dirty="0" err="1" smtClean="0"/>
              <a:t>Bessere</a:t>
            </a:r>
            <a:r>
              <a:rPr lang="en-GB" dirty="0" smtClean="0"/>
              <a:t> </a:t>
            </a:r>
            <a:r>
              <a:rPr lang="en-GB" dirty="0" err="1" smtClean="0"/>
              <a:t>Quervernetzung</a:t>
            </a:r>
            <a:r>
              <a:rPr lang="en-GB" dirty="0" smtClean="0"/>
              <a:t> und </a:t>
            </a:r>
            <a:r>
              <a:rPr lang="en-GB" dirty="0" err="1" smtClean="0"/>
              <a:t>Auffindbarkeit</a:t>
            </a:r>
            <a:r>
              <a:rPr lang="en-GB" dirty="0" smtClean="0"/>
              <a:t> </a:t>
            </a:r>
            <a:r>
              <a:rPr lang="en-GB" dirty="0" err="1" smtClean="0"/>
              <a:t>einzelner</a:t>
            </a:r>
            <a:r>
              <a:rPr lang="en-GB" dirty="0" smtClean="0"/>
              <a:t> </a:t>
            </a:r>
            <a:r>
              <a:rPr lang="en-GB" dirty="0" err="1" smtClean="0"/>
              <a:t>Testergebnisse</a:t>
            </a:r>
            <a:endParaRPr lang="en-GB" dirty="0" smtClean="0"/>
          </a:p>
          <a:p>
            <a:pPr lvl="1"/>
            <a:endParaRPr lang="en-GB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8354035" cy="11810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eck 4"/>
          <p:cNvSpPr/>
          <p:nvPr/>
        </p:nvSpPr>
        <p:spPr>
          <a:xfrm>
            <a:off x="323528" y="0"/>
            <a:ext cx="8820472" cy="1052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800" dirty="0" smtClean="0"/>
              <a:t>Einfügen von </a:t>
            </a:r>
            <a:r>
              <a:rPr lang="de-DE" sz="3800" dirty="0" err="1" smtClean="0"/>
              <a:t>Travellern</a:t>
            </a:r>
            <a:r>
              <a:rPr lang="de-DE" sz="3800" dirty="0" smtClean="0"/>
              <a:t> in die Datenbank</a:t>
            </a:r>
            <a:endParaRPr lang="en-GB" sz="3800" dirty="0"/>
          </a:p>
        </p:txBody>
      </p:sp>
    </p:spTree>
    <p:extLst>
      <p:ext uri="{BB962C8B-B14F-4D97-AF65-F5344CB8AC3E}">
        <p14:creationId xmlns="" xmlns:p14="http://schemas.microsoft.com/office/powerpoint/2010/main" val="3673477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4948E-7 L 0 -0.83946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Erfahrungen &amp; Reflektion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Experimentalphysik erfordert vor allem technische Kenntnisse und weniger physikalisches </a:t>
            </a:r>
            <a:r>
              <a:rPr lang="de-DE" dirty="0" smtClean="0"/>
              <a:t>Hintergrundwissen</a:t>
            </a:r>
            <a:endParaRPr lang="de-DE" dirty="0" smtClean="0"/>
          </a:p>
          <a:p>
            <a:r>
              <a:rPr lang="de-DE" dirty="0" smtClean="0"/>
              <a:t>Da die Projekte am CERN einzigartig sind, ist viel Improvisation und auch das Schaffen völlig neuer Hilfsmittel erforderlich, man lernt aus Erfahrungen</a:t>
            </a:r>
          </a:p>
          <a:p>
            <a:endParaRPr lang="de-DE" dirty="0" smtClean="0"/>
          </a:p>
          <a:p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ATLAS Pixel Detektor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Produktion neuer Services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CERN </a:t>
            </a:r>
            <a:r>
              <a:rPr lang="de-DE" dirty="0" err="1" smtClean="0"/>
              <a:t>Internship</a:t>
            </a:r>
            <a:r>
              <a:rPr lang="de-DE" dirty="0" smtClean="0"/>
              <a:t> | Theresa Lindner, Manuel Jahn | 27.04.2012</a:t>
            </a:r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755576" y="188640"/>
            <a:ext cx="7201047" cy="4003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Aufbau des ATLAS-Detektors</a:t>
            </a:r>
          </a:p>
          <a:p>
            <a:pPr>
              <a:buFont typeface="Calibri" pitchFamily="34" charset="0"/>
              <a:buChar char="»"/>
            </a:pPr>
            <a:r>
              <a:rPr lang="de-DE" dirty="0" smtClean="0"/>
              <a:t>Der ATLAS Pixel Detektor</a:t>
            </a:r>
          </a:p>
          <a:p>
            <a:pPr>
              <a:buFont typeface="Calibri" pitchFamily="34" charset="0"/>
              <a:buChar char="»"/>
            </a:pPr>
            <a:r>
              <a:rPr lang="de-DE" dirty="0" smtClean="0"/>
              <a:t>Die neuen Services</a:t>
            </a:r>
          </a:p>
          <a:p>
            <a:pPr>
              <a:buFont typeface="Calibri" pitchFamily="34" charset="0"/>
              <a:buChar char="»"/>
            </a:pPr>
            <a:r>
              <a:rPr lang="de-DE" dirty="0" smtClean="0"/>
              <a:t>Unsere Arbeit während des Praktikums</a:t>
            </a:r>
          </a:p>
          <a:p>
            <a:pPr>
              <a:buFont typeface="Calibri" pitchFamily="34" charset="0"/>
              <a:buChar char="»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8820472" y="5949280"/>
            <a:ext cx="323528" cy="648072"/>
          </a:xfrm>
        </p:spPr>
        <p:txBody>
          <a:bodyPr/>
          <a:lstStyle/>
          <a:p>
            <a:fld id="{313CE879-FA4C-435F-B196-9CE70D188A5F}" type="slidenum">
              <a:rPr lang="de-DE" smtClean="0"/>
              <a:pPr/>
              <a:t>2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Aufbau des ATLAS-Detektors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62700"/>
            <a:endParaRPr lang="de-DE" dirty="0"/>
          </a:p>
        </p:txBody>
      </p:sp>
      <p:pic>
        <p:nvPicPr>
          <p:cNvPr id="5" name="Picture 2" descr="http://www-zeus.physik.uni-bonn.de/img/AtlasDetectorLabeled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tretch>
            <a:fillRect/>
          </a:stretch>
        </p:blipFill>
        <p:spPr bwMode="auto">
          <a:xfrm>
            <a:off x="513264" y="1233328"/>
            <a:ext cx="8131029" cy="52565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Der ATLAS Pixel Detektor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Ziel: Impulsbestimmung der entstandenen Teilchen</a:t>
            </a:r>
          </a:p>
          <a:p>
            <a:r>
              <a:rPr lang="de-DE" dirty="0" smtClean="0"/>
              <a:t>Aufbau: Pixelmodule, Servicepanels</a:t>
            </a:r>
          </a:p>
          <a:p>
            <a:r>
              <a:rPr lang="de-DE" dirty="0" smtClean="0"/>
              <a:t>Pixelmodul ähnelt einem CCD-(Kamera)-Sensor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468313" y="1124744"/>
            <a:ext cx="8207375" cy="2736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t="1577" b="2248"/>
          <a:stretch>
            <a:fillRect/>
          </a:stretch>
        </p:blipFill>
        <p:spPr bwMode="auto">
          <a:xfrm>
            <a:off x="1685450" y="1123863"/>
            <a:ext cx="5118798" cy="2737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Funktionsweise des Pixeldetektors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sz="2000" dirty="0" smtClean="0"/>
          </a:p>
          <a:p>
            <a:endParaRPr lang="de-DE" sz="2000" dirty="0" smtClean="0"/>
          </a:p>
          <a:p>
            <a:r>
              <a:rPr lang="de-DE" sz="2200" dirty="0" smtClean="0"/>
              <a:t>Teilchen wird in den Schichten an unterschiedlichen Stellen registriert</a:t>
            </a:r>
          </a:p>
          <a:p>
            <a:r>
              <a:rPr lang="de-DE" sz="2200" dirty="0" smtClean="0"/>
              <a:t>Dadurch kann eine Spur bestimmt werden und (da B-Feld bekannt) der Impuls bestimmt werden</a:t>
            </a:r>
            <a:endParaRPr lang="de-DE" sz="2200" dirty="0"/>
          </a:p>
        </p:txBody>
      </p:sp>
      <p:grpSp>
        <p:nvGrpSpPr>
          <p:cNvPr id="1048" name="Group 24"/>
          <p:cNvGrpSpPr>
            <a:grpSpLocks/>
          </p:cNvGrpSpPr>
          <p:nvPr/>
        </p:nvGrpSpPr>
        <p:grpSpPr bwMode="auto">
          <a:xfrm>
            <a:off x="971600" y="318125"/>
            <a:ext cx="4968403" cy="3254891"/>
            <a:chOff x="792" y="1116"/>
            <a:chExt cx="4764" cy="3120"/>
          </a:xfrm>
          <a:scene3d>
            <a:camera prst="isometricOffAxis1Top"/>
            <a:lightRig rig="threePt" dir="t"/>
          </a:scene3d>
        </p:grpSpPr>
        <p:cxnSp>
          <p:nvCxnSpPr>
            <p:cNvPr id="1049" name="AutoShape 25"/>
            <p:cNvCxnSpPr>
              <a:cxnSpLocks noChangeShapeType="1"/>
            </p:cNvCxnSpPr>
            <p:nvPr/>
          </p:nvCxnSpPr>
          <p:spPr bwMode="auto">
            <a:xfrm flipH="1">
              <a:off x="792" y="1116"/>
              <a:ext cx="12" cy="3120"/>
            </a:xfrm>
            <a:prstGeom prst="straightConnector1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50" name="AutoShape 26"/>
            <p:cNvCxnSpPr>
              <a:cxnSpLocks noChangeShapeType="1"/>
            </p:cNvCxnSpPr>
            <p:nvPr/>
          </p:nvCxnSpPr>
          <p:spPr bwMode="auto">
            <a:xfrm>
              <a:off x="1236" y="1116"/>
              <a:ext cx="0" cy="3120"/>
            </a:xfrm>
            <a:prstGeom prst="straightConnector1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51" name="AutoShape 27"/>
            <p:cNvCxnSpPr>
              <a:cxnSpLocks noChangeShapeType="1"/>
            </p:cNvCxnSpPr>
            <p:nvPr/>
          </p:nvCxnSpPr>
          <p:spPr bwMode="auto">
            <a:xfrm>
              <a:off x="1668" y="1116"/>
              <a:ext cx="0" cy="3120"/>
            </a:xfrm>
            <a:prstGeom prst="straightConnector1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52" name="AutoShape 28"/>
            <p:cNvCxnSpPr>
              <a:cxnSpLocks noChangeShapeType="1"/>
            </p:cNvCxnSpPr>
            <p:nvPr/>
          </p:nvCxnSpPr>
          <p:spPr bwMode="auto">
            <a:xfrm>
              <a:off x="2100" y="1116"/>
              <a:ext cx="0" cy="3120"/>
            </a:xfrm>
            <a:prstGeom prst="straightConnector1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53" name="AutoShape 29"/>
            <p:cNvCxnSpPr>
              <a:cxnSpLocks noChangeShapeType="1"/>
            </p:cNvCxnSpPr>
            <p:nvPr/>
          </p:nvCxnSpPr>
          <p:spPr bwMode="auto">
            <a:xfrm>
              <a:off x="2532" y="1116"/>
              <a:ext cx="0" cy="3120"/>
            </a:xfrm>
            <a:prstGeom prst="straightConnector1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54" name="AutoShape 30"/>
            <p:cNvCxnSpPr>
              <a:cxnSpLocks noChangeShapeType="1"/>
            </p:cNvCxnSpPr>
            <p:nvPr/>
          </p:nvCxnSpPr>
          <p:spPr bwMode="auto">
            <a:xfrm>
              <a:off x="2964" y="1116"/>
              <a:ext cx="0" cy="3118"/>
            </a:xfrm>
            <a:prstGeom prst="straightConnector1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55" name="AutoShape 31"/>
            <p:cNvCxnSpPr>
              <a:cxnSpLocks noChangeShapeType="1"/>
            </p:cNvCxnSpPr>
            <p:nvPr/>
          </p:nvCxnSpPr>
          <p:spPr bwMode="auto">
            <a:xfrm>
              <a:off x="3396" y="1116"/>
              <a:ext cx="0" cy="3120"/>
            </a:xfrm>
            <a:prstGeom prst="straightConnector1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56" name="AutoShape 32"/>
            <p:cNvCxnSpPr>
              <a:cxnSpLocks noChangeShapeType="1"/>
            </p:cNvCxnSpPr>
            <p:nvPr/>
          </p:nvCxnSpPr>
          <p:spPr bwMode="auto">
            <a:xfrm>
              <a:off x="3828" y="1116"/>
              <a:ext cx="0" cy="3120"/>
            </a:xfrm>
            <a:prstGeom prst="straightConnector1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</p:cxnSp>
        <p:cxnSp>
          <p:nvCxnSpPr>
            <p:cNvPr id="1057" name="AutoShape 33"/>
            <p:cNvCxnSpPr>
              <a:cxnSpLocks noChangeShapeType="1"/>
            </p:cNvCxnSpPr>
            <p:nvPr/>
          </p:nvCxnSpPr>
          <p:spPr bwMode="auto">
            <a:xfrm>
              <a:off x="4260" y="1116"/>
              <a:ext cx="0" cy="3118"/>
            </a:xfrm>
            <a:prstGeom prst="straightConnector1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58" name="AutoShape 34"/>
            <p:cNvCxnSpPr>
              <a:cxnSpLocks noChangeShapeType="1"/>
            </p:cNvCxnSpPr>
            <p:nvPr/>
          </p:nvCxnSpPr>
          <p:spPr bwMode="auto">
            <a:xfrm>
              <a:off x="4692" y="1116"/>
              <a:ext cx="0" cy="3120"/>
            </a:xfrm>
            <a:prstGeom prst="straightConnector1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59" name="AutoShape 35"/>
            <p:cNvCxnSpPr>
              <a:cxnSpLocks noChangeShapeType="1"/>
            </p:cNvCxnSpPr>
            <p:nvPr/>
          </p:nvCxnSpPr>
          <p:spPr bwMode="auto">
            <a:xfrm>
              <a:off x="5124" y="1116"/>
              <a:ext cx="0" cy="3120"/>
            </a:xfrm>
            <a:prstGeom prst="straightConnector1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60" name="AutoShape 36"/>
            <p:cNvCxnSpPr>
              <a:cxnSpLocks noChangeShapeType="1"/>
            </p:cNvCxnSpPr>
            <p:nvPr/>
          </p:nvCxnSpPr>
          <p:spPr bwMode="auto">
            <a:xfrm>
              <a:off x="5556" y="1116"/>
              <a:ext cx="0" cy="3120"/>
            </a:xfrm>
            <a:prstGeom prst="straightConnector1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61" name="AutoShape 37"/>
            <p:cNvCxnSpPr>
              <a:cxnSpLocks noChangeShapeType="1"/>
            </p:cNvCxnSpPr>
            <p:nvPr/>
          </p:nvCxnSpPr>
          <p:spPr bwMode="auto">
            <a:xfrm>
              <a:off x="792" y="1116"/>
              <a:ext cx="4764" cy="0"/>
            </a:xfrm>
            <a:prstGeom prst="straightConnector1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62" name="AutoShape 38"/>
            <p:cNvCxnSpPr>
              <a:cxnSpLocks noChangeShapeType="1"/>
            </p:cNvCxnSpPr>
            <p:nvPr/>
          </p:nvCxnSpPr>
          <p:spPr bwMode="auto">
            <a:xfrm>
              <a:off x="792" y="1560"/>
              <a:ext cx="4764" cy="0"/>
            </a:xfrm>
            <a:prstGeom prst="straightConnector1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63" name="AutoShape 39"/>
            <p:cNvCxnSpPr>
              <a:cxnSpLocks noChangeShapeType="1"/>
            </p:cNvCxnSpPr>
            <p:nvPr/>
          </p:nvCxnSpPr>
          <p:spPr bwMode="auto">
            <a:xfrm>
              <a:off x="792" y="2004"/>
              <a:ext cx="4764" cy="0"/>
            </a:xfrm>
            <a:prstGeom prst="straightConnector1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64" name="AutoShape 40"/>
            <p:cNvCxnSpPr>
              <a:cxnSpLocks noChangeShapeType="1"/>
            </p:cNvCxnSpPr>
            <p:nvPr/>
          </p:nvCxnSpPr>
          <p:spPr bwMode="auto">
            <a:xfrm>
              <a:off x="792" y="2448"/>
              <a:ext cx="4764" cy="0"/>
            </a:xfrm>
            <a:prstGeom prst="straightConnector1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65" name="AutoShape 41"/>
            <p:cNvCxnSpPr>
              <a:cxnSpLocks noChangeShapeType="1"/>
            </p:cNvCxnSpPr>
            <p:nvPr/>
          </p:nvCxnSpPr>
          <p:spPr bwMode="auto">
            <a:xfrm>
              <a:off x="792" y="2904"/>
              <a:ext cx="4764" cy="0"/>
            </a:xfrm>
            <a:prstGeom prst="straightConnector1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66" name="AutoShape 42"/>
            <p:cNvCxnSpPr>
              <a:cxnSpLocks noChangeShapeType="1"/>
            </p:cNvCxnSpPr>
            <p:nvPr/>
          </p:nvCxnSpPr>
          <p:spPr bwMode="auto">
            <a:xfrm>
              <a:off x="792" y="3348"/>
              <a:ext cx="4764" cy="0"/>
            </a:xfrm>
            <a:prstGeom prst="straightConnector1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67" name="AutoShape 43"/>
            <p:cNvCxnSpPr>
              <a:cxnSpLocks noChangeShapeType="1"/>
            </p:cNvCxnSpPr>
            <p:nvPr/>
          </p:nvCxnSpPr>
          <p:spPr bwMode="auto">
            <a:xfrm>
              <a:off x="792" y="3792"/>
              <a:ext cx="4764" cy="0"/>
            </a:xfrm>
            <a:prstGeom prst="straightConnector1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68" name="AutoShape 44"/>
            <p:cNvCxnSpPr>
              <a:cxnSpLocks noChangeShapeType="1"/>
            </p:cNvCxnSpPr>
            <p:nvPr/>
          </p:nvCxnSpPr>
          <p:spPr bwMode="auto">
            <a:xfrm>
              <a:off x="792" y="4236"/>
              <a:ext cx="4764" cy="0"/>
            </a:xfrm>
            <a:prstGeom prst="straightConnector1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50" name="Group 24"/>
          <p:cNvGrpSpPr>
            <a:grpSpLocks/>
          </p:cNvGrpSpPr>
          <p:nvPr/>
        </p:nvGrpSpPr>
        <p:grpSpPr bwMode="auto">
          <a:xfrm>
            <a:off x="971600" y="1484784"/>
            <a:ext cx="4968403" cy="3254891"/>
            <a:chOff x="792" y="1116"/>
            <a:chExt cx="4764" cy="3120"/>
          </a:xfrm>
          <a:scene3d>
            <a:camera prst="isometricOffAxis1Top"/>
            <a:lightRig rig="threePt" dir="t"/>
          </a:scene3d>
        </p:grpSpPr>
        <p:cxnSp>
          <p:nvCxnSpPr>
            <p:cNvPr id="51" name="AutoShape 25"/>
            <p:cNvCxnSpPr>
              <a:cxnSpLocks noChangeShapeType="1"/>
            </p:cNvCxnSpPr>
            <p:nvPr/>
          </p:nvCxnSpPr>
          <p:spPr bwMode="auto">
            <a:xfrm flipH="1">
              <a:off x="792" y="1116"/>
              <a:ext cx="12" cy="3120"/>
            </a:xfrm>
            <a:prstGeom prst="straightConnector1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</p:spPr>
        </p:cxnSp>
        <p:cxnSp>
          <p:nvCxnSpPr>
            <p:cNvPr id="52" name="AutoShape 26"/>
            <p:cNvCxnSpPr>
              <a:cxnSpLocks noChangeShapeType="1"/>
            </p:cNvCxnSpPr>
            <p:nvPr/>
          </p:nvCxnSpPr>
          <p:spPr bwMode="auto">
            <a:xfrm>
              <a:off x="1236" y="1116"/>
              <a:ext cx="0" cy="3120"/>
            </a:xfrm>
            <a:prstGeom prst="straightConnector1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</p:spPr>
        </p:cxnSp>
        <p:cxnSp>
          <p:nvCxnSpPr>
            <p:cNvPr id="53" name="AutoShape 27"/>
            <p:cNvCxnSpPr>
              <a:cxnSpLocks noChangeShapeType="1"/>
            </p:cNvCxnSpPr>
            <p:nvPr/>
          </p:nvCxnSpPr>
          <p:spPr bwMode="auto">
            <a:xfrm>
              <a:off x="1668" y="1116"/>
              <a:ext cx="0" cy="3120"/>
            </a:xfrm>
            <a:prstGeom prst="straightConnector1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</p:spPr>
        </p:cxnSp>
        <p:cxnSp>
          <p:nvCxnSpPr>
            <p:cNvPr id="54" name="AutoShape 28"/>
            <p:cNvCxnSpPr>
              <a:cxnSpLocks noChangeShapeType="1"/>
            </p:cNvCxnSpPr>
            <p:nvPr/>
          </p:nvCxnSpPr>
          <p:spPr bwMode="auto">
            <a:xfrm>
              <a:off x="2100" y="1116"/>
              <a:ext cx="0" cy="3120"/>
            </a:xfrm>
            <a:prstGeom prst="straightConnector1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</p:spPr>
        </p:cxnSp>
        <p:cxnSp>
          <p:nvCxnSpPr>
            <p:cNvPr id="55" name="AutoShape 29"/>
            <p:cNvCxnSpPr>
              <a:cxnSpLocks noChangeShapeType="1"/>
            </p:cNvCxnSpPr>
            <p:nvPr/>
          </p:nvCxnSpPr>
          <p:spPr bwMode="auto">
            <a:xfrm>
              <a:off x="2532" y="1116"/>
              <a:ext cx="0" cy="3120"/>
            </a:xfrm>
            <a:prstGeom prst="straightConnector1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</p:spPr>
        </p:cxnSp>
        <p:cxnSp>
          <p:nvCxnSpPr>
            <p:cNvPr id="56" name="AutoShape 30"/>
            <p:cNvCxnSpPr>
              <a:cxnSpLocks noChangeShapeType="1"/>
            </p:cNvCxnSpPr>
            <p:nvPr/>
          </p:nvCxnSpPr>
          <p:spPr bwMode="auto">
            <a:xfrm>
              <a:off x="2964" y="1116"/>
              <a:ext cx="0" cy="3118"/>
            </a:xfrm>
            <a:prstGeom prst="straightConnector1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</p:spPr>
        </p:cxnSp>
        <p:cxnSp>
          <p:nvCxnSpPr>
            <p:cNvPr id="57" name="AutoShape 31"/>
            <p:cNvCxnSpPr>
              <a:cxnSpLocks noChangeShapeType="1"/>
            </p:cNvCxnSpPr>
            <p:nvPr/>
          </p:nvCxnSpPr>
          <p:spPr bwMode="auto">
            <a:xfrm>
              <a:off x="3396" y="1116"/>
              <a:ext cx="0" cy="3120"/>
            </a:xfrm>
            <a:prstGeom prst="straightConnector1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</p:spPr>
        </p:cxnSp>
        <p:cxnSp>
          <p:nvCxnSpPr>
            <p:cNvPr id="58" name="AutoShape 32"/>
            <p:cNvCxnSpPr>
              <a:cxnSpLocks noChangeShapeType="1"/>
            </p:cNvCxnSpPr>
            <p:nvPr/>
          </p:nvCxnSpPr>
          <p:spPr bwMode="auto">
            <a:xfrm>
              <a:off x="3828" y="1116"/>
              <a:ext cx="0" cy="3120"/>
            </a:xfrm>
            <a:prstGeom prst="straightConnector1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  <a:effectLst/>
          </p:spPr>
        </p:cxnSp>
        <p:cxnSp>
          <p:nvCxnSpPr>
            <p:cNvPr id="59" name="AutoShape 33"/>
            <p:cNvCxnSpPr>
              <a:cxnSpLocks noChangeShapeType="1"/>
            </p:cNvCxnSpPr>
            <p:nvPr/>
          </p:nvCxnSpPr>
          <p:spPr bwMode="auto">
            <a:xfrm>
              <a:off x="4260" y="1116"/>
              <a:ext cx="0" cy="3118"/>
            </a:xfrm>
            <a:prstGeom prst="straightConnector1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</p:spPr>
        </p:cxnSp>
        <p:cxnSp>
          <p:nvCxnSpPr>
            <p:cNvPr id="60" name="AutoShape 34"/>
            <p:cNvCxnSpPr>
              <a:cxnSpLocks noChangeShapeType="1"/>
            </p:cNvCxnSpPr>
            <p:nvPr/>
          </p:nvCxnSpPr>
          <p:spPr bwMode="auto">
            <a:xfrm>
              <a:off x="4692" y="1116"/>
              <a:ext cx="0" cy="3120"/>
            </a:xfrm>
            <a:prstGeom prst="straightConnector1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</p:spPr>
        </p:cxnSp>
        <p:cxnSp>
          <p:nvCxnSpPr>
            <p:cNvPr id="61" name="AutoShape 35"/>
            <p:cNvCxnSpPr>
              <a:cxnSpLocks noChangeShapeType="1"/>
            </p:cNvCxnSpPr>
            <p:nvPr/>
          </p:nvCxnSpPr>
          <p:spPr bwMode="auto">
            <a:xfrm>
              <a:off x="5124" y="1116"/>
              <a:ext cx="0" cy="3120"/>
            </a:xfrm>
            <a:prstGeom prst="straightConnector1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</p:spPr>
        </p:cxnSp>
        <p:cxnSp>
          <p:nvCxnSpPr>
            <p:cNvPr id="62" name="AutoShape 36"/>
            <p:cNvCxnSpPr>
              <a:cxnSpLocks noChangeShapeType="1"/>
            </p:cNvCxnSpPr>
            <p:nvPr/>
          </p:nvCxnSpPr>
          <p:spPr bwMode="auto">
            <a:xfrm>
              <a:off x="5556" y="1116"/>
              <a:ext cx="0" cy="3120"/>
            </a:xfrm>
            <a:prstGeom prst="straightConnector1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</p:spPr>
        </p:cxnSp>
        <p:cxnSp>
          <p:nvCxnSpPr>
            <p:cNvPr id="63" name="AutoShape 37"/>
            <p:cNvCxnSpPr>
              <a:cxnSpLocks noChangeShapeType="1"/>
            </p:cNvCxnSpPr>
            <p:nvPr/>
          </p:nvCxnSpPr>
          <p:spPr bwMode="auto">
            <a:xfrm>
              <a:off x="792" y="1116"/>
              <a:ext cx="4764" cy="0"/>
            </a:xfrm>
            <a:prstGeom prst="straightConnector1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</p:spPr>
        </p:cxnSp>
        <p:cxnSp>
          <p:nvCxnSpPr>
            <p:cNvPr id="64" name="AutoShape 38"/>
            <p:cNvCxnSpPr>
              <a:cxnSpLocks noChangeShapeType="1"/>
            </p:cNvCxnSpPr>
            <p:nvPr/>
          </p:nvCxnSpPr>
          <p:spPr bwMode="auto">
            <a:xfrm>
              <a:off x="792" y="1560"/>
              <a:ext cx="4764" cy="0"/>
            </a:xfrm>
            <a:prstGeom prst="straightConnector1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</p:spPr>
        </p:cxnSp>
        <p:cxnSp>
          <p:nvCxnSpPr>
            <p:cNvPr id="65" name="AutoShape 39"/>
            <p:cNvCxnSpPr>
              <a:cxnSpLocks noChangeShapeType="1"/>
            </p:cNvCxnSpPr>
            <p:nvPr/>
          </p:nvCxnSpPr>
          <p:spPr bwMode="auto">
            <a:xfrm>
              <a:off x="792" y="2004"/>
              <a:ext cx="4764" cy="0"/>
            </a:xfrm>
            <a:prstGeom prst="straightConnector1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</p:spPr>
        </p:cxnSp>
        <p:cxnSp>
          <p:nvCxnSpPr>
            <p:cNvPr id="66" name="AutoShape 40"/>
            <p:cNvCxnSpPr>
              <a:cxnSpLocks noChangeShapeType="1"/>
            </p:cNvCxnSpPr>
            <p:nvPr/>
          </p:nvCxnSpPr>
          <p:spPr bwMode="auto">
            <a:xfrm>
              <a:off x="792" y="2448"/>
              <a:ext cx="4764" cy="0"/>
            </a:xfrm>
            <a:prstGeom prst="straightConnector1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</p:spPr>
        </p:cxnSp>
        <p:cxnSp>
          <p:nvCxnSpPr>
            <p:cNvPr id="67" name="AutoShape 41"/>
            <p:cNvCxnSpPr>
              <a:cxnSpLocks noChangeShapeType="1"/>
            </p:cNvCxnSpPr>
            <p:nvPr/>
          </p:nvCxnSpPr>
          <p:spPr bwMode="auto">
            <a:xfrm>
              <a:off x="792" y="2904"/>
              <a:ext cx="4764" cy="0"/>
            </a:xfrm>
            <a:prstGeom prst="straightConnector1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</p:spPr>
        </p:cxnSp>
        <p:cxnSp>
          <p:nvCxnSpPr>
            <p:cNvPr id="68" name="AutoShape 42"/>
            <p:cNvCxnSpPr>
              <a:cxnSpLocks noChangeShapeType="1"/>
            </p:cNvCxnSpPr>
            <p:nvPr/>
          </p:nvCxnSpPr>
          <p:spPr bwMode="auto">
            <a:xfrm>
              <a:off x="792" y="3348"/>
              <a:ext cx="4764" cy="0"/>
            </a:xfrm>
            <a:prstGeom prst="straightConnector1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</p:spPr>
        </p:cxnSp>
        <p:cxnSp>
          <p:nvCxnSpPr>
            <p:cNvPr id="69" name="AutoShape 43"/>
            <p:cNvCxnSpPr>
              <a:cxnSpLocks noChangeShapeType="1"/>
            </p:cNvCxnSpPr>
            <p:nvPr/>
          </p:nvCxnSpPr>
          <p:spPr bwMode="auto">
            <a:xfrm>
              <a:off x="792" y="3792"/>
              <a:ext cx="4764" cy="0"/>
            </a:xfrm>
            <a:prstGeom prst="straightConnector1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</p:spPr>
        </p:cxnSp>
        <p:cxnSp>
          <p:nvCxnSpPr>
            <p:cNvPr id="70" name="AutoShape 44"/>
            <p:cNvCxnSpPr>
              <a:cxnSpLocks noChangeShapeType="1"/>
            </p:cNvCxnSpPr>
            <p:nvPr/>
          </p:nvCxnSpPr>
          <p:spPr bwMode="auto">
            <a:xfrm>
              <a:off x="792" y="4236"/>
              <a:ext cx="4764" cy="0"/>
            </a:xfrm>
            <a:prstGeom prst="straightConnector1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</p:spPr>
        </p:cxnSp>
      </p:grpSp>
      <p:grpSp>
        <p:nvGrpSpPr>
          <p:cNvPr id="71" name="Group 24"/>
          <p:cNvGrpSpPr>
            <a:grpSpLocks/>
          </p:cNvGrpSpPr>
          <p:nvPr/>
        </p:nvGrpSpPr>
        <p:grpSpPr bwMode="auto">
          <a:xfrm>
            <a:off x="971600" y="2654633"/>
            <a:ext cx="4968403" cy="3254891"/>
            <a:chOff x="792" y="1164249"/>
            <a:chExt cx="4764" cy="3254891"/>
          </a:xfrm>
          <a:scene3d>
            <a:camera prst="isometricOffAxis1Top"/>
            <a:lightRig rig="threePt" dir="t"/>
          </a:scene3d>
        </p:grpSpPr>
        <p:cxnSp>
          <p:nvCxnSpPr>
            <p:cNvPr id="72" name="AutoShape 25"/>
            <p:cNvCxnSpPr>
              <a:cxnSpLocks noChangeShapeType="1"/>
            </p:cNvCxnSpPr>
            <p:nvPr/>
          </p:nvCxnSpPr>
          <p:spPr bwMode="auto">
            <a:xfrm flipH="1">
              <a:off x="792" y="1164249"/>
              <a:ext cx="12" cy="3254891"/>
            </a:xfrm>
            <a:prstGeom prst="straightConnector1">
              <a:avLst/>
            </a:prstGeom>
            <a:noFill/>
            <a:ln w="5715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</p:spPr>
        </p:cxnSp>
        <p:cxnSp>
          <p:nvCxnSpPr>
            <p:cNvPr id="73" name="AutoShape 26"/>
            <p:cNvCxnSpPr>
              <a:cxnSpLocks noChangeShapeType="1"/>
            </p:cNvCxnSpPr>
            <p:nvPr/>
          </p:nvCxnSpPr>
          <p:spPr bwMode="auto">
            <a:xfrm>
              <a:off x="1236" y="1164249"/>
              <a:ext cx="0" cy="3254891"/>
            </a:xfrm>
            <a:prstGeom prst="straightConnector1">
              <a:avLst/>
            </a:prstGeom>
            <a:noFill/>
            <a:ln w="5715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</p:spPr>
        </p:cxnSp>
        <p:cxnSp>
          <p:nvCxnSpPr>
            <p:cNvPr id="74" name="AutoShape 27"/>
            <p:cNvCxnSpPr>
              <a:cxnSpLocks noChangeShapeType="1"/>
            </p:cNvCxnSpPr>
            <p:nvPr/>
          </p:nvCxnSpPr>
          <p:spPr bwMode="auto">
            <a:xfrm>
              <a:off x="1668" y="1164249"/>
              <a:ext cx="0" cy="3254891"/>
            </a:xfrm>
            <a:prstGeom prst="straightConnector1">
              <a:avLst/>
            </a:prstGeom>
            <a:noFill/>
            <a:ln w="5715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</p:spPr>
        </p:cxnSp>
        <p:cxnSp>
          <p:nvCxnSpPr>
            <p:cNvPr id="75" name="AutoShape 28"/>
            <p:cNvCxnSpPr>
              <a:cxnSpLocks noChangeShapeType="1"/>
            </p:cNvCxnSpPr>
            <p:nvPr/>
          </p:nvCxnSpPr>
          <p:spPr bwMode="auto">
            <a:xfrm>
              <a:off x="2100" y="1164249"/>
              <a:ext cx="0" cy="3254891"/>
            </a:xfrm>
            <a:prstGeom prst="straightConnector1">
              <a:avLst/>
            </a:prstGeom>
            <a:noFill/>
            <a:ln w="5715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</p:spPr>
        </p:cxnSp>
        <p:cxnSp>
          <p:nvCxnSpPr>
            <p:cNvPr id="76" name="AutoShape 29"/>
            <p:cNvCxnSpPr>
              <a:cxnSpLocks noChangeShapeType="1"/>
            </p:cNvCxnSpPr>
            <p:nvPr/>
          </p:nvCxnSpPr>
          <p:spPr bwMode="auto">
            <a:xfrm>
              <a:off x="2532" y="1164249"/>
              <a:ext cx="0" cy="3254891"/>
            </a:xfrm>
            <a:prstGeom prst="straightConnector1">
              <a:avLst/>
            </a:prstGeom>
            <a:noFill/>
            <a:ln w="5715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</p:spPr>
        </p:cxnSp>
        <p:cxnSp>
          <p:nvCxnSpPr>
            <p:cNvPr id="77" name="AutoShape 30"/>
            <p:cNvCxnSpPr>
              <a:cxnSpLocks noChangeShapeType="1"/>
            </p:cNvCxnSpPr>
            <p:nvPr/>
          </p:nvCxnSpPr>
          <p:spPr bwMode="auto">
            <a:xfrm>
              <a:off x="2964" y="1164249"/>
              <a:ext cx="0" cy="3252805"/>
            </a:xfrm>
            <a:prstGeom prst="straightConnector1">
              <a:avLst/>
            </a:prstGeom>
            <a:noFill/>
            <a:ln w="5715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</p:spPr>
        </p:cxnSp>
        <p:cxnSp>
          <p:nvCxnSpPr>
            <p:cNvPr id="78" name="AutoShape 31"/>
            <p:cNvCxnSpPr>
              <a:cxnSpLocks noChangeShapeType="1"/>
            </p:cNvCxnSpPr>
            <p:nvPr/>
          </p:nvCxnSpPr>
          <p:spPr bwMode="auto">
            <a:xfrm>
              <a:off x="3396" y="1164249"/>
              <a:ext cx="0" cy="3254891"/>
            </a:xfrm>
            <a:prstGeom prst="straightConnector1">
              <a:avLst/>
            </a:prstGeom>
            <a:noFill/>
            <a:ln w="5715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</p:spPr>
        </p:cxnSp>
        <p:cxnSp>
          <p:nvCxnSpPr>
            <p:cNvPr id="79" name="AutoShape 32"/>
            <p:cNvCxnSpPr>
              <a:cxnSpLocks noChangeShapeType="1"/>
            </p:cNvCxnSpPr>
            <p:nvPr/>
          </p:nvCxnSpPr>
          <p:spPr bwMode="auto">
            <a:xfrm>
              <a:off x="3828" y="1164249"/>
              <a:ext cx="0" cy="3254891"/>
            </a:xfrm>
            <a:prstGeom prst="straightConnector1">
              <a:avLst/>
            </a:prstGeom>
            <a:noFill/>
            <a:ln w="5715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</p:spPr>
        </p:cxnSp>
        <p:cxnSp>
          <p:nvCxnSpPr>
            <p:cNvPr id="80" name="AutoShape 33"/>
            <p:cNvCxnSpPr>
              <a:cxnSpLocks noChangeShapeType="1"/>
            </p:cNvCxnSpPr>
            <p:nvPr/>
          </p:nvCxnSpPr>
          <p:spPr bwMode="auto">
            <a:xfrm>
              <a:off x="4260" y="1164249"/>
              <a:ext cx="0" cy="3252805"/>
            </a:xfrm>
            <a:prstGeom prst="straightConnector1">
              <a:avLst/>
            </a:prstGeom>
            <a:noFill/>
            <a:ln w="5715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</p:spPr>
        </p:cxnSp>
        <p:cxnSp>
          <p:nvCxnSpPr>
            <p:cNvPr id="81" name="AutoShape 34"/>
            <p:cNvCxnSpPr>
              <a:cxnSpLocks noChangeShapeType="1"/>
            </p:cNvCxnSpPr>
            <p:nvPr/>
          </p:nvCxnSpPr>
          <p:spPr bwMode="auto">
            <a:xfrm>
              <a:off x="4692" y="1164249"/>
              <a:ext cx="0" cy="3254891"/>
            </a:xfrm>
            <a:prstGeom prst="straightConnector1">
              <a:avLst/>
            </a:prstGeom>
            <a:noFill/>
            <a:ln w="5715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</p:spPr>
        </p:cxnSp>
        <p:cxnSp>
          <p:nvCxnSpPr>
            <p:cNvPr id="82" name="AutoShape 35"/>
            <p:cNvCxnSpPr>
              <a:cxnSpLocks noChangeShapeType="1"/>
            </p:cNvCxnSpPr>
            <p:nvPr/>
          </p:nvCxnSpPr>
          <p:spPr bwMode="auto">
            <a:xfrm>
              <a:off x="5124" y="1164249"/>
              <a:ext cx="0" cy="3254891"/>
            </a:xfrm>
            <a:prstGeom prst="straightConnector1">
              <a:avLst/>
            </a:prstGeom>
            <a:noFill/>
            <a:ln w="5715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</p:spPr>
        </p:cxnSp>
        <p:cxnSp>
          <p:nvCxnSpPr>
            <p:cNvPr id="83" name="AutoShape 36"/>
            <p:cNvCxnSpPr>
              <a:cxnSpLocks noChangeShapeType="1"/>
            </p:cNvCxnSpPr>
            <p:nvPr/>
          </p:nvCxnSpPr>
          <p:spPr bwMode="auto">
            <a:xfrm>
              <a:off x="5556" y="1164249"/>
              <a:ext cx="0" cy="3254891"/>
            </a:xfrm>
            <a:prstGeom prst="straightConnector1">
              <a:avLst/>
            </a:prstGeom>
            <a:noFill/>
            <a:ln w="5715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</p:spPr>
        </p:cxnSp>
        <p:cxnSp>
          <p:nvCxnSpPr>
            <p:cNvPr id="84" name="AutoShape 37"/>
            <p:cNvCxnSpPr>
              <a:cxnSpLocks noChangeShapeType="1"/>
            </p:cNvCxnSpPr>
            <p:nvPr/>
          </p:nvCxnSpPr>
          <p:spPr bwMode="auto">
            <a:xfrm>
              <a:off x="792" y="1164249"/>
              <a:ext cx="4764" cy="0"/>
            </a:xfrm>
            <a:prstGeom prst="straightConnector1">
              <a:avLst/>
            </a:prstGeom>
            <a:noFill/>
            <a:ln w="5715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</p:spPr>
        </p:cxnSp>
        <p:cxnSp>
          <p:nvCxnSpPr>
            <p:cNvPr id="85" name="AutoShape 38"/>
            <p:cNvCxnSpPr>
              <a:cxnSpLocks noChangeShapeType="1"/>
            </p:cNvCxnSpPr>
            <p:nvPr/>
          </p:nvCxnSpPr>
          <p:spPr bwMode="auto">
            <a:xfrm>
              <a:off x="792" y="1627445"/>
              <a:ext cx="4764" cy="0"/>
            </a:xfrm>
            <a:prstGeom prst="straightConnector1">
              <a:avLst/>
            </a:prstGeom>
            <a:noFill/>
            <a:ln w="5715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</p:spPr>
        </p:cxnSp>
        <p:cxnSp>
          <p:nvCxnSpPr>
            <p:cNvPr id="86" name="AutoShape 39"/>
            <p:cNvCxnSpPr>
              <a:cxnSpLocks noChangeShapeType="1"/>
            </p:cNvCxnSpPr>
            <p:nvPr/>
          </p:nvCxnSpPr>
          <p:spPr bwMode="auto">
            <a:xfrm>
              <a:off x="792" y="2090641"/>
              <a:ext cx="4764" cy="0"/>
            </a:xfrm>
            <a:prstGeom prst="straightConnector1">
              <a:avLst/>
            </a:prstGeom>
            <a:noFill/>
            <a:ln w="5715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</p:spPr>
        </p:cxnSp>
        <p:cxnSp>
          <p:nvCxnSpPr>
            <p:cNvPr id="87" name="AutoShape 40"/>
            <p:cNvCxnSpPr>
              <a:cxnSpLocks noChangeShapeType="1"/>
            </p:cNvCxnSpPr>
            <p:nvPr/>
          </p:nvCxnSpPr>
          <p:spPr bwMode="auto">
            <a:xfrm>
              <a:off x="792" y="2553837"/>
              <a:ext cx="4764" cy="0"/>
            </a:xfrm>
            <a:prstGeom prst="straightConnector1">
              <a:avLst/>
            </a:prstGeom>
            <a:noFill/>
            <a:ln w="5715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</p:spPr>
        </p:cxnSp>
        <p:cxnSp>
          <p:nvCxnSpPr>
            <p:cNvPr id="88" name="AutoShape 41"/>
            <p:cNvCxnSpPr>
              <a:cxnSpLocks noChangeShapeType="1"/>
            </p:cNvCxnSpPr>
            <p:nvPr/>
          </p:nvCxnSpPr>
          <p:spPr bwMode="auto">
            <a:xfrm>
              <a:off x="792" y="3029552"/>
              <a:ext cx="4764" cy="0"/>
            </a:xfrm>
            <a:prstGeom prst="straightConnector1">
              <a:avLst/>
            </a:prstGeom>
            <a:noFill/>
            <a:ln w="5715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</p:spPr>
        </p:cxnSp>
        <p:cxnSp>
          <p:nvCxnSpPr>
            <p:cNvPr id="89" name="AutoShape 42"/>
            <p:cNvCxnSpPr>
              <a:cxnSpLocks noChangeShapeType="1"/>
            </p:cNvCxnSpPr>
            <p:nvPr/>
          </p:nvCxnSpPr>
          <p:spPr bwMode="auto">
            <a:xfrm>
              <a:off x="792" y="3492748"/>
              <a:ext cx="4764" cy="0"/>
            </a:xfrm>
            <a:prstGeom prst="straightConnector1">
              <a:avLst/>
            </a:prstGeom>
            <a:noFill/>
            <a:ln w="5715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</p:spPr>
        </p:cxnSp>
        <p:cxnSp>
          <p:nvCxnSpPr>
            <p:cNvPr id="90" name="AutoShape 43"/>
            <p:cNvCxnSpPr>
              <a:cxnSpLocks noChangeShapeType="1"/>
            </p:cNvCxnSpPr>
            <p:nvPr/>
          </p:nvCxnSpPr>
          <p:spPr bwMode="auto">
            <a:xfrm>
              <a:off x="792" y="3955944"/>
              <a:ext cx="4764" cy="0"/>
            </a:xfrm>
            <a:prstGeom prst="straightConnector1">
              <a:avLst/>
            </a:prstGeom>
            <a:noFill/>
            <a:ln w="5715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</p:spPr>
        </p:cxnSp>
        <p:cxnSp>
          <p:nvCxnSpPr>
            <p:cNvPr id="91" name="AutoShape 44"/>
            <p:cNvCxnSpPr>
              <a:cxnSpLocks noChangeShapeType="1"/>
            </p:cNvCxnSpPr>
            <p:nvPr/>
          </p:nvCxnSpPr>
          <p:spPr bwMode="auto">
            <a:xfrm>
              <a:off x="792" y="4404609"/>
              <a:ext cx="4764" cy="0"/>
            </a:xfrm>
            <a:prstGeom prst="straightConnector1">
              <a:avLst/>
            </a:prstGeom>
            <a:noFill/>
            <a:ln w="5715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</p:spPr>
        </p:cxnSp>
      </p:grpSp>
      <p:sp>
        <p:nvSpPr>
          <p:cNvPr id="92" name="Textfeld 91"/>
          <p:cNvSpPr txBox="1"/>
          <p:nvPr/>
        </p:nvSpPr>
        <p:spPr>
          <a:xfrm>
            <a:off x="6588224" y="184482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Layer 3</a:t>
            </a:r>
            <a:endParaRPr lang="de-DE" dirty="0"/>
          </a:p>
        </p:txBody>
      </p:sp>
      <p:sp>
        <p:nvSpPr>
          <p:cNvPr id="93" name="Textfeld 92"/>
          <p:cNvSpPr txBox="1"/>
          <p:nvPr/>
        </p:nvSpPr>
        <p:spPr>
          <a:xfrm>
            <a:off x="6588224" y="299695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tx2"/>
                </a:solidFill>
              </a:rPr>
              <a:t>Layer 2</a:t>
            </a:r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588224" y="422108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accent3">
                    <a:lumMod val="50000"/>
                  </a:schemeClr>
                </a:solidFill>
              </a:rPr>
              <a:t>Layer 1</a:t>
            </a:r>
            <a:endParaRPr lang="de-DE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5" name="Rechteck 94"/>
          <p:cNvSpPr/>
          <p:nvPr/>
        </p:nvSpPr>
        <p:spPr>
          <a:xfrm>
            <a:off x="3645835" y="3990533"/>
            <a:ext cx="450000" cy="4500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6" name="Rechteck 95"/>
          <p:cNvSpPr/>
          <p:nvPr/>
        </p:nvSpPr>
        <p:spPr>
          <a:xfrm>
            <a:off x="3247965" y="2887345"/>
            <a:ext cx="450000" cy="450000"/>
          </a:xfrm>
          <a:prstGeom prst="rect">
            <a:avLst/>
          </a:prstGeom>
          <a:solidFill>
            <a:schemeClr val="tx2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7" name="Rechteck 96"/>
          <p:cNvSpPr/>
          <p:nvPr/>
        </p:nvSpPr>
        <p:spPr>
          <a:xfrm>
            <a:off x="2453951" y="1840232"/>
            <a:ext cx="450000" cy="450000"/>
          </a:xfrm>
          <a:prstGeom prst="rect">
            <a:avLst/>
          </a:prstGeom>
          <a:solidFill>
            <a:schemeClr val="tx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0" name="Freihandform 99"/>
          <p:cNvSpPr/>
          <p:nvPr/>
        </p:nvSpPr>
        <p:spPr>
          <a:xfrm>
            <a:off x="1907704" y="1412776"/>
            <a:ext cx="2160240" cy="3888432"/>
          </a:xfrm>
          <a:custGeom>
            <a:avLst/>
            <a:gdLst>
              <a:gd name="connsiteX0" fmla="*/ 0 w 3329609"/>
              <a:gd name="connsiteY0" fmla="*/ 0 h 5382038"/>
              <a:gd name="connsiteX1" fmla="*/ 2882348 w 3329609"/>
              <a:gd name="connsiteY1" fmla="*/ 4532243 h 5382038"/>
              <a:gd name="connsiteX2" fmla="*/ 2683565 w 3329609"/>
              <a:gd name="connsiteY2" fmla="*/ 5098774 h 5382038"/>
              <a:gd name="connsiteX0" fmla="*/ 0 w 2882348"/>
              <a:gd name="connsiteY0" fmla="*/ 0 h 4532243"/>
              <a:gd name="connsiteX1" fmla="*/ 2882348 w 2882348"/>
              <a:gd name="connsiteY1" fmla="*/ 4532243 h 4532243"/>
              <a:gd name="connsiteX0" fmla="*/ 0 w 2882348"/>
              <a:gd name="connsiteY0" fmla="*/ 0 h 4532243"/>
              <a:gd name="connsiteX1" fmla="*/ 1725149 w 2882348"/>
              <a:gd name="connsiteY1" fmla="*/ 1774237 h 4532243"/>
              <a:gd name="connsiteX2" fmla="*/ 2882348 w 2882348"/>
              <a:gd name="connsiteY2" fmla="*/ 4532243 h 4532243"/>
              <a:gd name="connsiteX0" fmla="*/ 0 w 2882348"/>
              <a:gd name="connsiteY0" fmla="*/ 0 h 4532243"/>
              <a:gd name="connsiteX1" fmla="*/ 1725149 w 2882348"/>
              <a:gd name="connsiteY1" fmla="*/ 1774237 h 4532243"/>
              <a:gd name="connsiteX2" fmla="*/ 2882348 w 2882348"/>
              <a:gd name="connsiteY2" fmla="*/ 4532243 h 4532243"/>
              <a:gd name="connsiteX0" fmla="*/ 0 w 2882348"/>
              <a:gd name="connsiteY0" fmla="*/ 0 h 4532243"/>
              <a:gd name="connsiteX1" fmla="*/ 1725149 w 2882348"/>
              <a:gd name="connsiteY1" fmla="*/ 1774237 h 4532243"/>
              <a:gd name="connsiteX2" fmla="*/ 2882348 w 2882348"/>
              <a:gd name="connsiteY2" fmla="*/ 4532243 h 4532243"/>
              <a:gd name="connsiteX0" fmla="*/ 0 w 2882348"/>
              <a:gd name="connsiteY0" fmla="*/ 0 h 4532243"/>
              <a:gd name="connsiteX1" fmla="*/ 1725149 w 2882348"/>
              <a:gd name="connsiteY1" fmla="*/ 1774237 h 4532243"/>
              <a:gd name="connsiteX2" fmla="*/ 2882348 w 2882348"/>
              <a:gd name="connsiteY2" fmla="*/ 4532243 h 4532243"/>
              <a:gd name="connsiteX0" fmla="*/ 0 w 2882348"/>
              <a:gd name="connsiteY0" fmla="*/ 0 h 4532243"/>
              <a:gd name="connsiteX1" fmla="*/ 1725149 w 2882348"/>
              <a:gd name="connsiteY1" fmla="*/ 1774237 h 4532243"/>
              <a:gd name="connsiteX2" fmla="*/ 2882348 w 2882348"/>
              <a:gd name="connsiteY2" fmla="*/ 4532243 h 4532243"/>
              <a:gd name="connsiteX0" fmla="*/ 0 w 2882348"/>
              <a:gd name="connsiteY0" fmla="*/ 0 h 4532243"/>
              <a:gd name="connsiteX1" fmla="*/ 1725149 w 2882348"/>
              <a:gd name="connsiteY1" fmla="*/ 1774237 h 4532243"/>
              <a:gd name="connsiteX2" fmla="*/ 2882348 w 2882348"/>
              <a:gd name="connsiteY2" fmla="*/ 4532243 h 4532243"/>
              <a:gd name="connsiteX0" fmla="*/ 0 w 2882348"/>
              <a:gd name="connsiteY0" fmla="*/ 0 h 4532243"/>
              <a:gd name="connsiteX1" fmla="*/ 1725149 w 2882348"/>
              <a:gd name="connsiteY1" fmla="*/ 1774237 h 4532243"/>
              <a:gd name="connsiteX2" fmla="*/ 2882348 w 2882348"/>
              <a:gd name="connsiteY2" fmla="*/ 4532243 h 4532243"/>
              <a:gd name="connsiteX0" fmla="*/ 0 w 2882348"/>
              <a:gd name="connsiteY0" fmla="*/ 0 h 4532243"/>
              <a:gd name="connsiteX1" fmla="*/ 1725149 w 2882348"/>
              <a:gd name="connsiteY1" fmla="*/ 1702229 h 4532243"/>
              <a:gd name="connsiteX2" fmla="*/ 2882348 w 2882348"/>
              <a:gd name="connsiteY2" fmla="*/ 4532243 h 4532243"/>
              <a:gd name="connsiteX0" fmla="*/ 0 w 2882348"/>
              <a:gd name="connsiteY0" fmla="*/ 0 h 4532243"/>
              <a:gd name="connsiteX1" fmla="*/ 1725149 w 2882348"/>
              <a:gd name="connsiteY1" fmla="*/ 1702229 h 4532243"/>
              <a:gd name="connsiteX2" fmla="*/ 2882348 w 2882348"/>
              <a:gd name="connsiteY2" fmla="*/ 4532243 h 4532243"/>
              <a:gd name="connsiteX0" fmla="*/ 0 w 2741375"/>
              <a:gd name="connsiteY0" fmla="*/ 0 h 4702222"/>
              <a:gd name="connsiteX1" fmla="*/ 1584176 w 2741375"/>
              <a:gd name="connsiteY1" fmla="*/ 1872208 h 4702222"/>
              <a:gd name="connsiteX2" fmla="*/ 2741375 w 2741375"/>
              <a:gd name="connsiteY2" fmla="*/ 4702222 h 4702222"/>
              <a:gd name="connsiteX0" fmla="*/ 0 w 2741375"/>
              <a:gd name="connsiteY0" fmla="*/ 0 h 4702222"/>
              <a:gd name="connsiteX1" fmla="*/ 1584176 w 2741375"/>
              <a:gd name="connsiteY1" fmla="*/ 1872208 h 4702222"/>
              <a:gd name="connsiteX2" fmla="*/ 2741375 w 2741375"/>
              <a:gd name="connsiteY2" fmla="*/ 4702222 h 4702222"/>
              <a:gd name="connsiteX0" fmla="*/ 0 w 2741375"/>
              <a:gd name="connsiteY0" fmla="*/ 0 h 4702222"/>
              <a:gd name="connsiteX1" fmla="*/ 1584176 w 2741375"/>
              <a:gd name="connsiteY1" fmla="*/ 1800200 h 4702222"/>
              <a:gd name="connsiteX2" fmla="*/ 2741375 w 2741375"/>
              <a:gd name="connsiteY2" fmla="*/ 4702222 h 4702222"/>
              <a:gd name="connsiteX0" fmla="*/ 0 w 2741375"/>
              <a:gd name="connsiteY0" fmla="*/ 0 h 4702222"/>
              <a:gd name="connsiteX1" fmla="*/ 1440160 w 2741375"/>
              <a:gd name="connsiteY1" fmla="*/ 1944216 h 4702222"/>
              <a:gd name="connsiteX2" fmla="*/ 2741375 w 2741375"/>
              <a:gd name="connsiteY2" fmla="*/ 4702222 h 4702222"/>
              <a:gd name="connsiteX0" fmla="*/ 0 w 2741375"/>
              <a:gd name="connsiteY0" fmla="*/ 0 h 4702222"/>
              <a:gd name="connsiteX1" fmla="*/ 1512168 w 2741375"/>
              <a:gd name="connsiteY1" fmla="*/ 1872208 h 4702222"/>
              <a:gd name="connsiteX2" fmla="*/ 2741375 w 2741375"/>
              <a:gd name="connsiteY2" fmla="*/ 4702222 h 4702222"/>
              <a:gd name="connsiteX0" fmla="*/ 0 w 2741375"/>
              <a:gd name="connsiteY0" fmla="*/ 0 h 4702222"/>
              <a:gd name="connsiteX1" fmla="*/ 1512168 w 2741375"/>
              <a:gd name="connsiteY1" fmla="*/ 1872208 h 4702222"/>
              <a:gd name="connsiteX2" fmla="*/ 2741375 w 2741375"/>
              <a:gd name="connsiteY2" fmla="*/ 4702222 h 4702222"/>
              <a:gd name="connsiteX0" fmla="*/ 0 w 2376264"/>
              <a:gd name="connsiteY0" fmla="*/ 0 h 4752528"/>
              <a:gd name="connsiteX1" fmla="*/ 1512168 w 2376264"/>
              <a:gd name="connsiteY1" fmla="*/ 1872208 h 4752528"/>
              <a:gd name="connsiteX2" fmla="*/ 2376264 w 2376264"/>
              <a:gd name="connsiteY2" fmla="*/ 4752528 h 4752528"/>
              <a:gd name="connsiteX0" fmla="*/ 0 w 2376264"/>
              <a:gd name="connsiteY0" fmla="*/ 0 h 4752528"/>
              <a:gd name="connsiteX1" fmla="*/ 1512168 w 2376264"/>
              <a:gd name="connsiteY1" fmla="*/ 1872208 h 4752528"/>
              <a:gd name="connsiteX2" fmla="*/ 2376264 w 2376264"/>
              <a:gd name="connsiteY2" fmla="*/ 4752528 h 4752528"/>
              <a:gd name="connsiteX0" fmla="*/ 0 w 2232248"/>
              <a:gd name="connsiteY0" fmla="*/ 0 h 4680520"/>
              <a:gd name="connsiteX1" fmla="*/ 1512168 w 2232248"/>
              <a:gd name="connsiteY1" fmla="*/ 1872208 h 4680520"/>
              <a:gd name="connsiteX2" fmla="*/ 2232248 w 2232248"/>
              <a:gd name="connsiteY2" fmla="*/ 4680520 h 4680520"/>
              <a:gd name="connsiteX0" fmla="*/ 0 w 2160240"/>
              <a:gd name="connsiteY0" fmla="*/ 0 h 4680520"/>
              <a:gd name="connsiteX1" fmla="*/ 1512168 w 2160240"/>
              <a:gd name="connsiteY1" fmla="*/ 1872208 h 4680520"/>
              <a:gd name="connsiteX2" fmla="*/ 2160240 w 2160240"/>
              <a:gd name="connsiteY2" fmla="*/ 4680520 h 4680520"/>
              <a:gd name="connsiteX0" fmla="*/ 0 w 2016224"/>
              <a:gd name="connsiteY0" fmla="*/ 0 h 4320480"/>
              <a:gd name="connsiteX1" fmla="*/ 1512168 w 2016224"/>
              <a:gd name="connsiteY1" fmla="*/ 1872208 h 4320480"/>
              <a:gd name="connsiteX2" fmla="*/ 2016224 w 2016224"/>
              <a:gd name="connsiteY2" fmla="*/ 4320480 h 4320480"/>
              <a:gd name="connsiteX0" fmla="*/ 0 w 2016224"/>
              <a:gd name="connsiteY0" fmla="*/ 0 h 4176464"/>
              <a:gd name="connsiteX1" fmla="*/ 1512168 w 2016224"/>
              <a:gd name="connsiteY1" fmla="*/ 1872208 h 4176464"/>
              <a:gd name="connsiteX2" fmla="*/ 2016224 w 2016224"/>
              <a:gd name="connsiteY2" fmla="*/ 4176464 h 4176464"/>
              <a:gd name="connsiteX0" fmla="*/ 0 w 2016224"/>
              <a:gd name="connsiteY0" fmla="*/ 0 h 4176464"/>
              <a:gd name="connsiteX1" fmla="*/ 1512168 w 2016224"/>
              <a:gd name="connsiteY1" fmla="*/ 1728192 h 4176464"/>
              <a:gd name="connsiteX2" fmla="*/ 2016224 w 2016224"/>
              <a:gd name="connsiteY2" fmla="*/ 4176464 h 4176464"/>
              <a:gd name="connsiteX0" fmla="*/ 0 w 2016224"/>
              <a:gd name="connsiteY0" fmla="*/ 0 h 4176464"/>
              <a:gd name="connsiteX1" fmla="*/ 1440160 w 2016224"/>
              <a:gd name="connsiteY1" fmla="*/ 1728192 h 4176464"/>
              <a:gd name="connsiteX2" fmla="*/ 2016224 w 2016224"/>
              <a:gd name="connsiteY2" fmla="*/ 4176464 h 4176464"/>
              <a:gd name="connsiteX0" fmla="*/ 0 w 2088232"/>
              <a:gd name="connsiteY0" fmla="*/ 0 h 3960440"/>
              <a:gd name="connsiteX1" fmla="*/ 1440160 w 2088232"/>
              <a:gd name="connsiteY1" fmla="*/ 1728192 h 3960440"/>
              <a:gd name="connsiteX2" fmla="*/ 2088232 w 2088232"/>
              <a:gd name="connsiteY2" fmla="*/ 3960440 h 3960440"/>
              <a:gd name="connsiteX0" fmla="*/ 0 w 2160240"/>
              <a:gd name="connsiteY0" fmla="*/ 0 h 3888432"/>
              <a:gd name="connsiteX1" fmla="*/ 1512168 w 2160240"/>
              <a:gd name="connsiteY1" fmla="*/ 1656184 h 3888432"/>
              <a:gd name="connsiteX2" fmla="*/ 2160240 w 2160240"/>
              <a:gd name="connsiteY2" fmla="*/ 3888432 h 3888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60240" h="3888432">
                <a:moveTo>
                  <a:pt x="0" y="0"/>
                </a:moveTo>
                <a:cubicBezTo>
                  <a:pt x="623326" y="523258"/>
                  <a:pt x="1118326" y="949983"/>
                  <a:pt x="1512168" y="1656184"/>
                </a:cubicBezTo>
                <a:cubicBezTo>
                  <a:pt x="2010848" y="2734325"/>
                  <a:pt x="2102634" y="3057298"/>
                  <a:pt x="2160240" y="3888432"/>
                </a:cubicBezTo>
              </a:path>
            </a:pathLst>
          </a:cu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6" grpId="0" animBg="1"/>
      <p:bldP spid="97" grpId="0" animBg="1"/>
      <p:bldP spid="1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Service </a:t>
            </a:r>
            <a:r>
              <a:rPr lang="de-DE" dirty="0" err="1" smtClean="0"/>
              <a:t>Quarter</a:t>
            </a:r>
            <a:r>
              <a:rPr lang="de-DE" dirty="0" smtClean="0"/>
              <a:t> Panel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1026" name="Picture 2" descr="C:\Users\Manuel\Documents\Andere Projekte\CERN-Praktikum 2011\Fotos\CIMG3174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t="1165" b="11382"/>
          <a:stretch>
            <a:fillRect/>
          </a:stretch>
        </p:blipFill>
        <p:spPr bwMode="auto">
          <a:xfrm>
            <a:off x="468313" y="1124744"/>
            <a:ext cx="8232915" cy="5399881"/>
          </a:xfrm>
          <a:prstGeom prst="rect">
            <a:avLst/>
          </a:prstGeom>
          <a:noFill/>
        </p:spPr>
      </p:pic>
      <p:pic>
        <p:nvPicPr>
          <p:cNvPr id="1027" name="Picture 3" descr="C:\Users\Manuel\Documents\Andere Projekte\CERN-Praktikum 2011\Fotos\CIMG3175.JPG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 t="12276"/>
          <a:stretch>
            <a:fillRect/>
          </a:stretch>
        </p:blipFill>
        <p:spPr bwMode="auto">
          <a:xfrm>
            <a:off x="467544" y="1124744"/>
            <a:ext cx="8207375" cy="5399881"/>
          </a:xfrm>
          <a:prstGeom prst="rect">
            <a:avLst/>
          </a:prstGeom>
          <a:noFill/>
          <a:ln w="38100">
            <a:noFill/>
          </a:ln>
        </p:spPr>
      </p:pic>
      <p:pic>
        <p:nvPicPr>
          <p:cNvPr id="1028" name="Picture 4" descr="C:\Users\Manuel\Documents\Andere Projekte\CERN-Praktikum 2011\Fotos\CIMG3177.JPG"/>
          <p:cNvPicPr>
            <a:picLocks noChangeAspect="1" noChangeArrowheads="1"/>
          </p:cNvPicPr>
          <p:nvPr/>
        </p:nvPicPr>
        <p:blipFill>
          <a:blip r:embed="rId5" cstate="print">
            <a:lum bright="10000"/>
          </a:blip>
          <a:srcRect t="10529" b="1748"/>
          <a:stretch>
            <a:fillRect/>
          </a:stretch>
        </p:blipFill>
        <p:spPr bwMode="auto">
          <a:xfrm>
            <a:off x="467544" y="1124744"/>
            <a:ext cx="8207375" cy="5399881"/>
          </a:xfrm>
          <a:prstGeom prst="rect">
            <a:avLst/>
          </a:prstGeom>
          <a:noFill/>
          <a:ln w="3810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neuen Services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Neue Services notwendig aufgrund möglicher Unzuverlässigkeit der optischen Module</a:t>
            </a:r>
          </a:p>
          <a:p>
            <a:r>
              <a:rPr lang="de-DE" dirty="0" smtClean="0"/>
              <a:t>Vermutetes Problem: Luftfeuchtigkeit</a:t>
            </a:r>
          </a:p>
          <a:p>
            <a:r>
              <a:rPr lang="de-DE" dirty="0" smtClean="0"/>
              <a:t>Defekte optische Module im ATLAS schwer ersetzbar, deshalb Austausch beim Long </a:t>
            </a:r>
            <a:r>
              <a:rPr lang="de-DE" dirty="0" err="1" smtClean="0"/>
              <a:t>Shutdown</a:t>
            </a:r>
            <a:r>
              <a:rPr lang="de-DE" dirty="0" smtClean="0"/>
              <a:t> 2013/14</a:t>
            </a:r>
            <a:endParaRPr lang="de-DE" dirty="0"/>
          </a:p>
        </p:txBody>
      </p:sp>
      <p:pic>
        <p:nvPicPr>
          <p:cNvPr id="1026" name="Picture 2" descr="C:\Users\Manuel\Documents\Andere Projekte\CERN-Praktikum 2011\nSQP.jpg"/>
          <p:cNvPicPr>
            <a:picLocks noChangeAspect="1" noChangeArrowheads="1"/>
          </p:cNvPicPr>
          <p:nvPr/>
        </p:nvPicPr>
        <p:blipFill>
          <a:blip r:embed="rId3" cstate="print"/>
          <a:srcRect t="4759"/>
          <a:stretch>
            <a:fillRect/>
          </a:stretch>
        </p:blipFill>
        <p:spPr bwMode="auto">
          <a:xfrm>
            <a:off x="2483768" y="3642255"/>
            <a:ext cx="4036134" cy="28823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468313" y="1124744"/>
            <a:ext cx="8207375" cy="53998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neuen Services</a:t>
            </a:r>
            <a:endParaRPr lang="de-DE" dirty="0"/>
          </a:p>
        </p:txBody>
      </p:sp>
      <p:pic>
        <p:nvPicPr>
          <p:cNvPr id="1026" name="Picture 2" descr="C:\Users\Manuel\Documents\Andere Projekte\CERN-Praktikum 2011\nSQP-p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9836" y="1145179"/>
            <a:ext cx="7056784" cy="5291338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468313" y="6155293"/>
            <a:ext cx="2447503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Anschluss Pixel Detektor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300192" y="3645024"/>
            <a:ext cx="2015456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PP1 Tapes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4932040" y="4797152"/>
            <a:ext cx="187220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PP0 Boards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444208" y="1124744"/>
            <a:ext cx="223148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Anschluss PP1 Boards</a:t>
            </a:r>
            <a:endParaRPr lang="de-DE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Fertigung der neuen Panels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Arbeit des </a:t>
            </a:r>
            <a:r>
              <a:rPr lang="de-DE" dirty="0" err="1" smtClean="0"/>
              <a:t>Soldering</a:t>
            </a:r>
            <a:r>
              <a:rPr lang="de-DE" dirty="0" smtClean="0"/>
              <a:t>-Teams</a:t>
            </a:r>
            <a:endParaRPr lang="de-DE" dirty="0"/>
          </a:p>
        </p:txBody>
      </p:sp>
      <p:pic>
        <p:nvPicPr>
          <p:cNvPr id="2050" name="Picture 2" descr="C:\Users\Manuel\Documents\Andere Projekte\CERN-Praktikum 2011\Fotos\CIMG3187.JPG"/>
          <p:cNvPicPr>
            <a:picLocks noChangeAspect="1" noChangeArrowheads="1"/>
          </p:cNvPicPr>
          <p:nvPr/>
        </p:nvPicPr>
        <p:blipFill>
          <a:blip r:embed="rId2" cstate="print"/>
          <a:srcRect t="5953" b="14282"/>
          <a:stretch>
            <a:fillRect/>
          </a:stretch>
        </p:blipFill>
        <p:spPr bwMode="auto">
          <a:xfrm>
            <a:off x="611188" y="1700089"/>
            <a:ext cx="8064500" cy="4824536"/>
          </a:xfrm>
          <a:prstGeom prst="rect">
            <a:avLst/>
          </a:prstGeom>
          <a:noFill/>
        </p:spPr>
      </p:pic>
      <p:pic>
        <p:nvPicPr>
          <p:cNvPr id="2051" name="Picture 3" descr="C:\Users\Manuel\Documents\Andere Projekte\CERN-Praktikum 2011\Fotos\CIMG3190.JPG"/>
          <p:cNvPicPr>
            <a:picLocks noChangeAspect="1" noChangeArrowheads="1"/>
          </p:cNvPicPr>
          <p:nvPr/>
        </p:nvPicPr>
        <p:blipFill>
          <a:blip r:embed="rId3" cstate="print"/>
          <a:srcRect t="24982" b="29768"/>
          <a:stretch>
            <a:fillRect/>
          </a:stretch>
        </p:blipFill>
        <p:spPr bwMode="auto">
          <a:xfrm>
            <a:off x="611188" y="1700213"/>
            <a:ext cx="8064500" cy="2736899"/>
          </a:xfrm>
          <a:prstGeom prst="rect">
            <a:avLst/>
          </a:prstGeom>
          <a:noFill/>
        </p:spPr>
      </p:pic>
      <p:pic>
        <p:nvPicPr>
          <p:cNvPr id="2052" name="Picture 4" descr="C:\Users\Manuel\Documents\Andere Projekte\CERN-Praktikum 2011\Fotos\CIMG3191.JPG"/>
          <p:cNvPicPr>
            <a:picLocks noChangeAspect="1" noChangeArrowheads="1"/>
          </p:cNvPicPr>
          <p:nvPr/>
        </p:nvPicPr>
        <p:blipFill>
          <a:blip r:embed="rId4" cstate="print"/>
          <a:srcRect l="8170" t="41594" r="8665" b="29693"/>
          <a:stretch>
            <a:fillRect/>
          </a:stretch>
        </p:blipFill>
        <p:spPr bwMode="auto">
          <a:xfrm>
            <a:off x="611188" y="4436393"/>
            <a:ext cx="8064500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-Design">
  <a:themeElements>
    <a:clrScheme name="Divio - Corporate Design">
      <a:dk1>
        <a:sysClr val="windowText" lastClr="000000"/>
      </a:dk1>
      <a:lt1>
        <a:sysClr val="window" lastClr="FFFFFF"/>
      </a:lt1>
      <a:dk2>
        <a:srgbClr val="7E0600"/>
      </a:dk2>
      <a:lt2>
        <a:srgbClr val="DEDEDE"/>
      </a:lt2>
      <a:accent1>
        <a:srgbClr val="9A0101"/>
      </a:accent1>
      <a:accent2>
        <a:srgbClr val="C0504D"/>
      </a:accent2>
      <a:accent3>
        <a:srgbClr val="9BBB59"/>
      </a:accent3>
      <a:accent4>
        <a:srgbClr val="FEDE00"/>
      </a:accent4>
      <a:accent5>
        <a:srgbClr val="FEB8B8"/>
      </a:accent5>
      <a:accent6>
        <a:srgbClr val="F79646"/>
      </a:accent6>
      <a:hlink>
        <a:srgbClr val="0000FF"/>
      </a:hlink>
      <a:folHlink>
        <a:srgbClr val="0000FF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370</Words>
  <Application>Microsoft Office PowerPoint</Application>
  <PresentationFormat>Bildschirmpräsentation (4:3)</PresentationFormat>
  <Paragraphs>85</Paragraphs>
  <Slides>15</Slides>
  <Notes>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Larissa-Design</vt:lpstr>
      <vt:lpstr>ATLAS Pixel Detektor</vt:lpstr>
      <vt:lpstr>Inhalt</vt:lpstr>
      <vt:lpstr>Aufbau des ATLAS-Detektors</vt:lpstr>
      <vt:lpstr>Der ATLAS Pixel Detektor</vt:lpstr>
      <vt:lpstr>Funktionsweise des Pixeldetektors</vt:lpstr>
      <vt:lpstr>Service Quarter Panel</vt:lpstr>
      <vt:lpstr>Die neuen Services</vt:lpstr>
      <vt:lpstr>Die neuen Services</vt:lpstr>
      <vt:lpstr>Die Fertigung der neuen Panels</vt:lpstr>
      <vt:lpstr>Unsere Arbeit während des Praktikums</vt:lpstr>
      <vt:lpstr>Unsere Arbeit während des Praktikums</vt:lpstr>
      <vt:lpstr>Unsere Arbeit während des Praktikums</vt:lpstr>
      <vt:lpstr>Einfügen von Travellern in die Datenbank</vt:lpstr>
      <vt:lpstr>Erfahrungen &amp; Reflektion</vt:lpstr>
      <vt:lpstr>ATLAS Pixel Detektor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Manuel</dc:creator>
  <cp:lastModifiedBy>Manuel</cp:lastModifiedBy>
  <cp:revision>231</cp:revision>
  <dcterms:created xsi:type="dcterms:W3CDTF">2012-04-23T08:52:52Z</dcterms:created>
  <dcterms:modified xsi:type="dcterms:W3CDTF">2012-04-26T19:53:30Z</dcterms:modified>
</cp:coreProperties>
</file>