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0" r:id="rId11"/>
    <p:sldId id="268" r:id="rId12"/>
    <p:sldId id="269" r:id="rId13"/>
    <p:sldId id="266" r:id="rId14"/>
    <p:sldId id="271" r:id="rId15"/>
    <p:sldId id="273" r:id="rId16"/>
    <p:sldId id="276" r:id="rId17"/>
    <p:sldId id="274" r:id="rId18"/>
    <p:sldId id="277" r:id="rId19"/>
    <p:sldId id="278" r:id="rId20"/>
    <p:sldId id="267" r:id="rId21"/>
    <p:sldId id="275" r:id="rId22"/>
    <p:sldId id="280" r:id="rId23"/>
    <p:sldId id="279" r:id="rId24"/>
    <p:sldId id="281" r:id="rId25"/>
    <p:sldId id="282" r:id="rId26"/>
    <p:sldId id="265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8" autoAdjust="0"/>
    <p:restoredTop sz="94638" autoAdjust="0"/>
  </p:normalViewPr>
  <p:slideViewPr>
    <p:cSldViewPr>
      <p:cViewPr varScale="1">
        <p:scale>
          <a:sx n="86" d="100"/>
          <a:sy n="86" d="100"/>
        </p:scale>
        <p:origin x="-93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E5A4C2-EE2E-40D4-8D4D-E8E389DA2174}" type="datetimeFigureOut">
              <a:rPr lang="de-DE" smtClean="0"/>
              <a:pPr/>
              <a:t>26.04.2012</a:t>
            </a:fld>
            <a:endParaRPr lang="de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4A23BB-1836-45AE-BC57-BF5B647C9D3E}" type="slidenum">
              <a:rPr lang="de-DE" smtClean="0"/>
              <a:pPr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4A23BB-1836-45AE-BC57-BF5B647C9D3E}" type="slidenum">
              <a:rPr lang="de-DE" smtClean="0"/>
              <a:pPr/>
              <a:t>14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0351111C-675F-4644-9C9F-8B351460A030}" type="datetime1">
              <a:rPr lang="en-US" smtClean="0"/>
              <a:pPr/>
              <a:t>4/26/2012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367AC196-256A-41A2-950A-72F3C659918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CBE4D7-CDD1-448E-AE32-8C487E998B36}" type="datetime1">
              <a:rPr lang="en-US" smtClean="0"/>
              <a:pPr/>
              <a:t>4/26/2012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7AC196-256A-41A2-950A-72F3C65991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50B292-DAD9-47A3-9BCD-F5FC22A469BF}" type="datetime1">
              <a:rPr lang="en-US" smtClean="0"/>
              <a:pPr/>
              <a:t>4/26/2012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7AC196-256A-41A2-950A-72F3C65991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/>
            </a:lvl1pPr>
            <a:extLst/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0C0883-45CB-41D5-872B-A69F0E9DFED6}" type="datetime1">
              <a:rPr lang="en-US" smtClean="0"/>
              <a:pPr/>
              <a:t>4/26/2012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7AC196-256A-41A2-950A-72F3C65991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9D24B2F1-DC31-4E86-924C-688C120B67B7}" type="datetime1">
              <a:rPr lang="en-US" smtClean="0"/>
              <a:pPr/>
              <a:t>4/26/2012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367AC196-256A-41A2-950A-72F3C659918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AEE6EA-18E4-443D-90C0-2C181B6BB9D8}" type="datetime1">
              <a:rPr lang="en-US" smtClean="0"/>
              <a:pPr/>
              <a:t>4/26/2012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367AC196-256A-41A2-950A-72F3C659918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396E0A-2823-4C39-BB57-167418F8B144}" type="datetime1">
              <a:rPr lang="en-US" smtClean="0"/>
              <a:pPr/>
              <a:t>4/26/2012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367AC196-256A-41A2-950A-72F3C65991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9B64EC-9A82-47D9-90C3-1A62E565EB23}" type="datetime1">
              <a:rPr lang="en-US" smtClean="0"/>
              <a:pPr/>
              <a:t>4/26/2012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7AC196-256A-41A2-950A-72F3C659918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965BE4-4534-4384-A633-91EB066807C4}" type="datetime1">
              <a:rPr lang="en-US" smtClean="0"/>
              <a:pPr/>
              <a:t>4/26/2012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7AC196-256A-41A2-950A-72F3C65991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CF312737-4C7B-434B-9B8F-2FA19DC976B2}" type="datetime1">
              <a:rPr lang="en-US" smtClean="0"/>
              <a:pPr/>
              <a:t>4/26/2012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367AC196-256A-41A2-950A-72F3C659918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13DA97E8-C503-4028-A550-60B9B4E3A4EB}" type="datetime1">
              <a:rPr lang="en-US" smtClean="0"/>
              <a:pPr/>
              <a:t>4/26/2012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367AC196-256A-41A2-950A-72F3C659918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949DDF85-B90D-4A7D-8181-D5D9313A905E}" type="datetime1">
              <a:rPr lang="en-US" smtClean="0"/>
              <a:pPr/>
              <a:t>4/26/2012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367AC196-256A-41A2-950A-72F3C659918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fade/>
  </p:transition>
  <p:hf hdr="0" ftr="0" dt="0"/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de.wikipedia.org/" TargetMode="External"/><Relationship Id="rId2" Type="http://schemas.openxmlformats.org/officeDocument/2006/relationships/hyperlink" Target="http://www.lhc-facts.ch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332656"/>
            <a:ext cx="8802354" cy="2209800"/>
          </a:xfrm>
        </p:spPr>
        <p:txBody>
          <a:bodyPr/>
          <a:lstStyle/>
          <a:p>
            <a:r>
              <a:rPr lang="en-US" dirty="0" err="1" smtClean="0"/>
              <a:t>Detektion</a:t>
            </a:r>
            <a:r>
              <a:rPr lang="en-US" dirty="0" smtClean="0"/>
              <a:t> </a:t>
            </a:r>
            <a:r>
              <a:rPr lang="en-US" dirty="0" err="1" smtClean="0"/>
              <a:t>kosmischer</a:t>
            </a:r>
            <a:r>
              <a:rPr lang="en-US" dirty="0" smtClean="0"/>
              <a:t> </a:t>
            </a:r>
            <a:r>
              <a:rPr lang="en-US" dirty="0" err="1" smtClean="0"/>
              <a:t>Myonen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Steffen Litzinger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67AC196-256A-41A2-950A-72F3C659918D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Versuchsaufbau - NIM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6"/>
            <a:ext cx="8229600" cy="4735091"/>
          </a:xfrm>
        </p:spPr>
        <p:txBody>
          <a:bodyPr>
            <a:normAutofit/>
          </a:bodyPr>
          <a:lstStyle/>
          <a:p>
            <a:r>
              <a:rPr lang="de-DE" sz="2800" b="1" dirty="0" smtClean="0"/>
              <a:t>Module</a:t>
            </a:r>
            <a:r>
              <a:rPr lang="de-DE" sz="2800" dirty="0" smtClean="0"/>
              <a:t>:</a:t>
            </a:r>
          </a:p>
          <a:p>
            <a:pPr lvl="1"/>
            <a:r>
              <a:rPr lang="de-DE" sz="2400" b="1" i="1" dirty="0" smtClean="0"/>
              <a:t>Discriminator</a:t>
            </a:r>
            <a:r>
              <a:rPr lang="de-DE" sz="2400" b="1" dirty="0" smtClean="0"/>
              <a:t>: </a:t>
            </a:r>
          </a:p>
          <a:p>
            <a:pPr lvl="1">
              <a:buNone/>
            </a:pPr>
            <a:r>
              <a:rPr lang="de-DE" sz="2400" dirty="0" smtClean="0"/>
              <a:t>	Analog/Digital Wandler, einstellbare Grenzspannung (</a:t>
            </a:r>
            <a:r>
              <a:rPr lang="de-DE" sz="2400" i="1" dirty="0" smtClean="0"/>
              <a:t>Treshold</a:t>
            </a:r>
            <a:r>
              <a:rPr lang="de-DE" sz="2400" dirty="0" smtClean="0"/>
              <a:t>)</a:t>
            </a:r>
          </a:p>
          <a:p>
            <a:pPr lvl="1"/>
            <a:r>
              <a:rPr lang="de-DE" sz="2400" b="1" i="1" dirty="0" smtClean="0"/>
              <a:t>Coincidence</a:t>
            </a:r>
            <a:r>
              <a:rPr lang="de-DE" sz="2400" i="1" dirty="0" smtClean="0"/>
              <a:t>:</a:t>
            </a:r>
          </a:p>
          <a:p>
            <a:pPr lvl="1">
              <a:buNone/>
            </a:pPr>
            <a:r>
              <a:rPr lang="de-DE" sz="2400" i="1" dirty="0" smtClean="0"/>
              <a:t>	AND – Einheit, </a:t>
            </a:r>
            <a:r>
              <a:rPr lang="de-DE" sz="2400" dirty="0" smtClean="0"/>
              <a:t>sendet logische 1 wenn alle Eingänge 1 eingeben</a:t>
            </a:r>
          </a:p>
          <a:p>
            <a:pPr lvl="1"/>
            <a:r>
              <a:rPr lang="de-DE" sz="2400" b="1" i="1" dirty="0" smtClean="0"/>
              <a:t>Z</a:t>
            </a:r>
            <a:r>
              <a:rPr lang="de-DE" sz="2400" b="1" dirty="0" smtClean="0"/>
              <a:t>ä</a:t>
            </a:r>
            <a:r>
              <a:rPr lang="de-DE" sz="2400" b="1" i="1" dirty="0" smtClean="0"/>
              <a:t>hler</a:t>
            </a:r>
            <a:r>
              <a:rPr lang="de-DE" sz="2400" i="1" dirty="0" smtClean="0"/>
              <a:t>:</a:t>
            </a:r>
          </a:p>
          <a:p>
            <a:pPr lvl="1">
              <a:buNone/>
            </a:pPr>
            <a:r>
              <a:rPr lang="de-DE" sz="2400" dirty="0" smtClean="0"/>
              <a:t>	digitaler Signalzähler</a:t>
            </a:r>
          </a:p>
          <a:p>
            <a:pPr lvl="1"/>
            <a:r>
              <a:rPr lang="de-DE" sz="2400" b="1" i="1" dirty="0" smtClean="0"/>
              <a:t>Spannungsversorgung</a:t>
            </a:r>
            <a:r>
              <a:rPr lang="de-DE" sz="2400" dirty="0" smtClean="0"/>
              <a:t>:</a:t>
            </a:r>
          </a:p>
          <a:p>
            <a:pPr lvl="1">
              <a:buNone/>
            </a:pPr>
            <a:r>
              <a:rPr lang="de-DE" sz="2400" dirty="0" smtClean="0"/>
              <a:t>	legt Hochspannung (2kV) an die Photomultiplier an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AC196-256A-41A2-950A-72F3C659918D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Versuchsaufbau - NIM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2800" dirty="0" smtClean="0"/>
              <a:t>Zugehöriges Schaltbild:</a:t>
            </a:r>
          </a:p>
          <a:p>
            <a:pPr>
              <a:buNone/>
            </a:pPr>
            <a:endParaRPr lang="de-DE" dirty="0"/>
          </a:p>
        </p:txBody>
      </p:sp>
      <p:pic>
        <p:nvPicPr>
          <p:cNvPr id="5" name="Picture 5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 l="14627"/>
          <a:stretch>
            <a:fillRect/>
          </a:stretch>
        </p:blipFill>
        <p:spPr bwMode="auto">
          <a:xfrm>
            <a:off x="5436096" y="1628800"/>
            <a:ext cx="3168352" cy="219194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Rounded Rectangle 5"/>
          <p:cNvSpPr/>
          <p:nvPr/>
        </p:nvSpPr>
        <p:spPr>
          <a:xfrm>
            <a:off x="755576" y="4077072"/>
            <a:ext cx="1080120" cy="4320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#1</a:t>
            </a:r>
            <a:endParaRPr lang="de-DE" dirty="0"/>
          </a:p>
        </p:txBody>
      </p:sp>
      <p:sp>
        <p:nvSpPr>
          <p:cNvPr id="7" name="Rounded Rectangle 6"/>
          <p:cNvSpPr/>
          <p:nvPr/>
        </p:nvSpPr>
        <p:spPr>
          <a:xfrm>
            <a:off x="755576" y="5013176"/>
            <a:ext cx="1080120" cy="4320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#2</a:t>
            </a:r>
            <a:endParaRPr lang="de-DE" dirty="0"/>
          </a:p>
        </p:txBody>
      </p:sp>
      <p:sp>
        <p:nvSpPr>
          <p:cNvPr id="8" name="Isosceles Triangle 7"/>
          <p:cNvSpPr/>
          <p:nvPr/>
        </p:nvSpPr>
        <p:spPr>
          <a:xfrm rot="5400000">
            <a:off x="2591780" y="4113076"/>
            <a:ext cx="288032" cy="36004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Isosceles Triangle 8"/>
          <p:cNvSpPr/>
          <p:nvPr/>
        </p:nvSpPr>
        <p:spPr>
          <a:xfrm rot="5400000">
            <a:off x="2591780" y="5049180"/>
            <a:ext cx="288032" cy="36004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Flowchart: Delay 9"/>
          <p:cNvSpPr/>
          <p:nvPr/>
        </p:nvSpPr>
        <p:spPr>
          <a:xfrm>
            <a:off x="3923928" y="4149080"/>
            <a:ext cx="936104" cy="1224136"/>
          </a:xfrm>
          <a:prstGeom prst="flowChartDela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tangle 10"/>
          <p:cNvSpPr/>
          <p:nvPr/>
        </p:nvSpPr>
        <p:spPr>
          <a:xfrm>
            <a:off x="2843808" y="3212976"/>
            <a:ext cx="1080120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1234</a:t>
            </a:r>
            <a:endParaRPr lang="de-DE" dirty="0"/>
          </a:p>
        </p:txBody>
      </p:sp>
      <p:sp>
        <p:nvSpPr>
          <p:cNvPr id="12" name="Rectangle 11"/>
          <p:cNvSpPr/>
          <p:nvPr/>
        </p:nvSpPr>
        <p:spPr>
          <a:xfrm>
            <a:off x="2843808" y="5877272"/>
            <a:ext cx="1080120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1234</a:t>
            </a:r>
            <a:endParaRPr lang="de-DE" dirty="0"/>
          </a:p>
        </p:txBody>
      </p:sp>
      <p:sp>
        <p:nvSpPr>
          <p:cNvPr id="13" name="Rectangle 12"/>
          <p:cNvSpPr/>
          <p:nvPr/>
        </p:nvSpPr>
        <p:spPr>
          <a:xfrm>
            <a:off x="5004048" y="5877272"/>
            <a:ext cx="1080120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1234</a:t>
            </a:r>
            <a:endParaRPr lang="de-DE" dirty="0"/>
          </a:p>
        </p:txBody>
      </p:sp>
      <p:cxnSp>
        <p:nvCxnSpPr>
          <p:cNvPr id="19" name="Straight Connector 18"/>
          <p:cNvCxnSpPr>
            <a:stCxn id="8" idx="3"/>
            <a:endCxn id="6" idx="3"/>
          </p:cNvCxnSpPr>
          <p:nvPr/>
        </p:nvCxnSpPr>
        <p:spPr>
          <a:xfrm flipH="1">
            <a:off x="1835696" y="4293096"/>
            <a:ext cx="7200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9" idx="3"/>
            <a:endCxn id="7" idx="3"/>
          </p:cNvCxnSpPr>
          <p:nvPr/>
        </p:nvCxnSpPr>
        <p:spPr>
          <a:xfrm flipH="1">
            <a:off x="1835696" y="5229200"/>
            <a:ext cx="7200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>
            <a:stCxn id="8" idx="0"/>
          </p:cNvCxnSpPr>
          <p:nvPr/>
        </p:nvCxnSpPr>
        <p:spPr>
          <a:xfrm>
            <a:off x="2915816" y="4293096"/>
            <a:ext cx="10081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stCxn id="9" idx="0"/>
          </p:cNvCxnSpPr>
          <p:nvPr/>
        </p:nvCxnSpPr>
        <p:spPr>
          <a:xfrm>
            <a:off x="2915816" y="5229200"/>
            <a:ext cx="10081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stCxn id="11" idx="2"/>
          </p:cNvCxnSpPr>
          <p:nvPr/>
        </p:nvCxnSpPr>
        <p:spPr>
          <a:xfrm>
            <a:off x="3383868" y="3645024"/>
            <a:ext cx="36004" cy="6480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>
            <a:endCxn id="12" idx="0"/>
          </p:cNvCxnSpPr>
          <p:nvPr/>
        </p:nvCxnSpPr>
        <p:spPr>
          <a:xfrm flipH="1">
            <a:off x="3383868" y="5229200"/>
            <a:ext cx="36004" cy="6480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hape 44"/>
          <p:cNvCxnSpPr>
            <a:stCxn id="10" idx="3"/>
            <a:endCxn id="13" idx="0"/>
          </p:cNvCxnSpPr>
          <p:nvPr/>
        </p:nvCxnSpPr>
        <p:spPr>
          <a:xfrm>
            <a:off x="4860032" y="4761148"/>
            <a:ext cx="684076" cy="1116124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2934809" y="2780928"/>
            <a:ext cx="865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Zähler</a:t>
            </a:r>
            <a:endParaRPr lang="de-DE" dirty="0"/>
          </a:p>
        </p:txBody>
      </p:sp>
      <p:sp>
        <p:nvSpPr>
          <p:cNvPr id="47" name="TextBox 46"/>
          <p:cNvSpPr txBox="1"/>
          <p:nvPr/>
        </p:nvSpPr>
        <p:spPr>
          <a:xfrm>
            <a:off x="4932040" y="4293096"/>
            <a:ext cx="1544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Coincidence</a:t>
            </a:r>
            <a:endParaRPr lang="de-DE" dirty="0"/>
          </a:p>
        </p:txBody>
      </p:sp>
      <p:sp>
        <p:nvSpPr>
          <p:cNvPr id="48" name="TextBox 47"/>
          <p:cNvSpPr txBox="1"/>
          <p:nvPr/>
        </p:nvSpPr>
        <p:spPr>
          <a:xfrm>
            <a:off x="1979712" y="4581128"/>
            <a:ext cx="16351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Discriminator</a:t>
            </a:r>
            <a:endParaRPr lang="de-DE" dirty="0"/>
          </a:p>
        </p:txBody>
      </p:sp>
      <p:sp>
        <p:nvSpPr>
          <p:cNvPr id="49" name="TextBox 48"/>
          <p:cNvSpPr txBox="1"/>
          <p:nvPr/>
        </p:nvSpPr>
        <p:spPr>
          <a:xfrm>
            <a:off x="395536" y="3573016"/>
            <a:ext cx="1824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Detektorkanäle</a:t>
            </a:r>
          </a:p>
        </p:txBody>
      </p:sp>
      <p:sp>
        <p:nvSpPr>
          <p:cNvPr id="50" name="Slide Number Placeholder 4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AC196-256A-41A2-950A-72F3C659918D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Myonendetektion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2800" dirty="0" smtClean="0"/>
              <a:t>Wenn ein Signal gleichzeitig von beiden Kanälen gemessen wird: </a:t>
            </a:r>
            <a:r>
              <a:rPr lang="de-DE" sz="2800" i="1" dirty="0" err="1" smtClean="0"/>
              <a:t>Myonenkandidat</a:t>
            </a:r>
            <a:endParaRPr lang="de-DE" sz="2800" i="1" dirty="0" smtClean="0"/>
          </a:p>
          <a:p>
            <a:r>
              <a:rPr lang="de-DE" sz="2800" i="1" dirty="0" smtClean="0"/>
              <a:t>Coincidence</a:t>
            </a:r>
            <a:r>
              <a:rPr lang="de-DE" sz="2800" dirty="0" smtClean="0"/>
              <a:t> stellt die notwendige UND -</a:t>
            </a:r>
            <a:r>
              <a:rPr lang="de-DE" sz="2800" dirty="0" err="1" smtClean="0"/>
              <a:t>Verknuepfung</a:t>
            </a:r>
            <a:r>
              <a:rPr lang="de-DE" sz="2800" dirty="0" smtClean="0"/>
              <a:t> dar</a:t>
            </a:r>
          </a:p>
          <a:p>
            <a:r>
              <a:rPr lang="de-DE" sz="2800" i="1" dirty="0" smtClean="0"/>
              <a:t>Herausfilterung </a:t>
            </a:r>
            <a:r>
              <a:rPr lang="de-DE" sz="2800" dirty="0" smtClean="0"/>
              <a:t>der Myonen aus allen Signalen</a:t>
            </a:r>
          </a:p>
          <a:p>
            <a:endParaRPr lang="de-DE" sz="2800" i="1" dirty="0" smtClean="0"/>
          </a:p>
          <a:p>
            <a:r>
              <a:rPr lang="de-DE" sz="2800" i="1" dirty="0" smtClean="0"/>
              <a:t>Aufbau ermöglicht die Bestimmung der Myonenrate per Zähler</a:t>
            </a:r>
          </a:p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AC196-256A-41A2-950A-72F3C659918D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sz="4400" dirty="0" smtClean="0"/>
              <a:t>“Random Coincidence” ?</a:t>
            </a:r>
            <a:endParaRPr lang="de-DE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800" i="1" dirty="0" smtClean="0"/>
              <a:t>“Random Coincidence“ </a:t>
            </a:r>
            <a:r>
              <a:rPr lang="de-DE" sz="2800" dirty="0" smtClean="0"/>
              <a:t>=</a:t>
            </a:r>
            <a:r>
              <a:rPr lang="de-DE" sz="2800" i="1" u="sng" dirty="0" smtClean="0"/>
              <a:t> Zufällige </a:t>
            </a:r>
            <a:r>
              <a:rPr lang="de-DE" sz="2800" dirty="0" smtClean="0"/>
              <a:t>Gleichzeitigkeit zweier Störsignale(</a:t>
            </a:r>
            <a:r>
              <a:rPr lang="de-DE" sz="2800" i="1" dirty="0" smtClean="0"/>
              <a:t>Rauschen</a:t>
            </a:r>
            <a:r>
              <a:rPr lang="de-DE" sz="2800" dirty="0" smtClean="0"/>
              <a:t>) </a:t>
            </a:r>
          </a:p>
          <a:p>
            <a:endParaRPr lang="de-DE" sz="2800" dirty="0" smtClean="0"/>
          </a:p>
          <a:p>
            <a:pPr>
              <a:buNone/>
            </a:pPr>
            <a:r>
              <a:rPr lang="de-DE" sz="2800" dirty="0" smtClean="0">
                <a:sym typeface="Wingdings" pitchFamily="2" charset="2"/>
              </a:rPr>
              <a:t></a:t>
            </a:r>
            <a:r>
              <a:rPr lang="de-DE" sz="2800" i="1" dirty="0" smtClean="0">
                <a:sym typeface="Wingdings" pitchFamily="2" charset="2"/>
              </a:rPr>
              <a:t>“Schein-Myon“</a:t>
            </a:r>
          </a:p>
          <a:p>
            <a:pPr>
              <a:buNone/>
            </a:pPr>
            <a:endParaRPr lang="de-DE" sz="2800" i="1" dirty="0" smtClean="0">
              <a:sym typeface="Wingdings" pitchFamily="2" charset="2"/>
            </a:endParaRPr>
          </a:p>
          <a:p>
            <a:r>
              <a:rPr lang="de-DE" sz="2800" dirty="0" smtClean="0">
                <a:sym typeface="Wingdings" pitchFamily="2" charset="2"/>
              </a:rPr>
              <a:t>Verfälschung des Messergebnisses?</a:t>
            </a:r>
          </a:p>
          <a:p>
            <a:pPr>
              <a:buNone/>
            </a:pPr>
            <a:endParaRPr lang="de-DE" sz="2800" i="1" dirty="0" smtClean="0">
              <a:sym typeface="Wingdings" pitchFamily="2" charset="2"/>
            </a:endParaRPr>
          </a:p>
          <a:p>
            <a:endParaRPr lang="de-DE" sz="2800" i="1" dirty="0" smtClean="0">
              <a:sym typeface="Wingdings" pitchFamily="2" charset="2"/>
            </a:endParaRPr>
          </a:p>
          <a:p>
            <a:pPr>
              <a:buNone/>
            </a:pPr>
            <a:endParaRPr lang="de-DE" sz="2800" i="1" dirty="0" smtClean="0">
              <a:sym typeface="Wingdings" pitchFamily="2" charset="2"/>
            </a:endParaRPr>
          </a:p>
          <a:p>
            <a:pPr>
              <a:buNone/>
            </a:pPr>
            <a:endParaRPr lang="de-DE" sz="2800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AC196-256A-41A2-950A-72F3C659918D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sz="3600" dirty="0" smtClean="0"/>
              <a:t>“Random Coincidence” ?</a:t>
            </a:r>
            <a:endParaRPr lang="de-DE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800" dirty="0" smtClean="0">
                <a:sym typeface="Wingdings" pitchFamily="2" charset="2"/>
              </a:rPr>
              <a:t>Detektorkanäle:</a:t>
            </a:r>
          </a:p>
          <a:p>
            <a:endParaRPr lang="de-DE" sz="2800" i="1" dirty="0" smtClean="0">
              <a:sym typeface="Wingdings" pitchFamily="2" charset="2"/>
            </a:endParaRPr>
          </a:p>
          <a:p>
            <a:endParaRPr lang="de-DE" sz="2800" i="1" dirty="0" smtClean="0">
              <a:sym typeface="Wingdings" pitchFamily="2" charset="2"/>
            </a:endParaRPr>
          </a:p>
          <a:p>
            <a:endParaRPr lang="de-DE" sz="2800" i="1" dirty="0" smtClean="0">
              <a:sym typeface="Wingdings" pitchFamily="2" charset="2"/>
            </a:endParaRPr>
          </a:p>
          <a:p>
            <a:endParaRPr lang="de-DE" sz="2800" i="1" dirty="0" smtClean="0">
              <a:sym typeface="Wingdings" pitchFamily="2" charset="2"/>
            </a:endParaRPr>
          </a:p>
          <a:p>
            <a:endParaRPr lang="de-DE" sz="2800" i="1" dirty="0" smtClean="0">
              <a:sym typeface="Wingdings" pitchFamily="2" charset="2"/>
            </a:endParaRPr>
          </a:p>
          <a:p>
            <a:endParaRPr lang="de-DE" sz="2400" i="1" dirty="0" smtClean="0">
              <a:sym typeface="Wingdings" pitchFamily="2" charset="2"/>
            </a:endParaRPr>
          </a:p>
          <a:p>
            <a:r>
              <a:rPr lang="de-DE" sz="2400" dirty="0" smtClean="0">
                <a:sym typeface="Wingdings" pitchFamily="2" charset="2"/>
              </a:rPr>
              <a:t>Mithilfe stochastischer Berechnungen, ergibt sich eine sehr geringe Wahrscheinlichkeit für eine </a:t>
            </a:r>
          </a:p>
          <a:p>
            <a:pPr>
              <a:buNone/>
            </a:pPr>
            <a:r>
              <a:rPr lang="de-DE" sz="2400" i="1" dirty="0" smtClean="0">
                <a:sym typeface="Wingdings" pitchFamily="2" charset="2"/>
              </a:rPr>
              <a:t>	Random Coincidence (&gt;1mal pro Tag)</a:t>
            </a:r>
          </a:p>
          <a:p>
            <a:pPr>
              <a:buNone/>
            </a:pPr>
            <a:r>
              <a:rPr lang="de-DE" sz="2400" i="1" dirty="0" smtClean="0">
                <a:sym typeface="Wingdings" pitchFamily="2" charset="2"/>
              </a:rPr>
              <a:t>	= kein wichtiger Störfaktor in diesem Experiment</a:t>
            </a:r>
            <a:endParaRPr lang="de-DE" sz="2800" i="1" dirty="0" smtClean="0">
              <a:sym typeface="Wingdings" pitchFamily="2" charset="2"/>
            </a:endParaRPr>
          </a:p>
          <a:p>
            <a:pPr>
              <a:buNone/>
            </a:pPr>
            <a:endParaRPr lang="de-DE" i="1" dirty="0" smtClean="0">
              <a:sym typeface="Wingdings" pitchFamily="2" charset="2"/>
            </a:endParaRPr>
          </a:p>
          <a:p>
            <a:pPr>
              <a:buNone/>
            </a:pPr>
            <a:endParaRPr lang="de-DE" i="1" dirty="0" smtClean="0">
              <a:sym typeface="Wingdings" pitchFamily="2" charset="2"/>
            </a:endParaRPr>
          </a:p>
          <a:p>
            <a:pPr>
              <a:buNone/>
            </a:pPr>
            <a:endParaRPr lang="de-DE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AC196-256A-41A2-950A-72F3C659918D}" type="slidenum">
              <a:rPr lang="en-US" smtClean="0"/>
              <a:pPr/>
              <a:t>14</a:t>
            </a:fld>
            <a:endParaRPr lang="en-US"/>
          </a:p>
        </p:txBody>
      </p:sp>
      <p:grpSp>
        <p:nvGrpSpPr>
          <p:cNvPr id="45" name="Group 44"/>
          <p:cNvGrpSpPr/>
          <p:nvPr/>
        </p:nvGrpSpPr>
        <p:grpSpPr>
          <a:xfrm>
            <a:off x="899592" y="2420888"/>
            <a:ext cx="1008112" cy="216024"/>
            <a:chOff x="899592" y="2780928"/>
            <a:chExt cx="792088" cy="144016"/>
          </a:xfrm>
        </p:grpSpPr>
        <p:cxnSp>
          <p:nvCxnSpPr>
            <p:cNvPr id="42" name="Elbow Connector 41"/>
            <p:cNvCxnSpPr/>
            <p:nvPr/>
          </p:nvCxnSpPr>
          <p:spPr>
            <a:xfrm>
              <a:off x="899592" y="2780928"/>
              <a:ext cx="504056" cy="144016"/>
            </a:xfrm>
            <a:prstGeom prst="bentConnector3">
              <a:avLst>
                <a:gd name="adj1" fmla="val 50000"/>
              </a:avLst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Elbow Connector 43"/>
            <p:cNvCxnSpPr/>
            <p:nvPr/>
          </p:nvCxnSpPr>
          <p:spPr>
            <a:xfrm flipH="1">
              <a:off x="1187624" y="2780928"/>
              <a:ext cx="504056" cy="144016"/>
            </a:xfrm>
            <a:prstGeom prst="bentConnector3">
              <a:avLst>
                <a:gd name="adj1" fmla="val 50000"/>
              </a:avLst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7" name="Straight Connector 46"/>
          <p:cNvCxnSpPr/>
          <p:nvPr/>
        </p:nvCxnSpPr>
        <p:spPr>
          <a:xfrm>
            <a:off x="1907704" y="2420888"/>
            <a:ext cx="93610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Group 47"/>
          <p:cNvGrpSpPr/>
          <p:nvPr/>
        </p:nvGrpSpPr>
        <p:grpSpPr>
          <a:xfrm>
            <a:off x="2843808" y="2420888"/>
            <a:ext cx="1008112" cy="216024"/>
            <a:chOff x="899592" y="2780928"/>
            <a:chExt cx="792088" cy="144016"/>
          </a:xfrm>
        </p:grpSpPr>
        <p:cxnSp>
          <p:nvCxnSpPr>
            <p:cNvPr id="49" name="Elbow Connector 48"/>
            <p:cNvCxnSpPr/>
            <p:nvPr/>
          </p:nvCxnSpPr>
          <p:spPr>
            <a:xfrm>
              <a:off x="899592" y="2780928"/>
              <a:ext cx="504056" cy="144016"/>
            </a:xfrm>
            <a:prstGeom prst="bentConnector3">
              <a:avLst>
                <a:gd name="adj1" fmla="val 50000"/>
              </a:avLst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Elbow Connector 49"/>
            <p:cNvCxnSpPr/>
            <p:nvPr/>
          </p:nvCxnSpPr>
          <p:spPr>
            <a:xfrm flipH="1">
              <a:off x="1187624" y="2780928"/>
              <a:ext cx="504056" cy="144016"/>
            </a:xfrm>
            <a:prstGeom prst="bentConnector3">
              <a:avLst>
                <a:gd name="adj1" fmla="val 50000"/>
              </a:avLst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2" name="Straight Connector 51"/>
          <p:cNvCxnSpPr/>
          <p:nvPr/>
        </p:nvCxnSpPr>
        <p:spPr>
          <a:xfrm>
            <a:off x="3851920" y="2420888"/>
            <a:ext cx="5760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4932040" y="2420888"/>
            <a:ext cx="194421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5" name="Group 54"/>
          <p:cNvGrpSpPr/>
          <p:nvPr/>
        </p:nvGrpSpPr>
        <p:grpSpPr>
          <a:xfrm>
            <a:off x="4211960" y="2420888"/>
            <a:ext cx="1008112" cy="216024"/>
            <a:chOff x="899592" y="2780928"/>
            <a:chExt cx="792088" cy="144016"/>
          </a:xfrm>
        </p:grpSpPr>
        <p:cxnSp>
          <p:nvCxnSpPr>
            <p:cNvPr id="56" name="Elbow Connector 55"/>
            <p:cNvCxnSpPr/>
            <p:nvPr/>
          </p:nvCxnSpPr>
          <p:spPr>
            <a:xfrm>
              <a:off x="899592" y="2780928"/>
              <a:ext cx="504056" cy="144016"/>
            </a:xfrm>
            <a:prstGeom prst="bentConnector3">
              <a:avLst>
                <a:gd name="adj1" fmla="val 50000"/>
              </a:avLst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Elbow Connector 56"/>
            <p:cNvCxnSpPr/>
            <p:nvPr/>
          </p:nvCxnSpPr>
          <p:spPr>
            <a:xfrm flipH="1">
              <a:off x="1187624" y="2780928"/>
              <a:ext cx="504056" cy="144016"/>
            </a:xfrm>
            <a:prstGeom prst="bentConnector3">
              <a:avLst>
                <a:gd name="adj1" fmla="val 50000"/>
              </a:avLst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8" name="Group 57"/>
          <p:cNvGrpSpPr/>
          <p:nvPr/>
        </p:nvGrpSpPr>
        <p:grpSpPr>
          <a:xfrm>
            <a:off x="6732240" y="2420888"/>
            <a:ext cx="1008112" cy="216024"/>
            <a:chOff x="899592" y="2780928"/>
            <a:chExt cx="792088" cy="144016"/>
          </a:xfrm>
        </p:grpSpPr>
        <p:cxnSp>
          <p:nvCxnSpPr>
            <p:cNvPr id="59" name="Elbow Connector 58"/>
            <p:cNvCxnSpPr/>
            <p:nvPr/>
          </p:nvCxnSpPr>
          <p:spPr>
            <a:xfrm>
              <a:off x="899592" y="2780928"/>
              <a:ext cx="504056" cy="144016"/>
            </a:xfrm>
            <a:prstGeom prst="bentConnector3">
              <a:avLst>
                <a:gd name="adj1" fmla="val 50000"/>
              </a:avLst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Elbow Connector 59"/>
            <p:cNvCxnSpPr/>
            <p:nvPr/>
          </p:nvCxnSpPr>
          <p:spPr>
            <a:xfrm flipH="1">
              <a:off x="1187624" y="2780928"/>
              <a:ext cx="504056" cy="144016"/>
            </a:xfrm>
            <a:prstGeom prst="bentConnector3">
              <a:avLst>
                <a:gd name="adj1" fmla="val 50000"/>
              </a:avLst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1" name="Group 60"/>
          <p:cNvGrpSpPr/>
          <p:nvPr/>
        </p:nvGrpSpPr>
        <p:grpSpPr>
          <a:xfrm>
            <a:off x="1619672" y="3356992"/>
            <a:ext cx="1008112" cy="216024"/>
            <a:chOff x="899592" y="2780928"/>
            <a:chExt cx="792088" cy="144016"/>
          </a:xfrm>
        </p:grpSpPr>
        <p:cxnSp>
          <p:nvCxnSpPr>
            <p:cNvPr id="62" name="Elbow Connector 61"/>
            <p:cNvCxnSpPr/>
            <p:nvPr/>
          </p:nvCxnSpPr>
          <p:spPr>
            <a:xfrm>
              <a:off x="899592" y="2780928"/>
              <a:ext cx="504056" cy="144016"/>
            </a:xfrm>
            <a:prstGeom prst="bentConnector3">
              <a:avLst>
                <a:gd name="adj1" fmla="val 50000"/>
              </a:avLst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Elbow Connector 62"/>
            <p:cNvCxnSpPr/>
            <p:nvPr/>
          </p:nvCxnSpPr>
          <p:spPr>
            <a:xfrm flipH="1">
              <a:off x="1187624" y="2780928"/>
              <a:ext cx="504056" cy="144016"/>
            </a:xfrm>
            <a:prstGeom prst="bentConnector3">
              <a:avLst>
                <a:gd name="adj1" fmla="val 50000"/>
              </a:avLst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4" name="Group 63"/>
          <p:cNvGrpSpPr/>
          <p:nvPr/>
        </p:nvGrpSpPr>
        <p:grpSpPr>
          <a:xfrm>
            <a:off x="2843808" y="3356992"/>
            <a:ext cx="1008112" cy="216024"/>
            <a:chOff x="899592" y="2780928"/>
            <a:chExt cx="792088" cy="144016"/>
          </a:xfrm>
        </p:grpSpPr>
        <p:cxnSp>
          <p:nvCxnSpPr>
            <p:cNvPr id="65" name="Elbow Connector 64"/>
            <p:cNvCxnSpPr/>
            <p:nvPr/>
          </p:nvCxnSpPr>
          <p:spPr>
            <a:xfrm>
              <a:off x="899592" y="2780928"/>
              <a:ext cx="504056" cy="144016"/>
            </a:xfrm>
            <a:prstGeom prst="bentConnector3">
              <a:avLst>
                <a:gd name="adj1" fmla="val 50000"/>
              </a:avLst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Elbow Connector 65"/>
            <p:cNvCxnSpPr/>
            <p:nvPr/>
          </p:nvCxnSpPr>
          <p:spPr>
            <a:xfrm flipH="1">
              <a:off x="1187624" y="2780928"/>
              <a:ext cx="504056" cy="144016"/>
            </a:xfrm>
            <a:prstGeom prst="bentConnector3">
              <a:avLst>
                <a:gd name="adj1" fmla="val 50000"/>
              </a:avLst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/>
          <p:cNvGrpSpPr/>
          <p:nvPr/>
        </p:nvGrpSpPr>
        <p:grpSpPr>
          <a:xfrm>
            <a:off x="5004048" y="3356992"/>
            <a:ext cx="1008112" cy="216024"/>
            <a:chOff x="899592" y="2780928"/>
            <a:chExt cx="792088" cy="144016"/>
          </a:xfrm>
        </p:grpSpPr>
        <p:cxnSp>
          <p:nvCxnSpPr>
            <p:cNvPr id="68" name="Elbow Connector 67"/>
            <p:cNvCxnSpPr/>
            <p:nvPr/>
          </p:nvCxnSpPr>
          <p:spPr>
            <a:xfrm>
              <a:off x="899592" y="2780928"/>
              <a:ext cx="504056" cy="144016"/>
            </a:xfrm>
            <a:prstGeom prst="bentConnector3">
              <a:avLst>
                <a:gd name="adj1" fmla="val 50000"/>
              </a:avLst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Elbow Connector 68"/>
            <p:cNvCxnSpPr/>
            <p:nvPr/>
          </p:nvCxnSpPr>
          <p:spPr>
            <a:xfrm flipH="1">
              <a:off x="1187624" y="2780928"/>
              <a:ext cx="504056" cy="144016"/>
            </a:xfrm>
            <a:prstGeom prst="bentConnector3">
              <a:avLst>
                <a:gd name="adj1" fmla="val 50000"/>
              </a:avLst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0" name="Group 69"/>
          <p:cNvGrpSpPr/>
          <p:nvPr/>
        </p:nvGrpSpPr>
        <p:grpSpPr>
          <a:xfrm>
            <a:off x="6516216" y="3356992"/>
            <a:ext cx="1008112" cy="216024"/>
            <a:chOff x="899592" y="2780928"/>
            <a:chExt cx="792088" cy="144016"/>
          </a:xfrm>
        </p:grpSpPr>
        <p:cxnSp>
          <p:nvCxnSpPr>
            <p:cNvPr id="71" name="Elbow Connector 70"/>
            <p:cNvCxnSpPr/>
            <p:nvPr/>
          </p:nvCxnSpPr>
          <p:spPr>
            <a:xfrm>
              <a:off x="899592" y="2780928"/>
              <a:ext cx="504056" cy="144016"/>
            </a:xfrm>
            <a:prstGeom prst="bentConnector3">
              <a:avLst>
                <a:gd name="adj1" fmla="val 50000"/>
              </a:avLst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Elbow Connector 71"/>
            <p:cNvCxnSpPr/>
            <p:nvPr/>
          </p:nvCxnSpPr>
          <p:spPr>
            <a:xfrm flipH="1">
              <a:off x="1187624" y="2780928"/>
              <a:ext cx="504056" cy="144016"/>
            </a:xfrm>
            <a:prstGeom prst="bentConnector3">
              <a:avLst>
                <a:gd name="adj1" fmla="val 50000"/>
              </a:avLst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4" name="Straight Connector 73"/>
          <p:cNvCxnSpPr/>
          <p:nvPr/>
        </p:nvCxnSpPr>
        <p:spPr>
          <a:xfrm flipH="1">
            <a:off x="899592" y="3356992"/>
            <a:ext cx="79208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 flipH="1">
            <a:off x="2339752" y="3356992"/>
            <a:ext cx="79208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 flipH="1">
            <a:off x="5868144" y="3356992"/>
            <a:ext cx="79208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 flipH="1">
            <a:off x="3779912" y="3356992"/>
            <a:ext cx="136815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 flipH="1">
            <a:off x="7308304" y="3356992"/>
            <a:ext cx="43204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/>
          <p:cNvSpPr txBox="1"/>
          <p:nvPr/>
        </p:nvSpPr>
        <p:spPr>
          <a:xfrm>
            <a:off x="323528" y="2276872"/>
            <a:ext cx="463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#1</a:t>
            </a:r>
            <a:endParaRPr lang="de-DE" dirty="0"/>
          </a:p>
        </p:txBody>
      </p:sp>
      <p:sp>
        <p:nvSpPr>
          <p:cNvPr id="86" name="Rectangle 85"/>
          <p:cNvSpPr/>
          <p:nvPr/>
        </p:nvSpPr>
        <p:spPr>
          <a:xfrm>
            <a:off x="323528" y="3212976"/>
            <a:ext cx="4635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/>
              <a:t>#2</a:t>
            </a:r>
            <a:endParaRPr lang="de-DE" dirty="0"/>
          </a:p>
        </p:txBody>
      </p:sp>
      <p:sp>
        <p:nvSpPr>
          <p:cNvPr id="90" name="TextBox 89"/>
          <p:cNvSpPr txBox="1"/>
          <p:nvPr/>
        </p:nvSpPr>
        <p:spPr>
          <a:xfrm>
            <a:off x="2987824" y="4149080"/>
            <a:ext cx="7711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Myon</a:t>
            </a:r>
            <a:endParaRPr lang="de-DE" dirty="0"/>
          </a:p>
        </p:txBody>
      </p:sp>
      <p:sp>
        <p:nvSpPr>
          <p:cNvPr id="91" name="TextBox 90"/>
          <p:cNvSpPr txBox="1"/>
          <p:nvPr/>
        </p:nvSpPr>
        <p:spPr>
          <a:xfrm>
            <a:off x="5796136" y="4149080"/>
            <a:ext cx="2473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Random Coincidence</a:t>
            </a:r>
            <a:endParaRPr lang="de-DE" dirty="0"/>
          </a:p>
        </p:txBody>
      </p:sp>
      <p:cxnSp>
        <p:nvCxnSpPr>
          <p:cNvPr id="98" name="Straight Arrow Connector 97"/>
          <p:cNvCxnSpPr/>
          <p:nvPr/>
        </p:nvCxnSpPr>
        <p:spPr>
          <a:xfrm flipV="1">
            <a:off x="3347864" y="3717032"/>
            <a:ext cx="0" cy="36004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Arrow Connector 99"/>
          <p:cNvCxnSpPr/>
          <p:nvPr/>
        </p:nvCxnSpPr>
        <p:spPr>
          <a:xfrm flipV="1">
            <a:off x="7092280" y="3717032"/>
            <a:ext cx="0" cy="43204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VMEbus Standard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Bus-Standard, viele Varianten,  1982 etabliert</a:t>
            </a:r>
          </a:p>
          <a:p>
            <a:endParaRPr lang="de-DE" dirty="0" smtClean="0"/>
          </a:p>
          <a:p>
            <a:r>
              <a:rPr lang="de-DE" dirty="0" smtClean="0"/>
              <a:t>Verwendet in diversen</a:t>
            </a:r>
          </a:p>
          <a:p>
            <a:pPr>
              <a:buNone/>
            </a:pPr>
            <a:r>
              <a:rPr lang="de-DE" dirty="0" smtClean="0"/>
              <a:t>	</a:t>
            </a:r>
            <a:r>
              <a:rPr lang="de-DE" dirty="0" smtClean="0"/>
              <a:t>Experimenten am CERN</a:t>
            </a:r>
          </a:p>
          <a:p>
            <a:pPr>
              <a:buNone/>
            </a:pPr>
            <a:endParaRPr lang="de-DE" dirty="0" smtClean="0"/>
          </a:p>
          <a:p>
            <a:r>
              <a:rPr lang="de-DE" dirty="0" smtClean="0"/>
              <a:t>Auslese, Weiterleitung,</a:t>
            </a:r>
          </a:p>
          <a:p>
            <a:pPr>
              <a:buNone/>
            </a:pPr>
            <a:r>
              <a:rPr lang="de-DE" dirty="0" smtClean="0"/>
              <a:t>	</a:t>
            </a:r>
            <a:r>
              <a:rPr lang="de-DE" dirty="0" smtClean="0"/>
              <a:t>Bearbeitung von Daten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AC196-256A-41A2-950A-72F3C659918D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5" name="Picture 4" descr="MVME6100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80112" y="2636912"/>
            <a:ext cx="3024336" cy="379050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VMEbus</a:t>
            </a:r>
            <a:r>
              <a:rPr lang="de-DE" dirty="0" smtClean="0"/>
              <a:t> Standard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Basiert auf einzelnen Steck-Modulen, die unabhängig agieren</a:t>
            </a:r>
          </a:p>
          <a:p>
            <a:r>
              <a:rPr lang="de-DE" dirty="0" smtClean="0"/>
              <a:t>Verbindung über sog. </a:t>
            </a:r>
            <a:r>
              <a:rPr lang="de-DE" i="1" dirty="0" smtClean="0"/>
              <a:t>„Backplane“</a:t>
            </a:r>
          </a:p>
          <a:p>
            <a:r>
              <a:rPr lang="de-DE" i="1" dirty="0" smtClean="0"/>
              <a:t>Master &amp; Slave </a:t>
            </a:r>
            <a:r>
              <a:rPr lang="de-DE" dirty="0" smtClean="0"/>
              <a:t>in der </a:t>
            </a:r>
          </a:p>
          <a:p>
            <a:pPr>
              <a:buNone/>
            </a:pPr>
            <a:r>
              <a:rPr lang="de-DE" dirty="0" smtClean="0"/>
              <a:t>	</a:t>
            </a:r>
            <a:r>
              <a:rPr lang="de-DE" dirty="0" smtClean="0"/>
              <a:t>Datenübertragung</a:t>
            </a:r>
          </a:p>
          <a:p>
            <a:pPr>
              <a:buNone/>
            </a:pPr>
            <a:endParaRPr lang="de-DE" dirty="0" smtClean="0"/>
          </a:p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AC196-256A-41A2-950A-72F3C659918D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5" name="Picture 4" descr="crate6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3284984"/>
            <a:ext cx="4146354" cy="312571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VMEbus</a:t>
            </a:r>
            <a:r>
              <a:rPr lang="de-DE" dirty="0" smtClean="0"/>
              <a:t> </a:t>
            </a:r>
            <a:r>
              <a:rPr lang="de-DE" dirty="0" smtClean="0"/>
              <a:t>Datentranfer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8229600" cy="558627"/>
          </a:xfrm>
        </p:spPr>
        <p:txBody>
          <a:bodyPr/>
          <a:lstStyle/>
          <a:p>
            <a:r>
              <a:rPr lang="de-DE" sz="2000" dirty="0" smtClean="0"/>
              <a:t>Übersicht über die Vorgänge bei einem einzelnen Datentransfer:</a:t>
            </a:r>
          </a:p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AC196-256A-41A2-950A-72F3C659918D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5" name="Line 13"/>
          <p:cNvSpPr>
            <a:spLocks noChangeShapeType="1"/>
          </p:cNvSpPr>
          <p:nvPr/>
        </p:nvSpPr>
        <p:spPr bwMode="auto">
          <a:xfrm>
            <a:off x="2267744" y="3462536"/>
            <a:ext cx="7620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6" name="Line 22"/>
          <p:cNvSpPr>
            <a:spLocks noChangeShapeType="1"/>
          </p:cNvSpPr>
          <p:nvPr/>
        </p:nvSpPr>
        <p:spPr bwMode="auto">
          <a:xfrm>
            <a:off x="5010944" y="4224536"/>
            <a:ext cx="12192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13" name="Line 32"/>
          <p:cNvSpPr>
            <a:spLocks noChangeShapeType="1"/>
          </p:cNvSpPr>
          <p:nvPr/>
        </p:nvSpPr>
        <p:spPr bwMode="auto">
          <a:xfrm flipH="1" flipV="1">
            <a:off x="3029744" y="3462536"/>
            <a:ext cx="228600" cy="2286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14" name="Line 33"/>
          <p:cNvSpPr>
            <a:spLocks noChangeShapeType="1"/>
          </p:cNvSpPr>
          <p:nvPr/>
        </p:nvSpPr>
        <p:spPr bwMode="auto">
          <a:xfrm flipV="1">
            <a:off x="3029744" y="3462536"/>
            <a:ext cx="228600" cy="2286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21" name="Line 36"/>
          <p:cNvSpPr>
            <a:spLocks noChangeShapeType="1"/>
          </p:cNvSpPr>
          <p:nvPr/>
        </p:nvSpPr>
        <p:spPr bwMode="auto">
          <a:xfrm>
            <a:off x="2267744" y="3691136"/>
            <a:ext cx="7620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22" name="Line 37"/>
          <p:cNvSpPr>
            <a:spLocks noChangeShapeType="1"/>
          </p:cNvSpPr>
          <p:nvPr/>
        </p:nvSpPr>
        <p:spPr bwMode="auto">
          <a:xfrm>
            <a:off x="3258344" y="3462536"/>
            <a:ext cx="19050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23" name="Line 38"/>
          <p:cNvSpPr>
            <a:spLocks noChangeShapeType="1"/>
          </p:cNvSpPr>
          <p:nvPr/>
        </p:nvSpPr>
        <p:spPr bwMode="auto">
          <a:xfrm>
            <a:off x="3258344" y="3691136"/>
            <a:ext cx="19050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24" name="Text Box 39"/>
          <p:cNvSpPr txBox="1">
            <a:spLocks noChangeArrowheads="1"/>
          </p:cNvSpPr>
          <p:nvPr/>
        </p:nvSpPr>
        <p:spPr bwMode="auto">
          <a:xfrm>
            <a:off x="2412207" y="3446661"/>
            <a:ext cx="693737" cy="244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/>
              <a:t>undefined</a:t>
            </a:r>
          </a:p>
        </p:txBody>
      </p:sp>
      <p:sp>
        <p:nvSpPr>
          <p:cNvPr id="25" name="Text Box 40"/>
          <p:cNvSpPr txBox="1">
            <a:spLocks noChangeArrowheads="1"/>
          </p:cNvSpPr>
          <p:nvPr/>
        </p:nvSpPr>
        <p:spPr bwMode="auto">
          <a:xfrm>
            <a:off x="3301207" y="3446661"/>
            <a:ext cx="566737" cy="244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/>
              <a:t>defined</a:t>
            </a:r>
          </a:p>
        </p:txBody>
      </p:sp>
      <p:grpSp>
        <p:nvGrpSpPr>
          <p:cNvPr id="26" name="Group 87"/>
          <p:cNvGrpSpPr>
            <a:grpSpLocks/>
          </p:cNvGrpSpPr>
          <p:nvPr/>
        </p:nvGrpSpPr>
        <p:grpSpPr bwMode="auto">
          <a:xfrm flipV="1">
            <a:off x="2267744" y="2852936"/>
            <a:ext cx="3962400" cy="228600"/>
            <a:chOff x="1008" y="1584"/>
            <a:chExt cx="2496" cy="144"/>
          </a:xfrm>
        </p:grpSpPr>
        <p:sp>
          <p:nvSpPr>
            <p:cNvPr id="27" name="Line 15"/>
            <p:cNvSpPr>
              <a:spLocks noChangeShapeType="1"/>
            </p:cNvSpPr>
            <p:nvPr/>
          </p:nvSpPr>
          <p:spPr bwMode="auto">
            <a:xfrm>
              <a:off x="1008" y="1728"/>
              <a:ext cx="72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28" name="Line 16"/>
            <p:cNvSpPr>
              <a:spLocks noChangeShapeType="1"/>
            </p:cNvSpPr>
            <p:nvPr/>
          </p:nvSpPr>
          <p:spPr bwMode="auto">
            <a:xfrm>
              <a:off x="1728" y="1584"/>
              <a:ext cx="1296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29" name="Line 20"/>
            <p:cNvSpPr>
              <a:spLocks noChangeShapeType="1"/>
            </p:cNvSpPr>
            <p:nvPr/>
          </p:nvSpPr>
          <p:spPr bwMode="auto">
            <a:xfrm>
              <a:off x="3024" y="1728"/>
              <a:ext cx="48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30" name="Line 41"/>
            <p:cNvSpPr>
              <a:spLocks noChangeShapeType="1"/>
            </p:cNvSpPr>
            <p:nvPr/>
          </p:nvSpPr>
          <p:spPr bwMode="auto">
            <a:xfrm flipV="1">
              <a:off x="1728" y="1584"/>
              <a:ext cx="0" cy="14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31" name="Line 42"/>
            <p:cNvSpPr>
              <a:spLocks noChangeShapeType="1"/>
            </p:cNvSpPr>
            <p:nvPr/>
          </p:nvSpPr>
          <p:spPr bwMode="auto">
            <a:xfrm flipV="1">
              <a:off x="3024" y="1584"/>
              <a:ext cx="0" cy="14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32" name="Line 45"/>
          <p:cNvSpPr>
            <a:spLocks noChangeShapeType="1"/>
          </p:cNvSpPr>
          <p:nvPr/>
        </p:nvSpPr>
        <p:spPr bwMode="auto">
          <a:xfrm>
            <a:off x="2267744" y="3995936"/>
            <a:ext cx="11430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33" name="Line 46"/>
          <p:cNvSpPr>
            <a:spLocks noChangeShapeType="1"/>
          </p:cNvSpPr>
          <p:nvPr/>
        </p:nvSpPr>
        <p:spPr bwMode="auto">
          <a:xfrm flipH="1" flipV="1">
            <a:off x="3410744" y="3995936"/>
            <a:ext cx="228600" cy="2286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34" name="Line 47"/>
          <p:cNvSpPr>
            <a:spLocks noChangeShapeType="1"/>
          </p:cNvSpPr>
          <p:nvPr/>
        </p:nvSpPr>
        <p:spPr bwMode="auto">
          <a:xfrm flipV="1">
            <a:off x="3410744" y="3995936"/>
            <a:ext cx="228600" cy="2286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35" name="Line 48"/>
          <p:cNvSpPr>
            <a:spLocks noChangeShapeType="1"/>
          </p:cNvSpPr>
          <p:nvPr/>
        </p:nvSpPr>
        <p:spPr bwMode="auto">
          <a:xfrm>
            <a:off x="2267744" y="4224536"/>
            <a:ext cx="11430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36" name="Line 49"/>
          <p:cNvSpPr>
            <a:spLocks noChangeShapeType="1"/>
          </p:cNvSpPr>
          <p:nvPr/>
        </p:nvSpPr>
        <p:spPr bwMode="auto">
          <a:xfrm>
            <a:off x="3639344" y="3995936"/>
            <a:ext cx="11430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37" name="Line 50"/>
          <p:cNvSpPr>
            <a:spLocks noChangeShapeType="1"/>
          </p:cNvSpPr>
          <p:nvPr/>
        </p:nvSpPr>
        <p:spPr bwMode="auto">
          <a:xfrm>
            <a:off x="3639344" y="4224536"/>
            <a:ext cx="11430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38" name="Text Box 51"/>
          <p:cNvSpPr txBox="1">
            <a:spLocks noChangeArrowheads="1"/>
          </p:cNvSpPr>
          <p:nvPr/>
        </p:nvSpPr>
        <p:spPr bwMode="auto">
          <a:xfrm>
            <a:off x="2572544" y="3964186"/>
            <a:ext cx="693738" cy="244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/>
              <a:t>undefined</a:t>
            </a:r>
          </a:p>
        </p:txBody>
      </p:sp>
      <p:sp>
        <p:nvSpPr>
          <p:cNvPr id="39" name="Text Box 52"/>
          <p:cNvSpPr txBox="1">
            <a:spLocks noChangeArrowheads="1"/>
          </p:cNvSpPr>
          <p:nvPr/>
        </p:nvSpPr>
        <p:spPr bwMode="auto">
          <a:xfrm>
            <a:off x="3682207" y="3980061"/>
            <a:ext cx="566737" cy="244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/>
              <a:t>defined</a:t>
            </a:r>
          </a:p>
        </p:txBody>
      </p:sp>
      <p:grpSp>
        <p:nvGrpSpPr>
          <p:cNvPr id="40" name="Group 89"/>
          <p:cNvGrpSpPr>
            <a:grpSpLocks/>
          </p:cNvGrpSpPr>
          <p:nvPr/>
        </p:nvGrpSpPr>
        <p:grpSpPr bwMode="auto">
          <a:xfrm flipV="1">
            <a:off x="2267744" y="5062736"/>
            <a:ext cx="3962400" cy="228600"/>
            <a:chOff x="1008" y="2976"/>
            <a:chExt cx="2496" cy="144"/>
          </a:xfrm>
        </p:grpSpPr>
        <p:sp>
          <p:nvSpPr>
            <p:cNvPr id="41" name="Line 17"/>
            <p:cNvSpPr>
              <a:spLocks noChangeShapeType="1"/>
            </p:cNvSpPr>
            <p:nvPr/>
          </p:nvSpPr>
          <p:spPr bwMode="auto">
            <a:xfrm>
              <a:off x="1008" y="3120"/>
              <a:ext cx="1344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42" name="Line 21"/>
            <p:cNvSpPr>
              <a:spLocks noChangeShapeType="1"/>
            </p:cNvSpPr>
            <p:nvPr/>
          </p:nvSpPr>
          <p:spPr bwMode="auto">
            <a:xfrm>
              <a:off x="2352" y="2976"/>
              <a:ext cx="48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43" name="Line 28"/>
            <p:cNvSpPr>
              <a:spLocks noChangeShapeType="1"/>
            </p:cNvSpPr>
            <p:nvPr/>
          </p:nvSpPr>
          <p:spPr bwMode="auto">
            <a:xfrm>
              <a:off x="2832" y="3120"/>
              <a:ext cx="672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44" name="Line 44"/>
            <p:cNvSpPr>
              <a:spLocks noChangeShapeType="1"/>
            </p:cNvSpPr>
            <p:nvPr/>
          </p:nvSpPr>
          <p:spPr bwMode="auto">
            <a:xfrm flipV="1">
              <a:off x="2832" y="2976"/>
              <a:ext cx="0" cy="14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45" name="Line 53"/>
            <p:cNvSpPr>
              <a:spLocks noChangeShapeType="1"/>
            </p:cNvSpPr>
            <p:nvPr/>
          </p:nvSpPr>
          <p:spPr bwMode="auto">
            <a:xfrm flipV="1">
              <a:off x="2352" y="2976"/>
              <a:ext cx="0" cy="14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</p:grpSp>
      <p:grpSp>
        <p:nvGrpSpPr>
          <p:cNvPr id="46" name="Group 88"/>
          <p:cNvGrpSpPr>
            <a:grpSpLocks/>
          </p:cNvGrpSpPr>
          <p:nvPr/>
        </p:nvGrpSpPr>
        <p:grpSpPr bwMode="auto">
          <a:xfrm flipV="1">
            <a:off x="2267744" y="4453136"/>
            <a:ext cx="3962400" cy="228600"/>
            <a:chOff x="1008" y="2592"/>
            <a:chExt cx="2496" cy="144"/>
          </a:xfrm>
        </p:grpSpPr>
        <p:sp>
          <p:nvSpPr>
            <p:cNvPr id="47" name="Line 14"/>
            <p:cNvSpPr>
              <a:spLocks noChangeShapeType="1"/>
            </p:cNvSpPr>
            <p:nvPr/>
          </p:nvSpPr>
          <p:spPr bwMode="auto">
            <a:xfrm>
              <a:off x="1008" y="2736"/>
              <a:ext cx="1104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48" name="Line 18"/>
            <p:cNvSpPr>
              <a:spLocks noChangeShapeType="1"/>
            </p:cNvSpPr>
            <p:nvPr/>
          </p:nvSpPr>
          <p:spPr bwMode="auto">
            <a:xfrm>
              <a:off x="2112" y="2592"/>
              <a:ext cx="432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49" name="Line 24"/>
            <p:cNvSpPr>
              <a:spLocks noChangeShapeType="1"/>
            </p:cNvSpPr>
            <p:nvPr/>
          </p:nvSpPr>
          <p:spPr bwMode="auto">
            <a:xfrm>
              <a:off x="2544" y="2736"/>
              <a:ext cx="96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50" name="Line 43"/>
            <p:cNvSpPr>
              <a:spLocks noChangeShapeType="1"/>
            </p:cNvSpPr>
            <p:nvPr/>
          </p:nvSpPr>
          <p:spPr bwMode="auto">
            <a:xfrm flipV="1">
              <a:off x="2112" y="2592"/>
              <a:ext cx="0" cy="14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51" name="Line 54"/>
            <p:cNvSpPr>
              <a:spLocks noChangeShapeType="1"/>
            </p:cNvSpPr>
            <p:nvPr/>
          </p:nvSpPr>
          <p:spPr bwMode="auto">
            <a:xfrm flipV="1">
              <a:off x="2544" y="2592"/>
              <a:ext cx="0" cy="14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58" name="Line 57"/>
          <p:cNvSpPr>
            <a:spLocks noChangeShapeType="1"/>
          </p:cNvSpPr>
          <p:nvPr/>
        </p:nvSpPr>
        <p:spPr bwMode="auto">
          <a:xfrm flipH="1" flipV="1">
            <a:off x="5163344" y="3462536"/>
            <a:ext cx="228600" cy="2286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59" name="Line 58"/>
          <p:cNvSpPr>
            <a:spLocks noChangeShapeType="1"/>
          </p:cNvSpPr>
          <p:nvPr/>
        </p:nvSpPr>
        <p:spPr bwMode="auto">
          <a:xfrm flipV="1">
            <a:off x="5163344" y="3462536"/>
            <a:ext cx="228600" cy="2286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60" name="Line 59"/>
          <p:cNvSpPr>
            <a:spLocks noChangeShapeType="1"/>
          </p:cNvSpPr>
          <p:nvPr/>
        </p:nvSpPr>
        <p:spPr bwMode="auto">
          <a:xfrm flipH="1" flipV="1">
            <a:off x="4782344" y="3995936"/>
            <a:ext cx="228600" cy="2286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61" name="Line 60"/>
          <p:cNvSpPr>
            <a:spLocks noChangeShapeType="1"/>
          </p:cNvSpPr>
          <p:nvPr/>
        </p:nvSpPr>
        <p:spPr bwMode="auto">
          <a:xfrm flipV="1">
            <a:off x="4782344" y="3995936"/>
            <a:ext cx="228600" cy="2286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62" name="Line 63"/>
          <p:cNvSpPr>
            <a:spLocks noChangeShapeType="1"/>
          </p:cNvSpPr>
          <p:nvPr/>
        </p:nvSpPr>
        <p:spPr bwMode="auto">
          <a:xfrm>
            <a:off x="5010944" y="3995936"/>
            <a:ext cx="12192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63" name="Text Box 64"/>
          <p:cNvSpPr txBox="1">
            <a:spLocks noChangeArrowheads="1"/>
          </p:cNvSpPr>
          <p:nvPr/>
        </p:nvSpPr>
        <p:spPr bwMode="auto">
          <a:xfrm>
            <a:off x="5003007" y="3980061"/>
            <a:ext cx="693737" cy="244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/>
              <a:t>undefined</a:t>
            </a:r>
          </a:p>
        </p:txBody>
      </p:sp>
      <p:sp>
        <p:nvSpPr>
          <p:cNvPr id="64" name="Text Box 65"/>
          <p:cNvSpPr txBox="1">
            <a:spLocks noChangeArrowheads="1"/>
          </p:cNvSpPr>
          <p:nvPr/>
        </p:nvSpPr>
        <p:spPr bwMode="auto">
          <a:xfrm>
            <a:off x="5307807" y="3446661"/>
            <a:ext cx="693737" cy="244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/>
              <a:t>undefined</a:t>
            </a:r>
          </a:p>
        </p:txBody>
      </p:sp>
      <p:sp>
        <p:nvSpPr>
          <p:cNvPr id="65" name="Line 66"/>
          <p:cNvSpPr>
            <a:spLocks noChangeShapeType="1"/>
          </p:cNvSpPr>
          <p:nvPr/>
        </p:nvSpPr>
        <p:spPr bwMode="auto">
          <a:xfrm>
            <a:off x="5391944" y="3462536"/>
            <a:ext cx="8382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66" name="Line 67"/>
          <p:cNvSpPr>
            <a:spLocks noChangeShapeType="1"/>
          </p:cNvSpPr>
          <p:nvPr/>
        </p:nvSpPr>
        <p:spPr bwMode="auto">
          <a:xfrm>
            <a:off x="5391944" y="3691136"/>
            <a:ext cx="8382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67" name="Line 70"/>
          <p:cNvSpPr>
            <a:spLocks noChangeShapeType="1"/>
          </p:cNvSpPr>
          <p:nvPr/>
        </p:nvSpPr>
        <p:spPr bwMode="auto">
          <a:xfrm flipV="1">
            <a:off x="3258344" y="3081536"/>
            <a:ext cx="152400" cy="38100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lg" len="med"/>
          </a:ln>
        </p:spPr>
        <p:txBody>
          <a:bodyPr/>
          <a:lstStyle/>
          <a:p>
            <a:endParaRPr lang="de-DE"/>
          </a:p>
        </p:txBody>
      </p:sp>
      <p:sp>
        <p:nvSpPr>
          <p:cNvPr id="68" name="Line 71"/>
          <p:cNvSpPr>
            <a:spLocks noChangeShapeType="1"/>
          </p:cNvSpPr>
          <p:nvPr/>
        </p:nvSpPr>
        <p:spPr bwMode="auto">
          <a:xfrm>
            <a:off x="3639344" y="4224536"/>
            <a:ext cx="381000" cy="22860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lg" len="med"/>
          </a:ln>
        </p:spPr>
        <p:txBody>
          <a:bodyPr/>
          <a:lstStyle/>
          <a:p>
            <a:endParaRPr lang="de-DE"/>
          </a:p>
        </p:txBody>
      </p:sp>
      <p:sp>
        <p:nvSpPr>
          <p:cNvPr id="69" name="Text Box 72"/>
          <p:cNvSpPr txBox="1">
            <a:spLocks noChangeArrowheads="1"/>
          </p:cNvSpPr>
          <p:nvPr/>
        </p:nvSpPr>
        <p:spPr bwMode="auto">
          <a:xfrm>
            <a:off x="3366294" y="3157736"/>
            <a:ext cx="273050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/>
              <a:t>1</a:t>
            </a:r>
          </a:p>
        </p:txBody>
      </p:sp>
      <p:sp>
        <p:nvSpPr>
          <p:cNvPr id="70" name="Text Box 73"/>
          <p:cNvSpPr txBox="1">
            <a:spLocks noChangeArrowheads="1"/>
          </p:cNvSpPr>
          <p:nvPr/>
        </p:nvSpPr>
        <p:spPr bwMode="auto">
          <a:xfrm>
            <a:off x="4966494" y="4681736"/>
            <a:ext cx="273050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/>
              <a:t>5</a:t>
            </a:r>
          </a:p>
        </p:txBody>
      </p:sp>
      <p:sp>
        <p:nvSpPr>
          <p:cNvPr id="71" name="Text Box 74"/>
          <p:cNvSpPr txBox="1">
            <a:spLocks noChangeArrowheads="1"/>
          </p:cNvSpPr>
          <p:nvPr/>
        </p:nvSpPr>
        <p:spPr bwMode="auto">
          <a:xfrm>
            <a:off x="3975894" y="4757936"/>
            <a:ext cx="273050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/>
              <a:t>3</a:t>
            </a:r>
          </a:p>
        </p:txBody>
      </p:sp>
      <p:sp>
        <p:nvSpPr>
          <p:cNvPr id="72" name="Text Box 75"/>
          <p:cNvSpPr txBox="1">
            <a:spLocks noChangeArrowheads="1"/>
          </p:cNvSpPr>
          <p:nvPr/>
        </p:nvSpPr>
        <p:spPr bwMode="auto">
          <a:xfrm>
            <a:off x="4585494" y="4834136"/>
            <a:ext cx="273050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/>
              <a:t>4</a:t>
            </a:r>
          </a:p>
        </p:txBody>
      </p:sp>
      <p:sp>
        <p:nvSpPr>
          <p:cNvPr id="73" name="Text Box 76"/>
          <p:cNvSpPr txBox="1">
            <a:spLocks noChangeArrowheads="1"/>
          </p:cNvSpPr>
          <p:nvPr/>
        </p:nvSpPr>
        <p:spPr bwMode="auto">
          <a:xfrm>
            <a:off x="3563144" y="4224536"/>
            <a:ext cx="273050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/>
              <a:t>2</a:t>
            </a:r>
          </a:p>
        </p:txBody>
      </p:sp>
      <p:sp>
        <p:nvSpPr>
          <p:cNvPr id="74" name="Line 77"/>
          <p:cNvSpPr>
            <a:spLocks noChangeShapeType="1"/>
          </p:cNvSpPr>
          <p:nvPr/>
        </p:nvSpPr>
        <p:spPr bwMode="auto">
          <a:xfrm>
            <a:off x="4020344" y="4681736"/>
            <a:ext cx="381000" cy="38100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lg" len="med"/>
          </a:ln>
        </p:spPr>
        <p:txBody>
          <a:bodyPr/>
          <a:lstStyle/>
          <a:p>
            <a:endParaRPr lang="de-DE"/>
          </a:p>
        </p:txBody>
      </p:sp>
      <p:sp>
        <p:nvSpPr>
          <p:cNvPr id="75" name="Line 78"/>
          <p:cNvSpPr>
            <a:spLocks noChangeShapeType="1"/>
          </p:cNvSpPr>
          <p:nvPr/>
        </p:nvSpPr>
        <p:spPr bwMode="auto">
          <a:xfrm flipV="1">
            <a:off x="4401344" y="4681736"/>
            <a:ext cx="304800" cy="38100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lg" len="med"/>
          </a:ln>
        </p:spPr>
        <p:txBody>
          <a:bodyPr/>
          <a:lstStyle/>
          <a:p>
            <a:endParaRPr lang="de-DE"/>
          </a:p>
        </p:txBody>
      </p:sp>
      <p:sp>
        <p:nvSpPr>
          <p:cNvPr id="76" name="Line 80"/>
          <p:cNvSpPr>
            <a:spLocks noChangeShapeType="1"/>
          </p:cNvSpPr>
          <p:nvPr/>
        </p:nvSpPr>
        <p:spPr bwMode="auto">
          <a:xfrm flipV="1">
            <a:off x="5163344" y="3081536"/>
            <a:ext cx="304800" cy="198120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lg" len="med"/>
          </a:ln>
        </p:spPr>
        <p:txBody>
          <a:bodyPr/>
          <a:lstStyle/>
          <a:p>
            <a:endParaRPr lang="de-DE"/>
          </a:p>
        </p:txBody>
      </p:sp>
      <p:sp>
        <p:nvSpPr>
          <p:cNvPr id="77" name="Line 81"/>
          <p:cNvSpPr>
            <a:spLocks noChangeShapeType="1"/>
          </p:cNvSpPr>
          <p:nvPr/>
        </p:nvSpPr>
        <p:spPr bwMode="auto">
          <a:xfrm>
            <a:off x="4706144" y="4681736"/>
            <a:ext cx="457200" cy="38100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lg" len="med"/>
          </a:ln>
        </p:spPr>
        <p:txBody>
          <a:bodyPr/>
          <a:lstStyle/>
          <a:p>
            <a:endParaRPr lang="de-DE"/>
          </a:p>
        </p:txBody>
      </p:sp>
      <p:sp>
        <p:nvSpPr>
          <p:cNvPr id="78" name="Text Box 83"/>
          <p:cNvSpPr txBox="1">
            <a:spLocks noChangeArrowheads="1"/>
          </p:cNvSpPr>
          <p:nvPr/>
        </p:nvSpPr>
        <p:spPr bwMode="auto">
          <a:xfrm>
            <a:off x="5163344" y="3081536"/>
            <a:ext cx="273050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/>
              <a:t>6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611560" y="3356992"/>
            <a:ext cx="15293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Address/AM</a:t>
            </a:r>
          </a:p>
          <a:p>
            <a:endParaRPr lang="de-DE" dirty="0"/>
          </a:p>
        </p:txBody>
      </p:sp>
      <p:sp>
        <p:nvSpPr>
          <p:cNvPr id="81" name="TextBox 80"/>
          <p:cNvSpPr txBox="1"/>
          <p:nvPr/>
        </p:nvSpPr>
        <p:spPr>
          <a:xfrm>
            <a:off x="1475656" y="3933056"/>
            <a:ext cx="6655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Data</a:t>
            </a:r>
          </a:p>
          <a:p>
            <a:endParaRPr lang="de-DE" dirty="0"/>
          </a:p>
        </p:txBody>
      </p:sp>
      <p:sp>
        <p:nvSpPr>
          <p:cNvPr id="82" name="Rectangle 81"/>
          <p:cNvSpPr/>
          <p:nvPr/>
        </p:nvSpPr>
        <p:spPr>
          <a:xfrm>
            <a:off x="1547664" y="4293096"/>
            <a:ext cx="4748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DS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1187624" y="4869160"/>
            <a:ext cx="9565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DTACK</a:t>
            </a:r>
          </a:p>
        </p:txBody>
      </p:sp>
      <p:sp>
        <p:nvSpPr>
          <p:cNvPr id="84" name="Rectangle 83"/>
          <p:cNvSpPr/>
          <p:nvPr/>
        </p:nvSpPr>
        <p:spPr>
          <a:xfrm>
            <a:off x="1619672" y="2636912"/>
            <a:ext cx="4683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AS</a:t>
            </a:r>
            <a:endParaRPr lang="de-DE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VMEbus</a:t>
            </a:r>
            <a:r>
              <a:rPr lang="de-DE" dirty="0" smtClean="0"/>
              <a:t> </a:t>
            </a:r>
            <a:r>
              <a:rPr lang="de-DE" dirty="0" smtClean="0"/>
              <a:t>Datentranfer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8229600" cy="558627"/>
          </a:xfrm>
        </p:spPr>
        <p:txBody>
          <a:bodyPr/>
          <a:lstStyle/>
          <a:p>
            <a:r>
              <a:rPr lang="de-DE" sz="2000" dirty="0" smtClean="0"/>
              <a:t>Übersicht über die Vorgänge bei einem Blocktransfer:</a:t>
            </a:r>
          </a:p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AC196-256A-41A2-950A-72F3C659918D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80" name="TextBox 79"/>
          <p:cNvSpPr txBox="1"/>
          <p:nvPr/>
        </p:nvSpPr>
        <p:spPr>
          <a:xfrm>
            <a:off x="611560" y="3356992"/>
            <a:ext cx="15293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Address/AM</a:t>
            </a:r>
          </a:p>
          <a:p>
            <a:endParaRPr lang="de-DE" dirty="0"/>
          </a:p>
        </p:txBody>
      </p:sp>
      <p:sp>
        <p:nvSpPr>
          <p:cNvPr id="81" name="TextBox 80"/>
          <p:cNvSpPr txBox="1"/>
          <p:nvPr/>
        </p:nvSpPr>
        <p:spPr>
          <a:xfrm>
            <a:off x="1475656" y="3933056"/>
            <a:ext cx="6655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Data</a:t>
            </a:r>
          </a:p>
          <a:p>
            <a:endParaRPr lang="de-DE" dirty="0"/>
          </a:p>
        </p:txBody>
      </p:sp>
      <p:sp>
        <p:nvSpPr>
          <p:cNvPr id="82" name="Rectangle 81"/>
          <p:cNvSpPr/>
          <p:nvPr/>
        </p:nvSpPr>
        <p:spPr>
          <a:xfrm>
            <a:off x="1547664" y="4293096"/>
            <a:ext cx="4748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DS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1187624" y="4869160"/>
            <a:ext cx="9565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DTACK</a:t>
            </a:r>
          </a:p>
        </p:txBody>
      </p:sp>
      <p:sp>
        <p:nvSpPr>
          <p:cNvPr id="84" name="Rectangle 83"/>
          <p:cNvSpPr/>
          <p:nvPr/>
        </p:nvSpPr>
        <p:spPr>
          <a:xfrm>
            <a:off x="1619672" y="2636912"/>
            <a:ext cx="4683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AS</a:t>
            </a:r>
            <a:endParaRPr lang="de-DE" dirty="0"/>
          </a:p>
        </p:txBody>
      </p:sp>
      <p:sp>
        <p:nvSpPr>
          <p:cNvPr id="79" name="Line 11"/>
          <p:cNvSpPr>
            <a:spLocks noChangeShapeType="1"/>
          </p:cNvSpPr>
          <p:nvPr/>
        </p:nvSpPr>
        <p:spPr bwMode="auto">
          <a:xfrm>
            <a:off x="2267744" y="3462536"/>
            <a:ext cx="7620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85" name="Line 20"/>
          <p:cNvSpPr>
            <a:spLocks noChangeShapeType="1"/>
          </p:cNvSpPr>
          <p:nvPr/>
        </p:nvSpPr>
        <p:spPr bwMode="auto">
          <a:xfrm>
            <a:off x="7525544" y="4224536"/>
            <a:ext cx="12192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86" name="Line 28"/>
          <p:cNvSpPr>
            <a:spLocks noChangeShapeType="1"/>
          </p:cNvSpPr>
          <p:nvPr/>
        </p:nvSpPr>
        <p:spPr bwMode="auto">
          <a:xfrm flipH="1" flipV="1">
            <a:off x="3029744" y="3462536"/>
            <a:ext cx="228600" cy="2286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87" name="Line 29"/>
          <p:cNvSpPr>
            <a:spLocks noChangeShapeType="1"/>
          </p:cNvSpPr>
          <p:nvPr/>
        </p:nvSpPr>
        <p:spPr bwMode="auto">
          <a:xfrm flipV="1">
            <a:off x="3029744" y="3462536"/>
            <a:ext cx="228600" cy="2286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88" name="Line 31"/>
          <p:cNvSpPr>
            <a:spLocks noChangeShapeType="1"/>
          </p:cNvSpPr>
          <p:nvPr/>
        </p:nvSpPr>
        <p:spPr bwMode="auto">
          <a:xfrm>
            <a:off x="2267744" y="3691136"/>
            <a:ext cx="7620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89" name="Text Box 34"/>
          <p:cNvSpPr txBox="1">
            <a:spLocks noChangeArrowheads="1"/>
          </p:cNvSpPr>
          <p:nvPr/>
        </p:nvSpPr>
        <p:spPr bwMode="auto">
          <a:xfrm>
            <a:off x="2412207" y="3446661"/>
            <a:ext cx="693737" cy="244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/>
              <a:t>undefined</a:t>
            </a:r>
          </a:p>
        </p:txBody>
      </p:sp>
      <p:sp>
        <p:nvSpPr>
          <p:cNvPr id="90" name="Text Box 35"/>
          <p:cNvSpPr txBox="1">
            <a:spLocks noChangeArrowheads="1"/>
          </p:cNvSpPr>
          <p:nvPr/>
        </p:nvSpPr>
        <p:spPr bwMode="auto">
          <a:xfrm>
            <a:off x="3301207" y="3462536"/>
            <a:ext cx="566737" cy="244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/>
              <a:t>defined</a:t>
            </a:r>
          </a:p>
        </p:txBody>
      </p:sp>
      <p:sp>
        <p:nvSpPr>
          <p:cNvPr id="91" name="Line 40"/>
          <p:cNvSpPr>
            <a:spLocks noChangeShapeType="1"/>
          </p:cNvSpPr>
          <p:nvPr/>
        </p:nvSpPr>
        <p:spPr bwMode="auto">
          <a:xfrm>
            <a:off x="2267744" y="3995936"/>
            <a:ext cx="11430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92" name="Line 41"/>
          <p:cNvSpPr>
            <a:spLocks noChangeShapeType="1"/>
          </p:cNvSpPr>
          <p:nvPr/>
        </p:nvSpPr>
        <p:spPr bwMode="auto">
          <a:xfrm flipH="1" flipV="1">
            <a:off x="3410744" y="3995936"/>
            <a:ext cx="228600" cy="2286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93" name="Line 42"/>
          <p:cNvSpPr>
            <a:spLocks noChangeShapeType="1"/>
          </p:cNvSpPr>
          <p:nvPr/>
        </p:nvSpPr>
        <p:spPr bwMode="auto">
          <a:xfrm flipV="1">
            <a:off x="3410744" y="3995936"/>
            <a:ext cx="228600" cy="2286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94" name="Line 43"/>
          <p:cNvSpPr>
            <a:spLocks noChangeShapeType="1"/>
          </p:cNvSpPr>
          <p:nvPr/>
        </p:nvSpPr>
        <p:spPr bwMode="auto">
          <a:xfrm>
            <a:off x="2267744" y="4224536"/>
            <a:ext cx="11430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95" name="Text Box 46"/>
          <p:cNvSpPr txBox="1">
            <a:spLocks noChangeArrowheads="1"/>
          </p:cNvSpPr>
          <p:nvPr/>
        </p:nvSpPr>
        <p:spPr bwMode="auto">
          <a:xfrm>
            <a:off x="2572544" y="3964186"/>
            <a:ext cx="693738" cy="244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/>
              <a:t>undefined</a:t>
            </a:r>
          </a:p>
        </p:txBody>
      </p:sp>
      <p:sp>
        <p:nvSpPr>
          <p:cNvPr id="96" name="Text Box 47"/>
          <p:cNvSpPr txBox="1">
            <a:spLocks noChangeArrowheads="1"/>
          </p:cNvSpPr>
          <p:nvPr/>
        </p:nvSpPr>
        <p:spPr bwMode="auto">
          <a:xfrm>
            <a:off x="3682207" y="3995936"/>
            <a:ext cx="566737" cy="244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/>
              <a:t>defined</a:t>
            </a:r>
          </a:p>
        </p:txBody>
      </p:sp>
      <p:sp>
        <p:nvSpPr>
          <p:cNvPr id="97" name="Line 52"/>
          <p:cNvSpPr>
            <a:spLocks noChangeShapeType="1"/>
          </p:cNvSpPr>
          <p:nvPr/>
        </p:nvSpPr>
        <p:spPr bwMode="auto">
          <a:xfrm flipH="1" flipV="1">
            <a:off x="7677944" y="3462536"/>
            <a:ext cx="228600" cy="2286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98" name="Line 53"/>
          <p:cNvSpPr>
            <a:spLocks noChangeShapeType="1"/>
          </p:cNvSpPr>
          <p:nvPr/>
        </p:nvSpPr>
        <p:spPr bwMode="auto">
          <a:xfrm flipV="1">
            <a:off x="7677944" y="3462536"/>
            <a:ext cx="228600" cy="2286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99" name="Line 54"/>
          <p:cNvSpPr>
            <a:spLocks noChangeShapeType="1"/>
          </p:cNvSpPr>
          <p:nvPr/>
        </p:nvSpPr>
        <p:spPr bwMode="auto">
          <a:xfrm flipH="1" flipV="1">
            <a:off x="7296944" y="3995936"/>
            <a:ext cx="228600" cy="2286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100" name="Line 55"/>
          <p:cNvSpPr>
            <a:spLocks noChangeShapeType="1"/>
          </p:cNvSpPr>
          <p:nvPr/>
        </p:nvSpPr>
        <p:spPr bwMode="auto">
          <a:xfrm flipV="1">
            <a:off x="7296944" y="3995936"/>
            <a:ext cx="228600" cy="2286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101" name="Line 56"/>
          <p:cNvSpPr>
            <a:spLocks noChangeShapeType="1"/>
          </p:cNvSpPr>
          <p:nvPr/>
        </p:nvSpPr>
        <p:spPr bwMode="auto">
          <a:xfrm>
            <a:off x="7525544" y="3995936"/>
            <a:ext cx="12192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102" name="Text Box 57"/>
          <p:cNvSpPr txBox="1">
            <a:spLocks noChangeArrowheads="1"/>
          </p:cNvSpPr>
          <p:nvPr/>
        </p:nvSpPr>
        <p:spPr bwMode="auto">
          <a:xfrm>
            <a:off x="7517607" y="3980061"/>
            <a:ext cx="693737" cy="244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/>
              <a:t>undefined</a:t>
            </a:r>
          </a:p>
        </p:txBody>
      </p:sp>
      <p:sp>
        <p:nvSpPr>
          <p:cNvPr id="103" name="Text Box 58"/>
          <p:cNvSpPr txBox="1">
            <a:spLocks noChangeArrowheads="1"/>
          </p:cNvSpPr>
          <p:nvPr/>
        </p:nvSpPr>
        <p:spPr bwMode="auto">
          <a:xfrm>
            <a:off x="7822407" y="3446661"/>
            <a:ext cx="693737" cy="244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/>
              <a:t>undefined</a:t>
            </a:r>
          </a:p>
        </p:txBody>
      </p:sp>
      <p:sp>
        <p:nvSpPr>
          <p:cNvPr id="104" name="Line 59"/>
          <p:cNvSpPr>
            <a:spLocks noChangeShapeType="1"/>
          </p:cNvSpPr>
          <p:nvPr/>
        </p:nvSpPr>
        <p:spPr bwMode="auto">
          <a:xfrm>
            <a:off x="7906544" y="3462536"/>
            <a:ext cx="8382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105" name="Line 60"/>
          <p:cNvSpPr>
            <a:spLocks noChangeShapeType="1"/>
          </p:cNvSpPr>
          <p:nvPr/>
        </p:nvSpPr>
        <p:spPr bwMode="auto">
          <a:xfrm>
            <a:off x="7906544" y="3691136"/>
            <a:ext cx="8382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106" name="Line 78"/>
          <p:cNvSpPr>
            <a:spLocks noChangeShapeType="1"/>
          </p:cNvSpPr>
          <p:nvPr/>
        </p:nvSpPr>
        <p:spPr bwMode="auto">
          <a:xfrm>
            <a:off x="7144544" y="3462536"/>
            <a:ext cx="5334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107" name="Line 79"/>
          <p:cNvSpPr>
            <a:spLocks noChangeShapeType="1"/>
          </p:cNvSpPr>
          <p:nvPr/>
        </p:nvSpPr>
        <p:spPr bwMode="auto">
          <a:xfrm>
            <a:off x="7144544" y="3691136"/>
            <a:ext cx="5334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108" name="Line 80"/>
          <p:cNvSpPr>
            <a:spLocks noChangeShapeType="1"/>
          </p:cNvSpPr>
          <p:nvPr/>
        </p:nvSpPr>
        <p:spPr bwMode="auto">
          <a:xfrm>
            <a:off x="7144544" y="3995936"/>
            <a:ext cx="1524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109" name="Line 81"/>
          <p:cNvSpPr>
            <a:spLocks noChangeShapeType="1"/>
          </p:cNvSpPr>
          <p:nvPr/>
        </p:nvSpPr>
        <p:spPr bwMode="auto">
          <a:xfrm>
            <a:off x="7144544" y="4224536"/>
            <a:ext cx="1524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110" name="Line 85"/>
          <p:cNvSpPr>
            <a:spLocks noChangeShapeType="1"/>
          </p:cNvSpPr>
          <p:nvPr/>
        </p:nvSpPr>
        <p:spPr bwMode="auto">
          <a:xfrm>
            <a:off x="3639344" y="4224536"/>
            <a:ext cx="9144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111" name="Line 86"/>
          <p:cNvSpPr>
            <a:spLocks noChangeShapeType="1"/>
          </p:cNvSpPr>
          <p:nvPr/>
        </p:nvSpPr>
        <p:spPr bwMode="auto">
          <a:xfrm>
            <a:off x="3639344" y="3995936"/>
            <a:ext cx="9144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112" name="Line 87"/>
          <p:cNvSpPr>
            <a:spLocks noChangeShapeType="1"/>
          </p:cNvSpPr>
          <p:nvPr/>
        </p:nvSpPr>
        <p:spPr bwMode="auto">
          <a:xfrm>
            <a:off x="3258344" y="3462536"/>
            <a:ext cx="12954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113" name="Line 88"/>
          <p:cNvSpPr>
            <a:spLocks noChangeShapeType="1"/>
          </p:cNvSpPr>
          <p:nvPr/>
        </p:nvSpPr>
        <p:spPr bwMode="auto">
          <a:xfrm>
            <a:off x="3258344" y="3691136"/>
            <a:ext cx="12954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114" name="Line 119"/>
          <p:cNvSpPr>
            <a:spLocks noChangeShapeType="1"/>
          </p:cNvSpPr>
          <p:nvPr/>
        </p:nvSpPr>
        <p:spPr bwMode="auto">
          <a:xfrm flipH="1" flipV="1">
            <a:off x="4553744" y="3995936"/>
            <a:ext cx="152400" cy="228600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115" name="Line 120"/>
          <p:cNvSpPr>
            <a:spLocks noChangeShapeType="1"/>
          </p:cNvSpPr>
          <p:nvPr/>
        </p:nvSpPr>
        <p:spPr bwMode="auto">
          <a:xfrm flipH="1">
            <a:off x="4553744" y="3995936"/>
            <a:ext cx="152400" cy="228600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116" name="Line 121"/>
          <p:cNvSpPr>
            <a:spLocks noChangeShapeType="1"/>
          </p:cNvSpPr>
          <p:nvPr/>
        </p:nvSpPr>
        <p:spPr bwMode="auto">
          <a:xfrm flipH="1" flipV="1">
            <a:off x="5391944" y="3995936"/>
            <a:ext cx="152400" cy="228600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117" name="Line 122"/>
          <p:cNvSpPr>
            <a:spLocks noChangeShapeType="1"/>
          </p:cNvSpPr>
          <p:nvPr/>
        </p:nvSpPr>
        <p:spPr bwMode="auto">
          <a:xfrm flipH="1">
            <a:off x="5391944" y="3995936"/>
            <a:ext cx="152400" cy="228600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118" name="Line 131"/>
          <p:cNvSpPr>
            <a:spLocks noChangeShapeType="1"/>
          </p:cNvSpPr>
          <p:nvPr/>
        </p:nvSpPr>
        <p:spPr bwMode="auto">
          <a:xfrm>
            <a:off x="4706144" y="3995936"/>
            <a:ext cx="685800" cy="0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119" name="Line 132"/>
          <p:cNvSpPr>
            <a:spLocks noChangeShapeType="1"/>
          </p:cNvSpPr>
          <p:nvPr/>
        </p:nvSpPr>
        <p:spPr bwMode="auto">
          <a:xfrm>
            <a:off x="4706144" y="4224536"/>
            <a:ext cx="685800" cy="0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120" name="Line 143"/>
          <p:cNvSpPr>
            <a:spLocks noChangeShapeType="1"/>
          </p:cNvSpPr>
          <p:nvPr/>
        </p:nvSpPr>
        <p:spPr bwMode="auto">
          <a:xfrm flipH="1" flipV="1">
            <a:off x="6230144" y="3995936"/>
            <a:ext cx="152400" cy="228600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121" name="Line 144"/>
          <p:cNvSpPr>
            <a:spLocks noChangeShapeType="1"/>
          </p:cNvSpPr>
          <p:nvPr/>
        </p:nvSpPr>
        <p:spPr bwMode="auto">
          <a:xfrm flipH="1">
            <a:off x="6230144" y="3995936"/>
            <a:ext cx="152400" cy="228600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122" name="Line 145"/>
          <p:cNvSpPr>
            <a:spLocks noChangeShapeType="1"/>
          </p:cNvSpPr>
          <p:nvPr/>
        </p:nvSpPr>
        <p:spPr bwMode="auto">
          <a:xfrm>
            <a:off x="5544344" y="3995936"/>
            <a:ext cx="685800" cy="0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123" name="Line 146"/>
          <p:cNvSpPr>
            <a:spLocks noChangeShapeType="1"/>
          </p:cNvSpPr>
          <p:nvPr/>
        </p:nvSpPr>
        <p:spPr bwMode="auto">
          <a:xfrm>
            <a:off x="5544344" y="4224536"/>
            <a:ext cx="685800" cy="0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124" name="Line 147"/>
          <p:cNvSpPr>
            <a:spLocks noChangeShapeType="1"/>
          </p:cNvSpPr>
          <p:nvPr/>
        </p:nvSpPr>
        <p:spPr bwMode="auto">
          <a:xfrm>
            <a:off x="6382544" y="3995936"/>
            <a:ext cx="762000" cy="0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125" name="Line 148"/>
          <p:cNvSpPr>
            <a:spLocks noChangeShapeType="1"/>
          </p:cNvSpPr>
          <p:nvPr/>
        </p:nvSpPr>
        <p:spPr bwMode="auto">
          <a:xfrm>
            <a:off x="6382544" y="4224536"/>
            <a:ext cx="762000" cy="0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126" name="Line 149"/>
          <p:cNvSpPr>
            <a:spLocks noChangeShapeType="1"/>
          </p:cNvSpPr>
          <p:nvPr/>
        </p:nvSpPr>
        <p:spPr bwMode="auto">
          <a:xfrm>
            <a:off x="4553744" y="3691136"/>
            <a:ext cx="2590800" cy="0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127" name="Line 150"/>
          <p:cNvSpPr>
            <a:spLocks noChangeShapeType="1"/>
          </p:cNvSpPr>
          <p:nvPr/>
        </p:nvSpPr>
        <p:spPr bwMode="auto">
          <a:xfrm>
            <a:off x="4553744" y="3462536"/>
            <a:ext cx="2590800" cy="0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grpSp>
        <p:nvGrpSpPr>
          <p:cNvPr id="128" name="Group 158"/>
          <p:cNvGrpSpPr>
            <a:grpSpLocks/>
          </p:cNvGrpSpPr>
          <p:nvPr/>
        </p:nvGrpSpPr>
        <p:grpSpPr bwMode="auto">
          <a:xfrm flipV="1">
            <a:off x="2267744" y="2852936"/>
            <a:ext cx="6477000" cy="228600"/>
            <a:chOff x="1008" y="672"/>
            <a:chExt cx="4080" cy="144"/>
          </a:xfrm>
        </p:grpSpPr>
        <p:sp>
          <p:nvSpPr>
            <p:cNvPr id="129" name="Line 13"/>
            <p:cNvSpPr>
              <a:spLocks noChangeShapeType="1"/>
            </p:cNvSpPr>
            <p:nvPr/>
          </p:nvSpPr>
          <p:spPr bwMode="auto">
            <a:xfrm>
              <a:off x="1008" y="816"/>
              <a:ext cx="72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30" name="Line 18"/>
            <p:cNvSpPr>
              <a:spLocks noChangeShapeType="1"/>
            </p:cNvSpPr>
            <p:nvPr/>
          </p:nvSpPr>
          <p:spPr bwMode="auto">
            <a:xfrm>
              <a:off x="4608" y="816"/>
              <a:ext cx="48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31" name="Line 36"/>
            <p:cNvSpPr>
              <a:spLocks noChangeShapeType="1"/>
            </p:cNvSpPr>
            <p:nvPr/>
          </p:nvSpPr>
          <p:spPr bwMode="auto">
            <a:xfrm flipV="1">
              <a:off x="1728" y="672"/>
              <a:ext cx="0" cy="14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32" name="Line 37"/>
            <p:cNvSpPr>
              <a:spLocks noChangeShapeType="1"/>
            </p:cNvSpPr>
            <p:nvPr/>
          </p:nvSpPr>
          <p:spPr bwMode="auto">
            <a:xfrm flipV="1">
              <a:off x="4608" y="672"/>
              <a:ext cx="0" cy="14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33" name="Line 75"/>
            <p:cNvSpPr>
              <a:spLocks noChangeShapeType="1"/>
            </p:cNvSpPr>
            <p:nvPr/>
          </p:nvSpPr>
          <p:spPr bwMode="auto">
            <a:xfrm>
              <a:off x="4080" y="672"/>
              <a:ext cx="52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34" name="Line 83"/>
            <p:cNvSpPr>
              <a:spLocks noChangeShapeType="1"/>
            </p:cNvSpPr>
            <p:nvPr/>
          </p:nvSpPr>
          <p:spPr bwMode="auto">
            <a:xfrm>
              <a:off x="1728" y="672"/>
              <a:ext cx="72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35" name="Line 151"/>
            <p:cNvSpPr>
              <a:spLocks noChangeShapeType="1"/>
            </p:cNvSpPr>
            <p:nvPr/>
          </p:nvSpPr>
          <p:spPr bwMode="auto">
            <a:xfrm>
              <a:off x="2448" y="672"/>
              <a:ext cx="1632" cy="0"/>
            </a:xfrm>
            <a:prstGeom prst="line">
              <a:avLst/>
            </a:prstGeom>
            <a:noFill/>
            <a:ln w="12700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</p:grpSp>
      <p:grpSp>
        <p:nvGrpSpPr>
          <p:cNvPr id="136" name="Group 160"/>
          <p:cNvGrpSpPr>
            <a:grpSpLocks/>
          </p:cNvGrpSpPr>
          <p:nvPr/>
        </p:nvGrpSpPr>
        <p:grpSpPr bwMode="auto">
          <a:xfrm flipV="1">
            <a:off x="2267744" y="5062736"/>
            <a:ext cx="6477000" cy="228600"/>
            <a:chOff x="1008" y="2064"/>
            <a:chExt cx="4080" cy="144"/>
          </a:xfrm>
        </p:grpSpPr>
        <p:sp>
          <p:nvSpPr>
            <p:cNvPr id="137" name="Line 15"/>
            <p:cNvSpPr>
              <a:spLocks noChangeShapeType="1"/>
            </p:cNvSpPr>
            <p:nvPr/>
          </p:nvSpPr>
          <p:spPr bwMode="auto">
            <a:xfrm>
              <a:off x="1008" y="2208"/>
              <a:ext cx="1344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38" name="Line 24"/>
            <p:cNvSpPr>
              <a:spLocks noChangeShapeType="1"/>
            </p:cNvSpPr>
            <p:nvPr/>
          </p:nvSpPr>
          <p:spPr bwMode="auto">
            <a:xfrm>
              <a:off x="4416" y="2208"/>
              <a:ext cx="672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39" name="Line 39"/>
            <p:cNvSpPr>
              <a:spLocks noChangeShapeType="1"/>
            </p:cNvSpPr>
            <p:nvPr/>
          </p:nvSpPr>
          <p:spPr bwMode="auto">
            <a:xfrm flipV="1">
              <a:off x="4416" y="2064"/>
              <a:ext cx="0" cy="14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40" name="Line 48"/>
            <p:cNvSpPr>
              <a:spLocks noChangeShapeType="1"/>
            </p:cNvSpPr>
            <p:nvPr/>
          </p:nvSpPr>
          <p:spPr bwMode="auto">
            <a:xfrm flipV="1">
              <a:off x="2352" y="2064"/>
              <a:ext cx="0" cy="14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41" name="Line 77"/>
            <p:cNvSpPr>
              <a:spLocks noChangeShapeType="1"/>
            </p:cNvSpPr>
            <p:nvPr/>
          </p:nvSpPr>
          <p:spPr bwMode="auto">
            <a:xfrm>
              <a:off x="4080" y="2064"/>
              <a:ext cx="336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42" name="Line 84"/>
            <p:cNvSpPr>
              <a:spLocks noChangeShapeType="1"/>
            </p:cNvSpPr>
            <p:nvPr/>
          </p:nvSpPr>
          <p:spPr bwMode="auto">
            <a:xfrm>
              <a:off x="2352" y="2064"/>
              <a:ext cx="96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43" name="Line 90"/>
            <p:cNvSpPr>
              <a:spLocks noChangeShapeType="1"/>
            </p:cNvSpPr>
            <p:nvPr/>
          </p:nvSpPr>
          <p:spPr bwMode="auto">
            <a:xfrm>
              <a:off x="2448" y="2064"/>
              <a:ext cx="192" cy="0"/>
            </a:xfrm>
            <a:prstGeom prst="line">
              <a:avLst/>
            </a:prstGeom>
            <a:noFill/>
            <a:ln w="12700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44" name="Line 91"/>
            <p:cNvSpPr>
              <a:spLocks noChangeShapeType="1"/>
            </p:cNvSpPr>
            <p:nvPr/>
          </p:nvSpPr>
          <p:spPr bwMode="auto">
            <a:xfrm flipV="1">
              <a:off x="2640" y="2064"/>
              <a:ext cx="0" cy="144"/>
            </a:xfrm>
            <a:prstGeom prst="line">
              <a:avLst/>
            </a:prstGeom>
            <a:noFill/>
            <a:ln w="12700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45" name="Line 98"/>
            <p:cNvSpPr>
              <a:spLocks noChangeShapeType="1"/>
            </p:cNvSpPr>
            <p:nvPr/>
          </p:nvSpPr>
          <p:spPr bwMode="auto">
            <a:xfrm>
              <a:off x="2640" y="2208"/>
              <a:ext cx="288" cy="0"/>
            </a:xfrm>
            <a:prstGeom prst="line">
              <a:avLst/>
            </a:prstGeom>
            <a:noFill/>
            <a:ln w="12700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46" name="Line 99"/>
            <p:cNvSpPr>
              <a:spLocks noChangeShapeType="1"/>
            </p:cNvSpPr>
            <p:nvPr/>
          </p:nvSpPr>
          <p:spPr bwMode="auto">
            <a:xfrm flipV="1">
              <a:off x="2928" y="2064"/>
              <a:ext cx="0" cy="144"/>
            </a:xfrm>
            <a:prstGeom prst="line">
              <a:avLst/>
            </a:prstGeom>
            <a:noFill/>
            <a:ln w="12700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47" name="Line 100"/>
            <p:cNvSpPr>
              <a:spLocks noChangeShapeType="1"/>
            </p:cNvSpPr>
            <p:nvPr/>
          </p:nvSpPr>
          <p:spPr bwMode="auto">
            <a:xfrm flipV="1">
              <a:off x="3216" y="2064"/>
              <a:ext cx="0" cy="144"/>
            </a:xfrm>
            <a:prstGeom prst="line">
              <a:avLst/>
            </a:prstGeom>
            <a:noFill/>
            <a:ln w="12700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48" name="Line 101"/>
            <p:cNvSpPr>
              <a:spLocks noChangeShapeType="1"/>
            </p:cNvSpPr>
            <p:nvPr/>
          </p:nvSpPr>
          <p:spPr bwMode="auto">
            <a:xfrm flipV="1">
              <a:off x="3504" y="2064"/>
              <a:ext cx="0" cy="144"/>
            </a:xfrm>
            <a:prstGeom prst="line">
              <a:avLst/>
            </a:prstGeom>
            <a:noFill/>
            <a:ln w="12700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49" name="Line 102"/>
            <p:cNvSpPr>
              <a:spLocks noChangeShapeType="1"/>
            </p:cNvSpPr>
            <p:nvPr/>
          </p:nvSpPr>
          <p:spPr bwMode="auto">
            <a:xfrm flipV="1">
              <a:off x="3792" y="2064"/>
              <a:ext cx="0" cy="144"/>
            </a:xfrm>
            <a:prstGeom prst="line">
              <a:avLst/>
            </a:prstGeom>
            <a:noFill/>
            <a:ln w="12700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50" name="Line 104"/>
            <p:cNvSpPr>
              <a:spLocks noChangeShapeType="1"/>
            </p:cNvSpPr>
            <p:nvPr/>
          </p:nvSpPr>
          <p:spPr bwMode="auto">
            <a:xfrm>
              <a:off x="2928" y="2064"/>
              <a:ext cx="288" cy="0"/>
            </a:xfrm>
            <a:prstGeom prst="line">
              <a:avLst/>
            </a:prstGeom>
            <a:noFill/>
            <a:ln w="12700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51" name="Line 105"/>
            <p:cNvSpPr>
              <a:spLocks noChangeShapeType="1"/>
            </p:cNvSpPr>
            <p:nvPr/>
          </p:nvSpPr>
          <p:spPr bwMode="auto">
            <a:xfrm>
              <a:off x="3216" y="2208"/>
              <a:ext cx="288" cy="0"/>
            </a:xfrm>
            <a:prstGeom prst="line">
              <a:avLst/>
            </a:prstGeom>
            <a:noFill/>
            <a:ln w="12700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52" name="Line 106"/>
            <p:cNvSpPr>
              <a:spLocks noChangeShapeType="1"/>
            </p:cNvSpPr>
            <p:nvPr/>
          </p:nvSpPr>
          <p:spPr bwMode="auto">
            <a:xfrm>
              <a:off x="3504" y="2064"/>
              <a:ext cx="288" cy="0"/>
            </a:xfrm>
            <a:prstGeom prst="line">
              <a:avLst/>
            </a:prstGeom>
            <a:noFill/>
            <a:ln w="12700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53" name="Line 107"/>
            <p:cNvSpPr>
              <a:spLocks noChangeShapeType="1"/>
            </p:cNvSpPr>
            <p:nvPr/>
          </p:nvSpPr>
          <p:spPr bwMode="auto">
            <a:xfrm>
              <a:off x="3792" y="2208"/>
              <a:ext cx="288" cy="0"/>
            </a:xfrm>
            <a:prstGeom prst="line">
              <a:avLst/>
            </a:prstGeom>
            <a:noFill/>
            <a:ln w="12700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54" name="Line 152"/>
            <p:cNvSpPr>
              <a:spLocks noChangeShapeType="1"/>
            </p:cNvSpPr>
            <p:nvPr/>
          </p:nvSpPr>
          <p:spPr bwMode="auto">
            <a:xfrm flipV="1">
              <a:off x="4080" y="2064"/>
              <a:ext cx="0" cy="14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</p:grpSp>
      <p:grpSp>
        <p:nvGrpSpPr>
          <p:cNvPr id="155" name="Group 159"/>
          <p:cNvGrpSpPr>
            <a:grpSpLocks/>
          </p:cNvGrpSpPr>
          <p:nvPr/>
        </p:nvGrpSpPr>
        <p:grpSpPr bwMode="auto">
          <a:xfrm flipV="1">
            <a:off x="2267744" y="4453136"/>
            <a:ext cx="6477000" cy="228600"/>
            <a:chOff x="1008" y="1680"/>
            <a:chExt cx="4080" cy="144"/>
          </a:xfrm>
        </p:grpSpPr>
        <p:sp>
          <p:nvSpPr>
            <p:cNvPr id="156" name="Line 12"/>
            <p:cNvSpPr>
              <a:spLocks noChangeShapeType="1"/>
            </p:cNvSpPr>
            <p:nvPr/>
          </p:nvSpPr>
          <p:spPr bwMode="auto">
            <a:xfrm>
              <a:off x="1008" y="1824"/>
              <a:ext cx="1104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57" name="Line 22"/>
            <p:cNvSpPr>
              <a:spLocks noChangeShapeType="1"/>
            </p:cNvSpPr>
            <p:nvPr/>
          </p:nvSpPr>
          <p:spPr bwMode="auto">
            <a:xfrm>
              <a:off x="4128" y="1824"/>
              <a:ext cx="96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58" name="Line 38"/>
            <p:cNvSpPr>
              <a:spLocks noChangeShapeType="1"/>
            </p:cNvSpPr>
            <p:nvPr/>
          </p:nvSpPr>
          <p:spPr bwMode="auto">
            <a:xfrm flipV="1">
              <a:off x="2112" y="1680"/>
              <a:ext cx="0" cy="14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59" name="Line 49"/>
            <p:cNvSpPr>
              <a:spLocks noChangeShapeType="1"/>
            </p:cNvSpPr>
            <p:nvPr/>
          </p:nvSpPr>
          <p:spPr bwMode="auto">
            <a:xfrm flipV="1">
              <a:off x="4128" y="1680"/>
              <a:ext cx="0" cy="14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60" name="Line 76"/>
            <p:cNvSpPr>
              <a:spLocks noChangeShapeType="1"/>
            </p:cNvSpPr>
            <p:nvPr/>
          </p:nvSpPr>
          <p:spPr bwMode="auto">
            <a:xfrm>
              <a:off x="4080" y="1680"/>
              <a:ext cx="4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61" name="Line 89"/>
            <p:cNvSpPr>
              <a:spLocks noChangeShapeType="1"/>
            </p:cNvSpPr>
            <p:nvPr/>
          </p:nvSpPr>
          <p:spPr bwMode="auto">
            <a:xfrm>
              <a:off x="2112" y="1680"/>
              <a:ext cx="336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62" name="Line 108"/>
            <p:cNvSpPr>
              <a:spLocks noChangeShapeType="1"/>
            </p:cNvSpPr>
            <p:nvPr/>
          </p:nvSpPr>
          <p:spPr bwMode="auto">
            <a:xfrm>
              <a:off x="2448" y="1824"/>
              <a:ext cx="288" cy="0"/>
            </a:xfrm>
            <a:prstGeom prst="line">
              <a:avLst/>
            </a:prstGeom>
            <a:noFill/>
            <a:ln w="12700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63" name="Line 109"/>
            <p:cNvSpPr>
              <a:spLocks noChangeShapeType="1"/>
            </p:cNvSpPr>
            <p:nvPr/>
          </p:nvSpPr>
          <p:spPr bwMode="auto">
            <a:xfrm flipV="1">
              <a:off x="2736" y="1680"/>
              <a:ext cx="0" cy="144"/>
            </a:xfrm>
            <a:prstGeom prst="line">
              <a:avLst/>
            </a:prstGeom>
            <a:noFill/>
            <a:ln w="12700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64" name="Line 110"/>
            <p:cNvSpPr>
              <a:spLocks noChangeShapeType="1"/>
            </p:cNvSpPr>
            <p:nvPr/>
          </p:nvSpPr>
          <p:spPr bwMode="auto">
            <a:xfrm flipV="1">
              <a:off x="3024" y="1680"/>
              <a:ext cx="0" cy="144"/>
            </a:xfrm>
            <a:prstGeom prst="line">
              <a:avLst/>
            </a:prstGeom>
            <a:noFill/>
            <a:ln w="12700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65" name="Line 111"/>
            <p:cNvSpPr>
              <a:spLocks noChangeShapeType="1"/>
            </p:cNvSpPr>
            <p:nvPr/>
          </p:nvSpPr>
          <p:spPr bwMode="auto">
            <a:xfrm flipV="1">
              <a:off x="3312" y="1680"/>
              <a:ext cx="0" cy="144"/>
            </a:xfrm>
            <a:prstGeom prst="line">
              <a:avLst/>
            </a:prstGeom>
            <a:noFill/>
            <a:ln w="12700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66" name="Line 112"/>
            <p:cNvSpPr>
              <a:spLocks noChangeShapeType="1"/>
            </p:cNvSpPr>
            <p:nvPr/>
          </p:nvSpPr>
          <p:spPr bwMode="auto">
            <a:xfrm flipV="1">
              <a:off x="3600" y="1680"/>
              <a:ext cx="0" cy="144"/>
            </a:xfrm>
            <a:prstGeom prst="line">
              <a:avLst/>
            </a:prstGeom>
            <a:noFill/>
            <a:ln w="12700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67" name="Line 113"/>
            <p:cNvSpPr>
              <a:spLocks noChangeShapeType="1"/>
            </p:cNvSpPr>
            <p:nvPr/>
          </p:nvSpPr>
          <p:spPr bwMode="auto">
            <a:xfrm flipV="1">
              <a:off x="3888" y="1680"/>
              <a:ext cx="0" cy="144"/>
            </a:xfrm>
            <a:prstGeom prst="line">
              <a:avLst/>
            </a:prstGeom>
            <a:noFill/>
            <a:ln w="12700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68" name="Line 114"/>
            <p:cNvSpPr>
              <a:spLocks noChangeShapeType="1"/>
            </p:cNvSpPr>
            <p:nvPr/>
          </p:nvSpPr>
          <p:spPr bwMode="auto">
            <a:xfrm>
              <a:off x="2736" y="1680"/>
              <a:ext cx="288" cy="0"/>
            </a:xfrm>
            <a:prstGeom prst="line">
              <a:avLst/>
            </a:prstGeom>
            <a:noFill/>
            <a:ln w="12700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69" name="Line 115"/>
            <p:cNvSpPr>
              <a:spLocks noChangeShapeType="1"/>
            </p:cNvSpPr>
            <p:nvPr/>
          </p:nvSpPr>
          <p:spPr bwMode="auto">
            <a:xfrm>
              <a:off x="3024" y="1824"/>
              <a:ext cx="288" cy="0"/>
            </a:xfrm>
            <a:prstGeom prst="line">
              <a:avLst/>
            </a:prstGeom>
            <a:noFill/>
            <a:ln w="12700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70" name="Line 116"/>
            <p:cNvSpPr>
              <a:spLocks noChangeShapeType="1"/>
            </p:cNvSpPr>
            <p:nvPr/>
          </p:nvSpPr>
          <p:spPr bwMode="auto">
            <a:xfrm>
              <a:off x="3312" y="1680"/>
              <a:ext cx="288" cy="0"/>
            </a:xfrm>
            <a:prstGeom prst="line">
              <a:avLst/>
            </a:prstGeom>
            <a:noFill/>
            <a:ln w="12700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71" name="Line 117"/>
            <p:cNvSpPr>
              <a:spLocks noChangeShapeType="1"/>
            </p:cNvSpPr>
            <p:nvPr/>
          </p:nvSpPr>
          <p:spPr bwMode="auto">
            <a:xfrm>
              <a:off x="3600" y="1824"/>
              <a:ext cx="288" cy="0"/>
            </a:xfrm>
            <a:prstGeom prst="line">
              <a:avLst/>
            </a:prstGeom>
            <a:noFill/>
            <a:ln w="12700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72" name="Line 118"/>
            <p:cNvSpPr>
              <a:spLocks noChangeShapeType="1"/>
            </p:cNvSpPr>
            <p:nvPr/>
          </p:nvSpPr>
          <p:spPr bwMode="auto">
            <a:xfrm>
              <a:off x="3888" y="1680"/>
              <a:ext cx="192" cy="0"/>
            </a:xfrm>
            <a:prstGeom prst="line">
              <a:avLst/>
            </a:prstGeom>
            <a:noFill/>
            <a:ln w="12700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73" name="Line 153"/>
            <p:cNvSpPr>
              <a:spLocks noChangeShapeType="1"/>
            </p:cNvSpPr>
            <p:nvPr/>
          </p:nvSpPr>
          <p:spPr bwMode="auto">
            <a:xfrm flipV="1">
              <a:off x="2448" y="1680"/>
              <a:ext cx="0" cy="14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174" name="Text Box 155"/>
          <p:cNvSpPr txBox="1">
            <a:spLocks noChangeArrowheads="1"/>
          </p:cNvSpPr>
          <p:nvPr/>
        </p:nvSpPr>
        <p:spPr bwMode="auto">
          <a:xfrm>
            <a:off x="6501607" y="3995936"/>
            <a:ext cx="566737" cy="244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>
                <a:solidFill>
                  <a:srgbClr val="FF3300"/>
                </a:solidFill>
              </a:rPr>
              <a:t>defined</a:t>
            </a:r>
          </a:p>
        </p:txBody>
      </p:sp>
      <p:sp>
        <p:nvSpPr>
          <p:cNvPr id="175" name="Text Box 156"/>
          <p:cNvSpPr txBox="1">
            <a:spLocks noChangeArrowheads="1"/>
          </p:cNvSpPr>
          <p:nvPr/>
        </p:nvSpPr>
        <p:spPr bwMode="auto">
          <a:xfrm>
            <a:off x="5587207" y="3995936"/>
            <a:ext cx="566737" cy="244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>
                <a:solidFill>
                  <a:srgbClr val="FF3300"/>
                </a:solidFill>
              </a:rPr>
              <a:t>defined</a:t>
            </a:r>
          </a:p>
        </p:txBody>
      </p:sp>
      <p:sp>
        <p:nvSpPr>
          <p:cNvPr id="176" name="Text Box 157"/>
          <p:cNvSpPr txBox="1">
            <a:spLocks noChangeArrowheads="1"/>
          </p:cNvSpPr>
          <p:nvPr/>
        </p:nvSpPr>
        <p:spPr bwMode="auto">
          <a:xfrm>
            <a:off x="4749007" y="3980061"/>
            <a:ext cx="566737" cy="244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>
                <a:solidFill>
                  <a:srgbClr val="FF3300"/>
                </a:solidFill>
              </a:rPr>
              <a:t>defined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VMEbus</a:t>
            </a:r>
            <a:r>
              <a:rPr lang="de-DE" dirty="0" smtClean="0"/>
              <a:t> Programmierung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Programmieruebungen</a:t>
            </a:r>
            <a:r>
              <a:rPr lang="de-DE" dirty="0" smtClean="0"/>
              <a:t> mit den verschiedenen</a:t>
            </a:r>
          </a:p>
          <a:p>
            <a:pPr>
              <a:buNone/>
            </a:pPr>
            <a:r>
              <a:rPr lang="de-DE" dirty="0" smtClean="0"/>
              <a:t>	</a:t>
            </a:r>
            <a:r>
              <a:rPr lang="de-DE" dirty="0" smtClean="0"/>
              <a:t>Arten des Datentransfers</a:t>
            </a:r>
          </a:p>
          <a:p>
            <a:r>
              <a:rPr lang="de-DE" dirty="0" smtClean="0"/>
              <a:t>Vergleich der Geschwindigkeiten ergibt:</a:t>
            </a:r>
            <a:endParaRPr lang="de-DE" dirty="0" smtClean="0"/>
          </a:p>
          <a:p>
            <a:endParaRPr lang="de-DE" dirty="0" smtClean="0"/>
          </a:p>
          <a:p>
            <a:r>
              <a:rPr lang="de-DE" i="1" dirty="0" smtClean="0"/>
              <a:t>Single Cycle </a:t>
            </a:r>
            <a:r>
              <a:rPr lang="de-DE" dirty="0" smtClean="0"/>
              <a:t>ist im Vergleich zum Blocktransfer langsam </a:t>
            </a:r>
            <a:r>
              <a:rPr lang="de-DE" dirty="0" smtClean="0">
                <a:sym typeface="Wingdings" pitchFamily="2" charset="2"/>
              </a:rPr>
              <a:t> großer Softwareanteil</a:t>
            </a:r>
            <a:endParaRPr lang="de-DE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AC196-256A-41A2-950A-72F3C659918D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Myonen</a:t>
            </a:r>
          </a:p>
          <a:p>
            <a:r>
              <a:rPr lang="de-DE" dirty="0" smtClean="0"/>
              <a:t>Scintillatoren &amp; Photomultiplier</a:t>
            </a:r>
          </a:p>
          <a:p>
            <a:r>
              <a:rPr lang="de-DE" dirty="0" smtClean="0"/>
              <a:t>Detektion von Myonen – NIM Elektronik</a:t>
            </a:r>
          </a:p>
          <a:p>
            <a:r>
              <a:rPr lang="de-DE" dirty="0" smtClean="0"/>
              <a:t>“Random Coincidence”</a:t>
            </a:r>
          </a:p>
          <a:p>
            <a:r>
              <a:rPr lang="de-DE" dirty="0" err="1" smtClean="0"/>
              <a:t>VMEbus</a:t>
            </a:r>
            <a:r>
              <a:rPr lang="de-DE" dirty="0" smtClean="0"/>
              <a:t> </a:t>
            </a:r>
            <a:r>
              <a:rPr lang="de-DE" dirty="0" smtClean="0"/>
              <a:t>Standard/Datentransfer</a:t>
            </a:r>
            <a:endParaRPr lang="de-DE" dirty="0" smtClean="0"/>
          </a:p>
          <a:p>
            <a:r>
              <a:rPr lang="de-DE" dirty="0" smtClean="0"/>
              <a:t>VMEbus Programming</a:t>
            </a:r>
          </a:p>
          <a:p>
            <a:r>
              <a:rPr lang="de-DE" dirty="0" smtClean="0"/>
              <a:t>Komplettes DAQ System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AC196-256A-41A2-950A-72F3C659918D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Komplettes DAQ System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hhh</a:t>
            </a:r>
            <a:endParaRPr lang="de-DE" dirty="0"/>
          </a:p>
        </p:txBody>
      </p:sp>
      <p:pic>
        <p:nvPicPr>
          <p:cNvPr id="4" name="Picture 3" descr="2012-04-25-0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1844824"/>
            <a:ext cx="8352928" cy="4654379"/>
          </a:xfrm>
          <a:prstGeom prst="round2DiagRect">
            <a:avLst>
              <a:gd name="adj1" fmla="val 16667"/>
              <a:gd name="adj2" fmla="val 977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AC196-256A-41A2-950A-72F3C659918D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Komplettes DAQ System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AC196-256A-41A2-950A-72F3C659918D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9" name="Picture 8" descr="DAQ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1700808"/>
            <a:ext cx="7367567" cy="472001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VME - </a:t>
            </a:r>
            <a:r>
              <a:rPr lang="de-DE" dirty="0" err="1" smtClean="0"/>
              <a:t>Messmodule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 smtClean="0"/>
              <a:t>SBC – Single Board Computer</a:t>
            </a:r>
          </a:p>
          <a:p>
            <a:pPr lvl="1"/>
            <a:r>
              <a:rPr lang="en-US" sz="2000" dirty="0" err="1" smtClean="0"/>
              <a:t>Eigentliche</a:t>
            </a:r>
            <a:r>
              <a:rPr lang="en-US" sz="2000" dirty="0" smtClean="0"/>
              <a:t> CPU, Master des </a:t>
            </a:r>
          </a:p>
          <a:p>
            <a:pPr lvl="1">
              <a:buNone/>
            </a:pPr>
            <a:r>
              <a:rPr lang="en-US" sz="2000" dirty="0" smtClean="0"/>
              <a:t>	</a:t>
            </a:r>
            <a:r>
              <a:rPr lang="en-US" sz="2000" dirty="0" smtClean="0"/>
              <a:t>Systems, </a:t>
            </a:r>
            <a:r>
              <a:rPr lang="en-US" sz="2000" dirty="0" err="1" smtClean="0"/>
              <a:t>mit</a:t>
            </a:r>
            <a:r>
              <a:rPr lang="en-US" sz="2000" dirty="0" smtClean="0"/>
              <a:t> </a:t>
            </a:r>
            <a:r>
              <a:rPr lang="en-US" sz="2000" dirty="0" err="1" smtClean="0"/>
              <a:t>dem</a:t>
            </a:r>
            <a:r>
              <a:rPr lang="en-US" sz="2000" dirty="0" smtClean="0"/>
              <a:t> Server </a:t>
            </a:r>
          </a:p>
          <a:p>
            <a:pPr lvl="1">
              <a:buNone/>
            </a:pPr>
            <a:r>
              <a:rPr lang="en-US" sz="2000" dirty="0" smtClean="0"/>
              <a:t>	</a:t>
            </a:r>
            <a:r>
              <a:rPr lang="en-US" sz="2000" dirty="0" err="1" smtClean="0"/>
              <a:t>ueber</a:t>
            </a:r>
            <a:r>
              <a:rPr lang="en-US" sz="2000" dirty="0" smtClean="0"/>
              <a:t> Ethernet </a:t>
            </a:r>
            <a:r>
              <a:rPr lang="en-US" sz="2000" dirty="0" err="1" smtClean="0"/>
              <a:t>verbunden</a:t>
            </a:r>
            <a:endParaRPr lang="en-US" sz="2000" dirty="0" smtClean="0"/>
          </a:p>
          <a:p>
            <a:r>
              <a:rPr lang="en-US" sz="2400" dirty="0" err="1" smtClean="0"/>
              <a:t>Ladungs</a:t>
            </a:r>
            <a:r>
              <a:rPr lang="en-US" sz="2400" dirty="0" smtClean="0"/>
              <a:t>-Digital-Converter </a:t>
            </a:r>
            <a:r>
              <a:rPr lang="en-US" sz="2400" dirty="0" smtClean="0"/>
              <a:t>(QDC</a:t>
            </a:r>
            <a:r>
              <a:rPr lang="en-US" sz="2400" dirty="0" smtClean="0"/>
              <a:t>)</a:t>
            </a:r>
          </a:p>
          <a:p>
            <a:pPr lvl="1"/>
            <a:r>
              <a:rPr lang="en-US" sz="2000" dirty="0" err="1" smtClean="0"/>
              <a:t>Misst</a:t>
            </a:r>
            <a:r>
              <a:rPr lang="en-US" sz="2000" dirty="0" smtClean="0"/>
              <a:t> die von den </a:t>
            </a:r>
            <a:r>
              <a:rPr lang="en-US" sz="2000" dirty="0" err="1" smtClean="0"/>
              <a:t>Photomultipliern</a:t>
            </a:r>
            <a:endParaRPr lang="en-US" sz="2000" dirty="0" smtClean="0"/>
          </a:p>
          <a:p>
            <a:pPr lvl="1">
              <a:buNone/>
            </a:pPr>
            <a:r>
              <a:rPr lang="en-US" sz="2000" dirty="0" smtClean="0"/>
              <a:t>	</a:t>
            </a:r>
            <a:r>
              <a:rPr lang="en-US" sz="2000" dirty="0" err="1" smtClean="0"/>
              <a:t>ankommende</a:t>
            </a:r>
            <a:r>
              <a:rPr lang="en-US" sz="2000" dirty="0" smtClean="0"/>
              <a:t> </a:t>
            </a:r>
            <a:r>
              <a:rPr lang="en-US" sz="2000" dirty="0" err="1" smtClean="0"/>
              <a:t>Ladung</a:t>
            </a:r>
            <a:endParaRPr lang="en-US" sz="2000" dirty="0" smtClean="0"/>
          </a:p>
          <a:p>
            <a:r>
              <a:rPr lang="en-US" sz="2400" dirty="0" smtClean="0"/>
              <a:t>Time – Digital-Converter (TDC</a:t>
            </a:r>
            <a:r>
              <a:rPr lang="en-US" sz="2400" dirty="0" smtClean="0"/>
              <a:t>)</a:t>
            </a:r>
          </a:p>
          <a:p>
            <a:pPr lvl="1"/>
            <a:r>
              <a:rPr lang="en-US" sz="2000" dirty="0" err="1" smtClean="0"/>
              <a:t>Misst</a:t>
            </a:r>
            <a:r>
              <a:rPr lang="en-US" sz="2000" dirty="0" smtClean="0"/>
              <a:t> die </a:t>
            </a:r>
            <a:r>
              <a:rPr lang="en-US" sz="2000" dirty="0" err="1" smtClean="0"/>
              <a:t>Zeitdifferenz</a:t>
            </a:r>
            <a:r>
              <a:rPr lang="en-US" sz="2000" dirty="0" smtClean="0"/>
              <a:t> </a:t>
            </a:r>
            <a:r>
              <a:rPr lang="en-US" sz="2000" dirty="0" err="1" smtClean="0"/>
              <a:t>der</a:t>
            </a:r>
            <a:r>
              <a:rPr lang="en-US" sz="2000" dirty="0" smtClean="0"/>
              <a:t> </a:t>
            </a:r>
            <a:r>
              <a:rPr lang="en-US" sz="2000" dirty="0" err="1" smtClean="0"/>
              <a:t>beiden</a:t>
            </a:r>
            <a:r>
              <a:rPr lang="en-US" sz="2000" dirty="0" smtClean="0"/>
              <a:t> </a:t>
            </a:r>
          </a:p>
          <a:p>
            <a:pPr lvl="1">
              <a:buNone/>
            </a:pPr>
            <a:r>
              <a:rPr lang="en-US" sz="2000" dirty="0" smtClean="0"/>
              <a:t>	</a:t>
            </a:r>
            <a:r>
              <a:rPr lang="en-US" sz="2000" dirty="0" err="1" smtClean="0"/>
              <a:t>einkommenden</a:t>
            </a:r>
            <a:r>
              <a:rPr lang="en-US" sz="2000" dirty="0" smtClean="0"/>
              <a:t> </a:t>
            </a:r>
            <a:r>
              <a:rPr lang="en-US" sz="2000" dirty="0" err="1" smtClean="0"/>
              <a:t>Signale</a:t>
            </a:r>
            <a:endParaRPr lang="en-US" sz="2000" dirty="0" smtClean="0"/>
          </a:p>
          <a:p>
            <a:r>
              <a:rPr lang="en-US" sz="2400" dirty="0" smtClean="0"/>
              <a:t>Trigger </a:t>
            </a:r>
            <a:r>
              <a:rPr lang="en-US" sz="2400" dirty="0" err="1" smtClean="0"/>
              <a:t>Modul</a:t>
            </a:r>
            <a:endParaRPr lang="en-US" sz="2400" dirty="0" smtClean="0"/>
          </a:p>
          <a:p>
            <a:pPr lvl="1"/>
            <a:r>
              <a:rPr lang="en-US" sz="2000" dirty="0" smtClean="0"/>
              <a:t>Coincidence Signal </a:t>
            </a:r>
            <a:r>
              <a:rPr lang="en-US" sz="2000" dirty="0" err="1" smtClean="0"/>
              <a:t>gibt</a:t>
            </a:r>
            <a:r>
              <a:rPr lang="en-US" sz="2000" dirty="0" smtClean="0"/>
              <a:t> den Start</a:t>
            </a:r>
          </a:p>
          <a:p>
            <a:pPr lvl="1">
              <a:buNone/>
            </a:pPr>
            <a:r>
              <a:rPr lang="en-US" sz="2000" dirty="0" smtClean="0"/>
              <a:t>	</a:t>
            </a:r>
            <a:r>
              <a:rPr lang="en-US" sz="2000" dirty="0" err="1" smtClean="0"/>
              <a:t>der</a:t>
            </a:r>
            <a:r>
              <a:rPr lang="en-US" sz="2000" dirty="0" smtClean="0"/>
              <a:t> </a:t>
            </a:r>
            <a:r>
              <a:rPr lang="en-US" sz="2000" dirty="0" err="1" smtClean="0"/>
              <a:t>Messungen</a:t>
            </a:r>
            <a:r>
              <a:rPr lang="en-US" sz="2000" dirty="0" smtClean="0"/>
              <a:t> an</a:t>
            </a:r>
            <a:endParaRPr lang="en-US" sz="2000" dirty="0" smtClean="0"/>
          </a:p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AC196-256A-41A2-950A-72F3C659918D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5" name="Picture 7" descr="VM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76825" y="1700808"/>
            <a:ext cx="3043647" cy="475252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ATLAS TDAQ - Software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AC196-256A-41A2-950A-72F3C659918D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6" name="Picture 7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3068960"/>
            <a:ext cx="4796401" cy="338437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Datenerfassungssoftware des Atlasexperiments</a:t>
            </a:r>
          </a:p>
          <a:p>
            <a:r>
              <a:rPr lang="de-DE" dirty="0" smtClean="0"/>
              <a:t>Auf beliebig kleine Systeme anwendbar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Ladungsmessung QDC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Durchschnitt ca.</a:t>
            </a:r>
            <a:endParaRPr lang="de-DE" dirty="0" smtClean="0"/>
          </a:p>
          <a:p>
            <a:pPr>
              <a:buNone/>
            </a:pPr>
            <a:r>
              <a:rPr lang="de-DE" dirty="0" smtClean="0"/>
              <a:t>	200mV</a:t>
            </a:r>
          </a:p>
          <a:p>
            <a:r>
              <a:rPr lang="de-DE" dirty="0" err="1" smtClean="0"/>
              <a:t>Rueckrechnung</a:t>
            </a:r>
            <a:r>
              <a:rPr lang="de-DE" dirty="0" smtClean="0"/>
              <a:t>:</a:t>
            </a:r>
          </a:p>
          <a:p>
            <a:pPr>
              <a:buNone/>
            </a:pPr>
            <a:r>
              <a:rPr lang="de-DE" dirty="0" smtClean="0"/>
              <a:t>	</a:t>
            </a:r>
            <a:r>
              <a:rPr lang="de-DE" dirty="0" smtClean="0"/>
              <a:t>ca. 1300 Photonen</a:t>
            </a:r>
          </a:p>
          <a:p>
            <a:pPr>
              <a:buNone/>
            </a:pPr>
            <a:r>
              <a:rPr lang="de-DE" dirty="0" smtClean="0"/>
              <a:t>	</a:t>
            </a:r>
            <a:r>
              <a:rPr lang="de-DE" dirty="0" smtClean="0"/>
              <a:t>pro Signal</a:t>
            </a:r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r>
              <a:rPr lang="de-DE" dirty="0" smtClean="0"/>
              <a:t>	Anzahl Elektronen,</a:t>
            </a:r>
          </a:p>
          <a:p>
            <a:pPr>
              <a:buNone/>
            </a:pPr>
            <a:r>
              <a:rPr lang="de-DE" dirty="0" smtClean="0"/>
              <a:t>	</a:t>
            </a:r>
            <a:r>
              <a:rPr lang="de-DE" dirty="0" smtClean="0"/>
              <a:t>Verstärkung der PM,</a:t>
            </a:r>
          </a:p>
          <a:p>
            <a:pPr>
              <a:buNone/>
            </a:pPr>
            <a:r>
              <a:rPr lang="de-DE" dirty="0" smtClean="0"/>
              <a:t>	</a:t>
            </a:r>
            <a:r>
              <a:rPr lang="de-DE" dirty="0" smtClean="0"/>
              <a:t>Quanteneffizienz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AC196-256A-41A2-950A-72F3C659918D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5" name="Picture 2" descr="F:\DCIM\100PHOTO\SAM_099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2060848"/>
            <a:ext cx="4426835" cy="380618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Flugzeitmessung TDC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Erwarteter Wert: ca. 1 </a:t>
            </a:r>
            <a:r>
              <a:rPr lang="de-DE" dirty="0" err="1" smtClean="0"/>
              <a:t>ns</a:t>
            </a:r>
            <a:r>
              <a:rPr lang="de-DE" dirty="0" smtClean="0"/>
              <a:t> </a:t>
            </a:r>
            <a:r>
              <a:rPr lang="de-DE" dirty="0" err="1" smtClean="0"/>
              <a:t>fuer</a:t>
            </a:r>
            <a:r>
              <a:rPr lang="de-DE" dirty="0" smtClean="0"/>
              <a:t> 30 cm</a:t>
            </a:r>
          </a:p>
          <a:p>
            <a:endParaRPr lang="de-DE" dirty="0" smtClean="0"/>
          </a:p>
          <a:p>
            <a:r>
              <a:rPr lang="de-DE" dirty="0" smtClean="0"/>
              <a:t>Wert bei kleinem Anstand </a:t>
            </a:r>
            <a:r>
              <a:rPr lang="de-DE" dirty="0" smtClean="0"/>
              <a:t>d</a:t>
            </a:r>
            <a:r>
              <a:rPr lang="de-DE" dirty="0" smtClean="0"/>
              <a:t>er </a:t>
            </a:r>
            <a:r>
              <a:rPr lang="de-DE" dirty="0" err="1" smtClean="0"/>
              <a:t>Szintillatoren</a:t>
            </a:r>
            <a:r>
              <a:rPr lang="de-DE" dirty="0" smtClean="0"/>
              <a:t>:</a:t>
            </a:r>
          </a:p>
          <a:p>
            <a:pPr lvl="1"/>
            <a:r>
              <a:rPr lang="de-DE" dirty="0" smtClean="0"/>
              <a:t>1,484 </a:t>
            </a:r>
            <a:r>
              <a:rPr lang="de-DE" dirty="0" err="1" smtClean="0"/>
              <a:t>ns</a:t>
            </a:r>
            <a:endParaRPr lang="de-DE" dirty="0" smtClean="0"/>
          </a:p>
          <a:p>
            <a:r>
              <a:rPr lang="de-DE" dirty="0" smtClean="0"/>
              <a:t>Wert bei 30 cm größerem Abstand:</a:t>
            </a:r>
          </a:p>
          <a:p>
            <a:pPr lvl="1"/>
            <a:r>
              <a:rPr lang="de-DE" dirty="0" smtClean="0"/>
              <a:t>2,394 </a:t>
            </a:r>
            <a:r>
              <a:rPr lang="de-DE" dirty="0" err="1" smtClean="0"/>
              <a:t>ns</a:t>
            </a:r>
            <a:endParaRPr lang="de-DE" dirty="0" smtClean="0"/>
          </a:p>
          <a:p>
            <a:r>
              <a:rPr lang="de-DE" dirty="0" smtClean="0"/>
              <a:t>Da der systematische Fehler </a:t>
            </a:r>
          </a:p>
          <a:p>
            <a:pPr>
              <a:buNone/>
            </a:pPr>
            <a:r>
              <a:rPr lang="de-DE" dirty="0" smtClean="0"/>
              <a:t>	</a:t>
            </a:r>
            <a:r>
              <a:rPr lang="de-DE" dirty="0" smtClean="0"/>
              <a:t>(Kabellängen </a:t>
            </a:r>
            <a:r>
              <a:rPr lang="de-DE" dirty="0" err="1" smtClean="0"/>
              <a:t>usw</a:t>
            </a:r>
            <a:r>
              <a:rPr lang="de-DE" dirty="0" smtClean="0"/>
              <a:t>) gleich bleibt, </a:t>
            </a:r>
            <a:r>
              <a:rPr lang="de-DE" dirty="0" err="1" smtClean="0"/>
              <a:t>erhaelt</a:t>
            </a:r>
            <a:r>
              <a:rPr lang="de-DE" dirty="0" smtClean="0"/>
              <a:t> man durch Bildung der Differenz der Werte in etwa den gesuchten Wert</a:t>
            </a:r>
          </a:p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AC196-256A-41A2-950A-72F3C659918D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Quellen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i="1" dirty="0" err="1" smtClean="0"/>
              <a:t>Vielen</a:t>
            </a:r>
            <a:r>
              <a:rPr lang="en-US" sz="2400" i="1" dirty="0" smtClean="0"/>
              <a:t> Dank </a:t>
            </a:r>
            <a:r>
              <a:rPr lang="en-US" sz="2400" i="1" dirty="0" err="1" smtClean="0"/>
              <a:t>fuer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eure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Aufmerksamkeit</a:t>
            </a:r>
            <a:endParaRPr lang="en-US" sz="2400" dirty="0" smtClean="0">
              <a:hlinkClick r:id="rId2"/>
            </a:endParaRPr>
          </a:p>
          <a:p>
            <a:endParaRPr lang="en-US" sz="2400" dirty="0" smtClean="0">
              <a:hlinkClick r:id="rId2"/>
            </a:endParaRPr>
          </a:p>
          <a:p>
            <a:r>
              <a:rPr lang="en-US" sz="2400" dirty="0" smtClean="0">
                <a:hlinkClick r:id="rId2"/>
              </a:rPr>
              <a:t>http</a:t>
            </a:r>
            <a:r>
              <a:rPr lang="en-US" sz="2400" dirty="0" smtClean="0">
                <a:hlinkClick r:id="rId2"/>
              </a:rPr>
              <a:t>://www.lhc-facts.ch</a:t>
            </a:r>
            <a:endParaRPr lang="en-US" sz="2400" dirty="0" smtClean="0"/>
          </a:p>
          <a:p>
            <a:r>
              <a:rPr lang="en-US" sz="2400" dirty="0" smtClean="0">
                <a:hlinkClick r:id="rId3"/>
              </a:rPr>
              <a:t>http://de.wikipedia.org</a:t>
            </a:r>
            <a:endParaRPr lang="en-US" sz="2400" dirty="0" smtClean="0"/>
          </a:p>
          <a:p>
            <a:r>
              <a:rPr lang="en-US" sz="2400" i="1" dirty="0" smtClean="0"/>
              <a:t>Techniques for nuclear and particle </a:t>
            </a:r>
            <a:r>
              <a:rPr lang="en-US" sz="2400" i="1" dirty="0" err="1" smtClean="0"/>
              <a:t>Phyics</a:t>
            </a:r>
            <a:r>
              <a:rPr lang="en-US" sz="2400" i="1" dirty="0" smtClean="0"/>
              <a:t> Experiments,  </a:t>
            </a:r>
            <a:r>
              <a:rPr lang="en-US" sz="2400" i="1" dirty="0" err="1" smtClean="0"/>
              <a:t>W.R.Leo</a:t>
            </a:r>
            <a:r>
              <a:rPr lang="en-US" sz="2400" i="1" dirty="0" smtClean="0"/>
              <a:t> </a:t>
            </a:r>
            <a:endParaRPr lang="en-US" sz="2400" i="1" dirty="0" smtClean="0"/>
          </a:p>
          <a:p>
            <a:endParaRPr lang="en-US" sz="2400" i="1" dirty="0" smtClean="0"/>
          </a:p>
          <a:p>
            <a:r>
              <a:rPr lang="en-US" sz="2400" i="1" dirty="0" smtClean="0"/>
              <a:t>Steffen </a:t>
            </a:r>
            <a:r>
              <a:rPr lang="en-US" sz="2400" i="1" dirty="0" err="1" smtClean="0"/>
              <a:t>Litzinger</a:t>
            </a:r>
            <a:r>
              <a:rPr lang="en-US" sz="2400" i="1" dirty="0" smtClean="0"/>
              <a:t> 04/2012</a:t>
            </a:r>
            <a:endParaRPr lang="en-US" sz="2400" i="1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AC196-256A-41A2-950A-72F3C659918D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Myonen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2800" dirty="0" smtClean="0"/>
              <a:t>Elementarteilchen des</a:t>
            </a:r>
          </a:p>
          <a:p>
            <a:pPr>
              <a:buNone/>
            </a:pPr>
            <a:r>
              <a:rPr lang="de-DE" sz="2800" dirty="0" smtClean="0"/>
              <a:t>   </a:t>
            </a:r>
            <a:r>
              <a:rPr lang="de-DE" sz="2800" i="1" dirty="0" smtClean="0"/>
              <a:t>Standardmodells</a:t>
            </a:r>
          </a:p>
          <a:p>
            <a:r>
              <a:rPr lang="de-DE" sz="2800" dirty="0" smtClean="0"/>
              <a:t>Klassifiziert als </a:t>
            </a:r>
            <a:r>
              <a:rPr lang="de-DE" sz="2800" i="1" dirty="0" err="1" smtClean="0"/>
              <a:t>Lepton</a:t>
            </a:r>
            <a:endParaRPr lang="de-DE" sz="2800" i="1" dirty="0" smtClean="0"/>
          </a:p>
          <a:p>
            <a:r>
              <a:rPr lang="de-DE" sz="2800" i="1" dirty="0" smtClean="0"/>
              <a:t>“schweres Elektron”</a:t>
            </a:r>
          </a:p>
          <a:p>
            <a:endParaRPr lang="de-DE" sz="2800" i="1" dirty="0" smtClean="0"/>
          </a:p>
          <a:p>
            <a:r>
              <a:rPr lang="de-DE" sz="2800" i="1" dirty="0" smtClean="0"/>
              <a:t>“Wer hat das bestellt?”</a:t>
            </a:r>
          </a:p>
          <a:p>
            <a:pPr>
              <a:buNone/>
            </a:pPr>
            <a:r>
              <a:rPr lang="de-DE" sz="2800" i="1" dirty="0" smtClean="0"/>
              <a:t>	  - I. Rabi 1936</a:t>
            </a:r>
          </a:p>
          <a:p>
            <a:endParaRPr lang="en-US" dirty="0"/>
          </a:p>
        </p:txBody>
      </p:sp>
      <p:pic>
        <p:nvPicPr>
          <p:cNvPr id="4" name="Picture 3" descr="556px-Standard_Model_of_Elementary_Particles-de_sv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91457" y="1484784"/>
            <a:ext cx="4545039" cy="4896544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AC196-256A-41A2-950A-72F3C659918D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Myonen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2800" dirty="0" smtClean="0"/>
              <a:t>Bestandteil </a:t>
            </a:r>
            <a:r>
              <a:rPr lang="de-DE" sz="2800" i="1" dirty="0" smtClean="0"/>
              <a:t>sekundärer</a:t>
            </a:r>
            <a:r>
              <a:rPr lang="de-DE" sz="2800" dirty="0" smtClean="0"/>
              <a:t> kosmischer Strahlung</a:t>
            </a:r>
          </a:p>
          <a:p>
            <a:r>
              <a:rPr lang="de-DE" sz="2800" dirty="0" smtClean="0"/>
              <a:t>Entstehung in der oberen Erdatmosphäre</a:t>
            </a:r>
          </a:p>
          <a:p>
            <a:r>
              <a:rPr lang="de-DE" sz="2800" dirty="0" smtClean="0"/>
              <a:t>Wegen der sehr kurzen Lebenszeit (2 µs) ist eine Detektion nur dank </a:t>
            </a:r>
            <a:r>
              <a:rPr lang="de-DE" sz="2800" i="1" dirty="0" smtClean="0"/>
              <a:t>Zeitdilatation </a:t>
            </a:r>
            <a:r>
              <a:rPr lang="de-DE" sz="2800" dirty="0" smtClean="0"/>
              <a:t>möglich</a:t>
            </a:r>
          </a:p>
          <a:p>
            <a:r>
              <a:rPr lang="de-DE" sz="2800" i="1" dirty="0" smtClean="0"/>
              <a:t>Praktischer Beweis der Relativit</a:t>
            </a:r>
            <a:r>
              <a:rPr lang="de-DE" sz="2800" dirty="0" smtClean="0"/>
              <a:t>ä</a:t>
            </a:r>
            <a:r>
              <a:rPr lang="de-DE" sz="2800" i="1" dirty="0" smtClean="0"/>
              <a:t>tstheorie</a:t>
            </a:r>
          </a:p>
          <a:p>
            <a:endParaRPr lang="en-US" i="1" dirty="0"/>
          </a:p>
        </p:txBody>
      </p:sp>
      <p:pic>
        <p:nvPicPr>
          <p:cNvPr id="4" name="Picture 3" descr="KosmischeStrahlung_NASA.jpg"/>
          <p:cNvPicPr>
            <a:picLocks noChangeAspect="1"/>
          </p:cNvPicPr>
          <p:nvPr/>
        </p:nvPicPr>
        <p:blipFill>
          <a:blip r:embed="rId2" cstate="print"/>
          <a:srcRect t="44534" r="229" b="13803"/>
          <a:stretch>
            <a:fillRect/>
          </a:stretch>
        </p:blipFill>
        <p:spPr>
          <a:xfrm>
            <a:off x="899592" y="4005064"/>
            <a:ext cx="7272808" cy="252028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AC196-256A-41A2-950A-72F3C659918D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Szintillator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2800" i="1" dirty="0" smtClean="0"/>
              <a:t>lat. scintillare = funkeln, flackern</a:t>
            </a:r>
          </a:p>
          <a:p>
            <a:r>
              <a:rPr lang="de-DE" sz="2800" dirty="0" smtClean="0"/>
              <a:t>Material, das bei Anregung durch energiereiche Teilchen </a:t>
            </a:r>
            <a:r>
              <a:rPr lang="de-DE" sz="2800" i="1" dirty="0" smtClean="0"/>
              <a:t>Licht</a:t>
            </a:r>
            <a:r>
              <a:rPr lang="de-DE" sz="2800" dirty="0" smtClean="0"/>
              <a:t> emittiert</a:t>
            </a:r>
          </a:p>
          <a:p>
            <a:r>
              <a:rPr lang="de-DE" sz="2800" dirty="0" smtClean="0"/>
              <a:t>Anorganisch und Organisch</a:t>
            </a:r>
          </a:p>
          <a:p>
            <a:r>
              <a:rPr lang="de-DE" sz="2800" dirty="0" smtClean="0"/>
              <a:t>Durchlässigkeit für eigenerzeugtes Licht ist wichtig</a:t>
            </a:r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4" name="Picture 3" descr="szinti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4437112"/>
            <a:ext cx="7272808" cy="208823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AC196-256A-41A2-950A-72F3C659918D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Photomultiplier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800" i="1" dirty="0" smtClean="0"/>
              <a:t>“Multiplier” </a:t>
            </a:r>
            <a:r>
              <a:rPr lang="de-DE" sz="2800" dirty="0" smtClean="0"/>
              <a:t>= Verstärker</a:t>
            </a:r>
          </a:p>
          <a:p>
            <a:r>
              <a:rPr lang="de-DE" sz="2800" dirty="0" smtClean="0"/>
              <a:t>Wandelt das Photonensignal des Szintillators in eine elektrische Ladung um und verstärkt es</a:t>
            </a:r>
            <a:endParaRPr lang="de-DE" sz="2800" dirty="0"/>
          </a:p>
        </p:txBody>
      </p:sp>
      <p:pic>
        <p:nvPicPr>
          <p:cNvPr id="6" name="Picture 5" descr="productimage-picture-6199-photomultiplier-tube-head-on-38mm-near-ir-6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3356992"/>
            <a:ext cx="5837286" cy="309634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AC196-256A-41A2-950A-72F3C659918D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Photomultiplier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2800" dirty="0" smtClean="0"/>
              <a:t>Funktionsweise</a:t>
            </a:r>
            <a:r>
              <a:rPr lang="en-US" sz="2800" dirty="0" smtClean="0"/>
              <a:t>:</a:t>
            </a:r>
          </a:p>
          <a:p>
            <a:endParaRPr lang="en-US" dirty="0"/>
          </a:p>
        </p:txBody>
      </p:sp>
      <p:pic>
        <p:nvPicPr>
          <p:cNvPr id="5" name="Picture 4" descr="Photomultiplier_schema_d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2420888"/>
            <a:ext cx="7826956" cy="403244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AC196-256A-41A2-950A-72F3C659918D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Versuchsaufbau - </a:t>
            </a:r>
            <a:r>
              <a:rPr lang="en-US" dirty="0" err="1" smtClean="0"/>
              <a:t>Detektor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2800" dirty="0" smtClean="0"/>
              <a:t>Szintillatoren und Photomultiplier</a:t>
            </a:r>
            <a:r>
              <a:rPr lang="de-DE" dirty="0" smtClean="0"/>
              <a:t>:</a:t>
            </a:r>
          </a:p>
          <a:p>
            <a:r>
              <a:rPr lang="de-DE" sz="2800" dirty="0" smtClean="0"/>
              <a:t>Detektorfläche ca. 1/16 m² </a:t>
            </a:r>
          </a:p>
          <a:p>
            <a:pPr>
              <a:buNone/>
            </a:pPr>
            <a:r>
              <a:rPr lang="de-DE" sz="2800" dirty="0" smtClean="0"/>
              <a:t>	=&gt; erwarteter </a:t>
            </a:r>
            <a:r>
              <a:rPr lang="de-DE" sz="2800" dirty="0" err="1" smtClean="0"/>
              <a:t>Myonenfluss</a:t>
            </a:r>
            <a:r>
              <a:rPr lang="de-DE" sz="2800" dirty="0" smtClean="0"/>
              <a:t> ca. 6Hz</a:t>
            </a:r>
            <a:endParaRPr lang="de-DE" sz="2800" dirty="0"/>
          </a:p>
        </p:txBody>
      </p:sp>
      <p:pic>
        <p:nvPicPr>
          <p:cNvPr id="4" name="Picture 4" descr="scintillationCountersB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1" y="3284984"/>
            <a:ext cx="6414706" cy="321851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AC196-256A-41A2-950A-72F3C659918D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Versuchsaufbau - NIM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2800" dirty="0" smtClean="0"/>
              <a:t>Detektion der Myonen mithilfe solcher NIM – Elektronikmodule:</a:t>
            </a:r>
          </a:p>
          <a:p>
            <a:pPr>
              <a:buNone/>
            </a:pPr>
            <a:endParaRPr lang="de-DE" dirty="0"/>
          </a:p>
        </p:txBody>
      </p:sp>
      <p:pic>
        <p:nvPicPr>
          <p:cNvPr id="4" name="Picture 5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 l="14627"/>
          <a:stretch>
            <a:fillRect/>
          </a:stretch>
        </p:blipFill>
        <p:spPr bwMode="auto">
          <a:xfrm>
            <a:off x="899592" y="2780928"/>
            <a:ext cx="5400600" cy="373627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AC196-256A-41A2-950A-72F3C659918D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749</TotalTime>
  <Words>469</Words>
  <Application>Microsoft Office PowerPoint</Application>
  <PresentationFormat>On-screen Show (4:3)</PresentationFormat>
  <Paragraphs>220</Paragraphs>
  <Slides>26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Foundry</vt:lpstr>
      <vt:lpstr>Detektion kosmischer Myonen</vt:lpstr>
      <vt:lpstr>Agenda</vt:lpstr>
      <vt:lpstr>Myonen</vt:lpstr>
      <vt:lpstr>Myonen</vt:lpstr>
      <vt:lpstr>Szintillator</vt:lpstr>
      <vt:lpstr>Photomultiplier</vt:lpstr>
      <vt:lpstr>Photomultiplier</vt:lpstr>
      <vt:lpstr>Versuchsaufbau - Detektor</vt:lpstr>
      <vt:lpstr>Versuchsaufbau - NIM</vt:lpstr>
      <vt:lpstr>Versuchsaufbau - NIM</vt:lpstr>
      <vt:lpstr>Versuchsaufbau - NIM</vt:lpstr>
      <vt:lpstr>Myonendetektion</vt:lpstr>
      <vt:lpstr>“Random Coincidence” ?</vt:lpstr>
      <vt:lpstr>“Random Coincidence” ?</vt:lpstr>
      <vt:lpstr>VMEbus Standard</vt:lpstr>
      <vt:lpstr>VMEbus Standard</vt:lpstr>
      <vt:lpstr>VMEbus Datentranfer</vt:lpstr>
      <vt:lpstr>VMEbus Datentranfer</vt:lpstr>
      <vt:lpstr>VMEbus Programmierung</vt:lpstr>
      <vt:lpstr>Komplettes DAQ System</vt:lpstr>
      <vt:lpstr>Komplettes DAQ System</vt:lpstr>
      <vt:lpstr>VME - Messmodule</vt:lpstr>
      <vt:lpstr>ATLAS TDAQ - Software</vt:lpstr>
      <vt:lpstr>Ladungsmessung QDC</vt:lpstr>
      <vt:lpstr>Flugzeitmessung TDC</vt:lpstr>
      <vt:lpstr>Quellen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Detection of cosmic Muons</dc:title>
  <dc:creator>slitzing</dc:creator>
  <cp:lastModifiedBy>slitzing</cp:lastModifiedBy>
  <cp:revision>78</cp:revision>
  <dcterms:created xsi:type="dcterms:W3CDTF">2012-04-19T11:52:04Z</dcterms:created>
  <dcterms:modified xsi:type="dcterms:W3CDTF">2012-04-26T22:41:00Z</dcterms:modified>
</cp:coreProperties>
</file>