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7" r:id="rId1"/>
  </p:sldMasterIdLst>
  <p:notesMasterIdLst>
    <p:notesMasterId r:id="rId7"/>
  </p:notesMasterIdLst>
  <p:handoutMasterIdLst>
    <p:handoutMasterId r:id="rId8"/>
  </p:handoutMasterIdLst>
  <p:sldIdLst>
    <p:sldId id="256" r:id="rId2"/>
    <p:sldId id="290" r:id="rId3"/>
    <p:sldId id="291" r:id="rId4"/>
    <p:sldId id="288" r:id="rId5"/>
    <p:sldId id="287" r:id="rId6"/>
  </p:sldIdLst>
  <p:sldSz cx="9144000" cy="6858000" type="screen4x3"/>
  <p:notesSz cx="7010400" cy="92964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Rg st="1" end="10"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46F890A9-2807-4EBB-B81D-B2AA78EC7F39}" styleName="Dark Style 2 - Accent 5/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40" autoAdjust="0"/>
    <p:restoredTop sz="94737" autoAdjust="0"/>
  </p:normalViewPr>
  <p:slideViewPr>
    <p:cSldViewPr>
      <p:cViewPr varScale="1">
        <p:scale>
          <a:sx n="103" d="100"/>
          <a:sy n="103" d="100"/>
        </p:scale>
        <p:origin x="-20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6973" cy="4642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/>
            </a:lvl1pPr>
          </a:lstStyle>
          <a:p>
            <a:endParaRPr lang="en-US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1802" y="0"/>
            <a:ext cx="3036973" cy="4642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/>
            </a:lvl1pPr>
          </a:lstStyle>
          <a:p>
            <a:endParaRPr lang="en-US"/>
          </a:p>
        </p:txBody>
      </p:sp>
      <p:sp>
        <p:nvSpPr>
          <p:cNvPr id="3686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30664"/>
            <a:ext cx="3036973" cy="4642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/>
            </a:lvl1pPr>
          </a:lstStyle>
          <a:p>
            <a:r>
              <a:rPr lang="en-US"/>
              <a:t>CERN-RBB-2006-xxx</a:t>
            </a:r>
          </a:p>
        </p:txBody>
      </p:sp>
      <p:sp>
        <p:nvSpPr>
          <p:cNvPr id="3686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1802" y="8830664"/>
            <a:ext cx="3036973" cy="4642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/>
            </a:lvl1pPr>
          </a:lstStyle>
          <a:p>
            <a:fld id="{14320493-5DB3-4341-BF2C-799160E30E5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133368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6973" cy="4642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/>
            </a:lvl1pPr>
          </a:lstStyle>
          <a:p>
            <a:endParaRPr lang="en-US"/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1802" y="0"/>
            <a:ext cx="3036973" cy="4642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/>
            </a:lvl1pPr>
          </a:lstStyle>
          <a:p>
            <a:endParaRPr lang="en-US"/>
          </a:p>
        </p:txBody>
      </p:sp>
      <p:sp>
        <p:nvSpPr>
          <p:cNvPr id="5018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2688" y="698500"/>
            <a:ext cx="4645025" cy="34845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5018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0716" y="4416096"/>
            <a:ext cx="5608971" cy="41824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5018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30664"/>
            <a:ext cx="3036973" cy="4642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/>
            </a:lvl1pPr>
          </a:lstStyle>
          <a:p>
            <a:r>
              <a:rPr lang="en-US"/>
              <a:t>CERN-RBB-2006-xxx</a:t>
            </a:r>
          </a:p>
        </p:txBody>
      </p:sp>
      <p:sp>
        <p:nvSpPr>
          <p:cNvPr id="5018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1802" y="8830664"/>
            <a:ext cx="3036973" cy="4642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/>
            </a:lvl1pPr>
          </a:lstStyle>
          <a:p>
            <a:fld id="{E11D80F6-8F85-41B0-A810-504966D91AB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4069720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US"/>
              <a:t>CERN-RBB-2006-xxx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AE04575-E1D0-43EC-B931-EB337CA1243F}" type="slidenum">
              <a:rPr lang="en-US"/>
              <a:pPr/>
              <a:t>1</a:t>
            </a:fld>
            <a:endParaRPr lang="en-US"/>
          </a:p>
        </p:txBody>
      </p:sp>
      <p:sp>
        <p:nvSpPr>
          <p:cNvPr id="880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80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362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15363" name="Rectangle 3"/>
            <p:cNvSpPr>
              <a:spLocks noChangeArrowheads="1"/>
            </p:cNvSpPr>
            <p:nvPr/>
          </p:nvSpPr>
          <p:spPr bwMode="hidden">
            <a:xfrm>
              <a:off x="0" y="0"/>
              <a:ext cx="2208" cy="4320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1" hangingPunct="1"/>
              <a:endParaRPr lang="en-GB" sz="2400">
                <a:latin typeface="Times New Roman" pitchFamily="18" charset="0"/>
              </a:endParaRPr>
            </a:p>
          </p:txBody>
        </p:sp>
        <p:sp>
          <p:nvSpPr>
            <p:cNvPr id="15364" name="Rectangle 4"/>
            <p:cNvSpPr>
              <a:spLocks noChangeArrowheads="1"/>
            </p:cNvSpPr>
            <p:nvPr/>
          </p:nvSpPr>
          <p:spPr bwMode="hidden">
            <a:xfrm>
              <a:off x="1081" y="1065"/>
              <a:ext cx="4679" cy="1596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1" hangingPunct="1"/>
              <a:endParaRPr lang="en-GB" sz="2400">
                <a:latin typeface="Times New Roman" pitchFamily="18" charset="0"/>
              </a:endParaRPr>
            </a:p>
          </p:txBody>
        </p:sp>
        <p:grpSp>
          <p:nvGrpSpPr>
            <p:cNvPr id="15365" name="Group 5"/>
            <p:cNvGrpSpPr>
              <a:grpSpLocks/>
            </p:cNvGrpSpPr>
            <p:nvPr/>
          </p:nvGrpSpPr>
          <p:grpSpPr bwMode="auto">
            <a:xfrm>
              <a:off x="0" y="672"/>
              <a:ext cx="1806" cy="1989"/>
              <a:chOff x="0" y="672"/>
              <a:chExt cx="1806" cy="1989"/>
            </a:xfrm>
          </p:grpSpPr>
          <p:sp>
            <p:nvSpPr>
              <p:cNvPr id="15366" name="Rectangle 6"/>
              <p:cNvSpPr>
                <a:spLocks noChangeArrowheads="1"/>
              </p:cNvSpPr>
              <p:nvPr userDrawn="1"/>
            </p:nvSpPr>
            <p:spPr bwMode="auto">
              <a:xfrm>
                <a:off x="361" y="2257"/>
                <a:ext cx="363" cy="404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GB" sz="2400">
                  <a:latin typeface="Times New Roman" pitchFamily="18" charset="0"/>
                </a:endParaRPr>
              </a:p>
            </p:txBody>
          </p:sp>
          <p:sp>
            <p:nvSpPr>
              <p:cNvPr id="15367" name="Rectangle 7"/>
              <p:cNvSpPr>
                <a:spLocks noChangeArrowheads="1"/>
              </p:cNvSpPr>
              <p:nvPr userDrawn="1"/>
            </p:nvSpPr>
            <p:spPr bwMode="auto">
              <a:xfrm>
                <a:off x="1081" y="1065"/>
                <a:ext cx="362" cy="405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GB" sz="2400">
                  <a:latin typeface="Times New Roman" pitchFamily="18" charset="0"/>
                </a:endParaRPr>
              </a:p>
            </p:txBody>
          </p:sp>
          <p:sp>
            <p:nvSpPr>
              <p:cNvPr id="15368" name="Rectangle 8"/>
              <p:cNvSpPr>
                <a:spLocks noChangeArrowheads="1"/>
              </p:cNvSpPr>
              <p:nvPr userDrawn="1"/>
            </p:nvSpPr>
            <p:spPr bwMode="auto">
              <a:xfrm>
                <a:off x="1437" y="672"/>
                <a:ext cx="369" cy="400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GB" sz="2400">
                  <a:latin typeface="Times New Roman" pitchFamily="18" charset="0"/>
                </a:endParaRPr>
              </a:p>
            </p:txBody>
          </p:sp>
          <p:sp>
            <p:nvSpPr>
              <p:cNvPr id="15369" name="Rectangle 9"/>
              <p:cNvSpPr>
                <a:spLocks noChangeArrowheads="1"/>
              </p:cNvSpPr>
              <p:nvPr userDrawn="1"/>
            </p:nvSpPr>
            <p:spPr bwMode="auto">
              <a:xfrm>
                <a:off x="719" y="2257"/>
                <a:ext cx="368" cy="404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GB" sz="2400">
                  <a:latin typeface="Times New Roman" pitchFamily="18" charset="0"/>
                </a:endParaRPr>
              </a:p>
            </p:txBody>
          </p:sp>
          <p:sp>
            <p:nvSpPr>
              <p:cNvPr id="15370" name="Rectangle 10"/>
              <p:cNvSpPr>
                <a:spLocks noChangeArrowheads="1"/>
              </p:cNvSpPr>
              <p:nvPr userDrawn="1"/>
            </p:nvSpPr>
            <p:spPr bwMode="auto">
              <a:xfrm>
                <a:off x="1437" y="1065"/>
                <a:ext cx="369" cy="405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GB" sz="2400">
                  <a:latin typeface="Times New Roman" pitchFamily="18" charset="0"/>
                </a:endParaRPr>
              </a:p>
            </p:txBody>
          </p:sp>
          <p:sp>
            <p:nvSpPr>
              <p:cNvPr id="15371" name="Rectangle 11"/>
              <p:cNvSpPr>
                <a:spLocks noChangeArrowheads="1"/>
              </p:cNvSpPr>
              <p:nvPr userDrawn="1"/>
            </p:nvSpPr>
            <p:spPr bwMode="auto">
              <a:xfrm>
                <a:off x="719" y="1464"/>
                <a:ext cx="368" cy="399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GB" sz="2400">
                  <a:latin typeface="Times New Roman" pitchFamily="18" charset="0"/>
                </a:endParaRPr>
              </a:p>
            </p:txBody>
          </p:sp>
          <p:sp>
            <p:nvSpPr>
              <p:cNvPr id="15372" name="Rectangle 12"/>
              <p:cNvSpPr>
                <a:spLocks noChangeArrowheads="1"/>
              </p:cNvSpPr>
              <p:nvPr userDrawn="1"/>
            </p:nvSpPr>
            <p:spPr bwMode="auto">
              <a:xfrm>
                <a:off x="0" y="1464"/>
                <a:ext cx="367" cy="399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GB" sz="2400">
                  <a:latin typeface="Times New Roman" pitchFamily="18" charset="0"/>
                </a:endParaRPr>
              </a:p>
            </p:txBody>
          </p:sp>
          <p:sp>
            <p:nvSpPr>
              <p:cNvPr id="15373" name="Rectangle 13"/>
              <p:cNvSpPr>
                <a:spLocks noChangeArrowheads="1"/>
              </p:cNvSpPr>
              <p:nvPr userDrawn="1"/>
            </p:nvSpPr>
            <p:spPr bwMode="auto">
              <a:xfrm>
                <a:off x="1081" y="1464"/>
                <a:ext cx="362" cy="399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GB" sz="2400">
                  <a:latin typeface="Times New Roman" pitchFamily="18" charset="0"/>
                </a:endParaRPr>
              </a:p>
            </p:txBody>
          </p:sp>
          <p:sp>
            <p:nvSpPr>
              <p:cNvPr id="15374" name="Rectangle 14"/>
              <p:cNvSpPr>
                <a:spLocks noChangeArrowheads="1"/>
              </p:cNvSpPr>
              <p:nvPr userDrawn="1"/>
            </p:nvSpPr>
            <p:spPr bwMode="auto">
              <a:xfrm>
                <a:off x="361" y="1857"/>
                <a:ext cx="363" cy="406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GB" sz="2400">
                  <a:latin typeface="Times New Roman" pitchFamily="18" charset="0"/>
                </a:endParaRPr>
              </a:p>
            </p:txBody>
          </p:sp>
          <p:sp>
            <p:nvSpPr>
              <p:cNvPr id="15375" name="Rectangle 15"/>
              <p:cNvSpPr>
                <a:spLocks noChangeArrowheads="1"/>
              </p:cNvSpPr>
              <p:nvPr userDrawn="1"/>
            </p:nvSpPr>
            <p:spPr bwMode="auto">
              <a:xfrm>
                <a:off x="719" y="1857"/>
                <a:ext cx="368" cy="406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GB" sz="2400">
                  <a:latin typeface="Times New Roman" pitchFamily="18" charset="0"/>
                </a:endParaRPr>
              </a:p>
            </p:txBody>
          </p:sp>
        </p:grpSp>
      </p:grpSp>
      <p:sp>
        <p:nvSpPr>
          <p:cNvPr id="15376" name="Rectangle 16"/>
          <p:cNvSpPr>
            <a:spLocks noGrp="1" noChangeArrowheads="1"/>
          </p:cNvSpPr>
          <p:nvPr>
            <p:ph type="dt" sz="half" idx="2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 sz="1200"/>
            </a:lvl1pPr>
          </a:lstStyle>
          <a:p>
            <a:r>
              <a:rPr lang="en-US" smtClean="0"/>
              <a:t>CERN Finance and Procurement Department / EDMS 1139132</a:t>
            </a:r>
            <a:endParaRPr lang="en-US" dirty="0"/>
          </a:p>
        </p:txBody>
      </p:sp>
      <p:sp>
        <p:nvSpPr>
          <p:cNvPr id="15377" name="Rectangle 17"/>
          <p:cNvSpPr>
            <a:spLocks noGrp="1" noChangeArrowheads="1"/>
          </p:cNvSpPr>
          <p:nvPr>
            <p:ph type="ftr" sz="quarter" idx="3"/>
          </p:nvPr>
        </p:nvSpPr>
        <p:spPr>
          <a:xfrm>
            <a:off x="6659563" y="188913"/>
            <a:ext cx="22479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CERN-RRB-2011-055</a:t>
            </a:r>
            <a:endParaRPr lang="en-US" dirty="0"/>
          </a:p>
        </p:txBody>
      </p:sp>
      <p:sp>
        <p:nvSpPr>
          <p:cNvPr id="15378" name="Rectangle 18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 sz="1200"/>
            </a:lvl1pPr>
          </a:lstStyle>
          <a:p>
            <a:fld id="{30848B9F-3D2D-4758-A510-4D34C7DB1473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15379" name="Rectangle 19"/>
          <p:cNvSpPr>
            <a:spLocks noGrp="1" noChangeArrowheads="1"/>
          </p:cNvSpPr>
          <p:nvPr>
            <p:ph type="ctrTitle"/>
          </p:nvPr>
        </p:nvSpPr>
        <p:spPr bwMode="auto">
          <a:xfrm>
            <a:off x="2971800" y="1828800"/>
            <a:ext cx="6019800" cy="2209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250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5380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2971800" y="4267200"/>
            <a:ext cx="6019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3400"/>
            </a:lvl1pPr>
          </a:lstStyle>
          <a:p>
            <a:r>
              <a:rPr lang="en-US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596" y="428604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850" y="1643050"/>
            <a:ext cx="8351838" cy="4378338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CERN-RRB-2011-055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FC647406-1025-41C8-9229-70641C4645B7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CERN Finance and Procurement Department / EDMS 1139132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CERN-RRB-2011-055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91D724DC-3BAF-4239-BE3E-CE2CA9DEC189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CERN Finance and Procurement Department / EDMS 1139132</a:t>
            </a:r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23850" y="765175"/>
            <a:ext cx="4098925" cy="52562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5175" y="765175"/>
            <a:ext cx="4100513" cy="52562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CERN-RRB-2011-055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98986906-AE79-4E48-8606-1E1C6024E1F8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CERN Finance and Procurement Department / EDMS 1139132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CERN-RRB-2011-055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06797DB-5767-4986-9A05-6670F813A1B3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CERN Finance and Procurement Department / EDMS 1139132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0034" y="571480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CERN-RRB-2011-055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CAA7003-A042-40DE-947D-790D46E54091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CERN Finance and Procurement Department / EDMS 1139132</a:t>
            </a:r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CERN-RRB-2011-055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C41E64E-9A8C-4179-886A-E6A3A919D4EC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CERN Finance and Procurement Department / EDMS 1139132</a:t>
            </a:r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85794"/>
            <a:ext cx="3008313" cy="649306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785794"/>
            <a:ext cx="5111750" cy="534036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CERN-RRB-2011-055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755A28D-F3B3-405A-909A-A31C8D223234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CERN Finance and Procurement Department / EDMS 1139132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323850" y="274638"/>
            <a:ext cx="8362950" cy="5746750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>
          <a:xfrm>
            <a:off x="7308850" y="188913"/>
            <a:ext cx="1671638" cy="4318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CERN-RRB-2011-055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B77D758E-54D0-44CF-8E00-693E87A42F77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CERN Finance and Procurement Department / EDMS 1139132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7308850" y="188913"/>
            <a:ext cx="1671638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900" b="1"/>
            </a:lvl1pPr>
          </a:lstStyle>
          <a:p>
            <a:r>
              <a:rPr lang="en-US" smtClean="0"/>
              <a:t>CERN-RRB-2011-055</a:t>
            </a:r>
            <a:endParaRPr lang="en-US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latin typeface="Times New Roman" pitchFamily="18" charset="0"/>
              </a:defRPr>
            </a:lvl1pPr>
          </a:lstStyle>
          <a:p>
            <a:fld id="{53F2467A-E1A6-4789-9291-68A6E3F42EB3}" type="slidenum">
              <a:rPr lang="en-US"/>
              <a:pPr/>
              <a:t>‹#›</a:t>
            </a:fld>
            <a:endParaRPr lang="en-US"/>
          </a:p>
        </p:txBody>
      </p:sp>
      <p:grpSp>
        <p:nvGrpSpPr>
          <p:cNvPr id="14340" name="Group 4"/>
          <p:cNvGrpSpPr>
            <a:grpSpLocks/>
          </p:cNvGrpSpPr>
          <p:nvPr/>
        </p:nvGrpSpPr>
        <p:grpSpPr bwMode="auto">
          <a:xfrm>
            <a:off x="0" y="0"/>
            <a:ext cx="9144000" cy="546100"/>
            <a:chOff x="0" y="0"/>
            <a:chExt cx="5760" cy="344"/>
          </a:xfrm>
        </p:grpSpPr>
        <p:sp>
          <p:nvSpPr>
            <p:cNvPr id="14341" name="Rectangle 5"/>
            <p:cNvSpPr>
              <a:spLocks noChangeArrowheads="1"/>
            </p:cNvSpPr>
            <p:nvPr/>
          </p:nvSpPr>
          <p:spPr bwMode="auto">
            <a:xfrm>
              <a:off x="0" y="0"/>
              <a:ext cx="180" cy="336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1" hangingPunct="1"/>
              <a:endParaRPr lang="en-GB" sz="2400">
                <a:latin typeface="Times New Roman" pitchFamily="18" charset="0"/>
              </a:endParaRPr>
            </a:p>
          </p:txBody>
        </p:sp>
        <p:sp>
          <p:nvSpPr>
            <p:cNvPr id="14342" name="Rectangle 6"/>
            <p:cNvSpPr>
              <a:spLocks noChangeArrowheads="1"/>
            </p:cNvSpPr>
            <p:nvPr/>
          </p:nvSpPr>
          <p:spPr bwMode="auto">
            <a:xfrm>
              <a:off x="260" y="85"/>
              <a:ext cx="5500" cy="17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1" hangingPunct="1"/>
              <a:endParaRPr lang="en-GB" sz="2400">
                <a:latin typeface="Times New Roman" pitchFamily="18" charset="0"/>
              </a:endParaRPr>
            </a:p>
          </p:txBody>
        </p:sp>
        <p:sp>
          <p:nvSpPr>
            <p:cNvPr id="14343" name="Rectangle 7"/>
            <p:cNvSpPr>
              <a:spLocks noChangeArrowheads="1"/>
            </p:cNvSpPr>
            <p:nvPr/>
          </p:nvSpPr>
          <p:spPr bwMode="auto">
            <a:xfrm>
              <a:off x="258" y="85"/>
              <a:ext cx="87" cy="89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1" hangingPunct="1"/>
              <a:endParaRPr lang="en-GB" sz="1800">
                <a:solidFill>
                  <a:schemeClr val="hlink"/>
                </a:solidFill>
              </a:endParaRPr>
            </a:p>
          </p:txBody>
        </p:sp>
        <p:sp>
          <p:nvSpPr>
            <p:cNvPr id="14344" name="Rectangle 8"/>
            <p:cNvSpPr>
              <a:spLocks noChangeArrowheads="1"/>
            </p:cNvSpPr>
            <p:nvPr/>
          </p:nvSpPr>
          <p:spPr bwMode="auto">
            <a:xfrm>
              <a:off x="345" y="0"/>
              <a:ext cx="88" cy="87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1" hangingPunct="1"/>
              <a:endParaRPr lang="en-GB" sz="1800">
                <a:solidFill>
                  <a:schemeClr val="hlink"/>
                </a:solidFill>
              </a:endParaRPr>
            </a:p>
          </p:txBody>
        </p:sp>
        <p:sp>
          <p:nvSpPr>
            <p:cNvPr id="14345" name="Rectangle 9"/>
            <p:cNvSpPr>
              <a:spLocks noChangeArrowheads="1"/>
            </p:cNvSpPr>
            <p:nvPr/>
          </p:nvSpPr>
          <p:spPr bwMode="auto">
            <a:xfrm>
              <a:off x="345" y="85"/>
              <a:ext cx="88" cy="89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1" hangingPunct="1"/>
              <a:endParaRPr lang="en-GB" sz="1800">
                <a:solidFill>
                  <a:schemeClr val="accent2"/>
                </a:solidFill>
              </a:endParaRPr>
            </a:p>
          </p:txBody>
        </p:sp>
        <p:sp>
          <p:nvSpPr>
            <p:cNvPr id="14346" name="Rectangle 10"/>
            <p:cNvSpPr>
              <a:spLocks noChangeArrowheads="1"/>
            </p:cNvSpPr>
            <p:nvPr/>
          </p:nvSpPr>
          <p:spPr bwMode="auto">
            <a:xfrm>
              <a:off x="173" y="173"/>
              <a:ext cx="86" cy="87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1" hangingPunct="1"/>
              <a:endParaRPr lang="en-GB" sz="1800">
                <a:solidFill>
                  <a:schemeClr val="hlink"/>
                </a:solidFill>
              </a:endParaRPr>
            </a:p>
          </p:txBody>
        </p:sp>
        <p:sp>
          <p:nvSpPr>
            <p:cNvPr id="14347" name="Rectangle 11"/>
            <p:cNvSpPr>
              <a:spLocks noChangeArrowheads="1"/>
            </p:cNvSpPr>
            <p:nvPr/>
          </p:nvSpPr>
          <p:spPr bwMode="auto">
            <a:xfrm>
              <a:off x="83" y="86"/>
              <a:ext cx="89" cy="87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1" hangingPunct="1"/>
              <a:endParaRPr lang="en-GB" sz="2400">
                <a:latin typeface="Times New Roman" pitchFamily="18" charset="0"/>
              </a:endParaRPr>
            </a:p>
          </p:txBody>
        </p:sp>
        <p:sp>
          <p:nvSpPr>
            <p:cNvPr id="14348" name="Rectangle 12"/>
            <p:cNvSpPr>
              <a:spLocks noChangeArrowheads="1"/>
            </p:cNvSpPr>
            <p:nvPr/>
          </p:nvSpPr>
          <p:spPr bwMode="auto">
            <a:xfrm>
              <a:off x="258" y="171"/>
              <a:ext cx="87" cy="87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1" hangingPunct="1"/>
              <a:endParaRPr lang="en-GB" sz="1800">
                <a:solidFill>
                  <a:schemeClr val="accent2"/>
                </a:solidFill>
              </a:endParaRPr>
            </a:p>
          </p:txBody>
        </p:sp>
        <p:sp>
          <p:nvSpPr>
            <p:cNvPr id="14349" name="Rectangle 13"/>
            <p:cNvSpPr>
              <a:spLocks noChangeArrowheads="1"/>
            </p:cNvSpPr>
            <p:nvPr/>
          </p:nvSpPr>
          <p:spPr bwMode="auto">
            <a:xfrm>
              <a:off x="173" y="258"/>
              <a:ext cx="86" cy="86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1" hangingPunct="1"/>
              <a:endParaRPr lang="en-GB" sz="1800">
                <a:solidFill>
                  <a:schemeClr val="accent2"/>
                </a:solidFill>
              </a:endParaRPr>
            </a:p>
          </p:txBody>
        </p:sp>
      </p:grpSp>
      <p:sp>
        <p:nvSpPr>
          <p:cNvPr id="14351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323850" y="765175"/>
            <a:ext cx="8351838" cy="5256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4352" name="Rectangle 1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000"/>
            </a:lvl1pPr>
          </a:lstStyle>
          <a:p>
            <a:r>
              <a:rPr lang="en-US" smtClean="0"/>
              <a:t>CERN Finance and Procurement Department / EDMS 1139132</a:t>
            </a:r>
            <a:endParaRPr lang="en-US"/>
          </a:p>
        </p:txBody>
      </p:sp>
      <p:sp>
        <p:nvSpPr>
          <p:cNvPr id="14645" name="Rectangle 309"/>
          <p:cNvSpPr>
            <a:spLocks noChangeArrowheads="1"/>
          </p:cNvSpPr>
          <p:nvPr userDrawn="1"/>
        </p:nvSpPr>
        <p:spPr bwMode="auto">
          <a:xfrm>
            <a:off x="914400" y="188913"/>
            <a:ext cx="82296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eaLnBrk="1" hangingPunct="1"/>
            <a:r>
              <a:rPr lang="en-US" sz="2000" b="1">
                <a:solidFill>
                  <a:schemeClr val="bg1"/>
                </a:solidFill>
              </a:rPr>
              <a:t>ATLAS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65" r:id="rId8"/>
    <p:sldLayoutId id="2147483669" r:id="rId9"/>
  </p:sldLayoutIdLst>
  <p:hf hdr="0"/>
  <p:txStyles>
    <p:titleStyle>
      <a:lvl1pPr algn="l" rtl="0" fontAlgn="base">
        <a:spcBef>
          <a:spcPct val="0"/>
        </a:spcBef>
        <a:spcAft>
          <a:spcPct val="0"/>
        </a:spcAft>
        <a:defRPr sz="2000" b="1">
          <a:solidFill>
            <a:schemeClr val="bg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2000" b="1">
          <a:solidFill>
            <a:schemeClr val="bg1"/>
          </a:solidFill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2000" b="1">
          <a:solidFill>
            <a:schemeClr val="bg1"/>
          </a:solidFill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2000" b="1">
          <a:solidFill>
            <a:schemeClr val="bg1"/>
          </a:solidFill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2000" b="1">
          <a:solidFill>
            <a:schemeClr val="bg1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000" b="1">
          <a:solidFill>
            <a:schemeClr val="bg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000" b="1">
          <a:solidFill>
            <a:schemeClr val="bg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000" b="1">
          <a:solidFill>
            <a:schemeClr val="bg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000" b="1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¨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¨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7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z="1200" b="0" dirty="0" smtClean="0"/>
              <a:t>CERN-RRB-2012-013</a:t>
            </a:r>
            <a:endParaRPr lang="en-US" sz="1200" b="0" dirty="0"/>
          </a:p>
        </p:txBody>
      </p:sp>
      <p:sp>
        <p:nvSpPr>
          <p:cNvPr id="6" name="Rectangle 18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/>
          <a:p>
            <a:fld id="{4AA9C6C3-FB3B-4DFC-B4C7-9DB03A322C95}" type="slidenum">
              <a:rPr lang="en-US"/>
              <a:pPr/>
              <a:t>1</a:t>
            </a:fld>
            <a:endParaRPr lang="en-US"/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970213" y="1968500"/>
            <a:ext cx="6019800" cy="1679575"/>
          </a:xfrm>
        </p:spPr>
        <p:txBody>
          <a:bodyPr/>
          <a:lstStyle/>
          <a:p>
            <a:r>
              <a:rPr lang="en-US" sz="3600" b="0" dirty="0">
                <a:solidFill>
                  <a:schemeClr val="bg1"/>
                </a:solidFill>
              </a:rPr>
              <a:t>ATLAS</a:t>
            </a:r>
            <a:r>
              <a:rPr lang="en-US" sz="3600" dirty="0">
                <a:solidFill>
                  <a:schemeClr val="bg1"/>
                </a:solidFill>
              </a:rPr>
              <a:t> </a:t>
            </a:r>
            <a:br>
              <a:rPr lang="en-US" sz="3600" dirty="0">
                <a:solidFill>
                  <a:schemeClr val="bg1"/>
                </a:solidFill>
              </a:rPr>
            </a:br>
            <a:r>
              <a:rPr lang="en-US" sz="3200" dirty="0">
                <a:solidFill>
                  <a:schemeClr val="bg1"/>
                </a:solidFill>
              </a:rPr>
              <a:t>Resources Review Board</a:t>
            </a:r>
            <a:r>
              <a:rPr lang="en-US" sz="3600" dirty="0">
                <a:solidFill>
                  <a:schemeClr val="bg1"/>
                </a:solidFill>
              </a:rPr>
              <a:t/>
            </a:r>
            <a:br>
              <a:rPr lang="en-US" sz="3600" dirty="0">
                <a:solidFill>
                  <a:schemeClr val="bg1"/>
                </a:solidFill>
              </a:rPr>
            </a:br>
            <a:r>
              <a:rPr lang="en-US" sz="1800" dirty="0" smtClean="0">
                <a:solidFill>
                  <a:schemeClr val="bg1"/>
                </a:solidFill>
              </a:rPr>
              <a:t>24 April 2012</a:t>
            </a:r>
            <a:endParaRPr lang="en-US" sz="1800" dirty="0">
              <a:solidFill>
                <a:schemeClr val="bg1"/>
              </a:solidFill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979613" y="4797425"/>
            <a:ext cx="6400800" cy="1752600"/>
          </a:xfrm>
        </p:spPr>
        <p:txBody>
          <a:bodyPr/>
          <a:lstStyle/>
          <a:p>
            <a:r>
              <a:rPr lang="en-US" dirty="0"/>
              <a:t>Updates to Financial </a:t>
            </a:r>
            <a:r>
              <a:rPr lang="en-US" dirty="0" smtClean="0"/>
              <a:t>Report</a:t>
            </a:r>
            <a:r>
              <a:rPr lang="en-US" sz="1600" dirty="0"/>
              <a:t>  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2"/>
          </p:nvPr>
        </p:nvSpPr>
        <p:spPr>
          <a:xfrm>
            <a:off x="457200" y="6248400"/>
            <a:ext cx="7571184" cy="457200"/>
          </a:xfrm>
        </p:spPr>
        <p:txBody>
          <a:bodyPr/>
          <a:lstStyle/>
          <a:p>
            <a:r>
              <a:rPr lang="en-US" dirty="0" smtClean="0"/>
              <a:t>CERN Finance, Procurement and Knowledge Transfer Department / EDMS 1205261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683568" y="836712"/>
            <a:ext cx="7715304" cy="642942"/>
          </a:xfrm>
          <a:solidFill>
            <a:schemeClr val="accent5"/>
          </a:solidFill>
        </p:spPr>
        <p:txBody>
          <a:bodyPr/>
          <a:lstStyle/>
          <a:p>
            <a:r>
              <a:rPr lang="en-GB" sz="1600" dirty="0" smtClean="0">
                <a:solidFill>
                  <a:srgbClr val="000000"/>
                </a:solidFill>
              </a:rPr>
              <a:t>Construction Common Fund, Commissioning &amp; Integration </a:t>
            </a:r>
            <a:br>
              <a:rPr lang="en-GB" sz="1600" dirty="0" smtClean="0">
                <a:solidFill>
                  <a:srgbClr val="000000"/>
                </a:solidFill>
              </a:rPr>
            </a:br>
            <a:r>
              <a:rPr lang="en-GB" sz="1400" dirty="0" smtClean="0">
                <a:solidFill>
                  <a:srgbClr val="000000"/>
                </a:solidFill>
              </a:rPr>
              <a:t>Outstanding Contributions</a:t>
            </a:r>
            <a:r>
              <a:rPr lang="en-GB" sz="1600" dirty="0" smtClean="0">
                <a:solidFill>
                  <a:srgbClr val="000000"/>
                </a:solidFill>
              </a:rPr>
              <a:t>	</a:t>
            </a:r>
            <a:endParaRPr lang="en-GB" sz="1600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17757412"/>
              </p:ext>
            </p:extLst>
          </p:nvPr>
        </p:nvGraphicFramePr>
        <p:xfrm>
          <a:off x="683568" y="1772816"/>
          <a:ext cx="7715304" cy="1854200"/>
        </p:xfrm>
        <a:graphic>
          <a:graphicData uri="http://schemas.openxmlformats.org/drawingml/2006/table">
            <a:tbl>
              <a:tblPr firstRow="1" lastRow="1" bandRow="1">
                <a:tableStyleId>{46F890A9-2807-4EBB-B81D-B2AA78EC7F39}</a:tableStyleId>
              </a:tblPr>
              <a:tblGrid>
                <a:gridCol w="4079619"/>
                <a:gridCol w="3635685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200" noProof="0" dirty="0" smtClean="0"/>
                        <a:t>Funding Agencies</a:t>
                      </a:r>
                      <a:endParaRPr lang="en-US" sz="1200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noProof="0" dirty="0" smtClean="0"/>
                        <a:t>Outstanding amount</a:t>
                      </a:r>
                      <a:endParaRPr lang="en-US" sz="1200" noProof="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noProof="0" dirty="0" smtClean="0"/>
                        <a:t>BRAZIL (1999 – 2008)</a:t>
                      </a:r>
                      <a:endParaRPr lang="en-US" sz="1200" b="0" i="0" u="none" strike="noStrike" noProof="0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T="0" marB="0" anchor="ctr"/>
                </a:tc>
                <a:tc>
                  <a:txBody>
                    <a:bodyPr/>
                    <a:lstStyle/>
                    <a:p>
                      <a:pPr lvl="2" algn="r" fontAlgn="ctr"/>
                      <a:r>
                        <a:rPr lang="en-US" sz="1200" u="none" strike="noStrike" noProof="0" dirty="0" smtClean="0"/>
                        <a:t> 62 500</a:t>
                      </a:r>
                      <a:endParaRPr lang="en-US" sz="1200" b="1" i="0" u="none" strike="noStrike" noProof="0" dirty="0">
                        <a:latin typeface="Times New Roman"/>
                      </a:endParaRPr>
                    </a:p>
                  </a:txBody>
                  <a:tcPr marL="0" marR="9000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noProof="0" dirty="0" smtClean="0">
                          <a:solidFill>
                            <a:schemeClr val="dk1"/>
                          </a:solidFill>
                          <a:latin typeface="+mn-lt"/>
                        </a:rPr>
                        <a:t>MOROCCO (1999 – 2009)</a:t>
                      </a:r>
                      <a:endParaRPr lang="en-US" sz="1200" b="0" i="0" u="none" strike="noStrike" noProof="0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T="0" marB="0" anchor="ctr"/>
                </a:tc>
                <a:tc>
                  <a:txBody>
                    <a:bodyPr/>
                    <a:lstStyle/>
                    <a:p>
                      <a:pPr lvl="2" algn="r" fontAlgn="ctr"/>
                      <a:r>
                        <a:rPr lang="en-US" sz="1200" u="none" strike="noStrike" noProof="0" dirty="0" smtClean="0"/>
                        <a:t>62 500</a:t>
                      </a:r>
                      <a:endParaRPr lang="en-US" sz="1200" b="1" i="0" u="none" strike="noStrike" noProof="0" dirty="0">
                        <a:latin typeface="Times New Roman"/>
                      </a:endParaRPr>
                    </a:p>
                  </a:txBody>
                  <a:tcPr marL="0" marR="9000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noProof="0" dirty="0" smtClean="0"/>
                        <a:t>RUSSIA (1996 – 2010)</a:t>
                      </a:r>
                      <a:endParaRPr lang="en-US" sz="1200" b="0" i="0" u="none" strike="noStrike" noProof="0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T="0" marB="0" anchor="ctr"/>
                </a:tc>
                <a:tc>
                  <a:txBody>
                    <a:bodyPr/>
                    <a:lstStyle/>
                    <a:p>
                      <a:pPr lvl="2" algn="r" fontAlgn="ctr"/>
                      <a:r>
                        <a:rPr lang="en-US" sz="1200" u="none" strike="noStrike" noProof="0" dirty="0" smtClean="0"/>
                        <a:t> 1 666 170</a:t>
                      </a:r>
                      <a:endParaRPr lang="en-US" sz="1200" b="1" i="0" u="none" strike="noStrike" noProof="0" dirty="0">
                        <a:latin typeface="Times New Roman"/>
                      </a:endParaRPr>
                    </a:p>
                  </a:txBody>
                  <a:tcPr marL="0" marR="9000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 noProof="0" dirty="0" smtClean="0"/>
                        <a:t>Total Non-Member</a:t>
                      </a:r>
                      <a:r>
                        <a:rPr lang="en-US" sz="1200" baseline="0" noProof="0" dirty="0" smtClean="0"/>
                        <a:t> States</a:t>
                      </a:r>
                      <a:endParaRPr lang="en-US" sz="1200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kern="1200" baseline="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1 791 170</a:t>
                      </a: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7236296" y="188913"/>
            <a:ext cx="1744192" cy="431800"/>
          </a:xfrm>
        </p:spPr>
        <p:txBody>
          <a:bodyPr/>
          <a:lstStyle/>
          <a:p>
            <a:r>
              <a:rPr lang="en-US" sz="1200" b="0" dirty="0" smtClean="0"/>
              <a:t>CERN-RRB-2012-013</a:t>
            </a:r>
            <a:endParaRPr lang="en-US" sz="1200" b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C647406-1025-41C8-9229-70641C4645B7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>
          <a:xfrm>
            <a:off x="467544" y="6237312"/>
            <a:ext cx="7704856" cy="476250"/>
          </a:xfrm>
        </p:spPr>
        <p:txBody>
          <a:bodyPr/>
          <a:lstStyle/>
          <a:p>
            <a:r>
              <a:rPr lang="en-US" sz="1200" dirty="0" smtClean="0"/>
              <a:t>CERN Finance, Procurement and Knowledge Transfer Department / EDMS 1205261</a:t>
            </a:r>
            <a:endParaRPr lang="en-US" sz="1200" dirty="0"/>
          </a:p>
        </p:txBody>
      </p:sp>
      <p:sp>
        <p:nvSpPr>
          <p:cNvPr id="8" name="TextBox 8"/>
          <p:cNvSpPr txBox="1">
            <a:spLocks noChangeArrowheads="1"/>
          </p:cNvSpPr>
          <p:nvPr/>
        </p:nvSpPr>
        <p:spPr bwMode="auto">
          <a:xfrm>
            <a:off x="7092280" y="1484784"/>
            <a:ext cx="1306512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 dirty="0"/>
              <a:t>Amount in CHF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7236296" y="188913"/>
            <a:ext cx="1744192" cy="431800"/>
          </a:xfrm>
        </p:spPr>
        <p:txBody>
          <a:bodyPr/>
          <a:lstStyle/>
          <a:p>
            <a:r>
              <a:rPr lang="en-US" sz="1200" b="0" dirty="0" smtClean="0"/>
              <a:t>CERN-RRB-2012-013</a:t>
            </a:r>
            <a:endParaRPr lang="en-US" sz="1200" b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C647406-1025-41C8-9229-70641C4645B7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8" name="Title 8"/>
          <p:cNvSpPr>
            <a:spLocks noGrp="1"/>
          </p:cNvSpPr>
          <p:nvPr>
            <p:ph type="title"/>
          </p:nvPr>
        </p:nvSpPr>
        <p:spPr>
          <a:xfrm>
            <a:off x="683568" y="1052736"/>
            <a:ext cx="7818092" cy="642942"/>
          </a:xfrm>
          <a:solidFill>
            <a:schemeClr val="accent5"/>
          </a:solidFill>
        </p:spPr>
        <p:txBody>
          <a:bodyPr/>
          <a:lstStyle/>
          <a:p>
            <a:r>
              <a:rPr lang="en-GB" sz="1600" dirty="0" smtClean="0">
                <a:solidFill>
                  <a:srgbClr val="000000"/>
                </a:solidFill>
              </a:rPr>
              <a:t>Maintenance &amp; Operations – Category A</a:t>
            </a:r>
            <a:br>
              <a:rPr lang="en-GB" sz="1600" dirty="0" smtClean="0">
                <a:solidFill>
                  <a:srgbClr val="000000"/>
                </a:solidFill>
              </a:rPr>
            </a:br>
            <a:r>
              <a:rPr lang="en-GB" sz="1400" dirty="0" smtClean="0">
                <a:solidFill>
                  <a:srgbClr val="000000"/>
                </a:solidFill>
              </a:rPr>
              <a:t>Additional Contributions received as from 1 March 2012</a:t>
            </a:r>
            <a:r>
              <a:rPr lang="en-GB" sz="1600" dirty="0" smtClean="0">
                <a:solidFill>
                  <a:srgbClr val="000000"/>
                </a:solidFill>
              </a:rPr>
              <a:t>	</a:t>
            </a:r>
            <a:endParaRPr lang="en-GB" sz="1600" dirty="0"/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7164288" y="1772816"/>
            <a:ext cx="1306512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b="1" dirty="0"/>
              <a:t>Amount in CHF</a:t>
            </a:r>
          </a:p>
        </p:txBody>
      </p:sp>
      <p:graphicFrame>
        <p:nvGraphicFramePr>
          <p:cNvPr id="10" name="Content Placeholder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58688665"/>
              </p:ext>
            </p:extLst>
          </p:nvPr>
        </p:nvGraphicFramePr>
        <p:xfrm>
          <a:off x="683568" y="2060848"/>
          <a:ext cx="7818092" cy="3995160"/>
        </p:xfrm>
        <a:graphic>
          <a:graphicData uri="http://schemas.openxmlformats.org/drawingml/2006/table">
            <a:tbl>
              <a:tblPr firstRow="1" lastRow="1" bandRow="1">
                <a:tableStyleId>{46F890A9-2807-4EBB-B81D-B2AA78EC7F39}</a:tableStyleId>
              </a:tblPr>
              <a:tblGrid>
                <a:gridCol w="4133971"/>
                <a:gridCol w="3684121"/>
              </a:tblGrid>
              <a:tr h="307320">
                <a:tc>
                  <a:txBody>
                    <a:bodyPr/>
                    <a:lstStyle/>
                    <a:p>
                      <a:r>
                        <a:rPr lang="en-US" sz="1200" noProof="0" dirty="0" smtClean="0"/>
                        <a:t>Funding Agencies</a:t>
                      </a:r>
                      <a:endParaRPr lang="en-US" sz="1200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noProof="0" dirty="0" smtClean="0"/>
                        <a:t>Amount received</a:t>
                      </a:r>
                      <a:endParaRPr lang="en-US" sz="1200" noProof="0" dirty="0"/>
                    </a:p>
                  </a:txBody>
                  <a:tcPr anchor="ctr"/>
                </a:tc>
              </a:tr>
              <a:tr h="307320"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n-US" sz="1200" b="0" i="0" u="none" strike="noStrike" kern="120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FRANCE</a:t>
                      </a:r>
                      <a:r>
                        <a:rPr lang="en-US" sz="1200" b="0" i="0" u="none" strike="noStrike" kern="1200" baseline="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IN2P3</a:t>
                      </a:r>
                      <a:endParaRPr lang="en-US" sz="1200" b="0" i="0" u="none" strike="noStrike" kern="1200" noProof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200" u="none" strike="noStrike" kern="120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783 000</a:t>
                      </a:r>
                      <a:endParaRPr lang="en-US" sz="1200" u="none" strike="noStrike" kern="1200" noProof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 anchor="ctr"/>
                </a:tc>
              </a:tr>
              <a:tr h="30732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noProof="0" dirty="0" smtClean="0">
                          <a:solidFill>
                            <a:schemeClr val="dk1"/>
                          </a:solidFill>
                          <a:latin typeface="+mn-lt"/>
                        </a:rPr>
                        <a:t>DENMARK</a:t>
                      </a:r>
                      <a:endParaRPr lang="en-US" sz="1200" b="0" i="0" u="none" strike="noStrike" noProof="0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T="0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200" u="none" strike="noStrike" kern="120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92 000</a:t>
                      </a:r>
                      <a:endParaRPr lang="en-US" sz="1200" u="none" strike="noStrike" kern="1200" noProof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 anchor="ctr"/>
                </a:tc>
              </a:tr>
              <a:tr h="307320"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n-US" sz="1200" b="0" i="0" u="none" strike="noStrike" kern="120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GERMANY</a:t>
                      </a:r>
                      <a:r>
                        <a:rPr lang="en-US" sz="1200" b="0" i="0" u="none" strike="noStrike" kern="1200" baseline="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BMBF</a:t>
                      </a:r>
                      <a:endParaRPr lang="en-US" sz="1200" b="0" i="0" u="none" strike="noStrike" kern="1200" noProof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200" u="none" strike="noStrike" kern="120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1 176 000</a:t>
                      </a:r>
                      <a:endParaRPr lang="en-US" sz="1200" u="none" strike="noStrike" kern="1200" noProof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 anchor="ctr"/>
                </a:tc>
              </a:tr>
              <a:tr h="30732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noProof="0" dirty="0" smtClean="0"/>
                        <a:t>GERMANY DESY</a:t>
                      </a:r>
                    </a:p>
                  </a:txBody>
                  <a:tcPr marT="0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200" u="none" strike="noStrike" kern="120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221 000</a:t>
                      </a:r>
                      <a:endParaRPr lang="en-US" sz="1200" u="none" strike="noStrike" kern="1200" noProof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 anchor="ctr"/>
                </a:tc>
              </a:tr>
              <a:tr h="30732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noProof="0" dirty="0" smtClean="0"/>
                        <a:t>POLAND</a:t>
                      </a:r>
                    </a:p>
                  </a:txBody>
                  <a:tcPr marT="0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200" u="none" strike="noStrike" kern="120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172 800</a:t>
                      </a:r>
                      <a:endParaRPr lang="en-US" sz="1200" u="none" strike="noStrike" kern="1200" noProof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 anchor="ctr"/>
                </a:tc>
              </a:tr>
              <a:tr h="30732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noProof="0" dirty="0" smtClean="0"/>
                        <a:t>UNITED KINGDOM</a:t>
                      </a:r>
                    </a:p>
                  </a:txBody>
                  <a:tcPr marT="0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200" u="none" strike="noStrike" kern="120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1 313 000</a:t>
                      </a:r>
                      <a:endParaRPr lang="en-US" sz="1200" u="none" strike="noStrike" kern="1200" noProof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 anchor="ctr"/>
                </a:tc>
              </a:tr>
              <a:tr h="30732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noProof="0" dirty="0" smtClean="0"/>
                        <a:t>CANADA</a:t>
                      </a:r>
                      <a:endParaRPr lang="en-US" sz="1200" u="none" strike="noStrike" noProof="0" dirty="0" smtClean="0"/>
                    </a:p>
                  </a:txBody>
                  <a:tcPr marT="0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200" u="none" strike="noStrike" kern="120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88 570</a:t>
                      </a:r>
                      <a:endParaRPr lang="en-US" sz="1200" u="none" strike="noStrike" kern="1200" noProof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 anchor="ctr"/>
                </a:tc>
              </a:tr>
              <a:tr h="30732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noProof="0" dirty="0" smtClean="0"/>
                        <a:t>CHINESE CLUSTER</a:t>
                      </a:r>
                    </a:p>
                  </a:txBody>
                  <a:tcPr marT="0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200" u="none" strike="noStrike" kern="120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129 000</a:t>
                      </a:r>
                      <a:endParaRPr lang="en-US" sz="1200" u="none" strike="noStrike" kern="1200" noProof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 anchor="ctr"/>
                </a:tc>
              </a:tr>
              <a:tr h="30732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noProof="0" dirty="0" smtClean="0"/>
                        <a:t>COLOMBIA</a:t>
                      </a:r>
                    </a:p>
                  </a:txBody>
                  <a:tcPr marT="0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200" u="none" strike="noStrike" kern="120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49 000</a:t>
                      </a:r>
                      <a:endParaRPr lang="en-US" sz="1200" u="none" strike="noStrike" kern="1200" noProof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 anchor="ctr"/>
                </a:tc>
              </a:tr>
              <a:tr h="30732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noProof="0" dirty="0" smtClean="0"/>
                        <a:t>GEORGIA</a:t>
                      </a:r>
                    </a:p>
                  </a:txBody>
                  <a:tcPr marT="0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200" u="none" strike="noStrike" kern="120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49 000</a:t>
                      </a:r>
                      <a:endParaRPr lang="en-US" sz="1200" u="none" strike="noStrike" kern="1200" noProof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 anchor="ctr"/>
                </a:tc>
              </a:tr>
              <a:tr h="30732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noProof="0" dirty="0" smtClean="0"/>
                        <a:t>JINR</a:t>
                      </a:r>
                    </a:p>
                  </a:txBody>
                  <a:tcPr marT="0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200" u="none" strike="noStrike" kern="120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268</a:t>
                      </a:r>
                      <a:r>
                        <a:rPr lang="en-US" sz="1200" u="none" strike="noStrike" kern="1200" baseline="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000</a:t>
                      </a:r>
                      <a:endParaRPr lang="en-US" sz="1200" u="none" strike="noStrike" kern="1200" noProof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 anchor="ctr"/>
                </a:tc>
              </a:tr>
              <a:tr h="307320">
                <a:tc>
                  <a:txBody>
                    <a:bodyPr/>
                    <a:lstStyle/>
                    <a:p>
                      <a:r>
                        <a:rPr lang="en-US" sz="1200" noProof="0" dirty="0" smtClean="0"/>
                        <a:t>Total</a:t>
                      </a:r>
                      <a:endParaRPr lang="en-US" sz="1200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kern="120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 </a:t>
                      </a:r>
                      <a:r>
                        <a:rPr lang="en-US" sz="1200" b="1" kern="120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341</a:t>
                      </a:r>
                      <a:r>
                        <a:rPr lang="en-US" sz="1200" b="1" kern="1200" baseline="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370</a:t>
                      </a:r>
                      <a:endParaRPr lang="en-US" sz="1200" b="1" kern="1200" noProof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11" name="Date Placeholder 5"/>
          <p:cNvSpPr txBox="1">
            <a:spLocks/>
          </p:cNvSpPr>
          <p:nvPr/>
        </p:nvSpPr>
        <p:spPr bwMode="auto">
          <a:xfrm>
            <a:off x="467544" y="6237312"/>
            <a:ext cx="7704856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CERN Finance, Procurement and Knowledge Transfer Department / EDMS 1205261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683568" y="785794"/>
            <a:ext cx="7704856" cy="642942"/>
          </a:xfrm>
          <a:solidFill>
            <a:schemeClr val="accent5"/>
          </a:solidFill>
        </p:spPr>
        <p:txBody>
          <a:bodyPr/>
          <a:lstStyle/>
          <a:p>
            <a:r>
              <a:rPr lang="en-GB" sz="1600" dirty="0" smtClean="0">
                <a:solidFill>
                  <a:srgbClr val="000000"/>
                </a:solidFill>
              </a:rPr>
              <a:t>Maintenance &amp; Operations – Category A </a:t>
            </a:r>
            <a:br>
              <a:rPr lang="en-GB" sz="1600" dirty="0" smtClean="0">
                <a:solidFill>
                  <a:srgbClr val="000000"/>
                </a:solidFill>
              </a:rPr>
            </a:br>
            <a:r>
              <a:rPr lang="en-GB" sz="1400" dirty="0" smtClean="0">
                <a:solidFill>
                  <a:srgbClr val="000000"/>
                </a:solidFill>
              </a:rPr>
              <a:t>Outstanding Contributions M&amp;O – A </a:t>
            </a:r>
            <a:r>
              <a:rPr lang="en-GB" sz="1600" dirty="0" smtClean="0">
                <a:solidFill>
                  <a:srgbClr val="000000"/>
                </a:solidFill>
              </a:rPr>
              <a:t>	</a:t>
            </a:r>
            <a:endParaRPr lang="en-GB" sz="1600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65659807"/>
              </p:ext>
            </p:extLst>
          </p:nvPr>
        </p:nvGraphicFramePr>
        <p:xfrm>
          <a:off x="683568" y="1700811"/>
          <a:ext cx="7704857" cy="4608505"/>
        </p:xfrm>
        <a:graphic>
          <a:graphicData uri="http://schemas.openxmlformats.org/drawingml/2006/table">
            <a:tbl>
              <a:tblPr firstRow="1" lastRow="1" bandRow="1">
                <a:tableStyleId>{46F890A9-2807-4EBB-B81D-B2AA78EC7F39}</a:tableStyleId>
              </a:tblPr>
              <a:tblGrid>
                <a:gridCol w="2097389"/>
                <a:gridCol w="1869156"/>
                <a:gridCol w="1869156"/>
                <a:gridCol w="1869156"/>
              </a:tblGrid>
              <a:tr h="418955">
                <a:tc>
                  <a:txBody>
                    <a:bodyPr/>
                    <a:lstStyle/>
                    <a:p>
                      <a:r>
                        <a:rPr lang="en-US" sz="1200" noProof="0" dirty="0" smtClean="0"/>
                        <a:t>Funding Agencies</a:t>
                      </a:r>
                      <a:endParaRPr lang="en-US" sz="1200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noProof="0" dirty="0" smtClean="0"/>
                        <a:t>Before 2012</a:t>
                      </a:r>
                      <a:endParaRPr lang="en-US" sz="1200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noProof="0" dirty="0" smtClean="0"/>
                        <a:t>For 2012</a:t>
                      </a:r>
                      <a:endParaRPr lang="en-US" sz="1200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noProof="0" dirty="0" smtClean="0"/>
                        <a:t>TOTAL</a:t>
                      </a:r>
                      <a:endParaRPr lang="en-US" sz="1200" noProof="0" dirty="0"/>
                    </a:p>
                  </a:txBody>
                  <a:tcPr anchor="ctr"/>
                </a:tc>
              </a:tr>
              <a:tr h="418955"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n-US" sz="1200" b="0" i="0" u="none" strike="noStrike" kern="120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AUSTRIA</a:t>
                      </a:r>
                      <a:endParaRPr lang="en-US" sz="1200" b="0" i="0" u="none" strike="noStrike" kern="1200" noProof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endParaRPr lang="en-US" sz="1200" u="none" strike="noStrike" kern="1200" noProof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90000" marT="0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200" u="none" strike="noStrike" kern="120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17 000</a:t>
                      </a:r>
                      <a:endParaRPr lang="en-US" sz="1200" u="none" strike="noStrike" kern="1200" noProof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90000" marT="0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200" u="none" strike="noStrike" kern="120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17</a:t>
                      </a:r>
                      <a:r>
                        <a:rPr lang="en-US" sz="1200" u="none" strike="noStrike" kern="1200" baseline="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000</a:t>
                      </a:r>
                      <a:endParaRPr lang="en-US" sz="1200" u="none" strike="noStrike" kern="1200" noProof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90000" marT="0" marB="0" anchor="ctr"/>
                </a:tc>
              </a:tr>
              <a:tr h="418955"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n-US" sz="1200" b="0" i="0" u="none" strike="noStrike" kern="120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CZECH REPUBLIC</a:t>
                      </a:r>
                      <a:endParaRPr lang="en-US" sz="1200" b="0" i="0" u="none" strike="noStrike" kern="1200" noProof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endParaRPr lang="en-US" sz="1200" u="none" strike="noStrike" kern="1200" noProof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90000" marT="0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200" u="none" strike="noStrike" kern="120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99 000</a:t>
                      </a:r>
                      <a:endParaRPr lang="en-US" sz="1200" u="none" strike="noStrike" kern="1200" noProof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90000" marT="0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200" u="none" strike="noStrike" kern="120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99 000</a:t>
                      </a:r>
                      <a:endParaRPr lang="en-US" sz="1200" u="none" strike="noStrike" kern="1200" noProof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90000" marT="0" marB="0" anchor="ctr"/>
                </a:tc>
              </a:tr>
              <a:tr h="418955"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n-US" sz="1200" b="0" i="0" u="none" strike="noStrike" kern="120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GREECE</a:t>
                      </a:r>
                      <a:endParaRPr lang="en-US" sz="1200" b="0" i="0" u="none" strike="noStrike" kern="1200" noProof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endParaRPr lang="en-US" sz="1200" u="none" strike="noStrike" kern="1200" noProof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90000" marT="0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200" u="none" strike="noStrike" kern="120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142 000</a:t>
                      </a:r>
                      <a:endParaRPr lang="en-US" sz="1200" u="none" strike="noStrike" kern="1200" noProof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90000" marT="0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200" u="none" strike="noStrike" kern="120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142 000</a:t>
                      </a:r>
                      <a:endParaRPr lang="en-US" sz="1200" u="none" strike="noStrike" kern="1200" noProof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90000" marT="0" marB="0" anchor="ctr"/>
                </a:tc>
              </a:tr>
              <a:tr h="418955"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n-US" sz="1200" b="0" i="0" u="none" strike="noStrike" kern="120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ITALY</a:t>
                      </a:r>
                      <a:endParaRPr lang="en-US" sz="1200" b="0" i="0" u="none" strike="noStrike" kern="1200" noProof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endParaRPr lang="en-US" sz="1200" u="none" strike="noStrike" kern="1200" noProof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90000" marT="0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200" u="none" strike="noStrike" kern="120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1 175 000</a:t>
                      </a:r>
                      <a:endParaRPr lang="en-US" sz="1200" u="none" strike="noStrike" kern="1200" noProof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90000" marT="0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200" u="none" strike="noStrike" kern="120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1 175 000</a:t>
                      </a:r>
                      <a:endParaRPr lang="en-US" sz="1200" u="none" strike="noStrike" kern="1200" noProof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90000" marT="0" marB="0" anchor="ctr"/>
                </a:tc>
              </a:tr>
              <a:tr h="418955"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n-US" sz="1200" b="0" i="0" u="none" strike="noStrike" kern="120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POLAND</a:t>
                      </a:r>
                      <a:endParaRPr lang="en-US" sz="1200" b="0" i="0" u="none" strike="noStrike" kern="1200" noProof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endParaRPr lang="en-US" sz="1200" u="none" strike="noStrike" kern="1200" noProof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90000" marT="0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200" u="none" strike="noStrike" kern="120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19 200</a:t>
                      </a:r>
                      <a:endParaRPr lang="en-US" sz="1200" u="none" strike="noStrike" kern="1200" noProof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90000" marT="0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200" u="none" strike="noStrike" kern="120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19 200</a:t>
                      </a:r>
                      <a:endParaRPr lang="en-US" sz="1200" u="none" strike="noStrike" kern="1200" noProof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90000" marT="0" marB="0" anchor="ctr"/>
                </a:tc>
              </a:tr>
              <a:tr h="418955"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n-US" sz="1200" b="0" i="0" u="none" strike="noStrike" kern="120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PORTUGAL</a:t>
                      </a:r>
                      <a:endParaRPr lang="en-US" sz="1200" b="0" i="0" u="none" strike="noStrike" kern="1200" noProof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 u="none" strike="noStrike" kern="120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110 000</a:t>
                      </a:r>
                      <a:endParaRPr lang="en-US" sz="1200" u="none" strike="noStrike" kern="1200" noProof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90000" marT="0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200" u="none" strike="noStrike" kern="120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108</a:t>
                      </a:r>
                      <a:r>
                        <a:rPr lang="en-US" sz="1200" u="none" strike="noStrike" kern="1200" baseline="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000</a:t>
                      </a:r>
                      <a:endParaRPr lang="en-US" sz="1200" u="none" strike="noStrike" kern="1200" noProof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90000" marT="0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200" u="none" strike="noStrike" kern="120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218</a:t>
                      </a:r>
                      <a:r>
                        <a:rPr lang="en-US" sz="1200" u="none" strike="noStrike" kern="1200" baseline="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000</a:t>
                      </a:r>
                      <a:endParaRPr lang="en-US" sz="1200" u="none" strike="noStrike" kern="1200" noProof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90000" marT="0" marB="0" anchor="ctr"/>
                </a:tc>
              </a:tr>
              <a:tr h="418955"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n-US" sz="1200" b="0" i="0" u="none" strike="noStrike" kern="120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SPAIN</a:t>
                      </a:r>
                      <a:endParaRPr lang="en-US" sz="1200" b="0" i="0" u="none" strike="noStrike" kern="1200" noProof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 u="none" strike="noStrike" kern="120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350 000</a:t>
                      </a:r>
                      <a:endParaRPr lang="en-US" sz="1200" u="none" strike="noStrike" kern="1200" noProof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90000" marT="0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200" u="none" strike="noStrike" kern="120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317 000</a:t>
                      </a:r>
                      <a:endParaRPr lang="en-US" sz="1200" u="none" strike="noStrike" kern="1200" noProof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90000" marT="0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200" u="none" strike="noStrike" kern="120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667</a:t>
                      </a:r>
                      <a:r>
                        <a:rPr lang="en-US" sz="1200" u="none" strike="noStrike" kern="1200" baseline="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000</a:t>
                      </a:r>
                      <a:endParaRPr lang="en-US" sz="1200" u="none" strike="noStrike" kern="1200" noProof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90000" marT="0" marB="0" anchor="ctr"/>
                </a:tc>
              </a:tr>
              <a:tr h="418955"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n-US" sz="1200" b="0" i="0" u="none" strike="noStrike" kern="120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SWEDEN</a:t>
                      </a:r>
                      <a:endParaRPr lang="en-US" sz="1200" b="0" i="0" u="none" strike="noStrike" kern="1200" noProof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endParaRPr lang="en-US" sz="1200" u="none" strike="noStrike" kern="1200" noProof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90000" marT="0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200" u="none" strike="noStrike" kern="120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258 000</a:t>
                      </a:r>
                      <a:endParaRPr lang="en-US" sz="1200" u="none" strike="noStrike" kern="1200" noProof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90000" marT="0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200" u="none" strike="noStrike" kern="120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258</a:t>
                      </a:r>
                      <a:r>
                        <a:rPr lang="en-US" sz="1200" u="none" strike="noStrike" kern="1200" baseline="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000</a:t>
                      </a:r>
                      <a:endParaRPr lang="en-US" sz="1200" u="none" strike="noStrike" kern="1200" noProof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90000" marT="0" marB="0" anchor="ctr"/>
                </a:tc>
              </a:tr>
              <a:tr h="418955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noProof="0" dirty="0" smtClean="0"/>
                        <a:t>SWITZERLAND</a:t>
                      </a:r>
                      <a:endParaRPr lang="en-US" sz="1200" b="0" i="0" u="none" strike="noStrike" noProof="0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T="0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endParaRPr lang="en-US" sz="1200" u="none" strike="noStrike" kern="1200" noProof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90000" marT="0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200" u="none" strike="noStrike" kern="120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192 000</a:t>
                      </a:r>
                      <a:endParaRPr lang="en-US" sz="1200" u="none" strike="noStrike" kern="1200" noProof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90000" marT="0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200" u="none" strike="noStrike" kern="120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192</a:t>
                      </a:r>
                      <a:r>
                        <a:rPr lang="en-US" sz="1200" u="none" strike="noStrike" kern="1200" baseline="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000</a:t>
                      </a:r>
                      <a:endParaRPr lang="en-US" sz="1200" u="none" strike="noStrike" kern="1200" noProof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90000" marT="0" marB="0" anchor="ctr"/>
                </a:tc>
              </a:tr>
              <a:tr h="418955">
                <a:tc>
                  <a:txBody>
                    <a:bodyPr/>
                    <a:lstStyle/>
                    <a:p>
                      <a:r>
                        <a:rPr lang="en-US" sz="1200" noProof="0" dirty="0" smtClean="0"/>
                        <a:t>Total Member States</a:t>
                      </a:r>
                      <a:endParaRPr lang="en-US" sz="1200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u="none" strike="noStrike" kern="120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460 000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u="none" strike="noStrike" kern="120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2 327 200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u="none" strike="noStrike" kern="120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2 787 200</a:t>
                      </a: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7236296" y="188913"/>
            <a:ext cx="1744192" cy="431800"/>
          </a:xfrm>
        </p:spPr>
        <p:txBody>
          <a:bodyPr/>
          <a:lstStyle/>
          <a:p>
            <a:r>
              <a:rPr lang="en-US" sz="1200" b="0" dirty="0" smtClean="0"/>
              <a:t>CERN-RRB-2012-013</a:t>
            </a:r>
            <a:endParaRPr lang="en-US" sz="1200" b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C647406-1025-41C8-9229-70641C4645B7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8" name="TextBox 8"/>
          <p:cNvSpPr txBox="1">
            <a:spLocks noChangeArrowheads="1"/>
          </p:cNvSpPr>
          <p:nvPr/>
        </p:nvSpPr>
        <p:spPr bwMode="auto">
          <a:xfrm>
            <a:off x="7092280" y="1412776"/>
            <a:ext cx="1306512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 dirty="0"/>
              <a:t>Amount in CHF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83568" y="1412776"/>
            <a:ext cx="23762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rgbClr val="000000"/>
                </a:solidFill>
              </a:rPr>
              <a:t>MEMBER STATES</a:t>
            </a:r>
            <a:endParaRPr lang="en-US" b="1" dirty="0"/>
          </a:p>
        </p:txBody>
      </p:sp>
      <p:sp>
        <p:nvSpPr>
          <p:cNvPr id="11" name="Date Placeholder 5"/>
          <p:cNvSpPr>
            <a:spLocks noGrp="1"/>
          </p:cNvSpPr>
          <p:nvPr>
            <p:ph type="dt" sz="half" idx="12"/>
          </p:nvPr>
        </p:nvSpPr>
        <p:spPr>
          <a:xfrm>
            <a:off x="467544" y="6237312"/>
            <a:ext cx="7704856" cy="476250"/>
          </a:xfrm>
        </p:spPr>
        <p:txBody>
          <a:bodyPr/>
          <a:lstStyle/>
          <a:p>
            <a:r>
              <a:rPr lang="en-US" sz="1200" dirty="0" smtClean="0"/>
              <a:t>CERN Finance, Procurement and Knowledge Transfer Department / EDMS 1205261</a:t>
            </a:r>
            <a:endParaRPr lang="en-US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683568" y="692696"/>
            <a:ext cx="7776864" cy="642942"/>
          </a:xfrm>
          <a:solidFill>
            <a:schemeClr val="accent5"/>
          </a:solidFill>
        </p:spPr>
        <p:txBody>
          <a:bodyPr/>
          <a:lstStyle/>
          <a:p>
            <a:r>
              <a:rPr lang="en-GB" sz="1600" dirty="0" smtClean="0">
                <a:solidFill>
                  <a:srgbClr val="000000"/>
                </a:solidFill>
              </a:rPr>
              <a:t>Maintenance &amp; Operations – Category A </a:t>
            </a:r>
            <a:br>
              <a:rPr lang="en-GB" sz="1600" dirty="0" smtClean="0">
                <a:solidFill>
                  <a:srgbClr val="000000"/>
                </a:solidFill>
              </a:rPr>
            </a:br>
            <a:r>
              <a:rPr lang="en-GB" sz="1400" dirty="0" smtClean="0">
                <a:solidFill>
                  <a:srgbClr val="000000"/>
                </a:solidFill>
              </a:rPr>
              <a:t>Outstanding Contributions M&amp;O – A </a:t>
            </a:r>
            <a:r>
              <a:rPr lang="en-GB" sz="1600" dirty="0" smtClean="0">
                <a:solidFill>
                  <a:srgbClr val="000000"/>
                </a:solidFill>
              </a:rPr>
              <a:t>	</a:t>
            </a:r>
            <a:endParaRPr lang="en-GB" sz="1600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15230749"/>
              </p:ext>
            </p:extLst>
          </p:nvPr>
        </p:nvGraphicFramePr>
        <p:xfrm>
          <a:off x="683568" y="1628803"/>
          <a:ext cx="7776863" cy="3816419"/>
        </p:xfrm>
        <a:graphic>
          <a:graphicData uri="http://schemas.openxmlformats.org/drawingml/2006/table">
            <a:tbl>
              <a:tblPr firstRow="1" lastRow="1" bandRow="1">
                <a:tableStyleId>{46F890A9-2807-4EBB-B81D-B2AA78EC7F39}</a:tableStyleId>
              </a:tblPr>
              <a:tblGrid>
                <a:gridCol w="2116991"/>
                <a:gridCol w="1886624"/>
                <a:gridCol w="1886624"/>
                <a:gridCol w="1886624"/>
              </a:tblGrid>
              <a:tr h="284637">
                <a:tc>
                  <a:txBody>
                    <a:bodyPr/>
                    <a:lstStyle/>
                    <a:p>
                      <a:r>
                        <a:rPr lang="en-US" sz="1200" noProof="0" dirty="0" smtClean="0"/>
                        <a:t>Funding Agencies</a:t>
                      </a:r>
                      <a:endParaRPr lang="en-US" sz="1200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noProof="0" dirty="0" smtClean="0"/>
                        <a:t>Before</a:t>
                      </a:r>
                      <a:r>
                        <a:rPr lang="en-US" sz="1200" baseline="0" noProof="0" dirty="0" smtClean="0"/>
                        <a:t> 2012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noProof="0" dirty="0" smtClean="0"/>
                        <a:t>For 2012</a:t>
                      </a:r>
                      <a:endParaRPr lang="en-US" sz="1200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noProof="0" dirty="0" smtClean="0"/>
                        <a:t>TOTAL</a:t>
                      </a:r>
                      <a:endParaRPr lang="en-US" sz="1200" noProof="0" dirty="0"/>
                    </a:p>
                  </a:txBody>
                  <a:tcPr anchor="ctr"/>
                </a:tc>
              </a:tr>
              <a:tr h="201816"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n-US" sz="1200" u="none" strike="noStrike" kern="120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ARMENIA</a:t>
                      </a:r>
                      <a:endParaRPr lang="en-US" sz="1200" u="none" strike="noStrike" kern="1200" noProof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200" u="none" strike="noStrike" kern="120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11 748</a:t>
                      </a:r>
                      <a:endParaRPr lang="en-US" sz="1200" u="none" strike="noStrike" kern="1200" noProof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200" u="none" strike="noStrike" kern="120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10 000</a:t>
                      </a:r>
                      <a:endParaRPr lang="en-US" sz="1200" u="none" strike="noStrike" kern="1200" noProof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200" u="none" strike="noStrike" kern="120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21</a:t>
                      </a:r>
                      <a:r>
                        <a:rPr lang="en-US" sz="1200" u="none" strike="noStrike" kern="1200" baseline="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748</a:t>
                      </a:r>
                      <a:endParaRPr lang="en-US" sz="1200" u="none" strike="noStrike" kern="1200" noProof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 anchor="ctr"/>
                </a:tc>
              </a:tr>
              <a:tr h="201816"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n-US" sz="1200" u="none" strike="noStrike" kern="120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AUSTRALIA</a:t>
                      </a:r>
                      <a:endParaRPr lang="en-US" sz="1200" u="none" strike="noStrike" kern="1200" noProof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endParaRPr lang="en-US" sz="1200" u="none" strike="noStrike" kern="1200" noProof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200" u="none" strike="noStrike" kern="120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119 000</a:t>
                      </a:r>
                      <a:endParaRPr lang="en-US" sz="1200" u="none" strike="noStrike" kern="1200" noProof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200" u="none" strike="noStrike" kern="120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119</a:t>
                      </a:r>
                      <a:r>
                        <a:rPr lang="en-US" sz="1200" u="none" strike="noStrike" kern="1200" baseline="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000</a:t>
                      </a:r>
                      <a:endParaRPr lang="en-US" sz="1200" u="none" strike="noStrike" kern="1200" noProof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 anchor="ctr"/>
                </a:tc>
              </a:tr>
              <a:tr h="201816"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n-US" sz="1200" u="none" strike="noStrike" kern="120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AZERBAIJAN</a:t>
                      </a:r>
                      <a:endParaRPr lang="en-US" sz="1200" u="none" strike="noStrike" kern="1200" noProof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endParaRPr lang="en-US" sz="1200" u="none" strike="noStrike" kern="1200" noProof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200" u="none" strike="noStrike" kern="120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20 000</a:t>
                      </a:r>
                      <a:endParaRPr lang="en-US" sz="1200" u="none" strike="noStrike" kern="1200" noProof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200" u="none" strike="noStrike" kern="120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20 000</a:t>
                      </a:r>
                      <a:endParaRPr lang="en-US" sz="1200" u="none" strike="noStrike" kern="1200" noProof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 anchor="ctr"/>
                </a:tc>
              </a:tr>
              <a:tr h="201816"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n-US" sz="1200" u="none" strike="noStrike" kern="120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BELARUS</a:t>
                      </a:r>
                      <a:endParaRPr lang="en-US" sz="1200" u="none" strike="noStrike" kern="1200" noProof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200" u="none" strike="noStrike" kern="120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110</a:t>
                      </a:r>
                      <a:r>
                        <a:rPr lang="en-US" sz="1200" u="none" strike="noStrike" kern="1200" baseline="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128</a:t>
                      </a:r>
                      <a:endParaRPr lang="en-US" sz="1200" u="none" strike="noStrike" kern="1200" noProof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200" u="none" strike="noStrike" kern="120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49</a:t>
                      </a:r>
                      <a:r>
                        <a:rPr lang="en-US" sz="1200" u="none" strike="noStrike" kern="1200" baseline="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000</a:t>
                      </a:r>
                      <a:endParaRPr lang="en-US" sz="1200" u="none" strike="noStrike" kern="1200" noProof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200" u="none" strike="noStrike" kern="120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159 128</a:t>
                      </a:r>
                      <a:endParaRPr lang="en-US" sz="1200" u="none" strike="noStrike" kern="1200" noProof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 anchor="ctr"/>
                </a:tc>
              </a:tr>
              <a:tr h="201816"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n-US" sz="1200" u="none" strike="noStrike" kern="120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BRAZIL</a:t>
                      </a:r>
                      <a:endParaRPr lang="en-US" sz="1200" u="none" strike="noStrike" kern="1200" noProof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200" u="none" strike="noStrike" kern="120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105 000</a:t>
                      </a:r>
                      <a:endParaRPr lang="en-US" sz="1200" u="none" strike="noStrike" kern="1200" noProof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200" u="none" strike="noStrike" kern="120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99 000</a:t>
                      </a:r>
                      <a:endParaRPr lang="en-US" sz="1200" u="none" strike="noStrike" kern="1200" noProof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200" u="none" strike="noStrike" kern="120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204 000</a:t>
                      </a:r>
                      <a:endParaRPr lang="en-US" sz="1200" u="none" strike="noStrike" kern="1200" noProof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 anchor="ctr"/>
                </a:tc>
              </a:tr>
              <a:tr h="201816"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n-US" sz="1200" u="none" strike="noStrike" kern="120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CANADA</a:t>
                      </a:r>
                      <a:endParaRPr lang="en-US" sz="1200" u="none" strike="noStrike" kern="1200" noProof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endParaRPr lang="en-US" sz="1200" u="none" strike="noStrike" kern="1200" noProof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200" u="none" strike="noStrike" kern="120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431</a:t>
                      </a:r>
                      <a:r>
                        <a:rPr lang="en-US" sz="1200" u="none" strike="noStrike" kern="1200" baseline="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430</a:t>
                      </a:r>
                      <a:endParaRPr lang="en-US" sz="1200" u="none" strike="noStrike" kern="1200" noProof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200" u="none" strike="noStrike" kern="120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431 430</a:t>
                      </a:r>
                      <a:endParaRPr lang="en-US" sz="1200" u="none" strike="noStrike" kern="1200" noProof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 anchor="ctr"/>
                </a:tc>
              </a:tr>
              <a:tr h="201816"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n-US" sz="1200" u="none" strike="noStrike" kern="120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CHILE</a:t>
                      </a:r>
                      <a:endParaRPr lang="en-US" sz="1200" u="none" strike="noStrike" kern="1200" noProof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endParaRPr lang="en-US" sz="1200" u="none" strike="noStrike" kern="1200" noProof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200" u="none" strike="noStrike" kern="120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4 000</a:t>
                      </a:r>
                      <a:endParaRPr lang="en-US" sz="1200" u="none" strike="noStrike" kern="1200" noProof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200" u="none" strike="noStrike" kern="120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4 000</a:t>
                      </a:r>
                      <a:endParaRPr lang="en-US" sz="1200" u="none" strike="noStrike" kern="1200" noProof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 anchor="ctr"/>
                </a:tc>
              </a:tr>
              <a:tr h="201816"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n-US" sz="1200" u="none" strike="noStrike" kern="120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ISRAEL</a:t>
                      </a:r>
                      <a:endParaRPr lang="en-US" sz="1200" u="none" strike="noStrike" kern="1200" noProof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endParaRPr lang="en-US" sz="1200" u="none" strike="noStrike" kern="1200" noProof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200" u="none" strike="noStrike" kern="120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174 000</a:t>
                      </a:r>
                      <a:endParaRPr lang="en-US" sz="1200" u="none" strike="noStrike" kern="1200" noProof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200" u="none" strike="noStrike" kern="120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174 000</a:t>
                      </a:r>
                      <a:endParaRPr lang="en-US" sz="1200" u="none" strike="noStrike" kern="1200" noProof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 anchor="ctr"/>
                </a:tc>
              </a:tr>
              <a:tr h="201816"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n-US" sz="1200" u="none" strike="noStrike" kern="120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JAPAN</a:t>
                      </a:r>
                      <a:endParaRPr lang="en-US" sz="1200" u="none" strike="noStrike" kern="1200" noProof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endParaRPr lang="en-US" sz="1200" u="none" strike="noStrike" kern="1200" noProof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200" u="none" strike="noStrike" kern="120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678 000</a:t>
                      </a:r>
                      <a:endParaRPr lang="en-US" sz="1200" u="none" strike="noStrike" kern="1200" noProof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200" u="none" strike="noStrike" kern="120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678 000</a:t>
                      </a:r>
                      <a:endParaRPr lang="en-US" sz="1200" u="none" strike="noStrike" kern="1200" noProof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 anchor="ctr"/>
                </a:tc>
              </a:tr>
              <a:tr h="201816"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n-US" sz="1200" u="none" strike="noStrike" kern="120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MOROCCO</a:t>
                      </a:r>
                      <a:endParaRPr lang="en-US" sz="1200" u="none" strike="noStrike" kern="1200" noProof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200" u="none" strike="noStrike" kern="120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208 381</a:t>
                      </a:r>
                      <a:endParaRPr lang="en-US" sz="1200" u="none" strike="noStrike" kern="1200" noProof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200" u="none" strike="noStrike" kern="120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89 000</a:t>
                      </a:r>
                      <a:endParaRPr lang="en-US" sz="1200" u="none" strike="noStrike" kern="1200" noProof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200" u="none" strike="noStrike" kern="120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297 381</a:t>
                      </a:r>
                      <a:endParaRPr lang="en-US" sz="1200" u="none" strike="noStrike" kern="1200" noProof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 anchor="ctr"/>
                </a:tc>
              </a:tr>
              <a:tr h="201816"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n-US" sz="1200" u="none" strike="noStrike" kern="120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ROMANIA</a:t>
                      </a:r>
                      <a:endParaRPr lang="en-US" sz="1200" u="none" strike="noStrike" kern="1200" noProof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endParaRPr lang="en-US" sz="1200" u="none" strike="noStrike" kern="1200" noProof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200" u="none" strike="noStrike" kern="120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119 000</a:t>
                      </a:r>
                      <a:endParaRPr lang="en-US" sz="1200" u="none" strike="noStrike" kern="1200" noProof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200" u="none" strike="noStrike" kern="120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119 000</a:t>
                      </a:r>
                      <a:endParaRPr lang="en-US" sz="1200" u="none" strike="noStrike" kern="1200" noProof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 anchor="ctr"/>
                </a:tc>
              </a:tr>
              <a:tr h="201816"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n-US" sz="1200" u="none" strike="noStrike" kern="120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JINR</a:t>
                      </a:r>
                      <a:endParaRPr lang="en-US" sz="1200" u="none" strike="noStrike" kern="1200" noProof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endParaRPr lang="en-US" sz="1200" u="none" strike="noStrike" kern="1200" noProof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200" u="none" strike="noStrike" kern="120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17 000</a:t>
                      </a:r>
                      <a:endParaRPr lang="en-US" sz="1200" u="none" strike="noStrike" kern="1200" noProof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200" u="none" strike="noStrike" kern="120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17 000</a:t>
                      </a:r>
                      <a:endParaRPr lang="en-US" sz="1200" u="none" strike="noStrike" kern="1200" noProof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 anchor="ctr"/>
                </a:tc>
              </a:tr>
              <a:tr h="201816"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n-US" sz="1200" u="none" strike="noStrike" kern="120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RUSSIA PROTVINO</a:t>
                      </a:r>
                      <a:endParaRPr lang="en-US" sz="1200" u="none" strike="noStrike" kern="1200" noProof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endParaRPr lang="en-US" sz="1200" u="none" strike="noStrike" kern="1200" noProof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200" u="none" strike="noStrike" kern="120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491 000</a:t>
                      </a:r>
                      <a:endParaRPr lang="en-US" sz="1200" u="none" strike="noStrike" kern="1200" noProof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200" u="none" strike="noStrike" kern="120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491 000</a:t>
                      </a:r>
                      <a:endParaRPr lang="en-US" sz="1200" u="none" strike="noStrike" kern="1200" noProof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 anchor="ctr"/>
                </a:tc>
              </a:tr>
              <a:tr h="201816"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n-US" sz="1200" u="none" strike="noStrike" kern="120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SERBIA</a:t>
                      </a:r>
                      <a:endParaRPr lang="en-US" sz="1200" u="none" strike="noStrike" kern="1200" noProof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endParaRPr lang="en-US" sz="1200" u="none" strike="noStrike" kern="1200" noProof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200" u="none" strike="noStrike" kern="120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59</a:t>
                      </a:r>
                      <a:r>
                        <a:rPr lang="en-US" sz="1200" u="none" strike="noStrike" kern="1200" baseline="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000</a:t>
                      </a:r>
                      <a:endParaRPr lang="en-US" sz="1200" u="none" strike="noStrike" kern="1200" noProof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200" u="none" strike="noStrike" kern="120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59 000</a:t>
                      </a:r>
                      <a:endParaRPr lang="en-US" sz="1200" u="none" strike="noStrike" kern="1200" noProof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 anchor="ctr"/>
                </a:tc>
              </a:tr>
              <a:tr h="201816"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n-US" sz="1200" u="none" strike="noStrike" kern="120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TURKEY</a:t>
                      </a:r>
                      <a:endParaRPr lang="en-US" sz="1200" u="none" strike="noStrike" kern="1200" noProof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endParaRPr lang="en-US" sz="1200" u="none" strike="noStrike" kern="1200" noProof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200" u="none" strike="noStrike" kern="120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119 000</a:t>
                      </a:r>
                      <a:endParaRPr lang="en-US" sz="1200" u="none" strike="noStrike" kern="1200" noProof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200" u="none" strike="noStrike" kern="120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119</a:t>
                      </a:r>
                      <a:r>
                        <a:rPr lang="en-US" sz="1200" u="none" strike="noStrike" kern="1200" baseline="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000</a:t>
                      </a:r>
                      <a:endParaRPr lang="en-US" sz="1200" u="none" strike="noStrike" kern="1200" noProof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 anchor="ctr"/>
                </a:tc>
              </a:tr>
              <a:tr h="201816"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n-US" sz="1200" u="none" strike="noStrike" kern="120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USA DOE &amp; NSF</a:t>
                      </a:r>
                      <a:endParaRPr lang="en-US" sz="1200" u="none" strike="noStrike" kern="1200" noProof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endParaRPr lang="en-US" sz="1200" u="none" strike="noStrike" kern="1200" noProof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200" u="none" strike="noStrike" kern="120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3 182 000</a:t>
                      </a:r>
                      <a:endParaRPr lang="en-US" sz="1200" u="none" strike="noStrike" kern="1200" noProof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200" u="none" strike="noStrike" kern="120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3 182</a:t>
                      </a:r>
                      <a:r>
                        <a:rPr lang="en-US" sz="1200" u="none" strike="noStrike" kern="1200" baseline="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000</a:t>
                      </a:r>
                      <a:endParaRPr lang="en-US" sz="1200" u="none" strike="noStrike" kern="1200" noProof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 anchor="ctr"/>
                </a:tc>
              </a:tr>
              <a:tr h="302726">
                <a:tc>
                  <a:txBody>
                    <a:bodyPr/>
                    <a:lstStyle/>
                    <a:p>
                      <a:r>
                        <a:rPr lang="en-US" sz="1200" noProof="0" dirty="0" smtClean="0"/>
                        <a:t>Total Non-Member States</a:t>
                      </a:r>
                      <a:endParaRPr lang="en-US" sz="1200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u="none" strike="noStrike" kern="120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435 257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u="none" strike="noStrike" kern="120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5 660 430</a:t>
                      </a:r>
                      <a:endParaRPr lang="en-US" sz="1200" b="1" u="none" strike="noStrike" kern="1200" noProof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u="none" strike="noStrike" kern="120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6</a:t>
                      </a:r>
                      <a:r>
                        <a:rPr lang="en-US" sz="1200" b="1" u="none" strike="noStrike" kern="1200" baseline="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095 687</a:t>
                      </a:r>
                      <a:endParaRPr lang="en-US" sz="1200" b="1" u="none" strike="noStrike" kern="1200" noProof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7236296" y="188913"/>
            <a:ext cx="1744192" cy="431800"/>
          </a:xfrm>
        </p:spPr>
        <p:txBody>
          <a:bodyPr/>
          <a:lstStyle/>
          <a:p>
            <a:r>
              <a:rPr lang="en-US" sz="1200" b="0" dirty="0" smtClean="0"/>
              <a:t>CERN-RRB-2012-013</a:t>
            </a:r>
            <a:endParaRPr lang="en-US" sz="1200" b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C647406-1025-41C8-9229-70641C4645B7}" type="slidenum">
              <a:rPr lang="en-US" smtClean="0"/>
              <a:pPr/>
              <a:t>5</a:t>
            </a:fld>
            <a:endParaRPr lang="en-US"/>
          </a:p>
        </p:txBody>
      </p:sp>
      <p:graphicFrame>
        <p:nvGraphicFramePr>
          <p:cNvPr id="8" name="Content Placeholder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71122678"/>
              </p:ext>
            </p:extLst>
          </p:nvPr>
        </p:nvGraphicFramePr>
        <p:xfrm>
          <a:off x="683568" y="5517232"/>
          <a:ext cx="7776863" cy="914400"/>
        </p:xfrm>
        <a:graphic>
          <a:graphicData uri="http://schemas.openxmlformats.org/drawingml/2006/table">
            <a:tbl>
              <a:tblPr firstRow="1" lastRow="1" bandRow="1">
                <a:tableStyleId>{46F890A9-2807-4EBB-B81D-B2AA78EC7F39}</a:tableStyleId>
              </a:tblPr>
              <a:tblGrid>
                <a:gridCol w="2181570"/>
                <a:gridCol w="1822045"/>
                <a:gridCol w="1886624"/>
                <a:gridCol w="1886624"/>
              </a:tblGrid>
              <a:tr h="262828">
                <a:tc>
                  <a:txBody>
                    <a:bodyPr/>
                    <a:lstStyle/>
                    <a:p>
                      <a:r>
                        <a:rPr lang="en-US" sz="1200" noProof="0" dirty="0" smtClean="0"/>
                        <a:t>Member States + Non-Member</a:t>
                      </a:r>
                      <a:r>
                        <a:rPr lang="en-US" sz="1200" baseline="0" noProof="0" dirty="0" smtClean="0"/>
                        <a:t> States</a:t>
                      </a:r>
                      <a:endParaRPr lang="en-US" sz="1200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noProof="0" dirty="0" smtClean="0"/>
                        <a:t>Before 2012</a:t>
                      </a:r>
                      <a:endParaRPr lang="en-US" sz="1200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noProof="0" dirty="0" smtClean="0"/>
                        <a:t>For 2012</a:t>
                      </a:r>
                      <a:endParaRPr lang="en-US" sz="1200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noProof="0" dirty="0" smtClean="0"/>
                        <a:t>TOTAL</a:t>
                      </a:r>
                      <a:endParaRPr lang="en-US" sz="1200" noProof="0" dirty="0"/>
                    </a:p>
                  </a:txBody>
                  <a:tcPr anchor="ctr"/>
                </a:tc>
              </a:tr>
              <a:tr h="262828">
                <a:tc>
                  <a:txBody>
                    <a:bodyPr/>
                    <a:lstStyle/>
                    <a:p>
                      <a:r>
                        <a:rPr lang="en-US" sz="1200" noProof="0" dirty="0" smtClean="0"/>
                        <a:t>Total Outstanding</a:t>
                      </a:r>
                      <a:r>
                        <a:rPr lang="en-US" sz="1200" baseline="0" noProof="0" dirty="0" smtClean="0"/>
                        <a:t> in CHF</a:t>
                      </a:r>
                      <a:endParaRPr lang="en-US" sz="1200" noProof="0" dirty="0" smtClean="0"/>
                    </a:p>
                    <a:p>
                      <a:r>
                        <a:rPr lang="en-US" sz="1200" noProof="0" dirty="0" smtClean="0"/>
                        <a:t>Total Outstanding</a:t>
                      </a:r>
                      <a:r>
                        <a:rPr lang="en-US" sz="1200" baseline="0" noProof="0" dirty="0" smtClean="0"/>
                        <a:t> in %</a:t>
                      </a:r>
                      <a:endParaRPr lang="en-US" sz="1200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u="none" strike="noStrike" kern="120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895 257</a:t>
                      </a:r>
                    </a:p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u="none" strike="noStrike" kern="120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1.10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u="none" strike="noStrike" kern="120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7 987 630</a:t>
                      </a:r>
                      <a:endParaRPr lang="en-US" sz="1200" b="1" u="none" strike="noStrike" kern="1200" noProof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u="none" strike="noStrike" kern="120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54.41</a:t>
                      </a:r>
                      <a:endParaRPr lang="en-US" sz="1200" b="1" u="none" strike="noStrike" kern="1200" noProof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u="none" strike="noStrike" kern="120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8 882 887</a:t>
                      </a:r>
                      <a:endParaRPr lang="en-US" sz="1200" b="1" u="none" strike="noStrike" kern="1200" noProof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u="none" strike="noStrike" kern="120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9.28</a:t>
                      </a:r>
                      <a:endParaRPr lang="en-US" sz="1200" b="1" u="none" strike="noStrike" kern="1200" noProof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10" name="TextBox 8"/>
          <p:cNvSpPr txBox="1">
            <a:spLocks noChangeArrowheads="1"/>
          </p:cNvSpPr>
          <p:nvPr/>
        </p:nvSpPr>
        <p:spPr bwMode="auto">
          <a:xfrm>
            <a:off x="7164288" y="1340768"/>
            <a:ext cx="1306512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 dirty="0"/>
              <a:t>Amount in CHF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83568" y="1340768"/>
            <a:ext cx="223224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rgbClr val="000000"/>
                </a:solidFill>
              </a:rPr>
              <a:t>NON-MEMBER STATES </a:t>
            </a:r>
            <a:endParaRPr lang="en-US" b="1" dirty="0"/>
          </a:p>
        </p:txBody>
      </p:sp>
      <p:sp>
        <p:nvSpPr>
          <p:cNvPr id="12" name="Date Placeholder 5"/>
          <p:cNvSpPr>
            <a:spLocks noGrp="1"/>
          </p:cNvSpPr>
          <p:nvPr>
            <p:ph type="dt" sz="half" idx="12"/>
          </p:nvPr>
        </p:nvSpPr>
        <p:spPr>
          <a:xfrm>
            <a:off x="467544" y="6237312"/>
            <a:ext cx="7704856" cy="476250"/>
          </a:xfrm>
        </p:spPr>
        <p:txBody>
          <a:bodyPr/>
          <a:lstStyle/>
          <a:p>
            <a:r>
              <a:rPr lang="en-US" sz="1200" dirty="0" smtClean="0"/>
              <a:t>CERN Finance, Procurement and Knowledge Transfer Department / EDMS 1205261</a:t>
            </a:r>
            <a:endParaRPr lang="en-US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ixel">
  <a:themeElements>
    <a:clrScheme name="Pixel 12">
      <a:dk1>
        <a:srgbClr val="000000"/>
      </a:dk1>
      <a:lt1>
        <a:srgbClr val="FFFFFF"/>
      </a:lt1>
      <a:dk2>
        <a:srgbClr val="000000"/>
      </a:dk2>
      <a:lt2>
        <a:srgbClr val="00007D"/>
      </a:lt2>
      <a:accent1>
        <a:srgbClr val="9999FF"/>
      </a:accent1>
      <a:accent2>
        <a:srgbClr val="9999CC"/>
      </a:accent2>
      <a:accent3>
        <a:srgbClr val="FFFFFF"/>
      </a:accent3>
      <a:accent4>
        <a:srgbClr val="000000"/>
      </a:accent4>
      <a:accent5>
        <a:srgbClr val="CACAFF"/>
      </a:accent5>
      <a:accent6>
        <a:srgbClr val="8A8AB9"/>
      </a:accent6>
      <a:hlink>
        <a:srgbClr val="666699"/>
      </a:hlink>
      <a:folHlink>
        <a:srgbClr val="CCCCE6"/>
      </a:folHlink>
    </a:clrScheme>
    <a:fontScheme name="Pixe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Pixel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1795</TotalTime>
  <Words>410</Words>
  <Application>Microsoft Office PowerPoint</Application>
  <PresentationFormat>On-screen Show (4:3)</PresentationFormat>
  <Paragraphs>174</Paragraphs>
  <Slides>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Pixel</vt:lpstr>
      <vt:lpstr>ATLAS  Resources Review Board 24 April 2012</vt:lpstr>
      <vt:lpstr>Construction Common Fund, Commissioning &amp; Integration  Outstanding Contributions </vt:lpstr>
      <vt:lpstr>Maintenance &amp; Operations – Category A Additional Contributions received as from 1 March 2012 </vt:lpstr>
      <vt:lpstr>Maintenance &amp; Operations – Category A  Outstanding Contributions M&amp;O – A  </vt:lpstr>
      <vt:lpstr>Maintenance &amp; Operations – Category A  Outstanding Contributions M&amp;O – A  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ATLAS  Resources Review Board 25 October 2004</dc:title>
  <dc:creator>Alexia Augier-Bochon</dc:creator>
  <cp:lastModifiedBy>Isabel Macchioni</cp:lastModifiedBy>
  <cp:revision>209</cp:revision>
  <dcterms:created xsi:type="dcterms:W3CDTF">2004-10-25T08:22:45Z</dcterms:created>
  <dcterms:modified xsi:type="dcterms:W3CDTF">2012-04-20T11:59:25Z</dcterms:modified>
</cp:coreProperties>
</file>