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259" r:id="rId4"/>
    <p:sldId id="263" r:id="rId5"/>
    <p:sldId id="264" r:id="rId6"/>
    <p:sldId id="258" r:id="rId7"/>
    <p:sldId id="257" r:id="rId8"/>
    <p:sldId id="260" r:id="rId9"/>
    <p:sldId id="261" r:id="rId10"/>
    <p:sldId id="262" r:id="rId11"/>
    <p:sldId id="267" r:id="rId12"/>
    <p:sldId id="271" r:id="rId13"/>
    <p:sldId id="273" r:id="rId14"/>
    <p:sldId id="270" r:id="rId15"/>
    <p:sldId id="269" r:id="rId16"/>
    <p:sldId id="272" r:id="rId17"/>
    <p:sldId id="266" r:id="rId18"/>
    <p:sldId id="265" r:id="rId19"/>
  </p:sldIdLst>
  <p:sldSz cx="3382963" cy="2679700"/>
  <p:notesSz cx="6858000" cy="9144000"/>
  <p:defaultTextStyle>
    <a:defPPr>
      <a:defRPr lang="es-ES"/>
    </a:defPPr>
    <a:lvl1pPr marL="0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1pPr>
    <a:lvl2pPr marL="173187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2pPr>
    <a:lvl3pPr marL="346375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3pPr>
    <a:lvl4pPr marL="519562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4pPr>
    <a:lvl5pPr marL="692749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5pPr>
    <a:lvl6pPr marL="865937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6pPr>
    <a:lvl7pPr marL="1039124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7pPr>
    <a:lvl8pPr marL="1212312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8pPr>
    <a:lvl9pPr marL="1385499" algn="l" defTabSz="173187" rtl="0" eaLnBrk="1" latinLnBrk="0" hangingPunct="1">
      <a:defRPr sz="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119" autoAdjust="0"/>
  </p:normalViewPr>
  <p:slideViewPr>
    <p:cSldViewPr snapToGrid="0" snapToObjects="1">
      <p:cViewPr varScale="1">
        <p:scale>
          <a:sx n="200" d="100"/>
          <a:sy n="200" d="100"/>
        </p:scale>
        <p:origin x="-1904" y="-96"/>
      </p:cViewPr>
      <p:guideLst>
        <p:guide orient="horz" pos="844"/>
        <p:guide pos="1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50F6D-97FB-5F4E-954A-9FD401586F4B}" type="datetimeFigureOut">
              <a:rPr lang="es-ES" smtClean="0"/>
              <a:t>31/05/12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3854-67D8-964A-97D4-E4C03076E64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7699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60D27-9CA1-A64C-BDC4-E5C8AD27AA48}" type="datetimeFigureOut">
              <a:rPr lang="es-ES" smtClean="0"/>
              <a:t>31/05/12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65238" y="685800"/>
            <a:ext cx="4327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CF743-E1A0-5548-A247-BBB35E33C431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9480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1pPr>
    <a:lvl2pPr marL="173187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2pPr>
    <a:lvl3pPr marL="346375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3pPr>
    <a:lvl4pPr marL="519562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4pPr>
    <a:lvl5pPr marL="692749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5pPr>
    <a:lvl6pPr marL="865937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039124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212312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385499" algn="l" defTabSz="173187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F743-E1A0-5548-A247-BBB35E33C431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6979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65238" y="685800"/>
            <a:ext cx="4327525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F743-E1A0-5548-A247-BBB35E33C431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175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65238" y="685800"/>
            <a:ext cx="4327525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F743-E1A0-5548-A247-BBB35E33C431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175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265238" y="685800"/>
            <a:ext cx="4327525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CF743-E1A0-5548-A247-BBB35E33C431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9175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3722" y="832444"/>
            <a:ext cx="2875519" cy="57439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7445" y="1518497"/>
            <a:ext cx="2368074" cy="6848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31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6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19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27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659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39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123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85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17000-13A9-BF48-9821-625840B9FFBA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149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70CDC-6A50-A14A-A8C3-A172F18E0199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34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452648" y="107313"/>
            <a:ext cx="761167" cy="2286429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69148" y="107313"/>
            <a:ext cx="2227117" cy="2286429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1369D-B063-4440-A8C4-44E1833F3184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99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3A8E9-8A18-384D-BF5E-FC2E6151CBE3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529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7231" y="1721956"/>
            <a:ext cx="2875519" cy="532218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267231" y="1135771"/>
            <a:ext cx="2875519" cy="586184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7318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2pPr>
            <a:lvl3pPr marL="346375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51956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9274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6593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103912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21231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38549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69D9-464E-2B46-8C27-86B44363B879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41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69148" y="625264"/>
            <a:ext cx="1494142" cy="1768478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719673" y="625264"/>
            <a:ext cx="1494142" cy="1768478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57794-9810-D545-9DC4-B64F649F9A4B}" type="datetime1">
              <a:rPr lang="es-ES" smtClean="0"/>
              <a:t>31/05/12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0290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9148" y="599831"/>
            <a:ext cx="1494729" cy="24998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187" indent="0">
              <a:buNone/>
              <a:defRPr sz="800" b="1"/>
            </a:lvl2pPr>
            <a:lvl3pPr marL="346375" indent="0">
              <a:buNone/>
              <a:defRPr sz="700" b="1"/>
            </a:lvl3pPr>
            <a:lvl4pPr marL="519562" indent="0">
              <a:buNone/>
              <a:defRPr sz="600" b="1"/>
            </a:lvl4pPr>
            <a:lvl5pPr marL="692749" indent="0">
              <a:buNone/>
              <a:defRPr sz="600" b="1"/>
            </a:lvl5pPr>
            <a:lvl6pPr marL="865937" indent="0">
              <a:buNone/>
              <a:defRPr sz="600" b="1"/>
            </a:lvl6pPr>
            <a:lvl7pPr marL="1039124" indent="0">
              <a:buNone/>
              <a:defRPr sz="600" b="1"/>
            </a:lvl7pPr>
            <a:lvl8pPr marL="1212312" indent="0">
              <a:buNone/>
              <a:defRPr sz="600" b="1"/>
            </a:lvl8pPr>
            <a:lvl9pPr marL="1385499" indent="0">
              <a:buNone/>
              <a:defRPr sz="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69148" y="849812"/>
            <a:ext cx="1494729" cy="1543929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718498" y="599831"/>
            <a:ext cx="1495317" cy="24998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3187" indent="0">
              <a:buNone/>
              <a:defRPr sz="800" b="1"/>
            </a:lvl2pPr>
            <a:lvl3pPr marL="346375" indent="0">
              <a:buNone/>
              <a:defRPr sz="700" b="1"/>
            </a:lvl3pPr>
            <a:lvl4pPr marL="519562" indent="0">
              <a:buNone/>
              <a:defRPr sz="600" b="1"/>
            </a:lvl4pPr>
            <a:lvl5pPr marL="692749" indent="0">
              <a:buNone/>
              <a:defRPr sz="600" b="1"/>
            </a:lvl5pPr>
            <a:lvl6pPr marL="865937" indent="0">
              <a:buNone/>
              <a:defRPr sz="600" b="1"/>
            </a:lvl6pPr>
            <a:lvl7pPr marL="1039124" indent="0">
              <a:buNone/>
              <a:defRPr sz="600" b="1"/>
            </a:lvl7pPr>
            <a:lvl8pPr marL="1212312" indent="0">
              <a:buNone/>
              <a:defRPr sz="600" b="1"/>
            </a:lvl8pPr>
            <a:lvl9pPr marL="1385499" indent="0">
              <a:buNone/>
              <a:defRPr sz="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718498" y="849812"/>
            <a:ext cx="1495317" cy="1543929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ABD4-66B0-424C-A8AE-1D474DC30907}" type="datetime1">
              <a:rPr lang="es-ES" smtClean="0"/>
              <a:t>31/05/12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9966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1EB6-3415-2D45-A306-41FA249B6FA6}" type="datetime1">
              <a:rPr lang="es-ES" smtClean="0"/>
              <a:t>31/05/12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779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3BCD6-B540-3A4B-9910-6EB5623792C7}" type="datetime1">
              <a:rPr lang="es-ES" smtClean="0"/>
              <a:t>31/05/12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17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106692"/>
            <a:ext cx="1112972" cy="454060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22645" y="106692"/>
            <a:ext cx="1891170" cy="228705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9148" y="560752"/>
            <a:ext cx="1112972" cy="1832989"/>
          </a:xfrm>
        </p:spPr>
        <p:txBody>
          <a:bodyPr/>
          <a:lstStyle>
            <a:lvl1pPr marL="0" indent="0">
              <a:buNone/>
              <a:defRPr sz="500"/>
            </a:lvl1pPr>
            <a:lvl2pPr marL="173187" indent="0">
              <a:buNone/>
              <a:defRPr sz="500"/>
            </a:lvl2pPr>
            <a:lvl3pPr marL="346375" indent="0">
              <a:buNone/>
              <a:defRPr sz="400"/>
            </a:lvl3pPr>
            <a:lvl4pPr marL="519562" indent="0">
              <a:buNone/>
              <a:defRPr sz="300"/>
            </a:lvl4pPr>
            <a:lvl5pPr marL="692749" indent="0">
              <a:buNone/>
              <a:defRPr sz="300"/>
            </a:lvl5pPr>
            <a:lvl6pPr marL="865937" indent="0">
              <a:buNone/>
              <a:defRPr sz="300"/>
            </a:lvl6pPr>
            <a:lvl7pPr marL="1039124" indent="0">
              <a:buNone/>
              <a:defRPr sz="300"/>
            </a:lvl7pPr>
            <a:lvl8pPr marL="1212312" indent="0">
              <a:buNone/>
              <a:defRPr sz="300"/>
            </a:lvl8pPr>
            <a:lvl9pPr marL="1385499" indent="0">
              <a:buNone/>
              <a:defRPr sz="3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38EA0-D6C5-F94C-9FEF-B645AC3AC026}" type="datetime1">
              <a:rPr lang="es-ES" smtClean="0"/>
              <a:t>31/05/12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28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3084" y="1875790"/>
            <a:ext cx="2029778" cy="221448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663084" y="239436"/>
            <a:ext cx="2029778" cy="1607820"/>
          </a:xfrm>
        </p:spPr>
        <p:txBody>
          <a:bodyPr/>
          <a:lstStyle>
            <a:lvl1pPr marL="0" indent="0">
              <a:buNone/>
              <a:defRPr sz="1200"/>
            </a:lvl1pPr>
            <a:lvl2pPr marL="173187" indent="0">
              <a:buNone/>
              <a:defRPr sz="1100"/>
            </a:lvl2pPr>
            <a:lvl3pPr marL="346375" indent="0">
              <a:buNone/>
              <a:defRPr sz="900"/>
            </a:lvl3pPr>
            <a:lvl4pPr marL="519562" indent="0">
              <a:buNone/>
              <a:defRPr sz="800"/>
            </a:lvl4pPr>
            <a:lvl5pPr marL="692749" indent="0">
              <a:buNone/>
              <a:defRPr sz="800"/>
            </a:lvl5pPr>
            <a:lvl6pPr marL="865937" indent="0">
              <a:buNone/>
              <a:defRPr sz="800"/>
            </a:lvl6pPr>
            <a:lvl7pPr marL="1039124" indent="0">
              <a:buNone/>
              <a:defRPr sz="800"/>
            </a:lvl7pPr>
            <a:lvl8pPr marL="1212312" indent="0">
              <a:buNone/>
              <a:defRPr sz="800"/>
            </a:lvl8pPr>
            <a:lvl9pPr marL="1385499" indent="0">
              <a:buNone/>
              <a:defRPr sz="8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63084" y="2097238"/>
            <a:ext cx="2029778" cy="314492"/>
          </a:xfrm>
        </p:spPr>
        <p:txBody>
          <a:bodyPr/>
          <a:lstStyle>
            <a:lvl1pPr marL="0" indent="0">
              <a:buNone/>
              <a:defRPr sz="500"/>
            </a:lvl1pPr>
            <a:lvl2pPr marL="173187" indent="0">
              <a:buNone/>
              <a:defRPr sz="500"/>
            </a:lvl2pPr>
            <a:lvl3pPr marL="346375" indent="0">
              <a:buNone/>
              <a:defRPr sz="400"/>
            </a:lvl3pPr>
            <a:lvl4pPr marL="519562" indent="0">
              <a:buNone/>
              <a:defRPr sz="300"/>
            </a:lvl4pPr>
            <a:lvl5pPr marL="692749" indent="0">
              <a:buNone/>
              <a:defRPr sz="300"/>
            </a:lvl5pPr>
            <a:lvl6pPr marL="865937" indent="0">
              <a:buNone/>
              <a:defRPr sz="300"/>
            </a:lvl6pPr>
            <a:lvl7pPr marL="1039124" indent="0">
              <a:buNone/>
              <a:defRPr sz="300"/>
            </a:lvl7pPr>
            <a:lvl8pPr marL="1212312" indent="0">
              <a:buNone/>
              <a:defRPr sz="300"/>
            </a:lvl8pPr>
            <a:lvl9pPr marL="1385499" indent="0">
              <a:buNone/>
              <a:defRPr sz="3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AA18-5860-2540-9972-FBC12B1ACA7B}" type="datetime1">
              <a:rPr lang="es-ES" smtClean="0"/>
              <a:t>31/05/12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2837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69148" y="107312"/>
            <a:ext cx="3044667" cy="446617"/>
          </a:xfrm>
          <a:prstGeom prst="rect">
            <a:avLst/>
          </a:prstGeom>
        </p:spPr>
        <p:txBody>
          <a:bodyPr vert="horz" lIns="34637" tIns="17319" rIns="34637" bIns="17319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69148" y="625264"/>
            <a:ext cx="3044667" cy="1768478"/>
          </a:xfrm>
          <a:prstGeom prst="rect">
            <a:avLst/>
          </a:prstGeom>
        </p:spPr>
        <p:txBody>
          <a:bodyPr vert="horz" lIns="34637" tIns="17319" rIns="34637" bIns="17319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69148" y="2483685"/>
            <a:ext cx="789358" cy="142669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97A0-0BF2-AD4C-9BA2-1E1CA320289A}" type="datetime1">
              <a:rPr lang="es-ES" smtClean="0"/>
              <a:t>31/05/12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155846" y="2483685"/>
            <a:ext cx="1071272" cy="142669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424457" y="2483685"/>
            <a:ext cx="789358" cy="142669"/>
          </a:xfrm>
          <a:prstGeom prst="rect">
            <a:avLst/>
          </a:prstGeom>
        </p:spPr>
        <p:txBody>
          <a:bodyPr vert="horz" lIns="34637" tIns="17319" rIns="34637" bIns="17319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686F0-5CC0-264E-80F1-9E9E02D5EC7A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86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173187" rtl="0" eaLnBrk="1" latinLnBrk="0" hangingPunct="1">
        <a:spcBef>
          <a:spcPct val="0"/>
        </a:spcBef>
        <a:buNone/>
        <a:defRPr sz="1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891" indent="-129891" algn="l" defTabSz="173187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81429" indent="-108242" algn="l" defTabSz="173187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32968" indent="-86594" algn="l" defTabSz="173187" rtl="0" eaLnBrk="1" latinLnBrk="0" hangingPunct="1">
        <a:spcBef>
          <a:spcPct val="20000"/>
        </a:spcBef>
        <a:buFont typeface="Arial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06156" indent="-86594" algn="l" defTabSz="173187" rtl="0" eaLnBrk="1" latinLnBrk="0" hangingPunct="1">
        <a:spcBef>
          <a:spcPct val="20000"/>
        </a:spcBef>
        <a:buFont typeface="Arial"/>
        <a:buChar char="–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343" indent="-86594" algn="l" defTabSz="173187" rtl="0" eaLnBrk="1" latinLnBrk="0" hangingPunct="1">
        <a:spcBef>
          <a:spcPct val="20000"/>
        </a:spcBef>
        <a:buFont typeface="Arial"/>
        <a:buChar char="»"/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52530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25718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98905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472093" indent="-86594" algn="l" defTabSz="173187" rtl="0" eaLnBrk="1" latinLnBrk="0" hangingPunct="1">
        <a:spcBef>
          <a:spcPct val="20000"/>
        </a:spcBef>
        <a:buFont typeface="Arial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3187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6375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9562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749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65937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39124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12312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85499" algn="l" defTabSz="173187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16.emf"/><Relationship Id="rId7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file:///\\localhost\Users\minano\Desktop\RD50_SimulationGroup\Macintosh%20HD:Users:minano:Desktop:RD50_SimulationGroup:Introduction%20and%20the%20first%20task.doc!OLE_LINK2" TargetMode="External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03471" y="1317593"/>
            <a:ext cx="2875519" cy="200904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solidFill>
                  <a:schemeClr val="bg2">
                    <a:lumMod val="25000"/>
                  </a:schemeClr>
                </a:solidFill>
              </a:rPr>
              <a:t>For</a:t>
            </a:r>
            <a:r>
              <a:rPr lang="es-E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2">
                    <a:lumMod val="25000"/>
                  </a:schemeClr>
                </a:solidFill>
              </a:rPr>
              <a:t>the</a:t>
            </a:r>
            <a:r>
              <a:rPr lang="es-ES" dirty="0" smtClean="0">
                <a:solidFill>
                  <a:schemeClr val="bg2">
                    <a:lumMod val="25000"/>
                  </a:schemeClr>
                </a:solidFill>
              </a:rPr>
              <a:t> RD50 </a:t>
            </a:r>
            <a:r>
              <a:rPr lang="es-ES" dirty="0" err="1" smtClean="0">
                <a:solidFill>
                  <a:schemeClr val="bg2">
                    <a:lumMod val="25000"/>
                  </a:schemeClr>
                </a:solidFill>
              </a:rPr>
              <a:t>Simulation</a:t>
            </a:r>
            <a:r>
              <a:rPr lang="es-ES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2">
                    <a:lumMod val="25000"/>
                  </a:schemeClr>
                </a:solidFill>
              </a:rPr>
              <a:t>Group</a:t>
            </a:r>
            <a:endParaRPr lang="es-E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7445" y="1801354"/>
            <a:ext cx="2368074" cy="565714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Mercedes Miñano</a:t>
            </a:r>
          </a:p>
          <a:p>
            <a:r>
              <a:rPr lang="es-ES" dirty="0" err="1"/>
              <a:t>m</a:t>
            </a:r>
            <a:r>
              <a:rPr lang="es-ES" dirty="0" err="1" smtClean="0"/>
              <a:t>ercedes.minano@ific.uv.es</a:t>
            </a:r>
            <a:endParaRPr lang="es-ES" dirty="0" smtClean="0"/>
          </a:p>
          <a:p>
            <a:r>
              <a:rPr lang="es-ES" dirty="0" smtClean="0"/>
              <a:t>IFIC - Valencia</a:t>
            </a:r>
          </a:p>
          <a:p>
            <a:endParaRPr lang="es-ES" dirty="0" smtClean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216133" y="629861"/>
            <a:ext cx="2875519" cy="642850"/>
          </a:xfrm>
          <a:prstGeom prst="rect">
            <a:avLst/>
          </a:prstGeom>
        </p:spPr>
        <p:txBody>
          <a:bodyPr vert="horz" lIns="34637" tIns="17319" rIns="34637" bIns="17319" rtlCol="0" anchor="ctr">
            <a:normAutofit fontScale="4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 smtClean="0"/>
              <a:t>Electric Field </a:t>
            </a:r>
            <a:r>
              <a:rPr lang="es-ES" dirty="0" err="1" smtClean="0"/>
              <a:t>Modeling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simulations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ISE-TCAD</a:t>
            </a:r>
            <a:endParaRPr lang="es-ES" dirty="0"/>
          </a:p>
        </p:txBody>
      </p:sp>
      <p:pic>
        <p:nvPicPr>
          <p:cNvPr id="6" name="Imagen 5" descr="Captura de pantalla 2012-05-28 a las 20.37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40" y="152639"/>
            <a:ext cx="3003550" cy="223273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36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lectricField_IrradPad_300V290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809"/>
            <a:ext cx="3382963" cy="208608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107313"/>
            <a:ext cx="3044667" cy="196270"/>
          </a:xfrm>
        </p:spPr>
        <p:txBody>
          <a:bodyPr>
            <a:normAutofit fontScale="90000"/>
          </a:bodyPr>
          <a:lstStyle/>
          <a:p>
            <a:r>
              <a:rPr lang="es-ES" sz="1400" dirty="0"/>
              <a:t>T=</a:t>
            </a:r>
            <a:r>
              <a:rPr lang="es-ES" sz="1400" dirty="0" smtClean="0"/>
              <a:t>290K  </a:t>
            </a:r>
            <a:r>
              <a:rPr lang="es-ES" sz="1400" dirty="0" err="1"/>
              <a:t>Bias</a:t>
            </a:r>
            <a:r>
              <a:rPr lang="es-ES" sz="1400" dirty="0"/>
              <a:t>=300V</a:t>
            </a:r>
            <a:endParaRPr lang="es-ES" sz="1400" baseline="30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311772"/>
            <a:ext cx="3044667" cy="193037"/>
          </a:xfrm>
        </p:spPr>
        <p:txBody>
          <a:bodyPr>
            <a:normAutofit/>
          </a:bodyPr>
          <a:lstStyle/>
          <a:p>
            <a:r>
              <a:rPr lang="es-ES" sz="700" b="1" dirty="0"/>
              <a:t>Electric Field </a:t>
            </a:r>
            <a:r>
              <a:rPr lang="es-ES" sz="700" b="1" dirty="0" err="1"/>
              <a:t>Distribution</a:t>
            </a:r>
            <a:endParaRPr lang="es-ES" sz="700" b="1" dirty="0"/>
          </a:p>
        </p:txBody>
      </p:sp>
      <p:sp>
        <p:nvSpPr>
          <p:cNvPr id="10" name="Elipse 9"/>
          <p:cNvSpPr/>
          <p:nvPr/>
        </p:nvSpPr>
        <p:spPr>
          <a:xfrm>
            <a:off x="95323" y="2137093"/>
            <a:ext cx="399037" cy="3875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637" tIns="17319" rIns="34637" bIns="17319" rtlCol="0" anchor="ctr"/>
          <a:lstStyle/>
          <a:p>
            <a:pPr algn="ctr"/>
            <a:endParaRPr lang="es-ES"/>
          </a:p>
        </p:txBody>
      </p:sp>
      <p:pic>
        <p:nvPicPr>
          <p:cNvPr id="7" name="Imagen 6" descr="ElectricField_IrradPad_Zoom_300V290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60" y="706414"/>
            <a:ext cx="1713632" cy="105670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365629" y="974258"/>
            <a:ext cx="8423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 </a:t>
            </a:r>
            <a:r>
              <a:rPr lang="es-ES" dirty="0" err="1" smtClean="0"/>
              <a:t>intrinsic</a:t>
            </a:r>
            <a:r>
              <a:rPr lang="es-ES" dirty="0" smtClean="0"/>
              <a:t> </a:t>
            </a:r>
            <a:r>
              <a:rPr lang="es-ES" dirty="0" err="1" smtClean="0"/>
              <a:t>silicon</a:t>
            </a:r>
            <a:endParaRPr lang="es-ES" dirty="0"/>
          </a:p>
        </p:txBody>
      </p:sp>
      <p:cxnSp>
        <p:nvCxnSpPr>
          <p:cNvPr id="8" name="Conector recto de flecha 7"/>
          <p:cNvCxnSpPr/>
          <p:nvPr/>
        </p:nvCxnSpPr>
        <p:spPr>
          <a:xfrm flipH="1" flipV="1">
            <a:off x="1461350" y="867972"/>
            <a:ext cx="204207" cy="1467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 flipV="1">
            <a:off x="746629" y="1097728"/>
            <a:ext cx="6381" cy="402074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650906" y="1763115"/>
            <a:ext cx="14358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Higher</a:t>
            </a:r>
            <a:r>
              <a:rPr lang="es-ES" dirty="0" smtClean="0"/>
              <a:t> 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dose</a:t>
            </a:r>
            <a:r>
              <a:rPr lang="es-ES" dirty="0" smtClean="0"/>
              <a:t> </a:t>
            </a:r>
            <a:r>
              <a:rPr lang="es-ES" dirty="0" err="1" smtClean="0"/>
              <a:t>after</a:t>
            </a:r>
            <a:r>
              <a:rPr lang="es-ES" dirty="0" smtClean="0"/>
              <a:t> SCSI</a:t>
            </a:r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5683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1527"/>
            <a:ext cx="2446342" cy="1529445"/>
          </a:xfrm>
          <a:prstGeom prst="rect">
            <a:avLst/>
          </a:prstGeom>
        </p:spPr>
      </p:pic>
      <p:sp>
        <p:nvSpPr>
          <p:cNvPr id="13" name="Título 1"/>
          <p:cNvSpPr>
            <a:spLocks noGrp="1"/>
          </p:cNvSpPr>
          <p:nvPr>
            <p:ph type="title"/>
          </p:nvPr>
        </p:nvSpPr>
        <p:spPr>
          <a:xfrm>
            <a:off x="169148" y="92253"/>
            <a:ext cx="3044667" cy="171332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Leakage</a:t>
            </a:r>
            <a:r>
              <a:rPr lang="es-ES" dirty="0" smtClean="0"/>
              <a:t> </a:t>
            </a:r>
            <a:r>
              <a:rPr lang="es-ES" dirty="0" err="1" smtClean="0"/>
              <a:t>Current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0" y="334296"/>
            <a:ext cx="321381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Bulk</a:t>
            </a:r>
            <a:r>
              <a:rPr lang="es-ES" dirty="0" smtClean="0"/>
              <a:t> </a:t>
            </a:r>
            <a:r>
              <a:rPr lang="es-ES" dirty="0" err="1" smtClean="0"/>
              <a:t>generated</a:t>
            </a:r>
            <a:r>
              <a:rPr lang="es-ES" dirty="0" smtClean="0"/>
              <a:t> </a:t>
            </a:r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calculated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a single </a:t>
            </a:r>
            <a:r>
              <a:rPr lang="es-ES" dirty="0" err="1" smtClean="0"/>
              <a:t>level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r>
              <a:rPr lang="es-ES" dirty="0" smtClean="0"/>
              <a:t>:</a:t>
            </a:r>
            <a:endParaRPr lang="es-ES" dirty="0"/>
          </a:p>
        </p:txBody>
      </p:sp>
      <p:pic>
        <p:nvPicPr>
          <p:cNvPr id="15" name="Imagen 14" descr="Captura de pantalla 2012-05-28 a las 18.03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" y="503273"/>
            <a:ext cx="2468563" cy="315489"/>
          </a:xfrm>
          <a:prstGeom prst="rect">
            <a:avLst/>
          </a:prstGeom>
        </p:spPr>
      </p:pic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14600"/>
              </p:ext>
            </p:extLst>
          </p:nvPr>
        </p:nvGraphicFramePr>
        <p:xfrm>
          <a:off x="2248695" y="1702268"/>
          <a:ext cx="1084664" cy="701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828"/>
                <a:gridCol w="687836"/>
              </a:tblGrid>
              <a:tr h="259581">
                <a:tc>
                  <a:txBody>
                    <a:bodyPr/>
                    <a:lstStyle/>
                    <a:p>
                      <a:r>
                        <a:rPr lang="es-ES" dirty="0" smtClean="0"/>
                        <a:t>T [K]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731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α</a:t>
                      </a:r>
                    </a:p>
                    <a:p>
                      <a:pPr marL="0" marR="0" indent="0" algn="l" defTabSz="1731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 [x10</a:t>
                      </a:r>
                      <a:r>
                        <a:rPr lang="es-ES" baseline="30000" dirty="0" smtClean="0"/>
                        <a:t>-17 </a:t>
                      </a:r>
                      <a:r>
                        <a:rPr lang="es-ES" dirty="0" smtClean="0"/>
                        <a:t>A/cm]</a:t>
                      </a:r>
                    </a:p>
                  </a:txBody>
                  <a:tcPr/>
                </a:tc>
              </a:tr>
              <a:tr h="188099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290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4</a:t>
                      </a:r>
                      <a:endParaRPr lang="es-ES" dirty="0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260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0.2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Obje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1510844"/>
              </p:ext>
            </p:extLst>
          </p:nvPr>
        </p:nvGraphicFramePr>
        <p:xfrm>
          <a:off x="2375615" y="1452843"/>
          <a:ext cx="8382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Equation" r:id="rId5" imgW="838200" imgH="177800" progId="Equation.3">
                  <p:embed/>
                </p:oleObj>
              </mc:Choice>
              <mc:Fallback>
                <p:oleObj name="Equation" r:id="rId5" imgW="838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75615" y="1452843"/>
                        <a:ext cx="8382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CuadroTexto 21"/>
          <p:cNvSpPr txBox="1"/>
          <p:nvPr/>
        </p:nvSpPr>
        <p:spPr>
          <a:xfrm>
            <a:off x="2312596" y="817326"/>
            <a:ext cx="10207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   =  100 μm</a:t>
            </a:r>
            <a:r>
              <a:rPr lang="es-ES" baseline="30000" dirty="0" smtClean="0"/>
              <a:t>2</a:t>
            </a:r>
            <a:r>
              <a:rPr lang="es-ES" dirty="0" smtClean="0"/>
              <a:t> x 300μm</a:t>
            </a:r>
            <a:endParaRPr lang="es-ES" dirty="0"/>
          </a:p>
        </p:txBody>
      </p:sp>
      <p:pic>
        <p:nvPicPr>
          <p:cNvPr id="29" name="Imagen 28" descr="Captura de pantalla 2012-05-28 a las 20.50.0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54" y="2403307"/>
            <a:ext cx="1210220" cy="271959"/>
          </a:xfrm>
          <a:prstGeom prst="rect">
            <a:avLst/>
          </a:prstGeom>
        </p:spPr>
      </p:pic>
      <p:sp>
        <p:nvSpPr>
          <p:cNvPr id="30" name="CuadroTexto 29"/>
          <p:cNvSpPr txBox="1"/>
          <p:nvPr/>
        </p:nvSpPr>
        <p:spPr>
          <a:xfrm>
            <a:off x="1333282" y="2483047"/>
            <a:ext cx="8277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Moll’s</a:t>
            </a:r>
            <a:r>
              <a:rPr lang="es-ES" dirty="0" smtClean="0"/>
              <a:t> </a:t>
            </a:r>
            <a:r>
              <a:rPr lang="es-ES" dirty="0" err="1" smtClean="0"/>
              <a:t>Thesis</a:t>
            </a:r>
            <a:r>
              <a:rPr lang="es-ES" dirty="0" smtClean="0"/>
              <a:t> </a:t>
            </a:r>
            <a:r>
              <a:rPr lang="es-ES" dirty="0" smtClean="0">
                <a:sym typeface="Wingdings"/>
              </a:rPr>
              <a:t></a:t>
            </a:r>
            <a:endParaRPr lang="es-ES" dirty="0"/>
          </a:p>
        </p:txBody>
      </p: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11</a:t>
            </a:fld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>
            <a:off x="2533650" y="1023731"/>
            <a:ext cx="8493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Current</a:t>
            </a:r>
            <a:r>
              <a:rPr lang="es-ES" dirty="0" smtClean="0"/>
              <a:t> </a:t>
            </a:r>
            <a:r>
              <a:rPr lang="es-ES" dirty="0" err="1" smtClean="0"/>
              <a:t>related</a:t>
            </a:r>
            <a:r>
              <a:rPr lang="es-ES" dirty="0" smtClean="0"/>
              <a:t> </a:t>
            </a:r>
            <a:r>
              <a:rPr lang="es-ES" dirty="0" err="1" smtClean="0"/>
              <a:t>damage</a:t>
            </a:r>
            <a:r>
              <a:rPr lang="es-ES" dirty="0" smtClean="0"/>
              <a:t> </a:t>
            </a:r>
            <a:r>
              <a:rPr lang="es-ES" dirty="0" err="1" smtClean="0"/>
              <a:t>rate</a:t>
            </a:r>
            <a:endParaRPr lang="es-ES" dirty="0"/>
          </a:p>
        </p:txBody>
      </p:sp>
      <p:cxnSp>
        <p:nvCxnSpPr>
          <p:cNvPr id="6" name="Conector recto de flecha 5"/>
          <p:cNvCxnSpPr>
            <a:stCxn id="4" idx="2"/>
          </p:cNvCxnSpPr>
          <p:nvPr/>
        </p:nvCxnSpPr>
        <p:spPr>
          <a:xfrm>
            <a:off x="2958307" y="1331508"/>
            <a:ext cx="793" cy="167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2571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12062"/>
            <a:ext cx="3044667" cy="446617"/>
          </a:xfrm>
        </p:spPr>
        <p:txBody>
          <a:bodyPr>
            <a:normAutofit/>
          </a:bodyPr>
          <a:lstStyle/>
          <a:p>
            <a:r>
              <a:rPr lang="es-ES" dirty="0" err="1" smtClean="0"/>
              <a:t>Summary</a:t>
            </a:r>
            <a:endParaRPr lang="es-ES" dirty="0"/>
          </a:p>
        </p:txBody>
      </p:sp>
      <p:sp>
        <p:nvSpPr>
          <p:cNvPr id="3" name="CuadroTexto 2"/>
          <p:cNvSpPr txBox="1"/>
          <p:nvPr/>
        </p:nvSpPr>
        <p:spPr>
          <a:xfrm>
            <a:off x="69850" y="452359"/>
            <a:ext cx="314396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s-ES" sz="900" dirty="0" err="1" smtClean="0"/>
              <a:t>Following</a:t>
            </a:r>
            <a:r>
              <a:rPr lang="es-ES" sz="900" dirty="0" smtClean="0"/>
              <a:t> </a:t>
            </a:r>
            <a:r>
              <a:rPr lang="es-ES" sz="900" dirty="0" err="1" smtClean="0"/>
              <a:t>the</a:t>
            </a:r>
            <a:r>
              <a:rPr lang="es-ES" sz="900" dirty="0" smtClean="0"/>
              <a:t> </a:t>
            </a:r>
            <a:r>
              <a:rPr lang="es-ES" sz="900" dirty="0" err="1" smtClean="0"/>
              <a:t>Vladimir’s</a:t>
            </a:r>
            <a:r>
              <a:rPr lang="es-ES" sz="900" dirty="0" smtClean="0"/>
              <a:t> </a:t>
            </a:r>
            <a:r>
              <a:rPr lang="es-ES" sz="900" dirty="0" err="1" smtClean="0"/>
              <a:t>proposals</a:t>
            </a:r>
            <a:r>
              <a:rPr lang="es-ES" sz="900" dirty="0" smtClean="0"/>
              <a:t>, </a:t>
            </a:r>
            <a:r>
              <a:rPr lang="es-ES" sz="900" dirty="0" err="1" smtClean="0"/>
              <a:t>simulations</a:t>
            </a:r>
            <a:r>
              <a:rPr lang="es-ES" sz="900" dirty="0" smtClean="0"/>
              <a:t> </a:t>
            </a:r>
            <a:r>
              <a:rPr lang="es-ES" sz="900" dirty="0" err="1" smtClean="0"/>
              <a:t>with</a:t>
            </a:r>
            <a:r>
              <a:rPr lang="es-ES" sz="900" dirty="0" smtClean="0"/>
              <a:t> ISE-TCAD </a:t>
            </a:r>
            <a:r>
              <a:rPr lang="es-ES" sz="900" dirty="0" err="1" smtClean="0"/>
              <a:t>have</a:t>
            </a:r>
            <a:r>
              <a:rPr lang="es-ES" sz="900" dirty="0" smtClean="0"/>
              <a:t> </a:t>
            </a:r>
            <a:r>
              <a:rPr lang="es-ES" sz="900" dirty="0" err="1" smtClean="0"/>
              <a:t>been</a:t>
            </a:r>
            <a:r>
              <a:rPr lang="es-ES" sz="900" dirty="0" smtClean="0"/>
              <a:t> </a:t>
            </a:r>
            <a:r>
              <a:rPr lang="es-ES" sz="900" dirty="0" err="1" smtClean="0"/>
              <a:t>carried</a:t>
            </a:r>
            <a:r>
              <a:rPr lang="es-ES" sz="900" dirty="0" smtClean="0"/>
              <a:t> </a:t>
            </a:r>
            <a:r>
              <a:rPr lang="es-ES" sz="900" dirty="0" err="1" smtClean="0"/>
              <a:t>out</a:t>
            </a:r>
            <a:r>
              <a:rPr lang="es-ES" sz="900" dirty="0" smtClean="0"/>
              <a:t> in </a:t>
            </a:r>
            <a:r>
              <a:rPr lang="es-ES" sz="900" dirty="0" err="1" smtClean="0"/>
              <a:t>order</a:t>
            </a:r>
            <a:r>
              <a:rPr lang="es-ES" sz="900" dirty="0" smtClean="0"/>
              <a:t> </a:t>
            </a:r>
            <a:r>
              <a:rPr lang="es-ES" sz="900" dirty="0" err="1" smtClean="0"/>
              <a:t>to</a:t>
            </a:r>
            <a:r>
              <a:rPr lang="es-ES" sz="900" dirty="0" smtClean="0"/>
              <a:t> </a:t>
            </a:r>
            <a:r>
              <a:rPr lang="es-ES" sz="900" dirty="0" err="1" smtClean="0"/>
              <a:t>perform</a:t>
            </a:r>
            <a:r>
              <a:rPr lang="es-ES" sz="900" dirty="0" smtClean="0"/>
              <a:t> a </a:t>
            </a:r>
            <a:r>
              <a:rPr lang="es-ES" sz="900" dirty="0" err="1" smtClean="0"/>
              <a:t>cross</a:t>
            </a:r>
            <a:r>
              <a:rPr lang="es-ES" sz="900" dirty="0" smtClean="0"/>
              <a:t>-test of </a:t>
            </a:r>
            <a:r>
              <a:rPr lang="es-ES" sz="900" dirty="0" err="1" smtClean="0"/>
              <a:t>the</a:t>
            </a:r>
            <a:r>
              <a:rPr lang="es-ES" sz="900" dirty="0" smtClean="0"/>
              <a:t> software.</a:t>
            </a:r>
            <a:endParaRPr lang="es-ES" sz="900" dirty="0"/>
          </a:p>
          <a:p>
            <a:pPr marL="171450" indent="-171450">
              <a:buFont typeface="Arial"/>
              <a:buChar char="•"/>
            </a:pPr>
            <a:r>
              <a:rPr lang="es-ES" sz="900" dirty="0" err="1" smtClean="0"/>
              <a:t>The</a:t>
            </a:r>
            <a:r>
              <a:rPr lang="es-ES" sz="900" dirty="0" smtClean="0"/>
              <a:t> </a:t>
            </a:r>
            <a:r>
              <a:rPr lang="es-ES" sz="900" dirty="0" err="1" smtClean="0"/>
              <a:t>results</a:t>
            </a:r>
            <a:r>
              <a:rPr lang="es-ES" sz="900" dirty="0" smtClean="0"/>
              <a:t> are </a:t>
            </a:r>
            <a:r>
              <a:rPr lang="es-ES" sz="900" dirty="0" err="1" smtClean="0"/>
              <a:t>focused</a:t>
            </a:r>
            <a:r>
              <a:rPr lang="es-ES" sz="900" dirty="0" smtClean="0"/>
              <a:t> in Electric Field </a:t>
            </a:r>
            <a:r>
              <a:rPr lang="es-ES" sz="900" dirty="0" err="1" smtClean="0"/>
              <a:t>distribution</a:t>
            </a:r>
            <a:r>
              <a:rPr lang="es-ES" sz="900" dirty="0" smtClean="0"/>
              <a:t> in </a:t>
            </a:r>
            <a:r>
              <a:rPr lang="es-ES" sz="900" dirty="0" err="1" smtClean="0"/>
              <a:t>irradiated</a:t>
            </a:r>
            <a:r>
              <a:rPr lang="es-ES" sz="900" dirty="0" smtClean="0"/>
              <a:t> </a:t>
            </a:r>
            <a:r>
              <a:rPr lang="es-ES" sz="900" dirty="0" err="1" smtClean="0"/>
              <a:t>sensors</a:t>
            </a:r>
            <a:r>
              <a:rPr lang="es-ES" sz="900" dirty="0" smtClean="0"/>
              <a:t> (2 </a:t>
            </a:r>
            <a:r>
              <a:rPr lang="es-ES" sz="900" dirty="0" err="1" smtClean="0"/>
              <a:t>midgap</a:t>
            </a:r>
            <a:r>
              <a:rPr lang="es-ES" sz="900" dirty="0" smtClean="0"/>
              <a:t> </a:t>
            </a:r>
            <a:r>
              <a:rPr lang="es-ES" sz="900" dirty="0" err="1" smtClean="0"/>
              <a:t>level</a:t>
            </a:r>
            <a:r>
              <a:rPr lang="es-ES" sz="900" dirty="0" smtClean="0"/>
              <a:t> </a:t>
            </a:r>
            <a:r>
              <a:rPr lang="es-ES" sz="900" dirty="0" err="1" smtClean="0"/>
              <a:t>model</a:t>
            </a:r>
            <a:r>
              <a:rPr lang="es-ES" sz="900" dirty="0" smtClean="0"/>
              <a:t>) and </a:t>
            </a:r>
            <a:r>
              <a:rPr lang="es-ES" sz="900" dirty="0" err="1" smtClean="0"/>
              <a:t>some</a:t>
            </a:r>
            <a:r>
              <a:rPr lang="es-ES" sz="900" dirty="0" smtClean="0"/>
              <a:t> </a:t>
            </a:r>
            <a:r>
              <a:rPr lang="es-ES" sz="900" dirty="0" err="1" smtClean="0"/>
              <a:t>conclusions</a:t>
            </a:r>
            <a:r>
              <a:rPr lang="es-ES" sz="900" dirty="0" smtClean="0"/>
              <a:t> can be </a:t>
            </a:r>
            <a:r>
              <a:rPr lang="es-ES" sz="900" dirty="0" err="1" smtClean="0"/>
              <a:t>extracted</a:t>
            </a:r>
            <a:r>
              <a:rPr lang="es-ES" sz="900" dirty="0" smtClean="0"/>
              <a:t>:</a:t>
            </a:r>
          </a:p>
          <a:p>
            <a:pPr marL="344637" lvl="1" indent="-171450">
              <a:buFont typeface="Arial"/>
              <a:buChar char="•"/>
            </a:pPr>
            <a:r>
              <a:rPr lang="es-ES" sz="900" dirty="0" err="1"/>
              <a:t>After</a:t>
            </a:r>
            <a:r>
              <a:rPr lang="es-ES" sz="900" dirty="0"/>
              <a:t> </a:t>
            </a:r>
            <a:r>
              <a:rPr lang="es-ES" sz="900" dirty="0" err="1"/>
              <a:t>bulk</a:t>
            </a:r>
            <a:r>
              <a:rPr lang="es-ES" sz="900" dirty="0"/>
              <a:t> </a:t>
            </a:r>
            <a:r>
              <a:rPr lang="es-ES" sz="900" dirty="0" err="1"/>
              <a:t>inversion</a:t>
            </a:r>
            <a:r>
              <a:rPr lang="es-ES" sz="900" dirty="0"/>
              <a:t> </a:t>
            </a:r>
            <a:r>
              <a:rPr lang="es-ES" sz="900" dirty="0" err="1"/>
              <a:t>an</a:t>
            </a:r>
            <a:r>
              <a:rPr lang="es-ES" sz="900" dirty="0"/>
              <a:t> </a:t>
            </a:r>
            <a:r>
              <a:rPr lang="es-ES" sz="900" dirty="0" err="1"/>
              <a:t>asymmetric</a:t>
            </a:r>
            <a:r>
              <a:rPr lang="es-ES" sz="900" dirty="0"/>
              <a:t> </a:t>
            </a:r>
            <a:r>
              <a:rPr lang="es-ES" sz="900" dirty="0" err="1"/>
              <a:t>double</a:t>
            </a:r>
            <a:r>
              <a:rPr lang="es-ES" sz="900" dirty="0"/>
              <a:t> </a:t>
            </a:r>
            <a:r>
              <a:rPr lang="es-ES" sz="900" dirty="0" err="1"/>
              <a:t>peak</a:t>
            </a:r>
            <a:r>
              <a:rPr lang="es-ES" sz="900" dirty="0"/>
              <a:t> </a:t>
            </a:r>
            <a:r>
              <a:rPr lang="es-ES" sz="900" dirty="0" err="1"/>
              <a:t>is</a:t>
            </a:r>
            <a:r>
              <a:rPr lang="es-ES" sz="900" dirty="0"/>
              <a:t> </a:t>
            </a:r>
            <a:r>
              <a:rPr lang="es-ES" sz="900" dirty="0" err="1"/>
              <a:t>seen</a:t>
            </a:r>
            <a:r>
              <a:rPr lang="es-ES" sz="900" dirty="0"/>
              <a:t> at </a:t>
            </a:r>
            <a:r>
              <a:rPr lang="es-ES" sz="900" dirty="0" err="1"/>
              <a:t>both</a:t>
            </a:r>
            <a:r>
              <a:rPr lang="es-ES" sz="900" dirty="0"/>
              <a:t> </a:t>
            </a:r>
            <a:r>
              <a:rPr lang="es-ES" sz="900" dirty="0" err="1"/>
              <a:t>sides</a:t>
            </a:r>
            <a:r>
              <a:rPr lang="es-ES" sz="900" dirty="0"/>
              <a:t> of </a:t>
            </a:r>
            <a:r>
              <a:rPr lang="es-ES" sz="900" dirty="0" err="1"/>
              <a:t>the</a:t>
            </a:r>
            <a:r>
              <a:rPr lang="es-ES" sz="900" dirty="0"/>
              <a:t> sensor. </a:t>
            </a:r>
          </a:p>
          <a:p>
            <a:pPr marL="344637" lvl="1" indent="-171450">
              <a:buFont typeface="Arial"/>
              <a:buChar char="•"/>
            </a:pPr>
            <a:r>
              <a:rPr lang="es-ES" sz="900" dirty="0" err="1"/>
              <a:t>The</a:t>
            </a:r>
            <a:r>
              <a:rPr lang="es-ES" sz="900" dirty="0"/>
              <a:t> </a:t>
            </a:r>
            <a:r>
              <a:rPr lang="es-ES" sz="900" dirty="0" err="1"/>
              <a:t>peak</a:t>
            </a:r>
            <a:r>
              <a:rPr lang="es-ES" sz="900" dirty="0"/>
              <a:t> at p+ </a:t>
            </a:r>
            <a:r>
              <a:rPr lang="es-ES" sz="900" dirty="0" err="1"/>
              <a:t>contact</a:t>
            </a:r>
            <a:r>
              <a:rPr lang="es-ES" sz="900" dirty="0"/>
              <a:t> </a:t>
            </a:r>
            <a:r>
              <a:rPr lang="es-ES" sz="900" dirty="0" err="1"/>
              <a:t>seems</a:t>
            </a:r>
            <a:r>
              <a:rPr lang="es-ES" sz="900" dirty="0"/>
              <a:t> </a:t>
            </a:r>
            <a:r>
              <a:rPr lang="es-ES" sz="900" dirty="0" err="1"/>
              <a:t>to</a:t>
            </a:r>
            <a:r>
              <a:rPr lang="es-ES" sz="900" dirty="0"/>
              <a:t> </a:t>
            </a:r>
            <a:r>
              <a:rPr lang="es-ES" sz="900" dirty="0" err="1"/>
              <a:t>depend</a:t>
            </a:r>
            <a:r>
              <a:rPr lang="es-ES" sz="900" dirty="0"/>
              <a:t> </a:t>
            </a:r>
            <a:r>
              <a:rPr lang="es-ES" sz="900" dirty="0" err="1"/>
              <a:t>on</a:t>
            </a:r>
            <a:r>
              <a:rPr lang="es-ES" sz="900" dirty="0"/>
              <a:t>:</a:t>
            </a:r>
          </a:p>
          <a:p>
            <a:pPr marL="517825" lvl="2" indent="-171450">
              <a:buFont typeface="Arial"/>
              <a:buChar char="•"/>
            </a:pPr>
            <a:r>
              <a:rPr lang="es-ES" sz="900" dirty="0" err="1"/>
              <a:t>Temperature</a:t>
            </a:r>
            <a:endParaRPr lang="es-ES" sz="900" dirty="0"/>
          </a:p>
          <a:p>
            <a:pPr marL="517825" lvl="2" indent="-171450">
              <a:buFont typeface="Arial"/>
              <a:buChar char="•"/>
            </a:pPr>
            <a:r>
              <a:rPr lang="es-ES" sz="900" dirty="0" err="1"/>
              <a:t>Irradiation</a:t>
            </a:r>
            <a:r>
              <a:rPr lang="es-ES" sz="900" dirty="0"/>
              <a:t> </a:t>
            </a:r>
            <a:r>
              <a:rPr lang="es-ES" sz="900" dirty="0" err="1" smtClean="0"/>
              <a:t>dose</a:t>
            </a:r>
            <a:endParaRPr lang="es-ES" sz="900" dirty="0"/>
          </a:p>
          <a:p>
            <a:pPr marL="171450" indent="-171450">
              <a:buFont typeface="Arial"/>
              <a:buChar char="•"/>
            </a:pPr>
            <a:endParaRPr lang="es-ES" sz="900" dirty="0" smtClean="0"/>
          </a:p>
          <a:p>
            <a:pPr marL="171450" indent="-171450">
              <a:buFont typeface="Arial"/>
              <a:buChar char="•"/>
            </a:pPr>
            <a:r>
              <a:rPr lang="es-ES" sz="900" dirty="0"/>
              <a:t>F</a:t>
            </a:r>
            <a:r>
              <a:rPr lang="es-ES" sz="900" dirty="0" smtClean="0"/>
              <a:t>ull </a:t>
            </a:r>
            <a:r>
              <a:rPr lang="es-ES" sz="900" dirty="0" err="1" smtClean="0"/>
              <a:t>depletion</a:t>
            </a:r>
            <a:r>
              <a:rPr lang="es-ES" sz="900" dirty="0" smtClean="0"/>
              <a:t> </a:t>
            </a:r>
            <a:r>
              <a:rPr lang="es-ES" sz="900" dirty="0" err="1" smtClean="0"/>
              <a:t>voltage</a:t>
            </a:r>
            <a:r>
              <a:rPr lang="es-ES" sz="900" dirty="0" smtClean="0"/>
              <a:t> and </a:t>
            </a:r>
            <a:r>
              <a:rPr lang="es-ES" sz="900" dirty="0" err="1" smtClean="0"/>
              <a:t>leakage</a:t>
            </a:r>
            <a:r>
              <a:rPr lang="es-ES" sz="900" dirty="0" smtClean="0"/>
              <a:t> </a:t>
            </a:r>
            <a:r>
              <a:rPr lang="es-ES" sz="900" dirty="0" err="1" smtClean="0"/>
              <a:t>current</a:t>
            </a:r>
            <a:r>
              <a:rPr lang="es-ES" sz="900" dirty="0" smtClean="0"/>
              <a:t> (single </a:t>
            </a:r>
            <a:r>
              <a:rPr lang="es-ES" sz="900" dirty="0" err="1" smtClean="0"/>
              <a:t>level</a:t>
            </a:r>
            <a:r>
              <a:rPr lang="es-ES" sz="900" dirty="0" smtClean="0"/>
              <a:t> </a:t>
            </a:r>
            <a:r>
              <a:rPr lang="es-ES" sz="900" dirty="0" err="1" smtClean="0"/>
              <a:t>model</a:t>
            </a:r>
            <a:r>
              <a:rPr lang="es-ES" sz="900" dirty="0" smtClean="0"/>
              <a:t>) </a:t>
            </a:r>
            <a:r>
              <a:rPr lang="es-ES" sz="900" dirty="0" err="1" smtClean="0"/>
              <a:t>characteristics</a:t>
            </a:r>
            <a:r>
              <a:rPr lang="es-ES" sz="900" dirty="0" smtClean="0"/>
              <a:t> are </a:t>
            </a:r>
            <a:r>
              <a:rPr lang="es-ES" sz="900" dirty="0" err="1" smtClean="0"/>
              <a:t>also</a:t>
            </a:r>
            <a:r>
              <a:rPr lang="es-ES" sz="900" dirty="0" smtClean="0"/>
              <a:t> </a:t>
            </a:r>
            <a:r>
              <a:rPr lang="es-ES" sz="900" dirty="0" err="1" smtClean="0"/>
              <a:t>presented</a:t>
            </a:r>
            <a:r>
              <a:rPr lang="es-ES" sz="900" dirty="0" smtClean="0"/>
              <a:t>.</a:t>
            </a:r>
            <a:endParaRPr lang="es-ES" sz="900" dirty="0"/>
          </a:p>
          <a:p>
            <a:pPr marL="517825" lvl="2" indent="-171450">
              <a:buFont typeface="Arial"/>
              <a:buChar char="•"/>
            </a:pPr>
            <a:endParaRPr lang="es-ES" sz="900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949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Steps</a:t>
            </a:r>
            <a:r>
              <a:rPr lang="es-ES" dirty="0" smtClean="0"/>
              <a:t>				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Charge</a:t>
            </a:r>
            <a:r>
              <a:rPr lang="es-ES" dirty="0" smtClean="0"/>
              <a:t> </a:t>
            </a:r>
            <a:r>
              <a:rPr lang="es-ES" dirty="0" err="1" smtClean="0"/>
              <a:t>collection</a:t>
            </a:r>
            <a:r>
              <a:rPr lang="es-ES" dirty="0" smtClean="0"/>
              <a:t> </a:t>
            </a:r>
            <a:r>
              <a:rPr lang="es-ES" dirty="0" err="1" smtClean="0"/>
              <a:t>efficiency</a:t>
            </a:r>
            <a:endParaRPr lang="es-ES" dirty="0" smtClean="0"/>
          </a:p>
          <a:p>
            <a:r>
              <a:rPr lang="es-ES" dirty="0" err="1" smtClean="0"/>
              <a:t>Implementation</a:t>
            </a:r>
            <a:r>
              <a:rPr lang="es-ES" dirty="0" smtClean="0"/>
              <a:t> of </a:t>
            </a:r>
            <a:r>
              <a:rPr lang="es-ES" dirty="0" err="1" smtClean="0"/>
              <a:t>avalanche</a:t>
            </a:r>
            <a:r>
              <a:rPr lang="es-ES" dirty="0" smtClean="0"/>
              <a:t> </a:t>
            </a:r>
            <a:r>
              <a:rPr lang="es-ES" dirty="0" err="1" smtClean="0"/>
              <a:t>effect</a:t>
            </a:r>
            <a:endParaRPr lang="es-ES" dirty="0" smtClean="0"/>
          </a:p>
          <a:p>
            <a:r>
              <a:rPr lang="es-ES" dirty="0" err="1" smtClean="0"/>
              <a:t>Trap</a:t>
            </a:r>
            <a:r>
              <a:rPr lang="es-ES" dirty="0" smtClean="0"/>
              <a:t> </a:t>
            </a:r>
            <a:r>
              <a:rPr lang="es-ES" dirty="0" err="1" smtClean="0"/>
              <a:t>configuration</a:t>
            </a:r>
            <a:endParaRPr lang="es-ES" dirty="0" smtClean="0"/>
          </a:p>
          <a:p>
            <a:r>
              <a:rPr lang="es-ES" dirty="0" err="1" smtClean="0"/>
              <a:t>Geometrical</a:t>
            </a:r>
            <a:r>
              <a:rPr lang="es-ES" dirty="0" smtClean="0"/>
              <a:t> </a:t>
            </a:r>
            <a:r>
              <a:rPr lang="es-ES" dirty="0" err="1" smtClean="0"/>
              <a:t>dependence</a:t>
            </a:r>
            <a:endParaRPr lang="es-ES" dirty="0" smtClean="0"/>
          </a:p>
          <a:p>
            <a:r>
              <a:rPr lang="es-ES" dirty="0" smtClean="0"/>
              <a:t>…</a:t>
            </a:r>
          </a:p>
          <a:p>
            <a:r>
              <a:rPr lang="es-ES" dirty="0" smtClean="0"/>
              <a:t>…</a:t>
            </a:r>
          </a:p>
          <a:p>
            <a:r>
              <a:rPr lang="es-ES" dirty="0" err="1" smtClean="0"/>
              <a:t>Any</a:t>
            </a:r>
            <a:r>
              <a:rPr lang="es-ES" dirty="0" smtClean="0"/>
              <a:t> </a:t>
            </a:r>
            <a:r>
              <a:rPr lang="es-ES" dirty="0" err="1" smtClean="0"/>
              <a:t>suggestion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wellcome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7532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970571"/>
            <a:ext cx="3044667" cy="446617"/>
          </a:xfrm>
        </p:spPr>
        <p:txBody>
          <a:bodyPr/>
          <a:lstStyle/>
          <a:p>
            <a:r>
              <a:rPr lang="es-ES" dirty="0" smtClean="0"/>
              <a:t>Back Up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227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107313"/>
            <a:ext cx="3044667" cy="241938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Physics</a:t>
            </a:r>
            <a:r>
              <a:rPr lang="es-ES" dirty="0" smtClean="0"/>
              <a:t> </a:t>
            </a:r>
            <a:r>
              <a:rPr lang="es-ES" dirty="0" err="1" smtClean="0"/>
              <a:t>Models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15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21" y="362068"/>
            <a:ext cx="2089150" cy="38372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71" y="745790"/>
            <a:ext cx="1653736" cy="100602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711" y="1807870"/>
            <a:ext cx="2227117" cy="675815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2227118" y="482600"/>
            <a:ext cx="98669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Poisson</a:t>
            </a:r>
            <a:r>
              <a:rPr lang="es-ES" dirty="0" smtClean="0"/>
              <a:t> </a:t>
            </a:r>
            <a:r>
              <a:rPr lang="es-ES" dirty="0" err="1" smtClean="0"/>
              <a:t>Equation</a:t>
            </a:r>
            <a:endParaRPr lang="es-ES" dirty="0"/>
          </a:p>
        </p:txBody>
      </p:sp>
      <p:sp>
        <p:nvSpPr>
          <p:cNvPr id="11" name="Cerrar llave 10"/>
          <p:cNvSpPr/>
          <p:nvPr/>
        </p:nvSpPr>
        <p:spPr>
          <a:xfrm>
            <a:off x="1765007" y="745790"/>
            <a:ext cx="222543" cy="93696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1987550" y="1111250"/>
            <a:ext cx="98727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Transport</a:t>
            </a:r>
            <a:r>
              <a:rPr lang="es-ES" dirty="0" smtClean="0"/>
              <a:t> </a:t>
            </a:r>
            <a:r>
              <a:rPr lang="es-ES" dirty="0" err="1" smtClean="0"/>
              <a:t>Equations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292350" y="1911350"/>
            <a:ext cx="9214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i="1" dirty="0" err="1" smtClean="0"/>
              <a:t>Shockley</a:t>
            </a:r>
            <a:r>
              <a:rPr lang="es-ES" i="1" dirty="0" smtClean="0"/>
              <a:t>-</a:t>
            </a:r>
            <a:r>
              <a:rPr lang="es-ES" i="1" dirty="0" err="1" smtClean="0"/>
              <a:t>Read</a:t>
            </a:r>
            <a:r>
              <a:rPr lang="es-ES" i="1" dirty="0" smtClean="0"/>
              <a:t>-Hall </a:t>
            </a:r>
            <a:r>
              <a:rPr lang="es-ES" dirty="0" err="1" smtClean="0"/>
              <a:t>Model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92014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16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0"/>
            <a:ext cx="3252718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0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Electric Field </a:t>
            </a:r>
            <a:br>
              <a:rPr lang="es-ES" dirty="0" smtClean="0"/>
            </a:br>
            <a:r>
              <a:rPr lang="es-ES" dirty="0" smtClean="0"/>
              <a:t>500V – 10</a:t>
            </a:r>
            <a:r>
              <a:rPr lang="es-ES" baseline="30000" dirty="0" smtClean="0"/>
              <a:t>15</a:t>
            </a:r>
            <a:r>
              <a:rPr lang="es-ES" dirty="0" smtClean="0"/>
              <a:t> cm</a:t>
            </a:r>
            <a:r>
              <a:rPr lang="es-ES" baseline="30000" dirty="0" smtClean="0"/>
              <a:t>-2</a:t>
            </a:r>
            <a:endParaRPr lang="es-ES" baseline="30000" dirty="0"/>
          </a:p>
        </p:txBody>
      </p:sp>
      <p:pic>
        <p:nvPicPr>
          <p:cNvPr id="4" name="Marcador de contenido 3" descr="SmallPeak_Temp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59" r="-10459"/>
          <a:stretch>
            <a:fillRect/>
          </a:stretch>
        </p:blipFill>
        <p:spPr>
          <a:xfrm>
            <a:off x="169148" y="707814"/>
            <a:ext cx="3044667" cy="1768478"/>
          </a:xfrm>
          <a:prstGeom prst="rect">
            <a:avLst/>
          </a:prstGeom>
        </p:spPr>
      </p:pic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9532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79553"/>
            <a:ext cx="3044667" cy="196732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Leakage</a:t>
            </a:r>
            <a:r>
              <a:rPr lang="es-ES" dirty="0" smtClean="0"/>
              <a:t> </a:t>
            </a:r>
            <a:r>
              <a:rPr lang="es-ES" dirty="0" err="1" smtClean="0"/>
              <a:t>Current</a:t>
            </a:r>
            <a:endParaRPr lang="es-ES" dirty="0"/>
          </a:p>
        </p:txBody>
      </p:sp>
      <p:grpSp>
        <p:nvGrpSpPr>
          <p:cNvPr id="11" name="Agrupar 10"/>
          <p:cNvGrpSpPr/>
          <p:nvPr/>
        </p:nvGrpSpPr>
        <p:grpSpPr>
          <a:xfrm>
            <a:off x="255202" y="353674"/>
            <a:ext cx="1767769" cy="1017926"/>
            <a:chOff x="80081" y="613895"/>
            <a:chExt cx="1650538" cy="920552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081" y="624535"/>
              <a:ext cx="1650538" cy="909912"/>
            </a:xfrm>
            <a:prstGeom prst="rect">
              <a:avLst/>
            </a:prstGeom>
          </p:spPr>
        </p:pic>
        <p:sp>
          <p:nvSpPr>
            <p:cNvPr id="3" name="CuadroTexto 2"/>
            <p:cNvSpPr txBox="1"/>
            <p:nvPr/>
          </p:nvSpPr>
          <p:spPr>
            <a:xfrm>
              <a:off x="249326" y="613895"/>
              <a:ext cx="5317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T=260K</a:t>
              </a:r>
              <a:endParaRPr lang="es-ES" dirty="0"/>
            </a:p>
          </p:txBody>
        </p:sp>
      </p:grpSp>
      <p:grpSp>
        <p:nvGrpSpPr>
          <p:cNvPr id="12" name="Agrupar 11"/>
          <p:cNvGrpSpPr/>
          <p:nvPr/>
        </p:nvGrpSpPr>
        <p:grpSpPr>
          <a:xfrm>
            <a:off x="261346" y="1469005"/>
            <a:ext cx="2170557" cy="1157349"/>
            <a:chOff x="1414479" y="1262001"/>
            <a:chExt cx="1924478" cy="885342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14479" y="1262001"/>
              <a:ext cx="1924478" cy="885342"/>
            </a:xfrm>
            <a:prstGeom prst="rect">
              <a:avLst/>
            </a:prstGeom>
          </p:spPr>
        </p:pic>
        <p:sp>
          <p:nvSpPr>
            <p:cNvPr id="6" name="CuadroTexto 5"/>
            <p:cNvSpPr txBox="1"/>
            <p:nvPr/>
          </p:nvSpPr>
          <p:spPr>
            <a:xfrm>
              <a:off x="1679819" y="1262001"/>
              <a:ext cx="5317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T=290K</a:t>
              </a:r>
              <a:endParaRPr lang="es-ES" dirty="0"/>
            </a:p>
          </p:txBody>
        </p:sp>
      </p:grpSp>
      <p:pic>
        <p:nvPicPr>
          <p:cNvPr id="13" name="Imagen 12" descr="Captura de pantalla 2012-05-28 a las 20.49.5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971" y="532732"/>
            <a:ext cx="1271527" cy="350421"/>
          </a:xfrm>
          <a:prstGeom prst="rect">
            <a:avLst/>
          </a:prstGeom>
        </p:spPr>
      </p:pic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5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9148" y="107313"/>
            <a:ext cx="3044667" cy="260988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Outline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9148" y="504613"/>
            <a:ext cx="3044667" cy="1979071"/>
          </a:xfrm>
        </p:spPr>
        <p:txBody>
          <a:bodyPr>
            <a:norm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ES" dirty="0" smtClean="0"/>
              <a:t>2D </a:t>
            </a:r>
            <a:r>
              <a:rPr lang="es-ES" dirty="0" err="1" smtClean="0"/>
              <a:t>Pad</a:t>
            </a:r>
            <a:r>
              <a:rPr lang="es-ES" dirty="0" smtClean="0"/>
              <a:t> Sensor </a:t>
            </a:r>
            <a:r>
              <a:rPr lang="es-ES" dirty="0" err="1" smtClean="0"/>
              <a:t>simulated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ISE-TCAD</a:t>
            </a:r>
          </a:p>
          <a:p>
            <a:pPr marL="380138" lvl="1" indent="-228600">
              <a:buFont typeface="+mj-lt"/>
              <a:buAutoNum type="arabicPeriod"/>
            </a:pPr>
            <a:r>
              <a:rPr lang="es-ES" dirty="0" smtClean="0"/>
              <a:t>2Defects </a:t>
            </a:r>
            <a:r>
              <a:rPr lang="es-ES" dirty="0" err="1" smtClean="0"/>
              <a:t>radiation</a:t>
            </a:r>
            <a:r>
              <a:rPr lang="es-ES" dirty="0" smtClean="0"/>
              <a:t> </a:t>
            </a:r>
            <a:r>
              <a:rPr lang="es-ES" dirty="0" err="1" smtClean="0"/>
              <a:t>model</a:t>
            </a:r>
            <a:endParaRPr lang="es-ES" dirty="0" smtClean="0"/>
          </a:p>
          <a:p>
            <a:pPr marL="228600" indent="-228600">
              <a:buFont typeface="+mj-lt"/>
              <a:buAutoNum type="arabicPeriod"/>
            </a:pPr>
            <a:r>
              <a:rPr lang="es-ES" dirty="0" smtClean="0"/>
              <a:t>Full </a:t>
            </a:r>
            <a:r>
              <a:rPr lang="es-ES" dirty="0" err="1" smtClean="0"/>
              <a:t>Depletion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endParaRPr lang="es-ES" dirty="0" smtClean="0"/>
          </a:p>
          <a:p>
            <a:pPr marL="228600" indent="-228600">
              <a:buFont typeface="+mj-lt"/>
              <a:buAutoNum type="arabicPeriod"/>
            </a:pPr>
            <a:r>
              <a:rPr lang="es-ES" dirty="0" smtClean="0"/>
              <a:t>Electric Field </a:t>
            </a:r>
            <a:r>
              <a:rPr lang="es-ES" dirty="0" err="1" smtClean="0"/>
              <a:t>Distribution</a:t>
            </a:r>
            <a:r>
              <a:rPr lang="es-ES" dirty="0" smtClean="0"/>
              <a:t> @ 10</a:t>
            </a:r>
            <a:r>
              <a:rPr lang="es-ES" baseline="30000" dirty="0" smtClean="0"/>
              <a:t>15</a:t>
            </a:r>
            <a:r>
              <a:rPr lang="es-ES" dirty="0" smtClean="0"/>
              <a:t> cm</a:t>
            </a:r>
            <a:r>
              <a:rPr lang="es-ES" baseline="30000" dirty="0" smtClean="0"/>
              <a:t>-2</a:t>
            </a:r>
          </a:p>
          <a:p>
            <a:pPr marL="228600" indent="-228600">
              <a:buFont typeface="+mj-lt"/>
              <a:buAutoNum type="arabicPeriod"/>
            </a:pPr>
            <a:r>
              <a:rPr lang="es-ES" dirty="0" err="1" smtClean="0"/>
              <a:t>Temperature</a:t>
            </a:r>
            <a:r>
              <a:rPr lang="es-ES" dirty="0" smtClean="0"/>
              <a:t> </a:t>
            </a:r>
            <a:r>
              <a:rPr lang="es-ES" dirty="0" err="1" smtClean="0"/>
              <a:t>Effects</a:t>
            </a:r>
            <a:endParaRPr lang="es-ES" dirty="0" smtClean="0"/>
          </a:p>
          <a:p>
            <a:pPr marL="228600" indent="-228600">
              <a:buFont typeface="+mj-lt"/>
              <a:buAutoNum type="arabicPeriod"/>
            </a:pPr>
            <a:r>
              <a:rPr lang="es-ES" dirty="0" smtClean="0"/>
              <a:t>Electric Field </a:t>
            </a:r>
            <a:r>
              <a:rPr lang="es-ES" dirty="0" err="1" smtClean="0"/>
              <a:t>Distribution</a:t>
            </a:r>
            <a:r>
              <a:rPr lang="es-ES" dirty="0" smtClean="0"/>
              <a:t> vs. </a:t>
            </a:r>
            <a:r>
              <a:rPr lang="es-ES" dirty="0" err="1" smtClean="0"/>
              <a:t>Fluence</a:t>
            </a:r>
            <a:endParaRPr lang="es-ES" dirty="0" smtClean="0"/>
          </a:p>
          <a:p>
            <a:pPr marL="228600" indent="-228600">
              <a:buFont typeface="+mj-lt"/>
              <a:buAutoNum type="arabicPeriod"/>
            </a:pPr>
            <a:r>
              <a:rPr lang="es-ES" dirty="0" err="1" smtClean="0"/>
              <a:t>Leakage</a:t>
            </a:r>
            <a:r>
              <a:rPr lang="es-ES" dirty="0" smtClean="0"/>
              <a:t> </a:t>
            </a:r>
            <a:r>
              <a:rPr lang="es-ES" dirty="0" err="1" smtClean="0"/>
              <a:t>Current</a:t>
            </a:r>
            <a:endParaRPr lang="es-ES" dirty="0"/>
          </a:p>
          <a:p>
            <a:pPr marL="380138" lvl="1" indent="-228600">
              <a:buFont typeface="+mj-lt"/>
              <a:buAutoNum type="arabicPeriod"/>
            </a:pPr>
            <a:r>
              <a:rPr lang="es-ES" dirty="0" smtClean="0"/>
              <a:t>Single </a:t>
            </a:r>
            <a:r>
              <a:rPr lang="es-ES" dirty="0" err="1"/>
              <a:t>level</a:t>
            </a:r>
            <a:r>
              <a:rPr lang="es-ES" dirty="0"/>
              <a:t> </a:t>
            </a:r>
            <a:r>
              <a:rPr lang="es-ES" dirty="0" err="1"/>
              <a:t>radiation</a:t>
            </a:r>
            <a:r>
              <a:rPr lang="es-ES" dirty="0"/>
              <a:t> </a:t>
            </a:r>
            <a:r>
              <a:rPr lang="es-ES" dirty="0" err="1"/>
              <a:t>model</a:t>
            </a:r>
            <a:endParaRPr lang="es-ES" dirty="0"/>
          </a:p>
          <a:p>
            <a:pPr marL="228600" indent="-228600">
              <a:buFont typeface="+mj-lt"/>
              <a:buAutoNum type="arabicPeriod"/>
            </a:pPr>
            <a:r>
              <a:rPr lang="es-ES" dirty="0" err="1" smtClean="0"/>
              <a:t>Summary</a:t>
            </a:r>
            <a:r>
              <a:rPr lang="es-ES" dirty="0" smtClean="0"/>
              <a:t> and 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steps</a:t>
            </a:r>
            <a:endParaRPr lang="es-ES" dirty="0" smtClean="0"/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  <a:p>
            <a:pPr marL="0" indent="0">
              <a:buNone/>
            </a:pPr>
            <a:endParaRPr lang="es-ES" baseline="30000" dirty="0" smtClean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2883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aptura de pantalla 2012-05-14 a las 18.27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26" y="450770"/>
            <a:ext cx="1428747" cy="1638239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6844" y="17702"/>
            <a:ext cx="2486971" cy="446617"/>
          </a:xfrm>
        </p:spPr>
        <p:txBody>
          <a:bodyPr>
            <a:normAutofit/>
          </a:bodyPr>
          <a:lstStyle/>
          <a:p>
            <a:r>
              <a:rPr lang="es-ES" dirty="0" smtClean="0"/>
              <a:t>2D </a:t>
            </a:r>
            <a:r>
              <a:rPr lang="es-ES" dirty="0" err="1" smtClean="0"/>
              <a:t>Pad</a:t>
            </a:r>
            <a:r>
              <a:rPr lang="es-ES" dirty="0" smtClean="0"/>
              <a:t> Detector</a:t>
            </a:r>
            <a:endParaRPr lang="es-ES" dirty="0"/>
          </a:p>
        </p:txBody>
      </p:sp>
      <p:sp>
        <p:nvSpPr>
          <p:cNvPr id="9" name="CuadroTexto 8"/>
          <p:cNvSpPr txBox="1"/>
          <p:nvPr/>
        </p:nvSpPr>
        <p:spPr>
          <a:xfrm>
            <a:off x="282394" y="2059379"/>
            <a:ext cx="1360405" cy="144313"/>
          </a:xfrm>
          <a:prstGeom prst="rect">
            <a:avLst/>
          </a:prstGeom>
          <a:noFill/>
        </p:spPr>
        <p:txBody>
          <a:bodyPr wrap="square" lIns="34637" tIns="17319" rIns="34637" bIns="17319" rtlCol="0">
            <a:spAutoFit/>
          </a:bodyPr>
          <a:lstStyle/>
          <a:p>
            <a:r>
              <a:rPr lang="es-ES" b="1" dirty="0" err="1" smtClean="0"/>
              <a:t>Radiation</a:t>
            </a:r>
            <a:r>
              <a:rPr lang="es-ES" b="1" dirty="0" smtClean="0"/>
              <a:t> </a:t>
            </a:r>
            <a:r>
              <a:rPr lang="es-ES" b="1" dirty="0" err="1" smtClean="0"/>
              <a:t>induced</a:t>
            </a:r>
            <a:r>
              <a:rPr lang="es-ES" b="1" dirty="0" smtClean="0"/>
              <a:t> </a:t>
            </a:r>
            <a:r>
              <a:rPr lang="es-ES" b="1" dirty="0" err="1" smtClean="0"/>
              <a:t>deep</a:t>
            </a:r>
            <a:r>
              <a:rPr lang="es-ES" b="1" dirty="0" smtClean="0"/>
              <a:t> </a:t>
            </a:r>
            <a:r>
              <a:rPr lang="es-ES" b="1" dirty="0" err="1" smtClean="0"/>
              <a:t>levels</a:t>
            </a:r>
            <a:r>
              <a:rPr lang="es-ES" b="1" dirty="0" smtClean="0"/>
              <a:t> </a:t>
            </a:r>
            <a:endParaRPr lang="es-ES" b="1" dirty="0"/>
          </a:p>
        </p:txBody>
      </p:sp>
      <p:graphicFrame>
        <p:nvGraphicFramePr>
          <p:cNvPr id="10" name="Obje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9679996"/>
              </p:ext>
            </p:extLst>
          </p:nvPr>
        </p:nvGraphicFramePr>
        <p:xfrm>
          <a:off x="316732" y="2134542"/>
          <a:ext cx="2580881" cy="52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Documento" r:id="rId4" imgW="5753100" imgH="1104900" progId="Word.Document.12">
                  <p:link updateAutomatic="1"/>
                </p:oleObj>
              </mc:Choice>
              <mc:Fallback>
                <p:oleObj name="Documento" r:id="rId4" imgW="5753100" imgH="11049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6732" y="2134542"/>
                        <a:ext cx="2580881" cy="523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Agrupar 16"/>
          <p:cNvGrpSpPr/>
          <p:nvPr/>
        </p:nvGrpSpPr>
        <p:grpSpPr>
          <a:xfrm>
            <a:off x="1607173" y="772096"/>
            <a:ext cx="1691482" cy="1053195"/>
            <a:chOff x="1607173" y="587018"/>
            <a:chExt cx="1691482" cy="1053195"/>
          </a:xfrm>
        </p:grpSpPr>
        <p:grpSp>
          <p:nvGrpSpPr>
            <p:cNvPr id="8" name="Agrupar 7"/>
            <p:cNvGrpSpPr/>
            <p:nvPr/>
          </p:nvGrpSpPr>
          <p:grpSpPr>
            <a:xfrm>
              <a:off x="1607173" y="997819"/>
              <a:ext cx="1691482" cy="642394"/>
              <a:chOff x="4344117" y="1991503"/>
              <a:chExt cx="4572000" cy="1644042"/>
            </a:xfrm>
          </p:grpSpPr>
          <p:sp>
            <p:nvSpPr>
              <p:cNvPr id="5" name="CuadroTexto 4"/>
              <p:cNvSpPr txBox="1"/>
              <p:nvPr/>
            </p:nvSpPr>
            <p:spPr>
              <a:xfrm>
                <a:off x="4833290" y="1991503"/>
                <a:ext cx="3518356" cy="1339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 smtClean="0"/>
                  <a:t>DOPING PROFILES</a:t>
                </a:r>
              </a:p>
              <a:p>
                <a:r>
                  <a:rPr lang="es-ES" dirty="0" smtClean="0"/>
                  <a:t>[p</a:t>
                </a:r>
                <a:r>
                  <a:rPr lang="es-ES" baseline="30000" dirty="0" smtClean="0"/>
                  <a:t>+</a:t>
                </a:r>
                <a:r>
                  <a:rPr lang="es-ES" dirty="0" smtClean="0"/>
                  <a:t>] = 3 x 10</a:t>
                </a:r>
                <a:r>
                  <a:rPr lang="es-ES" baseline="30000" dirty="0" smtClean="0"/>
                  <a:t>17</a:t>
                </a:r>
                <a:r>
                  <a:rPr lang="es-ES" dirty="0" smtClean="0"/>
                  <a:t> cm</a:t>
                </a:r>
                <a:r>
                  <a:rPr lang="es-ES" baseline="30000" dirty="0" smtClean="0"/>
                  <a:t>-3</a:t>
                </a:r>
              </a:p>
              <a:p>
                <a:r>
                  <a:rPr lang="es-ES" dirty="0" smtClean="0"/>
                  <a:t>[n-</a:t>
                </a:r>
                <a:r>
                  <a:rPr lang="es-ES" dirty="0" err="1" smtClean="0"/>
                  <a:t>bulk</a:t>
                </a:r>
                <a:r>
                  <a:rPr lang="es-ES" dirty="0" smtClean="0"/>
                  <a:t>] = 6 x 10</a:t>
                </a:r>
                <a:r>
                  <a:rPr lang="es-ES" baseline="30000" dirty="0" smtClean="0"/>
                  <a:t>11</a:t>
                </a:r>
                <a:r>
                  <a:rPr lang="es-ES" dirty="0" smtClean="0"/>
                  <a:t> cm</a:t>
                </a:r>
                <a:r>
                  <a:rPr lang="es-ES" baseline="30000" dirty="0" smtClean="0"/>
                  <a:t>-3</a:t>
                </a:r>
              </a:p>
              <a:p>
                <a:r>
                  <a:rPr lang="es-ES" dirty="0" smtClean="0"/>
                  <a:t>[n</a:t>
                </a:r>
                <a:r>
                  <a:rPr lang="es-ES" baseline="30000" dirty="0" smtClean="0"/>
                  <a:t>+</a:t>
                </a:r>
                <a:r>
                  <a:rPr lang="es-ES" dirty="0" smtClean="0"/>
                  <a:t>] = 1 x 10</a:t>
                </a:r>
                <a:r>
                  <a:rPr lang="es-ES" baseline="30000" dirty="0" smtClean="0"/>
                  <a:t>19</a:t>
                </a:r>
                <a:r>
                  <a:rPr lang="es-ES" dirty="0" smtClean="0"/>
                  <a:t> cm</a:t>
                </a:r>
                <a:r>
                  <a:rPr lang="es-ES" baseline="30000" dirty="0" smtClean="0"/>
                  <a:t>-3</a:t>
                </a:r>
                <a:endParaRPr lang="es-ES" baseline="30000" dirty="0"/>
              </a:p>
            </p:txBody>
          </p:sp>
          <p:sp>
            <p:nvSpPr>
              <p:cNvPr id="6" name="Rectángulo 5"/>
              <p:cNvSpPr/>
              <p:nvPr/>
            </p:nvSpPr>
            <p:spPr>
              <a:xfrm>
                <a:off x="4344117" y="3123556"/>
                <a:ext cx="4572000" cy="51198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b="1" dirty="0"/>
                  <a:t>Detector thickness</a:t>
                </a:r>
                <a:r>
                  <a:rPr lang="en-US" dirty="0"/>
                  <a:t> --</a:t>
                </a:r>
                <a:r>
                  <a:rPr lang="en-US" dirty="0" smtClean="0"/>
                  <a:t>-- </a:t>
                </a:r>
                <a:r>
                  <a:rPr lang="en-US" i="1" dirty="0"/>
                  <a:t>d</a:t>
                </a:r>
                <a:r>
                  <a:rPr lang="en-US" dirty="0"/>
                  <a:t>=0.03 cm</a:t>
                </a:r>
                <a:r>
                  <a:rPr lang="es-ES_tradnl" dirty="0"/>
                  <a:t> </a:t>
                </a:r>
                <a:endParaRPr lang="es-ES" dirty="0"/>
              </a:p>
            </p:txBody>
          </p:sp>
        </p:grpSp>
        <p:sp>
          <p:nvSpPr>
            <p:cNvPr id="12" name="CuadroTexto 11"/>
            <p:cNvSpPr txBox="1"/>
            <p:nvPr/>
          </p:nvSpPr>
          <p:spPr>
            <a:xfrm>
              <a:off x="1622500" y="587018"/>
              <a:ext cx="1467320" cy="465863"/>
            </a:xfrm>
            <a:prstGeom prst="rect">
              <a:avLst/>
            </a:prstGeom>
            <a:noFill/>
          </p:spPr>
          <p:txBody>
            <a:bodyPr wrap="square" lIns="34637" tIns="17319" rIns="34637" bIns="17319" rtlCol="0">
              <a:spAutoFit/>
            </a:bodyPr>
            <a:lstStyle/>
            <a:p>
              <a:pPr marL="171450" indent="-171450">
                <a:buFont typeface="Arial"/>
                <a:buChar char="•"/>
              </a:pPr>
              <a:r>
                <a:rPr lang="es-ES" dirty="0" err="1" smtClean="0"/>
                <a:t>Simulations</a:t>
              </a:r>
              <a:r>
                <a:rPr lang="es-ES" dirty="0" smtClean="0"/>
                <a:t> </a:t>
              </a:r>
              <a:r>
                <a:rPr lang="es-ES" dirty="0" err="1" smtClean="0"/>
                <a:t>by</a:t>
              </a:r>
              <a:r>
                <a:rPr lang="es-ES" dirty="0" smtClean="0"/>
                <a:t> Synopsys ISE-TCAD</a:t>
              </a:r>
            </a:p>
            <a:p>
              <a:r>
                <a:rPr lang="es-ES" dirty="0" err="1" smtClean="0"/>
                <a:t>Version</a:t>
              </a:r>
              <a:r>
                <a:rPr lang="es-ES" dirty="0" smtClean="0"/>
                <a:t> D-2010.03 of a </a:t>
              </a:r>
              <a:r>
                <a:rPr lang="es-ES" dirty="0" err="1" smtClean="0"/>
                <a:t>pad</a:t>
              </a:r>
              <a:r>
                <a:rPr lang="es-ES" dirty="0" smtClean="0"/>
                <a:t> sensor has </a:t>
              </a:r>
              <a:r>
                <a:rPr lang="es-ES" dirty="0" err="1" smtClean="0"/>
                <a:t>been</a:t>
              </a:r>
              <a:r>
                <a:rPr lang="es-ES" dirty="0" smtClean="0"/>
                <a:t> </a:t>
              </a:r>
              <a:r>
                <a:rPr lang="es-ES" dirty="0" err="1" smtClean="0"/>
                <a:t>carried</a:t>
              </a:r>
              <a:r>
                <a:rPr lang="es-ES" dirty="0" smtClean="0"/>
                <a:t> </a:t>
              </a:r>
              <a:r>
                <a:rPr lang="es-ES" dirty="0" err="1" smtClean="0"/>
                <a:t>out</a:t>
              </a:r>
              <a:r>
                <a:rPr lang="es-ES" dirty="0"/>
                <a:t> </a:t>
              </a:r>
              <a:r>
                <a:rPr lang="es-ES" dirty="0" err="1" smtClean="0"/>
                <a:t>with</a:t>
              </a:r>
              <a:r>
                <a:rPr lang="es-ES" dirty="0" smtClean="0"/>
                <a:t> </a:t>
              </a:r>
              <a:r>
                <a:rPr lang="es-ES" dirty="0" err="1" smtClean="0"/>
                <a:t>the</a:t>
              </a:r>
              <a:r>
                <a:rPr lang="es-ES" dirty="0" smtClean="0"/>
                <a:t> </a:t>
              </a:r>
              <a:r>
                <a:rPr lang="es-ES" dirty="0" err="1" smtClean="0"/>
                <a:t>next</a:t>
              </a:r>
              <a:r>
                <a:rPr lang="es-ES" dirty="0" smtClean="0"/>
                <a:t> </a:t>
              </a:r>
              <a:r>
                <a:rPr lang="es-ES" dirty="0" err="1" smtClean="0"/>
                <a:t>characteristics</a:t>
              </a:r>
              <a:r>
                <a:rPr lang="es-ES" dirty="0" smtClean="0"/>
                <a:t>: </a:t>
              </a:r>
              <a:endParaRPr lang="es-ES" dirty="0"/>
            </a:p>
          </p:txBody>
        </p:sp>
      </p:grpSp>
      <p:cxnSp>
        <p:nvCxnSpPr>
          <p:cNvPr id="7" name="Conector recto de flecha 6"/>
          <p:cNvCxnSpPr/>
          <p:nvPr/>
        </p:nvCxnSpPr>
        <p:spPr>
          <a:xfrm flipH="1">
            <a:off x="925310" y="1882729"/>
            <a:ext cx="68186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1562505" y="1769937"/>
            <a:ext cx="6126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Backplane</a:t>
            </a:r>
            <a:endParaRPr lang="es-ES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327061" y="328084"/>
            <a:ext cx="1026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p</a:t>
            </a:r>
            <a:r>
              <a:rPr lang="es-ES" sz="1000" baseline="30000" dirty="0" smtClean="0"/>
              <a:t>+ </a:t>
            </a:r>
            <a:r>
              <a:rPr lang="es-ES" sz="1000" dirty="0" err="1" smtClean="0"/>
              <a:t>implant</a:t>
            </a:r>
            <a:endParaRPr lang="es-ES" sz="10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406066" y="1242723"/>
            <a:ext cx="6660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/>
              <a:t>n</a:t>
            </a:r>
            <a:r>
              <a:rPr lang="es-ES" sz="1000" baseline="30000" dirty="0" smtClean="0"/>
              <a:t> </a:t>
            </a:r>
            <a:r>
              <a:rPr lang="es-ES" sz="1000" dirty="0" err="1" smtClean="0"/>
              <a:t>bulk</a:t>
            </a:r>
            <a:endParaRPr lang="es-ES" sz="1000" dirty="0"/>
          </a:p>
        </p:txBody>
      </p:sp>
      <p:sp>
        <p:nvSpPr>
          <p:cNvPr id="18" name="CuadroTexto 17"/>
          <p:cNvSpPr txBox="1"/>
          <p:nvPr/>
        </p:nvSpPr>
        <p:spPr>
          <a:xfrm>
            <a:off x="1579217" y="464319"/>
            <a:ext cx="1594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 </a:t>
            </a:r>
            <a:r>
              <a:rPr lang="es-ES" dirty="0" err="1" smtClean="0"/>
              <a:t>proposed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RD50 Detector </a:t>
            </a:r>
            <a:r>
              <a:rPr lang="es-ES" dirty="0" err="1" smtClean="0"/>
              <a:t>Simulation</a:t>
            </a:r>
            <a:r>
              <a:rPr lang="es-ES" dirty="0" smtClean="0"/>
              <a:t> </a:t>
            </a:r>
            <a:r>
              <a:rPr lang="es-ES" dirty="0" err="1" smtClean="0"/>
              <a:t>Group</a:t>
            </a:r>
            <a:r>
              <a:rPr lang="es-ES" dirty="0" smtClean="0"/>
              <a:t> :</a:t>
            </a:r>
            <a:endParaRPr lang="es-E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84490" y="1835593"/>
            <a:ext cx="3828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N</a:t>
            </a:r>
            <a:r>
              <a:rPr lang="es-ES" sz="900" baseline="30000" dirty="0" smtClean="0"/>
              <a:t>+</a:t>
            </a:r>
            <a:endParaRPr lang="es-ES" sz="900" baseline="300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7391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5027" y="368557"/>
            <a:ext cx="3161854" cy="2035524"/>
          </a:xfrm>
          <a:prstGeom prst="rect">
            <a:avLst/>
          </a:prstGeom>
        </p:spPr>
        <p:txBody>
          <a:bodyPr wrap="square" lIns="34637" tIns="17319" rIns="34637" bIns="17319">
            <a:spAutoFit/>
          </a:bodyPr>
          <a:lstStyle/>
          <a:p>
            <a:r>
              <a:rPr lang="fr-FR" sz="500" b="1" dirty="0"/>
              <a:t>Electrode</a:t>
            </a:r>
            <a:r>
              <a:rPr lang="fr-FR" sz="500" dirty="0"/>
              <a:t> {</a:t>
            </a:r>
          </a:p>
          <a:p>
            <a:r>
              <a:rPr lang="fr-FR" sz="500" dirty="0"/>
              <a:t>        {Name="</a:t>
            </a:r>
            <a:r>
              <a:rPr lang="fr-FR" sz="500" dirty="0" err="1"/>
              <a:t>nplus</a:t>
            </a:r>
            <a:r>
              <a:rPr lang="fr-FR" sz="500" dirty="0"/>
              <a:t>" Voltage=0.0 </a:t>
            </a:r>
            <a:r>
              <a:rPr lang="fr-FR" sz="500" dirty="0" err="1"/>
              <a:t>Material</a:t>
            </a:r>
            <a:r>
              <a:rPr lang="fr-FR" sz="500" dirty="0"/>
              <a:t>="</a:t>
            </a:r>
            <a:r>
              <a:rPr lang="fr-FR" sz="500" dirty="0" err="1"/>
              <a:t>Aluminum</a:t>
            </a:r>
            <a:r>
              <a:rPr lang="fr-FR" sz="500" dirty="0"/>
              <a:t>"}</a:t>
            </a:r>
          </a:p>
          <a:p>
            <a:r>
              <a:rPr lang="fr-FR" sz="500" dirty="0"/>
              <a:t>        {Name="</a:t>
            </a:r>
            <a:r>
              <a:rPr lang="fr-FR" sz="500" dirty="0" err="1"/>
              <a:t>pimplant</a:t>
            </a:r>
            <a:r>
              <a:rPr lang="fr-FR" sz="500" dirty="0"/>
              <a:t>" Voltage=0.0}</a:t>
            </a:r>
          </a:p>
          <a:p>
            <a:r>
              <a:rPr lang="fr-FR" sz="500" dirty="0"/>
              <a:t>        }</a:t>
            </a:r>
          </a:p>
          <a:p>
            <a:r>
              <a:rPr lang="fr-FR" sz="500" b="1" dirty="0" err="1"/>
              <a:t>Physics</a:t>
            </a:r>
            <a:r>
              <a:rPr lang="fr-FR" sz="500" dirty="0"/>
              <a:t> </a:t>
            </a:r>
            <a:r>
              <a:rPr lang="fr-FR" sz="500" dirty="0" smtClean="0"/>
              <a:t>{</a:t>
            </a:r>
          </a:p>
          <a:p>
            <a:r>
              <a:rPr lang="fr-FR" sz="500" dirty="0" err="1" smtClean="0"/>
              <a:t>Temperature</a:t>
            </a:r>
            <a:r>
              <a:rPr lang="fr-FR" sz="500" dirty="0"/>
              <a:t>=@&lt;</a:t>
            </a:r>
            <a:r>
              <a:rPr lang="fr-FR" sz="500" dirty="0" err="1"/>
              <a:t>Temperature</a:t>
            </a:r>
            <a:r>
              <a:rPr lang="fr-FR" sz="500" dirty="0"/>
              <a:t>&gt;@</a:t>
            </a:r>
          </a:p>
          <a:p>
            <a:r>
              <a:rPr lang="fr-FR" sz="500" dirty="0"/>
              <a:t>        </a:t>
            </a:r>
            <a:r>
              <a:rPr lang="fr-FR" sz="500" dirty="0" err="1"/>
              <a:t>Mobility</a:t>
            </a:r>
            <a:r>
              <a:rPr lang="fr-FR" sz="500" dirty="0"/>
              <a:t>( </a:t>
            </a:r>
            <a:r>
              <a:rPr lang="fr-FR" sz="500" dirty="0" err="1"/>
              <a:t>DopingDep</a:t>
            </a:r>
            <a:r>
              <a:rPr lang="fr-FR" sz="500" dirty="0"/>
              <a:t> </a:t>
            </a:r>
            <a:r>
              <a:rPr lang="fr-FR" sz="500" dirty="0" err="1"/>
              <a:t>CarrierCarrierScattering</a:t>
            </a:r>
            <a:r>
              <a:rPr lang="fr-FR" sz="500" dirty="0"/>
              <a:t> </a:t>
            </a:r>
            <a:r>
              <a:rPr lang="fr-FR" sz="500" dirty="0" err="1"/>
              <a:t>HighFieldSaturation</a:t>
            </a:r>
            <a:r>
              <a:rPr lang="fr-FR" sz="500" dirty="0"/>
              <a:t> </a:t>
            </a:r>
            <a:r>
              <a:rPr lang="fr-FR" sz="500" dirty="0" err="1"/>
              <a:t>Enormal</a:t>
            </a:r>
            <a:r>
              <a:rPr lang="fr-FR" sz="500" dirty="0"/>
              <a:t>)</a:t>
            </a:r>
          </a:p>
          <a:p>
            <a:r>
              <a:rPr lang="en-US" sz="500" dirty="0"/>
              <a:t>        Recombination(SRH(</a:t>
            </a:r>
            <a:r>
              <a:rPr lang="en-US" sz="500" dirty="0" err="1"/>
              <a:t>DopingDep</a:t>
            </a:r>
            <a:r>
              <a:rPr lang="en-US" sz="500" dirty="0"/>
              <a:t>) </a:t>
            </a:r>
            <a:r>
              <a:rPr lang="en-US" sz="500" dirty="0" err="1"/>
              <a:t>SurfaceSRH</a:t>
            </a:r>
            <a:r>
              <a:rPr lang="en-US" sz="500" dirty="0"/>
              <a:t>)</a:t>
            </a:r>
          </a:p>
          <a:p>
            <a:r>
              <a:rPr lang="en-US" sz="500" dirty="0"/>
              <a:t>        </a:t>
            </a:r>
            <a:r>
              <a:rPr lang="en-US" sz="500" dirty="0" err="1"/>
              <a:t>EffectiveIntrinsicDensity</a:t>
            </a:r>
            <a:r>
              <a:rPr lang="en-US" sz="500" dirty="0"/>
              <a:t>(</a:t>
            </a:r>
            <a:r>
              <a:rPr lang="en-US" sz="500" dirty="0" err="1"/>
              <a:t>Slotboom</a:t>
            </a:r>
            <a:r>
              <a:rPr lang="en-US" sz="500" dirty="0"/>
              <a:t>)  		}</a:t>
            </a:r>
          </a:p>
          <a:p>
            <a:r>
              <a:rPr lang="en-US" sz="500" b="1" dirty="0"/>
              <a:t>Physics (material="Silicon") </a:t>
            </a:r>
            <a:r>
              <a:rPr lang="en-US" sz="500" dirty="0"/>
              <a:t>{</a:t>
            </a:r>
          </a:p>
          <a:p>
            <a:r>
              <a:rPr lang="en-US" sz="500" dirty="0"/>
              <a:t>#if @&lt;</a:t>
            </a:r>
            <a:r>
              <a:rPr lang="en-US" sz="500" dirty="0" err="1"/>
              <a:t>Fluence</a:t>
            </a:r>
            <a:r>
              <a:rPr lang="en-US" sz="500" dirty="0"/>
              <a:t>==0&gt;@  ##  No Traps</a:t>
            </a:r>
          </a:p>
          <a:p>
            <a:r>
              <a:rPr lang="en-US" sz="500" dirty="0"/>
              <a:t>#else</a:t>
            </a:r>
          </a:p>
          <a:p>
            <a:r>
              <a:rPr lang="en-US" sz="500" dirty="0"/>
              <a:t>    Traps (</a:t>
            </a:r>
          </a:p>
          <a:p>
            <a:r>
              <a:rPr lang="en-US" sz="500" dirty="0"/>
              <a:t>      (Acceptor Level </a:t>
            </a:r>
            <a:r>
              <a:rPr lang="en-US" sz="500" dirty="0" err="1"/>
              <a:t>fromValBand</a:t>
            </a:r>
            <a:r>
              <a:rPr lang="en-US" sz="500" dirty="0"/>
              <a:t>  </a:t>
            </a:r>
            <a:r>
              <a:rPr lang="en-US" sz="500" dirty="0" err="1"/>
              <a:t>Conc</a:t>
            </a:r>
            <a:r>
              <a:rPr lang="en-US" sz="500" dirty="0"/>
              <a:t>=@&lt;</a:t>
            </a:r>
            <a:r>
              <a:rPr lang="en-US" sz="500" dirty="0" err="1"/>
              <a:t>Fluence</a:t>
            </a:r>
            <a:r>
              <a:rPr lang="en-US" sz="500" dirty="0"/>
              <a:t>&gt;@   </a:t>
            </a:r>
            <a:r>
              <a:rPr lang="en-US" sz="500" dirty="0" err="1"/>
              <a:t>EnergyMid</a:t>
            </a:r>
            <a:r>
              <a:rPr lang="en-US" sz="500" dirty="0"/>
              <a:t>=0.595 </a:t>
            </a:r>
          </a:p>
          <a:p>
            <a:r>
              <a:rPr lang="en-US" sz="500" dirty="0"/>
              <a:t>       </a:t>
            </a:r>
            <a:r>
              <a:rPr lang="en-US" sz="500" dirty="0" err="1"/>
              <a:t>eXsection</a:t>
            </a:r>
            <a:r>
              <a:rPr lang="en-US" sz="500" dirty="0"/>
              <a:t>=1.0E-15 </a:t>
            </a:r>
            <a:r>
              <a:rPr lang="en-US" sz="500" dirty="0" err="1"/>
              <a:t>hXsection</a:t>
            </a:r>
            <a:r>
              <a:rPr lang="en-US" sz="500" dirty="0"/>
              <a:t>=1.0E-15 )</a:t>
            </a:r>
          </a:p>
          <a:p>
            <a:r>
              <a:rPr lang="en-US" sz="500" dirty="0"/>
              <a:t>      (Donor Level </a:t>
            </a:r>
            <a:r>
              <a:rPr lang="en-US" sz="500" dirty="0" err="1"/>
              <a:t>fromValBand</a:t>
            </a:r>
            <a:r>
              <a:rPr lang="en-US" sz="500" dirty="0"/>
              <a:t>  </a:t>
            </a:r>
            <a:r>
              <a:rPr lang="en-US" sz="500" dirty="0" err="1"/>
              <a:t>Conc</a:t>
            </a:r>
            <a:r>
              <a:rPr lang="en-US" sz="500" dirty="0"/>
              <a:t>=@&lt;</a:t>
            </a:r>
            <a:r>
              <a:rPr lang="en-US" sz="500" dirty="0" err="1"/>
              <a:t>Fluence</a:t>
            </a:r>
            <a:r>
              <a:rPr lang="en-US" sz="500" dirty="0"/>
              <a:t>&gt;@  </a:t>
            </a:r>
            <a:r>
              <a:rPr lang="en-US" sz="500" dirty="0" err="1"/>
              <a:t>EnergyMid</a:t>
            </a:r>
            <a:r>
              <a:rPr lang="en-US" sz="500" dirty="0"/>
              <a:t>=0.48</a:t>
            </a:r>
          </a:p>
          <a:p>
            <a:r>
              <a:rPr lang="en-US" sz="500" dirty="0"/>
              <a:t>       </a:t>
            </a:r>
            <a:r>
              <a:rPr lang="en-US" sz="500" dirty="0" err="1"/>
              <a:t>eXsection</a:t>
            </a:r>
            <a:r>
              <a:rPr lang="en-US" sz="500" dirty="0"/>
              <a:t>=1.0E-15 </a:t>
            </a:r>
            <a:r>
              <a:rPr lang="en-US" sz="500" dirty="0" err="1"/>
              <a:t>hXsection</a:t>
            </a:r>
            <a:r>
              <a:rPr lang="en-US" sz="500" dirty="0"/>
              <a:t>=1.0E-15 )</a:t>
            </a:r>
          </a:p>
          <a:p>
            <a:r>
              <a:rPr lang="en-US" sz="500" dirty="0"/>
              <a:t>       ) </a:t>
            </a:r>
          </a:p>
          <a:p>
            <a:r>
              <a:rPr lang="en-US" sz="500" dirty="0"/>
              <a:t>#</a:t>
            </a:r>
            <a:r>
              <a:rPr lang="en-US" sz="500" dirty="0" err="1"/>
              <a:t>endif</a:t>
            </a:r>
            <a:r>
              <a:rPr lang="en-US" sz="500" dirty="0"/>
              <a:t> 		}</a:t>
            </a:r>
          </a:p>
          <a:p>
            <a:r>
              <a:rPr lang="en-US" sz="500" b="1" dirty="0"/>
              <a:t>Physics(</a:t>
            </a:r>
            <a:r>
              <a:rPr lang="en-US" sz="500" b="1" dirty="0" err="1"/>
              <a:t>MaterialInterface</a:t>
            </a:r>
            <a:r>
              <a:rPr lang="en-US" sz="500" b="1" dirty="0"/>
              <a:t>="Oxide/Silicon")</a:t>
            </a:r>
            <a:r>
              <a:rPr lang="en-US" sz="500" dirty="0"/>
              <a:t> {</a:t>
            </a:r>
          </a:p>
          <a:p>
            <a:r>
              <a:rPr lang="en-US" sz="500" dirty="0"/>
              <a:t>#if @&lt;</a:t>
            </a:r>
            <a:r>
              <a:rPr lang="en-US" sz="500" dirty="0" err="1"/>
              <a:t>Fluence</a:t>
            </a:r>
            <a:r>
              <a:rPr lang="en-US" sz="500" dirty="0"/>
              <a:t>==0&gt;@</a:t>
            </a:r>
          </a:p>
          <a:p>
            <a:r>
              <a:rPr lang="en-US" sz="500" dirty="0"/>
              <a:t>        Charge(</a:t>
            </a:r>
            <a:r>
              <a:rPr lang="en-US" sz="500" dirty="0" err="1"/>
              <a:t>Conc</a:t>
            </a:r>
            <a:r>
              <a:rPr lang="en-US" sz="500" dirty="0"/>
              <a:t>=4e11)</a:t>
            </a:r>
          </a:p>
          <a:p>
            <a:r>
              <a:rPr lang="en-US" sz="500" dirty="0"/>
              <a:t>#else</a:t>
            </a:r>
          </a:p>
          <a:p>
            <a:r>
              <a:rPr lang="en-US" sz="500" dirty="0"/>
              <a:t>        Charge(</a:t>
            </a:r>
            <a:r>
              <a:rPr lang="en-US" sz="500" dirty="0" err="1"/>
              <a:t>Conc</a:t>
            </a:r>
            <a:r>
              <a:rPr lang="en-US" sz="500" dirty="0"/>
              <a:t>=1e12)</a:t>
            </a:r>
          </a:p>
          <a:p>
            <a:r>
              <a:rPr lang="en-US" sz="500" dirty="0"/>
              <a:t>        Recombination(</a:t>
            </a:r>
            <a:r>
              <a:rPr lang="en-US" sz="500" dirty="0" err="1"/>
              <a:t>surfaceSRH</a:t>
            </a:r>
            <a:r>
              <a:rPr lang="en-US" sz="500" dirty="0"/>
              <a:t>)</a:t>
            </a:r>
          </a:p>
          <a:p>
            <a:r>
              <a:rPr lang="en-US" sz="500" dirty="0"/>
              <a:t>#</a:t>
            </a:r>
            <a:r>
              <a:rPr lang="en-US" sz="500" dirty="0" err="1"/>
              <a:t>endif</a:t>
            </a:r>
            <a:r>
              <a:rPr lang="en-US" sz="500" dirty="0"/>
              <a:t>                }</a:t>
            </a:r>
            <a:endParaRPr lang="fr-F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92969" y="70058"/>
            <a:ext cx="2200032" cy="173476"/>
          </a:xfrm>
          <a:prstGeom prst="rect">
            <a:avLst/>
          </a:prstGeom>
          <a:noFill/>
        </p:spPr>
        <p:txBody>
          <a:bodyPr wrap="square" lIns="34637" tIns="17319" rIns="34637" bIns="17319" rtlCol="0">
            <a:spAutoFit/>
          </a:bodyPr>
          <a:lstStyle/>
          <a:p>
            <a:pPr algn="ctr"/>
            <a:r>
              <a:rPr lang="es-ES" sz="900" b="1" i="1" dirty="0"/>
              <a:t>ISE-TCAD </a:t>
            </a:r>
            <a:r>
              <a:rPr lang="es-ES" sz="900" b="1" i="1" dirty="0" err="1"/>
              <a:t>Code</a:t>
            </a:r>
            <a:r>
              <a:rPr lang="es-ES" sz="900" b="1" i="1" dirty="0"/>
              <a:t> </a:t>
            </a:r>
            <a:r>
              <a:rPr lang="es-ES" sz="900" b="1" i="1" dirty="0" err="1"/>
              <a:t>used</a:t>
            </a:r>
            <a:r>
              <a:rPr lang="es-ES" sz="900" b="1" i="1" dirty="0"/>
              <a:t> </a:t>
            </a:r>
            <a:r>
              <a:rPr lang="es-ES" sz="900" b="1" i="1" dirty="0" err="1"/>
              <a:t>for</a:t>
            </a:r>
            <a:r>
              <a:rPr lang="es-ES" sz="900" b="1" i="1" dirty="0"/>
              <a:t> </a:t>
            </a:r>
            <a:r>
              <a:rPr lang="es-ES" sz="900" b="1" i="1" dirty="0" err="1"/>
              <a:t>simulations</a:t>
            </a:r>
            <a:endParaRPr lang="es-ES" sz="900" b="1" i="1" dirty="0"/>
          </a:p>
        </p:txBody>
      </p:sp>
      <p:sp>
        <p:nvSpPr>
          <p:cNvPr id="2" name="Cerrar llave 1"/>
          <p:cNvSpPr/>
          <p:nvPr/>
        </p:nvSpPr>
        <p:spPr>
          <a:xfrm>
            <a:off x="2240556" y="712167"/>
            <a:ext cx="95247" cy="37649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/>
          <p:cNvSpPr txBox="1"/>
          <p:nvPr/>
        </p:nvSpPr>
        <p:spPr>
          <a:xfrm>
            <a:off x="2285923" y="784745"/>
            <a:ext cx="109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 smtClean="0"/>
              <a:t>Standard </a:t>
            </a:r>
            <a:r>
              <a:rPr lang="es-ES" sz="600" dirty="0" err="1" smtClean="0"/>
              <a:t>physics</a:t>
            </a:r>
            <a:r>
              <a:rPr lang="es-ES" sz="600" dirty="0" smtClean="0"/>
              <a:t> </a:t>
            </a:r>
            <a:r>
              <a:rPr lang="es-ES" sz="600" dirty="0" err="1" smtClean="0"/>
              <a:t>model</a:t>
            </a:r>
            <a:r>
              <a:rPr lang="es-ES" sz="600" dirty="0" smtClean="0"/>
              <a:t> </a:t>
            </a:r>
            <a:r>
              <a:rPr lang="es-ES" sz="600" dirty="0" err="1" smtClean="0"/>
              <a:t>for</a:t>
            </a:r>
            <a:r>
              <a:rPr lang="es-ES" sz="600" dirty="0" smtClean="0"/>
              <a:t> a sensor </a:t>
            </a:r>
            <a:r>
              <a:rPr lang="es-ES" sz="600" dirty="0" err="1" smtClean="0"/>
              <a:t>with</a:t>
            </a:r>
            <a:r>
              <a:rPr lang="es-ES" sz="600" dirty="0" smtClean="0"/>
              <a:t> no </a:t>
            </a:r>
            <a:r>
              <a:rPr lang="es-ES" sz="600" dirty="0" err="1" smtClean="0"/>
              <a:t>radiation</a:t>
            </a:r>
            <a:r>
              <a:rPr lang="es-ES" sz="600" dirty="0" smtClean="0"/>
              <a:t> </a:t>
            </a:r>
            <a:r>
              <a:rPr lang="es-ES" sz="600" dirty="0" err="1" smtClean="0"/>
              <a:t>damage</a:t>
            </a:r>
            <a:endParaRPr lang="es-ES" sz="600" dirty="0"/>
          </a:p>
        </p:txBody>
      </p:sp>
      <p:sp>
        <p:nvSpPr>
          <p:cNvPr id="6" name="Cerrar llave 5"/>
          <p:cNvSpPr/>
          <p:nvPr/>
        </p:nvSpPr>
        <p:spPr>
          <a:xfrm>
            <a:off x="2240556" y="1115871"/>
            <a:ext cx="95247" cy="68949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/>
          <p:cNvSpPr txBox="1"/>
          <p:nvPr/>
        </p:nvSpPr>
        <p:spPr>
          <a:xfrm>
            <a:off x="2335803" y="1322794"/>
            <a:ext cx="1097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 err="1" smtClean="0"/>
              <a:t>Radiation</a:t>
            </a:r>
            <a:r>
              <a:rPr lang="es-ES" sz="600" dirty="0" smtClean="0"/>
              <a:t> </a:t>
            </a:r>
            <a:r>
              <a:rPr lang="es-ES" sz="600" dirty="0" err="1" smtClean="0"/>
              <a:t>model</a:t>
            </a:r>
            <a:r>
              <a:rPr lang="es-ES" sz="600" dirty="0" smtClean="0"/>
              <a:t> </a:t>
            </a:r>
            <a:r>
              <a:rPr lang="es-ES" sz="600" dirty="0" err="1" smtClean="0"/>
              <a:t>for</a:t>
            </a:r>
            <a:r>
              <a:rPr lang="es-ES" sz="600" dirty="0" smtClean="0"/>
              <a:t> </a:t>
            </a:r>
            <a:r>
              <a:rPr lang="es-ES" sz="600" dirty="0" err="1" smtClean="0"/>
              <a:t>traps</a:t>
            </a:r>
            <a:endParaRPr lang="es-ES" sz="600" dirty="0"/>
          </a:p>
        </p:txBody>
      </p:sp>
      <p:sp>
        <p:nvSpPr>
          <p:cNvPr id="8" name="Cerrar llave 7"/>
          <p:cNvSpPr/>
          <p:nvPr/>
        </p:nvSpPr>
        <p:spPr>
          <a:xfrm>
            <a:off x="2240556" y="1853427"/>
            <a:ext cx="95247" cy="55065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2311567" y="2047703"/>
            <a:ext cx="1097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dirty="0" smtClean="0"/>
              <a:t>Oxide </a:t>
            </a:r>
            <a:r>
              <a:rPr lang="es-ES" sz="600" dirty="0" err="1" smtClean="0"/>
              <a:t>charge</a:t>
            </a:r>
            <a:r>
              <a:rPr lang="es-ES" sz="600" dirty="0" smtClean="0"/>
              <a:t> </a:t>
            </a:r>
            <a:endParaRPr lang="es-ES" sz="6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4</a:t>
            </a:fld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2493001" y="214347"/>
            <a:ext cx="77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/>
              <a:t>Parameters</a:t>
            </a:r>
            <a:r>
              <a:rPr lang="es-ES" b="1" dirty="0" smtClean="0"/>
              <a:t>:</a:t>
            </a:r>
          </a:p>
          <a:p>
            <a:r>
              <a:rPr lang="es-ES" dirty="0" err="1" smtClean="0"/>
              <a:t>Bias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r>
              <a:rPr lang="es-ES" dirty="0" smtClean="0"/>
              <a:t>, </a:t>
            </a:r>
            <a:r>
              <a:rPr lang="es-ES" dirty="0" err="1" smtClean="0"/>
              <a:t>temperature</a:t>
            </a:r>
            <a:r>
              <a:rPr lang="es-ES" dirty="0" smtClean="0"/>
              <a:t> and </a:t>
            </a:r>
            <a:r>
              <a:rPr lang="es-ES" dirty="0" err="1" smtClean="0"/>
              <a:t>fluence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6139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87165" y="70204"/>
            <a:ext cx="2916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/>
              <a:t>Full </a:t>
            </a:r>
            <a:r>
              <a:rPr lang="es-ES" sz="1600" b="1" dirty="0" err="1" smtClean="0"/>
              <a:t>Depletion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Voltage</a:t>
            </a:r>
            <a:endParaRPr lang="es-ES" sz="1600" b="1" dirty="0"/>
          </a:p>
        </p:txBody>
      </p:sp>
      <p:sp>
        <p:nvSpPr>
          <p:cNvPr id="3" name="CuadroTexto 2"/>
          <p:cNvSpPr txBox="1"/>
          <p:nvPr/>
        </p:nvSpPr>
        <p:spPr>
          <a:xfrm>
            <a:off x="82959" y="408758"/>
            <a:ext cx="1167804" cy="59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T=290K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n-</a:t>
            </a:r>
            <a:r>
              <a:rPr lang="es-ES" dirty="0" err="1" smtClean="0"/>
              <a:t>type</a:t>
            </a:r>
            <a:r>
              <a:rPr lang="es-ES" dirty="0" smtClean="0"/>
              <a:t> </a:t>
            </a:r>
            <a:r>
              <a:rPr lang="es-ES" dirty="0" err="1" smtClean="0"/>
              <a:t>bulk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inverted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p-</a:t>
            </a:r>
            <a:r>
              <a:rPr lang="es-ES" dirty="0" err="1" smtClean="0"/>
              <a:t>type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irradiation</a:t>
            </a:r>
            <a:r>
              <a:rPr lang="es-ES" dirty="0" smtClean="0"/>
              <a:t> at   10</a:t>
            </a:r>
            <a:r>
              <a:rPr lang="es-ES" baseline="30000" dirty="0" smtClean="0"/>
              <a:t>13</a:t>
            </a:r>
            <a:r>
              <a:rPr lang="es-ES" dirty="0" smtClean="0"/>
              <a:t> cm</a:t>
            </a:r>
            <a:r>
              <a:rPr lang="es-ES" baseline="30000" dirty="0" smtClean="0"/>
              <a:t>-2</a:t>
            </a:r>
          </a:p>
          <a:p>
            <a:endParaRPr lang="es-ES" baseline="30000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18492"/>
              </p:ext>
            </p:extLst>
          </p:nvPr>
        </p:nvGraphicFramePr>
        <p:xfrm>
          <a:off x="168176" y="926731"/>
          <a:ext cx="929432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716"/>
                <a:gridCol w="464716"/>
              </a:tblGrid>
              <a:tr h="250314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err="1" smtClean="0"/>
                        <a:t>Fluence</a:t>
                      </a:r>
                      <a:endParaRPr lang="es-ES" sz="600" dirty="0" smtClean="0"/>
                    </a:p>
                    <a:p>
                      <a:pPr algn="ctr"/>
                      <a:r>
                        <a:rPr lang="es-ES" sz="600" dirty="0" smtClean="0"/>
                        <a:t>[cm-2]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err="1" smtClean="0"/>
                        <a:t>Vfd</a:t>
                      </a:r>
                      <a:r>
                        <a:rPr lang="es-ES" sz="600" dirty="0" smtClean="0"/>
                        <a:t> </a:t>
                      </a:r>
                    </a:p>
                    <a:p>
                      <a:pPr algn="ctr"/>
                      <a:r>
                        <a:rPr lang="es-ES" sz="600" dirty="0" smtClean="0"/>
                        <a:t>[V]</a:t>
                      </a:r>
                      <a:endParaRPr lang="es-ES" sz="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0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48</a:t>
                      </a:r>
                      <a:endParaRPr lang="es-ES" sz="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1e12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41</a:t>
                      </a:r>
                      <a:endParaRPr lang="es-ES" sz="600" dirty="0"/>
                    </a:p>
                  </a:txBody>
                  <a:tcPr/>
                </a:tc>
              </a:tr>
              <a:tr h="12376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1e13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7</a:t>
                      </a:r>
                      <a:endParaRPr lang="es-ES" sz="600" dirty="0"/>
                    </a:p>
                  </a:txBody>
                  <a:tcPr/>
                </a:tc>
              </a:tr>
              <a:tr h="12376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1e14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285</a:t>
                      </a:r>
                      <a:endParaRPr lang="es-ES" sz="600" dirty="0"/>
                    </a:p>
                  </a:txBody>
                  <a:tcPr/>
                </a:tc>
              </a:tr>
              <a:tr h="12376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3e14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955</a:t>
                      </a:r>
                      <a:endParaRPr lang="es-ES" sz="600" dirty="0"/>
                    </a:p>
                  </a:txBody>
                  <a:tcPr/>
                </a:tc>
              </a:tr>
              <a:tr h="12376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1e15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3245</a:t>
                      </a:r>
                      <a:endParaRPr lang="es-ES" sz="600" dirty="0"/>
                    </a:p>
                  </a:txBody>
                  <a:tcPr/>
                </a:tc>
              </a:tr>
              <a:tr h="123760"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3e15</a:t>
                      </a:r>
                      <a:endParaRPr lang="es-ES" sz="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600" dirty="0" smtClean="0"/>
                        <a:t>10086</a:t>
                      </a:r>
                      <a:endParaRPr lang="es-ES" sz="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6202" y="408758"/>
            <a:ext cx="1727282" cy="107101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6148" y="1465716"/>
            <a:ext cx="1609193" cy="1066768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1582593" y="1170289"/>
            <a:ext cx="272631" cy="272624"/>
          </a:xfrm>
          <a:prstGeom prst="ellipse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3" name="Conector recto de flecha 12"/>
          <p:cNvCxnSpPr>
            <a:stCxn id="8" idx="4"/>
          </p:cNvCxnSpPr>
          <p:nvPr/>
        </p:nvCxnSpPr>
        <p:spPr>
          <a:xfrm>
            <a:off x="1718909" y="1442913"/>
            <a:ext cx="216112" cy="28592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5285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189"/>
            <a:ext cx="1742134" cy="1350314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28439" y="62547"/>
            <a:ext cx="3011230" cy="404308"/>
          </a:xfrm>
          <a:prstGeom prst="rect">
            <a:avLst/>
          </a:prstGeom>
          <a:noFill/>
        </p:spPr>
        <p:txBody>
          <a:bodyPr wrap="square" lIns="34637" tIns="17319" rIns="34637" bIns="17319" rtlCol="0">
            <a:spAutoFit/>
          </a:bodyPr>
          <a:lstStyle/>
          <a:p>
            <a:pPr algn="ctr"/>
            <a:r>
              <a:rPr lang="es-ES" sz="1200" b="1" dirty="0" smtClean="0"/>
              <a:t>Electric Field </a:t>
            </a:r>
            <a:r>
              <a:rPr lang="es-ES" sz="1200" b="1" dirty="0" err="1" smtClean="0"/>
              <a:t>Distribution</a:t>
            </a:r>
            <a:r>
              <a:rPr lang="es-ES" sz="1200" b="1" dirty="0"/>
              <a:t> @ 10</a:t>
            </a:r>
            <a:r>
              <a:rPr lang="es-ES" sz="1200" b="1" baseline="30000" dirty="0"/>
              <a:t>15</a:t>
            </a:r>
            <a:r>
              <a:rPr lang="es-ES" sz="1200" b="1" dirty="0"/>
              <a:t> cm</a:t>
            </a:r>
            <a:r>
              <a:rPr lang="es-ES" sz="1200" b="1" baseline="30000" dirty="0"/>
              <a:t>-2</a:t>
            </a:r>
          </a:p>
          <a:p>
            <a:pPr algn="ctr"/>
            <a:r>
              <a:rPr lang="es-ES" sz="1200" dirty="0" smtClean="0"/>
              <a:t>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128439" y="1801723"/>
            <a:ext cx="127547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Inverted</a:t>
            </a:r>
            <a:r>
              <a:rPr lang="es-ES" dirty="0" smtClean="0"/>
              <a:t> sensor</a:t>
            </a:r>
            <a:endParaRPr lang="es-ES" dirty="0"/>
          </a:p>
          <a:p>
            <a:r>
              <a:rPr lang="es-ES" dirty="0" smtClean="0"/>
              <a:t>N</a:t>
            </a:r>
            <a:r>
              <a:rPr lang="es-ES" dirty="0" smtClean="0">
                <a:sym typeface="Wingdings"/>
              </a:rPr>
              <a:t>P </a:t>
            </a:r>
            <a:r>
              <a:rPr lang="es-ES" dirty="0" err="1" smtClean="0">
                <a:sym typeface="Wingdings"/>
              </a:rPr>
              <a:t>bulk</a:t>
            </a:r>
            <a:endParaRPr lang="es-ES" dirty="0" smtClean="0">
              <a:sym typeface="Wingdings"/>
            </a:endParaRPr>
          </a:p>
          <a:p>
            <a:endParaRPr lang="es-ES" dirty="0" smtClean="0">
              <a:sym typeface="Wingdings"/>
            </a:endParaRPr>
          </a:p>
          <a:p>
            <a:r>
              <a:rPr lang="es-ES" dirty="0" err="1" smtClean="0">
                <a:sym typeface="Wingdings"/>
              </a:rPr>
              <a:t>The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electric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field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grows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from</a:t>
            </a:r>
            <a:r>
              <a:rPr lang="es-ES" dirty="0" smtClean="0">
                <a:sym typeface="Wingdings"/>
              </a:rPr>
              <a:t> </a:t>
            </a:r>
            <a:r>
              <a:rPr lang="es-ES" dirty="0" err="1" smtClean="0">
                <a:sym typeface="Wingdings"/>
              </a:rPr>
              <a:t>the</a:t>
            </a:r>
            <a:r>
              <a:rPr lang="es-ES" dirty="0" smtClean="0">
                <a:sym typeface="Wingdings"/>
              </a:rPr>
              <a:t> sensor </a:t>
            </a:r>
            <a:r>
              <a:rPr lang="es-ES" dirty="0" err="1" smtClean="0">
                <a:sym typeface="Wingdings"/>
              </a:rPr>
              <a:t>backplane</a:t>
            </a:r>
            <a:endParaRPr lang="es-ES" dirty="0"/>
          </a:p>
        </p:txBody>
      </p:sp>
      <p:pic>
        <p:nvPicPr>
          <p:cNvPr id="6" name="Imagen 5" descr="Captura de pantalla 2012-05-28 a las 16.09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3258" y="1329327"/>
            <a:ext cx="1889705" cy="133167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1991010" y="720644"/>
            <a:ext cx="580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T=260K</a:t>
            </a:r>
            <a:endParaRPr lang="es-ES" sz="9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991010" y="927444"/>
            <a:ext cx="5807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dirty="0" smtClean="0"/>
              <a:t>T=290K</a:t>
            </a:r>
            <a:endParaRPr lang="es-ES" sz="900" dirty="0"/>
          </a:p>
        </p:txBody>
      </p:sp>
      <p:cxnSp>
        <p:nvCxnSpPr>
          <p:cNvPr id="12" name="Conector recto de flecha 11"/>
          <p:cNvCxnSpPr>
            <a:stCxn id="10" idx="2"/>
          </p:cNvCxnSpPr>
          <p:nvPr/>
        </p:nvCxnSpPr>
        <p:spPr>
          <a:xfrm>
            <a:off x="2281366" y="1158276"/>
            <a:ext cx="0" cy="2089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>
            <a:stCxn id="9" idx="1"/>
          </p:cNvCxnSpPr>
          <p:nvPr/>
        </p:nvCxnSpPr>
        <p:spPr>
          <a:xfrm flipH="1">
            <a:off x="1608124" y="836060"/>
            <a:ext cx="382886" cy="63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pie de pá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210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400" dirty="0"/>
              <a:t>T=290K  </a:t>
            </a:r>
            <a:r>
              <a:rPr lang="es-ES" sz="1400" dirty="0" err="1"/>
              <a:t>φ</a:t>
            </a:r>
            <a:r>
              <a:rPr lang="es-ES" sz="1400" dirty="0"/>
              <a:t> = 1 x 10</a:t>
            </a:r>
            <a:r>
              <a:rPr lang="es-ES" sz="1400" baseline="30000" dirty="0"/>
              <a:t>15</a:t>
            </a:r>
            <a:r>
              <a:rPr lang="es-ES" sz="1400" dirty="0"/>
              <a:t> cm</a:t>
            </a:r>
            <a:r>
              <a:rPr lang="es-ES" sz="1400" baseline="30000" dirty="0"/>
              <a:t>-2</a:t>
            </a:r>
          </a:p>
        </p:txBody>
      </p:sp>
      <p:pic>
        <p:nvPicPr>
          <p:cNvPr id="7" name="Imagen 6" descr="ElectricField_IrradPa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3" y="792709"/>
            <a:ext cx="2225869" cy="1525133"/>
          </a:xfrm>
          <a:prstGeom prst="rect">
            <a:avLst/>
          </a:prstGeom>
        </p:spPr>
      </p:pic>
      <p:pic>
        <p:nvPicPr>
          <p:cNvPr id="8" name="Imagen 7" descr="ElectricField_IrradPad_Zoo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784" y="1229647"/>
            <a:ext cx="1566179" cy="977617"/>
          </a:xfrm>
          <a:prstGeom prst="rect">
            <a:avLst/>
          </a:prstGeom>
        </p:spPr>
      </p:pic>
      <p:sp>
        <p:nvSpPr>
          <p:cNvPr id="10" name="Elipse 9"/>
          <p:cNvSpPr/>
          <p:nvPr/>
        </p:nvSpPr>
        <p:spPr>
          <a:xfrm>
            <a:off x="45052" y="1984711"/>
            <a:ext cx="399037" cy="3875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637" tIns="17319" rIns="34637" bIns="17319" rtlCol="0" anchor="ctr"/>
          <a:lstStyle/>
          <a:p>
            <a:pPr algn="ctr"/>
            <a:endParaRPr lang="es-ES"/>
          </a:p>
        </p:txBody>
      </p:sp>
      <p:sp>
        <p:nvSpPr>
          <p:cNvPr id="9" name="Marcador de contenido 2"/>
          <p:cNvSpPr txBox="1">
            <a:spLocks/>
          </p:cNvSpPr>
          <p:nvPr/>
        </p:nvSpPr>
        <p:spPr>
          <a:xfrm>
            <a:off x="169148" y="542567"/>
            <a:ext cx="3044667" cy="1768478"/>
          </a:xfrm>
          <a:prstGeom prst="rect">
            <a:avLst/>
          </a:prstGeom>
        </p:spPr>
        <p:txBody>
          <a:bodyPr vert="horz" lIns="34637" tIns="17319" rIns="34637" bIns="17319" rtlCol="0">
            <a:normAutofit/>
          </a:bodyPr>
          <a:lstStyle>
            <a:lvl1pPr marL="129891" indent="-129891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81429" indent="-108242" algn="l" defTabSz="173187" rtl="0" eaLnBrk="1" latinLnBrk="0" hangingPunct="1">
              <a:spcBef>
                <a:spcPct val="20000"/>
              </a:spcBef>
              <a:buFont typeface="Arial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968" indent="-86594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06156" indent="-86594" algn="l" defTabSz="173187" rtl="0" eaLnBrk="1" latinLnBrk="0" hangingPunct="1">
              <a:spcBef>
                <a:spcPct val="20000"/>
              </a:spcBef>
              <a:buFont typeface="Arial"/>
              <a:buChar char="–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9343" indent="-86594" algn="l" defTabSz="173187" rtl="0" eaLnBrk="1" latinLnBrk="0" hangingPunct="1">
              <a:spcBef>
                <a:spcPct val="20000"/>
              </a:spcBef>
              <a:buFont typeface="Arial"/>
              <a:buChar char="»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52530" indent="-86594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25718" indent="-86594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98905" indent="-86594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72093" indent="-86594" algn="l" defTabSz="173187" rtl="0" eaLnBrk="1" latinLnBrk="0" hangingPunct="1">
              <a:spcBef>
                <a:spcPct val="20000"/>
              </a:spcBef>
              <a:buFont typeface="Arial"/>
              <a:buChar char="•"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900" smtClean="0"/>
              <a:t>Electric Field Distribution  through sensor depth</a:t>
            </a:r>
            <a:endParaRPr lang="es-ES" sz="900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7</a:t>
            </a:fld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922463" y="2186072"/>
            <a:ext cx="1460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peak</a:t>
            </a:r>
            <a:r>
              <a:rPr lang="es-ES" dirty="0" smtClean="0"/>
              <a:t> at </a:t>
            </a:r>
            <a:r>
              <a:rPr lang="es-ES" dirty="0" err="1" smtClean="0"/>
              <a:t>front</a:t>
            </a:r>
            <a:r>
              <a:rPr lang="es-ES" dirty="0" smtClean="0"/>
              <a:t> </a:t>
            </a:r>
            <a:r>
              <a:rPr lang="es-ES" dirty="0" err="1" smtClean="0"/>
              <a:t>contact</a:t>
            </a:r>
            <a:r>
              <a:rPr lang="es-ES" dirty="0" smtClean="0"/>
              <a:t> </a:t>
            </a:r>
            <a:r>
              <a:rPr lang="es-ES" dirty="0" err="1" smtClean="0"/>
              <a:t>does</a:t>
            </a:r>
            <a:r>
              <a:rPr lang="es-ES" dirty="0" smtClean="0"/>
              <a:t> </a:t>
            </a:r>
            <a:r>
              <a:rPr lang="es-ES" dirty="0" err="1" smtClean="0"/>
              <a:t>not</a:t>
            </a:r>
            <a:r>
              <a:rPr lang="es-ES" dirty="0" smtClean="0"/>
              <a:t> </a:t>
            </a:r>
            <a:r>
              <a:rPr lang="es-ES" dirty="0" err="1" smtClean="0"/>
              <a:t>depend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bias</a:t>
            </a:r>
            <a:r>
              <a:rPr lang="es-ES" dirty="0" smtClean="0"/>
              <a:t> </a:t>
            </a:r>
            <a:r>
              <a:rPr lang="es-ES" dirty="0" err="1" smtClean="0"/>
              <a:t>voltage</a:t>
            </a:r>
            <a:endParaRPr lang="es-ES" dirty="0"/>
          </a:p>
        </p:txBody>
      </p:sp>
      <p:sp>
        <p:nvSpPr>
          <p:cNvPr id="6" name="CuadroTexto 5"/>
          <p:cNvSpPr txBox="1"/>
          <p:nvPr/>
        </p:nvSpPr>
        <p:spPr>
          <a:xfrm>
            <a:off x="1397000" y="2234845"/>
            <a:ext cx="588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Backplane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4989" y="2334872"/>
            <a:ext cx="8513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 </a:t>
            </a:r>
            <a:r>
              <a:rPr lang="es-ES" dirty="0" err="1" smtClean="0"/>
              <a:t>plane</a:t>
            </a:r>
            <a:r>
              <a:rPr lang="es-ES" dirty="0" smtClean="0"/>
              <a:t> (p+)</a:t>
            </a:r>
            <a:endParaRPr lang="es-ES" dirty="0"/>
          </a:p>
        </p:txBody>
      </p:sp>
      <p:cxnSp>
        <p:nvCxnSpPr>
          <p:cNvPr id="13" name="Conector recto de flecha 12"/>
          <p:cNvCxnSpPr/>
          <p:nvPr/>
        </p:nvCxnSpPr>
        <p:spPr>
          <a:xfrm flipV="1">
            <a:off x="1691482" y="2159000"/>
            <a:ext cx="0" cy="145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81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ElectricField_IrradPad_260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" y="731509"/>
            <a:ext cx="2562574" cy="1617161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400" dirty="0"/>
              <a:t>T=260K  </a:t>
            </a:r>
            <a:r>
              <a:rPr lang="es-ES" sz="1400" dirty="0" err="1"/>
              <a:t>φ</a:t>
            </a:r>
            <a:r>
              <a:rPr lang="es-ES" sz="1400" dirty="0"/>
              <a:t> = 1 x 10</a:t>
            </a:r>
            <a:r>
              <a:rPr lang="es-ES" sz="1400" baseline="30000" dirty="0"/>
              <a:t>15</a:t>
            </a:r>
            <a:r>
              <a:rPr lang="es-ES" sz="1400" dirty="0"/>
              <a:t> cm</a:t>
            </a:r>
            <a:r>
              <a:rPr lang="es-ES" sz="1400" baseline="30000" dirty="0"/>
              <a:t>-2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9148" y="542567"/>
            <a:ext cx="3044667" cy="1768478"/>
          </a:xfrm>
        </p:spPr>
        <p:txBody>
          <a:bodyPr>
            <a:normAutofit/>
          </a:bodyPr>
          <a:lstStyle/>
          <a:p>
            <a:r>
              <a:rPr lang="es-ES" sz="900" dirty="0"/>
              <a:t>Electric Field </a:t>
            </a:r>
            <a:r>
              <a:rPr lang="es-ES" sz="900" dirty="0" err="1" smtClean="0"/>
              <a:t>Distribution</a:t>
            </a:r>
            <a:r>
              <a:rPr lang="es-ES" sz="900" dirty="0" smtClean="0"/>
              <a:t>  </a:t>
            </a:r>
            <a:r>
              <a:rPr lang="es-ES" sz="900" dirty="0" err="1" smtClean="0"/>
              <a:t>through</a:t>
            </a:r>
            <a:r>
              <a:rPr lang="es-ES" sz="900" dirty="0" smtClean="0"/>
              <a:t> sensor </a:t>
            </a:r>
            <a:r>
              <a:rPr lang="es-ES" sz="900" dirty="0" err="1" smtClean="0"/>
              <a:t>depth</a:t>
            </a:r>
            <a:endParaRPr lang="es-ES" sz="900" dirty="0"/>
          </a:p>
        </p:txBody>
      </p:sp>
      <p:sp>
        <p:nvSpPr>
          <p:cNvPr id="10" name="Elipse 9"/>
          <p:cNvSpPr/>
          <p:nvPr/>
        </p:nvSpPr>
        <p:spPr>
          <a:xfrm>
            <a:off x="95323" y="1985302"/>
            <a:ext cx="399037" cy="3875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4637" tIns="17319" rIns="34637" bIns="17319" rtlCol="0" anchor="ctr"/>
          <a:lstStyle/>
          <a:p>
            <a:pPr algn="ctr"/>
            <a:endParaRPr lang="es-ES"/>
          </a:p>
        </p:txBody>
      </p:sp>
      <p:pic>
        <p:nvPicPr>
          <p:cNvPr id="5" name="Imagen 4" descr="ElectricField_IrradPad_Zoom_260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838" y="1405541"/>
            <a:ext cx="1314125" cy="829304"/>
          </a:xfrm>
          <a:prstGeom prst="rect">
            <a:avLst/>
          </a:prstGeom>
        </p:spPr>
      </p:pic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8</a:t>
            </a:fld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1691481" y="2309117"/>
            <a:ext cx="5889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Backplane</a:t>
            </a:r>
            <a:endParaRPr lang="es-ES" dirty="0"/>
          </a:p>
        </p:txBody>
      </p:sp>
      <p:sp>
        <p:nvSpPr>
          <p:cNvPr id="11" name="CuadroTexto 10"/>
          <p:cNvSpPr txBox="1"/>
          <p:nvPr/>
        </p:nvSpPr>
        <p:spPr>
          <a:xfrm>
            <a:off x="24989" y="2334872"/>
            <a:ext cx="8513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Front </a:t>
            </a:r>
            <a:r>
              <a:rPr lang="es-ES" dirty="0" err="1" smtClean="0"/>
              <a:t>plane</a:t>
            </a:r>
            <a:r>
              <a:rPr lang="es-ES" dirty="0" smtClean="0"/>
              <a:t> (p+)</a:t>
            </a:r>
            <a:endParaRPr lang="es-ES" dirty="0"/>
          </a:p>
        </p:txBody>
      </p:sp>
      <p:cxnSp>
        <p:nvCxnSpPr>
          <p:cNvPr id="12" name="Conector recto de flecha 11"/>
          <p:cNvCxnSpPr/>
          <p:nvPr/>
        </p:nvCxnSpPr>
        <p:spPr>
          <a:xfrm flipV="1">
            <a:off x="1969295" y="2196745"/>
            <a:ext cx="0" cy="145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253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 descr="TempEffects1_500V1e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31893"/>
            <a:ext cx="1632831" cy="1146813"/>
          </a:xfrm>
          <a:prstGeom prst="rect">
            <a:avLst/>
          </a:prstGeom>
        </p:spPr>
      </p:pic>
      <p:pic>
        <p:nvPicPr>
          <p:cNvPr id="12" name="Imagen 11" descr="TempEffects3_500V1e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907" y="783455"/>
            <a:ext cx="1651056" cy="115961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88147" y="472997"/>
            <a:ext cx="2677321" cy="173476"/>
          </a:xfrm>
          <a:prstGeom prst="rect">
            <a:avLst/>
          </a:prstGeom>
          <a:noFill/>
        </p:spPr>
        <p:txBody>
          <a:bodyPr wrap="square" lIns="34637" tIns="17319" rIns="34637" bIns="17319" rtlCol="0">
            <a:spAutoFit/>
          </a:bodyPr>
          <a:lstStyle/>
          <a:p>
            <a:pPr algn="ctr"/>
            <a:r>
              <a:rPr lang="es-ES" sz="900" dirty="0" smtClean="0"/>
              <a:t>@500V  and </a:t>
            </a:r>
            <a:r>
              <a:rPr lang="es-ES" sz="900" dirty="0" err="1" smtClean="0"/>
              <a:t>irradiated</a:t>
            </a:r>
            <a:r>
              <a:rPr lang="es-ES" sz="900" dirty="0" smtClean="0"/>
              <a:t> at  10</a:t>
            </a:r>
            <a:r>
              <a:rPr lang="es-ES" sz="900" baseline="30000" dirty="0" smtClean="0"/>
              <a:t>15</a:t>
            </a:r>
            <a:r>
              <a:rPr lang="es-ES" sz="900" dirty="0" smtClean="0"/>
              <a:t> cm</a:t>
            </a:r>
            <a:r>
              <a:rPr lang="es-ES" sz="900" baseline="30000" dirty="0" smtClean="0"/>
              <a:t>-2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223727" y="102259"/>
            <a:ext cx="301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 dirty="0" err="1" smtClean="0"/>
              <a:t>Temperature</a:t>
            </a:r>
            <a:r>
              <a:rPr lang="es-ES" sz="1200" b="1" dirty="0" smtClean="0"/>
              <a:t> </a:t>
            </a:r>
            <a:r>
              <a:rPr lang="es-ES" sz="1200" b="1" dirty="0" err="1" smtClean="0"/>
              <a:t>Effects</a:t>
            </a:r>
            <a:endParaRPr lang="es-ES" sz="1200" b="1" dirty="0"/>
          </a:p>
        </p:txBody>
      </p:sp>
      <p:grpSp>
        <p:nvGrpSpPr>
          <p:cNvPr id="11" name="Agrupar 10"/>
          <p:cNvGrpSpPr/>
          <p:nvPr/>
        </p:nvGrpSpPr>
        <p:grpSpPr>
          <a:xfrm>
            <a:off x="320358" y="838222"/>
            <a:ext cx="2923512" cy="1571034"/>
            <a:chOff x="687953" y="775271"/>
            <a:chExt cx="1464613" cy="1320118"/>
          </a:xfrm>
        </p:grpSpPr>
        <p:cxnSp>
          <p:nvCxnSpPr>
            <p:cNvPr id="8" name="Conector recto de flecha 7"/>
            <p:cNvCxnSpPr/>
            <p:nvPr/>
          </p:nvCxnSpPr>
          <p:spPr>
            <a:xfrm>
              <a:off x="934935" y="775271"/>
              <a:ext cx="0" cy="44302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CuadroTexto 4"/>
            <p:cNvSpPr txBox="1"/>
            <p:nvPr/>
          </p:nvSpPr>
          <p:spPr>
            <a:xfrm>
              <a:off x="687953" y="1836768"/>
              <a:ext cx="1464613" cy="258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 err="1" smtClean="0"/>
                <a:t>The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peak</a:t>
              </a:r>
              <a:r>
                <a:rPr lang="es-ES_tradnl" dirty="0" smtClean="0"/>
                <a:t> at p+ </a:t>
              </a:r>
              <a:r>
                <a:rPr lang="es-ES_tradnl" dirty="0" err="1" smtClean="0"/>
                <a:t>contact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decreases</a:t>
              </a:r>
              <a:r>
                <a:rPr lang="es-ES_tradnl" dirty="0" smtClean="0"/>
                <a:t> as </a:t>
              </a:r>
              <a:r>
                <a:rPr lang="es-ES_tradnl" dirty="0" err="1" smtClean="0"/>
                <a:t>temperature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increases</a:t>
              </a:r>
              <a:r>
                <a:rPr lang="es-ES_tradnl" dirty="0" smtClean="0"/>
                <a:t>, </a:t>
              </a:r>
              <a:r>
                <a:rPr lang="es-ES_tradnl" dirty="0" err="1" smtClean="0"/>
                <a:t>whereas</a:t>
              </a:r>
              <a:r>
                <a:rPr lang="es-ES_tradnl" dirty="0" smtClean="0"/>
                <a:t> a </a:t>
              </a:r>
              <a:r>
                <a:rPr lang="es-ES_tradnl" dirty="0" err="1" smtClean="0"/>
                <a:t>double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junction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effect</a:t>
              </a:r>
              <a:r>
                <a:rPr lang="es-ES_tradnl" dirty="0" smtClean="0"/>
                <a:t> </a:t>
              </a:r>
              <a:r>
                <a:rPr lang="es-ES_tradnl" dirty="0" err="1" smtClean="0"/>
                <a:t>is</a:t>
              </a:r>
              <a:r>
                <a:rPr lang="es-ES_tradnl" dirty="0"/>
                <a:t> </a:t>
              </a:r>
              <a:r>
                <a:rPr lang="es-ES_tradnl" dirty="0" smtClean="0"/>
                <a:t>more </a:t>
              </a:r>
              <a:r>
                <a:rPr lang="es-ES_tradnl" dirty="0" err="1" smtClean="0"/>
                <a:t>evident</a:t>
              </a:r>
              <a:r>
                <a:rPr lang="es-ES_tradnl" dirty="0" smtClean="0"/>
                <a:t>.</a:t>
              </a:r>
              <a:endParaRPr lang="es-ES" dirty="0"/>
            </a:p>
          </p:txBody>
        </p:sp>
      </p:grpSp>
      <p:sp>
        <p:nvSpPr>
          <p:cNvPr id="3" name="CuadroTexto 2"/>
          <p:cNvSpPr txBox="1"/>
          <p:nvPr/>
        </p:nvSpPr>
        <p:spPr>
          <a:xfrm>
            <a:off x="1731907" y="1843040"/>
            <a:ext cx="292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P+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2711450" y="1819180"/>
            <a:ext cx="627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smtClean="0"/>
              <a:t>N+</a:t>
            </a:r>
          </a:p>
          <a:p>
            <a:r>
              <a:rPr lang="es-ES" dirty="0" smtClean="0"/>
              <a:t>    </a:t>
            </a:r>
            <a:r>
              <a:rPr lang="es-ES" dirty="0" err="1" smtClean="0"/>
              <a:t>backplane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461907" y="1842915"/>
            <a:ext cx="292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P+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Mercedes Miñano IFIC-Valencia</a:t>
            </a: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686F0-5CC0-264E-80F1-9E9E02D5EC7A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663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736</Words>
  <Application>Microsoft Macintosh PowerPoint</Application>
  <PresentationFormat>Personalizado</PresentationFormat>
  <Paragraphs>188</Paragraphs>
  <Slides>18</Slides>
  <Notes>4</Notes>
  <HiddenSlides>0</HiddenSlides>
  <MMClips>0</MMClips>
  <ScaleCrop>false</ScaleCrop>
  <HeadingPairs>
    <vt:vector size="8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1" baseType="lpstr">
      <vt:lpstr>Tema de Office</vt:lpstr>
      <vt:lpstr>\\localhost\Users\minano\Desktop\RD50_SimulationGroup\Macintosh HD:Users:minano:Desktop:RD50_SimulationGroup:Introduction and the first task.doc!OLE_LINK2</vt:lpstr>
      <vt:lpstr>Equation</vt:lpstr>
      <vt:lpstr>For the RD50 Simulation Group</vt:lpstr>
      <vt:lpstr>Outline</vt:lpstr>
      <vt:lpstr>2D Pad Detector</vt:lpstr>
      <vt:lpstr>Presentación de PowerPoint</vt:lpstr>
      <vt:lpstr>Presentación de PowerPoint</vt:lpstr>
      <vt:lpstr>Presentación de PowerPoint</vt:lpstr>
      <vt:lpstr>T=290K  φ = 1 x 1015 cm-2</vt:lpstr>
      <vt:lpstr>T=260K  φ = 1 x 1015 cm-2</vt:lpstr>
      <vt:lpstr>Presentación de PowerPoint</vt:lpstr>
      <vt:lpstr>T=290K  Bias=300V</vt:lpstr>
      <vt:lpstr>Leakage Current</vt:lpstr>
      <vt:lpstr>Summary</vt:lpstr>
      <vt:lpstr>Next Steps    </vt:lpstr>
      <vt:lpstr>Back Up</vt:lpstr>
      <vt:lpstr>Physics Models</vt:lpstr>
      <vt:lpstr>Presentación de PowerPoint</vt:lpstr>
      <vt:lpstr>Electric Field  500V – 1015 cm-2</vt:lpstr>
      <vt:lpstr>Leakage Current</vt:lpstr>
    </vt:vector>
  </TitlesOfParts>
  <Company>IFIC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RD50 Simulation Group</dc:title>
  <dc:creator>Mercedes Miñano Moya</dc:creator>
  <cp:lastModifiedBy>Mercedes Miñano Moya</cp:lastModifiedBy>
  <cp:revision>78</cp:revision>
  <cp:lastPrinted>2012-05-28T10:52:23Z</cp:lastPrinted>
  <dcterms:created xsi:type="dcterms:W3CDTF">2012-05-14T15:31:29Z</dcterms:created>
  <dcterms:modified xsi:type="dcterms:W3CDTF">2012-05-31T09:22:44Z</dcterms:modified>
</cp:coreProperties>
</file>