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3" r:id="rId15"/>
    <p:sldId id="270" r:id="rId16"/>
    <p:sldId id="271" r:id="rId17"/>
    <p:sldId id="274" r:id="rId18"/>
    <p:sldId id="275" r:id="rId19"/>
    <p:sldId id="272" r:id="rId20"/>
    <p:sldId id="260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0000FF"/>
    <a:srgbClr val="800000"/>
    <a:srgbClr val="FFCC99"/>
    <a:srgbClr val="FFCC66"/>
    <a:srgbClr val="FFFFCC"/>
    <a:srgbClr val="CCFFCC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03257C6-1DAF-4CAB-92A5-BDD0581B8B2D}" type="datetimeFigureOut">
              <a:rPr lang="ru-RU"/>
              <a:pPr>
                <a:defRPr/>
              </a:pPr>
              <a:t>31.05.2012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0B40A3F-B526-450B-8915-9064A44CB4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72467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9BAEB-5984-43F4-B8F1-4A10912EB071}" type="datetime1">
              <a:rPr lang="ru-RU"/>
              <a:pPr>
                <a:defRPr/>
              </a:pPr>
              <a:t>31.05.2012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E5F43-416C-4CA2-9F25-AB6145124A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433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3598C-4718-4759-B0BA-1A986E1412B7}" type="datetime1">
              <a:rPr lang="ru-RU"/>
              <a:pPr>
                <a:defRPr/>
              </a:pPr>
              <a:t>31.05.2012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F41B2-B935-4DF8-9DC2-F6EF630977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5454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CCD18-5C52-4480-AA90-959CE115FF51}" type="datetime1">
              <a:rPr lang="ru-RU"/>
              <a:pPr>
                <a:defRPr/>
              </a:pPr>
              <a:t>31.05.2012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4C1EC-46BE-46E1-8801-FB71893D56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196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1899C-E927-45F2-98FC-7F61248C651F}" type="datetime1">
              <a:rPr lang="ru-RU"/>
              <a:pPr>
                <a:defRPr/>
              </a:pPr>
              <a:t>31.05.2012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F2A47-E40E-45D7-B5EC-7DDFC0267F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745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A9E52-8129-41D8-A71E-746D47422384}" type="datetime1">
              <a:rPr lang="ru-RU"/>
              <a:pPr>
                <a:defRPr/>
              </a:pPr>
              <a:t>31.05.2012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C9473-8BF4-4969-AC48-1B3F71EDC7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308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B8A4A-5B08-4EEF-A2D5-088286342995}" type="datetime1">
              <a:rPr lang="ru-RU"/>
              <a:pPr>
                <a:defRPr/>
              </a:pPr>
              <a:t>31.05.2012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8C4DE-B63F-4B75-AB86-6CB8ADF199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67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FE1AD-8C8B-4252-BFB7-4E2BE238B49F}" type="datetime1">
              <a:rPr lang="ru-RU"/>
              <a:pPr>
                <a:defRPr/>
              </a:pPr>
              <a:t>31.05.2012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2BD58-30F3-4481-B78C-9BEB0540B5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98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3544BE-80CD-45B8-8FEA-5BE27C8F41EC}" type="datetime1">
              <a:rPr lang="ru-RU"/>
              <a:pPr>
                <a:defRPr/>
              </a:pPr>
              <a:t>31.05.2012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C48C4-92A4-4875-B0CA-4B85BF678C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586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40B72-5EED-423A-8BC6-AA593FD1C97D}" type="datetime1">
              <a:rPr lang="ru-RU"/>
              <a:pPr>
                <a:defRPr/>
              </a:pPr>
              <a:t>31.05.2012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2DCE2D-B2D6-4EB8-A0EA-0B016DA4C7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759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2CCA4-BCD6-4D97-9DE7-BE8C503692E3}" type="datetime1">
              <a:rPr lang="ru-RU"/>
              <a:pPr>
                <a:defRPr/>
              </a:pPr>
              <a:t>31.05.2012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65D952-2573-4694-9F2C-AD6EEC7D38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8690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B0011-3143-47D2-AC37-1269E51E1E65}" type="datetime1">
              <a:rPr lang="ru-RU"/>
              <a:pPr>
                <a:defRPr/>
              </a:pPr>
              <a:t>31.05.2012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F1A4A-5A9C-464C-B2AA-E4A8D2C615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046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B34F7F8-BAA5-47E1-96FB-454C0D5CC668}" type="datetime1">
              <a:rPr lang="ru-RU"/>
              <a:pPr>
                <a:defRPr/>
              </a:pPr>
              <a:t>31.05.2012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659458C-4763-4F1F-A9BE-505CB49CB2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wmf"/><Relationship Id="rId4" Type="http://schemas.openxmlformats.org/officeDocument/2006/relationships/image" Target="../media/image17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16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ern.ch/rd50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emf"/><Relationship Id="rId4" Type="http://schemas.openxmlformats.org/officeDocument/2006/relationships/image" Target="../media/image6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7"/>
          <p:cNvSpPr>
            <a:spLocks noChangeShapeType="1"/>
          </p:cNvSpPr>
          <p:nvPr/>
        </p:nvSpPr>
        <p:spPr bwMode="auto">
          <a:xfrm>
            <a:off x="515938" y="1125538"/>
            <a:ext cx="8229600" cy="0"/>
          </a:xfrm>
          <a:prstGeom prst="line">
            <a:avLst/>
          </a:prstGeom>
          <a:noFill/>
          <a:ln w="57150" cmpd="thinThick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2051" name="Picture 10" descr="ptilgol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950" y="260350"/>
            <a:ext cx="15113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Text Box 11"/>
          <p:cNvSpPr txBox="1">
            <a:spLocks noChangeArrowheads="1"/>
          </p:cNvSpPr>
          <p:nvPr/>
        </p:nvSpPr>
        <p:spPr bwMode="auto">
          <a:xfrm>
            <a:off x="611188" y="1447800"/>
            <a:ext cx="8137525" cy="1816100"/>
          </a:xfrm>
          <a:prstGeom prst="rect">
            <a:avLst/>
          </a:prstGeom>
          <a:gradFill rotWithShape="1">
            <a:gsLst>
              <a:gs pos="0">
                <a:srgbClr val="5E765E"/>
              </a:gs>
              <a:gs pos="50000">
                <a:srgbClr val="CCFFCC"/>
              </a:gs>
              <a:gs pos="100000">
                <a:srgbClr val="5E765E"/>
              </a:gs>
            </a:gsLst>
            <a:lin ang="2700000" scaled="1"/>
          </a:gradFill>
          <a:ln w="57150" cmpd="thinThick">
            <a:solidFill>
              <a:srgbClr val="9933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sz="2800" b="1" i="1" dirty="0">
                <a:solidFill>
                  <a:srgbClr val="0000FF"/>
                </a:solidFill>
                <a:latin typeface="Comic Sans MS" pitchFamily="66" charset="0"/>
              </a:rPr>
              <a:t>Operational conditions </a:t>
            </a:r>
          </a:p>
          <a:p>
            <a:pPr algn="ctr" eaLnBrk="1" hangingPunct="1"/>
            <a:r>
              <a:rPr lang="en-US" sz="2800" b="1" i="1" dirty="0">
                <a:solidFill>
                  <a:srgbClr val="0000FF"/>
                </a:solidFill>
                <a:latin typeface="Comic Sans MS" pitchFamily="66" charset="0"/>
              </a:rPr>
              <a:t>for enhancement of collected charge</a:t>
            </a:r>
          </a:p>
          <a:p>
            <a:pPr algn="ctr" eaLnBrk="1" hangingPunct="1"/>
            <a:r>
              <a:rPr lang="en-US" sz="2800" b="1" i="1" dirty="0">
                <a:solidFill>
                  <a:srgbClr val="0000FF"/>
                </a:solidFill>
                <a:latin typeface="Comic Sans MS" pitchFamily="66" charset="0"/>
              </a:rPr>
              <a:t>via avalanche multiplication </a:t>
            </a:r>
          </a:p>
          <a:p>
            <a:pPr algn="ctr" eaLnBrk="1" hangingPunct="1"/>
            <a:r>
              <a:rPr lang="en-US" sz="2800" b="1" i="1" dirty="0">
                <a:solidFill>
                  <a:srgbClr val="0000FF"/>
                </a:solidFill>
                <a:latin typeface="Comic Sans MS" pitchFamily="66" charset="0"/>
              </a:rPr>
              <a:t>in n-on-p </a:t>
            </a:r>
            <a:r>
              <a:rPr lang="en-US" sz="2800" b="1" i="1" dirty="0" smtClean="0">
                <a:solidFill>
                  <a:srgbClr val="0000FF"/>
                </a:solidFill>
                <a:latin typeface="Comic Sans MS" pitchFamily="66" charset="0"/>
              </a:rPr>
              <a:t>Si strip </a:t>
            </a:r>
            <a:r>
              <a:rPr lang="en-US" sz="2800" b="1" i="1" dirty="0">
                <a:solidFill>
                  <a:srgbClr val="0000FF"/>
                </a:solidFill>
                <a:latin typeface="Comic Sans MS" pitchFamily="66" charset="0"/>
              </a:rPr>
              <a:t>detectors</a:t>
            </a:r>
            <a:endParaRPr lang="ru-RU" sz="2800" b="1" i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2053" name="Text Box 12"/>
          <p:cNvSpPr txBox="1">
            <a:spLocks noChangeArrowheads="1"/>
          </p:cNvSpPr>
          <p:nvPr/>
        </p:nvSpPr>
        <p:spPr bwMode="auto">
          <a:xfrm>
            <a:off x="1006475" y="3657600"/>
            <a:ext cx="7378700" cy="95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sz="2000" u="sng"/>
              <a:t>E. Verbitskaya</a:t>
            </a:r>
            <a:r>
              <a:rPr lang="en-US" sz="2000"/>
              <a:t>, </a:t>
            </a:r>
            <a:r>
              <a:rPr lang="de-DE" sz="2000"/>
              <a:t>V. Eremin, A. Zabrodskii, B. Ermolaev</a:t>
            </a:r>
            <a:endParaRPr lang="en-US" sz="2000"/>
          </a:p>
          <a:p>
            <a:pPr algn="ctr" eaLnBrk="1" hangingPunct="1"/>
            <a:r>
              <a:rPr lang="en-US" i="1">
                <a:cs typeface="Times New Roman" pitchFamily="18" charset="0"/>
              </a:rPr>
              <a:t>Ioffe Physical-Technical Institute of Russian Academy of Sciences</a:t>
            </a:r>
          </a:p>
          <a:p>
            <a:pPr algn="ctr" eaLnBrk="1" hangingPunct="1"/>
            <a:r>
              <a:rPr lang="en-US" i="1">
                <a:cs typeface="Times New Roman" pitchFamily="18" charset="0"/>
              </a:rPr>
              <a:t>St. Petersburg, Russia</a:t>
            </a:r>
            <a:endParaRPr lang="en-US"/>
          </a:p>
        </p:txBody>
      </p:sp>
      <p:sp>
        <p:nvSpPr>
          <p:cNvPr id="2054" name="Text Box 13"/>
          <p:cNvSpPr txBox="1">
            <a:spLocks noChangeArrowheads="1"/>
          </p:cNvSpPr>
          <p:nvPr/>
        </p:nvSpPr>
        <p:spPr bwMode="auto">
          <a:xfrm>
            <a:off x="3540125" y="5805488"/>
            <a:ext cx="246697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sz="1600" b="1"/>
              <a:t>20 RD50 Workshop</a:t>
            </a:r>
          </a:p>
          <a:p>
            <a:pPr algn="ctr" eaLnBrk="1" hangingPunct="1"/>
            <a:r>
              <a:rPr lang="en-US" sz="1600" b="1"/>
              <a:t>Bari, May 30 - June 1, 2012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8"/>
          <p:cNvSpPr>
            <a:spLocks noChangeArrowheads="1"/>
          </p:cNvSpPr>
          <p:nvPr/>
        </p:nvSpPr>
        <p:spPr bwMode="auto">
          <a:xfrm>
            <a:off x="1460500" y="246063"/>
            <a:ext cx="6070600" cy="609600"/>
          </a:xfrm>
          <a:prstGeom prst="rect">
            <a:avLst/>
          </a:prstGeom>
          <a:solidFill>
            <a:srgbClr val="CCFFCC"/>
          </a:solidFill>
          <a:ln w="57150" cmpd="thinThick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2800" i="1">
                <a:latin typeface="Times New Roman" pitchFamily="18" charset="0"/>
              </a:rPr>
              <a:t> </a:t>
            </a:r>
            <a:r>
              <a:rPr lang="en-US" sz="2800" i="1">
                <a:solidFill>
                  <a:srgbClr val="0000FF"/>
                </a:solidFill>
                <a:latin typeface="Comic Sans MS" pitchFamily="66" charset="0"/>
              </a:rPr>
              <a:t>Dependence of Q</a:t>
            </a:r>
            <a:r>
              <a:rPr lang="en-US" sz="2800" i="1" baseline="-25000">
                <a:solidFill>
                  <a:srgbClr val="0000FF"/>
                </a:solidFill>
                <a:latin typeface="Comic Sans MS" pitchFamily="66" charset="0"/>
              </a:rPr>
              <a:t>c</a:t>
            </a:r>
            <a:r>
              <a:rPr lang="en-US" sz="2800" i="1">
                <a:solidFill>
                  <a:srgbClr val="0000FF"/>
                </a:solidFill>
                <a:latin typeface="Comic Sans MS" pitchFamily="66" charset="0"/>
              </a:rPr>
              <a:t>(F) on V</a:t>
            </a:r>
          </a:p>
        </p:txBody>
      </p:sp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335" y="1428650"/>
            <a:ext cx="4225982" cy="321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68" name="TextBox 2"/>
          <p:cNvSpPr txBox="1">
            <a:spLocks noChangeArrowheads="1"/>
          </p:cNvSpPr>
          <p:nvPr/>
        </p:nvSpPr>
        <p:spPr bwMode="auto">
          <a:xfrm>
            <a:off x="1828800" y="1050925"/>
            <a:ext cx="9890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/>
              <a:t>T = 253K</a:t>
            </a:r>
            <a:endParaRPr lang="ru-RU"/>
          </a:p>
        </p:txBody>
      </p:sp>
      <p:sp>
        <p:nvSpPr>
          <p:cNvPr id="11269" name="TextBox 1"/>
          <p:cNvSpPr txBox="1">
            <a:spLocks noChangeArrowheads="1"/>
          </p:cNvSpPr>
          <p:nvPr/>
        </p:nvSpPr>
        <p:spPr bwMode="auto">
          <a:xfrm>
            <a:off x="4572000" y="1619349"/>
            <a:ext cx="4272323" cy="2769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♦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competition of carrier trapping </a:t>
            </a:r>
          </a:p>
          <a:p>
            <a:pPr eaLnBrk="1" hangingPunct="1"/>
            <a:r>
              <a:rPr lang="en-US" dirty="0">
                <a:latin typeface="Times New Roman" pitchFamily="18" charset="0"/>
                <a:cs typeface="Times New Roman" pitchFamily="18" charset="0"/>
              </a:rPr>
              <a:t>    and avalanche multiplication  </a:t>
            </a:r>
          </a:p>
          <a:p>
            <a:pPr eaLnBrk="1" hangingPunct="1"/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   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non-monotonic behavior with a bump;</a:t>
            </a:r>
          </a:p>
          <a:p>
            <a:pPr eaLnBrk="1" hangingPunct="1"/>
            <a:endParaRPr lang="en-US" sz="10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♦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at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~ 10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cm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-2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and 1800 V </a:t>
            </a:r>
          </a:p>
          <a:p>
            <a:pPr eaLnBrk="1" hangingPunct="1"/>
            <a:r>
              <a:rPr lang="en-US" i="1" dirty="0">
                <a:latin typeface="Times New Roman" pitchFamily="18" charset="0"/>
                <a:cs typeface="Times New Roman" pitchFamily="18" charset="0"/>
              </a:rPr>
              <a:t>        Q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is close to 25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ke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sz="10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♦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at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≥1500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 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i="1" baseline="-25000" dirty="0" err="1" smtClean="0">
                <a:latin typeface="Times New Roman" pitchFamily="18" charset="0"/>
                <a:cs typeface="Times New Roman" pitchFamily="18" charset="0"/>
              </a:rPr>
              <a:t>c_max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is above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24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ke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sz="10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♦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maximum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of 34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ke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at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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2x10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cm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-2</a:t>
            </a:r>
          </a:p>
          <a:p>
            <a:pPr eaLnBrk="1" hangingPunct="1"/>
            <a:r>
              <a:rPr lang="en-US" dirty="0">
                <a:latin typeface="Times New Roman" pitchFamily="18" charset="0"/>
                <a:cs typeface="Times New Roman" pitchFamily="18" charset="0"/>
              </a:rPr>
              <a:t>   and 1800 V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0" name="Text Box 11"/>
          <p:cNvSpPr txBox="1">
            <a:spLocks noChangeArrowheads="1"/>
          </p:cNvSpPr>
          <p:nvPr/>
        </p:nvSpPr>
        <p:spPr bwMode="auto">
          <a:xfrm>
            <a:off x="3581400" y="6272213"/>
            <a:ext cx="4638675" cy="276225"/>
          </a:xfrm>
          <a:prstGeom prst="rect">
            <a:avLst/>
          </a:prstGeom>
          <a:solidFill>
            <a:srgbClr val="FFFFFF"/>
          </a:solidFill>
          <a:ln w="254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200" i="1">
                <a:latin typeface="Times New Roman" pitchFamily="18" charset="0"/>
                <a:cs typeface="Times New Roman" pitchFamily="18" charset="0"/>
              </a:rPr>
              <a:t>E. Verbitskaya, et al., 20 RD50 workshop, Bari, May 30 – June 1, 2012</a:t>
            </a:r>
            <a:endParaRPr lang="en-GB" sz="1200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9A3A36-8542-403B-8732-19AFC485F5C2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8"/>
          <p:cNvSpPr>
            <a:spLocks noChangeArrowheads="1"/>
          </p:cNvSpPr>
          <p:nvPr/>
        </p:nvSpPr>
        <p:spPr bwMode="auto">
          <a:xfrm>
            <a:off x="942975" y="219075"/>
            <a:ext cx="7115175" cy="609600"/>
          </a:xfrm>
          <a:prstGeom prst="rect">
            <a:avLst/>
          </a:prstGeom>
          <a:solidFill>
            <a:srgbClr val="CCFFCC"/>
          </a:solidFill>
          <a:ln w="57150" cmpd="thinThick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2800" i="1">
                <a:latin typeface="Times New Roman" pitchFamily="18" charset="0"/>
              </a:rPr>
              <a:t> </a:t>
            </a:r>
            <a:r>
              <a:rPr lang="en-US" sz="2800" i="1">
                <a:solidFill>
                  <a:srgbClr val="0000FF"/>
                </a:solidFill>
                <a:latin typeface="Comic Sans MS" pitchFamily="66" charset="0"/>
              </a:rPr>
              <a:t>Influence of detector geometry</a:t>
            </a:r>
          </a:p>
        </p:txBody>
      </p:sp>
      <p:sp>
        <p:nvSpPr>
          <p:cNvPr id="12291" name="TextBox 2"/>
          <p:cNvSpPr txBox="1">
            <a:spLocks noChangeArrowheads="1"/>
          </p:cNvSpPr>
          <p:nvPr/>
        </p:nvSpPr>
        <p:spPr bwMode="auto">
          <a:xfrm>
            <a:off x="1066800" y="1046163"/>
            <a:ext cx="2932213" cy="369332"/>
          </a:xfrm>
          <a:prstGeom prst="rect">
            <a:avLst/>
          </a:prstGeom>
          <a:noFill/>
          <a:ln w="19050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C00000"/>
                </a:solidFill>
              </a:rPr>
              <a:t>1. Strip </a:t>
            </a:r>
            <a:r>
              <a:rPr lang="en-US" dirty="0" smtClean="0">
                <a:solidFill>
                  <a:srgbClr val="C00000"/>
                </a:solidFill>
              </a:rPr>
              <a:t>width → </a:t>
            </a:r>
            <a:r>
              <a:rPr lang="en-US" dirty="0">
                <a:solidFill>
                  <a:srgbClr val="C00000"/>
                </a:solidFill>
              </a:rPr>
              <a:t>20, 10, 6 </a:t>
            </a:r>
            <a:r>
              <a:rPr lang="en-US" dirty="0">
                <a:solidFill>
                  <a:srgbClr val="C00000"/>
                </a:solidFill>
                <a:latin typeface="Symbol" pitchFamily="18" charset="2"/>
              </a:rPr>
              <a:t>m</a:t>
            </a:r>
            <a:r>
              <a:rPr lang="en-US" dirty="0">
                <a:solidFill>
                  <a:srgbClr val="C00000"/>
                </a:solidFill>
              </a:rPr>
              <a:t>m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2292" name="TextBox 3"/>
          <p:cNvSpPr txBox="1">
            <a:spLocks noChangeArrowheads="1"/>
          </p:cNvSpPr>
          <p:nvPr/>
        </p:nvSpPr>
        <p:spPr bwMode="auto">
          <a:xfrm>
            <a:off x="1143000" y="1457325"/>
            <a:ext cx="73279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>
                <a:latin typeface="Times New Roman" pitchFamily="18" charset="0"/>
                <a:cs typeface="Times New Roman" pitchFamily="18" charset="0"/>
              </a:rPr>
              <a:t>Focusing of the electric field and current – special parameters vs. strip width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" y="2041464"/>
            <a:ext cx="3430588" cy="257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9825" y="2144713"/>
            <a:ext cx="3429000" cy="2582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95" name="TextBox 4"/>
          <p:cNvSpPr txBox="1">
            <a:spLocks noChangeArrowheads="1"/>
          </p:cNvSpPr>
          <p:nvPr/>
        </p:nvSpPr>
        <p:spPr bwMode="auto">
          <a:xfrm>
            <a:off x="1758950" y="1801813"/>
            <a:ext cx="19573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solidFill>
                  <a:srgbClr val="C00000"/>
                </a:solidFill>
              </a:rPr>
              <a:t>E (x)</a:t>
            </a:r>
            <a:r>
              <a:rPr lang="en-US">
                <a:solidFill>
                  <a:srgbClr val="C00000"/>
                </a:solidFill>
              </a:rPr>
              <a:t> vs. strip width</a:t>
            </a:r>
            <a:endParaRPr lang="ru-RU">
              <a:solidFill>
                <a:srgbClr val="C00000"/>
              </a:solidFill>
            </a:endParaRPr>
          </a:p>
        </p:txBody>
      </p:sp>
      <p:sp>
        <p:nvSpPr>
          <p:cNvPr id="12296" name="TextBox 5"/>
          <p:cNvSpPr txBox="1">
            <a:spLocks noChangeArrowheads="1"/>
          </p:cNvSpPr>
          <p:nvPr/>
        </p:nvSpPr>
        <p:spPr bwMode="auto">
          <a:xfrm>
            <a:off x="5638800" y="1827213"/>
            <a:ext cx="20510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solidFill>
                  <a:srgbClr val="C00000"/>
                </a:solidFill>
              </a:rPr>
              <a:t>Q</a:t>
            </a:r>
            <a:r>
              <a:rPr lang="en-US" i="1" baseline="-25000">
                <a:solidFill>
                  <a:srgbClr val="C00000"/>
                </a:solidFill>
              </a:rPr>
              <a:t>c</a:t>
            </a:r>
            <a:r>
              <a:rPr lang="en-US" i="1">
                <a:solidFill>
                  <a:srgbClr val="C00000"/>
                </a:solidFill>
              </a:rPr>
              <a:t>(F)</a:t>
            </a:r>
            <a:r>
              <a:rPr lang="en-US">
                <a:solidFill>
                  <a:srgbClr val="C00000"/>
                </a:solidFill>
              </a:rPr>
              <a:t> vs. strip width</a:t>
            </a:r>
            <a:endParaRPr lang="ru-RU">
              <a:solidFill>
                <a:srgbClr val="C00000"/>
              </a:solidFill>
            </a:endParaRPr>
          </a:p>
        </p:txBody>
      </p:sp>
      <p:sp>
        <p:nvSpPr>
          <p:cNvPr id="12297" name="TextBox 4"/>
          <p:cNvSpPr txBox="1">
            <a:spLocks noChangeArrowheads="1"/>
          </p:cNvSpPr>
          <p:nvPr/>
        </p:nvSpPr>
        <p:spPr bwMode="auto">
          <a:xfrm>
            <a:off x="1635125" y="4754563"/>
            <a:ext cx="6594475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♦ </a:t>
            </a:r>
            <a:r>
              <a:rPr lang="en-US"/>
              <a:t>Rise of the maximum </a:t>
            </a:r>
            <a:r>
              <a:rPr lang="en-US" i="1"/>
              <a:t>Q</a:t>
            </a:r>
            <a:r>
              <a:rPr lang="en-US" i="1" baseline="-25000"/>
              <a:t>c</a:t>
            </a:r>
            <a:r>
              <a:rPr lang="en-US"/>
              <a:t> due to focusing with strip width reduction </a:t>
            </a:r>
          </a:p>
          <a:p>
            <a:pPr eaLnBrk="1" hangingPunct="1"/>
            <a:r>
              <a:rPr lang="en-US"/>
              <a:t>   </a:t>
            </a:r>
            <a:r>
              <a:rPr lang="en-US">
                <a:sym typeface="Wingdings" pitchFamily="2" charset="2"/>
              </a:rPr>
              <a:t></a:t>
            </a:r>
            <a:r>
              <a:rPr lang="en-US"/>
              <a:t> the scale of the effect is rather small;</a:t>
            </a:r>
          </a:p>
          <a:p>
            <a:pPr eaLnBrk="1" hangingPunct="1"/>
            <a:endParaRPr lang="en-US" sz="1000"/>
          </a:p>
          <a:p>
            <a:pPr eaLnBrk="1" hangingPunct="1"/>
            <a:r>
              <a:rPr lang="en-US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♦ </a:t>
            </a:r>
            <a:r>
              <a:rPr lang="en-US"/>
              <a:t>Main effect - shift of </a:t>
            </a:r>
            <a:r>
              <a:rPr lang="en-US" i="1"/>
              <a:t>Q</a:t>
            </a:r>
            <a:r>
              <a:rPr lang="en-US" i="1" baseline="-25000"/>
              <a:t>c</a:t>
            </a:r>
            <a:r>
              <a:rPr lang="en-US"/>
              <a:t> enhancement towards lower </a:t>
            </a:r>
            <a:r>
              <a:rPr lang="en-US" i="1"/>
              <a:t>F</a:t>
            </a:r>
            <a:endParaRPr lang="ru-RU" i="1"/>
          </a:p>
        </p:txBody>
      </p:sp>
      <p:sp>
        <p:nvSpPr>
          <p:cNvPr id="15" name="Овал 14"/>
          <p:cNvSpPr/>
          <p:nvPr/>
        </p:nvSpPr>
        <p:spPr>
          <a:xfrm>
            <a:off x="3953563" y="2438400"/>
            <a:ext cx="123825" cy="361950"/>
          </a:xfrm>
          <a:prstGeom prst="ellipse">
            <a:avLst/>
          </a:prstGeom>
          <a:noFill/>
          <a:ln w="158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3463925" y="6400800"/>
            <a:ext cx="4638675" cy="276225"/>
          </a:xfrm>
          <a:prstGeom prst="rect">
            <a:avLst/>
          </a:prstGeom>
          <a:solidFill>
            <a:srgbClr val="FFFFFF"/>
          </a:solidFill>
          <a:ln w="254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200" i="1">
                <a:latin typeface="Times New Roman" pitchFamily="18" charset="0"/>
                <a:cs typeface="Times New Roman" pitchFamily="18" charset="0"/>
              </a:rPr>
              <a:t>E. Verbitskaya, et al., 20 RD50 workshop, Bari, May 30 – June 1, 2012</a:t>
            </a:r>
            <a:endParaRPr lang="en-GB" sz="1200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3F19A3-5544-498A-9507-8A14DB094D11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8"/>
          <p:cNvSpPr>
            <a:spLocks noChangeArrowheads="1"/>
          </p:cNvSpPr>
          <p:nvPr/>
        </p:nvSpPr>
        <p:spPr bwMode="auto">
          <a:xfrm>
            <a:off x="1046163" y="246063"/>
            <a:ext cx="7356475" cy="609600"/>
          </a:xfrm>
          <a:prstGeom prst="rect">
            <a:avLst/>
          </a:prstGeom>
          <a:solidFill>
            <a:srgbClr val="CCFFCC"/>
          </a:solidFill>
          <a:ln w="57150" cmpd="thinThick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2800" i="1">
                <a:latin typeface="Times New Roman" pitchFamily="18" charset="0"/>
              </a:rPr>
              <a:t> </a:t>
            </a:r>
            <a:r>
              <a:rPr lang="en-US" sz="2800" i="1">
                <a:solidFill>
                  <a:srgbClr val="0000FF"/>
                </a:solidFill>
                <a:latin typeface="Comic Sans MS" pitchFamily="66" charset="0"/>
              </a:rPr>
              <a:t>Influence of detector geometry </a:t>
            </a: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1066800" y="1025525"/>
            <a:ext cx="4519314" cy="369332"/>
          </a:xfrm>
          <a:prstGeom prst="rect">
            <a:avLst/>
          </a:prstGeom>
          <a:noFill/>
          <a:ln w="19050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C00000"/>
                </a:solidFill>
              </a:rPr>
              <a:t>2. Different detector </a:t>
            </a:r>
            <a:r>
              <a:rPr lang="en-US" dirty="0" smtClean="0">
                <a:solidFill>
                  <a:srgbClr val="C00000"/>
                </a:solidFill>
              </a:rPr>
              <a:t>thickness → </a:t>
            </a:r>
            <a:r>
              <a:rPr lang="en-US" dirty="0">
                <a:solidFill>
                  <a:srgbClr val="C00000"/>
                </a:solidFill>
              </a:rPr>
              <a:t>300, 100 </a:t>
            </a:r>
            <a:r>
              <a:rPr lang="en-US" dirty="0">
                <a:solidFill>
                  <a:srgbClr val="C00000"/>
                </a:solidFill>
                <a:latin typeface="Symbol" pitchFamily="18" charset="2"/>
              </a:rPr>
              <a:t>m</a:t>
            </a:r>
            <a:r>
              <a:rPr lang="en-US" dirty="0">
                <a:solidFill>
                  <a:srgbClr val="C00000"/>
                </a:solidFill>
              </a:rPr>
              <a:t>m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7"/>
          <a:stretch>
            <a:fillRect/>
          </a:stretch>
        </p:blipFill>
        <p:spPr bwMode="auto">
          <a:xfrm>
            <a:off x="4397375" y="1747838"/>
            <a:ext cx="3170238" cy="23447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33" r="569" b="2185"/>
          <a:stretch>
            <a:fillRect/>
          </a:stretch>
        </p:blipFill>
        <p:spPr bwMode="auto">
          <a:xfrm>
            <a:off x="4397375" y="4130675"/>
            <a:ext cx="3071813" cy="22272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00" y="1698625"/>
            <a:ext cx="3149600" cy="23733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9" name="TextBox 3"/>
          <p:cNvSpPr txBox="1">
            <a:spLocks noChangeArrowheads="1"/>
          </p:cNvSpPr>
          <p:nvPr/>
        </p:nvSpPr>
        <p:spPr bwMode="auto">
          <a:xfrm>
            <a:off x="1752600" y="1423988"/>
            <a:ext cx="9064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/>
              <a:t>300 </a:t>
            </a:r>
            <a:r>
              <a:rPr lang="en-US">
                <a:latin typeface="Symbol" pitchFamily="18" charset="2"/>
              </a:rPr>
              <a:t>m</a:t>
            </a:r>
            <a:r>
              <a:rPr lang="en-US"/>
              <a:t>m</a:t>
            </a:r>
            <a:endParaRPr lang="ru-RU"/>
          </a:p>
        </p:txBody>
      </p:sp>
      <p:sp>
        <p:nvSpPr>
          <p:cNvPr id="13320" name="TextBox 16"/>
          <p:cNvSpPr txBox="1">
            <a:spLocks noChangeArrowheads="1"/>
          </p:cNvSpPr>
          <p:nvPr/>
        </p:nvSpPr>
        <p:spPr bwMode="auto">
          <a:xfrm>
            <a:off x="5362575" y="1423988"/>
            <a:ext cx="9064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/>
              <a:t>100 </a:t>
            </a:r>
            <a:r>
              <a:rPr lang="en-US">
                <a:latin typeface="Symbol" pitchFamily="18" charset="2"/>
              </a:rPr>
              <a:t>m</a:t>
            </a:r>
            <a:r>
              <a:rPr lang="en-US"/>
              <a:t>m</a:t>
            </a:r>
            <a:endParaRPr lang="ru-RU"/>
          </a:p>
        </p:txBody>
      </p:sp>
      <p:sp>
        <p:nvSpPr>
          <p:cNvPr id="13321" name="TextBox 4"/>
          <p:cNvSpPr txBox="1">
            <a:spLocks noChangeArrowheads="1"/>
          </p:cNvSpPr>
          <p:nvPr/>
        </p:nvSpPr>
        <p:spPr bwMode="auto">
          <a:xfrm>
            <a:off x="6705600" y="1046163"/>
            <a:ext cx="14001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>
                <a:solidFill>
                  <a:srgbClr val="990099"/>
                </a:solidFill>
              </a:rPr>
              <a:t>1000 V, 253K</a:t>
            </a:r>
            <a:endParaRPr lang="ru-RU">
              <a:solidFill>
                <a:srgbClr val="990099"/>
              </a:solidFill>
            </a:endParaRPr>
          </a:p>
        </p:txBody>
      </p:sp>
      <p:pic>
        <p:nvPicPr>
          <p:cNvPr id="13322" name="Рисунок 1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0" t="9145" r="5251" b="4424"/>
          <a:stretch>
            <a:fillRect/>
          </a:stretch>
        </p:blipFill>
        <p:spPr bwMode="auto">
          <a:xfrm>
            <a:off x="787400" y="4154488"/>
            <a:ext cx="3048000" cy="22463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3" name="TextBox 13"/>
          <p:cNvSpPr txBox="1">
            <a:spLocks noChangeArrowheads="1"/>
          </p:cNvSpPr>
          <p:nvPr/>
        </p:nvSpPr>
        <p:spPr bwMode="auto">
          <a:xfrm>
            <a:off x="2743200" y="2101850"/>
            <a:ext cx="7651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600">
                <a:solidFill>
                  <a:srgbClr val="C00000"/>
                </a:solidFill>
              </a:rPr>
              <a:t>1000 V</a:t>
            </a:r>
            <a:endParaRPr lang="ru-RU" sz="1600">
              <a:solidFill>
                <a:srgbClr val="C00000"/>
              </a:solidFill>
            </a:endParaRPr>
          </a:p>
        </p:txBody>
      </p:sp>
      <p:sp>
        <p:nvSpPr>
          <p:cNvPr id="13324" name="TextBox 22"/>
          <p:cNvSpPr txBox="1">
            <a:spLocks noChangeArrowheads="1"/>
          </p:cNvSpPr>
          <p:nvPr/>
        </p:nvSpPr>
        <p:spPr bwMode="auto">
          <a:xfrm>
            <a:off x="6357938" y="2084388"/>
            <a:ext cx="7651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600">
                <a:solidFill>
                  <a:srgbClr val="C00000"/>
                </a:solidFill>
              </a:rPr>
              <a:t>1000 V</a:t>
            </a:r>
            <a:endParaRPr lang="ru-RU" sz="1600">
              <a:solidFill>
                <a:srgbClr val="C00000"/>
              </a:solidFill>
            </a:endParaRPr>
          </a:p>
        </p:txBody>
      </p:sp>
      <p:sp>
        <p:nvSpPr>
          <p:cNvPr id="13325" name="Text Box 11"/>
          <p:cNvSpPr txBox="1">
            <a:spLocks noChangeArrowheads="1"/>
          </p:cNvSpPr>
          <p:nvPr/>
        </p:nvSpPr>
        <p:spPr bwMode="auto">
          <a:xfrm>
            <a:off x="3481388" y="6438900"/>
            <a:ext cx="4638675" cy="276225"/>
          </a:xfrm>
          <a:prstGeom prst="rect">
            <a:avLst/>
          </a:prstGeom>
          <a:solidFill>
            <a:srgbClr val="FFFFFF"/>
          </a:solidFill>
          <a:ln w="254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200" i="1">
                <a:latin typeface="Times New Roman" pitchFamily="18" charset="0"/>
                <a:cs typeface="Times New Roman" pitchFamily="18" charset="0"/>
              </a:rPr>
              <a:t>E. Verbitskaya, et al., 20 RD50 workshop, Bari, May 30 – June 1, 2012</a:t>
            </a:r>
            <a:endParaRPr lang="en-GB" sz="1200" i="1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114800" y="1522413"/>
            <a:ext cx="0" cy="4832350"/>
          </a:xfrm>
          <a:prstGeom prst="line">
            <a:avLst/>
          </a:prstGeom>
          <a:ln w="2222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27" name="TextBox 5"/>
          <p:cNvSpPr txBox="1">
            <a:spLocks noChangeArrowheads="1"/>
          </p:cNvSpPr>
          <p:nvPr/>
        </p:nvSpPr>
        <p:spPr bwMode="auto">
          <a:xfrm>
            <a:off x="7763730" y="4071938"/>
            <a:ext cx="129540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b="1" dirty="0">
                <a:solidFill>
                  <a:srgbClr val="990000"/>
                </a:solidFill>
              </a:rPr>
              <a:t>In thin detector </a:t>
            </a:r>
          </a:p>
          <a:p>
            <a:pPr eaLnBrk="1" hangingPunct="1"/>
            <a:r>
              <a:rPr lang="en-US" b="1" dirty="0">
                <a:solidFill>
                  <a:srgbClr val="990000"/>
                </a:solidFill>
              </a:rPr>
              <a:t>DP </a:t>
            </a:r>
            <a:r>
              <a:rPr lang="en-US" b="1" i="1" dirty="0">
                <a:solidFill>
                  <a:srgbClr val="990000"/>
                </a:solidFill>
              </a:rPr>
              <a:t>E(x)</a:t>
            </a:r>
            <a:r>
              <a:rPr lang="en-US" b="1" dirty="0">
                <a:solidFill>
                  <a:srgbClr val="990000"/>
                </a:solidFill>
              </a:rPr>
              <a:t> and </a:t>
            </a:r>
            <a:r>
              <a:rPr lang="en-US" b="1" i="1" dirty="0" err="1">
                <a:solidFill>
                  <a:srgbClr val="990000"/>
                </a:solidFill>
              </a:rPr>
              <a:t>Q</a:t>
            </a:r>
            <a:r>
              <a:rPr lang="en-US" b="1" i="1" baseline="-25000" dirty="0" err="1">
                <a:solidFill>
                  <a:srgbClr val="990000"/>
                </a:solidFill>
              </a:rPr>
              <a:t>c_max</a:t>
            </a:r>
            <a:r>
              <a:rPr lang="en-US" b="1" dirty="0">
                <a:solidFill>
                  <a:srgbClr val="990000"/>
                </a:solidFill>
              </a:rPr>
              <a:t> are shifted to higher </a:t>
            </a:r>
            <a:r>
              <a:rPr lang="en-US" b="1" i="1" dirty="0">
                <a:solidFill>
                  <a:srgbClr val="990000"/>
                </a:solidFill>
              </a:rPr>
              <a:t>F</a:t>
            </a:r>
            <a:endParaRPr lang="ru-RU" b="1" i="1" dirty="0">
              <a:solidFill>
                <a:srgbClr val="990000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620507-8932-4529-88EC-CADF277F7081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7469188" y="2084388"/>
            <a:ext cx="294542" cy="169068"/>
          </a:xfrm>
          <a:prstGeom prst="straightConnector1">
            <a:avLst/>
          </a:prstGeom>
          <a:ln w="158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791446" y="1883608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990000"/>
                </a:solidFill>
              </a:rPr>
              <a:t>DP</a:t>
            </a:r>
            <a:endParaRPr lang="ru-RU" b="1" dirty="0">
              <a:solidFill>
                <a:srgbClr val="99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88446" y="3015734"/>
            <a:ext cx="950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990000"/>
                </a:solidFill>
              </a:rPr>
              <a:t>uniform</a:t>
            </a:r>
            <a:endParaRPr lang="ru-RU" b="1" dirty="0">
              <a:solidFill>
                <a:srgbClr val="99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8"/>
          <p:cNvSpPr>
            <a:spLocks noChangeArrowheads="1"/>
          </p:cNvSpPr>
          <p:nvPr/>
        </p:nvSpPr>
        <p:spPr bwMode="auto">
          <a:xfrm>
            <a:off x="1066800" y="381000"/>
            <a:ext cx="7086600" cy="762000"/>
          </a:xfrm>
          <a:prstGeom prst="rect">
            <a:avLst/>
          </a:prstGeom>
          <a:solidFill>
            <a:srgbClr val="CCFFCC"/>
          </a:solidFill>
          <a:ln w="57150" cmpd="thinThick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2800" i="1">
                <a:latin typeface="Times New Roman" pitchFamily="18" charset="0"/>
              </a:rPr>
              <a:t> </a:t>
            </a:r>
            <a:r>
              <a:rPr lang="en-US" sz="2800" i="1">
                <a:solidFill>
                  <a:srgbClr val="0000FF"/>
                </a:solidFill>
                <a:latin typeface="Comic Sans MS" pitchFamily="66" charset="0"/>
              </a:rPr>
              <a:t>Influence of detector thickness on CCE</a:t>
            </a:r>
          </a:p>
        </p:txBody>
      </p:sp>
      <p:pic>
        <p:nvPicPr>
          <p:cNvPr id="14339" name="Рисунок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" t="10072" r="5190" b="5173"/>
          <a:stretch>
            <a:fillRect/>
          </a:stretch>
        </p:blipFill>
        <p:spPr bwMode="auto">
          <a:xfrm>
            <a:off x="485630" y="1905000"/>
            <a:ext cx="4235595" cy="3124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TextBox 3"/>
          <p:cNvSpPr txBox="1">
            <a:spLocks noChangeArrowheads="1"/>
          </p:cNvSpPr>
          <p:nvPr/>
        </p:nvSpPr>
        <p:spPr bwMode="auto">
          <a:xfrm>
            <a:off x="2030413" y="1423988"/>
            <a:ext cx="14001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>
                <a:solidFill>
                  <a:srgbClr val="990099"/>
                </a:solidFill>
              </a:rPr>
              <a:t>1000 V, 253K</a:t>
            </a:r>
            <a:endParaRPr lang="ru-RU">
              <a:solidFill>
                <a:srgbClr val="990099"/>
              </a:solidFill>
            </a:endParaRPr>
          </a:p>
        </p:txBody>
      </p:sp>
      <p:sp>
        <p:nvSpPr>
          <p:cNvPr id="14341" name="TextBox 2"/>
          <p:cNvSpPr txBox="1">
            <a:spLocks noChangeArrowheads="1"/>
          </p:cNvSpPr>
          <p:nvPr/>
        </p:nvSpPr>
        <p:spPr bwMode="auto">
          <a:xfrm>
            <a:off x="5029200" y="2057400"/>
            <a:ext cx="3657600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♦ </a:t>
            </a:r>
            <a:r>
              <a:rPr lang="en-US" dirty="0" smtClean="0"/>
              <a:t>Low electric field base region damps avalanche effect in 300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m detector</a:t>
            </a:r>
            <a:endParaRPr lang="ru-RU" dirty="0" smtClean="0"/>
          </a:p>
          <a:p>
            <a:pPr eaLnBrk="1" hangingPunct="1"/>
            <a:endParaRPr lang="en-US" sz="10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♦ </a:t>
            </a:r>
            <a:r>
              <a:rPr lang="en-US" b="1" dirty="0"/>
              <a:t>Reduction of the wafer thickness increases the collected charge more effectively than the electric field focusing at the strip with a smaller </a:t>
            </a:r>
            <a:r>
              <a:rPr lang="en-US" b="1" dirty="0" smtClean="0"/>
              <a:t>width</a:t>
            </a:r>
            <a:endParaRPr lang="en-US" b="1" dirty="0"/>
          </a:p>
        </p:txBody>
      </p:sp>
      <p:sp>
        <p:nvSpPr>
          <p:cNvPr id="14342" name="Text Box 11"/>
          <p:cNvSpPr txBox="1">
            <a:spLocks noChangeArrowheads="1"/>
          </p:cNvSpPr>
          <p:nvPr/>
        </p:nvSpPr>
        <p:spPr bwMode="auto">
          <a:xfrm>
            <a:off x="3430588" y="6262688"/>
            <a:ext cx="4638675" cy="276225"/>
          </a:xfrm>
          <a:prstGeom prst="rect">
            <a:avLst/>
          </a:prstGeom>
          <a:solidFill>
            <a:srgbClr val="FFFFFF"/>
          </a:solidFill>
          <a:ln w="254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200" i="1">
                <a:latin typeface="Times New Roman" pitchFamily="18" charset="0"/>
                <a:cs typeface="Times New Roman" pitchFamily="18" charset="0"/>
              </a:rPr>
              <a:t>E. Verbitskaya, et al., 20 RD50 workshop, Bari, May 30 – June 1, 2012</a:t>
            </a:r>
            <a:endParaRPr lang="en-GB" sz="1200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16E1E1-F726-41F5-8B4B-7936FE0B52F3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8"/>
          <p:cNvSpPr>
            <a:spLocks noChangeArrowheads="1"/>
          </p:cNvSpPr>
          <p:nvPr/>
        </p:nvSpPr>
        <p:spPr bwMode="auto">
          <a:xfrm>
            <a:off x="1157288" y="228600"/>
            <a:ext cx="6838950" cy="609600"/>
          </a:xfrm>
          <a:prstGeom prst="rect">
            <a:avLst/>
          </a:prstGeom>
          <a:solidFill>
            <a:srgbClr val="CCFFCC"/>
          </a:solidFill>
          <a:ln w="57150" cmpd="thinThick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2800" i="1">
                <a:latin typeface="Times New Roman" pitchFamily="18" charset="0"/>
              </a:rPr>
              <a:t> </a:t>
            </a:r>
            <a:r>
              <a:rPr lang="en-US" sz="2800" i="1">
                <a:solidFill>
                  <a:srgbClr val="0000FF"/>
                </a:solidFill>
                <a:latin typeface="Comic Sans MS" pitchFamily="66" charset="0"/>
              </a:rPr>
              <a:t>Analysis of experimental data</a:t>
            </a:r>
          </a:p>
        </p:txBody>
      </p:sp>
      <p:pic>
        <p:nvPicPr>
          <p:cNvPr id="15363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12" y="1402984"/>
            <a:ext cx="3756025" cy="270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4" name="TextBox 4"/>
          <p:cNvSpPr txBox="1">
            <a:spLocks noChangeArrowheads="1"/>
          </p:cNvSpPr>
          <p:nvPr/>
        </p:nvSpPr>
        <p:spPr bwMode="auto">
          <a:xfrm>
            <a:off x="448408" y="4264025"/>
            <a:ext cx="2630488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600" dirty="0"/>
              <a:t>   </a:t>
            </a:r>
            <a:r>
              <a:rPr lang="en-US" sz="1600" dirty="0">
                <a:solidFill>
                  <a:srgbClr val="0000FF"/>
                </a:solidFill>
              </a:rPr>
              <a:t>In legend</a:t>
            </a:r>
            <a:r>
              <a:rPr lang="en-US" sz="1600" dirty="0"/>
              <a:t>:</a:t>
            </a:r>
          </a:p>
          <a:p>
            <a:pPr eaLnBrk="1" hangingPunct="1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1 -   [2]; 1.6x10</a:t>
            </a:r>
            <a:r>
              <a:rPr lang="en-US" sz="1600" baseline="30000" dirty="0"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cm</a:t>
            </a:r>
            <a:r>
              <a:rPr lang="en-US" sz="1600" baseline="30000" dirty="0">
                <a:latin typeface="Times New Roman" pitchFamily="18" charset="0"/>
                <a:cs typeface="Times New Roman" pitchFamily="18" charset="0"/>
              </a:rPr>
              <a:t>-2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; -40</a:t>
            </a:r>
            <a:r>
              <a:rPr lang="en-US" sz="16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C</a:t>
            </a:r>
          </a:p>
          <a:p>
            <a:pPr eaLnBrk="1" hangingPunct="1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2 -  [1]; 3x10</a:t>
            </a:r>
            <a:r>
              <a:rPr lang="en-US" sz="1600" baseline="30000" dirty="0"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cm</a:t>
            </a:r>
            <a:r>
              <a:rPr lang="en-US" sz="1600" baseline="30000" dirty="0">
                <a:latin typeface="Times New Roman" pitchFamily="18" charset="0"/>
                <a:cs typeface="Times New Roman" pitchFamily="18" charset="0"/>
              </a:rPr>
              <a:t>-2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; -20</a:t>
            </a:r>
            <a:r>
              <a:rPr lang="en-US" sz="16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C</a:t>
            </a:r>
          </a:p>
          <a:p>
            <a:pPr eaLnBrk="1" hangingPunct="1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3 -   [2]; 1x10</a:t>
            </a:r>
            <a:r>
              <a:rPr lang="en-US" sz="1600" baseline="30000" dirty="0"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cm</a:t>
            </a:r>
            <a:r>
              <a:rPr lang="en-US" sz="1600" baseline="30000" dirty="0">
                <a:latin typeface="Times New Roman" pitchFamily="18" charset="0"/>
                <a:cs typeface="Times New Roman" pitchFamily="18" charset="0"/>
              </a:rPr>
              <a:t>-2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; -40</a:t>
            </a:r>
            <a:r>
              <a:rPr lang="en-US" sz="16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C</a:t>
            </a:r>
          </a:p>
          <a:p>
            <a:pPr eaLnBrk="1" hangingPunct="1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4 -  [7]; 1x10</a:t>
            </a:r>
            <a:r>
              <a:rPr lang="en-US" sz="1600" baseline="30000" dirty="0"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cm</a:t>
            </a:r>
            <a:r>
              <a:rPr lang="en-US" sz="1600" baseline="30000" dirty="0">
                <a:latin typeface="Times New Roman" pitchFamily="18" charset="0"/>
                <a:cs typeface="Times New Roman" pitchFamily="18" charset="0"/>
              </a:rPr>
              <a:t>-2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; -25</a:t>
            </a:r>
            <a:r>
              <a:rPr lang="en-US" sz="16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C</a:t>
            </a:r>
          </a:p>
          <a:p>
            <a:pPr eaLnBrk="1" hangingPunct="1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5 -   [7]; 3x10</a:t>
            </a:r>
            <a:r>
              <a:rPr lang="en-US" sz="1600" baseline="30000" dirty="0"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cm</a:t>
            </a:r>
            <a:r>
              <a:rPr lang="en-US" sz="1600" baseline="30000" dirty="0">
                <a:latin typeface="Times New Roman" pitchFamily="18" charset="0"/>
                <a:cs typeface="Times New Roman" pitchFamily="18" charset="0"/>
              </a:rPr>
              <a:t>-2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; -25</a:t>
            </a:r>
            <a:r>
              <a:rPr lang="en-US" sz="16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C</a:t>
            </a:r>
          </a:p>
          <a:p>
            <a:pPr eaLnBrk="1" hangingPunct="1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6 -   [7]; 1.5x10</a:t>
            </a:r>
            <a:r>
              <a:rPr lang="en-US" sz="1600" baseline="30000" dirty="0"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cm</a:t>
            </a:r>
            <a:r>
              <a:rPr lang="en-US" sz="1600" baseline="30000" dirty="0">
                <a:latin typeface="Times New Roman" pitchFamily="18" charset="0"/>
                <a:cs typeface="Times New Roman" pitchFamily="18" charset="0"/>
              </a:rPr>
              <a:t>-2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; -25</a:t>
            </a:r>
            <a:r>
              <a:rPr lang="en-US" sz="16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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  <p:sp>
        <p:nvSpPr>
          <p:cNvPr id="15365" name="TextBox 5"/>
          <p:cNvSpPr txBox="1">
            <a:spLocks noChangeArrowheads="1"/>
          </p:cNvSpPr>
          <p:nvPr/>
        </p:nvSpPr>
        <p:spPr bwMode="auto">
          <a:xfrm>
            <a:off x="1374775" y="927100"/>
            <a:ext cx="1997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/>
              <a:t>Neutron irradiation</a:t>
            </a:r>
            <a:endParaRPr lang="ru-RU"/>
          </a:p>
        </p:txBody>
      </p:sp>
      <p:sp>
        <p:nvSpPr>
          <p:cNvPr id="15366" name="TextBox 6"/>
          <p:cNvSpPr txBox="1">
            <a:spLocks noChangeArrowheads="1"/>
          </p:cNvSpPr>
          <p:nvPr/>
        </p:nvSpPr>
        <p:spPr bwMode="auto">
          <a:xfrm>
            <a:off x="3598985" y="4572000"/>
            <a:ext cx="5429250" cy="1200150"/>
          </a:xfrm>
          <a:prstGeom prst="rect">
            <a:avLst/>
          </a:prstGeom>
          <a:solidFill>
            <a:srgbClr val="FFCC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C00000"/>
                </a:solidFill>
                <a:latin typeface="Arial" charset="0"/>
                <a:sym typeface="Wingdings" pitchFamily="2" charset="2"/>
              </a:rPr>
              <a:t></a:t>
            </a:r>
            <a:r>
              <a:rPr lang="en-US" dirty="0">
                <a:latin typeface="Arial" charset="0"/>
              </a:rPr>
              <a:t> </a:t>
            </a:r>
            <a:r>
              <a:rPr lang="en-US" dirty="0"/>
              <a:t>Nice agreement at 3x10</a:t>
            </a:r>
            <a:r>
              <a:rPr lang="en-US" baseline="30000" dirty="0"/>
              <a:t>15</a:t>
            </a:r>
            <a:r>
              <a:rPr lang="en-US" dirty="0"/>
              <a:t> cm</a:t>
            </a:r>
            <a:r>
              <a:rPr lang="en-US" baseline="30000" dirty="0"/>
              <a:t>-2</a:t>
            </a:r>
            <a:endParaRPr lang="en-US" dirty="0"/>
          </a:p>
          <a:p>
            <a:pPr eaLnBrk="1" hangingPunct="1"/>
            <a:r>
              <a:rPr lang="en-US" dirty="0">
                <a:solidFill>
                  <a:srgbClr val="C00000"/>
                </a:solidFill>
                <a:latin typeface="Arial" charset="0"/>
                <a:sym typeface="Wingdings" pitchFamily="2" charset="2"/>
              </a:rPr>
              <a:t> </a:t>
            </a:r>
            <a:r>
              <a:rPr lang="en-US" i="1" dirty="0"/>
              <a:t>Q</a:t>
            </a:r>
            <a:r>
              <a:rPr lang="en-US" i="1" baseline="-25000" dirty="0"/>
              <a:t>c</a:t>
            </a:r>
            <a:r>
              <a:rPr lang="en-US" dirty="0"/>
              <a:t> enhancement is larger at lower </a:t>
            </a:r>
            <a:r>
              <a:rPr lang="en-US" i="1" dirty="0"/>
              <a:t>T (as in the model)</a:t>
            </a:r>
          </a:p>
          <a:p>
            <a:pPr eaLnBrk="1" hangingPunct="1"/>
            <a:r>
              <a:rPr lang="en-US" dirty="0">
                <a:solidFill>
                  <a:srgbClr val="C00000"/>
                </a:solidFill>
                <a:latin typeface="Arial" charset="0"/>
                <a:sym typeface="Wingdings" pitchFamily="2" charset="2"/>
              </a:rPr>
              <a:t> </a:t>
            </a:r>
            <a:r>
              <a:rPr lang="en-US" dirty="0"/>
              <a:t>Agreement between experiment and simulation</a:t>
            </a:r>
          </a:p>
          <a:p>
            <a:pPr eaLnBrk="1" hangingPunct="1"/>
            <a:r>
              <a:rPr lang="en-US" dirty="0">
                <a:solidFill>
                  <a:srgbClr val="C00000"/>
                </a:solidFill>
                <a:latin typeface="Arial" charset="0"/>
                <a:sym typeface="Wingdings" pitchFamily="2" charset="2"/>
              </a:rPr>
              <a:t> </a:t>
            </a:r>
            <a:r>
              <a:rPr lang="en-US" dirty="0"/>
              <a:t>Dominant contribution of multiplied holes to </a:t>
            </a:r>
            <a:r>
              <a:rPr lang="en-US" i="1" dirty="0"/>
              <a:t>Q</a:t>
            </a:r>
            <a:r>
              <a:rPr lang="en-US" i="1" baseline="-25000" dirty="0"/>
              <a:t>c</a:t>
            </a:r>
            <a:endParaRPr lang="ru-RU" i="1" baseline="-25000" dirty="0"/>
          </a:p>
        </p:txBody>
      </p:sp>
      <p:pic>
        <p:nvPicPr>
          <p:cNvPr id="15367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07"/>
          <a:stretch>
            <a:fillRect/>
          </a:stretch>
        </p:blipFill>
        <p:spPr bwMode="auto">
          <a:xfrm>
            <a:off x="4800600" y="1402984"/>
            <a:ext cx="3810000" cy="2801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8" name="TextBox 6"/>
          <p:cNvSpPr txBox="1">
            <a:spLocks noChangeArrowheads="1"/>
          </p:cNvSpPr>
          <p:nvPr/>
        </p:nvSpPr>
        <p:spPr bwMode="auto">
          <a:xfrm>
            <a:off x="5867400" y="950913"/>
            <a:ext cx="177003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3x10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n/cm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2</a:t>
            </a:r>
            <a:endParaRPr lang="ru-RU" dirty="0"/>
          </a:p>
        </p:txBody>
      </p:sp>
      <p:sp>
        <p:nvSpPr>
          <p:cNvPr id="15369" name="Text Box 11"/>
          <p:cNvSpPr txBox="1">
            <a:spLocks noChangeArrowheads="1"/>
          </p:cNvSpPr>
          <p:nvPr/>
        </p:nvSpPr>
        <p:spPr bwMode="auto">
          <a:xfrm>
            <a:off x="3581400" y="6400800"/>
            <a:ext cx="4638675" cy="276225"/>
          </a:xfrm>
          <a:prstGeom prst="rect">
            <a:avLst/>
          </a:prstGeom>
          <a:solidFill>
            <a:srgbClr val="FFFFFF"/>
          </a:solidFill>
          <a:ln w="254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200" i="1">
                <a:latin typeface="Times New Roman" pitchFamily="18" charset="0"/>
                <a:cs typeface="Times New Roman" pitchFamily="18" charset="0"/>
              </a:rPr>
              <a:t>E. Verbitskaya, et al., 20 RD50 workshop, Bari, May 30 – June 1, 2012</a:t>
            </a:r>
            <a:endParaRPr lang="en-GB" sz="1200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72916F-DA47-468D-80FC-3F48B062F8DD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8"/>
          <p:cNvSpPr>
            <a:spLocks noChangeArrowheads="1"/>
          </p:cNvSpPr>
          <p:nvPr/>
        </p:nvSpPr>
        <p:spPr bwMode="auto">
          <a:xfrm>
            <a:off x="1549400" y="284163"/>
            <a:ext cx="5930900" cy="609600"/>
          </a:xfrm>
          <a:prstGeom prst="rect">
            <a:avLst/>
          </a:prstGeom>
          <a:solidFill>
            <a:srgbClr val="CCFFCC"/>
          </a:solidFill>
          <a:ln w="57150" cmpd="thinThick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2800" i="1">
                <a:latin typeface="Times New Roman" pitchFamily="18" charset="0"/>
              </a:rPr>
              <a:t> </a:t>
            </a:r>
            <a:r>
              <a:rPr lang="en-US" sz="2800" i="1">
                <a:solidFill>
                  <a:srgbClr val="0000FF"/>
                </a:solidFill>
                <a:latin typeface="Comic Sans MS" pitchFamily="66" charset="0"/>
              </a:rPr>
              <a:t>Very abnormal Q</a:t>
            </a:r>
            <a:r>
              <a:rPr lang="en-US" sz="2800" i="1" baseline="-25000">
                <a:solidFill>
                  <a:srgbClr val="0000FF"/>
                </a:solidFill>
                <a:latin typeface="Comic Sans MS" pitchFamily="66" charset="0"/>
              </a:rPr>
              <a:t>c</a:t>
            </a:r>
            <a:r>
              <a:rPr lang="en-US" sz="2800" i="1">
                <a:solidFill>
                  <a:srgbClr val="0000FF"/>
                </a:solidFill>
                <a:latin typeface="Comic Sans MS" pitchFamily="66" charset="0"/>
              </a:rPr>
              <a:t> enhancement</a:t>
            </a:r>
          </a:p>
        </p:txBody>
      </p:sp>
      <p:sp>
        <p:nvSpPr>
          <p:cNvPr id="16387" name="TextBox 2"/>
          <p:cNvSpPr txBox="1">
            <a:spLocks noChangeArrowheads="1"/>
          </p:cNvSpPr>
          <p:nvPr/>
        </p:nvSpPr>
        <p:spPr bwMode="auto">
          <a:xfrm>
            <a:off x="877888" y="1001713"/>
            <a:ext cx="11652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600" b="1">
                <a:solidFill>
                  <a:srgbClr val="C00000"/>
                </a:solidFill>
              </a:rPr>
              <a:t>Experiment</a:t>
            </a:r>
            <a:endParaRPr lang="ru-RU" sz="1600" b="1">
              <a:solidFill>
                <a:srgbClr val="C00000"/>
              </a:solidFill>
            </a:endParaRPr>
          </a:p>
        </p:txBody>
      </p:sp>
      <p:sp>
        <p:nvSpPr>
          <p:cNvPr id="16388" name="TextBox 3"/>
          <p:cNvSpPr txBox="1">
            <a:spLocks noChangeArrowheads="1"/>
          </p:cNvSpPr>
          <p:nvPr/>
        </p:nvSpPr>
        <p:spPr bwMode="auto">
          <a:xfrm>
            <a:off x="5791200" y="1042988"/>
            <a:ext cx="11318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C00000"/>
                </a:solidFill>
              </a:rPr>
              <a:t>PTI model</a:t>
            </a:r>
            <a:endParaRPr lang="ru-RU" b="1">
              <a:solidFill>
                <a:srgbClr val="C00000"/>
              </a:solidFill>
            </a:endParaRPr>
          </a:p>
        </p:txBody>
      </p:sp>
      <p:pic>
        <p:nvPicPr>
          <p:cNvPr id="16389" name="Picture 7"/>
          <p:cNvPicPr>
            <a:picLocks noChangeAspect="1" noChangeArrowheads="1"/>
          </p:cNvPicPr>
          <p:nvPr/>
        </p:nvPicPr>
        <p:blipFill>
          <a:blip r:embed="rId2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6" r="12399" b="2357"/>
          <a:stretch>
            <a:fillRect/>
          </a:stretch>
        </p:blipFill>
        <p:spPr bwMode="auto">
          <a:xfrm>
            <a:off x="152400" y="1295400"/>
            <a:ext cx="3262313" cy="247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0" name="Рисунок 19"/>
          <p:cNvPicPr>
            <a:picLocks noChangeAspect="1" noChangeArrowheads="1"/>
          </p:cNvPicPr>
          <p:nvPr/>
        </p:nvPicPr>
        <p:blipFill>
          <a:blip r:embed="rId3" cstate="print">
            <a:lum bright="18000" contras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0" t="9145" r="5251" b="4424"/>
          <a:stretch>
            <a:fillRect/>
          </a:stretch>
        </p:blipFill>
        <p:spPr bwMode="auto">
          <a:xfrm>
            <a:off x="4703763" y="1436688"/>
            <a:ext cx="3200400" cy="23574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t="2182" r="2397" b="2188"/>
          <a:stretch>
            <a:fillRect/>
          </a:stretch>
        </p:blipFill>
        <p:spPr bwMode="auto">
          <a:xfrm>
            <a:off x="4832350" y="3895725"/>
            <a:ext cx="3103563" cy="23145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2" name="TextBox 3"/>
          <p:cNvSpPr txBox="1">
            <a:spLocks noChangeArrowheads="1"/>
          </p:cNvSpPr>
          <p:nvPr/>
        </p:nvSpPr>
        <p:spPr bwMode="auto">
          <a:xfrm>
            <a:off x="5726113" y="1670050"/>
            <a:ext cx="8255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600">
                <a:solidFill>
                  <a:srgbClr val="0000FF"/>
                </a:solidFill>
              </a:rPr>
              <a:t>300 </a:t>
            </a:r>
            <a:r>
              <a:rPr lang="en-US" sz="1600">
                <a:solidFill>
                  <a:srgbClr val="0000FF"/>
                </a:solidFill>
                <a:latin typeface="Symbol" pitchFamily="18" charset="2"/>
              </a:rPr>
              <a:t>m</a:t>
            </a:r>
            <a:r>
              <a:rPr lang="en-US" sz="1600">
                <a:solidFill>
                  <a:srgbClr val="0000FF"/>
                </a:solidFill>
              </a:rPr>
              <a:t>m</a:t>
            </a:r>
            <a:endParaRPr lang="ru-RU" sz="1600">
              <a:solidFill>
                <a:srgbClr val="0000FF"/>
              </a:solidFill>
            </a:endParaRPr>
          </a:p>
        </p:txBody>
      </p:sp>
      <p:sp>
        <p:nvSpPr>
          <p:cNvPr id="16393" name="TextBox 15"/>
          <p:cNvSpPr txBox="1">
            <a:spLocks noChangeArrowheads="1"/>
          </p:cNvSpPr>
          <p:nvPr/>
        </p:nvSpPr>
        <p:spPr bwMode="auto">
          <a:xfrm>
            <a:off x="6275388" y="4249738"/>
            <a:ext cx="8255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600">
                <a:solidFill>
                  <a:srgbClr val="0000FF"/>
                </a:solidFill>
              </a:rPr>
              <a:t>100 </a:t>
            </a:r>
            <a:r>
              <a:rPr lang="en-US" sz="1600">
                <a:solidFill>
                  <a:srgbClr val="0000FF"/>
                </a:solidFill>
                <a:latin typeface="Symbol" pitchFamily="18" charset="2"/>
              </a:rPr>
              <a:t>m</a:t>
            </a:r>
            <a:r>
              <a:rPr lang="en-US" sz="1600">
                <a:solidFill>
                  <a:srgbClr val="0000FF"/>
                </a:solidFill>
              </a:rPr>
              <a:t>m</a:t>
            </a:r>
            <a:endParaRPr lang="ru-RU" sz="1600">
              <a:solidFill>
                <a:srgbClr val="0000FF"/>
              </a:solidFill>
            </a:endParaRPr>
          </a:p>
        </p:txBody>
      </p:sp>
      <p:pic>
        <p:nvPicPr>
          <p:cNvPr id="16394" name="Picture 18"/>
          <p:cNvPicPr>
            <a:picLocks noChangeAspect="1" noChangeArrowheads="1"/>
          </p:cNvPicPr>
          <p:nvPr/>
        </p:nvPicPr>
        <p:blipFill>
          <a:blip r:embed="rId5">
            <a:lum bright="6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9"/>
          <a:stretch>
            <a:fillRect/>
          </a:stretch>
        </p:blipFill>
        <p:spPr bwMode="auto">
          <a:xfrm>
            <a:off x="173038" y="4114800"/>
            <a:ext cx="3124200" cy="233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95" name="TextBox 5"/>
          <p:cNvSpPr txBox="1">
            <a:spLocks noChangeArrowheads="1"/>
          </p:cNvSpPr>
          <p:nvPr/>
        </p:nvSpPr>
        <p:spPr bwMode="auto">
          <a:xfrm>
            <a:off x="1981200" y="5638800"/>
            <a:ext cx="1204913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200" b="1">
                <a:solidFill>
                  <a:srgbClr val="0000FF"/>
                </a:solidFill>
              </a:rPr>
              <a:t>protons 26 MeV</a:t>
            </a:r>
            <a:endParaRPr lang="ru-RU" sz="1200" b="1">
              <a:solidFill>
                <a:srgbClr val="0000FF"/>
              </a:solidFill>
            </a:endParaRPr>
          </a:p>
        </p:txBody>
      </p:sp>
      <p:sp>
        <p:nvSpPr>
          <p:cNvPr id="16396" name="Text Box 19"/>
          <p:cNvSpPr txBox="1">
            <a:spLocks noChangeArrowheads="1"/>
          </p:cNvSpPr>
          <p:nvPr/>
        </p:nvSpPr>
        <p:spPr bwMode="auto">
          <a:xfrm>
            <a:off x="3276600" y="4222750"/>
            <a:ext cx="14478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600" b="1">
                <a:solidFill>
                  <a:srgbClr val="800000"/>
                </a:solidFill>
              </a:rPr>
              <a:t>140 </a:t>
            </a:r>
            <a:r>
              <a:rPr lang="en-US" sz="1600" b="1">
                <a:solidFill>
                  <a:srgbClr val="800000"/>
                </a:solidFill>
                <a:latin typeface="Symbol" pitchFamily="18" charset="2"/>
              </a:rPr>
              <a:t>m</a:t>
            </a:r>
            <a:r>
              <a:rPr lang="en-US" sz="1600" b="1">
                <a:solidFill>
                  <a:srgbClr val="800000"/>
                </a:solidFill>
              </a:rPr>
              <a:t>m; -25°C:</a:t>
            </a:r>
          </a:p>
          <a:p>
            <a:pPr eaLnBrk="1" hangingPunct="1"/>
            <a:r>
              <a:rPr lang="en-US" sz="1600" b="1" i="1">
                <a:solidFill>
                  <a:srgbClr val="800000"/>
                </a:solidFill>
              </a:rPr>
              <a:t>Q</a:t>
            </a:r>
            <a:r>
              <a:rPr lang="en-US" sz="1600" b="1" i="1" baseline="-25000">
                <a:solidFill>
                  <a:srgbClr val="800000"/>
                </a:solidFill>
              </a:rPr>
              <a:t>c-max </a:t>
            </a:r>
            <a:r>
              <a:rPr lang="en-US" sz="1600" b="1" i="1">
                <a:solidFill>
                  <a:srgbClr val="800000"/>
                </a:solidFill>
              </a:rPr>
              <a:t>= </a:t>
            </a:r>
            <a:r>
              <a:rPr lang="en-US" sz="1600" b="1">
                <a:solidFill>
                  <a:srgbClr val="800000"/>
                </a:solidFill>
              </a:rPr>
              <a:t>20 ke</a:t>
            </a:r>
            <a:endParaRPr lang="en-US" sz="1600" b="1" baseline="-25000">
              <a:solidFill>
                <a:srgbClr val="800000"/>
              </a:solidFill>
            </a:endParaRPr>
          </a:p>
          <a:p>
            <a:pPr eaLnBrk="1" hangingPunct="1"/>
            <a:r>
              <a:rPr lang="en-US" sz="1600" b="1" i="1">
                <a:solidFill>
                  <a:srgbClr val="800000"/>
                </a:solidFill>
              </a:rPr>
              <a:t>K</a:t>
            </a:r>
            <a:r>
              <a:rPr lang="en-US" sz="1600" b="1" i="1" baseline="-25000">
                <a:solidFill>
                  <a:srgbClr val="800000"/>
                </a:solidFill>
              </a:rPr>
              <a:t>enh</a:t>
            </a:r>
            <a:r>
              <a:rPr lang="en-US" sz="1600" b="1">
                <a:solidFill>
                  <a:srgbClr val="800000"/>
                </a:solidFill>
              </a:rPr>
              <a:t> = 1.75 [5]</a:t>
            </a:r>
            <a:endParaRPr lang="ru-RU" sz="1600" b="1">
              <a:solidFill>
                <a:srgbClr val="800000"/>
              </a:solidFill>
            </a:endParaRPr>
          </a:p>
        </p:txBody>
      </p:sp>
      <p:sp>
        <p:nvSpPr>
          <p:cNvPr id="16397" name="Text Box 20"/>
          <p:cNvSpPr txBox="1">
            <a:spLocks noChangeArrowheads="1"/>
          </p:cNvSpPr>
          <p:nvPr/>
        </p:nvSpPr>
        <p:spPr bwMode="auto">
          <a:xfrm>
            <a:off x="3352800" y="1905000"/>
            <a:ext cx="14478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600" b="1">
                <a:solidFill>
                  <a:srgbClr val="800000"/>
                </a:solidFill>
              </a:rPr>
              <a:t>300 </a:t>
            </a:r>
            <a:r>
              <a:rPr lang="en-US" sz="1600" b="1">
                <a:solidFill>
                  <a:srgbClr val="800000"/>
                </a:solidFill>
                <a:latin typeface="Symbol" pitchFamily="18" charset="2"/>
              </a:rPr>
              <a:t>m</a:t>
            </a:r>
            <a:r>
              <a:rPr lang="en-US" sz="1600" b="1">
                <a:solidFill>
                  <a:srgbClr val="800000"/>
                </a:solidFill>
              </a:rPr>
              <a:t>m:</a:t>
            </a:r>
          </a:p>
          <a:p>
            <a:pPr eaLnBrk="1" hangingPunct="1"/>
            <a:r>
              <a:rPr lang="en-US" sz="1600" b="1" i="1">
                <a:solidFill>
                  <a:srgbClr val="800000"/>
                </a:solidFill>
              </a:rPr>
              <a:t>Q</a:t>
            </a:r>
            <a:r>
              <a:rPr lang="en-US" sz="1600" b="1" i="1" baseline="-25000">
                <a:solidFill>
                  <a:srgbClr val="800000"/>
                </a:solidFill>
              </a:rPr>
              <a:t>c-max</a:t>
            </a:r>
            <a:r>
              <a:rPr lang="en-US" sz="1600" b="1" i="1">
                <a:solidFill>
                  <a:srgbClr val="800000"/>
                </a:solidFill>
              </a:rPr>
              <a:t>= 40 ke</a:t>
            </a:r>
            <a:endParaRPr lang="en-US" sz="1600" b="1" i="1" baseline="-25000">
              <a:solidFill>
                <a:srgbClr val="800000"/>
              </a:solidFill>
            </a:endParaRPr>
          </a:p>
          <a:p>
            <a:pPr eaLnBrk="1" hangingPunct="1"/>
            <a:r>
              <a:rPr lang="en-US" sz="1600" b="1" i="1">
                <a:solidFill>
                  <a:srgbClr val="800000"/>
                </a:solidFill>
              </a:rPr>
              <a:t>K</a:t>
            </a:r>
            <a:r>
              <a:rPr lang="en-US" sz="1600" b="1" i="1" baseline="-25000">
                <a:solidFill>
                  <a:srgbClr val="800000"/>
                </a:solidFill>
              </a:rPr>
              <a:t>enh</a:t>
            </a:r>
            <a:r>
              <a:rPr lang="en-US" sz="1600" b="1">
                <a:solidFill>
                  <a:srgbClr val="800000"/>
                </a:solidFill>
              </a:rPr>
              <a:t> = 1.7 [8]</a:t>
            </a:r>
            <a:endParaRPr lang="ru-RU" sz="1600" b="1">
              <a:solidFill>
                <a:srgbClr val="800000"/>
              </a:solidFill>
            </a:endParaRPr>
          </a:p>
        </p:txBody>
      </p:sp>
      <p:sp>
        <p:nvSpPr>
          <p:cNvPr id="16398" name="Text Box 21"/>
          <p:cNvSpPr txBox="1">
            <a:spLocks noChangeArrowheads="1"/>
          </p:cNvSpPr>
          <p:nvPr/>
        </p:nvSpPr>
        <p:spPr bwMode="auto">
          <a:xfrm>
            <a:off x="7837488" y="1905000"/>
            <a:ext cx="12954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600" b="1">
                <a:solidFill>
                  <a:srgbClr val="800000"/>
                </a:solidFill>
              </a:rPr>
              <a:t>300 </a:t>
            </a:r>
            <a:r>
              <a:rPr lang="en-US" sz="1600" b="1">
                <a:solidFill>
                  <a:srgbClr val="800000"/>
                </a:solidFill>
                <a:latin typeface="Symbol" pitchFamily="18" charset="2"/>
              </a:rPr>
              <a:t>m</a:t>
            </a:r>
            <a:r>
              <a:rPr lang="en-US" sz="1600" b="1">
                <a:solidFill>
                  <a:srgbClr val="800000"/>
                </a:solidFill>
              </a:rPr>
              <a:t>m:</a:t>
            </a:r>
          </a:p>
          <a:p>
            <a:pPr eaLnBrk="1" hangingPunct="1"/>
            <a:r>
              <a:rPr lang="en-US" sz="1600" b="1" i="1">
                <a:solidFill>
                  <a:srgbClr val="800000"/>
                </a:solidFill>
              </a:rPr>
              <a:t>Q</a:t>
            </a:r>
            <a:r>
              <a:rPr lang="en-US" sz="1600" b="1" i="1" baseline="-25000">
                <a:solidFill>
                  <a:srgbClr val="800000"/>
                </a:solidFill>
              </a:rPr>
              <a:t>c-max</a:t>
            </a:r>
            <a:r>
              <a:rPr lang="en-US" sz="1600" b="1" i="1">
                <a:solidFill>
                  <a:srgbClr val="800000"/>
                </a:solidFill>
              </a:rPr>
              <a:t>= 35 ke</a:t>
            </a:r>
            <a:endParaRPr lang="en-US" sz="1600" b="1" i="1" baseline="-25000">
              <a:solidFill>
                <a:srgbClr val="800000"/>
              </a:solidFill>
            </a:endParaRPr>
          </a:p>
          <a:p>
            <a:pPr eaLnBrk="1" hangingPunct="1"/>
            <a:r>
              <a:rPr lang="en-US" sz="1600" b="1" i="1">
                <a:solidFill>
                  <a:srgbClr val="800000"/>
                </a:solidFill>
              </a:rPr>
              <a:t>K</a:t>
            </a:r>
            <a:r>
              <a:rPr lang="en-US" sz="1600" b="1" i="1" baseline="-25000">
                <a:solidFill>
                  <a:srgbClr val="800000"/>
                </a:solidFill>
              </a:rPr>
              <a:t>enh</a:t>
            </a:r>
            <a:r>
              <a:rPr lang="en-US" sz="1600" b="1">
                <a:solidFill>
                  <a:srgbClr val="800000"/>
                </a:solidFill>
              </a:rPr>
              <a:t> = 1.45</a:t>
            </a:r>
            <a:endParaRPr lang="ru-RU" sz="1600" b="1">
              <a:solidFill>
                <a:srgbClr val="800000"/>
              </a:solidFill>
            </a:endParaRPr>
          </a:p>
        </p:txBody>
      </p:sp>
      <p:sp>
        <p:nvSpPr>
          <p:cNvPr id="16399" name="Text Box 22"/>
          <p:cNvSpPr txBox="1">
            <a:spLocks noChangeArrowheads="1"/>
          </p:cNvSpPr>
          <p:nvPr/>
        </p:nvSpPr>
        <p:spPr bwMode="auto">
          <a:xfrm>
            <a:off x="7908925" y="4538663"/>
            <a:ext cx="1255713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600" b="1">
                <a:solidFill>
                  <a:srgbClr val="800000"/>
                </a:solidFill>
              </a:rPr>
              <a:t>100 </a:t>
            </a:r>
            <a:r>
              <a:rPr lang="en-US" sz="1600" b="1">
                <a:solidFill>
                  <a:srgbClr val="800000"/>
                </a:solidFill>
                <a:latin typeface="Symbol" pitchFamily="18" charset="2"/>
              </a:rPr>
              <a:t>m</a:t>
            </a:r>
            <a:r>
              <a:rPr lang="en-US" sz="1600" b="1">
                <a:solidFill>
                  <a:srgbClr val="800000"/>
                </a:solidFill>
              </a:rPr>
              <a:t>m:</a:t>
            </a:r>
          </a:p>
          <a:p>
            <a:pPr eaLnBrk="1" hangingPunct="1"/>
            <a:r>
              <a:rPr lang="en-US" sz="1600" b="1" i="1">
                <a:solidFill>
                  <a:srgbClr val="800000"/>
                </a:solidFill>
              </a:rPr>
              <a:t>Q</a:t>
            </a:r>
            <a:r>
              <a:rPr lang="en-US" sz="1600" b="1" i="1" baseline="-25000">
                <a:solidFill>
                  <a:srgbClr val="800000"/>
                </a:solidFill>
              </a:rPr>
              <a:t>c-max</a:t>
            </a:r>
            <a:r>
              <a:rPr lang="en-US" sz="1600" b="1" i="1">
                <a:solidFill>
                  <a:srgbClr val="800000"/>
                </a:solidFill>
              </a:rPr>
              <a:t>= </a:t>
            </a:r>
            <a:r>
              <a:rPr lang="en-US" sz="1600" b="1">
                <a:solidFill>
                  <a:srgbClr val="800000"/>
                </a:solidFill>
              </a:rPr>
              <a:t>15 ke</a:t>
            </a:r>
            <a:endParaRPr lang="en-US" sz="1600" b="1" baseline="-25000">
              <a:solidFill>
                <a:srgbClr val="800000"/>
              </a:solidFill>
            </a:endParaRPr>
          </a:p>
          <a:p>
            <a:pPr eaLnBrk="1" hangingPunct="1"/>
            <a:r>
              <a:rPr lang="en-US" sz="1600" b="1" i="1">
                <a:solidFill>
                  <a:srgbClr val="800000"/>
                </a:solidFill>
              </a:rPr>
              <a:t>K</a:t>
            </a:r>
            <a:r>
              <a:rPr lang="en-US" sz="1600" b="1" i="1" baseline="-25000">
                <a:solidFill>
                  <a:srgbClr val="800000"/>
                </a:solidFill>
              </a:rPr>
              <a:t>enh</a:t>
            </a:r>
            <a:r>
              <a:rPr lang="en-US" sz="1600" b="1">
                <a:solidFill>
                  <a:srgbClr val="800000"/>
                </a:solidFill>
              </a:rPr>
              <a:t> = 1.9</a:t>
            </a:r>
            <a:endParaRPr lang="ru-RU" sz="1600" b="1">
              <a:solidFill>
                <a:srgbClr val="800000"/>
              </a:solidFill>
            </a:endParaRPr>
          </a:p>
        </p:txBody>
      </p:sp>
      <p:sp>
        <p:nvSpPr>
          <p:cNvPr id="16400" name="Text Box 23"/>
          <p:cNvSpPr txBox="1">
            <a:spLocks noChangeArrowheads="1"/>
          </p:cNvSpPr>
          <p:nvPr/>
        </p:nvSpPr>
        <p:spPr bwMode="auto">
          <a:xfrm>
            <a:off x="8015288" y="1568450"/>
            <a:ext cx="641350" cy="336550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600" b="1">
                <a:solidFill>
                  <a:srgbClr val="800000"/>
                </a:solidFill>
              </a:rPr>
              <a:t>-20°C</a:t>
            </a:r>
            <a:endParaRPr lang="ru-RU" sz="1600" b="1">
              <a:solidFill>
                <a:srgbClr val="800000"/>
              </a:solidFill>
            </a:endParaRPr>
          </a:p>
        </p:txBody>
      </p:sp>
      <p:sp>
        <p:nvSpPr>
          <p:cNvPr id="16401" name="TextBox 2"/>
          <p:cNvSpPr txBox="1">
            <a:spLocks noChangeArrowheads="1"/>
          </p:cNvSpPr>
          <p:nvPr/>
        </p:nvSpPr>
        <p:spPr bwMode="auto">
          <a:xfrm>
            <a:off x="3248025" y="1049338"/>
            <a:ext cx="1811338" cy="36988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b="1" i="1">
                <a:solidFill>
                  <a:srgbClr val="C00000"/>
                </a:solidFill>
              </a:rPr>
              <a:t>K</a:t>
            </a:r>
            <a:r>
              <a:rPr lang="en-US" b="1" i="1" baseline="-25000">
                <a:solidFill>
                  <a:srgbClr val="C00000"/>
                </a:solidFill>
              </a:rPr>
              <a:t>enh</a:t>
            </a:r>
            <a:r>
              <a:rPr lang="en-US" b="1" i="1">
                <a:solidFill>
                  <a:srgbClr val="C00000"/>
                </a:solidFill>
              </a:rPr>
              <a:t> = Q</a:t>
            </a:r>
            <a:r>
              <a:rPr lang="en-US" b="1" i="1" baseline="-25000">
                <a:solidFill>
                  <a:srgbClr val="C00000"/>
                </a:solidFill>
              </a:rPr>
              <a:t>c-max</a:t>
            </a:r>
            <a:r>
              <a:rPr lang="en-US" b="1" i="1">
                <a:solidFill>
                  <a:srgbClr val="C00000"/>
                </a:solidFill>
              </a:rPr>
              <a:t>/Q</a:t>
            </a:r>
            <a:r>
              <a:rPr lang="en-US" b="1" i="1" baseline="-25000">
                <a:solidFill>
                  <a:srgbClr val="C00000"/>
                </a:solidFill>
              </a:rPr>
              <a:t>mip</a:t>
            </a:r>
            <a:endParaRPr lang="ru-RU" baseline="-25000">
              <a:solidFill>
                <a:srgbClr val="C00000"/>
              </a:solidFill>
            </a:endParaRPr>
          </a:p>
        </p:txBody>
      </p:sp>
      <p:sp>
        <p:nvSpPr>
          <p:cNvPr id="16402" name="Text Box 23"/>
          <p:cNvSpPr txBox="1">
            <a:spLocks noChangeArrowheads="1"/>
          </p:cNvSpPr>
          <p:nvPr/>
        </p:nvSpPr>
        <p:spPr bwMode="auto">
          <a:xfrm>
            <a:off x="8215313" y="4114800"/>
            <a:ext cx="641350" cy="336550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600" b="1">
                <a:solidFill>
                  <a:srgbClr val="800000"/>
                </a:solidFill>
              </a:rPr>
              <a:t>-20°C</a:t>
            </a:r>
            <a:endParaRPr lang="ru-RU" sz="1600" b="1">
              <a:solidFill>
                <a:srgbClr val="800000"/>
              </a:solidFill>
            </a:endParaRPr>
          </a:p>
        </p:txBody>
      </p:sp>
      <p:sp>
        <p:nvSpPr>
          <p:cNvPr id="16403" name="Text Box 11"/>
          <p:cNvSpPr txBox="1">
            <a:spLocks noChangeArrowheads="1"/>
          </p:cNvSpPr>
          <p:nvPr/>
        </p:nvSpPr>
        <p:spPr bwMode="auto">
          <a:xfrm>
            <a:off x="3471863" y="6400800"/>
            <a:ext cx="4638675" cy="276225"/>
          </a:xfrm>
          <a:prstGeom prst="rect">
            <a:avLst/>
          </a:prstGeom>
          <a:solidFill>
            <a:srgbClr val="FFFFFF"/>
          </a:solidFill>
          <a:ln w="254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200" i="1">
                <a:latin typeface="Times New Roman" pitchFamily="18" charset="0"/>
                <a:cs typeface="Times New Roman" pitchFamily="18" charset="0"/>
              </a:rPr>
              <a:t>E. Verbitskaya, et al., 20 RD50 workshop, Bari, May 30 – June 1, 2012</a:t>
            </a:r>
            <a:endParaRPr lang="en-GB" sz="1200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404" name="TextBox 1"/>
          <p:cNvSpPr txBox="1">
            <a:spLocks noChangeArrowheads="1"/>
          </p:cNvSpPr>
          <p:nvPr/>
        </p:nvSpPr>
        <p:spPr bwMode="auto">
          <a:xfrm>
            <a:off x="3316288" y="5138738"/>
            <a:ext cx="1519968" cy="1200329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b="1" dirty="0">
                <a:solidFill>
                  <a:srgbClr val="C00000"/>
                </a:solidFill>
              </a:rPr>
              <a:t>3D detectors:</a:t>
            </a:r>
          </a:p>
          <a:p>
            <a:pPr eaLnBrk="1" hangingPunct="1"/>
            <a:r>
              <a:rPr lang="en-US" b="1" i="1" dirty="0">
                <a:solidFill>
                  <a:srgbClr val="C00000"/>
                </a:solidFill>
              </a:rPr>
              <a:t>Q</a:t>
            </a:r>
            <a:r>
              <a:rPr lang="en-US" b="1" i="1" baseline="-25000" dirty="0">
                <a:solidFill>
                  <a:srgbClr val="C00000"/>
                </a:solidFill>
              </a:rPr>
              <a:t>c-max </a:t>
            </a:r>
            <a:r>
              <a:rPr lang="en-US" b="1" i="1" dirty="0">
                <a:solidFill>
                  <a:srgbClr val="C00000"/>
                </a:solidFill>
              </a:rPr>
              <a:t>= </a:t>
            </a:r>
            <a:r>
              <a:rPr lang="en-US" b="1" dirty="0">
                <a:solidFill>
                  <a:srgbClr val="C00000"/>
                </a:solidFill>
              </a:rPr>
              <a:t>42 </a:t>
            </a:r>
            <a:r>
              <a:rPr lang="en-US" b="1" dirty="0" err="1">
                <a:solidFill>
                  <a:srgbClr val="C00000"/>
                </a:solidFill>
              </a:rPr>
              <a:t>ke</a:t>
            </a:r>
            <a:endParaRPr lang="en-US" b="1" dirty="0">
              <a:solidFill>
                <a:srgbClr val="C00000"/>
              </a:solidFill>
            </a:endParaRPr>
          </a:p>
          <a:p>
            <a:pPr eaLnBrk="1" hangingPunct="1"/>
            <a:r>
              <a:rPr lang="en-US" b="1" i="1" dirty="0" err="1">
                <a:solidFill>
                  <a:srgbClr val="C00000"/>
                </a:solidFill>
              </a:rPr>
              <a:t>K</a:t>
            </a:r>
            <a:r>
              <a:rPr lang="en-US" b="1" i="1" baseline="-25000" dirty="0" err="1">
                <a:solidFill>
                  <a:srgbClr val="C00000"/>
                </a:solidFill>
              </a:rPr>
              <a:t>enh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b="1" dirty="0">
                <a:solidFill>
                  <a:srgbClr val="C00000"/>
                </a:solidFill>
                <a:sym typeface="Symbol" pitchFamily="18" charset="2"/>
              </a:rPr>
              <a:t></a:t>
            </a:r>
            <a:r>
              <a:rPr lang="en-US" b="1" dirty="0">
                <a:solidFill>
                  <a:srgbClr val="C00000"/>
                </a:solidFill>
              </a:rPr>
              <a:t> 2</a:t>
            </a:r>
          </a:p>
          <a:p>
            <a:pPr eaLnBrk="1" hangingPunct="1"/>
            <a:r>
              <a:rPr lang="en-US" b="1" i="1" dirty="0">
                <a:solidFill>
                  <a:srgbClr val="C00000"/>
                </a:solidFill>
              </a:rPr>
              <a:t>V</a:t>
            </a:r>
            <a:r>
              <a:rPr lang="en-US" b="1" dirty="0">
                <a:solidFill>
                  <a:srgbClr val="C00000"/>
                </a:solidFill>
              </a:rPr>
              <a:t> = 200 V </a:t>
            </a:r>
            <a:r>
              <a:rPr lang="en-US" b="1" dirty="0" smtClean="0">
                <a:solidFill>
                  <a:srgbClr val="C00000"/>
                </a:solidFill>
              </a:rPr>
              <a:t>[11]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7BEBE1-0FB7-40F7-970A-1F5DD44BEB97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8"/>
          <p:cNvSpPr>
            <a:spLocks noChangeArrowheads="1"/>
          </p:cNvSpPr>
          <p:nvPr/>
        </p:nvSpPr>
        <p:spPr bwMode="auto">
          <a:xfrm>
            <a:off x="1460500" y="246063"/>
            <a:ext cx="6540500" cy="609600"/>
          </a:xfrm>
          <a:prstGeom prst="rect">
            <a:avLst/>
          </a:prstGeom>
          <a:solidFill>
            <a:srgbClr val="CCFFCC"/>
          </a:solidFill>
          <a:ln w="57150" cmpd="thinThick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2800" i="1">
                <a:latin typeface="Times New Roman" pitchFamily="18" charset="0"/>
              </a:rPr>
              <a:t> </a:t>
            </a:r>
            <a:r>
              <a:rPr lang="en-US" sz="2800" i="1">
                <a:solidFill>
                  <a:srgbClr val="0000FF"/>
                </a:solidFill>
                <a:latin typeface="Comic Sans MS" pitchFamily="66" charset="0"/>
              </a:rPr>
              <a:t>Consideration on trapping centers</a:t>
            </a:r>
          </a:p>
        </p:txBody>
      </p:sp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1143000" y="990600"/>
            <a:ext cx="4953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b="1" dirty="0">
                <a:solidFill>
                  <a:srgbClr val="C00000"/>
                </a:solidFill>
              </a:rPr>
              <a:t>PTI model: </a:t>
            </a:r>
            <a:r>
              <a:rPr lang="en-US" b="1" dirty="0" smtClean="0">
                <a:solidFill>
                  <a:srgbClr val="C00000"/>
                </a:solidFill>
              </a:rPr>
              <a:t>DD  </a:t>
            </a:r>
            <a:r>
              <a:rPr lang="en-US" b="1" i="1" dirty="0" err="1" smtClean="0">
                <a:solidFill>
                  <a:srgbClr val="C00000"/>
                </a:solidFill>
              </a:rPr>
              <a:t>E</a:t>
            </a:r>
            <a:r>
              <a:rPr lang="en-US" b="1" i="1" baseline="-25000" dirty="0" err="1" smtClean="0">
                <a:solidFill>
                  <a:srgbClr val="C00000"/>
                </a:solidFill>
              </a:rPr>
              <a:t>v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>
                <a:solidFill>
                  <a:srgbClr val="C00000"/>
                </a:solidFill>
              </a:rPr>
              <a:t>+ 0.48 </a:t>
            </a:r>
            <a:r>
              <a:rPr lang="en-US" b="1" dirty="0" err="1" smtClean="0">
                <a:solidFill>
                  <a:srgbClr val="C00000"/>
                </a:solidFill>
              </a:rPr>
              <a:t>eV</a:t>
            </a:r>
            <a:r>
              <a:rPr lang="en-US" b="1" dirty="0" smtClean="0">
                <a:solidFill>
                  <a:srgbClr val="C00000"/>
                </a:solidFill>
              </a:rPr>
              <a:t>;   DA  </a:t>
            </a:r>
            <a:r>
              <a:rPr lang="en-US" b="1" i="1" dirty="0" err="1">
                <a:solidFill>
                  <a:srgbClr val="C00000"/>
                </a:solidFill>
              </a:rPr>
              <a:t>E</a:t>
            </a:r>
            <a:r>
              <a:rPr lang="en-US" b="1" i="1" baseline="-25000" dirty="0" err="1">
                <a:solidFill>
                  <a:srgbClr val="C00000"/>
                </a:solidFill>
              </a:rPr>
              <a:t>c</a:t>
            </a:r>
            <a:r>
              <a:rPr lang="en-US" b="1" dirty="0">
                <a:solidFill>
                  <a:srgbClr val="C00000"/>
                </a:solidFill>
              </a:rPr>
              <a:t> – 0.53 </a:t>
            </a:r>
            <a:r>
              <a:rPr lang="en-US" b="1" dirty="0" err="1" smtClean="0">
                <a:solidFill>
                  <a:srgbClr val="C00000"/>
                </a:solidFill>
              </a:rPr>
              <a:t>eV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7412" name="TextBox 1"/>
          <p:cNvSpPr txBox="1">
            <a:spLocks noChangeArrowheads="1"/>
          </p:cNvSpPr>
          <p:nvPr/>
        </p:nvSpPr>
        <p:spPr bwMode="auto">
          <a:xfrm>
            <a:off x="5132388" y="1604963"/>
            <a:ext cx="3429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400"/>
              <a:t>M. Bruzzi, </a:t>
            </a:r>
            <a:r>
              <a:rPr lang="en-US" sz="1400" i="1"/>
              <a:t>IEEE Trans. NS-48 (2001) 960-971</a:t>
            </a:r>
            <a:endParaRPr lang="ru-RU" sz="1400" i="1"/>
          </a:p>
        </p:txBody>
      </p:sp>
      <p:grpSp>
        <p:nvGrpSpPr>
          <p:cNvPr id="17413" name="Группа 3"/>
          <p:cNvGrpSpPr>
            <a:grpSpLocks/>
          </p:cNvGrpSpPr>
          <p:nvPr/>
        </p:nvGrpSpPr>
        <p:grpSpPr bwMode="auto">
          <a:xfrm>
            <a:off x="457200" y="1500188"/>
            <a:ext cx="4000500" cy="4519612"/>
            <a:chOff x="328246" y="1636930"/>
            <a:chExt cx="3853961" cy="4401095"/>
          </a:xfrm>
        </p:grpSpPr>
        <p:pic>
          <p:nvPicPr>
            <p:cNvPr id="17417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325" t="1895" r="39209" b="-2"/>
            <a:stretch>
              <a:fillRect/>
            </a:stretch>
          </p:blipFill>
          <p:spPr bwMode="auto">
            <a:xfrm>
              <a:off x="328246" y="1636930"/>
              <a:ext cx="3853961" cy="44010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Овал 2"/>
            <p:cNvSpPr/>
            <p:nvPr/>
          </p:nvSpPr>
          <p:spPr>
            <a:xfrm>
              <a:off x="2336283" y="5410401"/>
              <a:ext cx="761616" cy="627624"/>
            </a:xfrm>
            <a:prstGeom prst="ellipse">
              <a:avLst/>
            </a:prstGeom>
            <a:noFill/>
            <a:ln w="15875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17415" name="Text Box 11"/>
          <p:cNvSpPr txBox="1">
            <a:spLocks noChangeArrowheads="1"/>
          </p:cNvSpPr>
          <p:nvPr/>
        </p:nvSpPr>
        <p:spPr bwMode="auto">
          <a:xfrm>
            <a:off x="3429000" y="6400800"/>
            <a:ext cx="4638675" cy="276225"/>
          </a:xfrm>
          <a:prstGeom prst="rect">
            <a:avLst/>
          </a:prstGeom>
          <a:solidFill>
            <a:srgbClr val="FFFFFF"/>
          </a:solidFill>
          <a:ln w="254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200" i="1">
                <a:latin typeface="Times New Roman" pitchFamily="18" charset="0"/>
                <a:cs typeface="Times New Roman" pitchFamily="18" charset="0"/>
              </a:rPr>
              <a:t>E. Verbitskaya, et al., 20 RD50 workshop, Bari, May 30 – June 1, 2012</a:t>
            </a:r>
            <a:endParaRPr lang="en-GB" sz="1200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241589-7695-4D0C-B122-38EA451FF618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4876800" y="2057400"/>
            <a:ext cx="4191000" cy="328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400" i="1" dirty="0">
                <a:latin typeface="Times New Roman" pitchFamily="18" charset="0"/>
              </a:rPr>
              <a:t>  </a:t>
            </a:r>
            <a:endParaRPr lang="en-US" sz="900" i="1" dirty="0">
              <a:latin typeface="Times New Roman" pitchFamily="18" charset="0"/>
            </a:endParaRPr>
          </a:p>
          <a:p>
            <a:pPr eaLnBrk="1" hangingPunct="1"/>
            <a:r>
              <a:rPr lang="en-US" sz="1400" i="1" dirty="0">
                <a:latin typeface="Times New Roman" pitchFamily="18" charset="0"/>
              </a:rPr>
              <a:t>      </a:t>
            </a:r>
            <a:r>
              <a:rPr lang="en-US" b="1" dirty="0">
                <a:solidFill>
                  <a:srgbClr val="0000FF"/>
                </a:solidFill>
                <a:latin typeface="Times New Roman" pitchFamily="18" charset="0"/>
              </a:rPr>
              <a:t>TCT:</a:t>
            </a:r>
          </a:p>
          <a:p>
            <a:pPr eaLnBrk="1" hangingPunct="1"/>
            <a:r>
              <a:rPr lang="en-US" sz="1600" i="1" dirty="0" err="1">
                <a:latin typeface="Times New Roman" pitchFamily="18" charset="0"/>
              </a:rPr>
              <a:t>E</a:t>
            </a:r>
            <a:r>
              <a:rPr lang="en-US" sz="1600" i="1" baseline="-25000" dirty="0" err="1">
                <a:latin typeface="Times New Roman" pitchFamily="18" charset="0"/>
              </a:rPr>
              <a:t>c</a:t>
            </a:r>
            <a:r>
              <a:rPr lang="en-US" sz="1600" dirty="0">
                <a:latin typeface="Times New Roman" pitchFamily="18" charset="0"/>
              </a:rPr>
              <a:t> – 0.52 </a:t>
            </a:r>
            <a:r>
              <a:rPr lang="en-US" sz="1600" dirty="0" err="1">
                <a:latin typeface="Times New Roman" pitchFamily="18" charset="0"/>
              </a:rPr>
              <a:t>eV</a:t>
            </a:r>
            <a:r>
              <a:rPr lang="en-US" sz="1600" dirty="0">
                <a:latin typeface="Times New Roman" pitchFamily="18" charset="0"/>
              </a:rPr>
              <a:t> – electron trap</a:t>
            </a:r>
          </a:p>
          <a:p>
            <a:pPr eaLnBrk="1" hangingPunct="1"/>
            <a:r>
              <a:rPr lang="en-US" sz="1600" i="1" dirty="0" err="1">
                <a:latin typeface="Times New Roman" pitchFamily="18" charset="0"/>
              </a:rPr>
              <a:t>E</a:t>
            </a:r>
            <a:r>
              <a:rPr lang="en-US" sz="1600" i="1" baseline="-25000" dirty="0" err="1">
                <a:latin typeface="Times New Roman" pitchFamily="18" charset="0"/>
              </a:rPr>
              <a:t>v</a:t>
            </a:r>
            <a:r>
              <a:rPr lang="en-US" sz="1600" dirty="0">
                <a:latin typeface="Times New Roman" pitchFamily="18" charset="0"/>
              </a:rPr>
              <a:t> + 0.51 </a:t>
            </a:r>
            <a:r>
              <a:rPr lang="en-US" sz="1600" dirty="0" err="1">
                <a:latin typeface="Times New Roman" pitchFamily="18" charset="0"/>
              </a:rPr>
              <a:t>eV</a:t>
            </a:r>
            <a:r>
              <a:rPr lang="en-US" sz="1600" dirty="0">
                <a:latin typeface="Times New Roman" pitchFamily="18" charset="0"/>
              </a:rPr>
              <a:t> – hole trap</a:t>
            </a:r>
            <a:endParaRPr lang="ru-RU" sz="1600" dirty="0">
              <a:latin typeface="Times New Roman" pitchFamily="18" charset="0"/>
            </a:endParaRPr>
          </a:p>
          <a:p>
            <a:pPr eaLnBrk="1" hangingPunct="1"/>
            <a:endParaRPr lang="en-US" sz="900" i="1" dirty="0">
              <a:latin typeface="Times New Roman" pitchFamily="18" charset="0"/>
            </a:endParaRPr>
          </a:p>
          <a:p>
            <a:pPr eaLnBrk="1" hangingPunct="1"/>
            <a:r>
              <a:rPr lang="en-US" sz="1400" i="1" dirty="0">
                <a:latin typeface="Times New Roman" pitchFamily="18" charset="0"/>
              </a:rPr>
              <a:t>E. </a:t>
            </a:r>
            <a:r>
              <a:rPr lang="en-US" sz="1400" i="1" dirty="0" err="1">
                <a:latin typeface="Times New Roman" pitchFamily="18" charset="0"/>
              </a:rPr>
              <a:t>Fretwurst</a:t>
            </a:r>
            <a:r>
              <a:rPr lang="en-US" sz="1400" i="1" dirty="0">
                <a:latin typeface="Times New Roman" pitchFamily="18" charset="0"/>
              </a:rPr>
              <a:t>, V. </a:t>
            </a:r>
            <a:r>
              <a:rPr lang="en-US" sz="1400" i="1" dirty="0" err="1">
                <a:latin typeface="Times New Roman" pitchFamily="18" charset="0"/>
              </a:rPr>
              <a:t>Eremin</a:t>
            </a:r>
            <a:r>
              <a:rPr lang="en-US" sz="1400" i="1" dirty="0">
                <a:latin typeface="Times New Roman" pitchFamily="18" charset="0"/>
              </a:rPr>
              <a:t>, et al., NIM A 388 (1997) 356; </a:t>
            </a:r>
          </a:p>
          <a:p>
            <a:pPr eaLnBrk="1" hangingPunct="1"/>
            <a:r>
              <a:rPr lang="en-US" sz="1400" i="1" dirty="0" err="1">
                <a:latin typeface="Times New Roman" pitchFamily="18" charset="0"/>
              </a:rPr>
              <a:t>Z.Li</a:t>
            </a:r>
            <a:r>
              <a:rPr lang="en-US" sz="1400" i="1" dirty="0">
                <a:latin typeface="Times New Roman" pitchFamily="18" charset="0"/>
              </a:rPr>
              <a:t>, </a:t>
            </a:r>
            <a:r>
              <a:rPr lang="en-US" sz="1400" i="1" dirty="0" err="1">
                <a:latin typeface="Times New Roman" pitchFamily="18" charset="0"/>
              </a:rPr>
              <a:t>C.J.Li</a:t>
            </a:r>
            <a:r>
              <a:rPr lang="en-US" sz="1400" i="1" dirty="0">
                <a:latin typeface="Times New Roman" pitchFamily="18" charset="0"/>
              </a:rPr>
              <a:t>, </a:t>
            </a:r>
            <a:r>
              <a:rPr lang="en-US" sz="1400" i="1" dirty="0" err="1">
                <a:latin typeface="Times New Roman" pitchFamily="18" charset="0"/>
              </a:rPr>
              <a:t>V.Eremin</a:t>
            </a:r>
            <a:r>
              <a:rPr lang="en-US" sz="1400" i="1" dirty="0">
                <a:latin typeface="Times New Roman" pitchFamily="18" charset="0"/>
              </a:rPr>
              <a:t>, </a:t>
            </a:r>
            <a:r>
              <a:rPr lang="en-US" sz="1400" i="1" dirty="0" err="1">
                <a:latin typeface="Times New Roman" pitchFamily="18" charset="0"/>
              </a:rPr>
              <a:t>E.Verbitskaya</a:t>
            </a:r>
            <a:r>
              <a:rPr lang="en-US" sz="1400" i="1" dirty="0">
                <a:latin typeface="Times New Roman" pitchFamily="18" charset="0"/>
              </a:rPr>
              <a:t>, NIM A 388 (1997) 297</a:t>
            </a:r>
            <a:r>
              <a:rPr lang="en-US" sz="1400" dirty="0">
                <a:latin typeface="Times New Roman" pitchFamily="18" charset="0"/>
              </a:rPr>
              <a:t> </a:t>
            </a:r>
          </a:p>
          <a:p>
            <a:pPr eaLnBrk="1" hangingPunct="1"/>
            <a:endParaRPr lang="en-US" sz="1000" dirty="0">
              <a:latin typeface="Times New Roman" pitchFamily="18" charset="0"/>
            </a:endParaRPr>
          </a:p>
          <a:p>
            <a:pPr eaLnBrk="1" hangingPunct="1"/>
            <a:r>
              <a:rPr lang="en-US" b="1" dirty="0">
                <a:solidFill>
                  <a:srgbClr val="0000FF"/>
                </a:solidFill>
                <a:latin typeface="Times New Roman" pitchFamily="18" charset="0"/>
              </a:rPr>
              <a:t>    TSC:</a:t>
            </a:r>
          </a:p>
          <a:p>
            <a:pPr eaLnBrk="1" hangingPunct="1"/>
            <a:r>
              <a:rPr lang="en-US" sz="1600" i="1" dirty="0" err="1">
                <a:latin typeface="Times New Roman" pitchFamily="18" charset="0"/>
              </a:rPr>
              <a:t>E</a:t>
            </a:r>
            <a:r>
              <a:rPr lang="en-US" sz="1600" i="1" baseline="-25000" dirty="0" err="1">
                <a:latin typeface="Times New Roman" pitchFamily="18" charset="0"/>
              </a:rPr>
              <a:t>v</a:t>
            </a:r>
            <a:r>
              <a:rPr lang="en-US" sz="1600" i="1" dirty="0">
                <a:latin typeface="Times New Roman" pitchFamily="18" charset="0"/>
              </a:rPr>
              <a:t> </a:t>
            </a:r>
            <a:r>
              <a:rPr lang="en-US" sz="1600" dirty="0">
                <a:latin typeface="Times New Roman" pitchFamily="18" charset="0"/>
              </a:rPr>
              <a:t>+ 0.48 </a:t>
            </a:r>
            <a:r>
              <a:rPr lang="en-US" sz="1600" dirty="0" err="1">
                <a:latin typeface="Times New Roman" pitchFamily="18" charset="0"/>
              </a:rPr>
              <a:t>eV</a:t>
            </a:r>
            <a:r>
              <a:rPr lang="en-US" sz="1600" dirty="0">
                <a:latin typeface="Times New Roman" pitchFamily="18" charset="0"/>
              </a:rPr>
              <a:t> (0.46) – hole trap</a:t>
            </a:r>
          </a:p>
          <a:p>
            <a:pPr eaLnBrk="1" hangingPunct="1"/>
            <a:endParaRPr lang="en-US" sz="900" i="1" dirty="0">
              <a:latin typeface="Times New Roman" pitchFamily="18" charset="0"/>
            </a:endParaRPr>
          </a:p>
          <a:p>
            <a:pPr eaLnBrk="1" hangingPunct="1"/>
            <a:r>
              <a:rPr lang="en-US" sz="1400" i="1" dirty="0">
                <a:latin typeface="Times New Roman" pitchFamily="18" charset="0"/>
              </a:rPr>
              <a:t>U. </a:t>
            </a:r>
            <a:r>
              <a:rPr lang="en-US" sz="1400" i="1" dirty="0" err="1">
                <a:latin typeface="Times New Roman" pitchFamily="18" charset="0"/>
              </a:rPr>
              <a:t>Biggeri</a:t>
            </a:r>
            <a:r>
              <a:rPr lang="en-US" sz="1400" i="1" dirty="0">
                <a:latin typeface="Times New Roman" pitchFamily="18" charset="0"/>
              </a:rPr>
              <a:t>, E. </a:t>
            </a:r>
            <a:r>
              <a:rPr lang="en-US" sz="1400" i="1" dirty="0" err="1">
                <a:latin typeface="Times New Roman" pitchFamily="18" charset="0"/>
              </a:rPr>
              <a:t>Borchi</a:t>
            </a:r>
            <a:r>
              <a:rPr lang="en-US" sz="1400" i="1" dirty="0">
                <a:latin typeface="Times New Roman" pitchFamily="18" charset="0"/>
              </a:rPr>
              <a:t>, et al., NIM A 409 (1998) 176;</a:t>
            </a:r>
          </a:p>
          <a:p>
            <a:pPr eaLnBrk="1" hangingPunct="1"/>
            <a:r>
              <a:rPr lang="en-US" sz="1400" i="1" dirty="0">
                <a:latin typeface="Times New Roman" pitchFamily="18" charset="0"/>
              </a:rPr>
              <a:t>M. Moll, Ph.D. dissertation, Univ. of Hamburg, Hamburg, Germany, 1999</a:t>
            </a:r>
            <a:endParaRPr lang="ru-RU" sz="14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8"/>
          <p:cNvSpPr>
            <a:spLocks noChangeArrowheads="1"/>
          </p:cNvSpPr>
          <p:nvPr/>
        </p:nvSpPr>
        <p:spPr bwMode="auto">
          <a:xfrm>
            <a:off x="2182813" y="246063"/>
            <a:ext cx="4627562" cy="609600"/>
          </a:xfrm>
          <a:prstGeom prst="rect">
            <a:avLst/>
          </a:prstGeom>
          <a:solidFill>
            <a:srgbClr val="CCFFCC"/>
          </a:solidFill>
          <a:ln w="57150" cmpd="thinThick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2800" i="1">
                <a:latin typeface="Times New Roman" pitchFamily="18" charset="0"/>
              </a:rPr>
              <a:t> </a:t>
            </a:r>
            <a:r>
              <a:rPr lang="en-US" sz="2800" i="1">
                <a:solidFill>
                  <a:srgbClr val="0000FF"/>
                </a:solidFill>
                <a:latin typeface="Comic Sans MS" pitchFamily="66" charset="0"/>
              </a:rPr>
              <a:t>Alternative traps</a:t>
            </a:r>
          </a:p>
        </p:txBody>
      </p:sp>
      <p:sp>
        <p:nvSpPr>
          <p:cNvPr id="18435" name="TextBox 6"/>
          <p:cNvSpPr txBox="1">
            <a:spLocks noChangeArrowheads="1"/>
          </p:cNvSpPr>
          <p:nvPr/>
        </p:nvSpPr>
        <p:spPr bwMode="auto">
          <a:xfrm>
            <a:off x="304800" y="1004888"/>
            <a:ext cx="3352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400"/>
              <a:t>D. Pennicard, et al., NIM A 592 (2008) 16</a:t>
            </a:r>
            <a:endParaRPr lang="ru-RU" sz="1400"/>
          </a:p>
        </p:txBody>
      </p:sp>
      <p:pic>
        <p:nvPicPr>
          <p:cNvPr id="1843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" y="1312863"/>
            <a:ext cx="4200525" cy="129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9675" y="3860800"/>
            <a:ext cx="3352800" cy="2446338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" y="2670175"/>
            <a:ext cx="3667125" cy="267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439" name="Text Box 11"/>
          <p:cNvSpPr txBox="1">
            <a:spLocks noChangeArrowheads="1"/>
          </p:cNvSpPr>
          <p:nvPr/>
        </p:nvSpPr>
        <p:spPr bwMode="auto">
          <a:xfrm>
            <a:off x="3429000" y="6418263"/>
            <a:ext cx="4638675" cy="276225"/>
          </a:xfrm>
          <a:prstGeom prst="rect">
            <a:avLst/>
          </a:prstGeom>
          <a:solidFill>
            <a:srgbClr val="FFFFFF"/>
          </a:solidFill>
          <a:ln w="254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200" i="1">
                <a:latin typeface="Times New Roman" pitchFamily="18" charset="0"/>
                <a:cs typeface="Times New Roman" pitchFamily="18" charset="0"/>
              </a:rPr>
              <a:t>E. Verbitskaya, et al., 20 RD50 workshop, Bari, May 30 – June 1, 2012</a:t>
            </a:r>
            <a:endParaRPr lang="en-GB" sz="1200" i="1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8440" name="Группа 2"/>
          <p:cNvGrpSpPr>
            <a:grpSpLocks/>
          </p:cNvGrpSpPr>
          <p:nvPr/>
        </p:nvGrpSpPr>
        <p:grpSpPr bwMode="auto">
          <a:xfrm>
            <a:off x="4687888" y="1066800"/>
            <a:ext cx="3890962" cy="2689225"/>
            <a:chOff x="4664075" y="3503613"/>
            <a:chExt cx="3890963" cy="2689225"/>
          </a:xfrm>
        </p:grpSpPr>
        <p:pic>
          <p:nvPicPr>
            <p:cNvPr id="18442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4075" y="3503613"/>
              <a:ext cx="3890963" cy="2689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443" name="TextBox 1"/>
            <p:cNvSpPr txBox="1">
              <a:spLocks noChangeArrowheads="1"/>
            </p:cNvSpPr>
            <p:nvPr/>
          </p:nvSpPr>
          <p:spPr bwMode="auto">
            <a:xfrm>
              <a:off x="5395500" y="3653515"/>
              <a:ext cx="1276568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600">
                  <a:solidFill>
                    <a:srgbClr val="800000"/>
                  </a:solidFill>
                </a:rPr>
                <a:t>Perugia traps</a:t>
              </a:r>
              <a:endParaRPr lang="ru-RU" sz="1600">
                <a:solidFill>
                  <a:srgbClr val="800000"/>
                </a:solidFill>
              </a:endParaRPr>
            </a:p>
          </p:txBody>
        </p:sp>
      </p:grp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D9C816-1E7B-4924-AC24-0E549D07EC5C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873369" y="5486400"/>
            <a:ext cx="3306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Agreement with experiment are </a:t>
            </a:r>
          </a:p>
          <a:p>
            <a:r>
              <a:rPr lang="en-US" dirty="0" smtClean="0">
                <a:solidFill>
                  <a:srgbClr val="800000"/>
                </a:solidFill>
              </a:rPr>
              <a:t>obtained with </a:t>
            </a:r>
            <a:r>
              <a:rPr lang="en-US" dirty="0" err="1" smtClean="0">
                <a:solidFill>
                  <a:srgbClr val="800000"/>
                </a:solidFill>
              </a:rPr>
              <a:t>midgap</a:t>
            </a:r>
            <a:r>
              <a:rPr lang="en-US" dirty="0" smtClean="0">
                <a:solidFill>
                  <a:srgbClr val="800000"/>
                </a:solidFill>
              </a:rPr>
              <a:t> levels only</a:t>
            </a:r>
            <a:endParaRPr lang="ru-RU" dirty="0">
              <a:solidFill>
                <a:srgbClr val="800000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4180365" y="5257800"/>
            <a:ext cx="2372835" cy="551765"/>
          </a:xfrm>
          <a:prstGeom prst="straightConnector1">
            <a:avLst/>
          </a:prstGeom>
          <a:ln w="15875">
            <a:solidFill>
              <a:srgbClr val="99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69A285-52C5-4D96-AA6E-B230307BE2E2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sp>
        <p:nvSpPr>
          <p:cNvPr id="19459" name="Rectangle 8"/>
          <p:cNvSpPr>
            <a:spLocks noChangeArrowheads="1"/>
          </p:cNvSpPr>
          <p:nvPr/>
        </p:nvSpPr>
        <p:spPr bwMode="auto">
          <a:xfrm>
            <a:off x="2173288" y="381000"/>
            <a:ext cx="4751387" cy="609600"/>
          </a:xfrm>
          <a:prstGeom prst="rect">
            <a:avLst/>
          </a:prstGeom>
          <a:solidFill>
            <a:srgbClr val="CCFFCC"/>
          </a:solidFill>
          <a:ln w="57150" cmpd="thinThick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2800" i="1">
                <a:latin typeface="Times New Roman" pitchFamily="18" charset="0"/>
              </a:rPr>
              <a:t> </a:t>
            </a:r>
            <a:r>
              <a:rPr lang="en-US" sz="2800" i="1">
                <a:solidFill>
                  <a:srgbClr val="0000FF"/>
                </a:solidFill>
                <a:latin typeface="Comic Sans MS" pitchFamily="66" charset="0"/>
              </a:rPr>
              <a:t>Signal to noise ratio</a:t>
            </a:r>
          </a:p>
        </p:txBody>
      </p:sp>
      <p:sp>
        <p:nvSpPr>
          <p:cNvPr id="19460" name="TextBox 3"/>
          <p:cNvSpPr txBox="1">
            <a:spLocks noChangeArrowheads="1"/>
          </p:cNvSpPr>
          <p:nvPr/>
        </p:nvSpPr>
        <p:spPr bwMode="auto">
          <a:xfrm>
            <a:off x="1492250" y="1350963"/>
            <a:ext cx="5857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>
                <a:solidFill>
                  <a:srgbClr val="990000"/>
                </a:solidFill>
              </a:rPr>
              <a:t>Achieving of good performance   </a:t>
            </a:r>
            <a:r>
              <a:rPr lang="en-US">
                <a:solidFill>
                  <a:srgbClr val="990000"/>
                </a:solidFill>
                <a:sym typeface="Wingdings" pitchFamily="2" charset="2"/>
              </a:rPr>
              <a:t></a:t>
            </a:r>
            <a:r>
              <a:rPr lang="en-US">
                <a:solidFill>
                  <a:srgbClr val="990000"/>
                </a:solidFill>
              </a:rPr>
              <a:t>   </a:t>
            </a:r>
            <a:r>
              <a:rPr lang="en-US" i="1">
                <a:solidFill>
                  <a:srgbClr val="990000"/>
                </a:solidFill>
              </a:rPr>
              <a:t>S/N</a:t>
            </a:r>
            <a:r>
              <a:rPr lang="en-US">
                <a:solidFill>
                  <a:srgbClr val="990000"/>
                </a:solidFill>
              </a:rPr>
              <a:t> should be above 8 </a:t>
            </a:r>
            <a:endParaRPr lang="ru-RU">
              <a:solidFill>
                <a:srgbClr val="990000"/>
              </a:solidFill>
            </a:endParaRPr>
          </a:p>
        </p:txBody>
      </p:sp>
      <p:sp>
        <p:nvSpPr>
          <p:cNvPr id="19461" name="TextBox 4"/>
          <p:cNvSpPr txBox="1">
            <a:spLocks noChangeArrowheads="1"/>
          </p:cNvSpPr>
          <p:nvPr/>
        </p:nvSpPr>
        <p:spPr bwMode="auto">
          <a:xfrm>
            <a:off x="828675" y="1981200"/>
            <a:ext cx="7772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/>
              <a:t>N </a:t>
            </a:r>
            <a:r>
              <a:rPr lang="en-US">
                <a:sym typeface="Symbol" pitchFamily="18" charset="2"/>
              </a:rPr>
              <a:t></a:t>
            </a:r>
            <a:r>
              <a:rPr lang="en-US"/>
              <a:t> 1000 ENC - strip detectors 320 </a:t>
            </a:r>
            <a:r>
              <a:rPr lang="en-US">
                <a:latin typeface="Symbol" pitchFamily="18" charset="2"/>
              </a:rPr>
              <a:t>m</a:t>
            </a:r>
            <a:r>
              <a:rPr lang="en-US"/>
              <a:t>m thickness, 6 cm length and 75 </a:t>
            </a:r>
            <a:r>
              <a:rPr lang="en-US">
                <a:latin typeface="Symbol" pitchFamily="18" charset="2"/>
              </a:rPr>
              <a:t>m</a:t>
            </a:r>
            <a:r>
              <a:rPr lang="en-US"/>
              <a:t>m pitch irradiated to (1-5)x10</a:t>
            </a:r>
            <a:r>
              <a:rPr lang="en-US" baseline="30000"/>
              <a:t>15</a:t>
            </a:r>
            <a:r>
              <a:rPr lang="en-US"/>
              <a:t> n</a:t>
            </a:r>
            <a:r>
              <a:rPr lang="en-US" baseline="-25000"/>
              <a:t>eq</a:t>
            </a:r>
            <a:r>
              <a:rPr lang="en-US"/>
              <a:t>cm</a:t>
            </a:r>
            <a:r>
              <a:rPr lang="en-US" baseline="30000"/>
              <a:t>-2</a:t>
            </a:r>
            <a:r>
              <a:rPr lang="en-US"/>
              <a:t> and connected to SCT128A readout ASIC  [8]</a:t>
            </a:r>
            <a:endParaRPr lang="ru-RU"/>
          </a:p>
        </p:txBody>
      </p:sp>
      <p:sp>
        <p:nvSpPr>
          <p:cNvPr id="19462" name="TextBox 5"/>
          <p:cNvSpPr txBox="1">
            <a:spLocks noChangeArrowheads="1"/>
          </p:cNvSpPr>
          <p:nvPr/>
        </p:nvSpPr>
        <p:spPr bwMode="auto">
          <a:xfrm>
            <a:off x="828675" y="2819400"/>
            <a:ext cx="7705725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i="1" dirty="0"/>
              <a:t>       </a:t>
            </a:r>
            <a:r>
              <a:rPr lang="en-US" i="1" dirty="0">
                <a:solidFill>
                  <a:srgbClr val="990000"/>
                </a:solidFill>
              </a:rPr>
              <a:t>S/N</a:t>
            </a:r>
            <a:r>
              <a:rPr lang="en-US" dirty="0">
                <a:solidFill>
                  <a:srgbClr val="990000"/>
                </a:solidFill>
              </a:rPr>
              <a:t> </a:t>
            </a:r>
            <a:r>
              <a:rPr lang="en-US" dirty="0">
                <a:solidFill>
                  <a:srgbClr val="990000"/>
                </a:solidFill>
                <a:sym typeface="Symbol" pitchFamily="18" charset="2"/>
              </a:rPr>
              <a:t></a:t>
            </a:r>
            <a:r>
              <a:rPr lang="en-US" dirty="0">
                <a:solidFill>
                  <a:srgbClr val="990000"/>
                </a:solidFill>
              </a:rPr>
              <a:t> </a:t>
            </a:r>
            <a:r>
              <a:rPr lang="en-US" dirty="0" smtClean="0">
                <a:solidFill>
                  <a:srgbClr val="990000"/>
                </a:solidFill>
              </a:rPr>
              <a:t>8 can be realized   </a:t>
            </a:r>
            <a:endParaRPr lang="en-US" dirty="0">
              <a:solidFill>
                <a:srgbClr val="990000"/>
              </a:solidFill>
            </a:endParaRPr>
          </a:p>
          <a:p>
            <a:pPr eaLnBrk="1" hangingPunct="1"/>
            <a:r>
              <a:rPr lang="en-US" sz="1000" dirty="0"/>
              <a:t> </a:t>
            </a:r>
            <a:endParaRPr lang="ru-RU" sz="1000" dirty="0"/>
          </a:p>
          <a:p>
            <a:pPr eaLnBrk="1" hangingPunct="1"/>
            <a:r>
              <a:rPr lang="en-US" dirty="0" smtClean="0">
                <a:solidFill>
                  <a:srgbClr val="990000"/>
                </a:solidFill>
              </a:rPr>
              <a:t>at </a:t>
            </a:r>
            <a:r>
              <a:rPr lang="en-US" i="1" dirty="0">
                <a:solidFill>
                  <a:srgbClr val="990000"/>
                </a:solidFill>
              </a:rPr>
              <a:t>F</a:t>
            </a:r>
            <a:r>
              <a:rPr lang="en-US" dirty="0">
                <a:solidFill>
                  <a:srgbClr val="990000"/>
                </a:solidFill>
              </a:rPr>
              <a:t> = (1-5)x10</a:t>
            </a:r>
            <a:r>
              <a:rPr lang="en-US" baseline="30000" dirty="0">
                <a:solidFill>
                  <a:srgbClr val="990000"/>
                </a:solidFill>
              </a:rPr>
              <a:t>15</a:t>
            </a:r>
            <a:r>
              <a:rPr lang="en-US" dirty="0">
                <a:solidFill>
                  <a:srgbClr val="990000"/>
                </a:solidFill>
              </a:rPr>
              <a:t> n</a:t>
            </a:r>
            <a:r>
              <a:rPr lang="en-US" baseline="-25000" dirty="0">
                <a:solidFill>
                  <a:srgbClr val="990000"/>
                </a:solidFill>
              </a:rPr>
              <a:t>eq</a:t>
            </a:r>
            <a:r>
              <a:rPr lang="en-US" dirty="0">
                <a:solidFill>
                  <a:srgbClr val="990000"/>
                </a:solidFill>
              </a:rPr>
              <a:t>cm</a:t>
            </a:r>
            <a:r>
              <a:rPr lang="en-US" baseline="30000" dirty="0">
                <a:solidFill>
                  <a:srgbClr val="990000"/>
                </a:solidFill>
              </a:rPr>
              <a:t>-2</a:t>
            </a:r>
            <a:r>
              <a:rPr lang="en-US" dirty="0">
                <a:solidFill>
                  <a:srgbClr val="990000"/>
                </a:solidFill>
              </a:rPr>
              <a:t> - in avalanche mode at </a:t>
            </a:r>
            <a:r>
              <a:rPr lang="en-US" i="1" dirty="0">
                <a:solidFill>
                  <a:srgbClr val="990000"/>
                </a:solidFill>
              </a:rPr>
              <a:t>V</a:t>
            </a:r>
            <a:r>
              <a:rPr lang="en-US" dirty="0">
                <a:solidFill>
                  <a:srgbClr val="990000"/>
                </a:solidFill>
              </a:rPr>
              <a:t>≥1500 V since </a:t>
            </a:r>
            <a:r>
              <a:rPr lang="en-US" i="1" dirty="0">
                <a:solidFill>
                  <a:srgbClr val="990000"/>
                </a:solidFill>
              </a:rPr>
              <a:t>Q</a:t>
            </a:r>
            <a:r>
              <a:rPr lang="en-US" i="1" baseline="-25000" dirty="0">
                <a:solidFill>
                  <a:srgbClr val="990000"/>
                </a:solidFill>
              </a:rPr>
              <a:t>c</a:t>
            </a:r>
            <a:r>
              <a:rPr lang="en-US" dirty="0">
                <a:solidFill>
                  <a:srgbClr val="990000"/>
                </a:solidFill>
              </a:rPr>
              <a:t> &gt; 11 </a:t>
            </a:r>
            <a:r>
              <a:rPr lang="en-US" dirty="0" err="1" smtClean="0">
                <a:solidFill>
                  <a:srgbClr val="990000"/>
                </a:solidFill>
              </a:rPr>
              <a:t>ke</a:t>
            </a:r>
            <a:r>
              <a:rPr lang="en-US" baseline="30000" dirty="0" smtClean="0">
                <a:solidFill>
                  <a:srgbClr val="990000"/>
                </a:solidFill>
              </a:rPr>
              <a:t>-</a:t>
            </a:r>
            <a:r>
              <a:rPr lang="en-US" dirty="0" smtClean="0">
                <a:solidFill>
                  <a:srgbClr val="990000"/>
                </a:solidFill>
              </a:rPr>
              <a:t> </a:t>
            </a:r>
            <a:endParaRPr lang="en-US" dirty="0">
              <a:solidFill>
                <a:srgbClr val="990000"/>
              </a:solidFill>
            </a:endParaRPr>
          </a:p>
          <a:p>
            <a:pPr eaLnBrk="1" hangingPunct="1"/>
            <a:endParaRPr lang="en-US" sz="1000" dirty="0"/>
          </a:p>
          <a:p>
            <a:pPr eaLnBrk="1" hangingPunct="1"/>
            <a:r>
              <a:rPr lang="en-US" i="1" dirty="0" smtClean="0"/>
              <a:t>      F</a:t>
            </a:r>
            <a:r>
              <a:rPr lang="en-US" dirty="0" smtClean="0"/>
              <a:t> </a:t>
            </a:r>
            <a:r>
              <a:rPr lang="en-US" dirty="0">
                <a:sym typeface="Symbol" pitchFamily="18" charset="2"/>
              </a:rPr>
              <a:t> </a:t>
            </a:r>
            <a:r>
              <a:rPr lang="en-US" dirty="0"/>
              <a:t>1x10</a:t>
            </a:r>
            <a:r>
              <a:rPr lang="en-US" baseline="30000" dirty="0"/>
              <a:t>16</a:t>
            </a:r>
            <a:r>
              <a:rPr lang="en-US" dirty="0"/>
              <a:t> n</a:t>
            </a:r>
            <a:r>
              <a:rPr lang="en-US" baseline="-25000" dirty="0"/>
              <a:t>eq</a:t>
            </a:r>
            <a:r>
              <a:rPr lang="en-US" dirty="0"/>
              <a:t>cm</a:t>
            </a:r>
            <a:r>
              <a:rPr lang="en-US" baseline="30000" dirty="0"/>
              <a:t>-2</a:t>
            </a:r>
            <a:r>
              <a:rPr lang="en-US" dirty="0"/>
              <a:t> - the </a:t>
            </a:r>
            <a:r>
              <a:rPr lang="en-US" i="1" dirty="0"/>
              <a:t>S/N</a:t>
            </a:r>
            <a:r>
              <a:rPr lang="en-US" dirty="0"/>
              <a:t> ratio may go down</a:t>
            </a:r>
          </a:p>
          <a:p>
            <a:pPr eaLnBrk="1" hangingPunct="1"/>
            <a:endParaRPr lang="en-US" sz="1000" dirty="0"/>
          </a:p>
          <a:p>
            <a:pPr eaLnBrk="1" hangingPunct="1"/>
            <a:r>
              <a:rPr lang="en-US" dirty="0"/>
              <a:t>Conversely, with shorter strips and better electronics, an adequate </a:t>
            </a:r>
            <a:r>
              <a:rPr lang="en-US" i="1" dirty="0"/>
              <a:t>S/N</a:t>
            </a:r>
            <a:r>
              <a:rPr lang="en-US" dirty="0"/>
              <a:t> should be achievable at lower voltage</a:t>
            </a:r>
            <a:endParaRPr lang="ru-RU" dirty="0"/>
          </a:p>
        </p:txBody>
      </p:sp>
      <p:sp>
        <p:nvSpPr>
          <p:cNvPr id="19463" name="Text Box 11"/>
          <p:cNvSpPr txBox="1">
            <a:spLocks noChangeArrowheads="1"/>
          </p:cNvSpPr>
          <p:nvPr/>
        </p:nvSpPr>
        <p:spPr bwMode="auto">
          <a:xfrm>
            <a:off x="3276600" y="6288088"/>
            <a:ext cx="4638675" cy="276225"/>
          </a:xfrm>
          <a:prstGeom prst="rect">
            <a:avLst/>
          </a:prstGeom>
          <a:solidFill>
            <a:srgbClr val="FFFFFF"/>
          </a:solidFill>
          <a:ln w="254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200" i="1">
                <a:latin typeface="Times New Roman" pitchFamily="18" charset="0"/>
                <a:cs typeface="Times New Roman" pitchFamily="18" charset="0"/>
              </a:rPr>
              <a:t>E. Verbitskaya, et al., 20 RD50 workshop, Bari, May 30 – June 1, 2012</a:t>
            </a:r>
            <a:endParaRPr lang="en-GB" sz="1200" i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8"/>
          <p:cNvSpPr>
            <a:spLocks noChangeArrowheads="1"/>
          </p:cNvSpPr>
          <p:nvPr/>
        </p:nvSpPr>
        <p:spPr bwMode="auto">
          <a:xfrm>
            <a:off x="1752600" y="381000"/>
            <a:ext cx="5321300" cy="609600"/>
          </a:xfrm>
          <a:prstGeom prst="rect">
            <a:avLst/>
          </a:prstGeom>
          <a:solidFill>
            <a:srgbClr val="CCFFCC"/>
          </a:solidFill>
          <a:ln w="57150" cmpd="thinThick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2800" i="1">
                <a:latin typeface="Times New Roman" pitchFamily="18" charset="0"/>
              </a:rPr>
              <a:t> </a:t>
            </a:r>
            <a:r>
              <a:rPr lang="en-US" sz="2800" i="1">
                <a:solidFill>
                  <a:srgbClr val="0000FF"/>
                </a:solidFill>
                <a:latin typeface="Comic Sans MS" pitchFamily="66" charset="0"/>
              </a:rPr>
              <a:t>Conclusions</a:t>
            </a:r>
          </a:p>
        </p:txBody>
      </p:sp>
      <p:sp>
        <p:nvSpPr>
          <p:cNvPr id="20483" name="Text Box 11"/>
          <p:cNvSpPr txBox="1">
            <a:spLocks noChangeArrowheads="1"/>
          </p:cNvSpPr>
          <p:nvPr/>
        </p:nvSpPr>
        <p:spPr bwMode="auto">
          <a:xfrm>
            <a:off x="3276600" y="6272213"/>
            <a:ext cx="4638675" cy="276225"/>
          </a:xfrm>
          <a:prstGeom prst="rect">
            <a:avLst/>
          </a:prstGeom>
          <a:solidFill>
            <a:srgbClr val="FFFFFF"/>
          </a:solidFill>
          <a:ln w="254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200" i="1">
                <a:latin typeface="Times New Roman" pitchFamily="18" charset="0"/>
                <a:cs typeface="Times New Roman" pitchFamily="18" charset="0"/>
              </a:rPr>
              <a:t>E. Verbitskaya, et al., 20 RD50 workshop, Bari, May 30 – June 1, 2012</a:t>
            </a:r>
            <a:endParaRPr lang="en-GB" sz="1200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4" name="TextBox 1"/>
          <p:cNvSpPr txBox="1">
            <a:spLocks noChangeArrowheads="1"/>
          </p:cNvSpPr>
          <p:nvPr/>
        </p:nvSpPr>
        <p:spPr bwMode="auto">
          <a:xfrm>
            <a:off x="838200" y="1295400"/>
            <a:ext cx="7696200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b="1" dirty="0"/>
              <a:t>       In avalanche multiplication mode</a:t>
            </a:r>
            <a:r>
              <a:rPr lang="en-US" b="1" dirty="0" smtClean="0"/>
              <a:t>:</a:t>
            </a:r>
          </a:p>
          <a:p>
            <a:pPr eaLnBrk="1" hangingPunct="1"/>
            <a:endParaRPr lang="en-US" sz="1200" b="1" dirty="0" smtClean="0"/>
          </a:p>
          <a:p>
            <a:pPr eaLnBrk="1" hangingPunct="1"/>
            <a:r>
              <a:rPr lang="en-US" b="1" dirty="0" smtClean="0">
                <a:solidFill>
                  <a:srgbClr val="C00000"/>
                </a:solidFill>
                <a:latin typeface="Arial" charset="0"/>
                <a:sym typeface="Wingdings" pitchFamily="2" charset="2"/>
              </a:rPr>
              <a:t></a:t>
            </a:r>
            <a:r>
              <a:rPr lang="en-US" b="1" i="1" dirty="0" smtClean="0"/>
              <a:t>Q</a:t>
            </a:r>
            <a:r>
              <a:rPr lang="en-US" b="1" i="1" baseline="-25000" dirty="0" smtClean="0"/>
              <a:t>c</a:t>
            </a:r>
            <a:r>
              <a:rPr lang="en-US" b="1" dirty="0" smtClean="0"/>
              <a:t> </a:t>
            </a:r>
            <a:r>
              <a:rPr lang="ru-RU" b="1" dirty="0" err="1" smtClean="0"/>
              <a:t>enhancement</a:t>
            </a:r>
            <a:r>
              <a:rPr lang="ru-RU" b="1" dirty="0" smtClean="0"/>
              <a:t> </a:t>
            </a:r>
            <a:r>
              <a:rPr lang="ru-RU" b="1" dirty="0" err="1" smtClean="0"/>
              <a:t>occurs</a:t>
            </a:r>
            <a:r>
              <a:rPr lang="ru-RU" b="1" dirty="0" smtClean="0"/>
              <a:t> </a:t>
            </a:r>
            <a:r>
              <a:rPr lang="ru-RU" b="1" dirty="0" err="1" smtClean="0"/>
              <a:t>when</a:t>
            </a:r>
            <a:r>
              <a:rPr lang="ru-RU" b="1" dirty="0" smtClean="0"/>
              <a:t> </a:t>
            </a:r>
            <a:r>
              <a:rPr lang="ru-RU" b="1" i="1" dirty="0" smtClean="0"/>
              <a:t>E(x)</a:t>
            </a:r>
            <a:r>
              <a:rPr lang="ru-RU" b="1" dirty="0" smtClean="0"/>
              <a:t> </a:t>
            </a:r>
            <a:r>
              <a:rPr lang="ru-RU" b="1" dirty="0" err="1" smtClean="0"/>
              <a:t>distribution</a:t>
            </a:r>
            <a:r>
              <a:rPr lang="ru-RU" b="1" dirty="0" smtClean="0"/>
              <a:t> </a:t>
            </a:r>
            <a:r>
              <a:rPr lang="ru-RU" b="1" dirty="0" err="1" smtClean="0"/>
              <a:t>transforms</a:t>
            </a:r>
            <a:r>
              <a:rPr lang="ru-RU" b="1" dirty="0" smtClean="0"/>
              <a:t> </a:t>
            </a:r>
            <a:r>
              <a:rPr lang="ru-RU" b="1" dirty="0" err="1" smtClean="0"/>
              <a:t>to</a:t>
            </a:r>
            <a:r>
              <a:rPr lang="ru-RU" b="1" dirty="0" smtClean="0"/>
              <a:t> a DP </a:t>
            </a:r>
            <a:r>
              <a:rPr lang="ru-RU" b="1" dirty="0" err="1" smtClean="0"/>
              <a:t>profile</a:t>
            </a:r>
            <a:r>
              <a:rPr lang="en-US" b="1" dirty="0" smtClean="0"/>
              <a:t> and results in self-stabilization of the </a:t>
            </a:r>
            <a:r>
              <a:rPr lang="ru-RU" b="1" dirty="0" err="1" smtClean="0"/>
              <a:t>electric</a:t>
            </a:r>
            <a:r>
              <a:rPr lang="ru-RU" b="1" dirty="0" smtClean="0"/>
              <a:t> </a:t>
            </a:r>
            <a:r>
              <a:rPr lang="ru-RU" b="1" dirty="0" err="1" smtClean="0"/>
              <a:t>field</a:t>
            </a:r>
            <a:r>
              <a:rPr lang="ru-RU" b="1" dirty="0" smtClean="0"/>
              <a:t> </a:t>
            </a:r>
            <a:r>
              <a:rPr lang="ru-RU" b="1" dirty="0" err="1" smtClean="0"/>
              <a:t>at</a:t>
            </a:r>
            <a:r>
              <a:rPr lang="ru-RU" b="1" dirty="0" smtClean="0"/>
              <a:t> </a:t>
            </a:r>
            <a:r>
              <a:rPr lang="ru-RU" b="1" dirty="0" err="1" smtClean="0"/>
              <a:t>the</a:t>
            </a:r>
            <a:r>
              <a:rPr lang="ru-RU" b="1" dirty="0" smtClean="0"/>
              <a:t> n</a:t>
            </a:r>
            <a:r>
              <a:rPr lang="ru-RU" b="1" baseline="30000" dirty="0" smtClean="0"/>
              <a:t>+</a:t>
            </a:r>
            <a:r>
              <a:rPr lang="ru-RU" b="1" dirty="0" smtClean="0"/>
              <a:t> </a:t>
            </a:r>
            <a:r>
              <a:rPr lang="en-US" b="1" dirty="0" smtClean="0"/>
              <a:t>strip</a:t>
            </a:r>
            <a:r>
              <a:rPr lang="ru-RU" b="1" dirty="0" smtClean="0"/>
              <a:t> </a:t>
            </a:r>
            <a:r>
              <a:rPr lang="en-US" b="1" dirty="0" smtClean="0"/>
              <a:t>at</a:t>
            </a:r>
            <a:r>
              <a:rPr lang="ru-RU" b="1" dirty="0" smtClean="0"/>
              <a:t> 300 </a:t>
            </a:r>
            <a:r>
              <a:rPr lang="ru-RU" b="1" dirty="0" err="1" smtClean="0"/>
              <a:t>kV</a:t>
            </a:r>
            <a:r>
              <a:rPr lang="ru-RU" b="1" dirty="0" smtClean="0"/>
              <a:t>/c</a:t>
            </a:r>
            <a:r>
              <a:rPr lang="en-US" b="1" dirty="0" smtClean="0"/>
              <a:t>m </a:t>
            </a:r>
            <a:r>
              <a:rPr lang="en-US" b="1" dirty="0"/>
              <a:t>regardless of </a:t>
            </a:r>
            <a:r>
              <a:rPr lang="en-US" b="1" i="1" dirty="0"/>
              <a:t>T</a:t>
            </a:r>
            <a:r>
              <a:rPr lang="en-US" b="1" dirty="0"/>
              <a:t> and </a:t>
            </a:r>
            <a:r>
              <a:rPr lang="en-US" b="1" i="1" dirty="0"/>
              <a:t>F</a:t>
            </a:r>
          </a:p>
          <a:p>
            <a:pPr eaLnBrk="1" hangingPunct="1"/>
            <a:endParaRPr lang="en-US" sz="1000" b="1" dirty="0"/>
          </a:p>
          <a:p>
            <a:pPr eaLnBrk="1" hangingPunct="1"/>
            <a:r>
              <a:rPr lang="en-US" b="1" dirty="0">
                <a:solidFill>
                  <a:srgbClr val="C00000"/>
                </a:solidFill>
                <a:latin typeface="Arial" charset="0"/>
                <a:sym typeface="Wingdings" pitchFamily="2" charset="2"/>
              </a:rPr>
              <a:t> </a:t>
            </a:r>
            <a:r>
              <a:rPr lang="en-US" b="1" dirty="0"/>
              <a:t>Minimal bias voltage at which </a:t>
            </a:r>
            <a:r>
              <a:rPr lang="en-US" b="1" i="1" dirty="0"/>
              <a:t>Q</a:t>
            </a:r>
            <a:r>
              <a:rPr lang="en-US" b="1" i="1" baseline="-25000" dirty="0"/>
              <a:t>c</a:t>
            </a:r>
            <a:r>
              <a:rPr lang="en-US" b="1" dirty="0"/>
              <a:t> rise starts is 500 V (at </a:t>
            </a:r>
            <a:r>
              <a:rPr lang="en-US" b="1" i="1" dirty="0"/>
              <a:t>F</a:t>
            </a:r>
            <a:r>
              <a:rPr lang="en-US" b="1" dirty="0"/>
              <a:t> = 3x10</a:t>
            </a:r>
            <a:r>
              <a:rPr lang="en-US" b="1" baseline="30000" dirty="0"/>
              <a:t>15</a:t>
            </a:r>
            <a:r>
              <a:rPr lang="en-US" b="1" dirty="0"/>
              <a:t> cm</a:t>
            </a:r>
            <a:r>
              <a:rPr lang="en-US" b="1" baseline="30000" dirty="0"/>
              <a:t>-2</a:t>
            </a:r>
            <a:r>
              <a:rPr lang="en-US" b="1" dirty="0"/>
              <a:t>)</a:t>
            </a:r>
          </a:p>
          <a:p>
            <a:pPr eaLnBrk="1" hangingPunct="1"/>
            <a:endParaRPr lang="en-US" sz="1000" b="1" dirty="0"/>
          </a:p>
          <a:p>
            <a:pPr eaLnBrk="1" hangingPunct="1"/>
            <a:r>
              <a:rPr lang="en-US" b="1" dirty="0">
                <a:solidFill>
                  <a:srgbClr val="C00000"/>
                </a:solidFill>
                <a:latin typeface="Arial" charset="0"/>
                <a:sym typeface="Wingdings" pitchFamily="2" charset="2"/>
              </a:rPr>
              <a:t> </a:t>
            </a:r>
            <a:r>
              <a:rPr lang="en-US" b="1" dirty="0"/>
              <a:t>Maximal </a:t>
            </a:r>
            <a:r>
              <a:rPr lang="en-US" b="1" i="1" dirty="0"/>
              <a:t>Q</a:t>
            </a:r>
            <a:r>
              <a:rPr lang="en-US" b="1" i="1" baseline="-25000" dirty="0"/>
              <a:t>c</a:t>
            </a:r>
            <a:r>
              <a:rPr lang="en-US" b="1" dirty="0"/>
              <a:t> is above the charge collected in </a:t>
            </a:r>
            <a:r>
              <a:rPr lang="en-US" b="1" dirty="0" err="1"/>
              <a:t>nonirradiated</a:t>
            </a:r>
            <a:r>
              <a:rPr lang="en-US" b="1" dirty="0"/>
              <a:t> detector</a:t>
            </a:r>
            <a:r>
              <a:rPr lang="en-US" b="1" dirty="0" smtClean="0"/>
              <a:t>!</a:t>
            </a:r>
            <a:endParaRPr lang="en-US" b="1" dirty="0"/>
          </a:p>
        </p:txBody>
      </p:sp>
      <p:sp>
        <p:nvSpPr>
          <p:cNvPr id="20485" name="TextBox 3"/>
          <p:cNvSpPr txBox="1">
            <a:spLocks noChangeArrowheads="1"/>
          </p:cNvSpPr>
          <p:nvPr/>
        </p:nvSpPr>
        <p:spPr bwMode="auto">
          <a:xfrm>
            <a:off x="1322388" y="4038600"/>
            <a:ext cx="67278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b="1" dirty="0">
                <a:solidFill>
                  <a:srgbClr val="990000"/>
                </a:solidFill>
              </a:rPr>
              <a:t>PTI model </a:t>
            </a:r>
            <a:r>
              <a:rPr lang="ru-RU" b="1" dirty="0" err="1">
                <a:solidFill>
                  <a:srgbClr val="990000"/>
                </a:solidFill>
              </a:rPr>
              <a:t>gives</a:t>
            </a:r>
            <a:r>
              <a:rPr lang="ru-RU" b="1" dirty="0">
                <a:solidFill>
                  <a:srgbClr val="990000"/>
                </a:solidFill>
              </a:rPr>
              <a:t> </a:t>
            </a:r>
            <a:r>
              <a:rPr lang="ru-RU" b="1" dirty="0" err="1">
                <a:solidFill>
                  <a:srgbClr val="990000"/>
                </a:solidFill>
              </a:rPr>
              <a:t>an</a:t>
            </a:r>
            <a:r>
              <a:rPr lang="ru-RU" b="1" dirty="0">
                <a:solidFill>
                  <a:srgbClr val="990000"/>
                </a:solidFill>
              </a:rPr>
              <a:t> </a:t>
            </a:r>
            <a:r>
              <a:rPr lang="ru-RU" b="1" dirty="0" err="1">
                <a:solidFill>
                  <a:srgbClr val="990000"/>
                </a:solidFill>
              </a:rPr>
              <a:t>adequate</a:t>
            </a:r>
            <a:r>
              <a:rPr lang="ru-RU" b="1" dirty="0">
                <a:solidFill>
                  <a:srgbClr val="990000"/>
                </a:solidFill>
              </a:rPr>
              <a:t> </a:t>
            </a:r>
            <a:r>
              <a:rPr lang="ru-RU" b="1" dirty="0" err="1">
                <a:solidFill>
                  <a:srgbClr val="990000"/>
                </a:solidFill>
              </a:rPr>
              <a:t>description</a:t>
            </a:r>
            <a:r>
              <a:rPr lang="ru-RU" b="1" dirty="0">
                <a:solidFill>
                  <a:srgbClr val="990000"/>
                </a:solidFill>
              </a:rPr>
              <a:t> </a:t>
            </a:r>
            <a:r>
              <a:rPr lang="ru-RU" b="1" dirty="0" err="1">
                <a:solidFill>
                  <a:srgbClr val="990000"/>
                </a:solidFill>
              </a:rPr>
              <a:t>of</a:t>
            </a:r>
            <a:r>
              <a:rPr lang="ru-RU" b="1" dirty="0">
                <a:solidFill>
                  <a:srgbClr val="990000"/>
                </a:solidFill>
              </a:rPr>
              <a:t> </a:t>
            </a:r>
            <a:r>
              <a:rPr lang="ru-RU" b="1" dirty="0" err="1">
                <a:solidFill>
                  <a:srgbClr val="990000"/>
                </a:solidFill>
              </a:rPr>
              <a:t>the</a:t>
            </a:r>
            <a:r>
              <a:rPr lang="ru-RU" b="1" dirty="0">
                <a:solidFill>
                  <a:srgbClr val="990000"/>
                </a:solidFill>
              </a:rPr>
              <a:t> </a:t>
            </a:r>
            <a:r>
              <a:rPr lang="ru-RU" b="1" dirty="0" err="1">
                <a:solidFill>
                  <a:srgbClr val="990000"/>
                </a:solidFill>
              </a:rPr>
              <a:t>experimental</a:t>
            </a:r>
            <a:r>
              <a:rPr lang="ru-RU" b="1" dirty="0">
                <a:solidFill>
                  <a:srgbClr val="990000"/>
                </a:solidFill>
              </a:rPr>
              <a:t> </a:t>
            </a:r>
            <a:r>
              <a:rPr lang="ru-RU" b="1" dirty="0" err="1">
                <a:solidFill>
                  <a:srgbClr val="990000"/>
                </a:solidFill>
              </a:rPr>
              <a:t>results</a:t>
            </a:r>
            <a:r>
              <a:rPr lang="ru-RU" b="1" dirty="0">
                <a:solidFill>
                  <a:srgbClr val="990000"/>
                </a:solidFill>
              </a:rPr>
              <a:t> </a:t>
            </a:r>
            <a:endParaRPr lang="ru-RU" dirty="0">
              <a:solidFill>
                <a:srgbClr val="990000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269468-AC3D-49E4-916B-510C51E4073D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  <p:sp>
        <p:nvSpPr>
          <p:cNvPr id="20487" name="TextBox 2"/>
          <p:cNvSpPr txBox="1">
            <a:spLocks noChangeArrowheads="1"/>
          </p:cNvSpPr>
          <p:nvPr/>
        </p:nvSpPr>
        <p:spPr bwMode="auto">
          <a:xfrm>
            <a:off x="3736975" y="4800600"/>
            <a:ext cx="47974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600" i="1" dirty="0">
                <a:solidFill>
                  <a:srgbClr val="0000FF"/>
                </a:solidFill>
              </a:rPr>
              <a:t>Main results were presented at </a:t>
            </a:r>
            <a:r>
              <a:rPr lang="en-US" sz="1600" i="1" dirty="0" smtClean="0">
                <a:solidFill>
                  <a:srgbClr val="0000FF"/>
                </a:solidFill>
              </a:rPr>
              <a:t>PSD9, Sept 2011 </a:t>
            </a:r>
          </a:p>
          <a:p>
            <a:pPr eaLnBrk="1" hangingPunct="1"/>
            <a:r>
              <a:rPr lang="en-US" sz="1600" i="1" dirty="0" smtClean="0">
                <a:solidFill>
                  <a:srgbClr val="0000FF"/>
                </a:solidFill>
              </a:rPr>
              <a:t>and </a:t>
            </a:r>
            <a:r>
              <a:rPr lang="en-US" sz="1600" i="1" dirty="0">
                <a:solidFill>
                  <a:srgbClr val="0000FF"/>
                </a:solidFill>
              </a:rPr>
              <a:t>are published: E.</a:t>
            </a:r>
            <a:r>
              <a:rPr lang="ru-RU" sz="1600" i="1" dirty="0" err="1">
                <a:solidFill>
                  <a:srgbClr val="0000FF"/>
                </a:solidFill>
              </a:rPr>
              <a:t>Verbitskaya</a:t>
            </a:r>
            <a:r>
              <a:rPr lang="en-US" sz="1600" i="1" dirty="0">
                <a:solidFill>
                  <a:srgbClr val="0000FF"/>
                </a:solidFill>
              </a:rPr>
              <a:t>, V. </a:t>
            </a:r>
            <a:r>
              <a:rPr lang="ru-RU" sz="1600" i="1" dirty="0" err="1">
                <a:solidFill>
                  <a:srgbClr val="0000FF"/>
                </a:solidFill>
              </a:rPr>
              <a:t>Eremin</a:t>
            </a:r>
            <a:r>
              <a:rPr lang="ru-RU" sz="1600" i="1" dirty="0">
                <a:solidFill>
                  <a:srgbClr val="0000FF"/>
                </a:solidFill>
              </a:rPr>
              <a:t>,</a:t>
            </a:r>
            <a:r>
              <a:rPr lang="en-US" sz="1600" i="1" dirty="0">
                <a:solidFill>
                  <a:srgbClr val="0000FF"/>
                </a:solidFill>
              </a:rPr>
              <a:t> A.</a:t>
            </a:r>
            <a:r>
              <a:rPr lang="ru-RU" sz="1600" i="1" dirty="0">
                <a:solidFill>
                  <a:srgbClr val="0000FF"/>
                </a:solidFill>
              </a:rPr>
              <a:t> </a:t>
            </a:r>
            <a:r>
              <a:rPr lang="ru-RU" sz="1600" i="1" dirty="0" err="1">
                <a:solidFill>
                  <a:srgbClr val="0000FF"/>
                </a:solidFill>
              </a:rPr>
              <a:t>Zabrodskii</a:t>
            </a:r>
            <a:r>
              <a:rPr lang="ru-RU" sz="1600" i="1" dirty="0" smtClean="0">
                <a:solidFill>
                  <a:srgbClr val="0000FF"/>
                </a:solidFill>
              </a:rPr>
              <a:t>,</a:t>
            </a:r>
            <a:r>
              <a:rPr lang="en-US" sz="1600" i="1" dirty="0" smtClean="0">
                <a:solidFill>
                  <a:srgbClr val="0000FF"/>
                </a:solidFill>
              </a:rPr>
              <a:t> </a:t>
            </a:r>
            <a:r>
              <a:rPr lang="ru-RU" sz="1600" i="1" dirty="0" smtClean="0">
                <a:solidFill>
                  <a:srgbClr val="0000FF"/>
                </a:solidFill>
              </a:rPr>
              <a:t>2012</a:t>
            </a:r>
            <a:r>
              <a:rPr lang="ru-RU" sz="1600" i="1" dirty="0">
                <a:solidFill>
                  <a:srgbClr val="0000FF"/>
                </a:solidFill>
              </a:rPr>
              <a:t>, J. </a:t>
            </a:r>
            <a:r>
              <a:rPr lang="ru-RU" sz="1600" i="1" dirty="0" err="1">
                <a:solidFill>
                  <a:srgbClr val="0000FF"/>
                </a:solidFill>
              </a:rPr>
              <a:t>Instrum</a:t>
            </a:r>
            <a:r>
              <a:rPr lang="ru-RU" sz="1600" i="1" dirty="0">
                <a:solidFill>
                  <a:srgbClr val="0000FF"/>
                </a:solidFill>
              </a:rPr>
              <a:t>., v.7, 2 </a:t>
            </a:r>
            <a:r>
              <a:rPr lang="ru-RU" sz="1600" i="1" dirty="0" err="1">
                <a:solidFill>
                  <a:srgbClr val="0000FF"/>
                </a:solidFill>
              </a:rPr>
              <a:t>ArtNo</a:t>
            </a:r>
            <a:r>
              <a:rPr lang="ru-RU" sz="1600" i="1" dirty="0">
                <a:solidFill>
                  <a:srgbClr val="0000FF"/>
                </a:solidFill>
              </a:rPr>
              <a:t>: #C02061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8"/>
          <p:cNvSpPr>
            <a:spLocks noChangeArrowheads="1"/>
          </p:cNvSpPr>
          <p:nvPr/>
        </p:nvSpPr>
        <p:spPr bwMode="auto">
          <a:xfrm>
            <a:off x="2743200" y="608380"/>
            <a:ext cx="3535363" cy="762000"/>
          </a:xfrm>
          <a:prstGeom prst="rect">
            <a:avLst/>
          </a:prstGeom>
          <a:solidFill>
            <a:srgbClr val="CCFFCC"/>
          </a:solidFill>
          <a:ln w="57150" cmpd="thinThick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3200" b="1" i="1" dirty="0">
                <a:solidFill>
                  <a:srgbClr val="0000FF"/>
                </a:solidFill>
                <a:latin typeface="Comic Sans MS" pitchFamily="66" charset="0"/>
              </a:rPr>
              <a:t>Outline</a:t>
            </a:r>
            <a:endParaRPr lang="ru-RU" sz="3200" b="1" i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3075" name="Text Box 9"/>
          <p:cNvSpPr txBox="1">
            <a:spLocks noChangeArrowheads="1"/>
          </p:cNvSpPr>
          <p:nvPr/>
        </p:nvSpPr>
        <p:spPr bwMode="auto">
          <a:xfrm>
            <a:off x="2362200" y="1752845"/>
            <a:ext cx="4876800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008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0" indent="0" eaLnBrk="1" hangingPunct="1">
              <a:defRPr/>
            </a:pPr>
            <a:r>
              <a:rPr lang="en-US" sz="2000" dirty="0" smtClean="0">
                <a:latin typeface="Arial"/>
                <a:cs typeface="Arial"/>
              </a:rPr>
              <a:t>♦ </a:t>
            </a:r>
            <a:r>
              <a:rPr lang="en-US" sz="2000" dirty="0" smtClean="0">
                <a:latin typeface="Times New Roman" pitchFamily="18" charset="0"/>
              </a:rPr>
              <a:t>Goal</a:t>
            </a:r>
            <a:endParaRPr lang="en-US" sz="2000" dirty="0">
              <a:latin typeface="Times New Roman" pitchFamily="18" charset="0"/>
            </a:endParaRPr>
          </a:p>
          <a:p>
            <a:pPr marL="0" indent="0" eaLnBrk="1" hangingPunct="1">
              <a:defRPr/>
            </a:pPr>
            <a:r>
              <a:rPr lang="en-US" sz="2000" dirty="0">
                <a:latin typeface="Arial"/>
                <a:cs typeface="Arial"/>
              </a:rPr>
              <a:t>♦ </a:t>
            </a:r>
            <a:r>
              <a:rPr lang="en-US" sz="2000" dirty="0" smtClean="0">
                <a:latin typeface="Times New Roman" pitchFamily="18" charset="0"/>
              </a:rPr>
              <a:t>Background</a:t>
            </a:r>
            <a:endParaRPr lang="en-US" sz="2000" dirty="0">
              <a:latin typeface="Times New Roman" pitchFamily="18" charset="0"/>
            </a:endParaRPr>
          </a:p>
          <a:p>
            <a:pPr marL="0" indent="0" eaLnBrk="1" hangingPunct="1">
              <a:defRPr/>
            </a:pPr>
            <a:r>
              <a:rPr lang="en-US" sz="2000" dirty="0">
                <a:latin typeface="Arial"/>
                <a:cs typeface="Arial"/>
              </a:rPr>
              <a:t>♦ </a:t>
            </a:r>
            <a:r>
              <a:rPr lang="en-US" sz="2000" i="1" dirty="0" smtClean="0">
                <a:latin typeface="Times New Roman" pitchFamily="18" charset="0"/>
              </a:rPr>
              <a:t>E(x</a:t>
            </a:r>
            <a:r>
              <a:rPr lang="en-US" sz="2000" i="1" dirty="0">
                <a:latin typeface="Times New Roman" pitchFamily="18" charset="0"/>
              </a:rPr>
              <a:t>)</a:t>
            </a:r>
            <a:r>
              <a:rPr lang="en-US" sz="2000" dirty="0">
                <a:latin typeface="Times New Roman" pitchFamily="18" charset="0"/>
              </a:rPr>
              <a:t> and </a:t>
            </a:r>
            <a:r>
              <a:rPr lang="en-US" sz="2000" i="1" dirty="0">
                <a:latin typeface="Times New Roman" pitchFamily="18" charset="0"/>
              </a:rPr>
              <a:t>Q</a:t>
            </a:r>
            <a:r>
              <a:rPr lang="en-US" sz="2000" i="1" baseline="-25000" dirty="0">
                <a:latin typeface="Times New Roman" pitchFamily="18" charset="0"/>
              </a:rPr>
              <a:t>c</a:t>
            </a:r>
            <a:r>
              <a:rPr lang="en-US" sz="2000" i="1" dirty="0">
                <a:latin typeface="Times New Roman" pitchFamily="18" charset="0"/>
              </a:rPr>
              <a:t>(V)</a:t>
            </a:r>
            <a:r>
              <a:rPr lang="en-US" sz="2000" dirty="0">
                <a:latin typeface="Times New Roman" pitchFamily="18" charset="0"/>
              </a:rPr>
              <a:t> vs. </a:t>
            </a:r>
            <a:r>
              <a:rPr lang="en-US" sz="2000" i="1" dirty="0">
                <a:latin typeface="Times New Roman" pitchFamily="18" charset="0"/>
              </a:rPr>
              <a:t>T</a:t>
            </a:r>
            <a:r>
              <a:rPr lang="en-US" sz="2000" dirty="0">
                <a:latin typeface="Times New Roman" pitchFamily="18" charset="0"/>
              </a:rPr>
              <a:t> dependences</a:t>
            </a:r>
          </a:p>
          <a:p>
            <a:pPr marL="0" indent="0" eaLnBrk="1" hangingPunct="1">
              <a:defRPr/>
            </a:pPr>
            <a:r>
              <a:rPr lang="en-US" sz="2000" dirty="0">
                <a:latin typeface="Arial"/>
                <a:cs typeface="Arial"/>
              </a:rPr>
              <a:t>♦ </a:t>
            </a:r>
            <a:r>
              <a:rPr lang="en-US" sz="2000" i="1" dirty="0" smtClean="0">
                <a:latin typeface="Times New Roman" pitchFamily="18" charset="0"/>
              </a:rPr>
              <a:t>E(x</a:t>
            </a:r>
            <a:r>
              <a:rPr lang="en-US" sz="2000" i="1" dirty="0">
                <a:latin typeface="Times New Roman" pitchFamily="18" charset="0"/>
              </a:rPr>
              <a:t>)</a:t>
            </a:r>
            <a:r>
              <a:rPr lang="en-US" sz="2000" dirty="0">
                <a:latin typeface="Times New Roman" pitchFamily="18" charset="0"/>
              </a:rPr>
              <a:t> and </a:t>
            </a:r>
            <a:r>
              <a:rPr lang="en-US" sz="2000" i="1" dirty="0">
                <a:latin typeface="Times New Roman" pitchFamily="18" charset="0"/>
              </a:rPr>
              <a:t>Q</a:t>
            </a:r>
            <a:r>
              <a:rPr lang="en-US" sz="2000" i="1" baseline="-25000" dirty="0">
                <a:latin typeface="Times New Roman" pitchFamily="18" charset="0"/>
              </a:rPr>
              <a:t>c</a:t>
            </a:r>
            <a:r>
              <a:rPr lang="en-US" sz="2000" dirty="0">
                <a:latin typeface="Times New Roman" pitchFamily="18" charset="0"/>
              </a:rPr>
              <a:t> vs. </a:t>
            </a:r>
            <a:r>
              <a:rPr lang="en-US" sz="2000" i="1" dirty="0">
                <a:latin typeface="Times New Roman" pitchFamily="18" charset="0"/>
              </a:rPr>
              <a:t>V</a:t>
            </a:r>
            <a:r>
              <a:rPr lang="en-US" sz="2000" dirty="0">
                <a:latin typeface="Times New Roman" pitchFamily="18" charset="0"/>
              </a:rPr>
              <a:t> and </a:t>
            </a:r>
            <a:r>
              <a:rPr lang="en-US" sz="2000" i="1" dirty="0">
                <a:latin typeface="Times New Roman" pitchFamily="18" charset="0"/>
              </a:rPr>
              <a:t>F</a:t>
            </a:r>
            <a:r>
              <a:rPr lang="en-US" sz="2000" dirty="0">
                <a:latin typeface="Times New Roman" pitchFamily="18" charset="0"/>
              </a:rPr>
              <a:t> dependences</a:t>
            </a:r>
          </a:p>
          <a:p>
            <a:pPr marL="0" indent="0" eaLnBrk="1" hangingPunct="1">
              <a:defRPr/>
            </a:pPr>
            <a:r>
              <a:rPr lang="en-US" sz="2000" dirty="0">
                <a:latin typeface="Arial"/>
                <a:cs typeface="Arial"/>
              </a:rPr>
              <a:t>♦ </a:t>
            </a:r>
            <a:r>
              <a:rPr lang="en-US" sz="2000" dirty="0" smtClean="0">
                <a:latin typeface="Times New Roman" pitchFamily="18" charset="0"/>
              </a:rPr>
              <a:t>Influence </a:t>
            </a:r>
            <a:r>
              <a:rPr lang="en-US" sz="2000" dirty="0">
                <a:latin typeface="Times New Roman" pitchFamily="18" charset="0"/>
              </a:rPr>
              <a:t>of detector geometry</a:t>
            </a:r>
          </a:p>
          <a:p>
            <a:pPr marL="0" indent="0" eaLnBrk="1" hangingPunct="1">
              <a:defRPr/>
            </a:pPr>
            <a:r>
              <a:rPr lang="en-US" sz="2000" dirty="0">
                <a:latin typeface="Arial"/>
                <a:cs typeface="Arial"/>
              </a:rPr>
              <a:t>♦ </a:t>
            </a:r>
            <a:r>
              <a:rPr lang="en-US" sz="2000" dirty="0" smtClean="0">
                <a:latin typeface="Times New Roman" pitchFamily="18" charset="0"/>
              </a:rPr>
              <a:t>Comparison </a:t>
            </a:r>
            <a:r>
              <a:rPr lang="en-US" sz="2000" dirty="0">
                <a:latin typeface="Times New Roman" pitchFamily="18" charset="0"/>
              </a:rPr>
              <a:t>with experimental results</a:t>
            </a:r>
          </a:p>
          <a:p>
            <a:pPr marL="0" indent="0" eaLnBrk="1" hangingPunct="1">
              <a:defRPr/>
            </a:pPr>
            <a:r>
              <a:rPr lang="en-US" sz="2000" dirty="0">
                <a:latin typeface="Arial"/>
                <a:cs typeface="Arial"/>
              </a:rPr>
              <a:t>♦ </a:t>
            </a:r>
            <a:r>
              <a:rPr lang="en-US" sz="2000" dirty="0" smtClean="0">
                <a:latin typeface="Times New Roman" pitchFamily="18" charset="0"/>
              </a:rPr>
              <a:t>Considerations </a:t>
            </a:r>
            <a:r>
              <a:rPr lang="en-US" sz="2000" dirty="0">
                <a:latin typeface="Times New Roman" pitchFamily="18" charset="0"/>
              </a:rPr>
              <a:t>on defect energy levels</a:t>
            </a:r>
          </a:p>
          <a:p>
            <a:pPr marL="0" indent="0" eaLnBrk="1" hangingPunct="1">
              <a:defRPr/>
            </a:pPr>
            <a:r>
              <a:rPr lang="en-US" sz="2000" dirty="0">
                <a:latin typeface="Arial"/>
                <a:cs typeface="Arial"/>
              </a:rPr>
              <a:t>♦ </a:t>
            </a:r>
            <a:r>
              <a:rPr lang="en-US" sz="2000" dirty="0" smtClean="0">
                <a:latin typeface="Times New Roman" pitchFamily="18" charset="0"/>
              </a:rPr>
              <a:t>Impact of avalanche multiplication on </a:t>
            </a:r>
            <a:r>
              <a:rPr lang="en-US" sz="2000" i="1" dirty="0" smtClean="0">
                <a:latin typeface="Times New Roman" pitchFamily="18" charset="0"/>
              </a:rPr>
              <a:t>S/N</a:t>
            </a:r>
            <a:endParaRPr lang="en-US" sz="2000" i="1" baseline="-25000" dirty="0">
              <a:latin typeface="Times New Roman" pitchFamily="18" charset="0"/>
            </a:endParaRPr>
          </a:p>
          <a:p>
            <a:pPr eaLnBrk="1" hangingPunct="1">
              <a:defRPr/>
            </a:pPr>
            <a:endParaRPr lang="en-US" sz="1200" dirty="0">
              <a:latin typeface="Times New Roman" pitchFamily="18" charset="0"/>
            </a:endParaRPr>
          </a:p>
          <a:p>
            <a:pPr eaLnBrk="1" hangingPunct="1">
              <a:defRPr/>
            </a:pPr>
            <a:r>
              <a:rPr lang="en-US" sz="2000" b="1" dirty="0" smtClean="0">
                <a:latin typeface="Times New Roman" pitchFamily="18" charset="0"/>
              </a:rPr>
              <a:t>     Conclusions</a:t>
            </a:r>
            <a:endParaRPr lang="ru-RU" sz="2000" b="1" dirty="0">
              <a:latin typeface="Times New Roman" pitchFamily="18" charset="0"/>
            </a:endParaRPr>
          </a:p>
        </p:txBody>
      </p:sp>
      <p:sp>
        <p:nvSpPr>
          <p:cNvPr id="3076" name="Text Box 11"/>
          <p:cNvSpPr txBox="1">
            <a:spLocks noChangeArrowheads="1"/>
          </p:cNvSpPr>
          <p:nvPr/>
        </p:nvSpPr>
        <p:spPr bwMode="auto">
          <a:xfrm>
            <a:off x="3657600" y="6262688"/>
            <a:ext cx="4638675" cy="276225"/>
          </a:xfrm>
          <a:prstGeom prst="rect">
            <a:avLst/>
          </a:prstGeom>
          <a:solidFill>
            <a:srgbClr val="FFFFFF"/>
          </a:solidFill>
          <a:ln w="254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200" i="1">
                <a:latin typeface="Times New Roman" pitchFamily="18" charset="0"/>
                <a:cs typeface="Times New Roman" pitchFamily="18" charset="0"/>
              </a:rPr>
              <a:t>E. Verbitskaya, et al., 20 RD50 workshop, Bari, May 30 – June 1, 2012</a:t>
            </a:r>
            <a:endParaRPr lang="en-GB" sz="1200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9F3DFF-B04E-416A-9302-5C1298FD0509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5"/>
          <p:cNvSpPr>
            <a:spLocks noChangeArrowheads="1"/>
          </p:cNvSpPr>
          <p:nvPr/>
        </p:nvSpPr>
        <p:spPr bwMode="auto">
          <a:xfrm>
            <a:off x="2484438" y="549275"/>
            <a:ext cx="3505200" cy="609600"/>
          </a:xfrm>
          <a:prstGeom prst="rect">
            <a:avLst/>
          </a:prstGeom>
          <a:solidFill>
            <a:srgbClr val="CCFFCC"/>
          </a:solidFill>
          <a:ln w="57150" cmpd="thinThick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2800" b="1" i="1">
                <a:solidFill>
                  <a:srgbClr val="0000FF"/>
                </a:solidFill>
                <a:latin typeface="Comic Sans MS" pitchFamily="66" charset="0"/>
              </a:rPr>
              <a:t>Acknowledgments</a:t>
            </a:r>
            <a:endParaRPr lang="ru-RU" sz="2800" b="1" i="1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21507" name="Text Box 4"/>
          <p:cNvSpPr txBox="1">
            <a:spLocks noChangeArrowheads="1"/>
          </p:cNvSpPr>
          <p:nvPr/>
        </p:nvSpPr>
        <p:spPr bwMode="auto">
          <a:xfrm>
            <a:off x="1187450" y="1628775"/>
            <a:ext cx="6913563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dirty="0"/>
              <a:t>This work was made in the framework of RD50 collaboration</a:t>
            </a:r>
          </a:p>
          <a:p>
            <a:pPr eaLnBrk="1" hangingPunct="1"/>
            <a:r>
              <a:rPr lang="en-US" dirty="0"/>
              <a:t> and supported in part by:</a:t>
            </a:r>
          </a:p>
          <a:p>
            <a:pPr eaLnBrk="1" hangingPunct="1"/>
            <a:endParaRPr lang="en-US" dirty="0"/>
          </a:p>
          <a:p>
            <a:pPr eaLnBrk="1" hangingPunct="1">
              <a:buFontTx/>
              <a:buChar char="•"/>
            </a:pPr>
            <a:r>
              <a:rPr lang="en-US" dirty="0"/>
              <a:t> Fundamental Program of Russian Academy of Sciences </a:t>
            </a:r>
          </a:p>
          <a:p>
            <a:pPr eaLnBrk="1" hangingPunct="1"/>
            <a:r>
              <a:rPr lang="en-US" dirty="0"/>
              <a:t>on collaboration with CERN,</a:t>
            </a:r>
            <a:r>
              <a:rPr lang="ru-RU" dirty="0"/>
              <a:t> </a:t>
            </a:r>
            <a:endParaRPr lang="en-US" dirty="0"/>
          </a:p>
          <a:p>
            <a:pPr eaLnBrk="1" hangingPunct="1">
              <a:buFontTx/>
              <a:buChar char="•"/>
            </a:pPr>
            <a:r>
              <a:rPr lang="en-US" dirty="0"/>
              <a:t> RF President Grant # SS-3008.2012.2</a:t>
            </a:r>
            <a:r>
              <a:rPr lang="ru-RU" dirty="0"/>
              <a:t> </a:t>
            </a:r>
            <a:endParaRPr lang="en-US" dirty="0"/>
          </a:p>
        </p:txBody>
      </p:sp>
      <p:sp>
        <p:nvSpPr>
          <p:cNvPr id="21508" name="Text Box 6"/>
          <p:cNvSpPr txBox="1">
            <a:spLocks noChangeArrowheads="1"/>
          </p:cNvSpPr>
          <p:nvPr/>
        </p:nvSpPr>
        <p:spPr bwMode="auto">
          <a:xfrm>
            <a:off x="3254375" y="4005263"/>
            <a:ext cx="2730500" cy="369887"/>
          </a:xfrm>
          <a:prstGeom prst="rect">
            <a:avLst/>
          </a:prstGeom>
          <a:solidFill>
            <a:srgbClr val="FF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b="1" i="1">
                <a:solidFill>
                  <a:srgbClr val="CC0000"/>
                </a:solidFill>
                <a:latin typeface="Book Antiqua" pitchFamily="18" charset="0"/>
              </a:rPr>
              <a:t>Thank you for attention!</a:t>
            </a:r>
            <a:endParaRPr lang="ru-RU" b="1" i="1">
              <a:solidFill>
                <a:srgbClr val="CC0000"/>
              </a:solidFill>
              <a:latin typeface="Book Antiqua" pitchFamily="18" charset="0"/>
            </a:endParaRPr>
          </a:p>
        </p:txBody>
      </p:sp>
      <p:sp>
        <p:nvSpPr>
          <p:cNvPr id="21509" name="Text Box 11"/>
          <p:cNvSpPr txBox="1">
            <a:spLocks noChangeArrowheads="1"/>
          </p:cNvSpPr>
          <p:nvPr/>
        </p:nvSpPr>
        <p:spPr bwMode="auto">
          <a:xfrm>
            <a:off x="3497507" y="6392008"/>
            <a:ext cx="4638675" cy="276225"/>
          </a:xfrm>
          <a:prstGeom prst="rect">
            <a:avLst/>
          </a:prstGeom>
          <a:solidFill>
            <a:srgbClr val="FFFFFF"/>
          </a:solidFill>
          <a:ln w="254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200" i="1">
                <a:latin typeface="Times New Roman" pitchFamily="18" charset="0"/>
                <a:cs typeface="Times New Roman" pitchFamily="18" charset="0"/>
              </a:rPr>
              <a:t>E. Verbitskaya, et al., 20 RD50 workshop, Bari, May 30 – June 1, 2012</a:t>
            </a:r>
            <a:endParaRPr lang="en-GB" sz="1200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53D2CF-B051-4F2B-838D-4037A5164D00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9"/>
          <p:cNvSpPr txBox="1">
            <a:spLocks noChangeArrowheads="1"/>
          </p:cNvSpPr>
          <p:nvPr/>
        </p:nvSpPr>
        <p:spPr bwMode="auto">
          <a:xfrm>
            <a:off x="1447800" y="1779222"/>
            <a:ext cx="723900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008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2400" dirty="0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 </a:t>
            </a:r>
            <a:r>
              <a:rPr lang="en-US" sz="2400" dirty="0">
                <a:latin typeface="Times New Roman" pitchFamily="18" charset="0"/>
              </a:rPr>
              <a:t>Simulation of </a:t>
            </a:r>
            <a:r>
              <a:rPr lang="en-US" sz="2400" i="1" dirty="0">
                <a:latin typeface="Times New Roman" pitchFamily="18" charset="0"/>
              </a:rPr>
              <a:t>Q</a:t>
            </a:r>
            <a:r>
              <a:rPr lang="en-US" sz="2400" i="1" baseline="-25000" dirty="0">
                <a:latin typeface="Times New Roman" pitchFamily="18" charset="0"/>
              </a:rPr>
              <a:t>c</a:t>
            </a:r>
            <a:r>
              <a:rPr lang="en-US" sz="2400" dirty="0">
                <a:latin typeface="Times New Roman" pitchFamily="18" charset="0"/>
              </a:rPr>
              <a:t> enhancement: </a:t>
            </a:r>
          </a:p>
          <a:p>
            <a:pPr eaLnBrk="1" hangingPunct="1"/>
            <a:r>
              <a:rPr lang="en-US" sz="2400" dirty="0">
                <a:latin typeface="Times New Roman" pitchFamily="18" charset="0"/>
              </a:rPr>
              <a:t>     </a:t>
            </a:r>
            <a:r>
              <a:rPr lang="en-US" sz="2400" dirty="0" smtClean="0">
                <a:solidFill>
                  <a:srgbClr val="990000"/>
                </a:solidFill>
                <a:latin typeface="Times New Roman" pitchFamily="18" charset="0"/>
              </a:rPr>
              <a:t>extension of quantitative </a:t>
            </a:r>
            <a:r>
              <a:rPr lang="en-US" sz="2400" dirty="0">
                <a:solidFill>
                  <a:srgbClr val="990000"/>
                </a:solidFill>
                <a:latin typeface="Times New Roman" pitchFamily="18" charset="0"/>
              </a:rPr>
              <a:t>PTI model </a:t>
            </a:r>
          </a:p>
          <a:p>
            <a:pPr eaLnBrk="1" hangingPunct="1"/>
            <a:endParaRPr lang="en-US" sz="1200" dirty="0">
              <a:latin typeface="Times New Roman" pitchFamily="18" charset="0"/>
            </a:endParaRPr>
          </a:p>
          <a:p>
            <a:pPr eaLnBrk="1" hangingPunct="1"/>
            <a:r>
              <a:rPr lang="en-US" sz="2400" dirty="0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 </a:t>
            </a:r>
            <a:r>
              <a:rPr lang="en-US" sz="2400" dirty="0">
                <a:latin typeface="Times New Roman" pitchFamily="18" charset="0"/>
              </a:rPr>
              <a:t>Finding the conditions for observation of enhanced </a:t>
            </a:r>
            <a:r>
              <a:rPr lang="en-US" sz="2400" dirty="0" smtClean="0">
                <a:latin typeface="Times New Roman" pitchFamily="18" charset="0"/>
              </a:rPr>
              <a:t>   	collected </a:t>
            </a:r>
            <a:r>
              <a:rPr lang="en-US" sz="2400" dirty="0">
                <a:latin typeface="Times New Roman" pitchFamily="18" charset="0"/>
              </a:rPr>
              <a:t>charge in n-on-p </a:t>
            </a:r>
            <a:r>
              <a:rPr lang="en-US" sz="2400" dirty="0" smtClean="0">
                <a:latin typeface="Times New Roman" pitchFamily="18" charset="0"/>
              </a:rPr>
              <a:t>Si strip </a:t>
            </a:r>
            <a:r>
              <a:rPr lang="en-US" sz="2400" dirty="0">
                <a:latin typeface="Times New Roman" pitchFamily="18" charset="0"/>
              </a:rPr>
              <a:t>detectors</a:t>
            </a:r>
          </a:p>
          <a:p>
            <a:pPr eaLnBrk="1" hangingPunct="1"/>
            <a:endParaRPr lang="en-US" sz="1200" dirty="0">
              <a:latin typeface="Times New Roman" pitchFamily="18" charset="0"/>
            </a:endParaRPr>
          </a:p>
          <a:p>
            <a:pPr eaLnBrk="1" hangingPunct="1"/>
            <a:r>
              <a:rPr lang="en-US" sz="2400" dirty="0">
                <a:solidFill>
                  <a:srgbClr val="0000FF"/>
                </a:solidFill>
                <a:latin typeface="Times New Roman" pitchFamily="18" charset="0"/>
                <a:sym typeface="Wingdings" pitchFamily="2" charset="2"/>
              </a:rPr>
              <a:t> </a:t>
            </a:r>
            <a:r>
              <a:rPr lang="en-US" sz="2400" dirty="0">
                <a:latin typeface="Times New Roman" pitchFamily="18" charset="0"/>
              </a:rPr>
              <a:t>Comparison with experimental data</a:t>
            </a:r>
          </a:p>
        </p:txBody>
      </p:sp>
      <p:sp>
        <p:nvSpPr>
          <p:cNvPr id="4099" name="Rectangle 8"/>
          <p:cNvSpPr>
            <a:spLocks noChangeArrowheads="1"/>
          </p:cNvSpPr>
          <p:nvPr/>
        </p:nvSpPr>
        <p:spPr bwMode="auto">
          <a:xfrm>
            <a:off x="2484438" y="620713"/>
            <a:ext cx="4105275" cy="762000"/>
          </a:xfrm>
          <a:prstGeom prst="rect">
            <a:avLst/>
          </a:prstGeom>
          <a:solidFill>
            <a:srgbClr val="CCFFCC"/>
          </a:solidFill>
          <a:ln w="57150" cmpd="thinThick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3200" b="1" i="1">
                <a:solidFill>
                  <a:srgbClr val="0000FF"/>
                </a:solidFill>
                <a:latin typeface="Comic Sans MS" pitchFamily="66" charset="0"/>
              </a:rPr>
              <a:t>Goal</a:t>
            </a:r>
            <a:endParaRPr lang="ru-RU" sz="3200" b="1" i="1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4100" name="Text Box 11"/>
          <p:cNvSpPr txBox="1">
            <a:spLocks noChangeArrowheads="1"/>
          </p:cNvSpPr>
          <p:nvPr/>
        </p:nvSpPr>
        <p:spPr bwMode="auto">
          <a:xfrm>
            <a:off x="3657600" y="6324600"/>
            <a:ext cx="4638675" cy="276225"/>
          </a:xfrm>
          <a:prstGeom prst="rect">
            <a:avLst/>
          </a:prstGeom>
          <a:solidFill>
            <a:srgbClr val="FFFFFF"/>
          </a:solidFill>
          <a:ln w="254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200" i="1">
                <a:latin typeface="Times New Roman" pitchFamily="18" charset="0"/>
                <a:cs typeface="Times New Roman" pitchFamily="18" charset="0"/>
              </a:rPr>
              <a:t>E. Verbitskaya, et al., 20 RD50 workshop, Bari, May 30 – June 1, 2012</a:t>
            </a:r>
            <a:endParaRPr lang="en-GB" sz="1200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11D4FE-80BC-499D-8383-47180A84F325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8"/>
          <p:cNvSpPr>
            <a:spLocks noChangeArrowheads="1"/>
          </p:cNvSpPr>
          <p:nvPr/>
        </p:nvSpPr>
        <p:spPr bwMode="auto">
          <a:xfrm>
            <a:off x="1082674" y="457200"/>
            <a:ext cx="7159625" cy="914400"/>
          </a:xfrm>
          <a:prstGeom prst="rect">
            <a:avLst/>
          </a:prstGeom>
          <a:solidFill>
            <a:srgbClr val="CCFFCC"/>
          </a:solidFill>
          <a:ln w="57150" cmpd="thinThick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2800" b="1" i="1" dirty="0" smtClean="0">
                <a:solidFill>
                  <a:srgbClr val="0000FF"/>
                </a:solidFill>
                <a:latin typeface="Comic Sans MS" pitchFamily="66" charset="0"/>
              </a:rPr>
              <a:t>Recent </a:t>
            </a:r>
            <a:r>
              <a:rPr lang="en-US" sz="2800" b="1" i="1" dirty="0">
                <a:solidFill>
                  <a:srgbClr val="0000FF"/>
                </a:solidFill>
                <a:latin typeface="Comic Sans MS" pitchFamily="66" charset="0"/>
              </a:rPr>
              <a:t>results on </a:t>
            </a:r>
            <a:r>
              <a:rPr lang="en-US" sz="2800" b="1" i="1" dirty="0" smtClean="0">
                <a:solidFill>
                  <a:srgbClr val="0000FF"/>
                </a:solidFill>
                <a:latin typeface="Comic Sans MS" pitchFamily="66" charset="0"/>
              </a:rPr>
              <a:t>collected charge </a:t>
            </a:r>
            <a:r>
              <a:rPr lang="en-US" sz="2800" b="1" i="1" dirty="0">
                <a:solidFill>
                  <a:srgbClr val="0000FF"/>
                </a:solidFill>
                <a:latin typeface="Comic Sans MS" pitchFamily="66" charset="0"/>
              </a:rPr>
              <a:t>enhancement: main references</a:t>
            </a:r>
            <a:endParaRPr lang="ru-RU" sz="2800" b="1" i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1082675" y="1676400"/>
            <a:ext cx="7543800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1. I. </a:t>
            </a:r>
            <a:r>
              <a:rPr lang="en-GB" sz="1600" dirty="0" err="1">
                <a:latin typeface="Times New Roman" pitchFamily="18" charset="0"/>
                <a:cs typeface="Times New Roman" pitchFamily="18" charset="0"/>
              </a:rPr>
              <a:t>Mandić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, V. </a:t>
            </a:r>
            <a:r>
              <a:rPr lang="en-GB" sz="1600" dirty="0" err="1">
                <a:latin typeface="Times New Roman" pitchFamily="18" charset="0"/>
                <a:cs typeface="Times New Roman" pitchFamily="18" charset="0"/>
              </a:rPr>
              <a:t>Cindro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, G. </a:t>
            </a:r>
            <a:r>
              <a:rPr lang="en-GB" sz="1600" dirty="0" err="1">
                <a:latin typeface="Times New Roman" pitchFamily="18" charset="0"/>
                <a:cs typeface="Times New Roman" pitchFamily="18" charset="0"/>
              </a:rPr>
              <a:t>Kramberger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, M. </a:t>
            </a:r>
            <a:r>
              <a:rPr lang="en-GB" sz="1600" dirty="0" err="1">
                <a:latin typeface="Times New Roman" pitchFamily="18" charset="0"/>
                <a:cs typeface="Times New Roman" pitchFamily="18" charset="0"/>
              </a:rPr>
              <a:t>Mikuž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1600" i="1" dirty="0">
                <a:latin typeface="Times New Roman" pitchFamily="18" charset="0"/>
                <a:cs typeface="Times New Roman" pitchFamily="18" charset="0"/>
              </a:rPr>
              <a:t>NIM A 603 (2009) 263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2. I. </a:t>
            </a:r>
            <a:r>
              <a:rPr lang="en-GB" sz="1600" dirty="0" err="1">
                <a:latin typeface="Times New Roman" pitchFamily="18" charset="0"/>
                <a:cs typeface="Times New Roman" pitchFamily="18" charset="0"/>
              </a:rPr>
              <a:t>Mandić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, A. </a:t>
            </a:r>
            <a:r>
              <a:rPr lang="en-GB" sz="1600" dirty="0" err="1">
                <a:latin typeface="Times New Roman" pitchFamily="18" charset="0"/>
                <a:cs typeface="Times New Roman" pitchFamily="18" charset="0"/>
              </a:rPr>
              <a:t>Gorišek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, G. </a:t>
            </a:r>
            <a:r>
              <a:rPr lang="en-GB" sz="1600" dirty="0" err="1">
                <a:latin typeface="Times New Roman" pitchFamily="18" charset="0"/>
                <a:cs typeface="Times New Roman" pitchFamily="18" charset="0"/>
              </a:rPr>
              <a:t>Kramberger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, M. </a:t>
            </a:r>
            <a:r>
              <a:rPr lang="en-GB" sz="1600" dirty="0" err="1">
                <a:latin typeface="Times New Roman" pitchFamily="18" charset="0"/>
                <a:cs typeface="Times New Roman" pitchFamily="18" charset="0"/>
              </a:rPr>
              <a:t>Zavrtanik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1600" i="1" dirty="0">
                <a:latin typeface="Times New Roman" pitchFamily="18" charset="0"/>
                <a:cs typeface="Times New Roman" pitchFamily="18" charset="0"/>
              </a:rPr>
              <a:t>NIM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600" i="1" dirty="0">
                <a:latin typeface="Times New Roman" pitchFamily="18" charset="0"/>
                <a:cs typeface="Times New Roman" pitchFamily="18" charset="0"/>
              </a:rPr>
              <a:t>A 612 (2010) 474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3. A. </a:t>
            </a:r>
            <a:r>
              <a:rPr lang="en-GB" sz="1600" dirty="0" err="1">
                <a:latin typeface="Times New Roman" pitchFamily="18" charset="0"/>
                <a:cs typeface="Times New Roman" pitchFamily="18" charset="0"/>
              </a:rPr>
              <a:t>Affolder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, P. P. </a:t>
            </a:r>
            <a:r>
              <a:rPr lang="en-GB" sz="1600" dirty="0" err="1">
                <a:latin typeface="Times New Roman" pitchFamily="18" charset="0"/>
                <a:cs typeface="Times New Roman" pitchFamily="18" charset="0"/>
              </a:rPr>
              <a:t>Allport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, G. </a:t>
            </a:r>
            <a:r>
              <a:rPr lang="en-GB" sz="1600" dirty="0" err="1">
                <a:latin typeface="Times New Roman" pitchFamily="18" charset="0"/>
                <a:cs typeface="Times New Roman" pitchFamily="18" charset="0"/>
              </a:rPr>
              <a:t>Casse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1600" i="1" dirty="0" err="1">
                <a:latin typeface="Times New Roman" pitchFamily="18" charset="0"/>
                <a:cs typeface="Times New Roman" pitchFamily="18" charset="0"/>
              </a:rPr>
              <a:t>Nucl</a:t>
            </a:r>
            <a:r>
              <a:rPr lang="en-GB" sz="1600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GB" sz="1600" i="1" dirty="0" err="1">
                <a:latin typeface="Times New Roman" pitchFamily="18" charset="0"/>
                <a:cs typeface="Times New Roman" pitchFamily="18" charset="0"/>
              </a:rPr>
              <a:t>Instrum</a:t>
            </a:r>
            <a:r>
              <a:rPr lang="en-GB" sz="1600" i="1" dirty="0">
                <a:latin typeface="Times New Roman" pitchFamily="18" charset="0"/>
                <a:cs typeface="Times New Roman" pitchFamily="18" charset="0"/>
              </a:rPr>
              <a:t>. Meth. A 612 (2010) 470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4. G. </a:t>
            </a:r>
            <a:r>
              <a:rPr lang="en-GB" sz="1600" dirty="0" err="1">
                <a:latin typeface="Times New Roman" pitchFamily="18" charset="0"/>
                <a:cs typeface="Times New Roman" pitchFamily="18" charset="0"/>
              </a:rPr>
              <a:t>Casse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1600" i="1" dirty="0">
                <a:latin typeface="Times New Roman" pitchFamily="18" charset="0"/>
                <a:cs typeface="Times New Roman" pitchFamily="18" charset="0"/>
              </a:rPr>
              <a:t>NIM A 612 (2010) 464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5. G. </a:t>
            </a:r>
            <a:r>
              <a:rPr lang="en-GB" sz="1600" dirty="0" err="1">
                <a:latin typeface="Times New Roman" pitchFamily="18" charset="0"/>
                <a:cs typeface="Times New Roman" pitchFamily="18" charset="0"/>
              </a:rPr>
              <a:t>Casse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, et al., </a:t>
            </a:r>
            <a:r>
              <a:rPr lang="en-GB" sz="1600" i="1" dirty="0">
                <a:latin typeface="Times New Roman" pitchFamily="18" charset="0"/>
                <a:cs typeface="Times New Roman" pitchFamily="18" charset="0"/>
              </a:rPr>
              <a:t>NIM A 624 (2010) 401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6. M. </a:t>
            </a:r>
            <a:r>
              <a:rPr lang="en-GB" sz="1600" dirty="0" err="1">
                <a:latin typeface="Times New Roman" pitchFamily="18" charset="0"/>
                <a:cs typeface="Times New Roman" pitchFamily="18" charset="0"/>
              </a:rPr>
              <a:t>Mikuž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, V. </a:t>
            </a:r>
            <a:r>
              <a:rPr lang="en-GB" sz="1600" dirty="0" err="1">
                <a:latin typeface="Times New Roman" pitchFamily="18" charset="0"/>
                <a:cs typeface="Times New Roman" pitchFamily="18" charset="0"/>
              </a:rPr>
              <a:t>Cindro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, G. </a:t>
            </a:r>
            <a:r>
              <a:rPr lang="en-GB" sz="1600" dirty="0" err="1">
                <a:latin typeface="Times New Roman" pitchFamily="18" charset="0"/>
                <a:cs typeface="Times New Roman" pitchFamily="18" charset="0"/>
              </a:rPr>
              <a:t>Kramberger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, I. </a:t>
            </a:r>
            <a:r>
              <a:rPr lang="en-GB" sz="1600" dirty="0" err="1">
                <a:latin typeface="Times New Roman" pitchFamily="18" charset="0"/>
                <a:cs typeface="Times New Roman" pitchFamily="18" charset="0"/>
              </a:rPr>
              <a:t>Mandić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, M. </a:t>
            </a:r>
            <a:r>
              <a:rPr lang="en-GB" sz="1600" dirty="0" err="1">
                <a:latin typeface="Times New Roman" pitchFamily="18" charset="0"/>
                <a:cs typeface="Times New Roman" pitchFamily="18" charset="0"/>
              </a:rPr>
              <a:t>Zavrtanik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1600" i="1" dirty="0">
                <a:latin typeface="Times New Roman" pitchFamily="18" charset="0"/>
                <a:cs typeface="Times New Roman" pitchFamily="18" charset="0"/>
              </a:rPr>
              <a:t>NIM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600" i="1" dirty="0">
                <a:latin typeface="Times New Roman" pitchFamily="18" charset="0"/>
                <a:cs typeface="Times New Roman" pitchFamily="18" charset="0"/>
              </a:rPr>
              <a:t>A 636 </a:t>
            </a:r>
          </a:p>
          <a:p>
            <a:pPr eaLnBrk="1" hangingPunct="1"/>
            <a:r>
              <a:rPr lang="en-GB" sz="1600" i="1" dirty="0">
                <a:latin typeface="Times New Roman" pitchFamily="18" charset="0"/>
                <a:cs typeface="Times New Roman" pitchFamily="18" charset="0"/>
              </a:rPr>
              <a:t>     (2011) 550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7. G. </a:t>
            </a:r>
            <a:r>
              <a:rPr lang="en-GB" sz="1600" dirty="0" err="1">
                <a:latin typeface="Times New Roman" pitchFamily="18" charset="0"/>
                <a:cs typeface="Times New Roman" pitchFamily="18" charset="0"/>
              </a:rPr>
              <a:t>Casse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, A. </a:t>
            </a:r>
            <a:r>
              <a:rPr lang="en-GB" sz="1600" dirty="0" err="1">
                <a:latin typeface="Times New Roman" pitchFamily="18" charset="0"/>
                <a:cs typeface="Times New Roman" pitchFamily="18" charset="0"/>
              </a:rPr>
              <a:t>Affolder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, P. P. </a:t>
            </a:r>
            <a:r>
              <a:rPr lang="en-GB" sz="1600" dirty="0" err="1">
                <a:latin typeface="Times New Roman" pitchFamily="18" charset="0"/>
                <a:cs typeface="Times New Roman" pitchFamily="18" charset="0"/>
              </a:rPr>
              <a:t>Allport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, H. Brown, I. McLeod, M. </a:t>
            </a:r>
            <a:r>
              <a:rPr lang="en-GB" sz="1600" dirty="0" err="1">
                <a:latin typeface="Times New Roman" pitchFamily="18" charset="0"/>
                <a:cs typeface="Times New Roman" pitchFamily="18" charset="0"/>
              </a:rPr>
              <a:t>Wormald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, </a:t>
            </a:r>
            <a:endParaRPr lang="en-GB" sz="16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GB" sz="1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600" i="1" dirty="0" smtClean="0">
                <a:latin typeface="Times New Roman" pitchFamily="18" charset="0"/>
                <a:cs typeface="Times New Roman" pitchFamily="18" charset="0"/>
              </a:rPr>
              <a:t>    NIM</a:t>
            </a: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600" i="1" dirty="0">
                <a:latin typeface="Times New Roman" pitchFamily="18" charset="0"/>
                <a:cs typeface="Times New Roman" pitchFamily="18" charset="0"/>
              </a:rPr>
              <a:t>A 636  (2011) 556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I. </a:t>
            </a:r>
            <a:r>
              <a:rPr lang="en-GB" sz="1600" dirty="0" err="1">
                <a:latin typeface="Times New Roman" pitchFamily="18" charset="0"/>
                <a:cs typeface="Times New Roman" pitchFamily="18" charset="0"/>
              </a:rPr>
              <a:t>Mandić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, V. </a:t>
            </a:r>
            <a:r>
              <a:rPr lang="en-GB" sz="1600" dirty="0" err="1">
                <a:latin typeface="Times New Roman" pitchFamily="18" charset="0"/>
                <a:cs typeface="Times New Roman" pitchFamily="18" charset="0"/>
              </a:rPr>
              <a:t>Cindro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, G. </a:t>
            </a:r>
            <a:r>
              <a:rPr lang="en-GB" sz="1600" dirty="0" err="1">
                <a:latin typeface="Times New Roman" pitchFamily="18" charset="0"/>
                <a:cs typeface="Times New Roman" pitchFamily="18" charset="0"/>
              </a:rPr>
              <a:t>Kramberger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, M. </a:t>
            </a:r>
            <a:r>
              <a:rPr lang="en-GB" sz="1600" dirty="0" err="1">
                <a:latin typeface="Times New Roman" pitchFamily="18" charset="0"/>
                <a:cs typeface="Times New Roman" pitchFamily="18" charset="0"/>
              </a:rPr>
              <a:t>Mikuž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NIM </a:t>
            </a:r>
            <a:r>
              <a:rPr lang="en-GB" sz="1600" i="1" dirty="0">
                <a:latin typeface="Times New Roman" pitchFamily="18" charset="0"/>
                <a:cs typeface="Times New Roman" pitchFamily="18" charset="0"/>
              </a:rPr>
              <a:t>A 629 (2011) 101.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9. A. </a:t>
            </a:r>
            <a:r>
              <a:rPr lang="en-US" sz="1600" dirty="0" err="1">
                <a:latin typeface="Times New Roman" pitchFamily="18" charset="0"/>
                <a:cs typeface="Times New Roman" pitchFamily="18" charset="0"/>
              </a:rPr>
              <a:t>Dierlamm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NIM </a:t>
            </a:r>
            <a:r>
              <a:rPr lang="en-GB" sz="1600" i="1" dirty="0">
                <a:latin typeface="Times New Roman" pitchFamily="18" charset="0"/>
                <a:cs typeface="Times New Roman" pitchFamily="18" charset="0"/>
              </a:rPr>
              <a:t>A 624 (2010) 395</a:t>
            </a:r>
          </a:p>
          <a:p>
            <a:pPr eaLnBrk="1" hangingPunct="1"/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10.</a:t>
            </a:r>
            <a:r>
              <a:rPr lang="en-GB" sz="1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J. Lange, et al.,</a:t>
            </a:r>
            <a:r>
              <a:rPr lang="en-GB" sz="1600" i="1" dirty="0">
                <a:latin typeface="Times New Roman" pitchFamily="18" charset="0"/>
                <a:cs typeface="Times New Roman" pitchFamily="18" charset="0"/>
              </a:rPr>
              <a:t> NIM A 622 (2010) 49 (</a:t>
            </a:r>
            <a:r>
              <a:rPr lang="en-GB" sz="1600" i="1" dirty="0" err="1">
                <a:latin typeface="Times New Roman" pitchFamily="18" charset="0"/>
                <a:cs typeface="Times New Roman" pitchFamily="18" charset="0"/>
              </a:rPr>
              <a:t>epi</a:t>
            </a:r>
            <a:r>
              <a:rPr lang="en-GB" sz="1600" i="1" dirty="0">
                <a:latin typeface="Times New Roman" pitchFamily="18" charset="0"/>
                <a:cs typeface="Times New Roman" pitchFamily="18" charset="0"/>
              </a:rPr>
              <a:t>-Si)</a:t>
            </a:r>
          </a:p>
          <a:p>
            <a:pPr eaLnBrk="1" hangingPunct="1"/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11. A. </a:t>
            </a:r>
            <a:r>
              <a:rPr lang="en-GB" sz="1600" dirty="0" err="1">
                <a:latin typeface="Times New Roman" pitchFamily="18" charset="0"/>
                <a:cs typeface="Times New Roman" pitchFamily="18" charset="0"/>
              </a:rPr>
              <a:t>Affolder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, et al., </a:t>
            </a:r>
            <a:r>
              <a:rPr lang="en-GB" sz="1600" i="1" dirty="0">
                <a:latin typeface="Times New Roman" pitchFamily="18" charset="0"/>
                <a:cs typeface="Times New Roman" pitchFamily="18" charset="0"/>
              </a:rPr>
              <a:t>NIM A 658 (2011) 11 (3D)</a:t>
            </a:r>
          </a:p>
          <a:p>
            <a:pPr eaLnBrk="1" hangingPunct="1"/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12.</a:t>
            </a:r>
            <a:r>
              <a:rPr lang="en-GB" sz="1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I. </a:t>
            </a:r>
            <a:r>
              <a:rPr lang="en-GB" sz="1600" dirty="0" err="1">
                <a:latin typeface="Times New Roman" pitchFamily="18" charset="0"/>
                <a:cs typeface="Times New Roman" pitchFamily="18" charset="0"/>
              </a:rPr>
              <a:t>Mandić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, et al., </a:t>
            </a:r>
            <a:r>
              <a:rPr lang="en-GB" sz="1600" i="1" dirty="0">
                <a:latin typeface="Times New Roman" pitchFamily="18" charset="0"/>
                <a:cs typeface="Times New Roman" pitchFamily="18" charset="0"/>
              </a:rPr>
              <a:t>JINST (2011) doi:10.1088/1748-0221/6/11/P11008 </a:t>
            </a:r>
            <a:endParaRPr lang="en-GB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13.</a:t>
            </a:r>
            <a:r>
              <a:rPr lang="en-GB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V. </a:t>
            </a:r>
            <a:r>
              <a:rPr lang="en-GB" sz="1600" dirty="0" err="1">
                <a:latin typeface="Times New Roman" pitchFamily="18" charset="0"/>
                <a:cs typeface="Times New Roman" pitchFamily="18" charset="0"/>
              </a:rPr>
              <a:t>Eremin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, E. </a:t>
            </a:r>
            <a:r>
              <a:rPr lang="en-GB" sz="1600" dirty="0" err="1">
                <a:latin typeface="Times New Roman" pitchFamily="18" charset="0"/>
                <a:cs typeface="Times New Roman" pitchFamily="18" charset="0"/>
              </a:rPr>
              <a:t>Verbitskaya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, A. </a:t>
            </a:r>
            <a:r>
              <a:rPr lang="en-GB" sz="1600" dirty="0" err="1">
                <a:latin typeface="Times New Roman" pitchFamily="18" charset="0"/>
                <a:cs typeface="Times New Roman" pitchFamily="18" charset="0"/>
              </a:rPr>
              <a:t>Zabrodskii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, Z. Li, J. </a:t>
            </a:r>
            <a:r>
              <a:rPr lang="en-GB" sz="1600" dirty="0" err="1">
                <a:latin typeface="Times New Roman" pitchFamily="18" charset="0"/>
                <a:cs typeface="Times New Roman" pitchFamily="18" charset="0"/>
              </a:rPr>
              <a:t>Härkönen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1600" i="1" dirty="0">
                <a:latin typeface="Times New Roman" pitchFamily="18" charset="0"/>
                <a:cs typeface="Times New Roman" pitchFamily="18" charset="0"/>
              </a:rPr>
              <a:t>NIM A 658 (2011) 145</a:t>
            </a: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4" name="Text Box 11"/>
          <p:cNvSpPr txBox="1">
            <a:spLocks noChangeArrowheads="1"/>
          </p:cNvSpPr>
          <p:nvPr/>
        </p:nvSpPr>
        <p:spPr bwMode="auto">
          <a:xfrm>
            <a:off x="2971800" y="6181725"/>
            <a:ext cx="4638675" cy="276225"/>
          </a:xfrm>
          <a:prstGeom prst="rect">
            <a:avLst/>
          </a:prstGeom>
          <a:solidFill>
            <a:srgbClr val="FFFFFF"/>
          </a:solidFill>
          <a:ln w="254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200" i="1">
                <a:latin typeface="Times New Roman" pitchFamily="18" charset="0"/>
                <a:cs typeface="Times New Roman" pitchFamily="18" charset="0"/>
              </a:rPr>
              <a:t>E. Verbitskaya, et al., 20 RD50 workshop, Bari, May 30 – June 1, 2012</a:t>
            </a:r>
            <a:endParaRPr lang="en-GB" sz="1200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06C015-6F6C-4FA1-9673-1762C34624D0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2"/>
          <p:cNvSpPr txBox="1">
            <a:spLocks noChangeArrowheads="1"/>
          </p:cNvSpPr>
          <p:nvPr/>
        </p:nvSpPr>
        <p:spPr bwMode="auto">
          <a:xfrm>
            <a:off x="5181600" y="1971675"/>
            <a:ext cx="30162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400">
                <a:latin typeface="Times New Roman" pitchFamily="18" charset="0"/>
                <a:cs typeface="Times New Roman" pitchFamily="18" charset="0"/>
              </a:rPr>
              <a:t>G. Casse, et al., </a:t>
            </a:r>
            <a:r>
              <a:rPr lang="en-GB" sz="1400" i="1">
                <a:latin typeface="Times New Roman" pitchFamily="18" charset="0"/>
                <a:cs typeface="Times New Roman" pitchFamily="18" charset="0"/>
              </a:rPr>
              <a:t>NIM</a:t>
            </a:r>
            <a:r>
              <a:rPr lang="en-GB" sz="1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400" i="1">
                <a:latin typeface="Times New Roman" pitchFamily="18" charset="0"/>
                <a:cs typeface="Times New Roman" pitchFamily="18" charset="0"/>
              </a:rPr>
              <a:t>A 636 (2011) 556.</a:t>
            </a:r>
            <a:endParaRPr lang="ru-RU" sz="1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7" name="TextBox 3"/>
          <p:cNvSpPr txBox="1">
            <a:spLocks noChangeArrowheads="1"/>
          </p:cNvSpPr>
          <p:nvPr/>
        </p:nvSpPr>
        <p:spPr bwMode="auto">
          <a:xfrm>
            <a:off x="1847850" y="1116013"/>
            <a:ext cx="4967288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600">
                <a:latin typeface="Arial" charset="0"/>
              </a:rPr>
              <a:t>♦ </a:t>
            </a:r>
            <a:r>
              <a:rPr lang="en-US"/>
              <a:t>N-on-p microstrip detectors processed by Micron</a:t>
            </a:r>
          </a:p>
          <a:p>
            <a:pPr eaLnBrk="1" hangingPunct="1"/>
            <a:endParaRPr lang="en-US" sz="800"/>
          </a:p>
          <a:p>
            <a:pPr eaLnBrk="1" hangingPunct="1"/>
            <a:r>
              <a:rPr lang="en-US">
                <a:latin typeface="Arial" charset="0"/>
              </a:rPr>
              <a:t>♦</a:t>
            </a:r>
            <a:r>
              <a:rPr lang="en-US"/>
              <a:t> Neutron irradiation</a:t>
            </a:r>
            <a:endParaRPr lang="ru-RU"/>
          </a:p>
        </p:txBody>
      </p:sp>
      <p:sp>
        <p:nvSpPr>
          <p:cNvPr id="6148" name="TextBox 4"/>
          <p:cNvSpPr txBox="1">
            <a:spLocks noChangeArrowheads="1"/>
          </p:cNvSpPr>
          <p:nvPr/>
        </p:nvSpPr>
        <p:spPr bwMode="auto">
          <a:xfrm>
            <a:off x="1033463" y="1954213"/>
            <a:ext cx="30876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400">
                <a:latin typeface="Times New Roman" pitchFamily="18" charset="0"/>
                <a:cs typeface="Times New Roman" pitchFamily="18" charset="0"/>
              </a:rPr>
              <a:t>I. Mandić, et al., </a:t>
            </a:r>
            <a:r>
              <a:rPr lang="en-GB" sz="1400" i="1">
                <a:latin typeface="Times New Roman" pitchFamily="18" charset="0"/>
                <a:cs typeface="Times New Roman" pitchFamily="18" charset="0"/>
              </a:rPr>
              <a:t>NIM</a:t>
            </a:r>
            <a:r>
              <a:rPr lang="en-GB" sz="1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400" i="1">
                <a:latin typeface="Times New Roman" pitchFamily="18" charset="0"/>
                <a:cs typeface="Times New Roman" pitchFamily="18" charset="0"/>
              </a:rPr>
              <a:t>A 612 (2010) 474</a:t>
            </a:r>
            <a:r>
              <a:rPr lang="en-GB" sz="140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/>
          </a:p>
        </p:txBody>
      </p:sp>
      <p:sp>
        <p:nvSpPr>
          <p:cNvPr id="6149" name="Rectangle 8"/>
          <p:cNvSpPr>
            <a:spLocks noChangeArrowheads="1"/>
          </p:cNvSpPr>
          <p:nvPr/>
        </p:nvSpPr>
        <p:spPr bwMode="auto">
          <a:xfrm>
            <a:off x="1525588" y="304800"/>
            <a:ext cx="5994400" cy="685800"/>
          </a:xfrm>
          <a:prstGeom prst="rect">
            <a:avLst/>
          </a:prstGeom>
          <a:solidFill>
            <a:srgbClr val="CCFFCC"/>
          </a:solidFill>
          <a:ln w="57150" cmpd="thinThick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2800" b="1" i="1" dirty="0">
                <a:solidFill>
                  <a:srgbClr val="0000FF"/>
                </a:solidFill>
                <a:latin typeface="Comic Sans MS" pitchFamily="66" charset="0"/>
              </a:rPr>
              <a:t>Experimental results</a:t>
            </a:r>
            <a:endParaRPr lang="ru-RU" sz="2800" b="1" i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pic>
        <p:nvPicPr>
          <p:cNvPr id="6150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2" r="1897"/>
          <a:stretch>
            <a:fillRect/>
          </a:stretch>
        </p:blipFill>
        <p:spPr bwMode="auto">
          <a:xfrm>
            <a:off x="4884738" y="2644775"/>
            <a:ext cx="3971925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635250"/>
            <a:ext cx="4127500" cy="277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2" name="TextBox 3"/>
          <p:cNvSpPr txBox="1">
            <a:spLocks noChangeArrowheads="1"/>
          </p:cNvSpPr>
          <p:nvPr/>
        </p:nvSpPr>
        <p:spPr bwMode="auto">
          <a:xfrm>
            <a:off x="1000125" y="2297113"/>
            <a:ext cx="29178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600"/>
              <a:t>-20</a:t>
            </a:r>
            <a:r>
              <a:rPr lang="en-US" sz="1600">
                <a:sym typeface="Symbol" pitchFamily="18" charset="2"/>
              </a:rPr>
              <a:t></a:t>
            </a:r>
            <a:r>
              <a:rPr lang="en-US" sz="1600"/>
              <a:t>C (and -40</a:t>
            </a:r>
            <a:r>
              <a:rPr lang="en-US" sz="1600">
                <a:sym typeface="Symbol" pitchFamily="18" charset="2"/>
              </a:rPr>
              <a:t></a:t>
            </a:r>
            <a:r>
              <a:rPr lang="en-US" sz="1600"/>
              <a:t>C for 1x10</a:t>
            </a:r>
            <a:r>
              <a:rPr lang="en-US" sz="1600" baseline="30000"/>
              <a:t>16</a:t>
            </a:r>
            <a:r>
              <a:rPr lang="en-US" sz="1600"/>
              <a:t> cm</a:t>
            </a:r>
            <a:r>
              <a:rPr lang="en-US" sz="1600" baseline="30000"/>
              <a:t>-2</a:t>
            </a:r>
            <a:r>
              <a:rPr lang="en-US" sz="1600"/>
              <a:t>)</a:t>
            </a:r>
          </a:p>
        </p:txBody>
      </p:sp>
      <p:sp>
        <p:nvSpPr>
          <p:cNvPr id="6153" name="TextBox 19"/>
          <p:cNvSpPr txBox="1">
            <a:spLocks noChangeArrowheads="1"/>
          </p:cNvSpPr>
          <p:nvPr/>
        </p:nvSpPr>
        <p:spPr bwMode="auto">
          <a:xfrm>
            <a:off x="6462713" y="2265363"/>
            <a:ext cx="64611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600"/>
              <a:t>-25</a:t>
            </a:r>
            <a:r>
              <a:rPr lang="en-US" sz="1600">
                <a:sym typeface="Symbol" pitchFamily="18" charset="2"/>
              </a:rPr>
              <a:t></a:t>
            </a:r>
            <a:r>
              <a:rPr lang="en-US" sz="1600"/>
              <a:t>C</a:t>
            </a:r>
          </a:p>
        </p:txBody>
      </p:sp>
      <p:sp>
        <p:nvSpPr>
          <p:cNvPr id="6154" name="Text Box 11"/>
          <p:cNvSpPr txBox="1">
            <a:spLocks noChangeArrowheads="1"/>
          </p:cNvSpPr>
          <p:nvPr/>
        </p:nvSpPr>
        <p:spPr bwMode="auto">
          <a:xfrm>
            <a:off x="3429000" y="6272213"/>
            <a:ext cx="4638675" cy="276225"/>
          </a:xfrm>
          <a:prstGeom prst="rect">
            <a:avLst/>
          </a:prstGeom>
          <a:solidFill>
            <a:srgbClr val="FFFFFF"/>
          </a:solidFill>
          <a:ln w="254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200" i="1">
                <a:latin typeface="Times New Roman" pitchFamily="18" charset="0"/>
                <a:cs typeface="Times New Roman" pitchFamily="18" charset="0"/>
              </a:rPr>
              <a:t>E. Verbitskaya, et al., 20 RD50 workshop, Bari, May 30 – June 1, 2012</a:t>
            </a:r>
            <a:endParaRPr lang="en-GB" sz="1200" i="1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933450" y="3276600"/>
            <a:ext cx="3522663" cy="0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973E31-7B84-4524-8C97-252C0BDC6C4C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8"/>
          <p:cNvSpPr>
            <a:spLocks noChangeArrowheads="1"/>
          </p:cNvSpPr>
          <p:nvPr/>
        </p:nvSpPr>
        <p:spPr bwMode="auto">
          <a:xfrm>
            <a:off x="1316038" y="304800"/>
            <a:ext cx="6629400" cy="685800"/>
          </a:xfrm>
          <a:prstGeom prst="rect">
            <a:avLst/>
          </a:prstGeom>
          <a:solidFill>
            <a:srgbClr val="CCFFCC"/>
          </a:solidFill>
          <a:ln w="57150" cmpd="thinThick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2800" i="1">
                <a:solidFill>
                  <a:srgbClr val="0000FF"/>
                </a:solidFill>
                <a:latin typeface="Comic Sans MS" pitchFamily="66" charset="0"/>
              </a:rPr>
              <a:t>Simulation of Q</a:t>
            </a:r>
            <a:r>
              <a:rPr lang="en-US" sz="2800" i="1" baseline="-25000">
                <a:solidFill>
                  <a:srgbClr val="0000FF"/>
                </a:solidFill>
                <a:latin typeface="Comic Sans MS" pitchFamily="66" charset="0"/>
              </a:rPr>
              <a:t>c</a:t>
            </a:r>
            <a:r>
              <a:rPr lang="en-US" sz="2800" i="1">
                <a:solidFill>
                  <a:srgbClr val="0000FF"/>
                </a:solidFill>
                <a:latin typeface="Comic Sans MS" pitchFamily="66" charset="0"/>
              </a:rPr>
              <a:t> enhancement</a:t>
            </a:r>
            <a:endParaRPr lang="ru-RU" sz="2800" b="1" i="1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7171" name="TextBox 2"/>
          <p:cNvSpPr txBox="1">
            <a:spLocks noChangeArrowheads="1"/>
          </p:cNvSpPr>
          <p:nvPr/>
        </p:nvSpPr>
        <p:spPr bwMode="auto">
          <a:xfrm>
            <a:off x="533400" y="1500188"/>
            <a:ext cx="80613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600" i="1" dirty="0">
                <a:hlinkClick r:id="rId2"/>
              </a:rPr>
              <a:t> 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  <a:hlinkClick r:id="rId2"/>
              </a:rPr>
              <a:t>www.cern.ch/rd50</a:t>
            </a:r>
            <a:r>
              <a:rPr lang="en-US" sz="1600" i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eaLnBrk="1" hangingPunct="1"/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V. </a:t>
            </a:r>
            <a:r>
              <a:rPr lang="en-GB" sz="1600" dirty="0" err="1">
                <a:latin typeface="Times New Roman" pitchFamily="18" charset="0"/>
                <a:cs typeface="Times New Roman" pitchFamily="18" charset="0"/>
              </a:rPr>
              <a:t>Eremin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, E. </a:t>
            </a:r>
            <a:r>
              <a:rPr lang="en-GB" sz="1600" dirty="0" err="1">
                <a:latin typeface="Times New Roman" pitchFamily="18" charset="0"/>
                <a:cs typeface="Times New Roman" pitchFamily="18" charset="0"/>
              </a:rPr>
              <a:t>Verbitskaya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, Z. Li, J. </a:t>
            </a:r>
            <a:r>
              <a:rPr lang="en-GB" sz="1600" dirty="0" err="1">
                <a:latin typeface="Times New Roman" pitchFamily="18" charset="0"/>
                <a:cs typeface="Times New Roman" pitchFamily="18" charset="0"/>
              </a:rPr>
              <a:t>Härkönen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1600" i="1" dirty="0">
                <a:latin typeface="Times New Roman" pitchFamily="18" charset="0"/>
                <a:cs typeface="Times New Roman" pitchFamily="18" charset="0"/>
              </a:rPr>
              <a:t>14 RD50 workshop, June 3-5, 2009, Freiburg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V.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Eremin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E.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Verbitskaya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A.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Zabrodskii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1600" i="1" dirty="0">
                <a:latin typeface="Times New Roman" pitchFamily="18" charset="0"/>
                <a:cs typeface="Times New Roman" pitchFamily="18" charset="0"/>
              </a:rPr>
              <a:t>15 RD50 workshop, Nov 16-18, 2009, Geneva, CERN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GB" sz="8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V. </a:t>
            </a:r>
            <a:r>
              <a:rPr lang="en-GB" sz="1600" dirty="0" err="1">
                <a:latin typeface="Times New Roman" pitchFamily="18" charset="0"/>
                <a:cs typeface="Times New Roman" pitchFamily="18" charset="0"/>
              </a:rPr>
              <a:t>Eremin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, E. </a:t>
            </a:r>
            <a:r>
              <a:rPr lang="en-GB" sz="1600" dirty="0" err="1">
                <a:latin typeface="Times New Roman" pitchFamily="18" charset="0"/>
                <a:cs typeface="Times New Roman" pitchFamily="18" charset="0"/>
              </a:rPr>
              <a:t>Verbitskaya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, A. </a:t>
            </a:r>
            <a:r>
              <a:rPr lang="en-GB" sz="1600" dirty="0" err="1">
                <a:latin typeface="Times New Roman" pitchFamily="18" charset="0"/>
                <a:cs typeface="Times New Roman" pitchFamily="18" charset="0"/>
              </a:rPr>
              <a:t>Zabrodskii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, Z. Li, J. </a:t>
            </a:r>
            <a:r>
              <a:rPr lang="en-GB" sz="1600" dirty="0" err="1">
                <a:latin typeface="Times New Roman" pitchFamily="18" charset="0"/>
                <a:cs typeface="Times New Roman" pitchFamily="18" charset="0"/>
              </a:rPr>
              <a:t>Härkönen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1600" i="1" dirty="0">
                <a:latin typeface="Times New Roman" pitchFamily="18" charset="0"/>
                <a:cs typeface="Times New Roman" pitchFamily="18" charset="0"/>
              </a:rPr>
              <a:t>NIM A 658 (2011) 145</a:t>
            </a:r>
            <a:r>
              <a:rPr lang="en-GB" sz="16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2" name="TextBox 3"/>
          <p:cNvSpPr txBox="1">
            <a:spLocks noChangeArrowheads="1"/>
          </p:cNvSpPr>
          <p:nvPr/>
        </p:nvSpPr>
        <p:spPr bwMode="auto">
          <a:xfrm>
            <a:off x="533400" y="2895600"/>
            <a:ext cx="8240712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PTI model considers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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competition of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reduction due to carrier trapping to radiation induced deep level (DL) defects and charge increase arisen from avalanche multiplication;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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f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ormation of Double Peak electric field profile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E(x)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eaLnBrk="1" hangingPunct="1">
              <a:defRPr/>
            </a:pPr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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focusing of the electric field and current near the collecting strips;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</a:p>
          <a:p>
            <a:pPr eaLnBrk="1" hangingPunct="1">
              <a:defRPr/>
            </a:pPr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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avalanche hole generation near the strips, the hole injection into the detector bulk,      	and the hole trapping to radiation induced deep levels defects </a:t>
            </a:r>
          </a:p>
          <a:p>
            <a:pPr eaLnBrk="1" hangingPunct="1">
              <a:defRPr/>
            </a:pP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   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gives rise to the 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negative feedback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which stabilizes the avalanche multiplication</a:t>
            </a:r>
          </a:p>
          <a:p>
            <a:pPr eaLnBrk="1" hangingPunct="1"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and total detector performance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4" name="Text Box 11"/>
          <p:cNvSpPr txBox="1">
            <a:spLocks noChangeArrowheads="1"/>
          </p:cNvSpPr>
          <p:nvPr/>
        </p:nvSpPr>
        <p:spPr bwMode="auto">
          <a:xfrm>
            <a:off x="3505199" y="6297612"/>
            <a:ext cx="4638675" cy="276225"/>
          </a:xfrm>
          <a:prstGeom prst="rect">
            <a:avLst/>
          </a:prstGeom>
          <a:solidFill>
            <a:srgbClr val="FFFFFF"/>
          </a:solidFill>
          <a:ln w="254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200" i="1">
                <a:latin typeface="Times New Roman" pitchFamily="18" charset="0"/>
                <a:cs typeface="Times New Roman" pitchFamily="18" charset="0"/>
              </a:rPr>
              <a:t>E. Verbitskaya, et al., 20 RD50 workshop, Bari, May 30 – June 1, 2012</a:t>
            </a:r>
            <a:endParaRPr lang="en-GB" sz="1200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5" name="TextBox 1"/>
          <p:cNvSpPr txBox="1">
            <a:spLocks noChangeArrowheads="1"/>
          </p:cNvSpPr>
          <p:nvPr/>
        </p:nvSpPr>
        <p:spPr bwMode="auto">
          <a:xfrm>
            <a:off x="993775" y="1131888"/>
            <a:ext cx="72659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b="1" dirty="0">
                <a:solidFill>
                  <a:srgbClr val="C00000"/>
                </a:solidFill>
              </a:rPr>
              <a:t>Most probable – carrier avalanche multiplication in high </a:t>
            </a:r>
            <a:r>
              <a:rPr lang="en-US" b="1" i="1" dirty="0">
                <a:solidFill>
                  <a:srgbClr val="C00000"/>
                </a:solidFill>
              </a:rPr>
              <a:t>E</a:t>
            </a:r>
            <a:r>
              <a:rPr lang="en-US" b="1" dirty="0">
                <a:solidFill>
                  <a:srgbClr val="C00000"/>
                </a:solidFill>
              </a:rPr>
              <a:t> of n</a:t>
            </a:r>
            <a:r>
              <a:rPr lang="en-US" b="1" baseline="30000" dirty="0">
                <a:solidFill>
                  <a:srgbClr val="C00000"/>
                </a:solidFill>
              </a:rPr>
              <a:t>+</a:t>
            </a:r>
            <a:r>
              <a:rPr lang="en-US" b="1" dirty="0">
                <a:solidFill>
                  <a:srgbClr val="C00000"/>
                </a:solidFill>
              </a:rPr>
              <a:t>-p junction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DB8020-B9AB-4A5A-A4A0-82BBD2BC6FD6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8"/>
          <p:cNvSpPr>
            <a:spLocks noChangeArrowheads="1"/>
          </p:cNvSpPr>
          <p:nvPr/>
        </p:nvSpPr>
        <p:spPr bwMode="auto">
          <a:xfrm>
            <a:off x="1397000" y="228600"/>
            <a:ext cx="6680200" cy="914400"/>
          </a:xfrm>
          <a:prstGeom prst="rect">
            <a:avLst/>
          </a:prstGeom>
          <a:solidFill>
            <a:srgbClr val="CCFFCC"/>
          </a:solidFill>
          <a:ln w="57150" cmpd="thinThick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2800" i="1" dirty="0">
                <a:solidFill>
                  <a:srgbClr val="0000FF"/>
                </a:solidFill>
                <a:latin typeface="Comic Sans MS" pitchFamily="66" charset="0"/>
              </a:rPr>
              <a:t>PTI model of Q</a:t>
            </a:r>
            <a:r>
              <a:rPr lang="en-US" sz="2800" i="1" baseline="-25000" dirty="0">
                <a:solidFill>
                  <a:srgbClr val="0000FF"/>
                </a:solidFill>
                <a:latin typeface="Comic Sans MS" pitchFamily="66" charset="0"/>
              </a:rPr>
              <a:t>c</a:t>
            </a:r>
            <a:r>
              <a:rPr lang="en-US" sz="2800" i="1" dirty="0">
                <a:solidFill>
                  <a:srgbClr val="0000FF"/>
                </a:solidFill>
                <a:latin typeface="Comic Sans MS" pitchFamily="66" charset="0"/>
              </a:rPr>
              <a:t> enhancement</a:t>
            </a:r>
          </a:p>
          <a:p>
            <a:pPr algn="ctr"/>
            <a:r>
              <a:rPr lang="en-US" sz="2800" i="1" dirty="0">
                <a:solidFill>
                  <a:srgbClr val="0000FF"/>
                </a:solidFill>
                <a:latin typeface="Comic Sans MS" pitchFamily="66" charset="0"/>
              </a:rPr>
              <a:t>via avalanche multiplication </a:t>
            </a:r>
            <a:endParaRPr lang="ru-RU" sz="2800" b="1" i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8195" name="TextBox 2"/>
          <p:cNvSpPr txBox="1">
            <a:spLocks noChangeArrowheads="1"/>
          </p:cNvSpPr>
          <p:nvPr/>
        </p:nvSpPr>
        <p:spPr bwMode="auto">
          <a:xfrm>
            <a:off x="609600" y="1166813"/>
            <a:ext cx="822960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dirty="0" smtClean="0"/>
              <a:t>    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Processes considered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285750" indent="-285750" eaLnBrk="1" hangingPunct="1">
              <a:buFont typeface="Wingdings" pitchFamily="2" charset="2"/>
              <a:buChar char="Ú"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formation of a steady-state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E(x)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distribution by considering the generation of equilibrium carriers (bulk generation current), avalanche generated carriers near the n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strips, and carrier trapping by the radiation induced DLs;</a:t>
            </a: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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charge collection in the detector bulk with a calculated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E(x)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profile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6" name="TextBox 1"/>
          <p:cNvSpPr txBox="1">
            <a:spLocks noChangeArrowheads="1"/>
          </p:cNvSpPr>
          <p:nvPr/>
        </p:nvSpPr>
        <p:spPr bwMode="auto">
          <a:xfrm>
            <a:off x="638175" y="2643188"/>
            <a:ext cx="821213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dirty="0"/>
              <a:t>   </a:t>
            </a:r>
            <a:r>
              <a:rPr lang="en-US" dirty="0" smtClean="0"/>
              <a:t>  </a:t>
            </a:r>
            <a:r>
              <a:rPr lang="en-US" b="1" dirty="0" smtClean="0">
                <a:solidFill>
                  <a:srgbClr val="C00000"/>
                </a:solidFill>
              </a:rPr>
              <a:t>Procedure </a:t>
            </a:r>
            <a:r>
              <a:rPr lang="en-US" b="1" dirty="0">
                <a:solidFill>
                  <a:srgbClr val="C00000"/>
                </a:solidFill>
              </a:rPr>
              <a:t>and main parameters</a:t>
            </a:r>
          </a:p>
          <a:p>
            <a:pPr eaLnBrk="1" hangingPunct="1"/>
            <a:r>
              <a:rPr lang="en-US" dirty="0">
                <a:latin typeface="Arial" charset="0"/>
              </a:rPr>
              <a:t>♦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Poisson equation combined with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rate equation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♦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one-dimensional approach for detector geometry</a:t>
            </a:r>
          </a:p>
          <a:p>
            <a:pPr eaLnBrk="1" hangingPunct="1"/>
            <a:r>
              <a:rPr lang="en-US" dirty="0">
                <a:latin typeface="Times New Roman" pitchFamily="18" charset="0"/>
                <a:cs typeface="Times New Roman" pitchFamily="18" charset="0"/>
              </a:rPr>
              <a:t>♦ Deep levels: DA 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i="1" baseline="-25000" dirty="0" err="1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– 0.53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eV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;    DD 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i="1" baseline="-25000" dirty="0" err="1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+ 0.48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eV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dirty="0">
                <a:latin typeface="Arial" charset="0"/>
              </a:rPr>
              <a:t>♦ </a:t>
            </a:r>
            <a:r>
              <a:rPr lang="en-US" dirty="0">
                <a:latin typeface="Symbol" pitchFamily="18" charset="2"/>
              </a:rPr>
              <a:t>1/</a:t>
            </a:r>
            <a:r>
              <a:rPr lang="en-US" i="1" dirty="0" err="1">
                <a:latin typeface="Symbol" pitchFamily="18" charset="2"/>
              </a:rPr>
              <a:t>t</a:t>
            </a:r>
            <a:r>
              <a:rPr lang="en-US" i="1" baseline="-25000" dirty="0" err="1">
                <a:latin typeface="Symbol" pitchFamily="18" charset="2"/>
              </a:rPr>
              <a:t>e,h</a:t>
            </a:r>
            <a:r>
              <a:rPr lang="en-US" i="1" dirty="0"/>
              <a:t>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i="1" dirty="0"/>
              <a:t> </a:t>
            </a:r>
            <a:r>
              <a:rPr lang="en-US" i="1" dirty="0" err="1">
                <a:latin typeface="Symbol" pitchFamily="18" charset="2"/>
              </a:rPr>
              <a:t>b</a:t>
            </a:r>
            <a:r>
              <a:rPr lang="en-US" i="1" baseline="-25000" dirty="0" err="1">
                <a:latin typeface="Times New Roman" pitchFamily="18" charset="0"/>
                <a:cs typeface="Times New Roman" pitchFamily="18" charset="0"/>
              </a:rPr>
              <a:t>e,h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i="1" baseline="-25000" dirty="0" err="1">
                <a:latin typeface="Times New Roman" pitchFamily="18" charset="0"/>
                <a:cs typeface="Times New Roman" pitchFamily="18" charset="0"/>
              </a:rPr>
              <a:t>eq</a:t>
            </a:r>
            <a:r>
              <a:rPr lang="en-US" i="1" dirty="0"/>
              <a:t>;     </a:t>
            </a:r>
            <a:r>
              <a:rPr lang="en-US" i="1" dirty="0">
                <a:latin typeface="Symbol" pitchFamily="18" charset="2"/>
              </a:rPr>
              <a:t>b</a:t>
            </a:r>
            <a:r>
              <a:rPr lang="ru-RU" i="1" baseline="-25000" dirty="0"/>
              <a:t>e</a:t>
            </a:r>
            <a:r>
              <a:rPr lang="en-US" i="1" baseline="-25000" dirty="0"/>
              <a:t>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.2x10</a:t>
            </a:r>
            <a:r>
              <a:rPr lang="ru-RU" baseline="30000" dirty="0">
                <a:latin typeface="Times New Roman" pitchFamily="18" charset="0"/>
                <a:cs typeface="Times New Roman" pitchFamily="18" charset="0"/>
              </a:rPr>
              <a:t>-16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cm</a:t>
            </a:r>
            <a:r>
              <a:rPr lang="ru-RU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baseline="30000" dirty="0"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i="1" dirty="0" err="1">
                <a:latin typeface="Symbol" pitchFamily="18" charset="2"/>
              </a:rPr>
              <a:t>b</a:t>
            </a:r>
            <a:r>
              <a:rPr lang="en-US" i="1" baseline="-25000" dirty="0" err="1"/>
              <a:t>h</a:t>
            </a:r>
            <a:r>
              <a:rPr lang="en-US" i="1" baseline="-25000" dirty="0"/>
              <a:t>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x10</a:t>
            </a:r>
            <a:r>
              <a:rPr lang="ru-RU" baseline="30000" dirty="0">
                <a:latin typeface="Times New Roman" pitchFamily="18" charset="0"/>
                <a:cs typeface="Times New Roman" pitchFamily="18" charset="0"/>
              </a:rPr>
              <a:t>-16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cm</a:t>
            </a:r>
            <a:r>
              <a:rPr lang="ru-RU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baseline="30000" dirty="0"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 [2]</a:t>
            </a:r>
          </a:p>
          <a:p>
            <a:pPr eaLnBrk="1" hangingPunct="1"/>
            <a:r>
              <a:rPr lang="en-US" dirty="0">
                <a:latin typeface="Times New Roman" pitchFamily="18" charset="0"/>
                <a:cs typeface="Times New Roman" pitchFamily="18" charset="0"/>
              </a:rPr>
              <a:t>♦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from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B. J.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Baliga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Modern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Power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Devices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Hoboken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, NJ;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Wiley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, 1987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7" name="Text Box 11"/>
          <p:cNvSpPr txBox="1">
            <a:spLocks noChangeArrowheads="1"/>
          </p:cNvSpPr>
          <p:nvPr/>
        </p:nvSpPr>
        <p:spPr bwMode="auto">
          <a:xfrm>
            <a:off x="3438525" y="6400800"/>
            <a:ext cx="4638675" cy="276225"/>
          </a:xfrm>
          <a:prstGeom prst="rect">
            <a:avLst/>
          </a:prstGeom>
          <a:solidFill>
            <a:srgbClr val="FFFFFF"/>
          </a:solidFill>
          <a:ln w="254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200" i="1">
                <a:latin typeface="Times New Roman" pitchFamily="18" charset="0"/>
                <a:cs typeface="Times New Roman" pitchFamily="18" charset="0"/>
              </a:rPr>
              <a:t>E. Verbitskaya, et al., 20 RD50 workshop, Bari, May 30 – June 1, 2012</a:t>
            </a:r>
            <a:endParaRPr lang="en-GB" sz="1200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EA89DA-1EDF-416A-8480-22F2DD043853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8199" name="TextBox 2"/>
          <p:cNvSpPr txBox="1">
            <a:spLocks noChangeArrowheads="1"/>
          </p:cNvSpPr>
          <p:nvPr/>
        </p:nvSpPr>
        <p:spPr bwMode="auto">
          <a:xfrm>
            <a:off x="381000" y="4506119"/>
            <a:ext cx="4645025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Extension in this study: variable parameters</a:t>
            </a:r>
            <a:r>
              <a:rPr lang="en-US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/>
            <a:r>
              <a:rPr lang="en-US" dirty="0">
                <a:latin typeface="Times New Roman" pitchFamily="18" charset="0"/>
                <a:cs typeface="Times New Roman" pitchFamily="18" charset="0"/>
              </a:rPr>
              <a:t>♦ detector bias voltage </a:t>
            </a:r>
            <a:r>
              <a:rPr lang="en-US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eaLnBrk="1" hangingPunct="1"/>
            <a:r>
              <a:rPr lang="en-US" dirty="0">
                <a:latin typeface="Times New Roman" pitchFamily="18" charset="0"/>
                <a:cs typeface="Times New Roman" pitchFamily="18" charset="0"/>
              </a:rPr>
              <a:t>♦ temperature </a:t>
            </a:r>
            <a:r>
              <a:rPr lang="en-US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in the LHC range, </a:t>
            </a:r>
          </a:p>
          <a:p>
            <a:pPr eaLnBrk="1" hangingPunct="1"/>
            <a:r>
              <a:rPr lang="en-US" dirty="0">
                <a:latin typeface="Times New Roman" pitchFamily="18" charset="0"/>
                <a:cs typeface="Times New Roman" pitchFamily="18" charset="0"/>
              </a:rPr>
              <a:t>♦ irradiation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fluence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eaLnBrk="1" hangingPunct="1"/>
            <a:r>
              <a:rPr lang="en-US" dirty="0">
                <a:latin typeface="Times New Roman" pitchFamily="18" charset="0"/>
                <a:cs typeface="Times New Roman" pitchFamily="18" charset="0"/>
              </a:rPr>
              <a:t>♦ strip detector </a:t>
            </a:r>
            <a:r>
              <a:rPr lang="en-US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geometry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(strip width,</a:t>
            </a:r>
          </a:p>
          <a:p>
            <a:pPr eaLnBrk="1" hangingPunct="1"/>
            <a:r>
              <a:rPr lang="en-US" dirty="0">
                <a:latin typeface="Times New Roman" pitchFamily="18" charset="0"/>
                <a:cs typeface="Times New Roman" pitchFamily="18" charset="0"/>
              </a:rPr>
              <a:t> detector thickness)</a:t>
            </a:r>
            <a:endParaRPr lang="ru-RU" dirty="0"/>
          </a:p>
        </p:txBody>
      </p:sp>
      <p:sp>
        <p:nvSpPr>
          <p:cNvPr id="8200" name="TextBox 3"/>
          <p:cNvSpPr txBox="1">
            <a:spLocks noChangeArrowheads="1"/>
          </p:cNvSpPr>
          <p:nvPr/>
        </p:nvSpPr>
        <p:spPr bwMode="auto">
          <a:xfrm>
            <a:off x="5249863" y="4648200"/>
            <a:ext cx="36004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Starting point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fit to the curve with maximal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c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2]: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F =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3x10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baseline="-25000" dirty="0" err="1">
                <a:latin typeface="Times New Roman" pitchFamily="18" charset="0"/>
                <a:cs typeface="Times New Roman" pitchFamily="18" charset="0"/>
              </a:rPr>
              <a:t>eq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/cm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eaLnBrk="1" hangingPunct="1"/>
            <a:r>
              <a:rPr lang="en-US" dirty="0">
                <a:latin typeface="Times New Roman" pitchFamily="18" charset="0"/>
                <a:cs typeface="Times New Roman" pitchFamily="18" charset="0"/>
              </a:rPr>
              <a:t>    T = 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20C</a:t>
            </a:r>
            <a:endParaRPr lang="en-US" baseline="300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 gives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</a:rPr>
              <a:t>DA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= 2, 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i="1" baseline="-25000" dirty="0">
                <a:latin typeface="Times New Roman" pitchFamily="18" charset="0"/>
                <a:cs typeface="Times New Roman" pitchFamily="18" charset="0"/>
              </a:rPr>
              <a:t>DD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= 0.07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8"/>
          <p:cNvSpPr>
            <a:spLocks noChangeArrowheads="1"/>
          </p:cNvSpPr>
          <p:nvPr/>
        </p:nvSpPr>
        <p:spPr bwMode="auto">
          <a:xfrm>
            <a:off x="1397000" y="304800"/>
            <a:ext cx="6070600" cy="685800"/>
          </a:xfrm>
          <a:prstGeom prst="rect">
            <a:avLst/>
          </a:prstGeom>
          <a:solidFill>
            <a:srgbClr val="CCFFCC"/>
          </a:solidFill>
          <a:ln w="57150" cmpd="thinThick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i="1" dirty="0">
                <a:solidFill>
                  <a:srgbClr val="0000FF"/>
                </a:solidFill>
                <a:latin typeface="Comic Sans MS" pitchFamily="66" charset="0"/>
              </a:rPr>
              <a:t>E(x) and Q</a:t>
            </a:r>
            <a:r>
              <a:rPr lang="en-US" sz="2800" i="1" baseline="-25000" dirty="0">
                <a:solidFill>
                  <a:srgbClr val="0000FF"/>
                </a:solidFill>
                <a:latin typeface="Comic Sans MS" pitchFamily="66" charset="0"/>
              </a:rPr>
              <a:t>c</a:t>
            </a:r>
            <a:r>
              <a:rPr lang="en-US" sz="2800" i="1" dirty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en-US" sz="2800" i="1" dirty="0" smtClean="0">
                <a:solidFill>
                  <a:srgbClr val="0000FF"/>
                </a:solidFill>
                <a:latin typeface="Comic Sans MS" pitchFamily="66" charset="0"/>
              </a:rPr>
              <a:t>vs. </a:t>
            </a:r>
            <a:r>
              <a:rPr lang="en-US" sz="2800" i="1" dirty="0">
                <a:solidFill>
                  <a:srgbClr val="0000FF"/>
                </a:solidFill>
                <a:latin typeface="Comic Sans MS" pitchFamily="66" charset="0"/>
              </a:rPr>
              <a:t>T dependences</a:t>
            </a:r>
          </a:p>
        </p:txBody>
      </p:sp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7" t="7268" r="4883" b="4504"/>
          <a:stretch>
            <a:fillRect/>
          </a:stretch>
        </p:blipFill>
        <p:spPr bwMode="auto">
          <a:xfrm>
            <a:off x="428625" y="1820863"/>
            <a:ext cx="3138488" cy="236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4" t="7394" r="4944" b="4793"/>
          <a:stretch>
            <a:fillRect/>
          </a:stretch>
        </p:blipFill>
        <p:spPr bwMode="auto">
          <a:xfrm>
            <a:off x="4292600" y="1860550"/>
            <a:ext cx="3175000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TextBox 2"/>
          <p:cNvSpPr txBox="1">
            <a:spLocks noChangeArrowheads="1"/>
          </p:cNvSpPr>
          <p:nvPr/>
        </p:nvSpPr>
        <p:spPr bwMode="auto">
          <a:xfrm>
            <a:off x="609600" y="1079500"/>
            <a:ext cx="8255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>
                <a:solidFill>
                  <a:srgbClr val="990099"/>
                </a:solidFill>
              </a:rPr>
              <a:t>n-on-p strip detector</a:t>
            </a:r>
            <a:r>
              <a:rPr lang="en-US"/>
              <a:t>;   </a:t>
            </a:r>
            <a:r>
              <a:rPr lang="en-US" i="1"/>
              <a:t>d</a:t>
            </a:r>
            <a:r>
              <a:rPr lang="en-US"/>
              <a:t> = 300 </a:t>
            </a:r>
            <a:r>
              <a:rPr lang="en-US">
                <a:latin typeface="Symbol" pitchFamily="18" charset="2"/>
                <a:cs typeface="Times New Roman" pitchFamily="18" charset="0"/>
              </a:rPr>
              <a:t>m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m; pitch/strip width 80/20 (</a:t>
            </a:r>
            <a:r>
              <a:rPr lang="en-US">
                <a:latin typeface="Symbol" pitchFamily="18" charset="2"/>
                <a:cs typeface="Times New Roman" pitchFamily="18" charset="0"/>
              </a:rPr>
              <a:t>m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m)      </a:t>
            </a:r>
            <a:r>
              <a:rPr lang="en-US" i="1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 = 3x10</a:t>
            </a:r>
            <a:r>
              <a:rPr lang="en-US" baseline="3000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en-US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 n</a:t>
            </a:r>
            <a:r>
              <a:rPr lang="en-US" baseline="-2500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eq</a:t>
            </a:r>
            <a:r>
              <a:rPr lang="en-US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/cm</a:t>
            </a:r>
            <a:r>
              <a:rPr lang="en-US" baseline="3000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9" t="7547" r="4362" b="4829"/>
          <a:stretch>
            <a:fillRect/>
          </a:stretch>
        </p:blipFill>
        <p:spPr bwMode="auto">
          <a:xfrm>
            <a:off x="438150" y="4098925"/>
            <a:ext cx="3128963" cy="238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3" name="TextBox 3"/>
          <p:cNvSpPr txBox="1">
            <a:spLocks noChangeArrowheads="1"/>
          </p:cNvSpPr>
          <p:nvPr/>
        </p:nvSpPr>
        <p:spPr bwMode="auto">
          <a:xfrm>
            <a:off x="858838" y="1492250"/>
            <a:ext cx="27955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>
                <a:solidFill>
                  <a:srgbClr val="008000"/>
                </a:solidFill>
              </a:rPr>
              <a:t>No avalanche multiplication</a:t>
            </a:r>
            <a:endParaRPr lang="ru-RU">
              <a:solidFill>
                <a:srgbClr val="008000"/>
              </a:solidFill>
            </a:endParaRPr>
          </a:p>
        </p:txBody>
      </p:sp>
      <p:sp>
        <p:nvSpPr>
          <p:cNvPr id="9224" name="TextBox 8"/>
          <p:cNvSpPr txBox="1">
            <a:spLocks noChangeArrowheads="1"/>
          </p:cNvSpPr>
          <p:nvPr/>
        </p:nvSpPr>
        <p:spPr bwMode="auto">
          <a:xfrm>
            <a:off x="4267200" y="1501775"/>
            <a:ext cx="3775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>
                <a:solidFill>
                  <a:srgbClr val="C00000"/>
                </a:solidFill>
              </a:rPr>
              <a:t>Avalanche multiplication is considered</a:t>
            </a:r>
            <a:endParaRPr lang="ru-RU">
              <a:solidFill>
                <a:srgbClr val="C0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886200" y="1644650"/>
            <a:ext cx="0" cy="467995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9226" name="Рисунок 1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9" t="8981" r="4964" b="5190"/>
          <a:stretch>
            <a:fillRect/>
          </a:stretch>
        </p:blipFill>
        <p:spPr bwMode="auto">
          <a:xfrm>
            <a:off x="4318000" y="4189413"/>
            <a:ext cx="3257550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7" name="TextBox 6"/>
          <p:cNvSpPr txBox="1">
            <a:spLocks noChangeArrowheads="1"/>
          </p:cNvSpPr>
          <p:nvPr/>
        </p:nvSpPr>
        <p:spPr bwMode="auto">
          <a:xfrm>
            <a:off x="7410450" y="1868488"/>
            <a:ext cx="174148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600" i="1"/>
              <a:t>x</a:t>
            </a:r>
            <a:r>
              <a:rPr lang="en-US" sz="1600"/>
              <a:t> = 0 at p</a:t>
            </a:r>
            <a:r>
              <a:rPr lang="en-US" sz="1600" baseline="30000"/>
              <a:t>+</a:t>
            </a:r>
            <a:r>
              <a:rPr lang="en-US" sz="1600"/>
              <a:t> contact</a:t>
            </a:r>
            <a:endParaRPr lang="ru-RU" sz="1600"/>
          </a:p>
        </p:txBody>
      </p:sp>
      <p:sp>
        <p:nvSpPr>
          <p:cNvPr id="3" name="Правая фигурная скобка 2"/>
          <p:cNvSpPr/>
          <p:nvPr/>
        </p:nvSpPr>
        <p:spPr>
          <a:xfrm>
            <a:off x="3492500" y="2208213"/>
            <a:ext cx="161925" cy="796925"/>
          </a:xfrm>
          <a:prstGeom prst="rightBrace">
            <a:avLst/>
          </a:prstGeom>
          <a:ln>
            <a:solidFill>
              <a:srgbClr val="0066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7229475" y="2168525"/>
            <a:ext cx="123825" cy="361950"/>
          </a:xfrm>
          <a:prstGeom prst="ellipse">
            <a:avLst/>
          </a:prstGeom>
          <a:noFill/>
          <a:ln w="158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230" name="TextBox 4"/>
          <p:cNvSpPr txBox="1">
            <a:spLocks noChangeArrowheads="1"/>
          </p:cNvSpPr>
          <p:nvPr/>
        </p:nvSpPr>
        <p:spPr bwMode="auto">
          <a:xfrm>
            <a:off x="7570788" y="2284413"/>
            <a:ext cx="942975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i="1">
                <a:solidFill>
                  <a:srgbClr val="C00000"/>
                </a:solidFill>
              </a:rPr>
              <a:t>E</a:t>
            </a:r>
            <a:r>
              <a:rPr lang="en-US">
                <a:solidFill>
                  <a:srgbClr val="C00000"/>
                </a:solidFill>
              </a:rPr>
              <a:t> at n</a:t>
            </a:r>
            <a:r>
              <a:rPr lang="en-US" baseline="30000">
                <a:solidFill>
                  <a:srgbClr val="C00000"/>
                </a:solidFill>
              </a:rPr>
              <a:t>+</a:t>
            </a:r>
            <a:r>
              <a:rPr lang="en-US">
                <a:solidFill>
                  <a:srgbClr val="C00000"/>
                </a:solidFill>
              </a:rPr>
              <a:t> </a:t>
            </a:r>
          </a:p>
          <a:p>
            <a:pPr eaLnBrk="1" hangingPunct="1"/>
            <a:r>
              <a:rPr lang="en-US">
                <a:solidFill>
                  <a:srgbClr val="C00000"/>
                </a:solidFill>
              </a:rPr>
              <a:t>is stable</a:t>
            </a:r>
            <a:endParaRPr lang="ru-RU">
              <a:solidFill>
                <a:srgbClr val="C00000"/>
              </a:solidFill>
            </a:endParaRPr>
          </a:p>
        </p:txBody>
      </p:sp>
      <p:sp>
        <p:nvSpPr>
          <p:cNvPr id="9231" name="Text Box 11"/>
          <p:cNvSpPr txBox="1">
            <a:spLocks noChangeArrowheads="1"/>
          </p:cNvSpPr>
          <p:nvPr/>
        </p:nvSpPr>
        <p:spPr bwMode="auto">
          <a:xfrm>
            <a:off x="3619500" y="6462713"/>
            <a:ext cx="4638675" cy="276225"/>
          </a:xfrm>
          <a:prstGeom prst="rect">
            <a:avLst/>
          </a:prstGeom>
          <a:solidFill>
            <a:srgbClr val="FFFFFF"/>
          </a:solidFill>
          <a:ln w="254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200" i="1">
                <a:latin typeface="Times New Roman" pitchFamily="18" charset="0"/>
                <a:cs typeface="Times New Roman" pitchFamily="18" charset="0"/>
              </a:rPr>
              <a:t>E. Verbitskaya, et al., 20 RD50 workshop, Bari, May 30 – June 1, 2012</a:t>
            </a:r>
            <a:endParaRPr lang="en-GB" sz="1200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32" name="TextBox 1"/>
          <p:cNvSpPr txBox="1">
            <a:spLocks noChangeArrowheads="1"/>
          </p:cNvSpPr>
          <p:nvPr/>
        </p:nvSpPr>
        <p:spPr bwMode="auto">
          <a:xfrm>
            <a:off x="7467600" y="3060700"/>
            <a:ext cx="160496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i="1"/>
              <a:t>E(x)</a:t>
            </a:r>
            <a:r>
              <a:rPr lang="en-US"/>
              <a:t> vs. </a:t>
            </a:r>
            <a:r>
              <a:rPr lang="en-US" i="1"/>
              <a:t>T</a:t>
            </a:r>
            <a:r>
              <a:rPr lang="en-US"/>
              <a:t> – changes of DL occupancy due to </a:t>
            </a:r>
            <a:r>
              <a:rPr lang="en-US" i="1">
                <a:latin typeface="Symbol" pitchFamily="18" charset="2"/>
              </a:rPr>
              <a:t>t</a:t>
            </a:r>
            <a:r>
              <a:rPr lang="en-US" i="1" baseline="-25000"/>
              <a:t>detr</a:t>
            </a:r>
            <a:r>
              <a:rPr lang="en-US"/>
              <a:t> </a:t>
            </a:r>
            <a:r>
              <a:rPr lang="en-US">
                <a:sym typeface="Symbol" pitchFamily="18" charset="2"/>
              </a:rPr>
              <a:t> </a:t>
            </a:r>
            <a:r>
              <a:rPr lang="en-US"/>
              <a:t>as </a:t>
            </a:r>
            <a:r>
              <a:rPr lang="en-US" i="1"/>
              <a:t>T</a:t>
            </a:r>
            <a:r>
              <a:rPr lang="en-US">
                <a:sym typeface="Symbol" pitchFamily="18" charset="2"/>
              </a:rPr>
              <a:t></a:t>
            </a:r>
            <a:r>
              <a:rPr lang="en-US"/>
              <a:t> </a:t>
            </a:r>
            <a:endParaRPr lang="ru-RU"/>
          </a:p>
        </p:txBody>
      </p:sp>
      <p:cxnSp>
        <p:nvCxnSpPr>
          <p:cNvPr id="7" name="Прямая со стрелкой 6"/>
          <p:cNvCxnSpPr/>
          <p:nvPr/>
        </p:nvCxnSpPr>
        <p:spPr>
          <a:xfrm flipH="1" flipV="1">
            <a:off x="7410450" y="2349500"/>
            <a:ext cx="165100" cy="88900"/>
          </a:xfrm>
          <a:prstGeom prst="straightConnector1">
            <a:avLst/>
          </a:prstGeom>
          <a:ln w="19050">
            <a:solidFill>
              <a:srgbClr val="99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44F128-53C2-4409-B98F-B3AF62042E57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8"/>
          <p:cNvSpPr>
            <a:spLocks noChangeArrowheads="1"/>
          </p:cNvSpPr>
          <p:nvPr/>
        </p:nvSpPr>
        <p:spPr bwMode="auto">
          <a:xfrm>
            <a:off x="538163" y="260352"/>
            <a:ext cx="8062119" cy="609600"/>
          </a:xfrm>
          <a:prstGeom prst="rect">
            <a:avLst/>
          </a:prstGeom>
          <a:solidFill>
            <a:srgbClr val="CCFFCC"/>
          </a:solidFill>
          <a:ln w="57150" cmpd="thinThick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2800" i="1" dirty="0">
                <a:latin typeface="Times New Roman" pitchFamily="18" charset="0"/>
              </a:rPr>
              <a:t> </a:t>
            </a:r>
            <a:r>
              <a:rPr lang="en-US" sz="2800" i="1" dirty="0">
                <a:solidFill>
                  <a:srgbClr val="0000FF"/>
                </a:solidFill>
                <a:latin typeface="Comic Sans MS" pitchFamily="66" charset="0"/>
              </a:rPr>
              <a:t>E(x) and </a:t>
            </a:r>
            <a:r>
              <a:rPr lang="en-US" sz="2800" i="1" dirty="0" smtClean="0">
                <a:solidFill>
                  <a:srgbClr val="0000FF"/>
                </a:solidFill>
                <a:latin typeface="Comic Sans MS" pitchFamily="66" charset="0"/>
              </a:rPr>
              <a:t>Q</a:t>
            </a:r>
            <a:r>
              <a:rPr lang="en-US" sz="2800" i="1" baseline="-25000" dirty="0" smtClean="0">
                <a:solidFill>
                  <a:srgbClr val="0000FF"/>
                </a:solidFill>
                <a:latin typeface="Comic Sans MS" pitchFamily="66" charset="0"/>
              </a:rPr>
              <a:t>c</a:t>
            </a:r>
            <a:r>
              <a:rPr lang="en-US" sz="2800" i="1" dirty="0" smtClean="0">
                <a:solidFill>
                  <a:srgbClr val="0000FF"/>
                </a:solidFill>
                <a:latin typeface="Comic Sans MS" pitchFamily="66" charset="0"/>
              </a:rPr>
              <a:t>(V) dependences at different F</a:t>
            </a:r>
            <a:endParaRPr lang="en-US" sz="2800" i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10243" name="TextBox 4"/>
          <p:cNvSpPr txBox="1">
            <a:spLocks noChangeArrowheads="1"/>
          </p:cNvSpPr>
          <p:nvPr/>
        </p:nvSpPr>
        <p:spPr bwMode="auto">
          <a:xfrm>
            <a:off x="7531100" y="1828800"/>
            <a:ext cx="9890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/>
              <a:t>T = 253K</a:t>
            </a:r>
            <a:endParaRPr lang="ru-RU"/>
          </a:p>
        </p:txBody>
      </p:sp>
      <p:sp>
        <p:nvSpPr>
          <p:cNvPr id="10244" name="TextBox 5"/>
          <p:cNvSpPr txBox="1">
            <a:spLocks noChangeArrowheads="1"/>
          </p:cNvSpPr>
          <p:nvPr/>
        </p:nvSpPr>
        <p:spPr bwMode="auto">
          <a:xfrm>
            <a:off x="3016250" y="987425"/>
            <a:ext cx="25479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C00000"/>
                </a:solidFill>
              </a:rPr>
              <a:t>Avalanche multiplication</a:t>
            </a:r>
            <a:endParaRPr lang="ru-RU" b="1">
              <a:solidFill>
                <a:srgbClr val="C00000"/>
              </a:solidFill>
            </a:endParaRPr>
          </a:p>
        </p:txBody>
      </p:sp>
      <p:sp>
        <p:nvSpPr>
          <p:cNvPr id="10245" name="TextBox 3"/>
          <p:cNvSpPr txBox="1">
            <a:spLocks noChangeArrowheads="1"/>
          </p:cNvSpPr>
          <p:nvPr/>
        </p:nvSpPr>
        <p:spPr bwMode="auto">
          <a:xfrm>
            <a:off x="2641600" y="1752600"/>
            <a:ext cx="6604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600">
                <a:solidFill>
                  <a:srgbClr val="C00000"/>
                </a:solidFill>
              </a:rPr>
              <a:t>500 V</a:t>
            </a:r>
            <a:endParaRPr lang="ru-RU" sz="1600">
              <a:solidFill>
                <a:srgbClr val="C00000"/>
              </a:solidFill>
            </a:endParaRPr>
          </a:p>
        </p:txBody>
      </p:sp>
      <p:sp>
        <p:nvSpPr>
          <p:cNvPr id="10246" name="TextBox 9"/>
          <p:cNvSpPr txBox="1">
            <a:spLocks noChangeArrowheads="1"/>
          </p:cNvSpPr>
          <p:nvPr/>
        </p:nvSpPr>
        <p:spPr bwMode="auto">
          <a:xfrm>
            <a:off x="5943600" y="1752600"/>
            <a:ext cx="7651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600">
                <a:solidFill>
                  <a:srgbClr val="C00000"/>
                </a:solidFill>
              </a:rPr>
              <a:t>1000 V</a:t>
            </a:r>
            <a:endParaRPr lang="ru-RU" sz="1600">
              <a:solidFill>
                <a:srgbClr val="C00000"/>
              </a:solidFill>
            </a:endParaRPr>
          </a:p>
        </p:txBody>
      </p:sp>
      <p:sp>
        <p:nvSpPr>
          <p:cNvPr id="10247" name="TextBox 10"/>
          <p:cNvSpPr txBox="1">
            <a:spLocks noChangeArrowheads="1"/>
          </p:cNvSpPr>
          <p:nvPr/>
        </p:nvSpPr>
        <p:spPr bwMode="auto">
          <a:xfrm>
            <a:off x="2438400" y="3978275"/>
            <a:ext cx="7651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600">
                <a:solidFill>
                  <a:srgbClr val="C00000"/>
                </a:solidFill>
              </a:rPr>
              <a:t>1800 V</a:t>
            </a:r>
            <a:endParaRPr lang="ru-RU" sz="1600">
              <a:solidFill>
                <a:srgbClr val="C00000"/>
              </a:solidFill>
            </a:endParaRPr>
          </a:p>
        </p:txBody>
      </p:sp>
      <p:sp>
        <p:nvSpPr>
          <p:cNvPr id="10248" name="TextBox 1"/>
          <p:cNvSpPr txBox="1">
            <a:spLocks noChangeArrowheads="1"/>
          </p:cNvSpPr>
          <p:nvPr/>
        </p:nvSpPr>
        <p:spPr bwMode="auto">
          <a:xfrm>
            <a:off x="4521200" y="3962400"/>
            <a:ext cx="406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b="1" i="1">
                <a:solidFill>
                  <a:srgbClr val="0000FF"/>
                </a:solidFill>
              </a:rPr>
              <a:t>Q</a:t>
            </a:r>
            <a:r>
              <a:rPr lang="en-US" b="1" i="1" baseline="-25000">
                <a:solidFill>
                  <a:srgbClr val="0000FF"/>
                </a:solidFill>
              </a:rPr>
              <a:t>c</a:t>
            </a:r>
            <a:endParaRPr lang="ru-RU" b="1" i="1" baseline="-25000">
              <a:solidFill>
                <a:srgbClr val="0000FF"/>
              </a:solidFill>
            </a:endParaRPr>
          </a:p>
        </p:txBody>
      </p:sp>
      <p:pic>
        <p:nvPicPr>
          <p:cNvPr id="10249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98004"/>
            <a:ext cx="3276600" cy="2424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0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3187" y="1384300"/>
            <a:ext cx="3249613" cy="2448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1" name="Picture 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9" y="3722688"/>
            <a:ext cx="3245659" cy="239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2" name="Picture 1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3212" y="3825874"/>
            <a:ext cx="3463151" cy="2422525"/>
          </a:xfrm>
          <a:prstGeom prst="rect">
            <a:avLst/>
          </a:prstGeom>
          <a:solidFill>
            <a:schemeClr val="bg1"/>
          </a:solidFill>
          <a:ln w="15875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10253" name="TextBox 3"/>
          <p:cNvSpPr txBox="1">
            <a:spLocks noChangeArrowheads="1"/>
          </p:cNvSpPr>
          <p:nvPr/>
        </p:nvSpPr>
        <p:spPr bwMode="auto">
          <a:xfrm>
            <a:off x="7654925" y="3722688"/>
            <a:ext cx="1336675" cy="218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i="1" baseline="-25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rise correlates</a:t>
            </a:r>
          </a:p>
          <a:p>
            <a:pPr eaLnBrk="1" hangingPunct="1"/>
            <a:r>
              <a:rPr lang="en-US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with appearance </a:t>
            </a:r>
          </a:p>
          <a:p>
            <a:pPr eaLnBrk="1" hangingPunct="1"/>
            <a:r>
              <a:rPr lang="en-US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of DP </a:t>
            </a:r>
            <a:r>
              <a:rPr lang="en-US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E(x)</a:t>
            </a:r>
          </a:p>
          <a:p>
            <a:pPr eaLnBrk="1" hangingPunct="1"/>
            <a:endParaRPr lang="en-US" sz="1000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US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Minimum </a:t>
            </a:r>
            <a:r>
              <a:rPr lang="en-US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– 500 V</a:t>
            </a:r>
            <a:endParaRPr lang="ru-RU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4" name="Text Box 11"/>
          <p:cNvSpPr txBox="1">
            <a:spLocks noChangeArrowheads="1"/>
          </p:cNvSpPr>
          <p:nvPr/>
        </p:nvSpPr>
        <p:spPr bwMode="auto">
          <a:xfrm>
            <a:off x="3371850" y="6400800"/>
            <a:ext cx="4638675" cy="276225"/>
          </a:xfrm>
          <a:prstGeom prst="rect">
            <a:avLst/>
          </a:prstGeom>
          <a:solidFill>
            <a:srgbClr val="FFFFFF"/>
          </a:solidFill>
          <a:ln w="2540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sz="1200" i="1">
                <a:latin typeface="Times New Roman" pitchFamily="18" charset="0"/>
                <a:cs typeface="Times New Roman" pitchFamily="18" charset="0"/>
              </a:rPr>
              <a:t>E. Verbitskaya, et al., 20 RD50 workshop, Bari, May 30 – June 1, 2012</a:t>
            </a:r>
            <a:endParaRPr lang="en-GB" sz="1200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AA3F84-D4FA-49C5-90A0-8D79BA5609CA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1242</TotalTime>
  <Words>2249</Words>
  <Application>Microsoft Office PowerPoint</Application>
  <PresentationFormat>Экран (4:3)</PresentationFormat>
  <Paragraphs>270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BEST</cp:lastModifiedBy>
  <cp:revision>208</cp:revision>
  <dcterms:created xsi:type="dcterms:W3CDTF">2012-02-27T15:30:18Z</dcterms:created>
  <dcterms:modified xsi:type="dcterms:W3CDTF">2012-05-30T21:35:13Z</dcterms:modified>
</cp:coreProperties>
</file>