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67" r:id="rId2"/>
    <p:sldMasterId id="2147483670" r:id="rId3"/>
    <p:sldMasterId id="2147483672" r:id="rId4"/>
    <p:sldMasterId id="2147483674" r:id="rId5"/>
    <p:sldMasterId id="2147483680" r:id="rId6"/>
    <p:sldMasterId id="2147483684" r:id="rId7"/>
  </p:sldMasterIdLst>
  <p:notesMasterIdLst>
    <p:notesMasterId r:id="rId10"/>
  </p:notesMasterIdLst>
  <p:sldIdLst>
    <p:sldId id="524" r:id="rId8"/>
    <p:sldId id="534" r:id="rId9"/>
  </p:sldIdLst>
  <p:sldSz cx="9144000" cy="6858000" type="screen4x3"/>
  <p:notesSz cx="6858000" cy="9144000"/>
  <p:defaultTextStyle>
    <a:defPPr>
      <a:defRPr lang="en-US"/>
    </a:defPPr>
    <a:lvl1pPr marL="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örgen Persson" initials="J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61" autoAdjust="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2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B57E4-C72E-A44B-8CCD-59E1882595B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81CBA-5657-B747-B287-6165EE350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3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3F077881-661C-7B4C-9250-5B1D5AC39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Theme   Date   Department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BD945-08D1-924E-BE65-F841B751D5C5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3080-2907-4B4E-8F7E-D414655EEC4F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81" tIns="32140" rIns="64281" bIns="32140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0"/>
            <a:ext cx="6804422" cy="5125641"/>
          </a:xfrm>
          <a:prstGeom prst="rect">
            <a:avLst/>
          </a:prstGeom>
        </p:spPr>
        <p:txBody>
          <a:bodyPr lIns="64281" tIns="32140" rIns="64281" bIns="3214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88" tIns="32144" rIns="64288" bIns="3214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48"/>
            <a:ext cx="8228707" cy="4525119"/>
          </a:xfrm>
          <a:prstGeom prst="rect">
            <a:avLst/>
          </a:prstGeom>
        </p:spPr>
        <p:txBody>
          <a:bodyPr vert="horz" lIns="64288" tIns="32144" rIns="64288" bIns="32144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A69217CD-C7C1-594B-8E85-691C660DF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Theme   Date   Department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67" tIns="32133" rIns="64267" bIns="32133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4"/>
            <a:ext cx="6804422" cy="5125641"/>
          </a:xfrm>
          <a:prstGeom prst="rect">
            <a:avLst/>
          </a:prstGeom>
        </p:spPr>
        <p:txBody>
          <a:bodyPr lIns="64267" tIns="32133" rIns="64267" bIns="32133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74" tIns="32137" rIns="64274" bIns="32137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2"/>
            <a:ext cx="6804422" cy="5125641"/>
          </a:xfrm>
          <a:prstGeom prst="rect">
            <a:avLst/>
          </a:prstGeom>
        </p:spPr>
        <p:txBody>
          <a:bodyPr lIns="64274" tIns="32137" rIns="64274" bIns="32137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EEC37-29E0-794E-BC29-13F4118BF87A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3FE9F-D46D-204D-AFBF-A96BE4CFF4CF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1B228-642C-A94B-9B17-C9B72AB09A78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79804-58BC-F040-A3D2-C02BC6E568E9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D2BF0-E8C7-B04E-9266-29F57FB179DC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69FB3-D370-B941-AFBE-CBA10A12C02A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1" tIns="45711" rIns="91421" bIns="45711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031FE-A581-EA49-8175-A2373FCDDA51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41B91-7F8D-1D45-B627-87611FCB204D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5.xml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gray">
          <a:xfrm>
            <a:off x="0" y="0"/>
            <a:ext cx="9144000" cy="990600"/>
          </a:xfrm>
          <a:prstGeom prst="rect">
            <a:avLst/>
          </a:prstGeom>
          <a:solidFill>
            <a:srgbClr val="F21C0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1" tIns="45706" rIns="91411" bIns="45706" anchor="ctr">
            <a:prstTxWarp prst="textNoShape">
              <a:avLst/>
            </a:prstTxWarp>
          </a:bodyPr>
          <a:lstStyle/>
          <a:p>
            <a:pPr algn="ctr" defTabSz="914165" fontAlgn="base">
              <a:spcBef>
                <a:spcPct val="0"/>
              </a:spcBef>
              <a:spcAft>
                <a:spcPct val="0"/>
              </a:spcAft>
              <a:defRPr/>
            </a:pPr>
            <a:endParaRPr lang="sv-SE" sz="2700" dirty="0">
              <a:solidFill>
                <a:srgbClr val="000000"/>
              </a:solidFill>
              <a:latin typeface="Gill Sans" pitchFamily="-112" charset="0"/>
              <a:ea typeface="ヒラギノ角ゴ Pro W3" pitchFamily="-112" charset="-128"/>
              <a:cs typeface="ヒラギノ角ゴ Pro W3" pitchFamily="-112" charset="-128"/>
              <a:sym typeface="Gill Sans" pitchFamily="-112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609601" y="1143000"/>
            <a:ext cx="792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das Titelformat zu bearbeiten</a:t>
            </a:r>
          </a:p>
        </p:txBody>
      </p:sp>
      <p:sp>
        <p:nvSpPr>
          <p:cNvPr id="1028" name="Objektbereich"/>
          <p:cNvSpPr>
            <a:spLocks noGrp="1" noChangeArrowheads="1"/>
          </p:cNvSpPr>
          <p:nvPr>
            <p:ph type="body" idx="1"/>
          </p:nvPr>
        </p:nvSpPr>
        <p:spPr bwMode="gray">
          <a:xfrm>
            <a:off x="609601" y="1905000"/>
            <a:ext cx="792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553201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defRPr sz="700"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t>Page </a:t>
            </a:r>
            <a:fld id="{61F3FC4E-F169-DD48-A117-49B09B86CA5E}" type="slidenum">
              <a:rPr lang="en-US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Gill Sans" pitchFamily="-112" charset="0"/>
              <a:sym typeface="Gill Sans" pitchFamily="-112" charset="0"/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1" y="6553201"/>
            <a:ext cx="5105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defRPr sz="700"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t>Theme   Date   Department</a:t>
            </a:r>
            <a:endParaRPr lang="en-US" dirty="0">
              <a:solidFill>
                <a:srgbClr val="000000"/>
              </a:solidFill>
              <a:latin typeface="Gill Sans" pitchFamily="-112" charset="0"/>
              <a:sym typeface="Gill Sans" pitchFamily="-112" charset="0"/>
            </a:endParaRPr>
          </a:p>
        </p:txBody>
      </p:sp>
      <p:pic>
        <p:nvPicPr>
          <p:cNvPr id="1031" name="eon_logo2" descr="EON_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90506" y="419106"/>
            <a:ext cx="1190625" cy="3524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med" len="lg"/>
          </a:ln>
        </p:spPr>
      </p:pic>
      <p:pic>
        <p:nvPicPr>
          <p:cNvPr id="1032" name="Picture 7" descr="ESS_new-old_logo_v2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026400" y="0"/>
            <a:ext cx="8128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</p:sldLayoutIdLst>
  <p:txStyles>
    <p:titleStyle>
      <a:lvl1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5pPr>
      <a:lvl6pPr marL="457059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6pPr>
      <a:lvl7pPr marL="914118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7pPr>
      <a:lvl8pPr marL="1371180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8pPr>
      <a:lvl9pPr marL="1828239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9pPr>
    </p:titleStyle>
    <p:bodyStyle>
      <a:lvl1pPr marL="342796" indent="-342796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207898" indent="-206313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buChar char=""/>
        <a:defRPr sz="2000">
          <a:solidFill>
            <a:schemeClr val="tx1"/>
          </a:solidFill>
          <a:latin typeface="+mn-lt"/>
          <a:ea typeface="ＭＳ Ｐゴシック" pitchFamily="-111" charset="-128"/>
        </a:defRPr>
      </a:lvl2pPr>
      <a:lvl3pPr marL="209484" indent="704634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3pPr>
      <a:lvl4pPr marL="412624" indent="-201551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31C0A"/>
        </a:buClr>
        <a:buFont typeface="Wingdings" pitchFamily="-112" charset="2"/>
        <a:buChar char="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414212" indent="1414027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871268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1328330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1785389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2242448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7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0" tIns="32135" rIns="64270" bIns="32135">
            <a:prstTxWarp prst="textNoShape">
              <a:avLst/>
            </a:prstTxWarp>
          </a:bodyPr>
          <a:lstStyle/>
          <a:p>
            <a:pPr algn="ctr" defTabSz="91416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09"/>
            <a:ext cx="9144000" cy="234175"/>
          </a:xfrm>
          <a:prstGeom prst="rect">
            <a:avLst/>
          </a:prstGeom>
        </p:spPr>
        <p:txBody>
          <a:bodyPr lIns="64270" tIns="32135" rIns="64270" bIns="32135">
            <a:prstTxWarp prst="textNoShape">
              <a:avLst/>
            </a:prstTxWarp>
            <a:spAutoFit/>
          </a:bodyPr>
          <a:lstStyle/>
          <a:p>
            <a:pPr algn="ctr" defTabSz="914165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baseline="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</a:t>
            </a:r>
            <a:r>
              <a:rPr lang="fr-FR" sz="1100" dirty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   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600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5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1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07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43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185" indent="-312432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04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223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169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188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546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79903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263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620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5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1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75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43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9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15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51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87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7" tIns="32139" rIns="64277" bIns="32139">
            <a:prstTxWarp prst="textNoShape">
              <a:avLst/>
            </a:prstTxWarp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8" y="39085"/>
            <a:ext cx="1125141" cy="13003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89297" y="6590109"/>
            <a:ext cx="9144000" cy="234175"/>
          </a:xfrm>
          <a:prstGeom prst="rect">
            <a:avLst/>
          </a:prstGeom>
        </p:spPr>
        <p:txBody>
          <a:bodyPr lIns="64270" tIns="32135" rIns="64270" bIns="32135">
            <a:prstTxWarp prst="textNoShape">
              <a:avLst/>
            </a:prstTxWarp>
            <a:spAutoFit/>
          </a:bodyPr>
          <a:lstStyle/>
          <a:p>
            <a:pPr algn="ctr" defTabSz="914165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</a:t>
            </a:r>
            <a:r>
              <a:rPr lang="fr-FR" sz="1100" dirty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   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9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8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1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56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32" indent="-312464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76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320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291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335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72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11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509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900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7" tIns="32139" rIns="64277" bIns="32139">
            <a:prstTxWarp prst="textNoShape">
              <a:avLst/>
            </a:prstTxWarp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10"/>
            <a:ext cx="9144000" cy="234183"/>
          </a:xfrm>
          <a:prstGeom prst="rect">
            <a:avLst/>
          </a:prstGeom>
        </p:spPr>
        <p:txBody>
          <a:bodyPr lIns="64277" tIns="32139" rIns="64277" bIns="32139">
            <a:prstTxWarp prst="textNoShape">
              <a:avLst/>
            </a:prstTxWarp>
            <a:spAutoFit/>
          </a:bodyPr>
          <a:lstStyle/>
          <a:p>
            <a:pPr algn="ctr" defTabSz="914212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2010			The ESS			 </a:t>
            </a:r>
            <a:fld id="{C11E51B9-C2A9-6246-82AF-59CCB83C05C9}" type="slidenum">
              <a:rPr lang="fr-FR" sz="110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pPr algn="ctr" defTabSz="914212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8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9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8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1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56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32" indent="-312464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76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320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291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335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72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11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509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900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Bridge-low-resolution.jpg"/>
          <p:cNvPicPr>
            <a:picLocks noChangeAspect="1"/>
          </p:cNvPicPr>
          <p:nvPr userDrawn="1"/>
        </p:nvPicPr>
        <p:blipFill>
          <a:blip r:embed="rId7">
            <a:alphaModFix amt="3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193FF66D-300B-B849-9127-63E35586AE37}" type="datetime1">
              <a:rPr lang="en-US" smtClean="0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ctr"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C2403651-706A-0E43-86F5-4FB4E6D9E12D}" type="slidenum">
              <a:rPr lang="en-US" smtClean="0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  <p:pic>
        <p:nvPicPr>
          <p:cNvPr id="1031" name="Picture 7"/>
          <p:cNvPicPr>
            <a:picLocks noChangeAspect="1"/>
          </p:cNvPicPr>
          <p:nvPr/>
        </p:nvPicPr>
        <p:blipFill>
          <a:blip r:embed="rId8">
            <a:clrChange>
              <a:clrFrom>
                <a:srgbClr val="FCFCFD"/>
              </a:clrFrom>
              <a:clrTo>
                <a:srgbClr val="FCFCFD">
                  <a:alpha val="0"/>
                </a:srgbClr>
              </a:clrTo>
            </a:clrChange>
            <a:alphaModFix amt="92000"/>
          </a:blip>
          <a:srcRect/>
          <a:stretch>
            <a:fillRect/>
          </a:stretch>
        </p:blipFill>
        <p:spPr bwMode="auto">
          <a:xfrm>
            <a:off x="38101" y="39688"/>
            <a:ext cx="896938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1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21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32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42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609476" indent="-609476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990397" indent="-533291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2pPr>
      <a:lvl3pPr marL="1371320" indent="-457106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3pPr>
      <a:lvl4pPr marL="1752241" indent="-380923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4pPr>
      <a:lvl5pPr marL="2209348" indent="-380923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5pPr>
      <a:lvl6pPr marL="2666453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6pPr>
      <a:lvl7pPr marL="3123560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7pPr>
      <a:lvl8pPr marL="3580668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8pPr>
      <a:lvl9pPr marL="4037775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84" tIns="32142" rIns="64284" bIns="32142">
            <a:prstTxWarp prst="textNoShape">
              <a:avLst/>
            </a:prstTxWarp>
          </a:bodyPr>
          <a:lstStyle/>
          <a:p>
            <a:pPr algn="ctr" defTabSz="91430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09"/>
            <a:ext cx="9144000" cy="234189"/>
          </a:xfrm>
          <a:prstGeom prst="rect">
            <a:avLst/>
          </a:prstGeom>
        </p:spPr>
        <p:txBody>
          <a:bodyPr lIns="64284" tIns="32142" rIns="64284" bIns="32142">
            <a:prstTxWarp prst="textNoShape">
              <a:avLst/>
            </a:prstTxWarp>
            <a:spAutoFit/>
          </a:bodyPr>
          <a:lstStyle/>
          <a:p>
            <a:pPr algn="ctr" defTabSz="914306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 </a:t>
            </a:r>
            <a:fld id="{C11E51B9-C2A9-6246-82AF-59CCB83C05C9}" type="slidenum">
              <a:rPr lang="fr-FR" sz="110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pPr algn="ctr" defTabSz="914306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6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42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849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2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69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79" indent="-312496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348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417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413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482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906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329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755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3179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2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49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27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697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123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54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971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39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625056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1pPr>
      <a:lvl2pPr marL="937584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2pPr>
      <a:lvl3pPr marL="1250112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3pPr>
      <a:lvl4pPr marL="1562640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4pPr>
      <a:lvl5pPr marL="1875168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5pPr>
      <a:lvl6pPr marL="2196625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6pPr>
      <a:lvl7pPr marL="2518082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7pPr>
      <a:lvl8pPr marL="2839540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8pPr>
      <a:lvl9pPr marL="3160997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81851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2D2D8A"/>
                </a:solidFill>
                <a:latin typeface="Papyrus" pitchFamily="66" charset="0"/>
              </a:rPr>
              <a:t>Tailor Critical Decisions</a:t>
            </a:r>
            <a:endParaRPr lang="en-US" sz="3600" b="1" dirty="0">
              <a:solidFill>
                <a:srgbClr val="2D2D8A"/>
              </a:solidFill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929000"/>
            <a:ext cx="8228707" cy="4525119"/>
          </a:xfrm>
        </p:spPr>
        <p:txBody>
          <a:bodyPr/>
          <a:lstStyle/>
          <a:p>
            <a:r>
              <a:rPr lang="en-US" sz="2400" dirty="0" smtClean="0">
                <a:latin typeface="Papyrus"/>
                <a:cs typeface="Papyrus"/>
              </a:rPr>
              <a:t>Schedule: 1</a:t>
            </a:r>
            <a:r>
              <a:rPr lang="en-US" sz="2400" baseline="30000" dirty="0" smtClean="0">
                <a:latin typeface="Papyrus"/>
                <a:cs typeface="Papyrus"/>
              </a:rPr>
              <a:t>st</a:t>
            </a:r>
            <a:r>
              <a:rPr lang="en-US" sz="2400" dirty="0" smtClean="0">
                <a:latin typeface="Papyrus"/>
                <a:cs typeface="Papyrus"/>
              </a:rPr>
              <a:t> proton in 2019</a:t>
            </a:r>
          </a:p>
          <a:p>
            <a:r>
              <a:rPr lang="en-US" sz="2400" dirty="0" smtClean="0">
                <a:latin typeface="Papyrus"/>
                <a:cs typeface="Papyrus"/>
              </a:rPr>
              <a:t>CM prototype assembled and tested by end of 2014</a:t>
            </a:r>
          </a:p>
          <a:p>
            <a:r>
              <a:rPr lang="en-US" sz="2400" dirty="0" smtClean="0">
                <a:latin typeface="Papyrus"/>
                <a:cs typeface="Papyrus"/>
              </a:rPr>
              <a:t>TDR (1</a:t>
            </a:r>
            <a:r>
              <a:rPr lang="en-US" sz="2400" baseline="30000" dirty="0" smtClean="0">
                <a:latin typeface="Papyrus"/>
                <a:cs typeface="Papyrus"/>
              </a:rPr>
              <a:t>st</a:t>
            </a:r>
            <a:r>
              <a:rPr lang="en-US" sz="2400" dirty="0" smtClean="0">
                <a:latin typeface="Papyrus"/>
                <a:cs typeface="Papyrus"/>
              </a:rPr>
              <a:t> draft June’12)</a:t>
            </a:r>
            <a:r>
              <a:rPr lang="en-US" sz="2400" dirty="0" smtClean="0">
                <a:latin typeface="Papyrus"/>
                <a:cs typeface="Papyrus"/>
                <a:sym typeface="Wingdings"/>
              </a:rPr>
              <a:t> end 2012: </a:t>
            </a:r>
            <a:r>
              <a:rPr lang="en-US" sz="2400" dirty="0">
                <a:latin typeface="Papyrus"/>
                <a:cs typeface="Papyrus"/>
              </a:rPr>
              <a:t>ready-to-fund</a:t>
            </a:r>
          </a:p>
          <a:p>
            <a:r>
              <a:rPr lang="en-US" sz="2400" dirty="0" smtClean="0">
                <a:latin typeface="Papyrus"/>
                <a:cs typeface="Papyrus"/>
              </a:rPr>
              <a:t>Project Milestones: Phases: ADU, P2B, Construction</a:t>
            </a:r>
          </a:p>
          <a:p>
            <a:endParaRPr lang="en-US" sz="2400" dirty="0" smtClean="0">
              <a:latin typeface="Papyrus"/>
              <a:cs typeface="Papyrus"/>
            </a:endParaRPr>
          </a:p>
          <a:p>
            <a:pPr marL="223234" indent="0">
              <a:buNone/>
            </a:pPr>
            <a:r>
              <a:rPr lang="en-US" sz="2400" dirty="0" smtClean="0">
                <a:latin typeface="Papyrus"/>
                <a:cs typeface="Papyrus"/>
                <a:sym typeface="Wingdings"/>
              </a:rPr>
              <a:t> </a:t>
            </a:r>
            <a:r>
              <a:rPr lang="en-US" sz="2400" dirty="0" smtClean="0">
                <a:latin typeface="Papyrus"/>
                <a:cs typeface="Papyrus"/>
              </a:rPr>
              <a:t>Use </a:t>
            </a:r>
            <a:r>
              <a:rPr lang="en-US" sz="2400" dirty="0">
                <a:latin typeface="Papyrus"/>
                <a:cs typeface="Papyrus"/>
              </a:rPr>
              <a:t>existing </a:t>
            </a:r>
            <a:r>
              <a:rPr lang="en-US" sz="2400" dirty="0" smtClean="0">
                <a:latin typeface="Papyrus"/>
                <a:cs typeface="Papyrus"/>
              </a:rPr>
              <a:t>solutions to lower the risk, cost</a:t>
            </a:r>
            <a:r>
              <a:rPr lang="en-US" sz="2400" dirty="0">
                <a:latin typeface="Papyrus"/>
                <a:cs typeface="Papyrus"/>
              </a:rPr>
              <a:t>, </a:t>
            </a:r>
            <a:r>
              <a:rPr lang="en-US" sz="2400" dirty="0" smtClean="0">
                <a:latin typeface="Papyrus"/>
                <a:cs typeface="Papyrus"/>
              </a:rPr>
              <a:t>study</a:t>
            </a:r>
            <a:r>
              <a:rPr lang="en-US" sz="2400" dirty="0">
                <a:latin typeface="Papyrus"/>
                <a:cs typeface="Papyrus"/>
              </a:rPr>
              <a:t>/</a:t>
            </a:r>
            <a:r>
              <a:rPr lang="en-US" sz="2400" dirty="0" smtClean="0">
                <a:latin typeface="Papyrus"/>
                <a:cs typeface="Papyrus"/>
              </a:rPr>
              <a:t>development </a:t>
            </a:r>
            <a:endParaRPr lang="en-US" sz="2400" dirty="0">
              <a:latin typeface="Papyrus"/>
              <a:cs typeface="Papyrus"/>
            </a:endParaRPr>
          </a:p>
          <a:p>
            <a:pPr marL="223234" indent="0">
              <a:buNone/>
            </a:pPr>
            <a:endParaRPr lang="en-US" sz="2400" dirty="0">
              <a:latin typeface="Papyrus"/>
              <a:cs typeface="Papyrus"/>
            </a:endParaRPr>
          </a:p>
          <a:p>
            <a:endParaRPr lang="en-US" sz="2400" dirty="0">
              <a:latin typeface="Papyrus"/>
              <a:cs typeface="Papyrus"/>
            </a:endParaRPr>
          </a:p>
        </p:txBody>
      </p:sp>
    </p:spTree>
    <p:extLst>
      <p:ext uri="{BB962C8B-B14F-4D97-AF65-F5344CB8AC3E}">
        <p14:creationId xmlns:p14="http://schemas.microsoft.com/office/powerpoint/2010/main" val="7221389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69900"/>
            <a:ext cx="8826500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78553"/>
      </p:ext>
    </p:extLst>
  </p:cSld>
  <p:clrMapOvr>
    <a:masterClrMapping/>
  </p:clrMapOvr>
  <p:transition xmlns:p14="http://schemas.microsoft.com/office/powerpoint/2010/main"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FFFFFF"/>
      </a:lt1>
      <a:dk2>
        <a:srgbClr val="F21C0A"/>
      </a:dk2>
      <a:lt2>
        <a:srgbClr val="F21C0A"/>
      </a:lt2>
      <a:accent1>
        <a:srgbClr val="F21C0A"/>
      </a:accent1>
      <a:accent2>
        <a:srgbClr val="F21C0A"/>
      </a:accent2>
      <a:accent3>
        <a:srgbClr val="FFFFFF"/>
      </a:accent3>
      <a:accent4>
        <a:srgbClr val="000000"/>
      </a:accent4>
      <a:accent5>
        <a:srgbClr val="F7ABAA"/>
      </a:accent5>
      <a:accent6>
        <a:srgbClr val="DB1808"/>
      </a:accent6>
      <a:hlink>
        <a:srgbClr val="F21C0A"/>
      </a:hlink>
      <a:folHlink>
        <a:srgbClr val="F21C0A"/>
      </a:folHlink>
    </a:clrScheme>
    <a:fontScheme name="Default Design">
      <a:majorFont>
        <a:latin typeface="Polo"/>
        <a:ea typeface=""/>
        <a:cs typeface=""/>
      </a:majorFont>
      <a:minorFont>
        <a:latin typeface="Pol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12700" cap="flat" cmpd="sng" algn="ctr">
          <a:solidFill>
            <a:srgbClr val="B4B4B4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olo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12700" cap="flat" cmpd="sng" algn="ctr">
          <a:solidFill>
            <a:srgbClr val="B4B4B4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olo" pitchFamily="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5493B"/>
        </a:dk2>
        <a:lt2>
          <a:srgbClr val="D20026"/>
        </a:lt2>
        <a:accent1>
          <a:srgbClr val="7F0026"/>
        </a:accent1>
        <a:accent2>
          <a:srgbClr val="FF8F6E"/>
        </a:accent2>
        <a:accent3>
          <a:srgbClr val="FFFFFF"/>
        </a:accent3>
        <a:accent4>
          <a:srgbClr val="000000"/>
        </a:accent4>
        <a:accent5>
          <a:srgbClr val="C0AAAC"/>
        </a:accent5>
        <a:accent6>
          <a:srgbClr val="E78163"/>
        </a:accent6>
        <a:hlink>
          <a:srgbClr val="AD0026"/>
        </a:hlink>
        <a:folHlink>
          <a:srgbClr val="F76B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969696"/>
        </a:dk2>
        <a:lt2>
          <a:srgbClr val="787878"/>
        </a:lt2>
        <a:accent1>
          <a:srgbClr val="464646"/>
        </a:accent1>
        <a:accent2>
          <a:srgbClr val="D2D2D2"/>
        </a:accent2>
        <a:accent3>
          <a:srgbClr val="FFFFFF"/>
        </a:accent3>
        <a:accent4>
          <a:srgbClr val="000000"/>
        </a:accent4>
        <a:accent5>
          <a:srgbClr val="B0B0B0"/>
        </a:accent5>
        <a:accent6>
          <a:srgbClr val="BEBEBE"/>
        </a:accent6>
        <a:hlink>
          <a:srgbClr val="5A5A5A"/>
        </a:hlink>
        <a:folHlink>
          <a:srgbClr val="B4B4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464646"/>
        </a:dk2>
        <a:lt2>
          <a:srgbClr val="F5493B"/>
        </a:lt2>
        <a:accent1>
          <a:srgbClr val="7F0026"/>
        </a:accent1>
        <a:accent2>
          <a:srgbClr val="B4B4B4"/>
        </a:accent2>
        <a:accent3>
          <a:srgbClr val="FFFFFF"/>
        </a:accent3>
        <a:accent4>
          <a:srgbClr val="000000"/>
        </a:accent4>
        <a:accent5>
          <a:srgbClr val="C0AAAC"/>
        </a:accent5>
        <a:accent6>
          <a:srgbClr val="A3A3A3"/>
        </a:accent6>
        <a:hlink>
          <a:srgbClr val="D20026"/>
        </a:hlink>
        <a:folHlink>
          <a:srgbClr val="7878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F21C0A"/>
        </a:dk2>
        <a:lt2>
          <a:srgbClr val="F21C0A"/>
        </a:lt2>
        <a:accent1>
          <a:srgbClr val="F21C0A"/>
        </a:accent1>
        <a:accent2>
          <a:srgbClr val="F21C0A"/>
        </a:accent2>
        <a:accent3>
          <a:srgbClr val="FFFFFF"/>
        </a:accent3>
        <a:accent4>
          <a:srgbClr val="000000"/>
        </a:accent4>
        <a:accent5>
          <a:srgbClr val="F7ABAA"/>
        </a:accent5>
        <a:accent6>
          <a:srgbClr val="DB1808"/>
        </a:accent6>
        <a:hlink>
          <a:srgbClr val="F21C0A"/>
        </a:hlink>
        <a:folHlink>
          <a:srgbClr val="F21C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969696"/>
        </a:dk2>
        <a:lt2>
          <a:srgbClr val="969696"/>
        </a:lt2>
        <a:accent1>
          <a:srgbClr val="969696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878787"/>
        </a:accent6>
        <a:hlink>
          <a:srgbClr val="96969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ERN-EURISOL-COSTING-WORKSHOP_V4_090528_fhb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aster #3">
  <a:themeElements>
    <a:clrScheme name="Master #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3">
      <a:majorFont>
        <a:latin typeface="TitilliumText14L 600 wt"/>
        <a:ea typeface="ヒラギノ角ゴ ProN W6"/>
        <a:cs typeface="ヒラギノ角ゴ ProN W6"/>
      </a:majorFont>
      <a:minorFont>
        <a:latin typeface="TitilliumText22L 400 w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Master #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33529</TotalTime>
  <Words>59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Default Design</vt:lpstr>
      <vt:lpstr>ESSS template GREY</vt:lpstr>
      <vt:lpstr>1_ESSS template GREY</vt:lpstr>
      <vt:lpstr>2_ESSS template GREY</vt:lpstr>
      <vt:lpstr>CERN-EURISOL-COSTING-WORKSHOP_V4_090528_fhb</vt:lpstr>
      <vt:lpstr>3_ESSS template GREY</vt:lpstr>
      <vt:lpstr>Master #3</vt:lpstr>
      <vt:lpstr>Tailor Critical Decisions</vt:lpstr>
      <vt:lpstr>PowerPoint Presentation</vt:lpstr>
    </vt:vector>
  </TitlesOfParts>
  <Company>ESS Scandinavia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Spallation Source</dc:title>
  <dc:creator>Patrik Carlsson</dc:creator>
  <cp:lastModifiedBy>ESS User</cp:lastModifiedBy>
  <cp:revision>250</cp:revision>
  <dcterms:created xsi:type="dcterms:W3CDTF">2011-05-19T11:18:38Z</dcterms:created>
  <dcterms:modified xsi:type="dcterms:W3CDTF">2012-01-31T21:56:45Z</dcterms:modified>
</cp:coreProperties>
</file>