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67" r:id="rId2"/>
    <p:sldMasterId id="2147483670" r:id="rId3"/>
    <p:sldMasterId id="2147483672" r:id="rId4"/>
    <p:sldMasterId id="2147483674" r:id="rId5"/>
    <p:sldMasterId id="2147483680" r:id="rId6"/>
    <p:sldMasterId id="2147483684" r:id="rId7"/>
  </p:sldMasterIdLst>
  <p:notesMasterIdLst>
    <p:notesMasterId r:id="rId11"/>
  </p:notesMasterIdLst>
  <p:sldIdLst>
    <p:sldId id="528" r:id="rId8"/>
    <p:sldId id="533" r:id="rId9"/>
    <p:sldId id="531" r:id="rId10"/>
  </p:sldIdLst>
  <p:sldSz cx="9144000" cy="6858000" type="screen4x3"/>
  <p:notesSz cx="6858000" cy="9144000"/>
  <p:defaultTextStyle>
    <a:defPPr>
      <a:defRPr lang="en-US"/>
    </a:defPPr>
    <a:lvl1pPr marL="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2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65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5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32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15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0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58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665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örgen Persson" initials="J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61" autoAdjust="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2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B57E4-C72E-A44B-8CCD-59E1882595B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81CBA-5657-B747-B287-6165EE350E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21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82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65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5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332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15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0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80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65" algn="l" defTabSz="4570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3F077881-661C-7B4C-9250-5B1D5AC39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Theme   Date   Department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BD945-08D1-924E-BE65-F841B751D5C5}" type="datetime1">
              <a:rPr lang="en-US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>
              <a:solidFill>
                <a:srgbClr val="CCCC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CCCC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53080-2907-4B4E-8F7E-D414655EEC4F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3461" y="178594"/>
            <a:ext cx="6804422" cy="1250156"/>
          </a:xfrm>
          <a:prstGeom prst="rect">
            <a:avLst/>
          </a:prstGeom>
        </p:spPr>
        <p:txBody>
          <a:bodyPr lIns="64281" tIns="32140" rIns="64281" bIns="32140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973461" y="1509120"/>
            <a:ext cx="6804422" cy="5125641"/>
          </a:xfrm>
          <a:prstGeom prst="rect">
            <a:avLst/>
          </a:prstGeom>
        </p:spPr>
        <p:txBody>
          <a:bodyPr lIns="64281" tIns="32140" rIns="64281" bIns="3214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  <a:prstGeom prst="rect">
            <a:avLst/>
          </a:prstGeom>
        </p:spPr>
        <p:txBody>
          <a:bodyPr vert="horz" lIns="64288" tIns="32144" rIns="64288" bIns="32144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47" y="1600648"/>
            <a:ext cx="8228707" cy="4525119"/>
          </a:xfrm>
          <a:prstGeom prst="rect">
            <a:avLst/>
          </a:prstGeom>
        </p:spPr>
        <p:txBody>
          <a:bodyPr vert="horz" lIns="64288" tIns="32144" rIns="64288" bIns="32144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A69217CD-C7C1-594B-8E85-691C660DF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Theme   Date   Department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3461" y="178594"/>
            <a:ext cx="6804422" cy="1250156"/>
          </a:xfrm>
          <a:prstGeom prst="rect">
            <a:avLst/>
          </a:prstGeom>
        </p:spPr>
        <p:txBody>
          <a:bodyPr lIns="64267" tIns="32133" rIns="64267" bIns="32133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973461" y="1509124"/>
            <a:ext cx="6804422" cy="5125641"/>
          </a:xfrm>
          <a:prstGeom prst="rect">
            <a:avLst/>
          </a:prstGeom>
        </p:spPr>
        <p:txBody>
          <a:bodyPr lIns="64267" tIns="32133" rIns="64267" bIns="32133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973461" y="178594"/>
            <a:ext cx="6804422" cy="1250156"/>
          </a:xfrm>
          <a:prstGeom prst="rect">
            <a:avLst/>
          </a:prstGeom>
        </p:spPr>
        <p:txBody>
          <a:bodyPr lIns="64274" tIns="32137" rIns="64274" bIns="32137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973461" y="1509122"/>
            <a:ext cx="6804422" cy="5125641"/>
          </a:xfrm>
          <a:prstGeom prst="rect">
            <a:avLst/>
          </a:prstGeom>
        </p:spPr>
        <p:txBody>
          <a:bodyPr lIns="64274" tIns="32137" rIns="64274" bIns="32137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400800" cy="411162"/>
          </a:xfrm>
          <a:prstGeom prst="rect">
            <a:avLst/>
          </a:prstGeom>
        </p:spPr>
        <p:txBody>
          <a:bodyPr vert="horz" lIns="91421" tIns="45711" rIns="91421" bIns="45711"/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edit</a:t>
            </a:r>
            <a:r>
              <a:rPr lang="sv-SE" dirty="0" smtClean="0"/>
              <a:t> Master </a:t>
            </a:r>
            <a:r>
              <a:rPr lang="sv-SE" dirty="0" err="1" smtClean="0"/>
              <a:t>title</a:t>
            </a:r>
            <a:r>
              <a:rPr lang="sv-SE" dirty="0" smtClean="0"/>
              <a:t> </a:t>
            </a:r>
            <a:r>
              <a:rPr lang="sv-SE" dirty="0" err="1" smtClean="0"/>
              <a:t>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EEC37-29E0-794E-BC29-13F4118BF87A}" type="datetime1">
              <a:rPr lang="en-US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>
              <a:solidFill>
                <a:srgbClr val="CCCC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CCCC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3FE9F-D46D-204D-AFBF-A96BE4CFF4CF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400800" cy="411162"/>
          </a:xfrm>
          <a:prstGeom prst="rect">
            <a:avLst/>
          </a:prstGeom>
        </p:spPr>
        <p:txBody>
          <a:bodyPr vert="horz" lIns="91421" tIns="45711" rIns="91421" bIns="45711"/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edit</a:t>
            </a:r>
            <a:r>
              <a:rPr lang="sv-SE" dirty="0" smtClean="0"/>
              <a:t> Master </a:t>
            </a:r>
            <a:r>
              <a:rPr lang="sv-SE" dirty="0" err="1" smtClean="0"/>
              <a:t>title</a:t>
            </a:r>
            <a:r>
              <a:rPr lang="sv-SE" dirty="0" smtClean="0"/>
              <a:t> </a:t>
            </a:r>
            <a:r>
              <a:rPr lang="sv-SE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1B228-642C-A94B-9B17-C9B72AB09A78}" type="datetime1">
              <a:rPr lang="en-US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>
              <a:solidFill>
                <a:srgbClr val="CCCC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CCCC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79804-58BC-F040-A3D2-C02BC6E568E9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400800" cy="411162"/>
          </a:xfrm>
          <a:prstGeom prst="rect">
            <a:avLst/>
          </a:prstGeom>
        </p:spPr>
        <p:txBody>
          <a:bodyPr vert="horz" lIns="91421" tIns="45711" rIns="91421" bIns="45711"/>
          <a:lstStyle>
            <a:lvl1pPr algn="l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edit</a:t>
            </a:r>
            <a:r>
              <a:rPr lang="sv-SE" dirty="0" smtClean="0"/>
              <a:t> Master </a:t>
            </a:r>
            <a:r>
              <a:rPr lang="sv-SE" dirty="0" err="1" smtClean="0"/>
              <a:t>title</a:t>
            </a:r>
            <a:r>
              <a:rPr lang="sv-SE" dirty="0" smtClean="0"/>
              <a:t> </a:t>
            </a:r>
            <a:r>
              <a:rPr lang="sv-SE" dirty="0" err="1" smtClean="0"/>
              <a:t>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D2BF0-E8C7-B04E-9266-29F57FB179DC}" type="datetime1">
              <a:rPr lang="en-US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>
              <a:solidFill>
                <a:srgbClr val="CCCC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CCCC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69FB3-D370-B941-AFBE-CBA10A12C02A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1" tIns="45711" rIns="91421" bIns="45711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031FE-A581-EA49-8175-A2373FCDDA51}" type="datetime1">
              <a:rPr lang="en-US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>
              <a:solidFill>
                <a:srgbClr val="CCCC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CCCC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41B91-7F8D-1D45-B627-87611FCB204D}" type="slidenum">
              <a:rPr lang="en-US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CCCC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theme" Target="../theme/theme5.xml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/>
        </p:nvSpPr>
        <p:spPr bwMode="gray">
          <a:xfrm>
            <a:off x="0" y="0"/>
            <a:ext cx="9144000" cy="990600"/>
          </a:xfrm>
          <a:prstGeom prst="rect">
            <a:avLst/>
          </a:prstGeom>
          <a:solidFill>
            <a:srgbClr val="F21C0A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1" tIns="45706" rIns="91411" bIns="45706" anchor="ctr">
            <a:prstTxWarp prst="textNoShape">
              <a:avLst/>
            </a:prstTxWarp>
          </a:bodyPr>
          <a:lstStyle/>
          <a:p>
            <a:pPr algn="ctr" defTabSz="914165" fontAlgn="base">
              <a:spcBef>
                <a:spcPct val="0"/>
              </a:spcBef>
              <a:spcAft>
                <a:spcPct val="0"/>
              </a:spcAft>
              <a:defRPr/>
            </a:pPr>
            <a:endParaRPr lang="sv-SE" sz="2700" dirty="0">
              <a:solidFill>
                <a:srgbClr val="000000"/>
              </a:solidFill>
              <a:latin typeface="Gill Sans" pitchFamily="-112" charset="0"/>
              <a:ea typeface="ヒラギノ角ゴ Pro W3" pitchFamily="-112" charset="-128"/>
              <a:cs typeface="ヒラギノ角ゴ Pro W3" pitchFamily="-112" charset="-128"/>
              <a:sym typeface="Gill Sans" pitchFamily="-112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609601" y="1143000"/>
            <a:ext cx="7924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Klicken Sie, um das Titelformat zu bearbeiten</a:t>
            </a:r>
          </a:p>
        </p:txBody>
      </p:sp>
      <p:sp>
        <p:nvSpPr>
          <p:cNvPr id="1028" name="Objektbereich"/>
          <p:cNvSpPr>
            <a:spLocks noGrp="1" noChangeArrowheads="1"/>
          </p:cNvSpPr>
          <p:nvPr>
            <p:ph type="body" idx="1"/>
          </p:nvPr>
        </p:nvSpPr>
        <p:spPr bwMode="gray">
          <a:xfrm>
            <a:off x="609601" y="1905000"/>
            <a:ext cx="7924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Klicken Sie, um die Formate des Vorlagentextes zu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553201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165" eaLnBrk="0" fontAlgn="base" hangingPunct="0">
              <a:lnSpc>
                <a:spcPts val="900"/>
              </a:lnSpc>
              <a:spcBef>
                <a:spcPct val="0"/>
              </a:spcBef>
              <a:spcAft>
                <a:spcPct val="0"/>
              </a:spcAft>
              <a:defRPr sz="700"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Gill Sans" pitchFamily="-112" charset="0"/>
                <a:sym typeface="Gill Sans" pitchFamily="-112" charset="0"/>
              </a:rPr>
              <a:t>Page </a:t>
            </a:r>
            <a:fld id="{61F3FC4E-F169-DD48-A117-49B09B86CA5E}" type="slidenum">
              <a:rPr lang="en-US" smtClean="0">
                <a:solidFill>
                  <a:srgbClr val="000000"/>
                </a:solidFill>
                <a:latin typeface="Gill Sans" pitchFamily="-112" charset="0"/>
                <a:sym typeface="Gill Sans" pitchFamily="-112" charset="0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Gill Sans" pitchFamily="-112" charset="0"/>
              <a:sym typeface="Gill Sans" pitchFamily="-112" charset="0"/>
            </a:endParaRP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1" y="6553201"/>
            <a:ext cx="5105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165" eaLnBrk="0" fontAlgn="base" hangingPunct="0">
              <a:lnSpc>
                <a:spcPts val="900"/>
              </a:lnSpc>
              <a:spcBef>
                <a:spcPct val="0"/>
              </a:spcBef>
              <a:spcAft>
                <a:spcPct val="0"/>
              </a:spcAft>
              <a:defRPr sz="700"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latin typeface="Gill Sans" pitchFamily="-112" charset="0"/>
                <a:sym typeface="Gill Sans" pitchFamily="-112" charset="0"/>
              </a:rPr>
              <a:t>Theme   Date   Department</a:t>
            </a:r>
            <a:endParaRPr lang="en-US" dirty="0">
              <a:solidFill>
                <a:srgbClr val="000000"/>
              </a:solidFill>
              <a:latin typeface="Gill Sans" pitchFamily="-112" charset="0"/>
              <a:sym typeface="Gill Sans" pitchFamily="-112" charset="0"/>
            </a:endParaRPr>
          </a:p>
        </p:txBody>
      </p:sp>
      <p:pic>
        <p:nvPicPr>
          <p:cNvPr id="1031" name="eon_logo2" descr="EON_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190506" y="419106"/>
            <a:ext cx="1190625" cy="3524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med" len="lg"/>
          </a:ln>
        </p:spPr>
      </p:pic>
      <p:pic>
        <p:nvPicPr>
          <p:cNvPr id="1032" name="Picture 7" descr="ESS_new-old_logo_v2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026400" y="0"/>
            <a:ext cx="8128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</p:sldLayoutIdLst>
  <p:txStyles>
    <p:titleStyle>
      <a:lvl1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  <a:ea typeface="ＭＳ Ｐゴシック" pitchFamily="-112" charset="-128"/>
          <a:cs typeface="ＭＳ Ｐゴシック" pitchFamily="-112" charset="-128"/>
        </a:defRPr>
      </a:lvl5pPr>
      <a:lvl6pPr marL="457059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6pPr>
      <a:lvl7pPr marL="914118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7pPr>
      <a:lvl8pPr marL="1371180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8pPr>
      <a:lvl9pPr marL="1828239" algn="l" rtl="0" fontAlgn="base">
        <a:lnSpc>
          <a:spcPts val="3399"/>
        </a:lnSpc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Polo" pitchFamily="2" charset="0"/>
        </a:defRPr>
      </a:lvl9pPr>
    </p:titleStyle>
    <p:bodyStyle>
      <a:lvl1pPr marL="342796" indent="-342796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207898" indent="-206313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2" charset="2"/>
        <a:buChar char=""/>
        <a:defRPr sz="2000">
          <a:solidFill>
            <a:schemeClr val="tx1"/>
          </a:solidFill>
          <a:latin typeface="+mn-lt"/>
          <a:ea typeface="ＭＳ Ｐゴシック" pitchFamily="-111" charset="-128"/>
        </a:defRPr>
      </a:lvl2pPr>
      <a:lvl3pPr marL="209484" indent="704634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2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3pPr>
      <a:lvl4pPr marL="412624" indent="-201551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31C0A"/>
        </a:buClr>
        <a:buFont typeface="Wingdings" pitchFamily="-112" charset="2"/>
        <a:buChar char="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414212" indent="1414027" algn="l" rtl="0" eaLnBrk="0" fontAlgn="base" hangingPunct="0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2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871268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1328330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1785389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2242448" algn="l" rtl="0" fontAlgn="base">
        <a:lnSpc>
          <a:spcPts val="2600"/>
        </a:lnSpc>
        <a:spcBef>
          <a:spcPct val="0"/>
        </a:spcBef>
        <a:spcAft>
          <a:spcPct val="0"/>
        </a:spcAft>
        <a:buClr>
          <a:srgbClr val="F21C0A"/>
        </a:buClr>
        <a:buFont typeface="Wingdings" pitchFamily="-111" charset="2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8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98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78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70" tIns="32135" rIns="64270" bIns="32135">
            <a:prstTxWarp prst="textNoShape">
              <a:avLst/>
            </a:prstTxWarp>
          </a:bodyPr>
          <a:lstStyle/>
          <a:p>
            <a:pPr algn="ctr" defTabSz="91416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-89297" y="6590109"/>
            <a:ext cx="9144000" cy="234175"/>
          </a:xfrm>
          <a:prstGeom prst="rect">
            <a:avLst/>
          </a:prstGeom>
        </p:spPr>
        <p:txBody>
          <a:bodyPr lIns="64270" tIns="32135" rIns="64270" bIns="32135">
            <a:prstTxWarp prst="textNoShape">
              <a:avLst/>
            </a:prstTxWarp>
            <a:spAutoFit/>
          </a:bodyPr>
          <a:lstStyle/>
          <a:p>
            <a:pPr algn="ctr" defTabSz="914165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baseline="0" dirty="0" err="1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</a:t>
            </a:r>
            <a:r>
              <a:rPr lang="en-GB" sz="1100" baseline="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 2010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			The ESS			</a:t>
            </a:r>
            <a:r>
              <a:rPr lang="fr-FR" sz="1100" dirty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     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600" y="39085"/>
            <a:ext cx="1125141" cy="13003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357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717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07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43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185" indent="-312432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204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223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169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188" indent="-312432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546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79903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263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2620" indent="-312432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57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17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075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434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794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151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511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870" algn="l" defTabSz="3213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77" tIns="32139" rIns="64277" bIns="32139">
            <a:prstTxWarp prst="textNoShape">
              <a:avLst/>
            </a:prstTxWarp>
          </a:bodyPr>
          <a:lstStyle/>
          <a:p>
            <a:pPr algn="ctr" defTabSz="91421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598" y="39085"/>
            <a:ext cx="1125141" cy="13003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89297" y="6590109"/>
            <a:ext cx="9144000" cy="234175"/>
          </a:xfrm>
          <a:prstGeom prst="rect">
            <a:avLst/>
          </a:prstGeom>
        </p:spPr>
        <p:txBody>
          <a:bodyPr lIns="64270" tIns="32135" rIns="64270" bIns="32135">
            <a:prstTxWarp prst="textNoShape">
              <a:avLst/>
            </a:prstTxWarp>
            <a:spAutoFit/>
          </a:bodyPr>
          <a:lstStyle/>
          <a:p>
            <a:pPr algn="ctr" defTabSz="914165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dirty="0" err="1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</a:t>
            </a:r>
            <a:r>
              <a:rPr lang="en-GB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r>
              <a:rPr lang="en-GB" sz="1100" baseline="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2010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			The ESS			</a:t>
            </a:r>
            <a:r>
              <a:rPr lang="fr-FR" sz="1100" dirty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     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39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783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17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56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232" indent="-312464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276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320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291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335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72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8011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509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2900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9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8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174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565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959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348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74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13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77" tIns="32139" rIns="64277" bIns="32139">
            <a:prstTxWarp prst="textNoShape">
              <a:avLst/>
            </a:prstTxWarp>
          </a:bodyPr>
          <a:lstStyle/>
          <a:p>
            <a:pPr algn="ctr" defTabSz="914212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-89297" y="6590110"/>
            <a:ext cx="9144000" cy="234183"/>
          </a:xfrm>
          <a:prstGeom prst="rect">
            <a:avLst/>
          </a:prstGeom>
        </p:spPr>
        <p:txBody>
          <a:bodyPr lIns="64277" tIns="32139" rIns="64277" bIns="32139">
            <a:prstTxWarp prst="textNoShape">
              <a:avLst/>
            </a:prstTxWarp>
            <a:spAutoFit/>
          </a:bodyPr>
          <a:lstStyle/>
          <a:p>
            <a:pPr algn="ctr" defTabSz="914212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dirty="0" err="1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</a:t>
            </a:r>
            <a:r>
              <a:rPr lang="en-GB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r>
              <a:rPr lang="en-GB" sz="1100" baseline="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2010			The ESS			 </a:t>
            </a:r>
            <a:fld id="{C11E51B9-C2A9-6246-82AF-59CCB83C05C9}" type="slidenum">
              <a:rPr lang="fr-FR" sz="110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pPr algn="ctr" defTabSz="914212"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598" y="39085"/>
            <a:ext cx="1125141" cy="13003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391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783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17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565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232" indent="-312464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276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320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291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335" indent="-312464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72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80116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509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2900" indent="-312464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9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8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174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565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959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348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741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133" algn="l" defTabSz="32139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Bridge-low-resolution.jpg"/>
          <p:cNvPicPr>
            <a:picLocks noChangeAspect="1"/>
          </p:cNvPicPr>
          <p:nvPr userDrawn="1"/>
        </p:nvPicPr>
        <p:blipFill>
          <a:blip r:embed="rId7">
            <a:alphaModFix amt="31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defTabSz="45710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193FF66D-300B-B849-9127-63E35586AE37}" type="datetime1">
              <a:rPr lang="en-US" smtClean="0">
                <a:solidFill>
                  <a:srgbClr val="CCCCFF"/>
                </a:solidFill>
              </a:rPr>
              <a:pPr>
                <a:defRPr/>
              </a:pPr>
              <a:t>1/31/12</a:t>
            </a:fld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ctr" defTabSz="45710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rgbClr val="CCCC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 defTabSz="457106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C2403651-706A-0E43-86F5-4FB4E6D9E12D}" type="slidenum">
              <a:rPr lang="en-US" smtClean="0">
                <a:solidFill>
                  <a:srgbClr val="CCCC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CCCCFF"/>
              </a:solidFill>
            </a:endParaRPr>
          </a:p>
        </p:txBody>
      </p:sp>
      <p:pic>
        <p:nvPicPr>
          <p:cNvPr id="1031" name="Picture 7"/>
          <p:cNvPicPr>
            <a:picLocks noChangeAspect="1"/>
          </p:cNvPicPr>
          <p:nvPr/>
        </p:nvPicPr>
        <p:blipFill>
          <a:blip r:embed="rId8">
            <a:clrChange>
              <a:clrFrom>
                <a:srgbClr val="FCFCFD"/>
              </a:clrFrom>
              <a:clrTo>
                <a:srgbClr val="FCFCFD">
                  <a:alpha val="0"/>
                </a:srgbClr>
              </a:clrTo>
            </a:clrChange>
            <a:alphaModFix amt="92000"/>
          </a:blip>
          <a:srcRect/>
          <a:stretch>
            <a:fillRect/>
          </a:stretch>
        </p:blipFill>
        <p:spPr bwMode="auto">
          <a:xfrm>
            <a:off x="38101" y="39688"/>
            <a:ext cx="896938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1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21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32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42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609476" indent="-609476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990397" indent="-533291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2pPr>
      <a:lvl3pPr marL="1371320" indent="-457106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3pPr>
      <a:lvl4pPr marL="1752241" indent="-380923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4pPr>
      <a:lvl5pPr marL="2209348" indent="-380923" algn="l" rtl="0" eaLnBrk="0" fontAlgn="base" hangingPunct="0">
        <a:spcBef>
          <a:spcPct val="20000"/>
        </a:spcBef>
        <a:spcAft>
          <a:spcPct val="0"/>
        </a:spcAft>
        <a:buFont typeface="Arial" pitchFamily="-106" charset="0"/>
        <a:defRPr sz="2000">
          <a:solidFill>
            <a:schemeClr val="accent2"/>
          </a:solidFill>
          <a:latin typeface="+mn-lt"/>
          <a:ea typeface="+mn-ea"/>
        </a:defRPr>
      </a:lvl5pPr>
      <a:lvl6pPr marL="2666453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6pPr>
      <a:lvl7pPr marL="3123560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7pPr>
      <a:lvl8pPr marL="3580668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8pPr>
      <a:lvl9pPr marL="4037775" indent="-380923" algn="l" rtl="0" eaLnBrk="1" fontAlgn="base" hangingPunct="1">
        <a:spcBef>
          <a:spcPct val="20000"/>
        </a:spcBef>
        <a:spcAft>
          <a:spcPct val="0"/>
        </a:spcAft>
        <a:buFont typeface="Arial" pitchFamily="-65" charset="0"/>
        <a:defRPr sz="2000">
          <a:solidFill>
            <a:schemeClr val="accent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2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6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2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44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52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-35717" y="6697267"/>
            <a:ext cx="9179719" cy="160734"/>
          </a:xfrm>
          <a:prstGeom prst="rect">
            <a:avLst/>
          </a:prstGeom>
          <a:solidFill>
            <a:srgbClr val="245A1C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4284" tIns="32142" rIns="64284" bIns="32142">
            <a:prstTxWarp prst="textNoShape">
              <a:avLst/>
            </a:prstTxWarp>
          </a:bodyPr>
          <a:lstStyle/>
          <a:p>
            <a:pPr algn="ctr" defTabSz="91430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700" dirty="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pic>
        <p:nvPicPr>
          <p:cNvPr id="1027" name="Picture 10" descr="view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5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1" descr="lund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248799" y="196453"/>
            <a:ext cx="723305" cy="91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-89297" y="6590109"/>
            <a:ext cx="9144000" cy="234189"/>
          </a:xfrm>
          <a:prstGeom prst="rect">
            <a:avLst/>
          </a:prstGeom>
        </p:spPr>
        <p:txBody>
          <a:bodyPr lIns="64284" tIns="32142" rIns="64284" bIns="32142">
            <a:prstTxWarp prst="textNoShape">
              <a:avLst/>
            </a:prstTxWarp>
            <a:spAutoFit/>
          </a:bodyPr>
          <a:lstStyle/>
          <a:p>
            <a:pPr algn="ctr" defTabSz="914306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GB" sz="1100" dirty="0" err="1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Ebeltoft</a:t>
            </a:r>
            <a:r>
              <a:rPr lang="en-GB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 2010</a:t>
            </a:r>
            <a:r>
              <a:rPr lang="fr-FR" sz="1100" dirty="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t>			The ESS			 </a:t>
            </a:r>
            <a:fld id="{C11E51B9-C2A9-6246-82AF-59CCB83C05C9}" type="slidenum">
              <a:rPr lang="fr-FR" sz="1100" smtClean="0">
                <a:solidFill>
                  <a:prstClr val="white"/>
                </a:solidFill>
                <a:latin typeface="Papyrus" pitchFamily="-112" charset="0"/>
                <a:ea typeface="Papyrus" pitchFamily="-112" charset="0"/>
                <a:cs typeface="Papyrus" pitchFamily="-112" charset="0"/>
                <a:sym typeface="Gill Sans" pitchFamily="-112" charset="0"/>
              </a:rPr>
              <a:pPr algn="ctr" defTabSz="914306" fontAlgn="base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100" dirty="0">
              <a:solidFill>
                <a:prstClr val="white"/>
              </a:solidFill>
              <a:latin typeface="Papyrus" pitchFamily="-112" charset="0"/>
              <a:ea typeface="Papyrus" pitchFamily="-112" charset="0"/>
              <a:cs typeface="Papyrus" pitchFamily="-112" charset="0"/>
              <a:sym typeface="Gill Sans" pitchFamily="-112" charset="0"/>
            </a:endParaRPr>
          </a:p>
        </p:txBody>
      </p:sp>
      <p:pic>
        <p:nvPicPr>
          <p:cNvPr id="8" name="Picture 7" descr="ESS_new-old_logo_v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8596" y="39085"/>
            <a:ext cx="1125141" cy="13003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+mj-lt"/>
          <a:ea typeface="+mj-ea"/>
          <a:cs typeface="+mj-cs"/>
          <a:sym typeface="Gill Sans" pitchFamily="-1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pitchFamily="-112" charset="0"/>
        </a:defRPr>
      </a:lvl5pPr>
      <a:lvl6pPr marL="32142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6pPr>
      <a:lvl7pPr marL="642849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7pPr>
      <a:lvl8pPr marL="96427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8pPr>
      <a:lvl9pPr marL="1285697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Gill Sans" charset="0"/>
          <a:ea typeface="ヒラギノ角ゴ Pro W3" charset="-128"/>
          <a:cs typeface="ヒラギノ角ゴ Pro W3" charset="-128"/>
          <a:sym typeface="Gill Sans" charset="0"/>
        </a:defRPr>
      </a:lvl9pPr>
    </p:titleStyle>
    <p:bodyStyle>
      <a:lvl1pPr marL="464279" indent="-312496" algn="l" rtl="0" eaLnBrk="0" fontAlgn="base" hangingPunct="0">
        <a:spcBef>
          <a:spcPts val="1617"/>
        </a:spcBef>
        <a:spcAft>
          <a:spcPct val="0"/>
        </a:spcAft>
        <a:buClr>
          <a:srgbClr val="000000"/>
        </a:buClr>
        <a:buSzPct val="171000"/>
        <a:buFont typeface="Avenir LT 55 Roman" pitchFamily="-64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Avenir LT 55 Roman" pitchFamily="-64" charset="0"/>
        </a:defRPr>
      </a:lvl1pPr>
      <a:lvl2pPr marL="705348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2pPr>
      <a:lvl3pPr marL="946417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3pPr>
      <a:lvl4pPr marL="1196413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4pPr>
      <a:lvl5pPr marL="1437482" indent="-312496" algn="l" rtl="0" eaLnBrk="0" fontAlgn="base" hangingPunct="0">
        <a:spcBef>
          <a:spcPts val="1617"/>
        </a:spcBef>
        <a:spcAft>
          <a:spcPct val="0"/>
        </a:spcAft>
        <a:buSzPct val="171000"/>
        <a:buFont typeface="Gill Sans" pitchFamily="-112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pitchFamily="-112" charset="0"/>
        </a:defRPr>
      </a:lvl5pPr>
      <a:lvl6pPr marL="1758906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6pPr>
      <a:lvl7pPr marL="2080329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7pPr>
      <a:lvl8pPr marL="2401755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8pPr>
      <a:lvl9pPr marL="2723179" indent="-312496" algn="l" rtl="0" fontAlgn="base">
        <a:spcBef>
          <a:spcPts val="1617"/>
        </a:spcBef>
        <a:spcAft>
          <a:spcPct val="0"/>
        </a:spcAft>
        <a:buSzPct val="171000"/>
        <a:buFont typeface="Gill Sans" charset="0"/>
        <a:buChar char="•"/>
        <a:defRPr sz="2700">
          <a:solidFill>
            <a:schemeClr val="tx1"/>
          </a:solidFill>
          <a:latin typeface="+mj-lt"/>
          <a:ea typeface="+mn-ea"/>
          <a:cs typeface="+mn-cs"/>
          <a:sym typeface="Gill Sans" charset="0"/>
        </a:defRPr>
      </a:lvl9pPr>
    </p:bodyStyle>
    <p:otherStyle>
      <a:defPPr>
        <a:defRPr lang="sv-SE"/>
      </a:defPPr>
      <a:lvl1pPr marL="0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24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849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274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697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123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546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971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396" algn="l" defTabSz="32142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TitilliumText14L 600 wt" pitchFamily="-64" charset="0"/>
        </a:defRPr>
      </a:lvl1pPr>
      <a:lvl2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2pPr>
      <a:lvl3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3pPr>
      <a:lvl4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4pPr>
      <a:lvl5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5pPr>
      <a:lvl6pPr marL="321457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6pPr>
      <a:lvl7pPr marL="642915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7pPr>
      <a:lvl8pPr marL="964372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8pPr>
      <a:lvl9pPr marL="1285829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9pPr>
    </p:titleStyle>
    <p:bodyStyle>
      <a:lvl1pPr marL="625056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1pPr>
      <a:lvl2pPr marL="937584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2pPr>
      <a:lvl3pPr marL="1250112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3pPr>
      <a:lvl4pPr marL="1562640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4pPr>
      <a:lvl5pPr marL="1875168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5pPr>
      <a:lvl6pPr marL="2196625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6pPr>
      <a:lvl7pPr marL="2518082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7pPr>
      <a:lvl8pPr marL="2839540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8pPr>
      <a:lvl9pPr marL="3160997" indent="-401822" algn="l" rtl="0" fontAlgn="base">
        <a:spcBef>
          <a:spcPts val="1687"/>
        </a:spcBef>
        <a:spcAft>
          <a:spcPct val="0"/>
        </a:spcAft>
        <a:buSzPct val="171000"/>
        <a:buFont typeface="TitilliumText22L 400 wt" pitchFamily="-64" charset="0"/>
        <a:buChar char="•"/>
        <a:defRPr sz="30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818512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6"/>
                </a:solidFill>
                <a:latin typeface="Papyrus"/>
                <a:cs typeface="Papyrus"/>
              </a:rPr>
              <a:t>ESS CM Requirements</a:t>
            </a:r>
            <a:endParaRPr lang="en-US" sz="3600" dirty="0">
              <a:solidFill>
                <a:srgbClr val="2D2D8A"/>
              </a:solidFill>
              <a:latin typeface="Papyrus"/>
              <a:cs typeface="Papyru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47" y="1093100"/>
            <a:ext cx="8373403" cy="4525119"/>
          </a:xfrm>
        </p:spPr>
        <p:txBody>
          <a:bodyPr/>
          <a:lstStyle/>
          <a:p>
            <a:pPr marL="223234" indent="0">
              <a:buNone/>
            </a:pPr>
            <a:r>
              <a:rPr lang="en-US" sz="2000" dirty="0">
                <a:latin typeface="Papyrus"/>
                <a:cs typeface="Papyrus"/>
              </a:rPr>
              <a:t>2.5 </a:t>
            </a:r>
            <a:r>
              <a:rPr lang="en-US" sz="2000" dirty="0" err="1">
                <a:latin typeface="Papyrus"/>
                <a:cs typeface="Papyrus"/>
              </a:rPr>
              <a:t>GeV</a:t>
            </a:r>
            <a:r>
              <a:rPr lang="en-US" sz="2000" dirty="0">
                <a:latin typeface="Papyrus"/>
                <a:cs typeface="Papyrus"/>
              </a:rPr>
              <a:t> </a:t>
            </a:r>
            <a:r>
              <a:rPr lang="en-US" sz="2000" dirty="0" smtClean="0">
                <a:latin typeface="Papyrus"/>
                <a:cs typeface="Papyrus"/>
              </a:rPr>
              <a:t>Proton	2.86 </a:t>
            </a:r>
            <a:r>
              <a:rPr lang="en-US" sz="2000" dirty="0" err="1">
                <a:latin typeface="Papyrus"/>
                <a:cs typeface="Papyrus"/>
              </a:rPr>
              <a:t>ms</a:t>
            </a:r>
            <a:r>
              <a:rPr lang="en-US" sz="2000" dirty="0">
                <a:latin typeface="Papyrus"/>
                <a:cs typeface="Papyrus"/>
              </a:rPr>
              <a:t> pulse at 14 </a:t>
            </a:r>
            <a:r>
              <a:rPr lang="en-US" sz="2000" dirty="0" smtClean="0">
                <a:latin typeface="Papyrus"/>
                <a:cs typeface="Papyrus"/>
              </a:rPr>
              <a:t>Hz	Availability </a:t>
            </a:r>
            <a:r>
              <a:rPr lang="en-US" sz="2000" dirty="0">
                <a:latin typeface="Papyrus"/>
                <a:cs typeface="Papyrus"/>
              </a:rPr>
              <a:t>&gt; 95%</a:t>
            </a:r>
          </a:p>
          <a:p>
            <a:pPr>
              <a:buSzPct val="100000"/>
              <a:buFont typeface="Wingdings" charset="2"/>
              <a:buChar char="ü"/>
            </a:pPr>
            <a:r>
              <a:rPr lang="en-US" sz="2000" dirty="0" smtClean="0">
                <a:latin typeface="Papyrus"/>
                <a:cs typeface="Papyrus"/>
              </a:rPr>
              <a:t>Transfer energy to beam; </a:t>
            </a:r>
          </a:p>
          <a:p>
            <a:pPr>
              <a:buSzPct val="100000"/>
              <a:buFont typeface="Wingdings" charset="2"/>
              <a:buChar char="ü"/>
            </a:pPr>
            <a:r>
              <a:rPr lang="en-US" sz="2000" dirty="0">
                <a:latin typeface="Papyrus"/>
                <a:cs typeface="Papyrus"/>
              </a:rPr>
              <a:t>C</a:t>
            </a:r>
            <a:r>
              <a:rPr lang="en-US" sz="2000" dirty="0" smtClean="0">
                <a:latin typeface="Papyrus"/>
                <a:cs typeface="Papyrus"/>
              </a:rPr>
              <a:t>onfine proton longitudinally; </a:t>
            </a:r>
          </a:p>
          <a:p>
            <a:pPr>
              <a:buSzPct val="100000"/>
              <a:buFont typeface="Wingdings" charset="2"/>
              <a:buChar char="ü"/>
            </a:pPr>
            <a:r>
              <a:rPr lang="en-US" sz="2000" dirty="0">
                <a:latin typeface="Papyrus"/>
                <a:cs typeface="Papyrus"/>
              </a:rPr>
              <a:t>S</a:t>
            </a:r>
            <a:r>
              <a:rPr lang="en-US" sz="2000" dirty="0" smtClean="0">
                <a:latin typeface="Papyrus"/>
                <a:cs typeface="Papyrus"/>
              </a:rPr>
              <a:t>teer proton longitudinally.</a:t>
            </a:r>
          </a:p>
          <a:p>
            <a:pPr marL="223234" indent="0">
              <a:buNone/>
            </a:pPr>
            <a:endParaRPr lang="en-US" sz="1800" dirty="0" smtClean="0">
              <a:latin typeface="Papyrus"/>
              <a:cs typeface="Papyrus"/>
            </a:endParaRPr>
          </a:p>
        </p:txBody>
      </p:sp>
      <p:graphicFrame>
        <p:nvGraphicFramePr>
          <p:cNvPr id="6" name="Group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317074"/>
              </p:ext>
            </p:extLst>
          </p:nvPr>
        </p:nvGraphicFramePr>
        <p:xfrm>
          <a:off x="602343" y="3333683"/>
          <a:ext cx="8228707" cy="3351020"/>
        </p:xfrm>
        <a:graphic>
          <a:graphicData uri="http://schemas.openxmlformats.org/drawingml/2006/table">
            <a:tbl>
              <a:tblPr/>
              <a:tblGrid>
                <a:gridCol w="1182244"/>
                <a:gridCol w="980719"/>
                <a:gridCol w="1350499"/>
                <a:gridCol w="1366576"/>
                <a:gridCol w="1350498"/>
                <a:gridCol w="1109338"/>
                <a:gridCol w="888833"/>
              </a:tblGrid>
              <a:tr h="669544"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charset="0"/>
                        <a:ea typeface="ヒラギノ角ゴ ProN W6" charset="-128"/>
                        <a:cs typeface="ヒラギノ角ゴ ProN W6" charset="-128"/>
                        <a:sym typeface="Tahoma" charset="0"/>
                      </a:endParaRPr>
                    </a:p>
                  </a:txBody>
                  <a:tcPr marL="35719" marR="35719" marT="35719" marB="3571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96C5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Length (m)</a:t>
                      </a:r>
                    </a:p>
                  </a:txBody>
                  <a:tcPr marL="35719" marR="35719" marT="35719" marB="3571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96C5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Input Energy     (MeV)</a:t>
                      </a:r>
                    </a:p>
                  </a:txBody>
                  <a:tcPr marL="35719" marR="35719" marT="35719" marB="3571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96C5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Frequency (MHz)</a:t>
                      </a:r>
                    </a:p>
                  </a:txBody>
                  <a:tcPr marL="35719" marR="35719" marT="35719" marB="3571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96C5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Geometric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Grande" charset="0"/>
                          <a:ea typeface="ヒラギノ角ゴ ProN W3" charset="-128"/>
                          <a:cs typeface="ヒラギノ角ゴ ProN W3" charset="-128"/>
                          <a:sym typeface="Lucida Grande" charset="0"/>
                        </a:rPr>
                        <a:t>β</a:t>
                      </a:r>
                    </a:p>
                  </a:txBody>
                  <a:tcPr marL="35719" marR="35719" marT="35719" marB="3571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96C5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# of Sections</a:t>
                      </a:r>
                    </a:p>
                  </a:txBody>
                  <a:tcPr marL="35719" marR="35719" marT="35719" marB="3571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96C5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Temp (K)</a:t>
                      </a:r>
                    </a:p>
                  </a:txBody>
                  <a:tcPr marL="35719" marR="35719" marT="35719" marB="35719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96C5"/>
                    </a:solidFill>
                  </a:tcPr>
                </a:tc>
              </a:tr>
              <a:tr h="323153"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RFQ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4.7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Tahoma" charset="0"/>
                        <a:cs typeface="Tahoma" charset="0"/>
                        <a:sym typeface="Tahoma" charset="0"/>
                      </a:endParaRP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75 × 10</a:t>
                      </a:r>
                      <a:r>
                        <a:rPr kumimoji="0" 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-3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352.2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--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1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≈ 300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</a:tr>
              <a:tr h="446445"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DTL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</a:t>
                      </a:r>
                      <a:endParaRPr lang="en-US" sz="1800" dirty="0"/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3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352.2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--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3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≈ 300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</a:tr>
              <a:tr h="446445"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Spoke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58</a:t>
                      </a:r>
                      <a:endParaRPr lang="en-US" sz="1800" dirty="0"/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50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352.2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0.57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Tahoma" charset="0"/>
                        <a:cs typeface="Tahoma" charset="0"/>
                        <a:sym typeface="Tahoma" charset="0"/>
                      </a:endParaRP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14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(2c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)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≈ 2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</a:tr>
              <a:tr h="446445"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Low Beta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108</a:t>
                      </a:r>
                      <a:endParaRPr lang="en-US" sz="1800" dirty="0"/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188</a:t>
                      </a:r>
                      <a:endParaRPr lang="en-US" sz="1800" dirty="0"/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704.4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0.70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Tahoma" charset="0"/>
                        <a:cs typeface="Tahoma" charset="0"/>
                        <a:sym typeface="Tahoma" charset="0"/>
                      </a:endParaRP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16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(4c)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≈ 2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</a:tr>
              <a:tr h="446445"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High Beta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196</a:t>
                      </a:r>
                      <a:endParaRPr lang="en-US" sz="1800" dirty="0"/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606</a:t>
                      </a:r>
                      <a:endParaRPr lang="en-US" sz="1800" dirty="0"/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704.4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0.90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Tahoma" charset="0"/>
                        <a:cs typeface="Tahoma" charset="0"/>
                        <a:sym typeface="Tahoma" charset="0"/>
                      </a:endParaRP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15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(8c)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≈ 2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0EB"/>
                    </a:solidFill>
                  </a:tcPr>
                </a:tc>
              </a:tr>
              <a:tr h="446445"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HEBT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100</a:t>
                      </a:r>
                      <a:endParaRPr lang="en-US" sz="1800" dirty="0"/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2500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Tahoma" charset="0"/>
                        <a:cs typeface="Tahoma" charset="0"/>
                        <a:sym typeface="Tahoma" charset="0"/>
                      </a:endParaRP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--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--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--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46038" marR="0" lvl="0" indent="0" algn="ctr" defTabSz="914400" rtl="0" eaLnBrk="1" fontAlgn="base" latinLnBrk="0" hangingPunct="1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71000"/>
                        <a:buFont typeface="Helvetica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Tahoma" charset="0"/>
                          <a:cs typeface="Tahoma" charset="0"/>
                          <a:sym typeface="Tahoma" charset="0"/>
                        </a:rPr>
                        <a:t>--</a:t>
                      </a:r>
                    </a:p>
                  </a:txBody>
                  <a:tcPr marL="35719" marR="35719" marT="35719" marB="35719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1F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503570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6"/>
                </a:solidFill>
                <a:latin typeface="Papyrus"/>
                <a:cs typeface="Papyrus"/>
              </a:rPr>
              <a:t>ESS CM Requirements </a:t>
            </a:r>
            <a:r>
              <a:rPr lang="en-US" sz="2800" dirty="0" smtClean="0">
                <a:solidFill>
                  <a:srgbClr val="2D2D8A"/>
                </a:solidFill>
                <a:latin typeface="Papyrus"/>
                <a:cs typeface="Papyrus"/>
              </a:rPr>
              <a:t>(Criteria, Performance for </a:t>
            </a:r>
            <a:r>
              <a:rPr lang="en-US" sz="2800" dirty="0">
                <a:solidFill>
                  <a:srgbClr val="2D2D8A"/>
                </a:solidFill>
                <a:latin typeface="Papyrus"/>
                <a:cs typeface="Papyrus"/>
              </a:rPr>
              <a:t>interfacing to external systems </a:t>
            </a:r>
            <a:br>
              <a:rPr lang="en-US" sz="2800" dirty="0">
                <a:solidFill>
                  <a:srgbClr val="2D2D8A"/>
                </a:solidFill>
                <a:latin typeface="Papyrus"/>
                <a:cs typeface="Papyrus"/>
              </a:rPr>
            </a:br>
            <a:endParaRPr lang="en-US" sz="3600" dirty="0">
              <a:solidFill>
                <a:srgbClr val="2D2D8A"/>
              </a:solidFill>
              <a:latin typeface="Papyrus"/>
              <a:cs typeface="Papyru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3234" indent="0">
              <a:buNone/>
            </a:pPr>
            <a:endParaRPr lang="en-US" sz="1800" dirty="0" smtClean="0">
              <a:latin typeface="Papyrus"/>
              <a:cs typeface="Papyrus"/>
            </a:endParaRPr>
          </a:p>
          <a:p>
            <a:pPr marL="680434" indent="-457200">
              <a:buSzPct val="100000"/>
              <a:buFont typeface="+mj-lt"/>
              <a:buAutoNum type="arabicPeriod"/>
            </a:pPr>
            <a:r>
              <a:rPr lang="en-US" sz="2400" dirty="0" smtClean="0">
                <a:latin typeface="Papyrus"/>
                <a:cs typeface="Papyrus"/>
              </a:rPr>
              <a:t>Operating temperature : 2K</a:t>
            </a:r>
          </a:p>
          <a:p>
            <a:pPr marL="680434" indent="-457200">
              <a:buSzPct val="100000"/>
              <a:buFont typeface="+mj-lt"/>
              <a:buAutoNum type="arabicPeriod"/>
            </a:pPr>
            <a:r>
              <a:rPr lang="en-US" sz="2400" dirty="0" smtClean="0">
                <a:latin typeface="Papyrus"/>
                <a:cs typeface="Papyrus"/>
              </a:rPr>
              <a:t>Coupler: 1 MW (ultimate 2 MW)</a:t>
            </a:r>
          </a:p>
          <a:p>
            <a:pPr marL="680434" indent="-457200">
              <a:buSzPct val="100000"/>
              <a:buFont typeface="+mj-lt"/>
              <a:buAutoNum type="arabicPeriod"/>
            </a:pPr>
            <a:r>
              <a:rPr lang="en-US" sz="2400" dirty="0">
                <a:latin typeface="Papyrus"/>
                <a:cs typeface="Papyrus"/>
              </a:rPr>
              <a:t>MAWP </a:t>
            </a:r>
            <a:r>
              <a:rPr lang="en-US" sz="2400" dirty="0" smtClean="0">
                <a:latin typeface="Papyrus"/>
                <a:cs typeface="Papyrus"/>
              </a:rPr>
              <a:t>He tank / </a:t>
            </a:r>
            <a:r>
              <a:rPr lang="en-US" sz="2400" dirty="0" err="1" smtClean="0">
                <a:latin typeface="Papyrus"/>
                <a:cs typeface="Papyrus"/>
              </a:rPr>
              <a:t>Nb</a:t>
            </a:r>
            <a:r>
              <a:rPr lang="en-US" sz="2400" dirty="0" smtClean="0">
                <a:latin typeface="Papyrus"/>
                <a:cs typeface="Papyrus"/>
              </a:rPr>
              <a:t> cavity </a:t>
            </a:r>
            <a:r>
              <a:rPr lang="en-US" sz="2400" dirty="0">
                <a:latin typeface="Papyrus"/>
                <a:cs typeface="Papyrus"/>
              </a:rPr>
              <a:t>&lt; </a:t>
            </a:r>
            <a:r>
              <a:rPr lang="en-US" sz="2400" dirty="0" smtClean="0">
                <a:latin typeface="Papyrus"/>
                <a:cs typeface="Papyrus"/>
              </a:rPr>
              <a:t> 6 bar / 2 bar warm</a:t>
            </a:r>
            <a:endParaRPr lang="en-US" sz="2400" dirty="0">
              <a:latin typeface="Papyrus"/>
              <a:cs typeface="Papyrus"/>
            </a:endParaRPr>
          </a:p>
          <a:p>
            <a:pPr marL="680434" indent="-457200">
              <a:buSzPct val="100000"/>
              <a:buFont typeface="+mj-lt"/>
              <a:buAutoNum type="arabicPeriod"/>
            </a:pPr>
            <a:r>
              <a:rPr lang="en-US" sz="2400" dirty="0">
                <a:latin typeface="Papyrus"/>
                <a:cs typeface="Papyrus"/>
              </a:rPr>
              <a:t>Cavity </a:t>
            </a:r>
            <a:r>
              <a:rPr lang="en-US" sz="2400" dirty="0" smtClean="0">
                <a:latin typeface="Papyrus"/>
                <a:cs typeface="Papyrus"/>
              </a:rPr>
              <a:t>operating pressure </a:t>
            </a:r>
            <a:r>
              <a:rPr lang="en-US" sz="2400" dirty="0">
                <a:latin typeface="Papyrus"/>
                <a:cs typeface="Papyrus"/>
              </a:rPr>
              <a:t>stability ~ 1 mbar</a:t>
            </a:r>
          </a:p>
          <a:p>
            <a:pPr marL="680434" indent="-457200">
              <a:buSzPct val="100000"/>
              <a:buFont typeface="+mj-lt"/>
              <a:buAutoNum type="arabicPeriod"/>
            </a:pPr>
            <a:r>
              <a:rPr lang="en-US" sz="2400" dirty="0" smtClean="0">
                <a:latin typeface="Papyrus"/>
                <a:cs typeface="Papyrus"/>
              </a:rPr>
              <a:t>Alignment: better than 0.3%  </a:t>
            </a:r>
          </a:p>
          <a:p>
            <a:pPr marL="680434" indent="-457200">
              <a:buSzPct val="100000"/>
              <a:buFont typeface="+mj-lt"/>
              <a:buAutoNum type="arabicPeriod"/>
            </a:pPr>
            <a:r>
              <a:rPr lang="en-US" sz="2400" dirty="0" smtClean="0">
                <a:latin typeface="Papyrus"/>
                <a:cs typeface="Papyrus"/>
              </a:rPr>
              <a:t>Use magnetic shielding</a:t>
            </a:r>
          </a:p>
          <a:p>
            <a:pPr marL="680434" indent="-457200">
              <a:buSzPct val="100000"/>
              <a:buFont typeface="+mj-lt"/>
              <a:buAutoNum type="arabicPeriod"/>
            </a:pPr>
            <a:endParaRPr lang="en-US" sz="2400" dirty="0" smtClean="0">
              <a:latin typeface="Papyrus"/>
              <a:cs typeface="Papyrus"/>
            </a:endParaRPr>
          </a:p>
        </p:txBody>
      </p:sp>
    </p:spTree>
    <p:extLst>
      <p:ext uri="{BB962C8B-B14F-4D97-AF65-F5344CB8AC3E}">
        <p14:creationId xmlns:p14="http://schemas.microsoft.com/office/powerpoint/2010/main" val="3996271283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738137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6"/>
                </a:solidFill>
                <a:latin typeface="Papyrus"/>
                <a:cs typeface="Papyrus"/>
              </a:rPr>
              <a:t>ESS CM Requirements</a:t>
            </a:r>
            <a:endParaRPr lang="en-US" sz="3600" dirty="0">
              <a:solidFill>
                <a:srgbClr val="2D2D8A"/>
              </a:solidFill>
              <a:latin typeface="Papyrus"/>
              <a:cs typeface="Papyru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0434" indent="-457200">
              <a:buSzPct val="100000"/>
              <a:buFont typeface="+mj-lt"/>
              <a:buAutoNum type="arabicPeriod" startAt="7"/>
            </a:pPr>
            <a:r>
              <a:rPr lang="en-US" sz="2400" dirty="0" smtClean="0">
                <a:latin typeface="Papyrus"/>
                <a:cs typeface="Papyrus"/>
              </a:rPr>
              <a:t>Radiation Hard Equipment, ALARA</a:t>
            </a:r>
          </a:p>
          <a:p>
            <a:pPr marL="680434" indent="-457200">
              <a:buSzPct val="100000"/>
              <a:buFont typeface="+mj-lt"/>
              <a:buAutoNum type="arabicPeriod" startAt="7"/>
            </a:pPr>
            <a:r>
              <a:rPr lang="en-US" sz="2400" dirty="0" smtClean="0">
                <a:latin typeface="Papyrus"/>
                <a:cs typeface="Papyrus"/>
              </a:rPr>
              <a:t>Systems are safe for personal and equipment</a:t>
            </a:r>
          </a:p>
          <a:p>
            <a:pPr marL="680434" indent="-457200">
              <a:buSzPct val="100000"/>
              <a:buFont typeface="+mj-lt"/>
              <a:buAutoNum type="arabicPeriod" startAt="7"/>
            </a:pPr>
            <a:r>
              <a:rPr lang="en-US" sz="2400" dirty="0" smtClean="0">
                <a:latin typeface="Papyrus"/>
                <a:cs typeface="Papyrus"/>
              </a:rPr>
              <a:t>Implement Diagnostic instrumentation </a:t>
            </a:r>
          </a:p>
          <a:p>
            <a:pPr marL="680434" indent="-457200">
              <a:buSzPct val="100000"/>
              <a:buFont typeface="+mj-lt"/>
              <a:buAutoNum type="arabicPeriod" startAt="7"/>
            </a:pPr>
            <a:r>
              <a:rPr lang="en-US" sz="2400" dirty="0" smtClean="0">
                <a:latin typeface="Papyrus"/>
                <a:cs typeface="Papyrus"/>
              </a:rPr>
              <a:t>Operating cost lower than 10</a:t>
            </a:r>
            <a:r>
              <a:rPr lang="en-US" sz="2400" baseline="30000" dirty="0" smtClean="0">
                <a:latin typeface="Papyrus"/>
                <a:cs typeface="Papyrus"/>
              </a:rPr>
              <a:t>8</a:t>
            </a:r>
            <a:r>
              <a:rPr lang="en-US" sz="2400" dirty="0" smtClean="0">
                <a:latin typeface="Papyrus"/>
                <a:cs typeface="Papyrus"/>
              </a:rPr>
              <a:t> euro </a:t>
            </a:r>
            <a:r>
              <a:rPr lang="en-US" sz="2400" dirty="0" smtClean="0">
                <a:latin typeface="Papyrus"/>
                <a:cs typeface="Papyrus"/>
                <a:sym typeface="Wingdings"/>
              </a:rPr>
              <a:t></a:t>
            </a:r>
            <a:r>
              <a:rPr lang="en-US" sz="2400" dirty="0" smtClean="0">
                <a:latin typeface="Papyrus"/>
                <a:cs typeface="Papyrus"/>
              </a:rPr>
              <a:t> Limit static heat low to minimize </a:t>
            </a:r>
            <a:r>
              <a:rPr lang="en-US" sz="2400" dirty="0">
                <a:latin typeface="Papyrus"/>
                <a:cs typeface="Papyrus"/>
              </a:rPr>
              <a:t>energy </a:t>
            </a:r>
            <a:r>
              <a:rPr lang="en-US" sz="2400" dirty="0" smtClean="0">
                <a:latin typeface="Papyrus"/>
                <a:cs typeface="Papyrus"/>
              </a:rPr>
              <a:t>consumption</a:t>
            </a:r>
          </a:p>
          <a:p>
            <a:pPr marL="680434" indent="-457200">
              <a:buSzPct val="100000"/>
              <a:buFont typeface="+mj-lt"/>
              <a:buAutoNum type="arabicPeriod" startAt="7"/>
            </a:pPr>
            <a:r>
              <a:rPr lang="en-US" sz="2400" dirty="0" smtClean="0">
                <a:latin typeface="Papyrus"/>
                <a:cs typeface="Papyrus"/>
              </a:rPr>
              <a:t>Cooling Architecture </a:t>
            </a:r>
            <a:r>
              <a:rPr lang="en-US" sz="2400" dirty="0" smtClean="0">
                <a:latin typeface="Papyrus"/>
                <a:cs typeface="Papyrus"/>
                <a:sym typeface="Wingdings"/>
              </a:rPr>
              <a:t> </a:t>
            </a:r>
            <a:r>
              <a:rPr lang="en-US" sz="2400" dirty="0" smtClean="0">
                <a:latin typeface="Papyrus"/>
                <a:cs typeface="Papyrus"/>
              </a:rPr>
              <a:t> Modularity to optimize </a:t>
            </a:r>
            <a:r>
              <a:rPr lang="en-US" sz="2400" dirty="0">
                <a:latin typeface="Papyrus"/>
                <a:cs typeface="Papyrus"/>
              </a:rPr>
              <a:t>Reliability</a:t>
            </a:r>
            <a:r>
              <a:rPr lang="en-US" sz="2400" dirty="0" smtClean="0">
                <a:latin typeface="Papyrus"/>
                <a:cs typeface="Papyrus"/>
              </a:rPr>
              <a:t>, Availability, Maintainability</a:t>
            </a:r>
          </a:p>
        </p:txBody>
      </p:sp>
    </p:spTree>
    <p:extLst>
      <p:ext uri="{BB962C8B-B14F-4D97-AF65-F5344CB8AC3E}">
        <p14:creationId xmlns:p14="http://schemas.microsoft.com/office/powerpoint/2010/main" val="4238492928"/>
      </p:ext>
    </p:extLst>
  </p:cSld>
  <p:clrMapOvr>
    <a:masterClrMapping/>
  </p:clrMapOvr>
  <p:transition xmlns:p14="http://schemas.microsoft.com/office/powerpoint/2010/main"/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FFFFFF"/>
      </a:lt1>
      <a:dk2>
        <a:srgbClr val="F21C0A"/>
      </a:dk2>
      <a:lt2>
        <a:srgbClr val="F21C0A"/>
      </a:lt2>
      <a:accent1>
        <a:srgbClr val="F21C0A"/>
      </a:accent1>
      <a:accent2>
        <a:srgbClr val="F21C0A"/>
      </a:accent2>
      <a:accent3>
        <a:srgbClr val="FFFFFF"/>
      </a:accent3>
      <a:accent4>
        <a:srgbClr val="000000"/>
      </a:accent4>
      <a:accent5>
        <a:srgbClr val="F7ABAA"/>
      </a:accent5>
      <a:accent6>
        <a:srgbClr val="DB1808"/>
      </a:accent6>
      <a:hlink>
        <a:srgbClr val="F21C0A"/>
      </a:hlink>
      <a:folHlink>
        <a:srgbClr val="F21C0A"/>
      </a:folHlink>
    </a:clrScheme>
    <a:fontScheme name="Default Design">
      <a:majorFont>
        <a:latin typeface="Polo"/>
        <a:ea typeface=""/>
        <a:cs typeface=""/>
      </a:majorFont>
      <a:minorFont>
        <a:latin typeface="Pol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4B4B4"/>
        </a:solidFill>
        <a:ln w="12700" cap="flat" cmpd="sng" algn="ctr">
          <a:solidFill>
            <a:srgbClr val="B4B4B4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olo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4B4B4"/>
        </a:solidFill>
        <a:ln w="12700" cap="flat" cmpd="sng" algn="ctr">
          <a:solidFill>
            <a:srgbClr val="B4B4B4"/>
          </a:solidFill>
          <a:prstDash val="solid"/>
          <a:round/>
          <a:headEnd type="none" w="med" len="med"/>
          <a:tailEnd type="none" w="med" len="lg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Polo" pitchFamily="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F5493B"/>
        </a:dk2>
        <a:lt2>
          <a:srgbClr val="D20026"/>
        </a:lt2>
        <a:accent1>
          <a:srgbClr val="7F0026"/>
        </a:accent1>
        <a:accent2>
          <a:srgbClr val="FF8F6E"/>
        </a:accent2>
        <a:accent3>
          <a:srgbClr val="FFFFFF"/>
        </a:accent3>
        <a:accent4>
          <a:srgbClr val="000000"/>
        </a:accent4>
        <a:accent5>
          <a:srgbClr val="C0AAAC"/>
        </a:accent5>
        <a:accent6>
          <a:srgbClr val="E78163"/>
        </a:accent6>
        <a:hlink>
          <a:srgbClr val="AD0026"/>
        </a:hlink>
        <a:folHlink>
          <a:srgbClr val="F76B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969696"/>
        </a:dk2>
        <a:lt2>
          <a:srgbClr val="787878"/>
        </a:lt2>
        <a:accent1>
          <a:srgbClr val="464646"/>
        </a:accent1>
        <a:accent2>
          <a:srgbClr val="D2D2D2"/>
        </a:accent2>
        <a:accent3>
          <a:srgbClr val="FFFFFF"/>
        </a:accent3>
        <a:accent4>
          <a:srgbClr val="000000"/>
        </a:accent4>
        <a:accent5>
          <a:srgbClr val="B0B0B0"/>
        </a:accent5>
        <a:accent6>
          <a:srgbClr val="BEBEBE"/>
        </a:accent6>
        <a:hlink>
          <a:srgbClr val="5A5A5A"/>
        </a:hlink>
        <a:folHlink>
          <a:srgbClr val="B4B4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464646"/>
        </a:dk2>
        <a:lt2>
          <a:srgbClr val="F5493B"/>
        </a:lt2>
        <a:accent1>
          <a:srgbClr val="7F0026"/>
        </a:accent1>
        <a:accent2>
          <a:srgbClr val="B4B4B4"/>
        </a:accent2>
        <a:accent3>
          <a:srgbClr val="FFFFFF"/>
        </a:accent3>
        <a:accent4>
          <a:srgbClr val="000000"/>
        </a:accent4>
        <a:accent5>
          <a:srgbClr val="C0AAAC"/>
        </a:accent5>
        <a:accent6>
          <a:srgbClr val="A3A3A3"/>
        </a:accent6>
        <a:hlink>
          <a:srgbClr val="D20026"/>
        </a:hlink>
        <a:folHlink>
          <a:srgbClr val="7878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F21C0A"/>
        </a:dk2>
        <a:lt2>
          <a:srgbClr val="F21C0A"/>
        </a:lt2>
        <a:accent1>
          <a:srgbClr val="F21C0A"/>
        </a:accent1>
        <a:accent2>
          <a:srgbClr val="F21C0A"/>
        </a:accent2>
        <a:accent3>
          <a:srgbClr val="FFFFFF"/>
        </a:accent3>
        <a:accent4>
          <a:srgbClr val="000000"/>
        </a:accent4>
        <a:accent5>
          <a:srgbClr val="F7ABAA"/>
        </a:accent5>
        <a:accent6>
          <a:srgbClr val="DB1808"/>
        </a:accent6>
        <a:hlink>
          <a:srgbClr val="F21C0A"/>
        </a:hlink>
        <a:folHlink>
          <a:srgbClr val="F21C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969696"/>
        </a:dk2>
        <a:lt2>
          <a:srgbClr val="969696"/>
        </a:lt2>
        <a:accent1>
          <a:srgbClr val="969696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878787"/>
        </a:accent6>
        <a:hlink>
          <a:srgbClr val="96969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ERN-EURISOL-COSTING-WORKSHOP_V4_090528_fhb">
  <a:themeElements>
    <a:clrScheme name="Blank Presentatio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ＭＳ Ｐゴシック" pitchFamily="-65" charset="-128"/>
            <a:cs typeface="ＭＳ Ｐゴシック" pitchFamily="-6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ESSS template 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S template GREY">
      <a:majorFont>
        <a:latin typeface="Gill Sans"/>
        <a:ea typeface="ヒラギノ角ゴ Pro W3"/>
        <a:cs typeface="ヒラギノ角ゴ Pro W3"/>
      </a:majorFont>
      <a:minorFont>
        <a:latin typeface="Avenir LT 55 Roman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-128"/>
            <a:cs typeface="ヒラギノ角ゴ Pro W3" charset="-128"/>
            <a:sym typeface="Gill Sans" charset="0"/>
          </a:defRPr>
        </a:defPPr>
      </a:lstStyle>
    </a:lnDef>
  </a:objectDefaults>
  <a:extraClrSchemeLst>
    <a:extraClrScheme>
      <a:clrScheme name="ESSS template GRE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Master #3">
  <a:themeElements>
    <a:clrScheme name="Master #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 #3">
      <a:majorFont>
        <a:latin typeface="TitilliumText14L 600 wt"/>
        <a:ea typeface="ヒラギノ角ゴ ProN W6"/>
        <a:cs typeface="ヒラギノ角ゴ ProN W6"/>
      </a:majorFont>
      <a:minorFont>
        <a:latin typeface="TitilliumText22L 400 w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Master #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33529</TotalTime>
  <Words>194</Words>
  <Application>Microsoft Macintosh PowerPoint</Application>
  <PresentationFormat>On-screen Show (4:3)</PresentationFormat>
  <Paragraphs>67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Default Design</vt:lpstr>
      <vt:lpstr>ESSS template GREY</vt:lpstr>
      <vt:lpstr>1_ESSS template GREY</vt:lpstr>
      <vt:lpstr>2_ESSS template GREY</vt:lpstr>
      <vt:lpstr>CERN-EURISOL-COSTING-WORKSHOP_V4_090528_fhb</vt:lpstr>
      <vt:lpstr>3_ESSS template GREY</vt:lpstr>
      <vt:lpstr>Master #3</vt:lpstr>
      <vt:lpstr>ESS CM Requirements</vt:lpstr>
      <vt:lpstr>ESS CM Requirements (Criteria, Performance for interfacing to external systems  </vt:lpstr>
      <vt:lpstr>ESS CM Requirements</vt:lpstr>
    </vt:vector>
  </TitlesOfParts>
  <Company>ESS Scandinavia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European Spallation Source</dc:title>
  <dc:creator>Patrik Carlsson</dc:creator>
  <cp:lastModifiedBy>ESS User</cp:lastModifiedBy>
  <cp:revision>250</cp:revision>
  <dcterms:created xsi:type="dcterms:W3CDTF">2011-05-19T11:18:38Z</dcterms:created>
  <dcterms:modified xsi:type="dcterms:W3CDTF">2012-01-31T21:56:27Z</dcterms:modified>
</cp:coreProperties>
</file>