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0" r:id="rId2"/>
    <p:sldId id="261" r:id="rId3"/>
    <p:sldId id="274" r:id="rId4"/>
    <p:sldId id="284" r:id="rId5"/>
    <p:sldId id="279" r:id="rId6"/>
    <p:sldId id="280" r:id="rId7"/>
    <p:sldId id="285" r:id="rId8"/>
    <p:sldId id="275" r:id="rId9"/>
    <p:sldId id="286" r:id="rId10"/>
    <p:sldId id="287" r:id="rId11"/>
    <p:sldId id="264" r:id="rId12"/>
    <p:sldId id="265" r:id="rId13"/>
    <p:sldId id="266" r:id="rId14"/>
    <p:sldId id="276" r:id="rId15"/>
    <p:sldId id="278" r:id="rId16"/>
    <p:sldId id="277" r:id="rId17"/>
    <p:sldId id="270" r:id="rId18"/>
    <p:sldId id="271" r:id="rId19"/>
    <p:sldId id="272" r:id="rId20"/>
    <p:sldId id="273" r:id="rId21"/>
    <p:sldId id="288" r:id="rId22"/>
    <p:sldId id="256" r:id="rId23"/>
    <p:sldId id="290" r:id="rId24"/>
    <p:sldId id="257" r:id="rId25"/>
    <p:sldId id="258" r:id="rId26"/>
    <p:sldId id="291" r:id="rId27"/>
    <p:sldId id="259" r:id="rId28"/>
    <p:sldId id="269" r:id="rId29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3" autoAdjust="0"/>
  </p:normalViewPr>
  <p:slideViewPr>
    <p:cSldViewPr>
      <p:cViewPr varScale="1">
        <p:scale>
          <a:sx n="117" d="100"/>
          <a:sy n="117" d="100"/>
        </p:scale>
        <p:origin x="-10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1C009-55F1-40F1-A100-EA26BC406005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DE33-12D8-424A-85C5-BC65C4B28D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Cavité = souvent</a:t>
            </a:r>
            <a:r>
              <a:rPr lang="fr-FR" baseline="0" dirty="0" smtClean="0"/>
              <a:t> premier objet de R&amp;D sur les projets d’accélérateurs</a:t>
            </a:r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jeudi 8 décembre 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Cavité = souvent</a:t>
            </a:r>
            <a:r>
              <a:rPr lang="fr-FR" baseline="0" dirty="0" smtClean="0"/>
              <a:t> premier objet de R&amp;D sur les projets d’accélérateurs</a:t>
            </a:r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jeudi 8 décembre 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Cavité = souvent</a:t>
            </a:r>
            <a:r>
              <a:rPr lang="fr-FR" baseline="0" dirty="0" smtClean="0"/>
              <a:t> premier objet de R&amp;D sur les projets d’accélérateurs</a:t>
            </a:r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jeudi 8 décembre 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Cavité = souvent</a:t>
            </a:r>
            <a:r>
              <a:rPr lang="fr-FR" baseline="0" dirty="0" smtClean="0"/>
              <a:t> premier objet de R&amp;D sur les projets d’accélérateurs</a:t>
            </a:r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jeudi 8 décembre 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6283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293154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85684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r>
              <a:rPr lang="en-US" smtClean="0"/>
              <a:t>OC, 08/December/2011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r>
              <a:rPr lang="en-US" smtClean="0"/>
              <a:t>OC, 08/December/2011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fld id="{750E7817-A9DC-47E2-87D9-1DA64916AD6E}" type="datetime2">
              <a:rPr lang="fr-FR" smtClean="0"/>
              <a:pPr/>
              <a:t>jeudi 8 décembre 2011</a:t>
            </a:fld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fld id="{750E7817-A9DC-47E2-87D9-1DA64916AD6E}" type="datetime2">
              <a:rPr lang="fr-FR" smtClean="0"/>
              <a:pPr/>
              <a:t>jeudi 8 décembre 2011</a:t>
            </a:fld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4266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4228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1613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3031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396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86562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320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9917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SLHiPP-1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A9E41-35E5-4CCC-A00F-8F4411BF75E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7342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7.jpeg"/><Relationship Id="rId4" Type="http://schemas.openxmlformats.org/officeDocument/2006/relationships/image" Target="../media/image13.pn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SPL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cavities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design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and construction;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Design evolution for ESS needs</a:t>
            </a:r>
            <a:r>
              <a:rPr lang="en-US" sz="32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82D6D-9DEE-4602-A0EB-46DD26D5B31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200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43608" y="4149080"/>
            <a:ext cx="7152456" cy="10801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Ofelia </a:t>
            </a:r>
            <a:r>
              <a:rPr lang="en-US" sz="2000" dirty="0" smtClean="0"/>
              <a:t>Capatina (</a:t>
            </a:r>
            <a:r>
              <a:rPr lang="en-US" sz="2000" dirty="0" smtClean="0"/>
              <a:t>CERN), </a:t>
            </a:r>
            <a:r>
              <a:rPr lang="en-US" sz="2000" dirty="0" smtClean="0"/>
              <a:t>Juliette Plouin (CEA), Guillaume Olry (IPNO)</a:t>
            </a:r>
          </a:p>
          <a:p>
            <a:r>
              <a:rPr lang="en-US" sz="2000" dirty="0" smtClean="0"/>
              <a:t>o</a:t>
            </a:r>
            <a:r>
              <a:rPr lang="en-US" sz="2000" dirty="0" smtClean="0"/>
              <a:t>n behalf of the SPL cavity development team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94" descr="irfulogoversion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88640"/>
            <a:ext cx="1519568" cy="504056"/>
          </a:xfrm>
          <a:prstGeom prst="rect">
            <a:avLst/>
          </a:prstGeom>
        </p:spPr>
      </p:pic>
      <p:pic>
        <p:nvPicPr>
          <p:cNvPr id="10" name="Image 34" descr="logoip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0"/>
            <a:ext cx="1428728" cy="932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4704"/>
            <a:ext cx="8659688" cy="58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Beta = 1,  CERN cavities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RF design done by CEA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Mechanical design done by CEA and CERN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Stainless steel helium tank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2 copper cavity manufacturing ongoing at CERN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5 niobium cavities to be manufactured by end 2012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4 in industry (Research Instruments)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at CERN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To be tested </a:t>
            </a:r>
            <a:r>
              <a:rPr lang="en-US" sz="2000" dirty="0" smtClean="0"/>
              <a:t>in the </a:t>
            </a:r>
            <a:r>
              <a:rPr lang="en-US" sz="2000" dirty="0" smtClean="0"/>
              <a:t>short </a:t>
            </a:r>
            <a:r>
              <a:rPr lang="en-US" sz="2000" dirty="0" err="1" smtClean="0"/>
              <a:t>cryo</a:t>
            </a:r>
            <a:r>
              <a:rPr lang="en-US" sz="2000" dirty="0" smtClean="0"/>
              <a:t>-module at CERN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CEA tuner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CERN main coupler </a:t>
            </a:r>
            <a:br>
              <a:rPr lang="en-US" sz="2000" dirty="0" smtClean="0"/>
            </a:br>
            <a:r>
              <a:rPr lang="en-US" sz="2000" i="1" dirty="0" smtClean="0"/>
              <a:t>(talk of Eric </a:t>
            </a:r>
            <a:r>
              <a:rPr lang="en-US" sz="2000" i="1" dirty="0" err="1" smtClean="0"/>
              <a:t>Montesions</a:t>
            </a:r>
            <a:r>
              <a:rPr lang="en-US" sz="2000" i="1" dirty="0" smtClean="0"/>
              <a:t> tomorrow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equipped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594928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Configuration to be tested in </a:t>
            </a:r>
            <a:r>
              <a:rPr lang="en-GB" sz="1400" i="1" dirty="0" err="1" smtClean="0">
                <a:solidFill>
                  <a:srgbClr val="002060"/>
                </a:solidFill>
              </a:rPr>
              <a:t>cryo</a:t>
            </a:r>
            <a:r>
              <a:rPr lang="en-GB" sz="1400" i="1" dirty="0" smtClean="0">
                <a:solidFill>
                  <a:srgbClr val="002060"/>
                </a:solidFill>
              </a:rPr>
              <a:t>-module</a:t>
            </a:r>
            <a:endParaRPr lang="en-GB" sz="1400" i="1" dirty="0">
              <a:solidFill>
                <a:srgbClr val="002060"/>
              </a:solidFill>
            </a:endParaRPr>
          </a:p>
        </p:txBody>
      </p:sp>
      <p:pic>
        <p:nvPicPr>
          <p:cNvPr id="14" name="Picture 2" descr="G:\Departments\EN\Groups\MME\MechanicalEngineering\Ofelia.Capatina\SPL\SLHIPP_Dec2011\TANK+CAVITE+COUPLER+TUNER+HOM-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899775"/>
            <a:ext cx="4427984" cy="295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20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A string of 4 “equipped beta=1 cavities” + main coupler to be installed into a short </a:t>
            </a:r>
            <a:r>
              <a:rPr lang="en-US" sz="2000" dirty="0" err="1" smtClean="0"/>
              <a:t>cryo</a:t>
            </a:r>
            <a:r>
              <a:rPr lang="en-US" sz="2000" dirty="0" smtClean="0"/>
              <a:t>-module by </a:t>
            </a:r>
            <a:r>
              <a:rPr lang="en-US" sz="2000" dirty="0" smtClean="0"/>
              <a:t>2013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0" y="2204864"/>
            <a:ext cx="9144000" cy="2502932"/>
            <a:chOff x="888880" y="2667000"/>
            <a:chExt cx="8255120" cy="2502932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880" y="2667000"/>
              <a:ext cx="8255120" cy="2435749"/>
            </a:xfrm>
            <a:prstGeom prst="rect">
              <a:avLst/>
            </a:prstGeom>
            <a:noFill/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1143000" y="4572000"/>
              <a:ext cx="1905000" cy="1524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524000" y="48006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1490.5 mm</a:t>
              </a:r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934200" y="4850576"/>
            <a:ext cx="22637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0070C0"/>
                </a:solidFill>
              </a:rPr>
              <a:t>Schematic view</a:t>
            </a:r>
          </a:p>
          <a:p>
            <a:r>
              <a:rPr lang="en-GB" sz="1400" i="1" dirty="0" smtClean="0">
                <a:solidFill>
                  <a:srgbClr val="0070C0"/>
                </a:solidFill>
              </a:rPr>
              <a:t>of string of 4 “equipped </a:t>
            </a:r>
          </a:p>
          <a:p>
            <a:r>
              <a:rPr lang="en-GB" sz="1400" i="1" dirty="0" smtClean="0">
                <a:solidFill>
                  <a:srgbClr val="0070C0"/>
                </a:solidFill>
              </a:rPr>
              <a:t>cavities” and main coupler</a:t>
            </a:r>
            <a:endParaRPr lang="en-GB" sz="1400" i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" y="5002976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02060"/>
                </a:solidFill>
              </a:rPr>
              <a:t>Short </a:t>
            </a:r>
            <a:r>
              <a:rPr lang="en-GB" sz="1600" i="1" dirty="0" err="1" smtClean="0">
                <a:solidFill>
                  <a:srgbClr val="002060"/>
                </a:solidFill>
              </a:rPr>
              <a:t>cryo</a:t>
            </a:r>
            <a:r>
              <a:rPr lang="en-GB" sz="1600" i="1" dirty="0" smtClean="0">
                <a:solidFill>
                  <a:srgbClr val="002060"/>
                </a:solidFill>
              </a:rPr>
              <a:t>-module design to be done by IPN </a:t>
            </a:r>
            <a:r>
              <a:rPr lang="en-GB" sz="1600" i="1" dirty="0" err="1" smtClean="0">
                <a:solidFill>
                  <a:srgbClr val="002060"/>
                </a:solidFill>
              </a:rPr>
              <a:t>Orsay</a:t>
            </a:r>
            <a:endParaRPr lang="en-GB" sz="1600" i="1" dirty="0" smtClean="0">
              <a:solidFill>
                <a:srgbClr val="002060"/>
              </a:solidFill>
            </a:endParaRPr>
          </a:p>
          <a:p>
            <a:pPr algn="r"/>
            <a:r>
              <a:rPr lang="en-GB" sz="1600" i="1" dirty="0" smtClean="0">
                <a:solidFill>
                  <a:srgbClr val="002060"/>
                </a:solidFill>
              </a:rPr>
              <a:t>(see </a:t>
            </a:r>
            <a:r>
              <a:rPr lang="en-GB" sz="1600" i="1" dirty="0" smtClean="0">
                <a:solidFill>
                  <a:srgbClr val="002060"/>
                </a:solidFill>
              </a:rPr>
              <a:t>talk tomorrow by Vittorio Parma)</a:t>
            </a:r>
            <a:endParaRPr lang="en-GB" sz="1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Departments\EN\Groups\MME\MechanicalEngineering\Ofelia.Capatina\SPL\SLHIPP_Dec2011\TANK+CAVITE+COUPLER+TUNER+HOM-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5150" y="2615541"/>
            <a:ext cx="6391266" cy="4269843"/>
          </a:xfrm>
          <a:prstGeom prst="rect">
            <a:avLst/>
          </a:prstGeom>
          <a:noFill/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20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SPL beta = 1 cavity + helium tank + tuner + main coupler to be installed and tested in </a:t>
            </a:r>
            <a:r>
              <a:rPr lang="en-US" sz="2400" dirty="0" err="1" smtClean="0"/>
              <a:t>cryo</a:t>
            </a:r>
            <a:r>
              <a:rPr lang="en-US" sz="2400" dirty="0" smtClean="0"/>
              <a:t>-module at CERN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512" y="5376118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02060"/>
                </a:solidFill>
              </a:rPr>
              <a:t>Main couplers to be provided by CERN </a:t>
            </a:r>
            <a:r>
              <a:rPr lang="en-GB" sz="1600" i="1" dirty="0" smtClean="0">
                <a:solidFill>
                  <a:srgbClr val="002060"/>
                </a:solidFill>
              </a:rPr>
              <a:t/>
            </a:r>
            <a:br>
              <a:rPr lang="en-GB" sz="1600" i="1" dirty="0" smtClean="0">
                <a:solidFill>
                  <a:srgbClr val="002060"/>
                </a:solidFill>
              </a:rPr>
            </a:br>
            <a:r>
              <a:rPr lang="en-GB" sz="1600" i="1" dirty="0" smtClean="0">
                <a:solidFill>
                  <a:srgbClr val="002060"/>
                </a:solidFill>
              </a:rPr>
              <a:t>(</a:t>
            </a:r>
            <a:r>
              <a:rPr lang="en-GB" sz="1600" i="1" dirty="0" smtClean="0">
                <a:solidFill>
                  <a:srgbClr val="002060"/>
                </a:solidFill>
              </a:rPr>
              <a:t>see Eric </a:t>
            </a:r>
            <a:r>
              <a:rPr lang="en-GB" sz="1600" i="1" dirty="0" err="1" smtClean="0">
                <a:solidFill>
                  <a:srgbClr val="002060"/>
                </a:solidFill>
              </a:rPr>
              <a:t>Montesino’s</a:t>
            </a:r>
            <a:r>
              <a:rPr lang="en-GB" sz="1600" i="1" dirty="0" smtClean="0">
                <a:solidFill>
                  <a:srgbClr val="002060"/>
                </a:solidFill>
              </a:rPr>
              <a:t> talk </a:t>
            </a:r>
            <a:r>
              <a:rPr lang="en-GB" sz="1600" i="1" dirty="0" smtClean="0">
                <a:solidFill>
                  <a:srgbClr val="002060"/>
                </a:solidFill>
              </a:rPr>
              <a:t>tomorrow)</a:t>
            </a:r>
            <a:endParaRPr lang="en-GB" sz="1600" i="1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763688" y="5013176"/>
            <a:ext cx="720080" cy="43204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8032" y="1733907"/>
            <a:ext cx="4788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02060"/>
                </a:solidFill>
              </a:rPr>
              <a:t>Stainless </a:t>
            </a:r>
            <a:r>
              <a:rPr lang="en-GB" sz="1600" i="1" dirty="0" smtClean="0">
                <a:solidFill>
                  <a:srgbClr val="002060"/>
                </a:solidFill>
              </a:rPr>
              <a:t>Steel </a:t>
            </a:r>
            <a:r>
              <a:rPr lang="en-GB" sz="1600" i="1" dirty="0" smtClean="0">
                <a:solidFill>
                  <a:srgbClr val="002060"/>
                </a:solidFill>
              </a:rPr>
              <a:t>helium tanks designed by CERN;  </a:t>
            </a:r>
            <a:r>
              <a:rPr lang="en-GB" sz="1600" i="1" dirty="0" smtClean="0">
                <a:solidFill>
                  <a:srgbClr val="002060"/>
                </a:solidFill>
              </a:rPr>
              <a:t/>
            </a:r>
            <a:br>
              <a:rPr lang="en-GB" sz="1600" i="1" dirty="0" smtClean="0">
                <a:solidFill>
                  <a:srgbClr val="002060"/>
                </a:solidFill>
              </a:rPr>
            </a:br>
            <a:r>
              <a:rPr lang="en-GB" sz="1600" i="1" dirty="0" smtClean="0">
                <a:solidFill>
                  <a:srgbClr val="002060"/>
                </a:solidFill>
              </a:rPr>
              <a:t>4 tanks to </a:t>
            </a:r>
            <a:r>
              <a:rPr lang="en-GB" sz="1600" i="1" dirty="0" smtClean="0">
                <a:solidFill>
                  <a:srgbClr val="002060"/>
                </a:solidFill>
              </a:rPr>
              <a:t>be provided by CEA; </a:t>
            </a:r>
            <a:r>
              <a:rPr lang="en-GB" sz="1600" i="1" dirty="0" smtClean="0">
                <a:solidFill>
                  <a:srgbClr val="002060"/>
                </a:solidFill>
              </a:rPr>
              <a:t/>
            </a:r>
            <a:br>
              <a:rPr lang="en-GB" sz="1600" i="1" dirty="0" smtClean="0">
                <a:solidFill>
                  <a:srgbClr val="002060"/>
                </a:solidFill>
              </a:rPr>
            </a:br>
            <a:r>
              <a:rPr lang="en-GB" sz="1600" i="1" dirty="0" smtClean="0">
                <a:solidFill>
                  <a:srgbClr val="002060"/>
                </a:solidFill>
              </a:rPr>
              <a:t>to </a:t>
            </a:r>
            <a:r>
              <a:rPr lang="en-GB" sz="1600" i="1" dirty="0" smtClean="0">
                <a:solidFill>
                  <a:srgbClr val="002060"/>
                </a:solidFill>
              </a:rPr>
              <a:t>be welded on cavity by CERN</a:t>
            </a:r>
            <a:endParaRPr lang="en-GB" sz="1600" i="1" dirty="0">
              <a:solidFill>
                <a:srgbClr val="00206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699792" y="2564904"/>
            <a:ext cx="432048" cy="72008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12160" y="2132856"/>
            <a:ext cx="2794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002060"/>
                </a:solidFill>
              </a:rPr>
              <a:t>Tuners to be provided by </a:t>
            </a:r>
            <a:r>
              <a:rPr lang="en-GB" sz="1600" i="1" dirty="0" smtClean="0">
                <a:solidFill>
                  <a:srgbClr val="002060"/>
                </a:solidFill>
              </a:rPr>
              <a:t>CEA</a:t>
            </a:r>
            <a:endParaRPr lang="en-GB" sz="1600" i="1" dirty="0" smtClean="0">
              <a:solidFill>
                <a:srgbClr val="002060"/>
              </a:solidFill>
            </a:endParaRPr>
          </a:p>
        </p:txBody>
      </p:sp>
      <p:cxnSp>
        <p:nvCxnSpPr>
          <p:cNvPr id="36" name="Straight Arrow Connector 35"/>
          <p:cNvCxnSpPr>
            <a:stCxn id="35" idx="2"/>
          </p:cNvCxnSpPr>
          <p:nvPr/>
        </p:nvCxnSpPr>
        <p:spPr>
          <a:xfrm flipH="1">
            <a:off x="7236296" y="2471410"/>
            <a:ext cx="173124" cy="102959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20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SPL beta = 1 cavity + helium tank + tuner + main coupler to be installed and tested in </a:t>
            </a:r>
            <a:r>
              <a:rPr lang="en-US" sz="2400" dirty="0" err="1" smtClean="0"/>
              <a:t>cryo</a:t>
            </a:r>
            <a:r>
              <a:rPr lang="en-US" sz="2400" dirty="0" smtClean="0"/>
              <a:t>-module at CERN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899592" y="1493438"/>
            <a:ext cx="7488832" cy="5292554"/>
            <a:chOff x="917313" y="613065"/>
            <a:chExt cx="6748761" cy="4782380"/>
          </a:xfrm>
        </p:grpSpPr>
        <p:pic>
          <p:nvPicPr>
            <p:cNvPr id="33" name="Picture 1" descr="G:\Departments\EN\Groups\MME\MechanicalEngineering\Ofelia.Capatina\SPL\Yellow report CDR 2011\Schematic sectional view -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8456" y="613065"/>
              <a:ext cx="5061108" cy="4782380"/>
            </a:xfrm>
            <a:prstGeom prst="rect">
              <a:avLst/>
            </a:prstGeom>
            <a:noFill/>
          </p:spPr>
        </p:pic>
        <p:sp>
          <p:nvSpPr>
            <p:cNvPr id="35" name="TextBox 34"/>
            <p:cNvSpPr txBox="1"/>
            <p:nvPr/>
          </p:nvSpPr>
          <p:spPr>
            <a:xfrm>
              <a:off x="6762310" y="4348716"/>
              <a:ext cx="9037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Power Coupler</a:t>
              </a:r>
              <a:endParaRPr lang="en-US" sz="14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08252" y="3629246"/>
              <a:ext cx="10384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Magnetic Shielding</a:t>
              </a:r>
              <a:endParaRPr lang="en-US" sz="1400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17313" y="1261137"/>
              <a:ext cx="102006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Bulk Niobium 5-cells Cavity</a:t>
              </a:r>
              <a:endParaRPr lang="en-US" sz="1400" i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50321" y="1132850"/>
              <a:ext cx="17828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Helium Tank</a:t>
              </a:r>
              <a:endParaRPr lang="en-US" sz="1400" i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675773" y="1774105"/>
              <a:ext cx="13609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HOM Coupler</a:t>
              </a:r>
              <a:endParaRPr lang="en-US" sz="1400" i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61461" y="3037365"/>
              <a:ext cx="7052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Tuner</a:t>
              </a:r>
              <a:endParaRPr lang="en-US" sz="1400" i="1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>
              <a:off x="5818911" y="2098964"/>
              <a:ext cx="374071" cy="75853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4229100" y="1392382"/>
              <a:ext cx="467592" cy="71697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42" idx="0"/>
            </p:cNvCxnSpPr>
            <p:nvPr/>
          </p:nvCxnSpPr>
          <p:spPr>
            <a:xfrm flipV="1">
              <a:off x="2114108" y="2636875"/>
              <a:ext cx="544032" cy="4004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3600652" y="3366655"/>
              <a:ext cx="67339" cy="32993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1953491" y="1891145"/>
              <a:ext cx="810491" cy="3429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35" idx="1"/>
            </p:cNvCxnSpPr>
            <p:nvPr/>
          </p:nvCxnSpPr>
          <p:spPr>
            <a:xfrm flipH="1">
              <a:off x="6411192" y="4610326"/>
              <a:ext cx="351118" cy="12793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609600" y="9906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RF design</a:t>
            </a:r>
            <a:endParaRPr lang="en-US" sz="32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Done by CEA </a:t>
            </a:r>
            <a:r>
              <a:rPr lang="en-US" sz="3200" dirty="0" err="1" smtClean="0"/>
              <a:t>Saclay</a:t>
            </a:r>
            <a:r>
              <a:rPr lang="en-US" sz="3200" dirty="0" smtClean="0"/>
              <a:t> in 2009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Comparison RF design SPL / ESS later in this talk</a:t>
            </a: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68" y="44624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609600" y="9906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Mechanical dimensioning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Static (quasi-static)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Lorentz detuning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Maximum pressure / sensitivity to fluctuation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Deformation for tuning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Handling configurations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Natural vibration modes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Bucking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PL cavity longitudial cut (scale 1.5e10) col scl no label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626644"/>
            <a:ext cx="7153942" cy="3231356"/>
          </a:xfrm>
          <a:prstGeom prst="rect">
            <a:avLst/>
          </a:prstGeom>
        </p:spPr>
      </p:pic>
      <p:pic>
        <p:nvPicPr>
          <p:cNvPr id="17" name="Picture 16" descr="SPL cavity (without ring) longitudial cut (scale 1.5e5) col scl no label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1858" y="685803"/>
            <a:ext cx="7153942" cy="3231356"/>
          </a:xfrm>
          <a:prstGeom prst="rect">
            <a:avLst/>
          </a:prstGeom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2000"/>
            <a:ext cx="8382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Lorentz detuning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9460" y="1916832"/>
            <a:ext cx="1774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Without </a:t>
            </a:r>
            <a:br>
              <a:rPr lang="en-US" sz="2000" dirty="0" smtClean="0"/>
            </a:br>
            <a:r>
              <a:rPr lang="en-US" sz="2000" dirty="0" smtClean="0"/>
              <a:t>stiffening rings 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49460" y="4941168"/>
            <a:ext cx="1774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With </a:t>
            </a:r>
            <a:br>
              <a:rPr lang="en-US" sz="2000" dirty="0" smtClean="0"/>
            </a:br>
            <a:r>
              <a:rPr lang="en-US" sz="2000" dirty="0" smtClean="0"/>
              <a:t>stiffening rings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7620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Helium </a:t>
            </a:r>
            <a:r>
              <a:rPr lang="en-US" sz="2400" dirty="0" smtClean="0"/>
              <a:t>tank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Two configurations designed and partially tested / interfaces: Titanium and  Stainless steel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Stainless steel helium tank chosen as baseline for CERN cavities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Helium ports dimension:	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The helium ports dimensions were calculated with respect to maximum heat flow to be evacuated through </a:t>
            </a:r>
          </a:p>
          <a:p>
            <a:pPr marL="800100" lvl="1" indent="-342900">
              <a:spcBef>
                <a:spcPct val="20000"/>
              </a:spcBef>
            </a:pPr>
            <a:r>
              <a:rPr lang="en-US" sz="2000" dirty="0" smtClean="0"/>
              <a:t>			</a:t>
            </a:r>
            <a:endParaRPr lang="en-US" sz="2000" i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0" y="3573016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For details see Ofelia </a:t>
            </a:r>
            <a:r>
              <a:rPr lang="en-GB" sz="1600" i="1" dirty="0" err="1" smtClean="0"/>
              <a:t>Capatina’s</a:t>
            </a:r>
            <a:r>
              <a:rPr lang="en-GB" sz="1600" i="1" dirty="0" smtClean="0"/>
              <a:t> presentation in the frame of the 4</a:t>
            </a:r>
            <a:r>
              <a:rPr lang="en-GB" sz="1600" i="1" baseline="30000" dirty="0" smtClean="0"/>
              <a:t>th</a:t>
            </a:r>
            <a:r>
              <a:rPr lang="en-GB" sz="1600" i="1" dirty="0" smtClean="0"/>
              <a:t> collaboration meeting in Lund</a:t>
            </a:r>
            <a:endParaRPr lang="en-GB" sz="16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5573" y="4419600"/>
            <a:ext cx="318842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G:\Departments\EN\Groups\MME\MechanicalEngineering\Ofelia.Capatina\SPL\SLHIPP_Dec2011\TANK+CAVITE+COUPLER+TUNER+HOM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38636"/>
            <a:ext cx="4968552" cy="3319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79512" y="836712"/>
            <a:ext cx="8964488" cy="57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Helium tank + tuner act as boundary conditions to cavity =&gt; different stiffness gives different deformation of cavity due to Lorentz forces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Zero tank + tuner stiffness equivalent to</a:t>
            </a:r>
            <a:br>
              <a:rPr lang="en-US" sz="2400" dirty="0" smtClean="0"/>
            </a:br>
            <a:r>
              <a:rPr lang="en-US" sz="2400" dirty="0" smtClean="0"/>
              <a:t>free-free BC for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Infinite tank + tuner stiffness equivalent to </a:t>
            </a:r>
            <a:br>
              <a:rPr lang="en-US" sz="2400" dirty="0" smtClean="0"/>
            </a:br>
            <a:r>
              <a:rPr lang="en-US" sz="2400" dirty="0" smtClean="0"/>
              <a:t>fix-fix BC for cavity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8229600" cy="212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68" y="44624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PL cavity fix-fix (witht ring) longitudial cut (aug.scale 2.5e4)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5400" y="707878"/>
            <a:ext cx="6781800" cy="3025922"/>
          </a:xfrm>
          <a:prstGeom prst="rect">
            <a:avLst/>
          </a:prstGeom>
        </p:spPr>
      </p:pic>
      <p:pic>
        <p:nvPicPr>
          <p:cNvPr id="12" name="Picture 11" descr="SPL cavity fix-free (witht ring) longitudial cut (aug.scale 2.5e4) 2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95400" y="3810000"/>
            <a:ext cx="6748007" cy="304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03432" y="2362200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Fix-fix BC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764704"/>
            <a:ext cx="4385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Deformation </a:t>
            </a:r>
            <a:r>
              <a:rPr lang="en-US" sz="2400" dirty="0" smtClean="0"/>
              <a:t>under Lorentz forces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4876800"/>
            <a:ext cx="1805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Free-free BC </a:t>
            </a:r>
            <a:endParaRPr lang="en-US" sz="2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68" y="44624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251520" y="836712"/>
            <a:ext cx="8388424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2628900" lvl="5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Collaboration: who is doing what</a:t>
            </a:r>
            <a:endParaRPr lang="en-US" sz="2400" dirty="0" smtClean="0"/>
          </a:p>
          <a:p>
            <a:pPr marL="2628900" lvl="5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SPL equipped cavities</a:t>
            </a:r>
            <a:endParaRPr lang="en-US" sz="2400" dirty="0" smtClean="0"/>
          </a:p>
          <a:p>
            <a:pPr marL="2628900" lvl="5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SPL beta=1 CERN cavities</a:t>
            </a:r>
          </a:p>
          <a:p>
            <a:pPr marL="2628900" lvl="5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Cavity design evolution from SPL to ESS</a:t>
            </a:r>
            <a:endParaRPr lang="en-US" sz="2400" dirty="0" smtClean="0"/>
          </a:p>
          <a:p>
            <a:pPr marL="2628900" lvl="5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Summary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Overview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0" y="7620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Lorentz detuning =&gt; min helium tank stiffness 100 </a:t>
            </a:r>
            <a:r>
              <a:rPr lang="en-US" sz="2400" dirty="0" err="1" smtClean="0"/>
              <a:t>kN</a:t>
            </a:r>
            <a:r>
              <a:rPr lang="en-US" sz="2400" dirty="0" smtClean="0"/>
              <a:t>/mm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 7" descr="KL_Kext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8153400" cy="5562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0" y="3429000"/>
            <a:ext cx="2971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E18A8"/>
                </a:solidFill>
              </a:rPr>
              <a:t>Detuning coefficient K</a:t>
            </a:r>
            <a:r>
              <a:rPr lang="en-US" sz="2400" baseline="-25000" dirty="0" smtClean="0">
                <a:solidFill>
                  <a:srgbClr val="3E18A8"/>
                </a:solidFill>
              </a:rPr>
              <a:t>L</a:t>
            </a:r>
            <a:r>
              <a:rPr lang="en-US" sz="2400" dirty="0" smtClean="0">
                <a:solidFill>
                  <a:srgbClr val="3E18A8"/>
                </a:solidFill>
              </a:rPr>
              <a:t>≈1.2 Hz/(MV/m)</a:t>
            </a:r>
            <a:r>
              <a:rPr lang="en-US" sz="2400" baseline="30000" dirty="0" smtClean="0">
                <a:solidFill>
                  <a:srgbClr val="3E18A8"/>
                </a:solidFill>
              </a:rPr>
              <a:t>2</a:t>
            </a:r>
          </a:p>
          <a:p>
            <a:r>
              <a:rPr lang="en-US" sz="2400" dirty="0" smtClean="0">
                <a:solidFill>
                  <a:srgbClr val="3E18A8"/>
                </a:solidFill>
              </a:rPr>
              <a:t>for real ext stiffness </a:t>
            </a:r>
            <a:endParaRPr lang="en-US" sz="2400" dirty="0">
              <a:solidFill>
                <a:srgbClr val="3E18A8"/>
              </a:solidFill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5029200" y="2057400"/>
            <a:ext cx="381000" cy="381000"/>
          </a:xfrm>
          <a:prstGeom prst="star5">
            <a:avLst/>
          </a:prstGeom>
          <a:solidFill>
            <a:srgbClr val="3E18A8"/>
          </a:solidFill>
          <a:ln>
            <a:solidFill>
              <a:srgbClr val="3E1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4953000" y="2743200"/>
            <a:ext cx="990600" cy="228600"/>
          </a:xfrm>
          <a:prstGeom prst="straightConnector1">
            <a:avLst/>
          </a:prstGeom>
          <a:ln w="38100">
            <a:solidFill>
              <a:srgbClr val="3E18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14400" y="5486400"/>
            <a:ext cx="3505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E18A8"/>
                </a:solidFill>
              </a:rPr>
              <a:t>0 tank + tuner stiffness  </a:t>
            </a:r>
            <a:endParaRPr lang="en-US" sz="2400" dirty="0">
              <a:solidFill>
                <a:srgbClr val="3E18A8"/>
              </a:solidFill>
            </a:endParaRPr>
          </a:p>
        </p:txBody>
      </p:sp>
      <p:sp>
        <p:nvSpPr>
          <p:cNvPr id="19" name="5-Point Star 18"/>
          <p:cNvSpPr/>
          <p:nvPr/>
        </p:nvSpPr>
        <p:spPr>
          <a:xfrm>
            <a:off x="685800" y="5257800"/>
            <a:ext cx="304800" cy="304800"/>
          </a:xfrm>
          <a:prstGeom prst="star5">
            <a:avLst/>
          </a:prstGeom>
          <a:solidFill>
            <a:srgbClr val="3E18A8"/>
          </a:solidFill>
          <a:ln>
            <a:solidFill>
              <a:srgbClr val="3E1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848600" y="1905000"/>
            <a:ext cx="12954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E18A8"/>
                </a:solidFill>
              </a:rPr>
              <a:t>∞ tank + </a:t>
            </a:r>
            <a:br>
              <a:rPr lang="en-US" sz="2400" dirty="0" smtClean="0">
                <a:solidFill>
                  <a:srgbClr val="3E18A8"/>
                </a:solidFill>
              </a:rPr>
            </a:br>
            <a:r>
              <a:rPr lang="en-US" sz="2400" dirty="0" smtClean="0">
                <a:solidFill>
                  <a:srgbClr val="3E18A8"/>
                </a:solidFill>
              </a:rPr>
              <a:t>tuner </a:t>
            </a:r>
            <a:br>
              <a:rPr lang="en-US" sz="2400" dirty="0" smtClean="0">
                <a:solidFill>
                  <a:srgbClr val="3E18A8"/>
                </a:solidFill>
              </a:rPr>
            </a:br>
            <a:r>
              <a:rPr lang="en-US" sz="2400" dirty="0" smtClean="0">
                <a:solidFill>
                  <a:srgbClr val="3E18A8"/>
                </a:solidFill>
              </a:rPr>
              <a:t>stiffness  </a:t>
            </a:r>
            <a:endParaRPr lang="en-US" sz="2400" dirty="0">
              <a:solidFill>
                <a:srgbClr val="3E18A8"/>
              </a:solidFill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7620000" y="1676400"/>
            <a:ext cx="304800" cy="304800"/>
          </a:xfrm>
          <a:prstGeom prst="star5">
            <a:avLst/>
          </a:prstGeom>
          <a:solidFill>
            <a:srgbClr val="3E18A8"/>
          </a:solidFill>
          <a:ln>
            <a:solidFill>
              <a:srgbClr val="3E1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68" y="44624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92696"/>
            <a:ext cx="865968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4 niobium cavities by </a:t>
            </a:r>
            <a:r>
              <a:rPr lang="en-US" sz="2400" dirty="0" smtClean="0"/>
              <a:t>industry and 1 niobium cavity by CERN by end of 2012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/>
              <a:t>Talk by Gonzalo Arnau concerning materials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/>
              <a:t>Talk by Said Atieh concerning manufacturing and R&amp;D</a:t>
            </a:r>
            <a:endParaRPr lang="en-US" sz="2000" i="1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2 copper cavities</a:t>
            </a:r>
            <a:r>
              <a:rPr lang="en-US" sz="2400" dirty="0" smtClean="0"/>
              <a:t> manufacturing ongoing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Help to adjust manufacturing parameters and identify possible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1 cavity will be used for HOM measurements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1 cavity will be used for sputtering tests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/>
              <a:t>Talk by </a:t>
            </a:r>
            <a:r>
              <a:rPr lang="en-US" sz="2000" i="1" dirty="0" smtClean="0"/>
              <a:t>Nuria Valverde concerning </a:t>
            </a:r>
            <a:r>
              <a:rPr lang="en-US" sz="2000" i="1" dirty="0" smtClean="0"/>
              <a:t>manufacturing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Cavity preparation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/>
              <a:t>Talk by </a:t>
            </a:r>
            <a:r>
              <a:rPr lang="en-US" sz="2000" i="1" dirty="0" smtClean="0"/>
              <a:t>Leonel Marques concerning </a:t>
            </a:r>
            <a:r>
              <a:rPr lang="en-US" sz="2000" i="1" dirty="0" err="1" smtClean="0"/>
              <a:t>Elecro</a:t>
            </a:r>
            <a:r>
              <a:rPr lang="en-US" sz="2000" i="1" dirty="0" smtClean="0"/>
              <a:t>-Polishing plant at CERN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Field flatness measurement system and tuning system still to be designed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beta=1 CERN cavities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itre 1032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836712"/>
          </a:xfrm>
        </p:spPr>
        <p:txBody>
          <a:bodyPr/>
          <a:lstStyle/>
          <a:p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smtClean="0"/>
              <a:t>design </a:t>
            </a:r>
            <a:r>
              <a:rPr lang="fr-FR" dirty="0" err="1" smtClean="0"/>
              <a:t>evolution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smtClean="0"/>
              <a:t>SPL </a:t>
            </a:r>
            <a:r>
              <a:rPr lang="fr-FR" dirty="0" smtClean="0"/>
              <a:t>to </a:t>
            </a:r>
            <a:r>
              <a:rPr lang="fr-FR" dirty="0" smtClean="0"/>
              <a:t>ESS</a:t>
            </a:r>
            <a:endParaRPr lang="fr-FR" dirty="0"/>
          </a:p>
        </p:txBody>
      </p:sp>
      <p:pic>
        <p:nvPicPr>
          <p:cNvPr id="45" name="Image 44" descr="irfulogoversio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xmlns="" val="2688487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634403"/>
              </p:ext>
            </p:extLst>
          </p:nvPr>
        </p:nvGraphicFramePr>
        <p:xfrm>
          <a:off x="1429352" y="3356992"/>
          <a:ext cx="2679384" cy="12801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913846"/>
                <a:gridCol w="765538"/>
              </a:tblGrid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 err="1"/>
                        <a:t>Bpk</a:t>
                      </a:r>
                      <a:r>
                        <a:rPr lang="en-GB" sz="1400" b="0" kern="800" dirty="0"/>
                        <a:t>/</a:t>
                      </a:r>
                      <a:r>
                        <a:rPr lang="en-GB" sz="1400" b="0" kern="800" dirty="0" err="1"/>
                        <a:t>Eacc</a:t>
                      </a:r>
                      <a:r>
                        <a:rPr lang="en-GB" sz="1400" b="0" kern="800" dirty="0"/>
                        <a:t> [</a:t>
                      </a:r>
                      <a:r>
                        <a:rPr lang="en-GB" sz="1400" b="0" kern="800" dirty="0" err="1"/>
                        <a:t>mT</a:t>
                      </a:r>
                      <a:r>
                        <a:rPr lang="en-GB" sz="1400" b="0" kern="800" dirty="0"/>
                        <a:t>/(MV/m)]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/>
                        <a:t>4.20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Epk/Eacc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1.99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G [Ohm]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270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Cell to cell coupling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1.92 %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r/Q [Ohms]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566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305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err="1"/>
                        <a:t>L</a:t>
                      </a:r>
                      <a:r>
                        <a:rPr lang="en-GB" sz="1400" kern="800" baseline="-25000" dirty="0" err="1"/>
                        <a:t>acc</a:t>
                      </a:r>
                      <a:r>
                        <a:rPr lang="en-GB" sz="1400" kern="800" dirty="0"/>
                        <a:t> = </a:t>
                      </a:r>
                      <a:r>
                        <a:rPr lang="en-GB" sz="1400" kern="800" dirty="0" err="1"/>
                        <a:t>Ngap.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b</a:t>
                      </a:r>
                      <a:r>
                        <a:rPr lang="en-GB" sz="1400" kern="800" dirty="0" err="1"/>
                        <a:t>.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l</a:t>
                      </a:r>
                      <a:r>
                        <a:rPr lang="en-GB" sz="1400" kern="800" dirty="0"/>
                        <a:t>/2 [m]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1.0647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0985118"/>
              </p:ext>
            </p:extLst>
          </p:nvPr>
        </p:nvGraphicFramePr>
        <p:xfrm>
          <a:off x="843210" y="980728"/>
          <a:ext cx="3024336" cy="215497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944216"/>
                <a:gridCol w="1080120"/>
              </a:tblGrid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/>
                        <a:t>RF frequency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 smtClean="0"/>
                        <a:t>704.42 </a:t>
                      </a:r>
                      <a:r>
                        <a:rPr lang="en-GB" sz="1400" b="0" kern="800" dirty="0"/>
                        <a:t>MHz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Cavity geometrical beta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1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en-GB" sz="1400" kern="800" dirty="0"/>
                        <a:t>Accelerating </a:t>
                      </a:r>
                      <a:r>
                        <a:rPr kumimoji="0" lang="en-GB" sz="1400" kern="800" dirty="0" smtClean="0"/>
                        <a:t>gradient</a:t>
                      </a:r>
                      <a:endParaRPr kumimoji="0" lang="fr-FR" sz="1400" b="0" kern="8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en-GB" sz="1400" kern="800" dirty="0"/>
                        <a:t>25 MV/m</a:t>
                      </a:r>
                      <a:endParaRPr kumimoji="0" lang="fr-FR" sz="1400" b="0" kern="8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0295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47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aseline="0" dirty="0" smtClean="0"/>
                        <a:t>Maximum surface E </a:t>
                      </a:r>
                      <a:r>
                        <a:rPr lang="fr-FR" sz="1400" baseline="0" dirty="0" err="1" smtClean="0"/>
                        <a:t>field</a:t>
                      </a:r>
                      <a:endParaRPr lang="fr-FR" sz="1400" b="0" baseline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aseline="0" dirty="0" smtClean="0"/>
                        <a:t>40 MV/m</a:t>
                      </a:r>
                      <a:endParaRPr lang="fr-FR" sz="1400" b="0" baseline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95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Average pulse </a:t>
                      </a:r>
                      <a:r>
                        <a:rPr lang="en-GB" sz="1400" kern="800" dirty="0" smtClean="0"/>
                        <a:t>current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40 mA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Peak RF power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1 MW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Repetition frequency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50 Hz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Duty cycle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5%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7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Operating Temperature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2 K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38" t="24276" r="689" b="8099"/>
          <a:stretch/>
        </p:blipFill>
        <p:spPr bwMode="auto">
          <a:xfrm flipH="1">
            <a:off x="4865884" y="5132272"/>
            <a:ext cx="3320374" cy="1714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9479538"/>
              </p:ext>
            </p:extLst>
          </p:nvPr>
        </p:nvGraphicFramePr>
        <p:xfrm>
          <a:off x="5189414" y="980728"/>
          <a:ext cx="3329557" cy="216769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114320"/>
                <a:gridCol w="1215237"/>
              </a:tblGrid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/>
                        <a:t>RF frequency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 smtClean="0"/>
                        <a:t>704.42 </a:t>
                      </a:r>
                      <a:r>
                        <a:rPr lang="en-GB" sz="1400" b="0" kern="800" dirty="0"/>
                        <a:t>MHz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Cavity </a:t>
                      </a:r>
                      <a:r>
                        <a:rPr lang="en-GB" sz="1400" kern="800" dirty="0" smtClean="0"/>
                        <a:t>geometrical beta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0.86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en-GB" sz="1400" kern="800" dirty="0"/>
                        <a:t>Accelerating </a:t>
                      </a:r>
                      <a:r>
                        <a:rPr kumimoji="0" lang="en-GB" sz="1400" kern="800" dirty="0" smtClean="0"/>
                        <a:t>gradient</a:t>
                      </a:r>
                      <a:endParaRPr kumimoji="0" lang="fr-FR" sz="1400" b="0" kern="8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kumimoji="0" lang="en-GB" sz="1400" kern="800" dirty="0" smtClean="0"/>
                        <a:t>18 </a:t>
                      </a:r>
                      <a:r>
                        <a:rPr kumimoji="0" lang="en-GB" sz="1400" kern="800" dirty="0"/>
                        <a:t>MV/m</a:t>
                      </a:r>
                      <a:endParaRPr kumimoji="0" lang="fr-FR" sz="1400" b="0" kern="8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/>
                        <a:t>Q</a:t>
                      </a:r>
                      <a:r>
                        <a:rPr lang="fr-FR" sz="1400" baseline="-25000" dirty="0" smtClean="0"/>
                        <a:t>0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at</a:t>
                      </a:r>
                      <a:r>
                        <a:rPr lang="fr-FR" sz="1400" baseline="0" dirty="0" smtClean="0"/>
                        <a:t> nominal </a:t>
                      </a:r>
                      <a:r>
                        <a:rPr lang="fr-FR" sz="1400" baseline="0" dirty="0" err="1" smtClean="0"/>
                        <a:t>field</a:t>
                      </a:r>
                      <a:endParaRPr lang="fr-FR" sz="1400" b="0" baseline="-25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/>
                        <a:t>&gt; 6 10</a:t>
                      </a:r>
                      <a:r>
                        <a:rPr lang="fr-FR" sz="1400" baseline="30000" dirty="0" smtClean="0"/>
                        <a:t>9</a:t>
                      </a:r>
                      <a:endParaRPr lang="fr-FR" sz="1400" b="0" baseline="30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aseline="0" dirty="0" smtClean="0"/>
                        <a:t>Maximum surface E </a:t>
                      </a:r>
                      <a:r>
                        <a:rPr lang="fr-FR" sz="1400" baseline="0" dirty="0" err="1" smtClean="0"/>
                        <a:t>field</a:t>
                      </a:r>
                      <a:endParaRPr lang="fr-FR" sz="1400" b="0" baseline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baseline="0" dirty="0" smtClean="0"/>
                        <a:t>40 MV/m</a:t>
                      </a:r>
                      <a:endParaRPr lang="fr-FR" sz="1400" b="0" baseline="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Average pulse </a:t>
                      </a:r>
                      <a:r>
                        <a:rPr lang="en-GB" sz="1400" kern="800" dirty="0" smtClean="0"/>
                        <a:t>current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5</a:t>
                      </a:r>
                      <a:r>
                        <a:rPr lang="en-GB" sz="1400" kern="800" dirty="0" smtClean="0"/>
                        <a:t>0 </a:t>
                      </a:r>
                      <a:r>
                        <a:rPr lang="en-GB" sz="1400" kern="800" dirty="0" err="1"/>
                        <a:t>mA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Peak RF power 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900 kW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Repetition frequency </a:t>
                      </a:r>
                      <a:endParaRPr lang="fr-FR" sz="14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14 </a:t>
                      </a:r>
                      <a:r>
                        <a:rPr lang="en-GB" sz="1400" kern="800" dirty="0"/>
                        <a:t>Hz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714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Beam pulse</a:t>
                      </a:r>
                      <a:r>
                        <a:rPr lang="en-GB" sz="1400" kern="800" baseline="0" dirty="0" smtClean="0"/>
                        <a:t> length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2.86 ms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591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Operating </a:t>
                      </a:r>
                      <a:r>
                        <a:rPr lang="en-GB" sz="1400" kern="800" dirty="0" smtClean="0"/>
                        <a:t>Temperature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2 K</a:t>
                      </a:r>
                      <a:endParaRPr lang="fr-FR" sz="1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2202203"/>
              </p:ext>
            </p:extLst>
          </p:nvPr>
        </p:nvGraphicFramePr>
        <p:xfrm>
          <a:off x="5952940" y="3326120"/>
          <a:ext cx="2681485" cy="14935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969608"/>
                <a:gridCol w="711877"/>
              </a:tblGrid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/>
                        <a:t>Bpk/Eacc [mT/(MV/m)]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0" kern="800" dirty="0" smtClean="0"/>
                        <a:t>4.3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Epk/Eacc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2.2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G [Ohm]</a:t>
                      </a:r>
                      <a:endParaRPr lang="fr-FR" sz="1400" b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241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Cell to cell coupling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1.8 </a:t>
                      </a:r>
                      <a:r>
                        <a:rPr lang="en-GB" sz="1400" kern="800" dirty="0"/>
                        <a:t>%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r/Q [Ohms]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477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err="1"/>
                        <a:t>L</a:t>
                      </a:r>
                      <a:r>
                        <a:rPr lang="en-GB" sz="1400" kern="800" baseline="-25000" dirty="0" err="1"/>
                        <a:t>acc</a:t>
                      </a:r>
                      <a:r>
                        <a:rPr lang="en-GB" sz="1400" kern="800" dirty="0"/>
                        <a:t> = </a:t>
                      </a:r>
                      <a:r>
                        <a:rPr lang="en-GB" sz="1400" kern="800" dirty="0" err="1"/>
                        <a:t>Ngap.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b.l</a:t>
                      </a:r>
                      <a:r>
                        <a:rPr lang="en-GB" sz="1400" kern="800" dirty="0"/>
                        <a:t>/2 [m]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0.915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75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err="1" smtClean="0"/>
                        <a:t>Cell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wall</a:t>
                      </a:r>
                      <a:r>
                        <a:rPr lang="fr-FR" sz="1400" dirty="0" smtClean="0"/>
                        <a:t> angle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400" dirty="0" smtClean="0"/>
                        <a:t>&gt; 8°</a:t>
                      </a:r>
                      <a:endParaRPr lang="fr-FR" sz="14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8" name="Picture 4" descr="\\Dapdc5\jplouin\My Documents\ESS\caviteNB_E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453" y="4803159"/>
            <a:ext cx="3775583" cy="185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3988546" y="6092189"/>
            <a:ext cx="0" cy="432048"/>
          </a:xfrm>
          <a:prstGeom prst="straightConnector1">
            <a:avLst/>
          </a:prstGeom>
          <a:ln w="1905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947621" y="6381095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2"/>
                </a:solidFill>
              </a:rPr>
              <a:t>Ø96mm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600" y="475864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2"/>
                </a:solidFill>
              </a:rPr>
              <a:t>Ø96mm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27126" y="4999019"/>
            <a:ext cx="0" cy="432048"/>
          </a:xfrm>
          <a:prstGeom prst="straightConnector1">
            <a:avLst/>
          </a:prstGeom>
          <a:ln w="1905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endCxn id="1028" idx="3"/>
          </p:cNvCxnSpPr>
          <p:nvPr/>
        </p:nvCxnSpPr>
        <p:spPr>
          <a:xfrm>
            <a:off x="477567" y="4621467"/>
            <a:ext cx="3529469" cy="1110824"/>
          </a:xfrm>
          <a:prstGeom prst="straightConnector1">
            <a:avLst/>
          </a:prstGeom>
          <a:ln w="1905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 rot="965384">
            <a:off x="2367424" y="5061154"/>
            <a:ext cx="1276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2"/>
                </a:solidFill>
              </a:rPr>
              <a:t>Ltot</a:t>
            </a:r>
            <a:r>
              <a:rPr lang="fr-FR" sz="1400" b="1" dirty="0" smtClean="0">
                <a:solidFill>
                  <a:schemeClr val="accent2"/>
                </a:solidFill>
              </a:rPr>
              <a:t>=1393mm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540791" y="494846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Ø140mm</a:t>
            </a:r>
            <a:endParaRPr lang="fr-FR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4865884" y="5168240"/>
            <a:ext cx="0" cy="432048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8133703" y="642596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Ø140mm</a:t>
            </a:r>
            <a:endParaRPr lang="fr-FR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8" name="Connecteur droit avec flèche 27"/>
          <p:cNvCxnSpPr/>
          <p:nvPr/>
        </p:nvCxnSpPr>
        <p:spPr>
          <a:xfrm>
            <a:off x="8100392" y="6318959"/>
            <a:ext cx="0" cy="432048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endCxn id="7" idx="1"/>
          </p:cNvCxnSpPr>
          <p:nvPr/>
        </p:nvCxnSpPr>
        <p:spPr>
          <a:xfrm>
            <a:off x="5091140" y="4875256"/>
            <a:ext cx="3095118" cy="1114080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 rot="1187754">
            <a:off x="6931986" y="5452863"/>
            <a:ext cx="1276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5">
                    <a:lumMod val="75000"/>
                  </a:schemeClr>
                </a:solidFill>
              </a:rPr>
              <a:t>Ltot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=1315mm</a:t>
            </a:r>
            <a:endParaRPr lang="fr-FR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32" name="ZoneTexte 1031"/>
          <p:cNvSpPr txBox="1"/>
          <p:nvPr/>
        </p:nvSpPr>
        <p:spPr>
          <a:xfrm rot="16200000">
            <a:off x="-398414" y="1905901"/>
            <a:ext cx="218238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DESIGN PARAMETERS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3966966" y="1905903"/>
            <a:ext cx="2182381" cy="30777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DESIGN PARAMETERS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645400" y="3856238"/>
            <a:ext cx="1305689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RF PARAMETERS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 rot="16200000">
            <a:off x="5072751" y="3937322"/>
            <a:ext cx="1467853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</a:rPr>
              <a:t>RF PARAMETERS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033" name="Titre 10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Cavity</a:t>
            </a:r>
            <a:r>
              <a:rPr lang="fr-FR" dirty="0" smtClean="0"/>
              <a:t> RF design : SPL vs ESS</a:t>
            </a:r>
            <a:endParaRPr lang="fr-FR" dirty="0"/>
          </a:p>
        </p:txBody>
      </p:sp>
      <p:pic>
        <p:nvPicPr>
          <p:cNvPr id="45" name="Image 44" descr="irfulogoversion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200729" y="3501008"/>
            <a:ext cx="842879" cy="4937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SPL</a:t>
            </a:r>
            <a:endParaRPr lang="fr-FR" sz="2800" b="1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4691650" y="3524794"/>
            <a:ext cx="842879" cy="49372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ESS</a:t>
            </a:r>
            <a:endParaRPr lang="fr-FR" sz="28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88487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2852936"/>
            <a:ext cx="4571999" cy="26454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571999" y="2852936"/>
            <a:ext cx="4574427" cy="25902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Coupled</a:t>
            </a:r>
            <a:r>
              <a:rPr lang="fr-FR" dirty="0" smtClean="0"/>
              <a:t> RF/</a:t>
            </a:r>
            <a:r>
              <a:rPr lang="fr-FR" dirty="0" err="1" smtClean="0"/>
              <a:t>mechanicals</a:t>
            </a:r>
            <a:r>
              <a:rPr lang="fr-FR" dirty="0" smtClean="0"/>
              <a:t> design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108988" y="3019632"/>
            <a:ext cx="4393431" cy="2289147"/>
            <a:chOff x="478411" y="1043159"/>
            <a:chExt cx="4393431" cy="2289147"/>
          </a:xfrm>
        </p:grpSpPr>
        <p:pic>
          <p:nvPicPr>
            <p:cNvPr id="3" name="Picture 2" descr="\\Dapdc5\jplouin\My Documents\SPL\SRF11\KL_Kext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8411" y="1043159"/>
              <a:ext cx="3313660" cy="2289147"/>
            </a:xfrm>
            <a:prstGeom prst="rect">
              <a:avLst/>
            </a:prstGeom>
            <a:noFill/>
          </p:spPr>
        </p:pic>
        <p:sp>
          <p:nvSpPr>
            <p:cNvPr id="5" name="Étoile à 5 branches 4"/>
            <p:cNvSpPr/>
            <p:nvPr/>
          </p:nvSpPr>
          <p:spPr>
            <a:xfrm>
              <a:off x="2599887" y="1236141"/>
              <a:ext cx="252028" cy="21602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677555" y="1682224"/>
              <a:ext cx="2194287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b="1" dirty="0" err="1" smtClean="0">
                  <a:solidFill>
                    <a:schemeClr val="accent2">
                      <a:lumMod val="75000"/>
                    </a:schemeClr>
                  </a:solidFill>
                </a:rPr>
                <a:t>K</a:t>
              </a:r>
              <a:r>
                <a:rPr lang="fr-FR" sz="1400" b="1" baseline="-25000" dirty="0" err="1" smtClean="0">
                  <a:solidFill>
                    <a:schemeClr val="accent2">
                      <a:lumMod val="75000"/>
                    </a:schemeClr>
                  </a:solidFill>
                </a:rPr>
                <a:t>ext</a:t>
              </a:r>
              <a:r>
                <a:rPr lang="fr-FR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fr-FR" sz="1100" b="1" dirty="0" smtClean="0">
                  <a:solidFill>
                    <a:schemeClr val="accent2">
                      <a:lumMod val="75000"/>
                    </a:schemeClr>
                  </a:solidFill>
                </a:rPr>
                <a:t>(tank + tuner)</a:t>
              </a:r>
              <a:r>
                <a:rPr lang="fr-FR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≈35kN/mm</a:t>
              </a:r>
            </a:p>
            <a:p>
              <a:pPr>
                <a:buFont typeface="Wingdings 3"/>
                <a:buChar char="&quot;"/>
              </a:pPr>
              <a:r>
                <a:rPr lang="fr-FR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K</a:t>
              </a:r>
              <a:r>
                <a:rPr lang="fr-FR" sz="1400" b="1" baseline="-25000" dirty="0" smtClean="0">
                  <a:solidFill>
                    <a:schemeClr val="accent2">
                      <a:lumMod val="75000"/>
                    </a:schemeClr>
                  </a:solidFill>
                </a:rPr>
                <a:t>L</a:t>
              </a:r>
              <a:r>
                <a:rPr lang="fr-FR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≈-1.2 Hz/(MV/m)</a:t>
              </a:r>
              <a:r>
                <a:rPr lang="fr-FR" sz="1400" b="1" baseline="30000" dirty="0" smtClean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</a:p>
            <a:p>
              <a:pPr>
                <a:buFont typeface="Wingdings 3"/>
                <a:buChar char="&quot;"/>
              </a:pPr>
              <a:r>
                <a:rPr lang="fr-FR" sz="1400" b="1" dirty="0" err="1" smtClean="0">
                  <a:solidFill>
                    <a:schemeClr val="accent2">
                      <a:lumMod val="75000"/>
                    </a:schemeClr>
                  </a:solidFill>
                  <a:latin typeface="Symbol" pitchFamily="18" charset="2"/>
                </a:rPr>
                <a:t>D</a:t>
              </a:r>
              <a:r>
                <a:rPr lang="fr-FR" sz="1400" b="1" dirty="0" err="1" smtClean="0">
                  <a:solidFill>
                    <a:schemeClr val="accent2">
                      <a:lumMod val="75000"/>
                    </a:schemeClr>
                  </a:solidFill>
                </a:rPr>
                <a:t>f</a:t>
              </a:r>
              <a:r>
                <a:rPr lang="fr-FR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≈ 750 Hz @ 25MV/m</a:t>
              </a:r>
              <a:endParaRPr lang="fr-FR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cxnSp>
        <p:nvCxnSpPr>
          <p:cNvPr id="7" name="Connecteur droit avec flèche 6"/>
          <p:cNvCxnSpPr>
            <a:endCxn id="5" idx="3"/>
          </p:cNvCxnSpPr>
          <p:nvPr/>
        </p:nvCxnSpPr>
        <p:spPr>
          <a:xfrm flipH="1" flipV="1">
            <a:off x="2434359" y="3428637"/>
            <a:ext cx="253621" cy="244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03949239"/>
              </p:ext>
            </p:extLst>
          </p:nvPr>
        </p:nvGraphicFramePr>
        <p:xfrm>
          <a:off x="306207" y="986573"/>
          <a:ext cx="4105400" cy="18288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544258"/>
                <a:gridCol w="561142"/>
              </a:tblGrid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Nominal wall thickness [mm]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3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Cavity stiffness Kcav [kN/mm] </a:t>
                      </a:r>
                      <a:endParaRPr lang="fr-F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3.84</a:t>
                      </a:r>
                      <a:endParaRPr lang="fr-F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Tuning sensitivity 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D</a:t>
                      </a:r>
                      <a:r>
                        <a:rPr lang="en-GB" sz="1400" kern="800" dirty="0" err="1"/>
                        <a:t>f</a:t>
                      </a:r>
                      <a:r>
                        <a:rPr lang="en-GB" sz="1400" kern="800" dirty="0"/>
                        <a:t>/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D</a:t>
                      </a:r>
                      <a:r>
                        <a:rPr lang="en-GB" sz="1400" kern="800" dirty="0" err="1"/>
                        <a:t>z</a:t>
                      </a:r>
                      <a:r>
                        <a:rPr lang="en-GB" sz="1400" kern="800" dirty="0"/>
                        <a:t> [kHz/mm]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164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K</a:t>
                      </a:r>
                      <a:r>
                        <a:rPr lang="en-GB" sz="1400" kern="800" baseline="-25000" dirty="0"/>
                        <a:t>L</a:t>
                      </a:r>
                      <a:r>
                        <a:rPr lang="en-GB" sz="1400" kern="800" dirty="0"/>
                        <a:t> with fixed ends [Hz/(MV/m)²]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-0.55</a:t>
                      </a:r>
                      <a:endParaRPr lang="fr-F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K</a:t>
                      </a:r>
                      <a:r>
                        <a:rPr lang="en-GB" sz="1400" kern="800" baseline="-25000" dirty="0"/>
                        <a:t>L</a:t>
                      </a:r>
                      <a:r>
                        <a:rPr lang="en-GB" sz="1400" kern="800" dirty="0"/>
                        <a:t> with free ends [Hz/(MV/m)²]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-5</a:t>
                      </a:r>
                      <a:endParaRPr lang="fr-F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9604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Pressure sensitivity </a:t>
                      </a:r>
                      <a:r>
                        <a:rPr lang="en-GB" sz="1400" kern="800" dirty="0" smtClean="0"/>
                        <a:t>K</a:t>
                      </a:r>
                      <a:r>
                        <a:rPr lang="en-GB" sz="1400" kern="800" baseline="-25000" dirty="0" smtClean="0"/>
                        <a:t>P</a:t>
                      </a:r>
                      <a:r>
                        <a:rPr lang="en-GB" sz="1400" kern="800" dirty="0" smtClean="0"/>
                        <a:t> [</a:t>
                      </a:r>
                      <a:r>
                        <a:rPr lang="en-GB" sz="1400" kern="800" dirty="0"/>
                        <a:t>Hz/mbar] (fixed ends)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1.2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087241" y="692696"/>
            <a:ext cx="41490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R"/>
            </a:pPr>
            <a:r>
              <a:rPr lang="fr-FR" sz="1400" b="1" dirty="0" smtClean="0">
                <a:solidFill>
                  <a:schemeClr val="accent1"/>
                </a:solidFill>
              </a:rPr>
              <a:t> </a:t>
            </a:r>
            <a:r>
              <a:rPr lang="fr-FR" sz="1400" b="1" dirty="0" err="1" smtClean="0">
                <a:solidFill>
                  <a:schemeClr val="accent1"/>
                </a:solidFill>
              </a:rPr>
              <a:t>Reduction</a:t>
            </a:r>
            <a:r>
              <a:rPr lang="fr-FR" sz="1400" b="1" dirty="0" smtClean="0">
                <a:solidFill>
                  <a:schemeClr val="accent1"/>
                </a:solidFill>
              </a:rPr>
              <a:t> of K</a:t>
            </a:r>
            <a:r>
              <a:rPr lang="fr-FR" sz="1400" b="1" baseline="-25000" dirty="0" smtClean="0">
                <a:solidFill>
                  <a:schemeClr val="accent1"/>
                </a:solidFill>
              </a:rPr>
              <a:t>L</a:t>
            </a:r>
            <a:r>
              <a:rPr lang="fr-FR" sz="1400" b="1" dirty="0" smtClean="0">
                <a:solidFill>
                  <a:schemeClr val="accent1"/>
                </a:solidFill>
              </a:rPr>
              <a:t> </a:t>
            </a:r>
            <a:r>
              <a:rPr lang="fr-FR" sz="1400" b="1" dirty="0" err="1" smtClean="0">
                <a:solidFill>
                  <a:schemeClr val="accent1"/>
                </a:solidFill>
              </a:rPr>
              <a:t>with</a:t>
            </a:r>
            <a:r>
              <a:rPr lang="fr-FR" sz="1400" b="1" dirty="0" smtClean="0">
                <a:solidFill>
                  <a:schemeClr val="accent1"/>
                </a:solidFill>
              </a:rPr>
              <a:t> </a:t>
            </a:r>
            <a:r>
              <a:rPr lang="fr-FR" sz="1400" b="1" dirty="0" err="1" smtClean="0">
                <a:solidFill>
                  <a:schemeClr val="accent1"/>
                </a:solidFill>
              </a:rPr>
              <a:t>stiffening</a:t>
            </a:r>
            <a:r>
              <a:rPr lang="fr-FR" sz="1400" b="1" dirty="0" smtClean="0">
                <a:solidFill>
                  <a:schemeClr val="accent1"/>
                </a:solidFill>
              </a:rPr>
              <a:t> rings (SPL and ESS)</a:t>
            </a: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9518198"/>
              </p:ext>
            </p:extLst>
          </p:nvPr>
        </p:nvGraphicFramePr>
        <p:xfrm>
          <a:off x="4763489" y="1013011"/>
          <a:ext cx="4161348" cy="18288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600399"/>
                <a:gridCol w="560949"/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Nominal wall thickness [mm]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3.6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/>
                        <a:t>Cavity stiffness Kcav [kN/mm] </a:t>
                      </a:r>
                      <a:endParaRPr lang="fr-F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2.59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Tuning sensitivity 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D</a:t>
                      </a:r>
                      <a:r>
                        <a:rPr lang="en-GB" sz="1400" kern="800" dirty="0" err="1"/>
                        <a:t>f</a:t>
                      </a:r>
                      <a:r>
                        <a:rPr lang="en-GB" sz="1400" kern="800" dirty="0"/>
                        <a:t>/</a:t>
                      </a:r>
                      <a:r>
                        <a:rPr lang="en-GB" sz="1400" kern="800" dirty="0" err="1">
                          <a:latin typeface="Symbol" pitchFamily="18" charset="2"/>
                        </a:rPr>
                        <a:t>D</a:t>
                      </a:r>
                      <a:r>
                        <a:rPr lang="en-GB" sz="1400" kern="800" dirty="0" err="1"/>
                        <a:t>z</a:t>
                      </a:r>
                      <a:r>
                        <a:rPr lang="en-GB" sz="1400" kern="800" dirty="0"/>
                        <a:t> [kHz/mm]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197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K</a:t>
                      </a:r>
                      <a:r>
                        <a:rPr lang="en-GB" sz="1400" kern="800" baseline="-25000" dirty="0" smtClean="0"/>
                        <a:t>L</a:t>
                      </a:r>
                      <a:r>
                        <a:rPr lang="en-GB" sz="1400" kern="800" dirty="0" smtClean="0"/>
                        <a:t> with </a:t>
                      </a:r>
                      <a:r>
                        <a:rPr lang="en-GB" sz="1400" kern="800" dirty="0"/>
                        <a:t>fixed ends [Hz/(MV/m)²]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-</a:t>
                      </a:r>
                      <a:r>
                        <a:rPr lang="en-GB" sz="1400" kern="800" dirty="0" smtClean="0"/>
                        <a:t>0.36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K</a:t>
                      </a:r>
                      <a:r>
                        <a:rPr lang="en-GB" sz="1400" kern="800" baseline="-25000" dirty="0" smtClean="0"/>
                        <a:t>L</a:t>
                      </a:r>
                      <a:r>
                        <a:rPr lang="en-GB" sz="1400" kern="800" dirty="0" smtClean="0"/>
                        <a:t> with </a:t>
                      </a:r>
                      <a:r>
                        <a:rPr lang="en-GB" sz="1400" kern="800" dirty="0"/>
                        <a:t>free ends [Hz/(MV/m)²] 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-8.9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/>
                        <a:t>Pressure sensitivity K</a:t>
                      </a:r>
                      <a:r>
                        <a:rPr lang="en-GB" sz="1400" kern="800" baseline="-25000" dirty="0"/>
                        <a:t>P</a:t>
                      </a:r>
                      <a:r>
                        <a:rPr lang="en-GB" sz="1400" kern="800" dirty="0"/>
                        <a:t> [Hz/mbar] (fixed ends)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kern="800" dirty="0" smtClean="0"/>
                        <a:t>4.85</a:t>
                      </a:r>
                      <a:endParaRPr lang="fr-F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Image 15" descr="KL_vs_kext_3_6m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865989"/>
            <a:ext cx="3415608" cy="2405817"/>
          </a:xfrm>
          <a:prstGeom prst="rect">
            <a:avLst/>
          </a:prstGeom>
        </p:spPr>
      </p:pic>
      <p:sp>
        <p:nvSpPr>
          <p:cNvPr id="17" name="Étoile à 5 branches 16"/>
          <p:cNvSpPr/>
          <p:nvPr/>
        </p:nvSpPr>
        <p:spPr>
          <a:xfrm>
            <a:off x="7217422" y="2952218"/>
            <a:ext cx="252028" cy="224490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>
            <a:stCxn id="19" idx="0"/>
            <a:endCxn id="17" idx="3"/>
          </p:cNvCxnSpPr>
          <p:nvPr/>
        </p:nvCxnSpPr>
        <p:spPr>
          <a:xfrm flipH="1" flipV="1">
            <a:off x="7421317" y="3176707"/>
            <a:ext cx="524771" cy="892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844163" y="4068898"/>
            <a:ext cx="220385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K</a:t>
            </a:r>
            <a:r>
              <a:rPr lang="fr-FR" sz="1400" b="1" baseline="-25000" dirty="0" smtClean="0">
                <a:solidFill>
                  <a:schemeClr val="accent5">
                    <a:lumMod val="75000"/>
                  </a:schemeClr>
                </a:solidFill>
              </a:rPr>
              <a:t>ext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100" b="1" dirty="0" smtClean="0">
                <a:solidFill>
                  <a:schemeClr val="accent5">
                    <a:lumMod val="75000"/>
                  </a:schemeClr>
                </a:solidFill>
              </a:rPr>
              <a:t>(tank + tuner)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≈30 kN/mm</a:t>
            </a:r>
          </a:p>
          <a:p>
            <a:pPr>
              <a:buFont typeface="Wingdings 3"/>
              <a:buChar char="&quot;"/>
            </a:pP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K</a:t>
            </a:r>
            <a:r>
              <a:rPr lang="fr-FR" sz="1400" b="1" baseline="-25000" dirty="0" smtClean="0">
                <a:solidFill>
                  <a:schemeClr val="accent5">
                    <a:lumMod val="75000"/>
                  </a:schemeClr>
                </a:solidFill>
              </a:rPr>
              <a:t>L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≈-1 Hz/(MV/m)</a:t>
            </a:r>
            <a:r>
              <a:rPr lang="fr-FR" sz="1400" b="1" baseline="30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  <a:p>
            <a:pPr>
              <a:buFont typeface="Wingdings 3"/>
              <a:buChar char="&quot;"/>
            </a:pPr>
            <a:r>
              <a:rPr lang="fr-FR" sz="1400" b="1" dirty="0" err="1" smtClean="0">
                <a:solidFill>
                  <a:schemeClr val="accent5">
                    <a:lumMod val="75000"/>
                  </a:schemeClr>
                </a:solidFill>
                <a:latin typeface="Symbol" pitchFamily="18" charset="2"/>
              </a:rPr>
              <a:t>D</a:t>
            </a:r>
            <a:r>
              <a:rPr lang="fr-FR" sz="1400" b="1" dirty="0" err="1" smtClean="0">
                <a:solidFill>
                  <a:schemeClr val="accent5">
                    <a:lumMod val="75000"/>
                  </a:schemeClr>
                </a:solidFill>
              </a:rPr>
              <a:t>f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 ≈ 325 Hz @ 18 MV/m (1/3 of </a:t>
            </a:r>
            <a:r>
              <a:rPr lang="fr-FR" sz="1400" b="1" dirty="0" err="1" smtClean="0">
                <a:solidFill>
                  <a:schemeClr val="accent5">
                    <a:lumMod val="75000"/>
                  </a:schemeClr>
                </a:solidFill>
              </a:rPr>
              <a:t>cavity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5">
                    <a:lumMod val="75000"/>
                  </a:schemeClr>
                </a:solidFill>
              </a:rPr>
              <a:t>bandwidth</a:t>
            </a:r>
            <a:r>
              <a:rPr lang="fr-FR" sz="1400" b="1" dirty="0" smtClean="0">
                <a:solidFill>
                  <a:schemeClr val="accent5">
                    <a:lumMod val="75000"/>
                  </a:schemeClr>
                </a:solidFill>
              </a:rPr>
              <a:t> )</a:t>
            </a:r>
            <a:endParaRPr lang="fr-FR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645120" y="692696"/>
            <a:ext cx="1170689" cy="293877"/>
          </a:xfrm>
          <a:prstGeom prst="rect">
            <a:avLst/>
          </a:prstGeom>
          <a:noFill/>
          <a:ln/>
        </p:spPr>
      </p:pic>
      <p:pic>
        <p:nvPicPr>
          <p:cNvPr id="21" name="Picture 4" descr="\\Dapdc5\jplouin\My Documents\SPL\SRF11\photo_tun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3761" y="5366413"/>
            <a:ext cx="3093538" cy="1501966"/>
          </a:xfrm>
          <a:prstGeom prst="rect">
            <a:avLst/>
          </a:prstGeom>
          <a:noFill/>
        </p:spPr>
      </p:pic>
      <p:pic>
        <p:nvPicPr>
          <p:cNvPr id="22" name="Picture 5" descr="\\Dapdc5\jplouin\My Documents\SPL\SRF11\tuner_CA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1549063" y="5373757"/>
            <a:ext cx="1629634" cy="1285942"/>
          </a:xfrm>
          <a:prstGeom prst="rect">
            <a:avLst/>
          </a:prstGeom>
          <a:noFill/>
        </p:spPr>
      </p:pic>
      <p:sp>
        <p:nvSpPr>
          <p:cNvPr id="25" name="ZoneTexte 24"/>
          <p:cNvSpPr txBox="1"/>
          <p:nvPr/>
        </p:nvSpPr>
        <p:spPr>
          <a:xfrm>
            <a:off x="6423819" y="5517232"/>
            <a:ext cx="2624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SPL and ESS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cavities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will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be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equipped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Saclay V type tuners for slow and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fast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tuning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\\Dapdc5\jplouin\My Documents\SPL\SRF11\formule_K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05893" y="4545951"/>
            <a:ext cx="1883056" cy="465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9" name="Rectangle à coins arrondis 28"/>
          <p:cNvSpPr/>
          <p:nvPr/>
        </p:nvSpPr>
        <p:spPr>
          <a:xfrm>
            <a:off x="3644732" y="2929844"/>
            <a:ext cx="842879" cy="4937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SPL</a:t>
            </a:r>
            <a:endParaRPr lang="fr-FR" sz="2800" b="1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8182214" y="2929844"/>
            <a:ext cx="842879" cy="49372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/>
              <a:t>ESS</a:t>
            </a:r>
            <a:endParaRPr lang="fr-FR" sz="2800" b="1" dirty="0"/>
          </a:p>
        </p:txBody>
      </p:sp>
      <p:sp>
        <p:nvSpPr>
          <p:cNvPr id="32" name="ZoneTexte 31"/>
          <p:cNvSpPr txBox="1"/>
          <p:nvPr/>
        </p:nvSpPr>
        <p:spPr>
          <a:xfrm>
            <a:off x="5532207" y="5366413"/>
            <a:ext cx="885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SPL tuner</a:t>
            </a:r>
            <a:endParaRPr lang="fr-FR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4" name="Image 33" descr="irfulogoversion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51125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Mechanicals</a:t>
            </a:r>
            <a:r>
              <a:rPr lang="fr-FR" dirty="0" smtClean="0"/>
              <a:t> design</a:t>
            </a:r>
            <a:endParaRPr lang="fr-F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93" t="19183" r="10098" b="10039"/>
          <a:stretch/>
        </p:blipFill>
        <p:spPr bwMode="auto">
          <a:xfrm rot="20733526" flipH="1">
            <a:off x="5449882" y="701450"/>
            <a:ext cx="3367671" cy="204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e 22"/>
          <p:cNvGrpSpPr/>
          <p:nvPr/>
        </p:nvGrpSpPr>
        <p:grpSpPr>
          <a:xfrm>
            <a:off x="213844" y="1257727"/>
            <a:ext cx="4029729" cy="1179775"/>
            <a:chOff x="738387" y="33141566"/>
            <a:chExt cx="13639779" cy="5025692"/>
          </a:xfrm>
        </p:grpSpPr>
        <p:pic>
          <p:nvPicPr>
            <p:cNvPr id="24" name="Picture 3" descr="\\Dapdc5\jplouin\My Documents\SPL\SRF11\cavite_tank_coupe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0475" y="33141566"/>
              <a:ext cx="11595100" cy="3929062"/>
            </a:xfrm>
            <a:prstGeom prst="rect">
              <a:avLst/>
            </a:prstGeom>
            <a:noFill/>
          </p:spPr>
        </p:pic>
        <p:sp>
          <p:nvSpPr>
            <p:cNvPr id="25" name="Rectangle 24"/>
            <p:cNvSpPr/>
            <p:nvPr/>
          </p:nvSpPr>
          <p:spPr>
            <a:xfrm>
              <a:off x="1386459" y="33717630"/>
              <a:ext cx="2304256" cy="1656184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Arc 25"/>
            <p:cNvSpPr/>
            <p:nvPr/>
          </p:nvSpPr>
          <p:spPr>
            <a:xfrm flipH="1">
              <a:off x="738387" y="34739853"/>
              <a:ext cx="1296144" cy="2793442"/>
            </a:xfrm>
            <a:prstGeom prst="arc">
              <a:avLst>
                <a:gd name="adj1" fmla="val 16200000"/>
                <a:gd name="adj2" fmla="val 5370780"/>
              </a:avLst>
            </a:prstGeom>
            <a:ln w="19050">
              <a:solidFill>
                <a:schemeClr val="accent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95571" y="33285582"/>
              <a:ext cx="2304256" cy="1656184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Arc 27"/>
            <p:cNvSpPr/>
            <p:nvPr/>
          </p:nvSpPr>
          <p:spPr>
            <a:xfrm>
              <a:off x="13059838" y="34581727"/>
              <a:ext cx="1318328" cy="3585531"/>
            </a:xfrm>
            <a:prstGeom prst="arc">
              <a:avLst>
                <a:gd name="adj1" fmla="val 16200000"/>
                <a:gd name="adj2" fmla="val 5107183"/>
              </a:avLst>
            </a:prstGeom>
            <a:ln w="19050">
              <a:solidFill>
                <a:schemeClr val="accent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205002" y="980728"/>
            <a:ext cx="45365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R"/>
            </a:pPr>
            <a:r>
              <a:rPr lang="fr-FR" sz="1200" b="1" dirty="0" smtClean="0">
                <a:solidFill>
                  <a:schemeClr val="accent1"/>
                </a:solidFill>
              </a:rPr>
              <a:t> Saclay prototype : possible </a:t>
            </a:r>
            <a:r>
              <a:rPr lang="fr-FR" sz="1200" b="1" dirty="0" err="1" smtClean="0">
                <a:solidFill>
                  <a:schemeClr val="accent1"/>
                </a:solidFill>
              </a:rPr>
              <a:t>integration</a:t>
            </a:r>
            <a:r>
              <a:rPr lang="fr-FR" sz="1200" b="1" dirty="0" smtClean="0">
                <a:solidFill>
                  <a:schemeClr val="accent1"/>
                </a:solidFill>
              </a:rPr>
              <a:t> in </a:t>
            </a:r>
            <a:r>
              <a:rPr lang="fr-FR" sz="1200" b="1" dirty="0" err="1" smtClean="0">
                <a:solidFill>
                  <a:schemeClr val="accent1"/>
                </a:solidFill>
              </a:rPr>
              <a:t>Cryholab</a:t>
            </a:r>
            <a:endParaRPr lang="fr-FR" sz="1200" b="1" dirty="0" smtClean="0">
              <a:solidFill>
                <a:schemeClr val="accent1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116446" y="4023682"/>
            <a:ext cx="38383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400" b="1" dirty="0" err="1" smtClean="0"/>
              <a:t>Helium</a:t>
            </a:r>
            <a:r>
              <a:rPr lang="fr-FR" sz="1400" b="1" dirty="0" smtClean="0"/>
              <a:t> tank in </a:t>
            </a:r>
            <a:r>
              <a:rPr lang="fr-FR" sz="1400" b="1" dirty="0" err="1" smtClean="0"/>
              <a:t>Titanium</a:t>
            </a:r>
            <a:r>
              <a:rPr lang="fr-FR" sz="1400" b="1" dirty="0" smtClean="0"/>
              <a:t> </a:t>
            </a:r>
            <a:r>
              <a:rPr lang="fr-FR" sz="1400" dirty="0" smtClean="0"/>
              <a:t>(</a:t>
            </a:r>
            <a:r>
              <a:rPr lang="fr-FR" sz="1400" dirty="0" err="1" smtClean="0"/>
              <a:t>limits</a:t>
            </a:r>
            <a:r>
              <a:rPr lang="fr-FR" sz="1400" dirty="0" smtClean="0"/>
              <a:t> the </a:t>
            </a:r>
            <a:r>
              <a:rPr lang="fr-FR" sz="1400" dirty="0" err="1" smtClean="0"/>
              <a:t>differential</a:t>
            </a:r>
            <a:r>
              <a:rPr lang="fr-FR" sz="1400" dirty="0" smtClean="0"/>
              <a:t> </a:t>
            </a:r>
            <a:r>
              <a:rPr lang="fr-FR" sz="1400" dirty="0" err="1" smtClean="0"/>
              <a:t>shrinkage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Nb </a:t>
            </a:r>
            <a:r>
              <a:rPr lang="fr-FR" sz="1400" dirty="0" err="1" smtClean="0"/>
              <a:t>during</a:t>
            </a:r>
            <a:r>
              <a:rPr lang="fr-FR" sz="1400" dirty="0" smtClean="0"/>
              <a:t> </a:t>
            </a:r>
            <a:r>
              <a:rPr lang="fr-FR" sz="1400" dirty="0" err="1" smtClean="0"/>
              <a:t>cooling</a:t>
            </a:r>
            <a:r>
              <a:rPr lang="fr-FR" sz="1400" dirty="0" smtClean="0"/>
              <a:t> down)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/>
              <a:t>All </a:t>
            </a:r>
            <a:r>
              <a:rPr lang="fr-FR" sz="1400" dirty="0" err="1" smtClean="0"/>
              <a:t>flanges</a:t>
            </a:r>
            <a:r>
              <a:rPr lang="fr-FR" sz="1400" dirty="0" smtClean="0"/>
              <a:t> made of Nb or Nb/Ti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 err="1" smtClean="0"/>
              <a:t>except</a:t>
            </a:r>
            <a:r>
              <a:rPr lang="fr-FR" sz="1400" dirty="0" smtClean="0"/>
              <a:t> the FPC </a:t>
            </a:r>
            <a:r>
              <a:rPr lang="fr-FR" sz="1400" dirty="0" err="1" smtClean="0"/>
              <a:t>flange</a:t>
            </a:r>
            <a:r>
              <a:rPr lang="fr-FR" sz="1400" dirty="0" smtClean="0"/>
              <a:t>, in </a:t>
            </a:r>
            <a:r>
              <a:rPr lang="fr-FR" sz="1400" dirty="0" err="1" smtClean="0"/>
              <a:t>stainless</a:t>
            </a:r>
            <a:r>
              <a:rPr lang="fr-FR" sz="1400" dirty="0" smtClean="0"/>
              <a:t> </a:t>
            </a:r>
            <a:r>
              <a:rPr lang="fr-FR" sz="1400" dirty="0" err="1" smtClean="0"/>
              <a:t>steel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copper</a:t>
            </a:r>
            <a:r>
              <a:rPr lang="fr-FR" sz="1400" dirty="0" smtClean="0"/>
              <a:t> </a:t>
            </a:r>
            <a:r>
              <a:rPr lang="fr-FR" sz="1400" dirty="0" err="1" smtClean="0"/>
              <a:t>gasket</a:t>
            </a:r>
            <a:r>
              <a:rPr lang="fr-FR" sz="1400" dirty="0" smtClean="0"/>
              <a:t>, to </a:t>
            </a:r>
            <a:r>
              <a:rPr lang="fr-FR" sz="1400" dirty="0" err="1" smtClean="0"/>
              <a:t>be</a:t>
            </a:r>
            <a:r>
              <a:rPr lang="fr-FR" sz="1400" dirty="0" smtClean="0"/>
              <a:t> compatible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HIPPI coupler, and for </a:t>
            </a:r>
            <a:r>
              <a:rPr lang="fr-FR" sz="1400" dirty="0" err="1" smtClean="0"/>
              <a:t>safety</a:t>
            </a:r>
            <a:r>
              <a:rPr lang="fr-FR" sz="1400" dirty="0" smtClean="0"/>
              <a:t> </a:t>
            </a:r>
            <a:r>
              <a:rPr lang="fr-FR" sz="1400" dirty="0" err="1" smtClean="0"/>
              <a:t>reasons</a:t>
            </a:r>
            <a:endParaRPr lang="fr-FR" sz="1400" dirty="0" smtClean="0"/>
          </a:p>
          <a:p>
            <a:pPr marL="742950" lvl="1" indent="-285750">
              <a:buFont typeface="Wingdings" pitchFamily="2" charset="2"/>
              <a:buChar char=""/>
            </a:pPr>
            <a:r>
              <a:rPr lang="fr-FR" sz="1400" dirty="0" err="1" smtClean="0"/>
              <a:t>intermediate</a:t>
            </a:r>
            <a:r>
              <a:rPr lang="fr-FR" sz="1400" dirty="0" smtClean="0"/>
              <a:t> </a:t>
            </a:r>
            <a:r>
              <a:rPr lang="fr-FR" sz="1400" dirty="0" err="1" smtClean="0"/>
              <a:t>piece</a:t>
            </a:r>
            <a:r>
              <a:rPr lang="fr-FR" sz="1400" dirty="0" smtClean="0"/>
              <a:t> in Ti </a:t>
            </a:r>
            <a:r>
              <a:rPr lang="fr-FR" sz="1400" dirty="0" err="1" smtClean="0"/>
              <a:t>needed</a:t>
            </a:r>
            <a:endParaRPr lang="fr-FR" sz="1400" dirty="0"/>
          </a:p>
        </p:txBody>
      </p:sp>
      <p:grpSp>
        <p:nvGrpSpPr>
          <p:cNvPr id="55" name="Groupe 54"/>
          <p:cNvGrpSpPr/>
          <p:nvPr/>
        </p:nvGrpSpPr>
        <p:grpSpPr>
          <a:xfrm>
            <a:off x="-70337" y="2288680"/>
            <a:ext cx="4833194" cy="1737245"/>
            <a:chOff x="-12074" y="2986985"/>
            <a:chExt cx="4833194" cy="1737245"/>
          </a:xfrm>
        </p:grpSpPr>
        <p:pic>
          <p:nvPicPr>
            <p:cNvPr id="1029" name="Picture 5" descr="\\Dapdc5\jplouin\My Documents\ESS\flange_spl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102" y="3214315"/>
              <a:ext cx="1760292" cy="1417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\\Dapdc5\jplouin\My Documents\ESS\bellows_spl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405" y="3176604"/>
              <a:ext cx="1273482" cy="1189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ZoneTexte 11"/>
            <p:cNvSpPr txBox="1"/>
            <p:nvPr/>
          </p:nvSpPr>
          <p:spPr>
            <a:xfrm>
              <a:off x="696312" y="2986985"/>
              <a:ext cx="8376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rgbClr val="00B0F0"/>
                  </a:solidFill>
                </a:rPr>
                <a:t>Helium</a:t>
              </a:r>
              <a:r>
                <a:rPr lang="fr-FR" sz="1200" b="1" dirty="0" smtClean="0">
                  <a:solidFill>
                    <a:srgbClr val="00B0F0"/>
                  </a:solidFill>
                </a:rPr>
                <a:t> tank in Ti</a:t>
              </a:r>
              <a:endParaRPr lang="fr-FR" sz="1200" b="1" dirty="0">
                <a:solidFill>
                  <a:srgbClr val="00B0F0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-12074" y="3770958"/>
              <a:ext cx="12953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Intermediate</a:t>
              </a:r>
              <a:r>
                <a:rPr lang="fr-FR" sz="1200" b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piece</a:t>
              </a:r>
              <a:r>
                <a:rPr lang="fr-FR" sz="1200" b="1" dirty="0" smtClean="0">
                  <a:solidFill>
                    <a:schemeClr val="bg1">
                      <a:lumMod val="50000"/>
                    </a:schemeClr>
                  </a:solidFill>
                </a:rPr>
                <a:t> in Ti</a:t>
              </a:r>
              <a:endParaRPr lang="fr-FR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72803" y="3493959"/>
              <a:ext cx="10527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Bellows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(Ti)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777443" y="3064900"/>
              <a:ext cx="17088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bg1">
                      <a:lumMod val="65000"/>
                    </a:schemeClr>
                  </a:solidFill>
                </a:rPr>
                <a:t>Stainless</a:t>
              </a:r>
              <a:r>
                <a:rPr lang="fr-FR" sz="1200" b="1" dirty="0" smtClean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bg1">
                      <a:lumMod val="65000"/>
                    </a:schemeClr>
                  </a:solidFill>
                </a:rPr>
                <a:t>Steel</a:t>
              </a:r>
              <a:r>
                <a:rPr lang="fr-FR" sz="1200" b="1" dirty="0" smtClean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bg1">
                      <a:lumMod val="65000"/>
                    </a:schemeClr>
                  </a:solidFill>
                </a:rPr>
                <a:t>flange+copper</a:t>
              </a:r>
              <a:r>
                <a:rPr lang="fr-FR" sz="1200" b="1" dirty="0" smtClean="0">
                  <a:solidFill>
                    <a:schemeClr val="bg1">
                      <a:lumMod val="65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bg1">
                      <a:lumMod val="65000"/>
                    </a:schemeClr>
                  </a:solidFill>
                </a:rPr>
                <a:t>gasket</a:t>
              </a:r>
              <a:endParaRPr lang="fr-FR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758102" y="3422020"/>
              <a:ext cx="1063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Intermediate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piece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in Ti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2836773" y="4262565"/>
              <a:ext cx="856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rgbClr val="00B0F0"/>
                  </a:solidFill>
                </a:rPr>
                <a:t>Helium</a:t>
              </a:r>
              <a:r>
                <a:rPr lang="fr-FR" sz="1200" b="1" dirty="0" smtClean="0">
                  <a:solidFill>
                    <a:srgbClr val="00B0F0"/>
                  </a:solidFill>
                </a:rPr>
                <a:t> tank in Ti</a:t>
              </a:r>
              <a:endParaRPr lang="fr-FR" sz="1200" b="1" dirty="0">
                <a:solidFill>
                  <a:srgbClr val="00B0F0"/>
                </a:solidFill>
              </a:endParaRP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V="1">
              <a:off x="3419872" y="4001790"/>
              <a:ext cx="593177" cy="49160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flipH="1" flipV="1">
              <a:off x="2735947" y="3874792"/>
              <a:ext cx="201652" cy="4916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flipH="1">
              <a:off x="3843392" y="3804441"/>
              <a:ext cx="169657" cy="197349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flipH="1">
              <a:off x="2878269" y="3526565"/>
              <a:ext cx="325579" cy="376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>
              <a:off x="1345146" y="3318168"/>
              <a:ext cx="234716" cy="10385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>
              <a:off x="1251075" y="3652852"/>
              <a:ext cx="328787" cy="619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 flipV="1">
              <a:off x="899176" y="3874792"/>
              <a:ext cx="634752" cy="1269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ZoneTexte 56"/>
          <p:cNvSpPr txBox="1"/>
          <p:nvPr/>
        </p:nvSpPr>
        <p:spPr>
          <a:xfrm>
            <a:off x="1272002" y="5839564"/>
            <a:ext cx="6981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The position of the HOM ports </a:t>
            </a:r>
            <a:r>
              <a:rPr lang="fr-FR" sz="1600" dirty="0" err="1" smtClean="0"/>
              <a:t>could</a:t>
            </a:r>
            <a:r>
              <a:rPr lang="fr-FR" sz="1600" dirty="0" smtClean="0"/>
              <a:t> change </a:t>
            </a:r>
            <a:r>
              <a:rPr lang="fr-FR" sz="1600" dirty="0" err="1" smtClean="0"/>
              <a:t>after</a:t>
            </a:r>
            <a:r>
              <a:rPr lang="fr-FR" sz="1600" dirty="0" smtClean="0"/>
              <a:t> the prototypes, in relation </a:t>
            </a:r>
            <a:r>
              <a:rPr lang="fr-FR" sz="1600" dirty="0" err="1" smtClean="0"/>
              <a:t>with</a:t>
            </a:r>
            <a:r>
              <a:rPr lang="fr-FR" sz="1600" dirty="0" smtClean="0"/>
              <a:t> HOM </a:t>
            </a:r>
            <a:r>
              <a:rPr lang="fr-FR" sz="1600" dirty="0" err="1" smtClean="0"/>
              <a:t>couplers</a:t>
            </a:r>
            <a:r>
              <a:rPr lang="fr-FR" sz="1600" dirty="0" smtClean="0"/>
              <a:t> </a:t>
            </a:r>
            <a:r>
              <a:rPr lang="fr-FR" sz="1600" dirty="0" err="1" smtClean="0"/>
              <a:t>studies</a:t>
            </a:r>
            <a:r>
              <a:rPr lang="fr-FR" sz="1600" dirty="0" smtClean="0"/>
              <a:t> (SPL and ESS)</a:t>
            </a:r>
            <a:endParaRPr lang="fr-FR" sz="1600" dirty="0"/>
          </a:p>
        </p:txBody>
      </p:sp>
      <p:cxnSp>
        <p:nvCxnSpPr>
          <p:cNvPr id="59" name="Connecteur en arc 58"/>
          <p:cNvCxnSpPr/>
          <p:nvPr/>
        </p:nvCxnSpPr>
        <p:spPr>
          <a:xfrm rot="16200000" flipH="1">
            <a:off x="1472846" y="3100561"/>
            <a:ext cx="1203651" cy="346110"/>
          </a:xfrm>
          <a:prstGeom prst="curvedConnector3">
            <a:avLst>
              <a:gd name="adj1" fmla="val 55559"/>
            </a:avLst>
          </a:prstGeom>
          <a:scene3d>
            <a:camera prst="orthographicFront">
              <a:rot lat="0" lon="0" rev="200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e 73"/>
          <p:cNvGrpSpPr/>
          <p:nvPr/>
        </p:nvGrpSpPr>
        <p:grpSpPr>
          <a:xfrm>
            <a:off x="7133717" y="2767893"/>
            <a:ext cx="1920858" cy="1562789"/>
            <a:chOff x="5508104" y="2832787"/>
            <a:chExt cx="1920858" cy="1562789"/>
          </a:xfrm>
        </p:grpSpPr>
        <p:pic>
          <p:nvPicPr>
            <p:cNvPr id="1031" name="Picture 7" descr="\\Dapdc5\jplouin\My Documents\ESS\flange_ess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832787"/>
              <a:ext cx="1920858" cy="1403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ZoneTexte 69"/>
            <p:cNvSpPr txBox="1"/>
            <p:nvPr/>
          </p:nvSpPr>
          <p:spPr>
            <a:xfrm>
              <a:off x="6221608" y="3933911"/>
              <a:ext cx="8569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>
                  <a:solidFill>
                    <a:srgbClr val="00B0F0"/>
                  </a:solidFill>
                </a:rPr>
                <a:t>Helium</a:t>
              </a:r>
              <a:r>
                <a:rPr lang="fr-FR" sz="1200" dirty="0" smtClean="0">
                  <a:solidFill>
                    <a:srgbClr val="00B0F0"/>
                  </a:solidFill>
                </a:rPr>
                <a:t> tank in Ti</a:t>
              </a:r>
              <a:endParaRPr lang="fr-FR" sz="1200" dirty="0">
                <a:solidFill>
                  <a:srgbClr val="00B0F0"/>
                </a:solidFill>
              </a:endParaRPr>
            </a:p>
          </p:txBody>
        </p:sp>
        <p:cxnSp>
          <p:nvCxnSpPr>
            <p:cNvPr id="71" name="Connecteur droit avec flèche 70"/>
            <p:cNvCxnSpPr/>
            <p:nvPr/>
          </p:nvCxnSpPr>
          <p:spPr>
            <a:xfrm flipV="1">
              <a:off x="6804248" y="3668095"/>
              <a:ext cx="439012" cy="49664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/>
            <p:nvPr/>
          </p:nvCxnSpPr>
          <p:spPr>
            <a:xfrm flipH="1" flipV="1">
              <a:off x="6068325" y="3597084"/>
              <a:ext cx="306565" cy="40072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ZoneTexte 77"/>
            <p:cNvSpPr txBox="1"/>
            <p:nvPr/>
          </p:nvSpPr>
          <p:spPr>
            <a:xfrm>
              <a:off x="6136300" y="2896502"/>
              <a:ext cx="1106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chemeClr val="accent1"/>
                  </a:solidFill>
                </a:rPr>
                <a:t>Nb/Ti </a:t>
              </a:r>
              <a:r>
                <a:rPr lang="fr-FR" sz="1200" b="1" dirty="0" err="1" smtClean="0">
                  <a:solidFill>
                    <a:schemeClr val="accent1"/>
                  </a:solidFill>
                </a:rPr>
                <a:t>flanges</a:t>
              </a:r>
              <a:endParaRPr lang="fr-FR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79" name="Connecteur droit avec flèche 78"/>
            <p:cNvCxnSpPr>
              <a:stCxn id="78" idx="2"/>
            </p:cNvCxnSpPr>
            <p:nvPr/>
          </p:nvCxnSpPr>
          <p:spPr>
            <a:xfrm>
              <a:off x="6689780" y="3173501"/>
              <a:ext cx="166987" cy="24879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e 74"/>
          <p:cNvGrpSpPr/>
          <p:nvPr/>
        </p:nvGrpSpPr>
        <p:grpSpPr>
          <a:xfrm>
            <a:off x="4612149" y="2405646"/>
            <a:ext cx="2233464" cy="1528152"/>
            <a:chOff x="4576753" y="2650568"/>
            <a:chExt cx="2233464" cy="1528152"/>
          </a:xfrm>
        </p:grpSpPr>
        <p:pic>
          <p:nvPicPr>
            <p:cNvPr id="1032" name="Picture 8" descr="\\Dapdc5\jplouin\My Documents\ESS\bellows_ess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920796"/>
              <a:ext cx="1302113" cy="1257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5" name="ZoneTexte 84"/>
            <p:cNvSpPr txBox="1"/>
            <p:nvPr/>
          </p:nvSpPr>
          <p:spPr>
            <a:xfrm>
              <a:off x="5146199" y="2650568"/>
              <a:ext cx="8376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rgbClr val="00B0F0"/>
                  </a:solidFill>
                </a:rPr>
                <a:t>Helium</a:t>
              </a:r>
              <a:r>
                <a:rPr lang="fr-FR" sz="1200" b="1" dirty="0" smtClean="0">
                  <a:solidFill>
                    <a:srgbClr val="00B0F0"/>
                  </a:solidFill>
                </a:rPr>
                <a:t> tank in Ti</a:t>
              </a:r>
              <a:endParaRPr lang="fr-FR" sz="1200" b="1" dirty="0">
                <a:solidFill>
                  <a:srgbClr val="00B0F0"/>
                </a:solidFill>
              </a:endParaRP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4817473" y="3215911"/>
              <a:ext cx="10527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Bellows</a:t>
              </a:r>
              <a:r>
                <a:rPr lang="fr-F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 (Ti)</a:t>
              </a:r>
              <a:endParaRPr lang="fr-FR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4576753" y="3549288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Intermediate</a:t>
              </a:r>
              <a:r>
                <a:rPr lang="fr-FR" sz="1200" b="1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fr-FR" sz="1200" b="1" dirty="0" err="1" smtClean="0">
                  <a:solidFill>
                    <a:schemeClr val="bg1">
                      <a:lumMod val="50000"/>
                    </a:schemeClr>
                  </a:solidFill>
                </a:rPr>
                <a:t>piece</a:t>
              </a:r>
              <a:r>
                <a:rPr lang="fr-FR" sz="1200" b="1" dirty="0" smtClean="0">
                  <a:solidFill>
                    <a:schemeClr val="bg1">
                      <a:lumMod val="50000"/>
                    </a:schemeClr>
                  </a:solidFill>
                </a:rPr>
                <a:t> in Ti</a:t>
              </a:r>
              <a:endParaRPr lang="fr-FR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8" name="Connecteur droit avec flèche 87"/>
            <p:cNvCxnSpPr/>
            <p:nvPr/>
          </p:nvCxnSpPr>
          <p:spPr>
            <a:xfrm>
              <a:off x="5655028" y="3447812"/>
              <a:ext cx="328787" cy="61988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/>
            <p:nvPr/>
          </p:nvCxnSpPr>
          <p:spPr>
            <a:xfrm>
              <a:off x="5866457" y="3016627"/>
              <a:ext cx="234716" cy="10385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/>
            <p:nvPr/>
          </p:nvCxnSpPr>
          <p:spPr>
            <a:xfrm flipV="1">
              <a:off x="5411505" y="3777994"/>
              <a:ext cx="634752" cy="1269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ZoneTexte 91"/>
          <p:cNvSpPr txBox="1"/>
          <p:nvPr/>
        </p:nvSpPr>
        <p:spPr>
          <a:xfrm>
            <a:off x="4905427" y="4345653"/>
            <a:ext cx="39121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400" b="1" dirty="0" err="1" smtClean="0"/>
              <a:t>Helium</a:t>
            </a:r>
            <a:r>
              <a:rPr lang="fr-FR" sz="1400" b="1" dirty="0" smtClean="0"/>
              <a:t> tank in </a:t>
            </a:r>
            <a:r>
              <a:rPr lang="fr-FR" sz="1400" b="1" dirty="0" err="1" smtClean="0"/>
              <a:t>Titanium</a:t>
            </a:r>
            <a:r>
              <a:rPr lang="fr-FR" sz="1400" b="1" dirty="0" smtClean="0"/>
              <a:t> </a:t>
            </a:r>
            <a:r>
              <a:rPr lang="fr-FR" sz="1400" dirty="0" smtClean="0"/>
              <a:t>(</a:t>
            </a:r>
            <a:r>
              <a:rPr lang="fr-FR" sz="1400" dirty="0" err="1" smtClean="0"/>
              <a:t>limits</a:t>
            </a:r>
            <a:r>
              <a:rPr lang="fr-FR" sz="1400" dirty="0" smtClean="0"/>
              <a:t> the </a:t>
            </a:r>
            <a:r>
              <a:rPr lang="fr-FR" sz="1400" dirty="0" err="1" smtClean="0"/>
              <a:t>differential</a:t>
            </a:r>
            <a:r>
              <a:rPr lang="fr-FR" sz="1400" dirty="0" smtClean="0"/>
              <a:t> </a:t>
            </a:r>
            <a:r>
              <a:rPr lang="fr-FR" sz="1400" dirty="0" err="1" smtClean="0"/>
              <a:t>shrinkage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Nb </a:t>
            </a:r>
            <a:r>
              <a:rPr lang="fr-FR" sz="1400" dirty="0" err="1" smtClean="0"/>
              <a:t>during</a:t>
            </a:r>
            <a:r>
              <a:rPr lang="fr-FR" sz="1400" dirty="0" smtClean="0"/>
              <a:t> </a:t>
            </a:r>
            <a:r>
              <a:rPr lang="fr-FR" sz="1400" dirty="0" err="1" smtClean="0"/>
              <a:t>cooling</a:t>
            </a:r>
            <a:r>
              <a:rPr lang="fr-FR" sz="1400" dirty="0" smtClean="0"/>
              <a:t> down)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400" dirty="0" smtClean="0"/>
              <a:t>All </a:t>
            </a:r>
            <a:r>
              <a:rPr lang="fr-FR" sz="1400" dirty="0" err="1" smtClean="0"/>
              <a:t>flanges</a:t>
            </a:r>
            <a:r>
              <a:rPr lang="fr-FR" sz="1400" dirty="0" smtClean="0"/>
              <a:t> made of Nb or Nb/Ti</a:t>
            </a:r>
          </a:p>
        </p:txBody>
      </p:sp>
      <p:sp>
        <p:nvSpPr>
          <p:cNvPr id="93" name="Arc 92"/>
          <p:cNvSpPr/>
          <p:nvPr/>
        </p:nvSpPr>
        <p:spPr>
          <a:xfrm flipH="1">
            <a:off x="5204574" y="1652450"/>
            <a:ext cx="382932" cy="655757"/>
          </a:xfrm>
          <a:prstGeom prst="arc">
            <a:avLst>
              <a:gd name="adj1" fmla="val 16200000"/>
              <a:gd name="adj2" fmla="val 5370780"/>
            </a:avLst>
          </a:prstGeom>
          <a:ln w="1905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Arc 93"/>
          <p:cNvSpPr/>
          <p:nvPr/>
        </p:nvSpPr>
        <p:spPr>
          <a:xfrm>
            <a:off x="8642082" y="2219800"/>
            <a:ext cx="326689" cy="655757"/>
          </a:xfrm>
          <a:prstGeom prst="arc">
            <a:avLst>
              <a:gd name="adj1" fmla="val 16200000"/>
              <a:gd name="adj2" fmla="val 5370780"/>
            </a:avLst>
          </a:prstGeom>
          <a:ln w="1905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5" name="Image 94" descr="irfulogoversion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96" name="ZoneTexte 95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  <p:sp>
        <p:nvSpPr>
          <p:cNvPr id="50" name="Date Placeholder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947481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 descr="irfulogoversion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304800" y="762000"/>
            <a:ext cx="8371656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ESS cavity without extremity “cones” </a:t>
            </a:r>
          </a:p>
          <a:p>
            <a:pPr marL="1257300" lvl="2" indent="-342900">
              <a:spcBef>
                <a:spcPct val="20000"/>
              </a:spcBef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00B050"/>
                </a:solidFill>
              </a:rPr>
              <a:t>+</a:t>
            </a:r>
            <a:r>
              <a:rPr lang="en-US" sz="2400" dirty="0" smtClean="0"/>
              <a:t> easier to extract the HOM propagating in a larger tube</a:t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00B050"/>
                </a:solidFill>
              </a:rPr>
              <a:t>+</a:t>
            </a:r>
            <a:r>
              <a:rPr lang="en-US" sz="2400" dirty="0" smtClean="0"/>
              <a:t> easier for the manufacturing</a:t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00B050"/>
                </a:solidFill>
              </a:rPr>
              <a:t>+</a:t>
            </a:r>
            <a:r>
              <a:rPr lang="en-US" sz="2400" dirty="0" smtClean="0"/>
              <a:t> </a:t>
            </a:r>
            <a:r>
              <a:rPr lang="en-US" sz="2400" dirty="0" smtClean="0"/>
              <a:t>easier </a:t>
            </a:r>
            <a:r>
              <a:rPr lang="en-US" sz="2400" dirty="0" smtClean="0"/>
              <a:t>for electro polishing and more generally for cavity cleaning</a:t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00B050"/>
                </a:solidFill>
              </a:rPr>
              <a:t>+</a:t>
            </a:r>
            <a:r>
              <a:rPr lang="en-US" sz="2400" dirty="0" smtClean="0"/>
              <a:t> more rigid, thus less sensitive to </a:t>
            </a:r>
            <a:r>
              <a:rPr lang="en-US" sz="2400" dirty="0" smtClean="0"/>
              <a:t>L</a:t>
            </a:r>
            <a:r>
              <a:rPr lang="en-US" sz="2400" dirty="0" smtClean="0"/>
              <a:t>orentz forces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/>
              <a:t> longer cavity (for larger tubes one should increase the length to avoid the fundamental mode to be dissipated on the inter-cavities bellow)</a:t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/>
              <a:t> bigger flanges</a:t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/>
              <a:t> a </a:t>
            </a:r>
            <a:r>
              <a:rPr lang="en-US" sz="2400" dirty="0" smtClean="0"/>
              <a:t>priori </a:t>
            </a:r>
            <a:r>
              <a:rPr lang="en-US" sz="2400" dirty="0" smtClean="0"/>
              <a:t>more difficult to mount the tuning system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688487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9716" y="0"/>
            <a:ext cx="8229600" cy="836712"/>
          </a:xfrm>
        </p:spPr>
        <p:txBody>
          <a:bodyPr/>
          <a:lstStyle/>
          <a:p>
            <a:r>
              <a:rPr lang="fr-FR" dirty="0" smtClean="0"/>
              <a:t>Equipment for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err="1" smtClean="0"/>
              <a:t>preparation</a:t>
            </a:r>
            <a:endParaRPr lang="fr-FR" dirty="0"/>
          </a:p>
        </p:txBody>
      </p:sp>
      <p:pic>
        <p:nvPicPr>
          <p:cNvPr id="3" name="Picture 4" descr="\\Dapdc5\jplouin\My Documents\SPL\SRF11\banctuning_pied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580112" y="3241042"/>
            <a:ext cx="3339204" cy="3544268"/>
          </a:xfrm>
          <a:prstGeom prst="rect">
            <a:avLst/>
          </a:prstGeom>
          <a:noFill/>
        </p:spPr>
      </p:pic>
      <p:pic>
        <p:nvPicPr>
          <p:cNvPr id="4" name="Picture 6" descr="\\Dapdc5\jplouin\My Documents\SPL\SRF11\banc_ep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111" y="1698650"/>
            <a:ext cx="4298891" cy="3098502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0" y="5013176"/>
            <a:ext cx="536408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b="1" dirty="0" err="1" smtClean="0">
                <a:solidFill>
                  <a:schemeClr val="accent1"/>
                </a:solidFill>
              </a:rPr>
              <a:t>Cavity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tuning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set-up</a:t>
            </a:r>
            <a:r>
              <a:rPr lang="fr-FR" b="1" dirty="0" smtClean="0">
                <a:solidFill>
                  <a:schemeClr val="accent1"/>
                </a:solidFill>
              </a:rPr>
              <a:t>  for </a:t>
            </a:r>
            <a:r>
              <a:rPr lang="fr-FR" b="1" dirty="0" err="1" smtClean="0">
                <a:solidFill>
                  <a:schemeClr val="accent1"/>
                </a:solidFill>
              </a:rPr>
              <a:t>field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flatness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achievement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at</a:t>
            </a:r>
            <a:r>
              <a:rPr lang="fr-FR" b="1" dirty="0" smtClean="0">
                <a:solidFill>
                  <a:schemeClr val="accent1"/>
                </a:solidFill>
              </a:rPr>
              <a:t> room </a:t>
            </a:r>
            <a:r>
              <a:rPr lang="fr-FR" b="1" dirty="0" err="1" smtClean="0">
                <a:solidFill>
                  <a:schemeClr val="accent1"/>
                </a:solidFill>
              </a:rPr>
              <a:t>temperature</a:t>
            </a:r>
            <a:r>
              <a:rPr lang="fr-FR" b="1" dirty="0" smtClean="0">
                <a:solidFill>
                  <a:schemeClr val="accent1"/>
                </a:solidFill>
              </a:rPr>
              <a:t> (</a:t>
            </a:r>
            <a:r>
              <a:rPr lang="fr-FR" b="1" dirty="0" err="1" smtClean="0">
                <a:solidFill>
                  <a:schemeClr val="accent1"/>
                </a:solidFill>
              </a:rPr>
              <a:t>under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development</a:t>
            </a:r>
            <a:r>
              <a:rPr lang="fr-FR" b="1" dirty="0" smtClean="0">
                <a:solidFill>
                  <a:schemeClr val="accent1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b="1" dirty="0" err="1" smtClean="0">
                <a:solidFill>
                  <a:schemeClr val="accent1"/>
                </a:solidFill>
              </a:rPr>
              <a:t>Cell</a:t>
            </a:r>
            <a:r>
              <a:rPr lang="fr-FR" b="1" dirty="0" smtClean="0">
                <a:solidFill>
                  <a:schemeClr val="accent1"/>
                </a:solidFill>
              </a:rPr>
              <a:t> by </a:t>
            </a:r>
            <a:r>
              <a:rPr lang="fr-FR" b="1" dirty="0" err="1" smtClean="0">
                <a:solidFill>
                  <a:schemeClr val="accent1"/>
                </a:solidFill>
              </a:rPr>
              <a:t>cell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tuning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between</a:t>
            </a:r>
            <a:r>
              <a:rPr lang="fr-FR" b="1" dirty="0" smtClean="0">
                <a:solidFill>
                  <a:schemeClr val="accent1"/>
                </a:solidFill>
              </a:rPr>
              <a:t> plates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b="1" dirty="0" smtClean="0">
                <a:solidFill>
                  <a:schemeClr val="accent1"/>
                </a:solidFill>
              </a:rPr>
              <a:t>This </a:t>
            </a:r>
            <a:r>
              <a:rPr lang="fr-FR" b="1" dirty="0" err="1" smtClean="0">
                <a:solidFill>
                  <a:schemeClr val="accent1"/>
                </a:solidFill>
              </a:rPr>
              <a:t>set-up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is</a:t>
            </a:r>
            <a:r>
              <a:rPr lang="fr-FR" b="1" dirty="0" smtClean="0">
                <a:solidFill>
                  <a:schemeClr val="accent1"/>
                </a:solidFill>
              </a:rPr>
              <a:t> adaptable for </a:t>
            </a:r>
            <a:r>
              <a:rPr lang="fr-FR" b="1" dirty="0" err="1" smtClean="0">
                <a:solidFill>
                  <a:schemeClr val="accent1"/>
                </a:solidFill>
              </a:rPr>
              <a:t>both</a:t>
            </a:r>
            <a:r>
              <a:rPr lang="fr-FR" b="1" dirty="0" smtClean="0">
                <a:solidFill>
                  <a:schemeClr val="accent1"/>
                </a:solidFill>
              </a:rPr>
              <a:t> SPL and ESS </a:t>
            </a:r>
            <a:r>
              <a:rPr lang="fr-FR" b="1" dirty="0" err="1" smtClean="0">
                <a:solidFill>
                  <a:schemeClr val="accent1"/>
                </a:solidFill>
              </a:rPr>
              <a:t>cavities</a:t>
            </a:r>
            <a:endParaRPr lang="fr-FR" b="1" dirty="0">
              <a:solidFill>
                <a:schemeClr val="accent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22506" y="1725965"/>
            <a:ext cx="424847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b="1" dirty="0" smtClean="0">
                <a:solidFill>
                  <a:schemeClr val="accent1"/>
                </a:solidFill>
              </a:rPr>
              <a:t>Vertical </a:t>
            </a:r>
            <a:r>
              <a:rPr lang="fr-FR" b="1" dirty="0" err="1" smtClean="0">
                <a:solidFill>
                  <a:schemeClr val="accent1"/>
                </a:solidFill>
              </a:rPr>
              <a:t>electro-polishing</a:t>
            </a:r>
            <a:r>
              <a:rPr lang="fr-FR" b="1" dirty="0" smtClean="0">
                <a:solidFill>
                  <a:schemeClr val="accent1"/>
                </a:solidFill>
              </a:rPr>
              <a:t> (</a:t>
            </a:r>
            <a:r>
              <a:rPr lang="fr-FR" b="1" dirty="0" err="1" smtClean="0">
                <a:solidFill>
                  <a:schemeClr val="accent1"/>
                </a:solidFill>
              </a:rPr>
              <a:t>installed</a:t>
            </a:r>
            <a:r>
              <a:rPr lang="fr-FR" b="1" dirty="0" smtClean="0">
                <a:solidFill>
                  <a:schemeClr val="accent1"/>
                </a:solidFill>
              </a:rPr>
              <a:t> and </a:t>
            </a:r>
            <a:r>
              <a:rPr lang="fr-FR" b="1" dirty="0" err="1" smtClean="0">
                <a:solidFill>
                  <a:schemeClr val="accent1"/>
                </a:solidFill>
              </a:rPr>
              <a:t>tested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at</a:t>
            </a:r>
            <a:r>
              <a:rPr lang="fr-FR" b="1" dirty="0" smtClean="0">
                <a:solidFill>
                  <a:schemeClr val="accent1"/>
                </a:solidFill>
              </a:rPr>
              <a:t> Saclay)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b="1" dirty="0" err="1" smtClean="0">
                <a:solidFill>
                  <a:schemeClr val="accent1"/>
                </a:solidFill>
              </a:rPr>
              <a:t>Ready</a:t>
            </a:r>
            <a:r>
              <a:rPr lang="fr-FR" b="1" dirty="0" smtClean="0">
                <a:solidFill>
                  <a:schemeClr val="accent1"/>
                </a:solidFill>
              </a:rPr>
              <a:t> to use for </a:t>
            </a:r>
            <a:r>
              <a:rPr lang="fr-FR" b="1" dirty="0" err="1" smtClean="0">
                <a:solidFill>
                  <a:schemeClr val="accent1"/>
                </a:solidFill>
              </a:rPr>
              <a:t>both</a:t>
            </a:r>
            <a:r>
              <a:rPr lang="fr-FR" b="1" dirty="0" smtClean="0">
                <a:solidFill>
                  <a:schemeClr val="accent1"/>
                </a:solidFill>
              </a:rPr>
              <a:t> SPL and ESS </a:t>
            </a:r>
            <a:r>
              <a:rPr lang="fr-FR" b="1" dirty="0" err="1" smtClean="0">
                <a:solidFill>
                  <a:schemeClr val="accent1"/>
                </a:solidFill>
              </a:rPr>
              <a:t>cavities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7" name="Image 6" descr="irfulogoversion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7" y="116632"/>
            <a:ext cx="1519568" cy="50405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7835" y="6475033"/>
            <a:ext cx="26219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Juliette </a:t>
            </a:r>
            <a:r>
              <a:rPr lang="fr-FR" i="1" dirty="0" err="1" smtClean="0"/>
              <a:t>Plouin</a:t>
            </a:r>
            <a:r>
              <a:rPr lang="fr-FR" i="1" dirty="0" smtClean="0"/>
              <a:t>  CEA-Saclay</a:t>
            </a:r>
            <a:endParaRPr lang="fr-FR" i="1" dirty="0"/>
          </a:p>
        </p:txBody>
      </p:sp>
      <p:sp>
        <p:nvSpPr>
          <p:cNvPr id="9" name="Flèche droite 8"/>
          <p:cNvSpPr/>
          <p:nvPr/>
        </p:nvSpPr>
        <p:spPr>
          <a:xfrm flipH="1">
            <a:off x="4622506" y="2852936"/>
            <a:ext cx="129614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3941930" y="6227713"/>
            <a:ext cx="129614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9E41-35E5-4CCC-A00F-8F4411BF75EB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SLHiPP-1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41371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95536" y="1052736"/>
            <a:ext cx="842493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Several cavity developments all over the world, related to the SPL project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They will be tested independently by each collaborator in their own testing facilities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Cavities to be installed in the SPL </a:t>
            </a:r>
            <a:r>
              <a:rPr lang="en-US" sz="2400" dirty="0" err="1" smtClean="0"/>
              <a:t>cryo</a:t>
            </a:r>
            <a:r>
              <a:rPr lang="en-US" sz="2400" dirty="0" smtClean="0"/>
              <a:t>-module will be provided by CERN by end of next year: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4 to be manufactured in industry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1 (spare) to be manufactured at CERN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SPL beta=1 cavity design by CEA was used as basis for beta=0.86 cavity design for 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Summary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57158" y="1835056"/>
            <a:ext cx="8072494" cy="230832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Beta 1.0</a:t>
            </a: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CEA/Saclay: </a:t>
            </a:r>
            <a:r>
              <a:rPr lang="fr-FR" sz="2000" b="1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1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cavity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with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Titanium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Helium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vessel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pPr indent="1339850"/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Stainless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Steel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Helium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vessels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and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tuning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systems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for the CERN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cavities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CERN: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4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cavities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with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Stainless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Steel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vessels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pPr indent="712788"/>
            <a:r>
              <a:rPr lang="fr-FR" sz="2000" dirty="0" smtClean="0">
                <a:latin typeface="Candara" pitchFamily="34" charset="0"/>
                <a:sym typeface="Wingdings" pitchFamily="2" charset="2"/>
              </a:rPr>
              <a:t>2 ≠ RF coupler types</a:t>
            </a: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BNL: 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1 « 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Universal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 »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cavity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60648"/>
            <a:ext cx="6572296" cy="71438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andara" pitchFamily="34" charset="0"/>
              </a:rPr>
              <a:t>collaboration: who is doing what?</a:t>
            </a:r>
            <a:endParaRPr lang="en-GB" sz="2800" dirty="0">
              <a:latin typeface="Candar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7158" y="928670"/>
            <a:ext cx="8072494" cy="769441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Beta 0.65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IPN Orsay</a:t>
            </a:r>
            <a:r>
              <a:rPr lang="fr-FR" sz="2000" dirty="0" smtClean="0">
                <a:solidFill>
                  <a:srgbClr val="A50021"/>
                </a:solidFill>
                <a:latin typeface="Candara" pitchFamily="34" charset="0"/>
                <a:sym typeface="Wingdings" pitchFamily="2" charset="2"/>
              </a:rPr>
              <a:t>: 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1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cavity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with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Titanium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Helium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vessel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158" y="4258583"/>
            <a:ext cx="8072494" cy="138499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sym typeface="Wingdings" pitchFamily="2" charset="2"/>
              </a:rPr>
              <a:t>HOM</a:t>
            </a:r>
            <a:endParaRPr lang="fr-FR" sz="24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Rostock U.: 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HOM coupler design</a:t>
            </a:r>
            <a:endParaRPr lang="fr-FR" sz="2000" b="1" dirty="0" smtClean="0">
              <a:solidFill>
                <a:srgbClr val="C00000"/>
              </a:solidFill>
              <a:latin typeface="Candara" pitchFamily="34" charset="0"/>
              <a:sym typeface="Wingdings" pitchFamily="2" charset="2"/>
            </a:endParaRP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Royal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Holloway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 U. of London: </a:t>
            </a:r>
            <a:r>
              <a:rPr lang="fr-FR" sz="2000" dirty="0" err="1" smtClean="0">
                <a:latin typeface="Candara" pitchFamily="34" charset="0"/>
              </a:rPr>
              <a:t>Cavity</a:t>
            </a:r>
            <a:r>
              <a:rPr lang="fr-FR" sz="2000" dirty="0" smtClean="0">
                <a:latin typeface="Candara" pitchFamily="34" charset="0"/>
              </a:rPr>
              <a:t>-to-</a:t>
            </a:r>
            <a:r>
              <a:rPr lang="fr-FR" sz="2000" dirty="0" err="1" smtClean="0">
                <a:latin typeface="Candara" pitchFamily="34" charset="0"/>
              </a:rPr>
              <a:t>cavity</a:t>
            </a:r>
            <a:r>
              <a:rPr lang="fr-FR" sz="2000" dirty="0" smtClean="0">
                <a:latin typeface="Candara" pitchFamily="34" charset="0"/>
              </a:rPr>
              <a:t> </a:t>
            </a:r>
            <a:r>
              <a:rPr lang="fr-FR" sz="2000" dirty="0" err="1" smtClean="0">
                <a:latin typeface="Candara" pitchFamily="34" charset="0"/>
              </a:rPr>
              <a:t>coupling</a:t>
            </a:r>
            <a:r>
              <a:rPr lang="fr-FR" sz="2000" dirty="0" smtClean="0">
                <a:latin typeface="Candara" pitchFamily="34" charset="0"/>
              </a:rPr>
              <a:t> </a:t>
            </a:r>
            <a:r>
              <a:rPr lang="fr-FR" sz="2000" dirty="0" err="1" smtClean="0">
                <a:latin typeface="Candara" pitchFamily="34" charset="0"/>
              </a:rPr>
              <a:t>effects</a:t>
            </a:r>
            <a:r>
              <a:rPr lang="fr-FR" sz="2000" dirty="0" smtClean="0">
                <a:latin typeface="Candara" pitchFamily="34" charset="0"/>
              </a:rPr>
              <a:t> </a:t>
            </a: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BNL: </a:t>
            </a:r>
            <a:r>
              <a:rPr lang="fr-FR" sz="2000" dirty="0" err="1" smtClean="0">
                <a:latin typeface="Candara" pitchFamily="34" charset="0"/>
              </a:rPr>
              <a:t>Cavity</a:t>
            </a:r>
            <a:r>
              <a:rPr lang="fr-FR" sz="2000" dirty="0" smtClean="0">
                <a:latin typeface="Candara" pitchFamily="34" charset="0"/>
              </a:rPr>
              <a:t>-to-</a:t>
            </a:r>
            <a:r>
              <a:rPr lang="fr-FR" sz="2000" dirty="0" err="1" smtClean="0">
                <a:latin typeface="Candara" pitchFamily="34" charset="0"/>
              </a:rPr>
              <a:t>cavity</a:t>
            </a:r>
            <a:r>
              <a:rPr lang="fr-FR" sz="2000" dirty="0" smtClean="0">
                <a:latin typeface="Candara" pitchFamily="34" charset="0"/>
              </a:rPr>
              <a:t> </a:t>
            </a:r>
            <a:r>
              <a:rPr lang="fr-FR" sz="2000" dirty="0" err="1" smtClean="0">
                <a:latin typeface="Candara" pitchFamily="34" charset="0"/>
              </a:rPr>
              <a:t>coupling</a:t>
            </a:r>
            <a:r>
              <a:rPr lang="fr-FR" sz="2000" dirty="0" smtClean="0">
                <a:latin typeface="Candara" pitchFamily="34" charset="0"/>
              </a:rPr>
              <a:t> </a:t>
            </a:r>
            <a:r>
              <a:rPr lang="fr-FR" sz="2000" dirty="0" err="1" smtClean="0">
                <a:latin typeface="Candara" pitchFamily="34" charset="0"/>
              </a:rPr>
              <a:t>effects</a:t>
            </a:r>
            <a:r>
              <a:rPr lang="fr-FR" sz="2000" dirty="0" smtClean="0">
                <a:latin typeface="Candara" pitchFamily="34" charset="0"/>
              </a:rPr>
              <a:t> &amp; HOM coupler design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158" y="5802831"/>
            <a:ext cx="8072494" cy="769441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sym typeface="Wingdings" pitchFamily="2" charset="2"/>
              </a:rPr>
              <a:t>SHORT-CRYOMODULE</a:t>
            </a:r>
            <a:endParaRPr lang="fr-FR" sz="24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  <a:sym typeface="Wingdings" pitchFamily="2" charset="2"/>
              </a:rPr>
              <a:t>CERN &amp; IPN Orsay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 dirty="0"/>
          </a:p>
        </p:txBody>
      </p:sp>
      <p:sp>
        <p:nvSpPr>
          <p:cNvPr id="8" name="ZoneTexte 3"/>
          <p:cNvSpPr txBox="1"/>
          <p:nvPr/>
        </p:nvSpPr>
        <p:spPr>
          <a:xfrm>
            <a:off x="4067944" y="6488668"/>
            <a:ext cx="44221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Guillaume Olry, IPNO, talk SRF 2011 Chicago</a:t>
            </a:r>
            <a:endParaRPr lang="fr-F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980728"/>
            <a:ext cx="7162800" cy="56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Beta = 0.65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RF design done by IPNO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Mechanical design done by IPNO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Titanium helium tank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niobium cavity to </a:t>
            </a:r>
            <a:r>
              <a:rPr lang="en-US" sz="2000" dirty="0" smtClean="0"/>
              <a:t>be manufactured by IPN </a:t>
            </a:r>
            <a:r>
              <a:rPr lang="en-US" sz="2000" dirty="0" err="1" smtClean="0"/>
              <a:t>Orsay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To be tested </a:t>
            </a:r>
            <a:r>
              <a:rPr lang="en-US" sz="2000" dirty="0" smtClean="0"/>
              <a:t>in the “CRYHOLAB” at CEA </a:t>
            </a:r>
            <a:r>
              <a:rPr lang="en-US" sz="2000" dirty="0" err="1" smtClean="0"/>
              <a:t>Saclay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CEA tuner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CEA main coupler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equipped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03648" y="5805264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Configuration to be tested in CRYHOLAB</a:t>
            </a:r>
            <a:endParaRPr lang="en-GB" sz="1400" i="1" dirty="0">
              <a:solidFill>
                <a:srgbClr val="002060"/>
              </a:solidFill>
            </a:endParaRPr>
          </a:p>
        </p:txBody>
      </p:sp>
      <p:pic>
        <p:nvPicPr>
          <p:cNvPr id="18" name="Picture 3" descr="D:\PROJETS\CERN (LINAC4 &amp; SPL)\SPL\Meetings SPL\CERNMeeting_Nov2010\Images Cavite Eucard\Cavite IPN Test Cryolab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1512" y="3429000"/>
            <a:ext cx="4392488" cy="3272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60648"/>
            <a:ext cx="6572296" cy="71438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andara" pitchFamily="34" charset="0"/>
              </a:rPr>
              <a:t>Beta 0.65</a:t>
            </a:r>
            <a:endParaRPr lang="en-GB" sz="2800" dirty="0">
              <a:latin typeface="Candar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3568" y="1124744"/>
            <a:ext cx="5388630" cy="477053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RF design</a:t>
            </a:r>
          </a:p>
          <a:p>
            <a:r>
              <a:rPr lang="fr-FR" sz="2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sym typeface="Wingdings" pitchFamily="2" charset="2"/>
              </a:rPr>
              <a:t> Operating gradient: 19 MV/m</a:t>
            </a:r>
            <a:endParaRPr lang="fr-FR" sz="2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  <a:p>
            <a:pPr lvl="1"/>
            <a:r>
              <a:rPr lang="fr-FR" sz="2000" b="1" dirty="0" err="1" smtClean="0">
                <a:latin typeface="Candara" pitchFamily="34" charset="0"/>
              </a:rPr>
              <a:t>Epk</a:t>
            </a:r>
            <a:r>
              <a:rPr lang="fr-FR" sz="2000" b="1" dirty="0" smtClean="0">
                <a:latin typeface="Candara" pitchFamily="34" charset="0"/>
              </a:rPr>
              <a:t>/</a:t>
            </a:r>
            <a:r>
              <a:rPr lang="fr-FR" sz="2000" b="1" dirty="0" err="1" smtClean="0">
                <a:latin typeface="Candara" pitchFamily="34" charset="0"/>
              </a:rPr>
              <a:t>Eacc</a:t>
            </a:r>
            <a:r>
              <a:rPr lang="fr-FR" sz="2000" b="1" dirty="0" smtClean="0">
                <a:latin typeface="Candara" pitchFamily="34" charset="0"/>
              </a:rPr>
              <a:t>&lt;2.6</a:t>
            </a:r>
            <a:r>
              <a:rPr lang="fr-FR" sz="2000" dirty="0" smtClean="0">
                <a:latin typeface="Candara" pitchFamily="34" charset="0"/>
              </a:rPr>
              <a:t> (&lt;-&gt; </a:t>
            </a:r>
            <a:r>
              <a:rPr lang="fr-FR" sz="2000" dirty="0" err="1" smtClean="0">
                <a:latin typeface="Candara" pitchFamily="34" charset="0"/>
              </a:rPr>
              <a:t>Epk</a:t>
            </a:r>
            <a:r>
              <a:rPr lang="fr-FR" sz="2000" dirty="0" smtClean="0">
                <a:latin typeface="Candara" pitchFamily="34" charset="0"/>
              </a:rPr>
              <a:t>=50 MV/m)</a:t>
            </a:r>
          </a:p>
          <a:p>
            <a:pPr lvl="1"/>
            <a:r>
              <a:rPr lang="fr-FR" sz="2000" b="1" dirty="0" err="1" smtClean="0">
                <a:latin typeface="Candara" pitchFamily="34" charset="0"/>
                <a:sym typeface="Wingdings" pitchFamily="2" charset="2"/>
              </a:rPr>
              <a:t>Bpk</a:t>
            </a:r>
            <a:r>
              <a:rPr lang="fr-FR" sz="2000" b="1" dirty="0" smtClean="0">
                <a:latin typeface="Candara" pitchFamily="34" charset="0"/>
                <a:sym typeface="Wingdings" pitchFamily="2" charset="2"/>
              </a:rPr>
              <a:t>/</a:t>
            </a:r>
            <a:r>
              <a:rPr lang="fr-FR" sz="2000" b="1" dirty="0" err="1" smtClean="0">
                <a:latin typeface="Candara" pitchFamily="34" charset="0"/>
                <a:sym typeface="Wingdings" pitchFamily="2" charset="2"/>
              </a:rPr>
              <a:t>Eacc</a:t>
            </a:r>
            <a:r>
              <a:rPr lang="fr-FR" sz="2000" b="1" dirty="0" smtClean="0">
                <a:latin typeface="Candara" pitchFamily="34" charset="0"/>
                <a:sym typeface="Wingdings" pitchFamily="2" charset="2"/>
              </a:rPr>
              <a:t>&lt;5.2 </a:t>
            </a:r>
            <a:r>
              <a:rPr lang="fr-FR" sz="2000" b="1" dirty="0" err="1" smtClean="0">
                <a:latin typeface="Candara" pitchFamily="34" charset="0"/>
                <a:sym typeface="Wingdings" pitchFamily="2" charset="2"/>
              </a:rPr>
              <a:t>mT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/(MV/m) </a:t>
            </a:r>
            <a:r>
              <a:rPr lang="fr-FR" sz="2000" dirty="0" smtClean="0">
                <a:latin typeface="Candara" pitchFamily="34" charset="0"/>
              </a:rPr>
              <a:t>(&lt;-&gt; </a:t>
            </a:r>
            <a:r>
              <a:rPr lang="fr-FR" sz="2000" dirty="0" err="1" smtClean="0">
                <a:latin typeface="Candara" pitchFamily="34" charset="0"/>
              </a:rPr>
              <a:t>Bpk</a:t>
            </a:r>
            <a:r>
              <a:rPr lang="fr-FR" sz="2000" dirty="0" smtClean="0">
                <a:latin typeface="Candara" pitchFamily="34" charset="0"/>
              </a:rPr>
              <a:t>=100 </a:t>
            </a:r>
            <a:r>
              <a:rPr lang="fr-FR" sz="2000" dirty="0" err="1" smtClean="0">
                <a:latin typeface="Candara" pitchFamily="34" charset="0"/>
              </a:rPr>
              <a:t>mT</a:t>
            </a:r>
            <a:r>
              <a:rPr lang="fr-FR" sz="2000" dirty="0" smtClean="0">
                <a:latin typeface="Candara" pitchFamily="34" charset="0"/>
              </a:rPr>
              <a:t>)</a:t>
            </a:r>
          </a:p>
          <a:p>
            <a:pPr lvl="1">
              <a:buFont typeface="Wingdings" pitchFamily="2" charset="2"/>
              <a:buChar char="v"/>
            </a:pP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r>
              <a:rPr lang="fr-FR" sz="2000" b="1" dirty="0" smtClean="0">
                <a:latin typeface="Candara" pitchFamily="34" charset="0"/>
                <a:sym typeface="Wingdings" pitchFamily="2" charset="2"/>
              </a:rPr>
              <a:t>EM </a:t>
            </a:r>
            <a:r>
              <a:rPr lang="fr-FR" sz="2000" b="1" dirty="0" err="1" smtClean="0">
                <a:latin typeface="Candara" pitchFamily="34" charset="0"/>
                <a:sym typeface="Wingdings" pitchFamily="2" charset="2"/>
              </a:rPr>
              <a:t>calculations</a:t>
            </a:r>
            <a:r>
              <a:rPr lang="fr-FR" sz="2000" b="1" dirty="0" smtClean="0">
                <a:latin typeface="Candara" pitchFamily="34" charset="0"/>
                <a:sym typeface="Wingdings" pitchFamily="2" charset="2"/>
              </a:rPr>
              <a:t> </a:t>
            </a:r>
          </a:p>
          <a:p>
            <a:pPr lvl="1"/>
            <a:r>
              <a:rPr lang="fr-FR" sz="2000" dirty="0" smtClean="0">
                <a:latin typeface="Candara" pitchFamily="34" charset="0"/>
                <a:sym typeface="Wingdings" pitchFamily="2" charset="2"/>
              </a:rPr>
              <a:t>1/ in 2D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with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SUPERFISH</a:t>
            </a:r>
          </a:p>
          <a:p>
            <a:pPr lvl="1"/>
            <a:r>
              <a:rPr lang="fr-FR" sz="2000" dirty="0" smtClean="0">
                <a:latin typeface="Candara" pitchFamily="34" charset="0"/>
                <a:sym typeface="Wingdings" pitchFamily="2" charset="2"/>
              </a:rPr>
              <a:t>2/ in 3D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with</a:t>
            </a:r>
            <a:r>
              <a:rPr lang="fr-FR" sz="2000" dirty="0" smtClean="0">
                <a:latin typeface="Candara" pitchFamily="34" charset="0"/>
                <a:sym typeface="Wingdings" pitchFamily="2" charset="2"/>
              </a:rPr>
              <a:t> CST MWS  RF coupler </a:t>
            </a:r>
            <a:r>
              <a:rPr lang="fr-FR" sz="2000" dirty="0" err="1" smtClean="0">
                <a:latin typeface="Candara" pitchFamily="34" charset="0"/>
                <a:sym typeface="Wingdings" pitchFamily="2" charset="2"/>
              </a:rPr>
              <a:t>integration</a:t>
            </a:r>
            <a:endParaRPr lang="fr-FR" sz="2000" dirty="0" smtClean="0">
              <a:latin typeface="Candara" pitchFamily="34" charset="0"/>
              <a:sym typeface="Wingdings" pitchFamily="2" charset="2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</p:txBody>
      </p:sp>
      <p:pic>
        <p:nvPicPr>
          <p:cNvPr id="5" name="Image 4" descr="logoip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71414"/>
            <a:ext cx="1428728" cy="932509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 l="13216" t="67732" r="12775" b="12444"/>
          <a:stretch>
            <a:fillRect/>
          </a:stretch>
        </p:blipFill>
        <p:spPr bwMode="auto">
          <a:xfrm>
            <a:off x="714348" y="4143380"/>
            <a:ext cx="3214710" cy="68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15"/>
          <p:cNvGrpSpPr/>
          <p:nvPr/>
        </p:nvGrpSpPr>
        <p:grpSpPr>
          <a:xfrm>
            <a:off x="1000100" y="5000636"/>
            <a:ext cx="2571737" cy="1577679"/>
            <a:chOff x="5143504" y="1571612"/>
            <a:chExt cx="2571737" cy="1577679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8976" t="11295" b="26581"/>
            <a:stretch>
              <a:fillRect/>
            </a:stretch>
          </p:blipFill>
          <p:spPr bwMode="auto">
            <a:xfrm>
              <a:off x="5143504" y="1571612"/>
              <a:ext cx="2571737" cy="1577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5429256" y="157161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E </a:t>
              </a:r>
              <a:r>
                <a:rPr lang="fr-FR" dirty="0" err="1" smtClean="0"/>
                <a:t>field</a:t>
              </a:r>
              <a:endParaRPr lang="fr-FR" dirty="0"/>
            </a:p>
          </p:txBody>
        </p:sp>
      </p:grp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715008" y="3143248"/>
          <a:ext cx="3250375" cy="33020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375345"/>
                <a:gridCol w="875030"/>
              </a:tblGrid>
              <a:tr h="2279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f (MHz)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704.0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err="1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Epk</a:t>
                      </a: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/</a:t>
                      </a:r>
                      <a:r>
                        <a:rPr lang="en-US" sz="1600" b="1" dirty="0" err="1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Eacc</a:t>
                      </a:r>
                      <a:endParaRPr lang="en-US" sz="1600" b="1" dirty="0">
                        <a:solidFill>
                          <a:srgbClr val="A50021"/>
                        </a:solidFill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2.63</a:t>
                      </a:r>
                      <a:endParaRPr lang="en-US" sz="1600" b="1" dirty="0">
                        <a:solidFill>
                          <a:srgbClr val="A50021"/>
                        </a:solidFill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err="1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Bpk</a:t>
                      </a: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/</a:t>
                      </a:r>
                      <a:r>
                        <a:rPr lang="en-US" sz="1600" b="1" dirty="0" err="1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Eacc</a:t>
                      </a: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 (</a:t>
                      </a:r>
                      <a:r>
                        <a:rPr lang="en-US" sz="1600" b="1" dirty="0" err="1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mT</a:t>
                      </a: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/MV/m)</a:t>
                      </a:r>
                      <a:endParaRPr lang="en-US" sz="1600" b="1" dirty="0">
                        <a:solidFill>
                          <a:srgbClr val="A50021"/>
                        </a:solidFill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solidFill>
                            <a:srgbClr val="A50021"/>
                          </a:solidFill>
                          <a:latin typeface="Candara" pitchFamily="34" charset="0"/>
                        </a:rPr>
                        <a:t>5.12</a:t>
                      </a:r>
                      <a:endParaRPr lang="en-US" sz="1600" b="1" dirty="0">
                        <a:solidFill>
                          <a:srgbClr val="A50021"/>
                        </a:solidFill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K (%)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1.45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  <a:sym typeface="Symbol"/>
                        </a:rPr>
                        <a:t>r/Q</a:t>
                      </a:r>
                      <a:r>
                        <a:rPr lang="en-US" sz="1600" b="1" baseline="0" dirty="0" smtClean="0">
                          <a:latin typeface="Candara" pitchFamily="34" charset="0"/>
                          <a:sym typeface="Symbol"/>
                        </a:rPr>
                        <a:t> (Ohm)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275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G (Ohm)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197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err="1" smtClean="0">
                          <a:latin typeface="Candara" pitchFamily="34" charset="0"/>
                        </a:rPr>
                        <a:t>Vacc</a:t>
                      </a:r>
                      <a:r>
                        <a:rPr lang="en-US" sz="1600" b="1" dirty="0" smtClean="0">
                          <a:latin typeface="Candara" pitchFamily="34" charset="0"/>
                        </a:rPr>
                        <a:t> @</a:t>
                      </a:r>
                      <a:r>
                        <a:rPr lang="en-US" sz="1600" b="1" dirty="0" smtClean="0">
                          <a:latin typeface="Candara" pitchFamily="34" charset="0"/>
                          <a:sym typeface="Symbol"/>
                        </a:rPr>
                        <a:t>g &amp; 1 Joule (MV)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1.11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err="1" smtClean="0">
                          <a:latin typeface="Candara" pitchFamily="34" charset="0"/>
                          <a:sym typeface="Symbol"/>
                        </a:rPr>
                        <a:t>Qo</a:t>
                      </a:r>
                      <a:r>
                        <a:rPr lang="en-US" sz="1600" b="1" dirty="0" smtClean="0">
                          <a:latin typeface="Candara" pitchFamily="34" charset="0"/>
                          <a:sym typeface="Symbol"/>
                        </a:rPr>
                        <a:t> (@2K, </a:t>
                      </a:r>
                      <a:r>
                        <a:rPr lang="en-US" sz="1600" b="1" dirty="0" err="1" smtClean="0">
                          <a:latin typeface="Candara" pitchFamily="34" charset="0"/>
                          <a:sym typeface="Symbol"/>
                        </a:rPr>
                        <a:t>Rres</a:t>
                      </a:r>
                      <a:r>
                        <a:rPr lang="en-US" sz="1600" b="1" dirty="0" smtClean="0">
                          <a:latin typeface="Candara" pitchFamily="34" charset="0"/>
                          <a:sym typeface="Symbol"/>
                        </a:rPr>
                        <a:t>=2n)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baseline="0" dirty="0" smtClean="0">
                          <a:latin typeface="Candara" pitchFamily="34" charset="0"/>
                        </a:rPr>
                        <a:t>3.9 10</a:t>
                      </a:r>
                      <a:r>
                        <a:rPr lang="en-US" sz="1600" b="1" baseline="30000" dirty="0" smtClean="0">
                          <a:latin typeface="Candara" pitchFamily="34" charset="0"/>
                        </a:rPr>
                        <a:t>10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Transit Time Factor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1" dirty="0" smtClean="0">
                          <a:latin typeface="Candara" pitchFamily="34" charset="0"/>
                        </a:rPr>
                        <a:t>0.65</a:t>
                      </a:r>
                      <a:endParaRPr lang="en-US" sz="1600" b="1" dirty="0">
                        <a:latin typeface="Candar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ZoneTexte 3"/>
          <p:cNvSpPr txBox="1"/>
          <p:nvPr/>
        </p:nvSpPr>
        <p:spPr>
          <a:xfrm>
            <a:off x="4067944" y="6488668"/>
            <a:ext cx="44221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Guillaume Olry, IPNO, talk SRF 2011 Chicago</a:t>
            </a:r>
            <a:endParaRPr lang="fr-F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60648"/>
            <a:ext cx="6572296" cy="71438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andara" pitchFamily="34" charset="0"/>
              </a:rPr>
              <a:t>Beta 0.65</a:t>
            </a:r>
            <a:endParaRPr lang="en-GB" sz="2800" dirty="0">
              <a:latin typeface="Candar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3568" y="1124744"/>
            <a:ext cx="7848872" cy="23083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r-FR" sz="24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Mechanical</a:t>
            </a:r>
            <a:r>
              <a:rPr lang="fr-FR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design</a:t>
            </a: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</p:txBody>
      </p:sp>
      <p:pic>
        <p:nvPicPr>
          <p:cNvPr id="5" name="Image 4" descr="logoip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71414"/>
            <a:ext cx="1428728" cy="93250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19064" y="1635640"/>
            <a:ext cx="766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Candara" pitchFamily="34" charset="0"/>
                <a:sym typeface="Wingdings" pitchFamily="2" charset="2"/>
              </a:rPr>
              <a:t> Von </a:t>
            </a:r>
            <a:r>
              <a:rPr lang="en-US" sz="2000" dirty="0" err="1" smtClean="0">
                <a:latin typeface="Candara" pitchFamily="34" charset="0"/>
                <a:sym typeface="Wingdings" pitchFamily="2" charset="2"/>
              </a:rPr>
              <a:t>Mises</a:t>
            </a:r>
            <a:r>
              <a:rPr lang="en-US" sz="2000" dirty="0" smtClean="0">
                <a:latin typeface="Candara" pitchFamily="34" charset="0"/>
                <a:sym typeface="Wingdings" pitchFamily="2" charset="2"/>
              </a:rPr>
              <a:t> stresses for 1.5 bar @ 300K </a:t>
            </a:r>
            <a:r>
              <a:rPr lang="en-US" sz="2000" b="1" dirty="0" smtClean="0">
                <a:latin typeface="Candara" pitchFamily="34" charset="0"/>
                <a:sym typeface="Wingdings" pitchFamily="2" charset="2"/>
              </a:rPr>
              <a:t>&lt; 50 MPa with 4mm</a:t>
            </a:r>
            <a:endParaRPr lang="en-US" sz="2000" b="1" dirty="0">
              <a:latin typeface="Candara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5786" y="4357694"/>
            <a:ext cx="766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Candara" pitchFamily="34" charset="0"/>
                <a:sym typeface="Wingdings" pitchFamily="2" charset="2"/>
              </a:rPr>
              <a:t> Lorentz forces detuning factor : </a:t>
            </a:r>
            <a:r>
              <a:rPr lang="en-US" sz="2000" b="1" dirty="0" smtClean="0">
                <a:latin typeface="Candara" pitchFamily="34" charset="0"/>
                <a:sym typeface="Wingdings" pitchFamily="2" charset="2"/>
              </a:rPr>
              <a:t>K</a:t>
            </a:r>
            <a:r>
              <a:rPr lang="en-US" sz="2000" b="1" baseline="-25000" dirty="0" smtClean="0">
                <a:latin typeface="Candara" pitchFamily="34" charset="0"/>
                <a:sym typeface="Wingdings" pitchFamily="2" charset="2"/>
              </a:rPr>
              <a:t>L</a:t>
            </a:r>
            <a:r>
              <a:rPr lang="en-US" sz="2000" b="1" dirty="0" smtClean="0">
                <a:latin typeface="Candara" pitchFamily="34" charset="0"/>
                <a:sym typeface="Wingdings" pitchFamily="2" charset="2"/>
              </a:rPr>
              <a:t>~ -1.6 Hz/(MV/m)²</a:t>
            </a:r>
            <a:endParaRPr lang="en-US" sz="2000" b="1" dirty="0">
              <a:latin typeface="Candara" pitchFamily="34" charset="0"/>
            </a:endParaRPr>
          </a:p>
        </p:txBody>
      </p:sp>
      <p:pic>
        <p:nvPicPr>
          <p:cNvPr id="12" name="Picture 23"/>
          <p:cNvPicPr>
            <a:picLocks noChangeAspect="1" noChangeArrowheads="1"/>
          </p:cNvPicPr>
          <p:nvPr/>
        </p:nvPicPr>
        <p:blipFill>
          <a:blip r:embed="rId4" cstate="print"/>
          <a:srcRect l="18599" t="36214" r="17195" b="19733"/>
          <a:stretch>
            <a:fillRect/>
          </a:stretch>
        </p:blipFill>
        <p:spPr bwMode="auto">
          <a:xfrm>
            <a:off x="2087216" y="2143116"/>
            <a:ext cx="43434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572264" y="350043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Cavity walls = 4mm</a:t>
            </a:r>
          </a:p>
          <a:p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sym typeface="Wingdings" pitchFamily="2" charset="2"/>
              </a:rPr>
              <a:t> Niobium cost ~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70 k€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799184" y="2575164"/>
            <a:ext cx="93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 dirty="0" smtClean="0">
                <a:solidFill>
                  <a:srgbClr val="FF0000"/>
                </a:solidFill>
                <a:latin typeface="Candara" pitchFamily="34" charset="0"/>
              </a:rPr>
              <a:t>46 MPa</a:t>
            </a:r>
            <a:endParaRPr lang="fr-FR" sz="1200" b="1" dirty="0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15" name="Line 34"/>
          <p:cNvSpPr>
            <a:spLocks noChangeShapeType="1"/>
          </p:cNvSpPr>
          <p:nvPr/>
        </p:nvSpPr>
        <p:spPr bwMode="auto">
          <a:xfrm flipH="1" flipV="1">
            <a:off x="2446884" y="2719626"/>
            <a:ext cx="215900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 dirty="0">
              <a:latin typeface="Candara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857760"/>
            <a:ext cx="6156176" cy="143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droit avec flèche 19"/>
          <p:cNvCxnSpPr/>
          <p:nvPr/>
        </p:nvCxnSpPr>
        <p:spPr>
          <a:xfrm rot="5400000">
            <a:off x="4897400" y="5967044"/>
            <a:ext cx="79129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5357818" y="578645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94mm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59632" y="6369928"/>
            <a:ext cx="6192688" cy="158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452592" y="6081896"/>
            <a:ext cx="2943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beam axis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0" y="51435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ndara" pitchFamily="34" charset="0"/>
              </a:rPr>
              <a:t>1 stiffening ring</a:t>
            </a:r>
            <a:endParaRPr lang="en-GB" b="1" dirty="0">
              <a:solidFill>
                <a:srgbClr val="FF0000"/>
              </a:solidFill>
              <a:latin typeface="Candara" pitchFamily="34" charset="0"/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1643042" y="5357826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3"/>
          <p:cNvSpPr txBox="1"/>
          <p:nvPr/>
        </p:nvSpPr>
        <p:spPr>
          <a:xfrm>
            <a:off x="4067944" y="6488668"/>
            <a:ext cx="44221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Guillaume Olry, IPNO, talk SRF 2011 Chicago</a:t>
            </a:r>
            <a:endParaRPr lang="fr-F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908720"/>
            <a:ext cx="8659688" cy="57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Beta = 1,  CEA cavity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RF design done by CEA (will be compared later in this talk to ESS design)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Mechanical design done by CEA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Titanium helium tank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niobium cavity to </a:t>
            </a:r>
            <a:r>
              <a:rPr lang="en-US" sz="2000" dirty="0" smtClean="0"/>
              <a:t>be manufactured by </a:t>
            </a:r>
            <a:r>
              <a:rPr lang="en-US" sz="2000" dirty="0" smtClean="0"/>
              <a:t>CEA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To be tested </a:t>
            </a:r>
            <a:r>
              <a:rPr lang="en-US" sz="2000" dirty="0" smtClean="0"/>
              <a:t>in the “CRYHOLAB” at CEA </a:t>
            </a:r>
            <a:r>
              <a:rPr lang="en-US" sz="2000" dirty="0" err="1" smtClean="0"/>
              <a:t>Saclay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CEA tuner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CEA main coupler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equipped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03648" y="5805264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2060"/>
                </a:solidFill>
              </a:rPr>
              <a:t>Configuration to be tested in CRYHOLAB</a:t>
            </a:r>
            <a:endParaRPr lang="en-GB" sz="1400" i="1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2924944"/>
            <a:ext cx="5130202" cy="356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357422" y="260648"/>
            <a:ext cx="6572296" cy="71438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Candara" pitchFamily="34" charset="0"/>
              </a:rPr>
              <a:t>Beta 0.65 &amp; Beta=1 common features</a:t>
            </a:r>
            <a:endParaRPr lang="en-GB" sz="2800" dirty="0">
              <a:latin typeface="Candar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3568" y="1000108"/>
            <a:ext cx="7848872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fr-FR" sz="2000" b="1" dirty="0" smtClean="0">
                <a:latin typeface="Candara" pitchFamily="34" charset="0"/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</a:rPr>
              <a:t>Orders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: end of 2011</a:t>
            </a:r>
          </a:p>
          <a:p>
            <a:pPr>
              <a:buFont typeface="Wingdings" pitchFamily="2" charset="2"/>
              <a:buChar char="§"/>
            </a:pPr>
            <a:r>
              <a:rPr lang="fr-FR" sz="2000" b="1" dirty="0" smtClean="0">
                <a:latin typeface="Candara" pitchFamily="34" charset="0"/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</a:rPr>
              <a:t>Same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</a:rPr>
              <a:t>helium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</a:rPr>
              <a:t>vessel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 design and </a:t>
            </a:r>
            <a:r>
              <a:rPr lang="fr-FR" sz="2000" b="1" dirty="0" err="1" smtClean="0">
                <a:solidFill>
                  <a:srgbClr val="C00000"/>
                </a:solidFill>
                <a:latin typeface="Candara" pitchFamily="34" charset="0"/>
              </a:rPr>
              <a:t>same</a:t>
            </a:r>
            <a:r>
              <a:rPr lang="fr-FR" sz="2000" b="1" dirty="0" smtClean="0">
                <a:solidFill>
                  <a:srgbClr val="C00000"/>
                </a:solidFill>
                <a:latin typeface="Candara" pitchFamily="34" charset="0"/>
              </a:rPr>
              <a:t> end-groups</a:t>
            </a: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  <a:p>
            <a:endParaRPr lang="fr-FR" sz="2000" dirty="0" smtClean="0">
              <a:latin typeface="Candara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85786" y="4214818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A50021"/>
                </a:solidFill>
                <a:latin typeface="Candara" pitchFamily="34" charset="0"/>
                <a:sym typeface="Wingdings" pitchFamily="2" charset="2"/>
              </a:rPr>
              <a:t> Final test in horizontal cryostat with the same auxiliary components </a:t>
            </a:r>
            <a:r>
              <a:rPr lang="en-US" sz="2000" dirty="0" smtClean="0">
                <a:latin typeface="Candara" pitchFamily="34" charset="0"/>
                <a:sym typeface="Wingdings" pitchFamily="2" charset="2"/>
              </a:rPr>
              <a:t>(tuning system + RF coupler) </a:t>
            </a:r>
            <a:endParaRPr lang="fr-FR" sz="2000" dirty="0" smtClean="0">
              <a:latin typeface="Candara" pitchFamily="34" charset="0"/>
            </a:endParaRPr>
          </a:p>
        </p:txBody>
      </p:sp>
      <p:pic>
        <p:nvPicPr>
          <p:cNvPr id="25" name="Picture 4" descr="CEA_logo2010_h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0368" y="71414"/>
            <a:ext cx="1115616" cy="793749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000240"/>
            <a:ext cx="3372991" cy="204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D:\PROJETS\CERN (LINAC4 &amp; SPL)\SPL\EucardMeeting_OrsayMai2011\Plans+vue3D_cavité\Coupe ß065_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785926"/>
            <a:ext cx="3471700" cy="2552699"/>
          </a:xfrm>
          <a:prstGeom prst="rect">
            <a:avLst/>
          </a:prstGeom>
          <a:noFill/>
        </p:spPr>
      </p:pic>
      <p:pic>
        <p:nvPicPr>
          <p:cNvPr id="15" name="Picture 2" descr="D:\PROJETS\CERN (LINAC4 &amp; SPL)\SPL\Meetings SPL\CERNMeeting_Nov2010\Images Cavite Eucard\Cavite IPN Test Cryolab05.png"/>
          <p:cNvPicPr>
            <a:picLocks noChangeAspect="1" noChangeArrowheads="1"/>
          </p:cNvPicPr>
          <p:nvPr/>
        </p:nvPicPr>
        <p:blipFill>
          <a:blip r:embed="rId6" cstate="print"/>
          <a:srcRect l="15500" t="231"/>
          <a:stretch>
            <a:fillRect/>
          </a:stretch>
        </p:blipFill>
        <p:spPr bwMode="auto">
          <a:xfrm>
            <a:off x="3357554" y="5000636"/>
            <a:ext cx="2740536" cy="1616596"/>
          </a:xfrm>
          <a:prstGeom prst="rect">
            <a:avLst/>
          </a:prstGeom>
          <a:noFill/>
        </p:spPr>
      </p:pic>
      <p:sp>
        <p:nvSpPr>
          <p:cNvPr id="16" name="ZoneTexte 15"/>
          <p:cNvSpPr txBox="1"/>
          <p:nvPr/>
        </p:nvSpPr>
        <p:spPr>
          <a:xfrm>
            <a:off x="4929190" y="371475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ndara" pitchFamily="34" charset="0"/>
              </a:rPr>
              <a:t>CEA Saclay beta=1</a:t>
            </a:r>
            <a:endParaRPr lang="fr-FR" dirty="0">
              <a:latin typeface="Candara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71472" y="370261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ndara" pitchFamily="34" charset="0"/>
              </a:rPr>
              <a:t>IPN Orsay beta 0.65</a:t>
            </a:r>
            <a:endParaRPr lang="fr-FR" dirty="0">
              <a:latin typeface="Candara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000364" y="185736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Candara" pitchFamily="34" charset="0"/>
              </a:rPr>
              <a:t>Titanium</a:t>
            </a:r>
            <a:r>
              <a:rPr lang="fr-FR" dirty="0" smtClean="0">
                <a:latin typeface="Candara" pitchFamily="34" charset="0"/>
              </a:rPr>
              <a:t> He </a:t>
            </a:r>
            <a:r>
              <a:rPr lang="fr-FR" dirty="0" err="1" smtClean="0">
                <a:latin typeface="Candara" pitchFamily="34" charset="0"/>
              </a:rPr>
              <a:t>vessel</a:t>
            </a:r>
            <a:endParaRPr lang="fr-FR" dirty="0">
              <a:latin typeface="Candara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10800000" flipV="1">
            <a:off x="3428992" y="2214554"/>
            <a:ext cx="428628" cy="101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9" idx="2"/>
          </p:cNvCxnSpPr>
          <p:nvPr/>
        </p:nvCxnSpPr>
        <p:spPr>
          <a:xfrm rot="16200000" flipH="1">
            <a:off x="4685228" y="1756278"/>
            <a:ext cx="416486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225" name="Picture 1" descr="C:\Users\olry\Downloads\296_1.jpg"/>
          <p:cNvPicPr>
            <a:picLocks noChangeAspect="1" noChangeArrowheads="1"/>
          </p:cNvPicPr>
          <p:nvPr/>
        </p:nvPicPr>
        <p:blipFill>
          <a:blip r:embed="rId7" cstate="print"/>
          <a:srcRect t="10301" r="26568"/>
          <a:stretch>
            <a:fillRect/>
          </a:stretch>
        </p:blipFill>
        <p:spPr bwMode="auto">
          <a:xfrm>
            <a:off x="6929454" y="4214818"/>
            <a:ext cx="1714512" cy="2514596"/>
          </a:xfrm>
          <a:prstGeom prst="rect">
            <a:avLst/>
          </a:prstGeom>
          <a:noFill/>
        </p:spPr>
      </p:pic>
      <p:pic>
        <p:nvPicPr>
          <p:cNvPr id="34" name="Picture 3" descr="D:\PROJETS\CERN (LINAC4 &amp; SPL)\SPL\Meetings SPL\CERNMeeting_Nov2010\Images Cavite Eucard\Cavite IPN Test Cryolab0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5240" y="4929198"/>
            <a:ext cx="2375124" cy="1769403"/>
          </a:xfrm>
          <a:prstGeom prst="rect">
            <a:avLst/>
          </a:prstGeom>
          <a:noFill/>
        </p:spPr>
      </p:pic>
      <p:pic>
        <p:nvPicPr>
          <p:cNvPr id="35" name="Image 34" descr="logoipn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1428728" cy="932509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7643834" y="6357958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CRYHOLAB</a:t>
            </a:r>
            <a:endParaRPr lang="fr-FR" sz="1600" b="1" dirty="0"/>
          </a:p>
        </p:txBody>
      </p:sp>
      <p:pic>
        <p:nvPicPr>
          <p:cNvPr id="52226" name="Picture 2" descr="D:\Documentation\Documents IPN\Logos (IPN,IN2P3...)\logo_supratech_400.jpg"/>
          <p:cNvPicPr>
            <a:picLocks noChangeAspect="1" noChangeArrowheads="1"/>
          </p:cNvPicPr>
          <p:nvPr/>
        </p:nvPicPr>
        <p:blipFill>
          <a:blip r:embed="rId10" cstate="print"/>
          <a:srcRect b="31955"/>
          <a:stretch>
            <a:fillRect/>
          </a:stretch>
        </p:blipFill>
        <p:spPr bwMode="auto">
          <a:xfrm>
            <a:off x="7715272" y="6620274"/>
            <a:ext cx="928694" cy="124805"/>
          </a:xfrm>
          <a:prstGeom prst="rect">
            <a:avLst/>
          </a:prstGeom>
          <a:noFill/>
        </p:spPr>
      </p:pic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OC, 08/December/2011</a:t>
            </a:r>
            <a:endParaRPr lang="fr-FR" dirty="0"/>
          </a:p>
        </p:txBody>
      </p:sp>
      <p:sp>
        <p:nvSpPr>
          <p:cNvPr id="22" name="ZoneTexte 3"/>
          <p:cNvSpPr txBox="1"/>
          <p:nvPr/>
        </p:nvSpPr>
        <p:spPr>
          <a:xfrm>
            <a:off x="0" y="6488668"/>
            <a:ext cx="44221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 smtClean="0"/>
              <a:t>Guillaume Olry, IPNO, talk SRF 2011 Chicago</a:t>
            </a:r>
            <a:endParaRPr lang="fr-F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908720"/>
            <a:ext cx="8659688" cy="57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Beta = 1,  BNL cavities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copper cavity and 1 niobium cavity designed and manufactured by BNL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Will be presented by Rama Calaga today at 14h00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SPL equipped cavities</a:t>
            </a:r>
            <a:endParaRPr lang="en-GB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OC, 08/December/2011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SLHiPP-1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52387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PA20407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70892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14622</TotalTime>
  <Words>1879</Words>
  <Application>Microsoft Office PowerPoint</Application>
  <PresentationFormat>On-screen Show (4:3)</PresentationFormat>
  <Paragraphs>471</Paragraphs>
  <Slides>28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Thème Office</vt:lpstr>
      <vt:lpstr>SPL cavities design and construction; Design evolution for ESS needs </vt:lpstr>
      <vt:lpstr>Overview</vt:lpstr>
      <vt:lpstr>collaboration: who is doing what?</vt:lpstr>
      <vt:lpstr>SPL equipped cavities</vt:lpstr>
      <vt:lpstr>Beta 0.65</vt:lpstr>
      <vt:lpstr>Beta 0.65</vt:lpstr>
      <vt:lpstr>SPL equipped cavities</vt:lpstr>
      <vt:lpstr>Beta 0.65 &amp; Beta=1 common features</vt:lpstr>
      <vt:lpstr>SPL equipped cavities</vt:lpstr>
      <vt:lpstr>SPL equipped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SPL beta=1 CERN cavities</vt:lpstr>
      <vt:lpstr>Cavity design evolution from SPL to ESS</vt:lpstr>
      <vt:lpstr>Cavity RF design : SPL vs ESS</vt:lpstr>
      <vt:lpstr>Coupled RF/mechanicals design</vt:lpstr>
      <vt:lpstr>Mechanicals design</vt:lpstr>
      <vt:lpstr>Slide 26</vt:lpstr>
      <vt:lpstr>Equipment for cavity preparation</vt:lpstr>
      <vt:lpstr>Summary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PLOUIN Juliette</dc:creator>
  <cp:lastModifiedBy>capatina</cp:lastModifiedBy>
  <cp:revision>125</cp:revision>
  <dcterms:created xsi:type="dcterms:W3CDTF">2011-11-24T10:56:35Z</dcterms:created>
  <dcterms:modified xsi:type="dcterms:W3CDTF">2011-12-08T07:37:53Z</dcterms:modified>
</cp:coreProperties>
</file>