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embeddings/oleObject4.bin" ContentType="application/vnd.openxmlformats-officedocument.oleObject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embeddings/oleObject6.bin" ContentType="application/vnd.openxmlformats-officedocument.oleObject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5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notesSlides/notesSlide17.xml" ContentType="application/vnd.openxmlformats-officedocument.presentationml.notesSlide+xml"/>
  <Override PartName="/ppt/notesSlides/notesSlide12.xml" ContentType="application/vnd.openxmlformats-officedocument.presentationml.notesSlide+xml"/>
  <Default Extension="pict" ContentType="image/pict"/>
  <Override PartName="/ppt/notesSlides/notesSlide6.xml" ContentType="application/vnd.openxmlformats-officedocument.presentationml.notesSlide+xml"/>
  <Override PartName="/ppt/slides/slide17.xml" ContentType="application/vnd.openxmlformats-officedocument.presentationml.slide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embeddings/oleObject7.bin" ContentType="application/vnd.openxmlformats-officedocument.oleObject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embeddings/oleObject12.bin" ContentType="application/vnd.openxmlformats-officedocument.oleObject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embeddings/oleObject10.bin" ContentType="application/vnd.openxmlformats-officedocument.oleObject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embeddings/oleObject9.bin" ContentType="application/vnd.openxmlformats-officedocument.oleObject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embeddings/oleObject11.bin" ContentType="application/vnd.openxmlformats-officedocument.oleObject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embeddings/oleObject8.bin" ContentType="application/vnd.openxmlformats-officedocument.oleObject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68" r:id="rId4"/>
    <p:sldId id="269" r:id="rId5"/>
    <p:sldId id="270" r:id="rId6"/>
    <p:sldId id="272" r:id="rId7"/>
    <p:sldId id="27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65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A69E1"/>
    <a:srgbClr val="FF04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2175" autoAdjust="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1" Type="http://schemas.openxmlformats.org/officeDocument/2006/relationships/handoutMaster" Target="handoutMasters/handout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ict"/><Relationship Id="rId1" Type="http://schemas.openxmlformats.org/officeDocument/2006/relationships/image" Target="../media/image17.pict"/><Relationship Id="rId2" Type="http://schemas.openxmlformats.org/officeDocument/2006/relationships/image" Target="../media/image18.pict"/><Relationship Id="rId3" Type="http://schemas.openxmlformats.org/officeDocument/2006/relationships/image" Target="../media/image19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FE985-907F-3A41-9A63-4D843153A1DB}" type="datetimeFigureOut">
              <a:rPr lang="en-US" smtClean="0"/>
              <a:pPr/>
              <a:t>2/21/12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688BB-701B-3C40-95E8-09826B29F9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BA41E-10CE-134B-9C20-736984697F0C}" type="datetimeFigureOut">
              <a:rPr lang="en-US" smtClean="0"/>
              <a:pPr/>
              <a:t>2/21/12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0D71F-6548-0E4E-B87D-C6207C97F1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52970" y="694984"/>
            <a:ext cx="5353595" cy="3428114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noFill/>
          <a:ln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52970" y="694984"/>
            <a:ext cx="5353595" cy="3428114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noFill/>
          <a:ln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52970" y="694984"/>
            <a:ext cx="5353595" cy="3428114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noFill/>
          <a:ln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52970" y="694984"/>
            <a:ext cx="5353595" cy="3428114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noFill/>
          <a:ln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52970" y="694984"/>
            <a:ext cx="5353595" cy="3428114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noFill/>
          <a:ln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EC3E5-0198-6F46-B535-81B26C0C01D8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160E5-79EE-8E4C-9083-658C618C49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5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Relationship Id="rId6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5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Relationship Id="rId5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15.png"/><Relationship Id="rId4" Type="http://schemas.openxmlformats.org/officeDocument/2006/relationships/oleObject" Target="../embeddings/oleObject7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Relationship Id="rId5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9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3.xml"/><Relationship Id="rId5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1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4.xml"/><Relationship Id="rId5" Type="http://schemas.openxmlformats.org/officeDocument/2006/relationships/oleObject" Target="../embeddings/oleObject12.bin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Macintosh%20HD:Users:kateshaw:Documents:Physics:Outreach:Manual_Videoconference_ModeratorsNEW.doc!OLE_LINK6" TargetMode="External"/><Relationship Id="rId4" Type="http://schemas.openxmlformats.org/officeDocument/2006/relationships/image" Target="../media/image3.gif"/><Relationship Id="rId5" Type="http://schemas.openxmlformats.org/officeDocument/2006/relationships/oleObject" Target="Macintosh%20HD:Users:kateshaw:Documents:Physics:Outreach:Manual_Videoconference_ModeratorsNEW.doc!OLE_LINK2" TargetMode="External"/><Relationship Id="rId7" Type="http://schemas.openxmlformats.org/officeDocument/2006/relationships/oleObject" Target="Macintosh%20HD:Users:kateshaw:Documents:Physics:Outreach:Manual_Videoconference_ModeratorsNEW.doc!OLE_LINK5" TargetMode="External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6.xml"/><Relationship Id="rId6" Type="http://schemas.openxmlformats.org/officeDocument/2006/relationships/oleObject" Target="Macintosh%20HD:Users:kateshaw:Documents:Physics:Outreach:Manual_Videoconference_ModeratorsNEW.doc!OLE_LINK3" TargetMode="Externa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hyperlink" Target="https://twiki.cern.ch/twiki/bin/view/Main/InternationalMasterclassesModeratorManual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gif"/><Relationship Id="rId5" Type="http://schemas.openxmlformats.org/officeDocument/2006/relationships/hyperlink" Target="http://physicsmasterclasses.org/neu/index.php?cat=schedule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oleObject" Target="Macintosh%20HD:Users:kateshaw:Documents:Physics:Outreach:Manual_Videoconference_ModeratorsNEW.doc!OLE_LINK1" TargetMode="External"/><Relationship Id="rId4" Type="http://schemas.openxmlformats.org/officeDocument/2006/relationships/image" Target="../media/image3.g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.xml"/><Relationship Id="rId5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gif"/><Relationship Id="rId5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874888" y="1397004"/>
            <a:ext cx="730955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90"/>
                </a:solidFill>
                <a:latin typeface="Baskerville"/>
              </a:rPr>
              <a:t>EPPOG Physics </a:t>
            </a:r>
            <a:r>
              <a:rPr lang="en-US" sz="3200" b="1" dirty="0" err="1" smtClean="0">
                <a:solidFill>
                  <a:srgbClr val="000090"/>
                </a:solidFill>
                <a:latin typeface="Baskerville"/>
              </a:rPr>
              <a:t>Masterclasses</a:t>
            </a:r>
            <a:r>
              <a:rPr lang="en-US" sz="3200" b="1" dirty="0" smtClean="0">
                <a:solidFill>
                  <a:srgbClr val="000090"/>
                </a:solidFill>
                <a:latin typeface="Baskerville"/>
              </a:rPr>
              <a:t> 2012</a:t>
            </a:r>
          </a:p>
          <a:p>
            <a:pPr algn="ctr"/>
            <a:r>
              <a:rPr lang="en-US" sz="3200" b="1" dirty="0" smtClean="0">
                <a:solidFill>
                  <a:srgbClr val="000090"/>
                </a:solidFill>
                <a:latin typeface="Baskerville"/>
              </a:rPr>
              <a:t>Moderating the Video Conference</a:t>
            </a:r>
          </a:p>
          <a:p>
            <a:pPr algn="ctr"/>
            <a:endParaRPr lang="en-US" sz="3200" b="1" dirty="0" smtClean="0">
              <a:latin typeface="Baskerville"/>
            </a:endParaRPr>
          </a:p>
          <a:p>
            <a:pPr algn="ctr"/>
            <a:endParaRPr lang="en-US" sz="3200" b="1" dirty="0" smtClean="0">
              <a:latin typeface="Baskerville"/>
            </a:endParaRPr>
          </a:p>
          <a:p>
            <a:pPr algn="ctr"/>
            <a:r>
              <a:rPr lang="en-US" sz="2800" b="1" dirty="0" smtClean="0">
                <a:latin typeface="Baskerville"/>
              </a:rPr>
              <a:t>Kate Shaw</a:t>
            </a:r>
          </a:p>
          <a:p>
            <a:pPr algn="ctr"/>
            <a:r>
              <a:rPr lang="en-US" sz="2000" b="1" dirty="0" smtClean="0">
                <a:latin typeface="Baskerville"/>
              </a:rPr>
              <a:t>Udine/ICTP</a:t>
            </a:r>
          </a:p>
          <a:p>
            <a:pPr algn="ctr"/>
            <a:endParaRPr lang="en-US" sz="2000" b="1" dirty="0" smtClean="0">
              <a:latin typeface="Baskerville"/>
            </a:endParaRPr>
          </a:p>
          <a:p>
            <a:pPr algn="ctr"/>
            <a:endParaRPr lang="en-US" sz="2000" b="1" dirty="0" smtClean="0">
              <a:latin typeface="Baskerville"/>
            </a:endParaRPr>
          </a:p>
          <a:p>
            <a:pPr algn="ctr"/>
            <a:endParaRPr lang="en-US" sz="2000" b="1" dirty="0" smtClean="0">
              <a:latin typeface="Baskerville"/>
            </a:endParaRPr>
          </a:p>
          <a:p>
            <a:pPr algn="ctr"/>
            <a:endParaRPr lang="en-US" sz="2000" b="1" dirty="0" smtClean="0">
              <a:latin typeface="Baskerville"/>
            </a:endParaRPr>
          </a:p>
          <a:p>
            <a:pPr algn="ctr"/>
            <a:endParaRPr lang="en-US" sz="2000" b="1" dirty="0" smtClean="0">
              <a:latin typeface="Baskerville"/>
            </a:endParaRPr>
          </a:p>
        </p:txBody>
      </p:sp>
      <p:pic>
        <p:nvPicPr>
          <p:cNvPr id="4" name="Picture 3" descr="ICT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792" y="4141826"/>
            <a:ext cx="1011727" cy="784209"/>
          </a:xfrm>
          <a:prstGeom prst="rect">
            <a:avLst/>
          </a:prstGeom>
        </p:spPr>
      </p:pic>
      <p:pic>
        <p:nvPicPr>
          <p:cNvPr id="5" name="Picture 4" descr="universita_udin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1779" y="4205110"/>
            <a:ext cx="664481" cy="664481"/>
          </a:xfrm>
          <a:prstGeom prst="rect">
            <a:avLst/>
          </a:prstGeom>
        </p:spPr>
      </p:pic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874888" y="1199446"/>
            <a:ext cx="7309555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1"/>
          <p:cNvSpPr>
            <a:spLocks noChangeArrowheads="1"/>
          </p:cNvSpPr>
          <p:nvPr/>
        </p:nvSpPr>
        <p:spPr bwMode="auto">
          <a:xfrm>
            <a:off x="0" y="633414"/>
            <a:ext cx="9142534" cy="6224587"/>
          </a:xfrm>
          <a:prstGeom prst="rect">
            <a:avLst/>
          </a:prstGeom>
          <a:solidFill>
            <a:srgbClr val="00008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1096" y="-71438"/>
            <a:ext cx="2641665" cy="76358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/>
              <a:t>Quiz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7782875" y="52388"/>
          <a:ext cx="1219005" cy="527050"/>
        </p:xfrm>
        <a:graphic>
          <a:graphicData uri="http://schemas.openxmlformats.org/presentationml/2006/ole">
            <p:oleObj spid="_x0000_s54274" r:id="rId4" imgW="14533333" imgH="5800000" progId="">
              <p:embed/>
            </p:oleObj>
          </a:graphicData>
        </a:graphic>
      </p:graphicFrame>
      <p:sp>
        <p:nvSpPr>
          <p:cNvPr id="14344" name="AutoShape 4"/>
          <p:cNvSpPr>
            <a:spLocks noChangeArrowheads="1"/>
          </p:cNvSpPr>
          <p:nvPr/>
        </p:nvSpPr>
        <p:spPr bwMode="auto">
          <a:xfrm>
            <a:off x="140654" y="838200"/>
            <a:ext cx="8798225" cy="1600200"/>
          </a:xfrm>
          <a:prstGeom prst="plaque">
            <a:avLst>
              <a:gd name="adj" fmla="val 16667"/>
            </a:avLst>
          </a:prstGeom>
          <a:solidFill>
            <a:srgbClr val="0000FF"/>
          </a:solidFill>
          <a:ln w="9360">
            <a:solidFill>
              <a:srgbClr val="3399FF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4800" b="1">
                <a:solidFill>
                  <a:srgbClr val="FFFF00"/>
                </a:solidFill>
              </a:rPr>
              <a:t>Welcome to the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4800" b="1">
                <a:solidFill>
                  <a:srgbClr val="FFFF00"/>
                </a:solidFill>
              </a:rPr>
              <a:t>MASTERCLASSES QUIZ!</a:t>
            </a:r>
          </a:p>
        </p:txBody>
      </p:sp>
      <p:sp>
        <p:nvSpPr>
          <p:cNvPr id="14345" name="AutoShape 5"/>
          <p:cNvSpPr>
            <a:spLocks noChangeArrowheads="1"/>
          </p:cNvSpPr>
          <p:nvPr/>
        </p:nvSpPr>
        <p:spPr bwMode="auto">
          <a:xfrm>
            <a:off x="165562" y="2541589"/>
            <a:ext cx="8861226" cy="411797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0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8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7173373" y="76200"/>
          <a:ext cx="421963" cy="457200"/>
        </p:xfrm>
        <a:graphic>
          <a:graphicData uri="http://schemas.openxmlformats.org/presentationml/2006/ole">
            <p:oleObj spid="_x0000_s54275" r:id="rId5" imgW="457143" imgH="457143" progId="">
              <p:embed/>
            </p:oleObj>
          </a:graphicData>
        </a:graphic>
      </p:graphicFrame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992604" y="2636838"/>
            <a:ext cx="2747815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2400">
                <a:solidFill>
                  <a:srgbClr val="FFFF00"/>
                </a:solidFill>
              </a:rPr>
              <a:t>Rules of the Game</a:t>
            </a:r>
          </a:p>
        </p:txBody>
      </p:sp>
      <p:sp>
        <p:nvSpPr>
          <p:cNvPr id="14347" name="Text Box 8"/>
          <p:cNvSpPr txBox="1">
            <a:spLocks noChangeArrowheads="1"/>
          </p:cNvSpPr>
          <p:nvPr/>
        </p:nvSpPr>
        <p:spPr bwMode="auto">
          <a:xfrm>
            <a:off x="562617" y="3276601"/>
            <a:ext cx="8087627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94481" y="3160713"/>
            <a:ext cx="5938252" cy="173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marL="180975" indent="-180975">
              <a:buClr>
                <a:srgbClr val="FFFFFF"/>
              </a:buClr>
              <a:buFont typeface="Arial" pitchFamily="-107" charset="0"/>
              <a:buChar char="•"/>
              <a:tabLst>
                <a:tab pos="18097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>
                <a:solidFill>
                  <a:srgbClr val="FFFFFF"/>
                </a:solidFill>
              </a:rPr>
              <a:t>7 questions, 4 answers to choose (A,B,C,D)</a:t>
            </a:r>
          </a:p>
          <a:p>
            <a:pPr marL="180975" indent="-180975">
              <a:buClr>
                <a:srgbClr val="FFFFFF"/>
              </a:buClr>
              <a:buFont typeface="Arial" pitchFamily="-107" charset="0"/>
              <a:buChar char="•"/>
              <a:tabLst>
                <a:tab pos="18097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b="1">
                <a:solidFill>
                  <a:srgbClr val="FFFFFF"/>
                </a:solidFill>
              </a:rPr>
              <a:t>mark your answer on your answer sheet before the timer ends!</a:t>
            </a:r>
          </a:p>
          <a:p>
            <a:pPr marL="180975" indent="-180975">
              <a:buClr>
                <a:srgbClr val="FFFFFF"/>
              </a:buClr>
              <a:buFont typeface="Arial" pitchFamily="-107" charset="0"/>
              <a:buChar char="•"/>
              <a:tabLst>
                <a:tab pos="18097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>
                <a:solidFill>
                  <a:srgbClr val="FFFFFF"/>
                </a:solidFill>
              </a:rPr>
              <a:t>moderators will then reveal the correct answer</a:t>
            </a:r>
          </a:p>
          <a:p>
            <a:pPr marL="180975" indent="-180975">
              <a:buClr>
                <a:srgbClr val="FFFFFF"/>
              </a:buClr>
              <a:buFont typeface="Arial" pitchFamily="-107" charset="0"/>
              <a:buChar char="•"/>
              <a:tabLst>
                <a:tab pos="18097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>
                <a:solidFill>
                  <a:srgbClr val="FFFFFF"/>
                </a:solidFill>
              </a:rPr>
              <a:t>if you have answered correctly, you may </a:t>
            </a:r>
            <a:r>
              <a:rPr lang="de-AT" b="1">
                <a:solidFill>
                  <a:srgbClr val="FFFFFF"/>
                </a:solidFill>
              </a:rPr>
              <a:t>tick off the next energy level</a:t>
            </a:r>
            <a:endParaRPr lang="de-AT">
              <a:solidFill>
                <a:srgbClr val="FFFFFF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85335" y="5013325"/>
            <a:ext cx="6519404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2400" i="1">
                <a:solidFill>
                  <a:srgbClr val="FFFF00"/>
                </a:solidFill>
              </a:rPr>
              <a:t>Let‘s check which energy level you can reach!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709132" y="5456239"/>
            <a:ext cx="4232206" cy="1079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b="1" i="1">
                <a:solidFill>
                  <a:srgbClr val="FFFFFF"/>
                </a:solidFill>
              </a:rPr>
              <a:t>Please note: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000" b="1" i="1">
              <a:solidFill>
                <a:srgbClr val="FFFFFF"/>
              </a:solidFill>
            </a:endParaRPr>
          </a:p>
          <a:p>
            <a:pPr>
              <a:buClr>
                <a:srgbClr val="FFFFFF"/>
              </a:buClr>
              <a:buFont typeface="Arial" pitchFamily="-107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i="1">
                <a:solidFill>
                  <a:srgbClr val="FFFFFF"/>
                </a:solidFill>
              </a:rPr>
              <a:t> this quiz is for fun, not for competition!</a:t>
            </a:r>
          </a:p>
          <a:p>
            <a:pPr>
              <a:buClr>
                <a:srgbClr val="FFFFFF"/>
              </a:buClr>
              <a:buFont typeface="Arial" pitchFamily="-107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i="1">
                <a:solidFill>
                  <a:srgbClr val="FFFFFF"/>
                </a:solidFill>
              </a:rPr>
              <a:t> we won‘t compare results</a:t>
            </a:r>
          </a:p>
        </p:txBody>
      </p:sp>
      <p:graphicFrame>
        <p:nvGraphicFramePr>
          <p:cNvPr id="3085" name="Object 4"/>
          <p:cNvGraphicFramePr>
            <a:graphicFrameLocks noChangeAspect="1"/>
          </p:cNvGraphicFramePr>
          <p:nvPr>
            <p:ph idx="1"/>
          </p:nvPr>
        </p:nvGraphicFramePr>
        <p:xfrm>
          <a:off x="6565337" y="2852739"/>
          <a:ext cx="1884183" cy="2911475"/>
        </p:xfrm>
        <a:graphic>
          <a:graphicData uri="http://schemas.openxmlformats.org/presentationml/2006/ole">
            <p:oleObj spid="_x0000_s54276" name="Image" r:id="rId6" imgW="6996825" imgH="9980952" progId="">
              <p:embed/>
            </p:oleObj>
          </a:graphicData>
        </a:graphic>
      </p:graphicFrame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6632734" y="3429000"/>
            <a:ext cx="862973" cy="287338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8" name="Oval 16"/>
          <p:cNvSpPr>
            <a:spLocks noChangeArrowheads="1"/>
          </p:cNvSpPr>
          <p:nvPr/>
        </p:nvSpPr>
        <p:spPr bwMode="auto">
          <a:xfrm>
            <a:off x="7545521" y="4908550"/>
            <a:ext cx="862974" cy="287338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093" name="Object 5"/>
          <p:cNvGraphicFramePr>
            <a:graphicFrameLocks noChangeAspect="1"/>
          </p:cNvGraphicFramePr>
          <p:nvPr/>
        </p:nvGraphicFramePr>
        <p:xfrm>
          <a:off x="6203444" y="2852738"/>
          <a:ext cx="2555221" cy="1903412"/>
        </p:xfrm>
        <a:graphic>
          <a:graphicData uri="http://schemas.openxmlformats.org/presentationml/2006/ole">
            <p:oleObj spid="_x0000_s54277" name="Image" r:id="rId7" imgW="16165079" imgH="11111111" progId="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50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6" dur="500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4" dur="500"/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6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6" dur="500"/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83" dur="500"/>
                                        <p:tgtEl>
                                          <p:spTgt spid="3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88" dur="500"/>
                                        <p:tgtEl>
                                          <p:spTgt spid="3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7" grpId="0" animBg="1"/>
      <p:bldP spid="3087" grpId="1" animBg="1"/>
      <p:bldP spid="3088" grpId="0" animBg="1"/>
      <p:bldP spid="308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0" y="633414"/>
            <a:ext cx="9142534" cy="6224587"/>
          </a:xfrm>
          <a:prstGeom prst="rect">
            <a:avLst/>
          </a:prstGeom>
          <a:solidFill>
            <a:srgbClr val="00008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101096" y="-71438"/>
            <a:ext cx="2641665" cy="76358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/>
              <a:t>Quiz</a:t>
            </a: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7782875" y="52388"/>
          <a:ext cx="1219005" cy="527050"/>
        </p:xfrm>
        <a:graphic>
          <a:graphicData uri="http://schemas.openxmlformats.org/presentationml/2006/ole">
            <p:oleObj spid="_x0000_s56322" r:id="rId4" imgW="14533333" imgH="5800000" progId="">
              <p:embed/>
            </p:oleObj>
          </a:graphicData>
        </a:graphic>
      </p:graphicFrame>
      <p:sp>
        <p:nvSpPr>
          <p:cNvPr id="16390" name="AutoShape 4"/>
          <p:cNvSpPr>
            <a:spLocks noChangeArrowheads="1"/>
          </p:cNvSpPr>
          <p:nvPr/>
        </p:nvSpPr>
        <p:spPr bwMode="auto">
          <a:xfrm>
            <a:off x="140654" y="838200"/>
            <a:ext cx="8798225" cy="1600200"/>
          </a:xfrm>
          <a:prstGeom prst="plaque">
            <a:avLst>
              <a:gd name="adj" fmla="val 16667"/>
            </a:avLst>
          </a:prstGeom>
          <a:solidFill>
            <a:srgbClr val="0000FF"/>
          </a:solidFill>
          <a:ln w="9360">
            <a:solidFill>
              <a:srgbClr val="3399FF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4800" b="1">
                <a:solidFill>
                  <a:srgbClr val="FFFF00"/>
                </a:solidFill>
              </a:rPr>
              <a:t>Welcome to the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4800" b="1">
                <a:solidFill>
                  <a:srgbClr val="FFFF00"/>
                </a:solidFill>
              </a:rPr>
              <a:t>MASTERCLASSES QUIZ!</a:t>
            </a:r>
          </a:p>
        </p:txBody>
      </p:sp>
      <p:sp>
        <p:nvSpPr>
          <p:cNvPr id="16391" name="AutoShape 5"/>
          <p:cNvSpPr>
            <a:spLocks noChangeArrowheads="1"/>
          </p:cNvSpPr>
          <p:nvPr/>
        </p:nvSpPr>
        <p:spPr bwMode="auto">
          <a:xfrm>
            <a:off x="140654" y="2590801"/>
            <a:ext cx="8861226" cy="411797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0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8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7173373" y="76200"/>
          <a:ext cx="421963" cy="457200"/>
        </p:xfrm>
        <a:graphic>
          <a:graphicData uri="http://schemas.openxmlformats.org/presentationml/2006/ole">
            <p:oleObj spid="_x0000_s56323" r:id="rId5" imgW="457143" imgH="457143" progId="">
              <p:embed/>
            </p:oleObj>
          </a:graphicData>
        </a:graphic>
      </p:graphicFrame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673899" y="3625850"/>
            <a:ext cx="4425107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9600">
                <a:solidFill>
                  <a:srgbClr val="FFFF00"/>
                </a:solidFill>
              </a:rPr>
              <a:t>Ready?</a:t>
            </a:r>
          </a:p>
        </p:txBody>
      </p:sp>
      <p:sp>
        <p:nvSpPr>
          <p:cNvPr id="16393" name="Text Box 8"/>
          <p:cNvSpPr txBox="1">
            <a:spLocks noChangeArrowheads="1"/>
          </p:cNvSpPr>
          <p:nvPr/>
        </p:nvSpPr>
        <p:spPr bwMode="auto">
          <a:xfrm>
            <a:off x="562617" y="3276601"/>
            <a:ext cx="8087627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672433" y="3657600"/>
            <a:ext cx="3938323" cy="1557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9600">
                <a:solidFill>
                  <a:srgbClr val="FFFF00"/>
                </a:solidFill>
              </a:rPr>
              <a:t>Set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672433" y="3625850"/>
            <a:ext cx="3938323" cy="1557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9600">
                <a:solidFill>
                  <a:srgbClr val="FFFF00"/>
                </a:solidFill>
              </a:rPr>
              <a:t>GO!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4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5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36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1"/>
          <p:cNvSpPr>
            <a:spLocks noChangeArrowheads="1"/>
          </p:cNvSpPr>
          <p:nvPr/>
        </p:nvSpPr>
        <p:spPr bwMode="auto">
          <a:xfrm>
            <a:off x="0" y="633414"/>
            <a:ext cx="9142534" cy="6224587"/>
          </a:xfrm>
          <a:prstGeom prst="rect">
            <a:avLst/>
          </a:prstGeom>
          <a:solidFill>
            <a:srgbClr val="00008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101096" y="-71438"/>
            <a:ext cx="5028394" cy="76358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/>
              <a:t>Quiz </a:t>
            </a:r>
            <a:r>
              <a:rPr lang="de-AT" sz="2800"/>
              <a:t>Question Sheet</a:t>
            </a: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7782875" y="52388"/>
          <a:ext cx="1219005" cy="527050"/>
        </p:xfrm>
        <a:graphic>
          <a:graphicData uri="http://schemas.openxmlformats.org/presentationml/2006/ole">
            <p:oleObj spid="_x0000_s58370" r:id="rId4" imgW="14533333" imgH="5800000" progId="">
              <p:embed/>
            </p:oleObj>
          </a:graphicData>
        </a:graphic>
      </p:graphicFrame>
      <p:sp>
        <p:nvSpPr>
          <p:cNvPr id="18438" name="AutoShape 4"/>
          <p:cNvSpPr>
            <a:spLocks noChangeArrowheads="1"/>
          </p:cNvSpPr>
          <p:nvPr/>
        </p:nvSpPr>
        <p:spPr bwMode="auto">
          <a:xfrm>
            <a:off x="140654" y="838200"/>
            <a:ext cx="8798225" cy="3657600"/>
          </a:xfrm>
          <a:prstGeom prst="plaque">
            <a:avLst>
              <a:gd name="adj" fmla="val 16667"/>
            </a:avLst>
          </a:prstGeom>
          <a:solidFill>
            <a:srgbClr val="0000FF"/>
          </a:solidFill>
          <a:ln w="9360">
            <a:solidFill>
              <a:srgbClr val="3399FF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AT" sz="4800" b="1">
                <a:solidFill>
                  <a:srgbClr val="FFFF00"/>
                </a:solidFill>
                <a:latin typeface="Cambria" pitchFamily="18" charset="0"/>
              </a:rPr>
              <a:t>Which particle is the mediator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AT" sz="4800" b="1">
                <a:solidFill>
                  <a:srgbClr val="FFFF00"/>
                </a:solidFill>
                <a:latin typeface="Cambria" pitchFamily="18" charset="0"/>
              </a:rPr>
              <a:t>of the Strong Force?</a:t>
            </a:r>
          </a:p>
        </p:txBody>
      </p:sp>
      <p:sp>
        <p:nvSpPr>
          <p:cNvPr id="18439" name="AutoShape 5"/>
          <p:cNvSpPr>
            <a:spLocks noChangeArrowheads="1"/>
          </p:cNvSpPr>
          <p:nvPr/>
        </p:nvSpPr>
        <p:spPr bwMode="auto">
          <a:xfrm>
            <a:off x="140654" y="4724401"/>
            <a:ext cx="8861226" cy="198437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0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8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125235" y="5008563"/>
            <a:ext cx="3702434" cy="690562"/>
            <a:chOff x="768" y="3155"/>
            <a:chExt cx="2527" cy="435"/>
          </a:xfrm>
        </p:grpSpPr>
        <p:sp>
          <p:nvSpPr>
            <p:cNvPr id="18468" name="AutoShape 7"/>
            <p:cNvSpPr>
              <a:spLocks noChangeArrowheads="1"/>
            </p:cNvSpPr>
            <p:nvPr/>
          </p:nvSpPr>
          <p:spPr bwMode="auto">
            <a:xfrm>
              <a:off x="768" y="3155"/>
              <a:ext cx="2528" cy="436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    </a:t>
              </a:r>
              <a:r>
                <a:rPr lang="de-AT" sz="2000">
                  <a:solidFill>
                    <a:srgbClr val="FFFF00"/>
                  </a:solidFill>
                </a:rPr>
                <a:t>Neutralino</a:t>
              </a:r>
            </a:p>
          </p:txBody>
        </p:sp>
        <p:sp>
          <p:nvSpPr>
            <p:cNvPr id="18469" name="Oval 8"/>
            <p:cNvSpPr>
              <a:spLocks noChangeArrowheads="1"/>
            </p:cNvSpPr>
            <p:nvPr/>
          </p:nvSpPr>
          <p:spPr bwMode="auto">
            <a:xfrm>
              <a:off x="820" y="3189"/>
              <a:ext cx="505" cy="360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A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25235" y="5789614"/>
            <a:ext cx="3702434" cy="688975"/>
            <a:chOff x="768" y="3647"/>
            <a:chExt cx="2527" cy="434"/>
          </a:xfrm>
        </p:grpSpPr>
        <p:sp>
          <p:nvSpPr>
            <p:cNvPr id="18466" name="AutoShape 10"/>
            <p:cNvSpPr>
              <a:spLocks noChangeArrowheads="1"/>
            </p:cNvSpPr>
            <p:nvPr/>
          </p:nvSpPr>
          <p:spPr bwMode="auto">
            <a:xfrm>
              <a:off x="768" y="3647"/>
              <a:ext cx="2528" cy="435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  </a:t>
              </a:r>
              <a:r>
                <a:rPr lang="de-AT" sz="2000">
                  <a:solidFill>
                    <a:srgbClr val="FFFF00"/>
                  </a:solidFill>
                </a:rPr>
                <a:t>Snail</a:t>
              </a:r>
            </a:p>
          </p:txBody>
        </p:sp>
        <p:sp>
          <p:nvSpPr>
            <p:cNvPr id="18467" name="Oval 11"/>
            <p:cNvSpPr>
              <a:spLocks noChangeArrowheads="1"/>
            </p:cNvSpPr>
            <p:nvPr/>
          </p:nvSpPr>
          <p:spPr bwMode="auto">
            <a:xfrm>
              <a:off x="820" y="3681"/>
              <a:ext cx="505" cy="359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B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922904" y="5008563"/>
            <a:ext cx="3865065" cy="690562"/>
            <a:chOff x="3360" y="3155"/>
            <a:chExt cx="2638" cy="435"/>
          </a:xfrm>
        </p:grpSpPr>
        <p:sp>
          <p:nvSpPr>
            <p:cNvPr id="18464" name="AutoShape 13"/>
            <p:cNvSpPr>
              <a:spLocks noChangeArrowheads="1"/>
            </p:cNvSpPr>
            <p:nvPr/>
          </p:nvSpPr>
          <p:spPr bwMode="auto">
            <a:xfrm>
              <a:off x="3360" y="3155"/>
              <a:ext cx="2639" cy="436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   </a:t>
              </a:r>
              <a:r>
                <a:rPr lang="de-AT" sz="2000">
                  <a:solidFill>
                    <a:srgbClr val="FFFF00"/>
                  </a:solidFill>
                </a:rPr>
                <a:t>Gluon</a:t>
              </a:r>
            </a:p>
          </p:txBody>
        </p:sp>
        <p:sp>
          <p:nvSpPr>
            <p:cNvPr id="18465" name="Oval 14"/>
            <p:cNvSpPr>
              <a:spLocks noChangeArrowheads="1"/>
            </p:cNvSpPr>
            <p:nvPr/>
          </p:nvSpPr>
          <p:spPr bwMode="auto">
            <a:xfrm>
              <a:off x="3415" y="3189"/>
              <a:ext cx="528" cy="360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C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4922904" y="5789614"/>
            <a:ext cx="3865065" cy="688975"/>
            <a:chOff x="3360" y="3647"/>
            <a:chExt cx="2638" cy="434"/>
          </a:xfrm>
        </p:grpSpPr>
        <p:sp>
          <p:nvSpPr>
            <p:cNvPr id="18462" name="AutoShape 16"/>
            <p:cNvSpPr>
              <a:spLocks noChangeArrowheads="1"/>
            </p:cNvSpPr>
            <p:nvPr/>
          </p:nvSpPr>
          <p:spPr bwMode="auto">
            <a:xfrm>
              <a:off x="3360" y="3647"/>
              <a:ext cx="2639" cy="435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</a:t>
              </a:r>
              <a:r>
                <a:rPr lang="de-AT" sz="2000">
                  <a:solidFill>
                    <a:srgbClr val="FFFF00"/>
                  </a:solidFill>
                </a:rPr>
                <a:t>Pigsino</a:t>
              </a:r>
            </a:p>
          </p:txBody>
        </p:sp>
        <p:sp>
          <p:nvSpPr>
            <p:cNvPr id="18463" name="Oval 17"/>
            <p:cNvSpPr>
              <a:spLocks noChangeArrowheads="1"/>
            </p:cNvSpPr>
            <p:nvPr/>
          </p:nvSpPr>
          <p:spPr bwMode="auto">
            <a:xfrm>
              <a:off x="3415" y="3681"/>
              <a:ext cx="528" cy="359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D</a:t>
              </a:r>
            </a:p>
          </p:txBody>
        </p:sp>
      </p:grpSp>
      <p:sp>
        <p:nvSpPr>
          <p:cNvPr id="18444" name="Text Box 18"/>
          <p:cNvSpPr txBox="1">
            <a:spLocks noChangeArrowheads="1"/>
          </p:cNvSpPr>
          <p:nvPr/>
        </p:nvSpPr>
        <p:spPr bwMode="auto">
          <a:xfrm>
            <a:off x="351636" y="5149850"/>
            <a:ext cx="562618" cy="21258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6600">
                <a:solidFill>
                  <a:srgbClr val="FFFFFF"/>
                </a:solidFill>
              </a:rPr>
              <a:t>1</a:t>
            </a: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7173373" y="76200"/>
          <a:ext cx="421963" cy="457200"/>
        </p:xfrm>
        <a:graphic>
          <a:graphicData uri="http://schemas.openxmlformats.org/presentationml/2006/ole">
            <p:oleObj spid="_x0000_s58371" r:id="rId5" imgW="457143" imgH="457143" progId="">
              <p:embed/>
            </p:oleObj>
          </a:graphicData>
        </a:graphic>
      </p:graphicFrame>
      <p:sp>
        <p:nvSpPr>
          <p:cNvPr id="18445" name="AutoShape 20"/>
          <p:cNvSpPr>
            <a:spLocks noChangeArrowheads="1"/>
          </p:cNvSpPr>
          <p:nvPr/>
        </p:nvSpPr>
        <p:spPr bwMode="auto">
          <a:xfrm>
            <a:off x="868834" y="3952875"/>
            <a:ext cx="7314028" cy="3810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86883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1431452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1994069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2556687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5" name="AutoShape 25"/>
          <p:cNvSpPr>
            <a:spLocks noChangeArrowheads="1"/>
          </p:cNvSpPr>
          <p:nvPr/>
        </p:nvSpPr>
        <p:spPr bwMode="auto">
          <a:xfrm>
            <a:off x="311930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3681922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4244539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8" name="AutoShape 28"/>
          <p:cNvSpPr>
            <a:spLocks noChangeArrowheads="1"/>
          </p:cNvSpPr>
          <p:nvPr/>
        </p:nvSpPr>
        <p:spPr bwMode="auto">
          <a:xfrm>
            <a:off x="4807157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536977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0" name="AutoShape 30"/>
          <p:cNvSpPr>
            <a:spLocks noChangeArrowheads="1"/>
          </p:cNvSpPr>
          <p:nvPr/>
        </p:nvSpPr>
        <p:spPr bwMode="auto">
          <a:xfrm>
            <a:off x="5932392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1" name="AutoShape 31"/>
          <p:cNvSpPr>
            <a:spLocks noChangeArrowheads="1"/>
          </p:cNvSpPr>
          <p:nvPr/>
        </p:nvSpPr>
        <p:spPr bwMode="auto">
          <a:xfrm>
            <a:off x="6495009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7057627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3" name="AutoShape 33"/>
          <p:cNvSpPr>
            <a:spLocks noChangeArrowheads="1"/>
          </p:cNvSpPr>
          <p:nvPr/>
        </p:nvSpPr>
        <p:spPr bwMode="auto">
          <a:xfrm>
            <a:off x="762024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150F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0" y="646113"/>
            <a:ext cx="9141070" cy="6246812"/>
            <a:chOff x="0" y="407"/>
            <a:chExt cx="6239" cy="3935"/>
          </a:xfrm>
        </p:grpSpPr>
        <p:sp>
          <p:nvSpPr>
            <p:cNvPr id="18460" name="Rectangle 35"/>
            <p:cNvSpPr>
              <a:spLocks noChangeArrowheads="1"/>
            </p:cNvSpPr>
            <p:nvPr/>
          </p:nvSpPr>
          <p:spPr bwMode="auto">
            <a:xfrm>
              <a:off x="0" y="407"/>
              <a:ext cx="6240" cy="3936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461" name="Picture 3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200" y="455"/>
              <a:ext cx="3840" cy="38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1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5" dur="1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9" dur="1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3" dur="10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1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1" dur="1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5" dur="1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9" dur="1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3" dur="1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7" dur="10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51" dur="1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55" dur="10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47" grpId="0" animBg="1"/>
      <p:bldP spid="5148" grpId="0" animBg="1"/>
      <p:bldP spid="5149" grpId="0" animBg="1"/>
      <p:bldP spid="5150" grpId="0" animBg="1"/>
      <p:bldP spid="5151" grpId="0" animBg="1"/>
      <p:bldP spid="5152" grpId="0" animBg="1"/>
      <p:bldP spid="51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0" y="633414"/>
            <a:ext cx="9142534" cy="6224587"/>
          </a:xfrm>
          <a:prstGeom prst="rect">
            <a:avLst/>
          </a:prstGeom>
          <a:solidFill>
            <a:srgbClr val="00008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101096" y="-71438"/>
            <a:ext cx="5028394" cy="76358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/>
              <a:t>Quiz </a:t>
            </a:r>
            <a:r>
              <a:rPr lang="de-AT" sz="2800"/>
              <a:t>Question Sheet</a:t>
            </a: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7782875" y="52388"/>
          <a:ext cx="1219005" cy="527050"/>
        </p:xfrm>
        <a:graphic>
          <a:graphicData uri="http://schemas.openxmlformats.org/presentationml/2006/ole">
            <p:oleObj spid="_x0000_s60418" r:id="rId4" imgW="14533333" imgH="5800000" progId="">
              <p:embed/>
            </p:oleObj>
          </a:graphicData>
        </a:graphic>
      </p:graphicFrame>
      <p:sp>
        <p:nvSpPr>
          <p:cNvPr id="20486" name="AutoShape 4"/>
          <p:cNvSpPr>
            <a:spLocks noChangeArrowheads="1"/>
          </p:cNvSpPr>
          <p:nvPr/>
        </p:nvSpPr>
        <p:spPr bwMode="auto">
          <a:xfrm>
            <a:off x="140654" y="838200"/>
            <a:ext cx="8798225" cy="3657600"/>
          </a:xfrm>
          <a:prstGeom prst="plaque">
            <a:avLst>
              <a:gd name="adj" fmla="val 16667"/>
            </a:avLst>
          </a:prstGeom>
          <a:solidFill>
            <a:srgbClr val="0000FF"/>
          </a:solidFill>
          <a:ln w="9360">
            <a:solidFill>
              <a:srgbClr val="3399FF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AT" sz="4800" b="1">
                <a:solidFill>
                  <a:srgbClr val="FFFF00"/>
                </a:solidFill>
                <a:latin typeface="Cambria" pitchFamily="18" charset="0"/>
              </a:rPr>
              <a:t>Which particle is the mediator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AT" sz="4800" b="1">
                <a:solidFill>
                  <a:srgbClr val="FFFF00"/>
                </a:solidFill>
                <a:latin typeface="Cambria" pitchFamily="18" charset="0"/>
              </a:rPr>
              <a:t>of the Strong Force?</a:t>
            </a:r>
          </a:p>
        </p:txBody>
      </p:sp>
      <p:sp>
        <p:nvSpPr>
          <p:cNvPr id="20487" name="AutoShape 5"/>
          <p:cNvSpPr>
            <a:spLocks noChangeArrowheads="1"/>
          </p:cNvSpPr>
          <p:nvPr/>
        </p:nvSpPr>
        <p:spPr bwMode="auto">
          <a:xfrm>
            <a:off x="140654" y="4724401"/>
            <a:ext cx="8861226" cy="198437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0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8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125235" y="5008563"/>
            <a:ext cx="3702434" cy="690562"/>
            <a:chOff x="768" y="3155"/>
            <a:chExt cx="2527" cy="435"/>
          </a:xfrm>
        </p:grpSpPr>
        <p:sp>
          <p:nvSpPr>
            <p:cNvPr id="20512" name="AutoShape 7"/>
            <p:cNvSpPr>
              <a:spLocks noChangeArrowheads="1"/>
            </p:cNvSpPr>
            <p:nvPr/>
          </p:nvSpPr>
          <p:spPr bwMode="auto">
            <a:xfrm>
              <a:off x="768" y="3155"/>
              <a:ext cx="2528" cy="436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    </a:t>
              </a:r>
              <a:r>
                <a:rPr lang="de-AT" sz="2000">
                  <a:solidFill>
                    <a:srgbClr val="FFFF00"/>
                  </a:solidFill>
                </a:rPr>
                <a:t>Neutralino</a:t>
              </a:r>
            </a:p>
          </p:txBody>
        </p:sp>
        <p:sp>
          <p:nvSpPr>
            <p:cNvPr id="20513" name="Oval 8"/>
            <p:cNvSpPr>
              <a:spLocks noChangeArrowheads="1"/>
            </p:cNvSpPr>
            <p:nvPr/>
          </p:nvSpPr>
          <p:spPr bwMode="auto">
            <a:xfrm>
              <a:off x="820" y="3189"/>
              <a:ext cx="505" cy="360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A</a:t>
              </a:r>
            </a:p>
          </p:txBody>
        </p:sp>
      </p:grp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1125235" y="5789613"/>
            <a:ext cx="3703899" cy="69056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360">
            <a:solidFill>
              <a:srgbClr val="FFFF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>
                <a:solidFill>
                  <a:srgbClr val="FFFF00"/>
                </a:solidFill>
              </a:rPr>
              <a:t>           </a:t>
            </a:r>
            <a:r>
              <a:rPr lang="de-AT" sz="2000">
                <a:solidFill>
                  <a:srgbClr val="FFFF00"/>
                </a:solidFill>
              </a:rPr>
              <a:t>Snail</a:t>
            </a:r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1201423" y="5843588"/>
            <a:ext cx="739901" cy="569912"/>
          </a:xfrm>
          <a:prstGeom prst="ellipse">
            <a:avLst/>
          </a:prstGeom>
          <a:solidFill>
            <a:srgbClr val="FFFF00"/>
          </a:solidFill>
          <a:ln w="9360">
            <a:solidFill>
              <a:srgbClr val="FFFF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3600">
                <a:solidFill>
                  <a:srgbClr val="FF150F"/>
                </a:solidFill>
              </a:rPr>
              <a:t>B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922904" y="5008563"/>
            <a:ext cx="3865065" cy="690562"/>
            <a:chOff x="3360" y="3155"/>
            <a:chExt cx="2638" cy="435"/>
          </a:xfrm>
        </p:grpSpPr>
        <p:sp>
          <p:nvSpPr>
            <p:cNvPr id="20510" name="AutoShape 12"/>
            <p:cNvSpPr>
              <a:spLocks noChangeArrowheads="1"/>
            </p:cNvSpPr>
            <p:nvPr/>
          </p:nvSpPr>
          <p:spPr bwMode="auto">
            <a:xfrm>
              <a:off x="3360" y="3155"/>
              <a:ext cx="2639" cy="436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   </a:t>
              </a:r>
              <a:r>
                <a:rPr lang="de-AT" sz="2000">
                  <a:solidFill>
                    <a:srgbClr val="FFFF00"/>
                  </a:solidFill>
                </a:rPr>
                <a:t>Gluon</a:t>
              </a:r>
            </a:p>
          </p:txBody>
        </p:sp>
        <p:sp>
          <p:nvSpPr>
            <p:cNvPr id="20511" name="Oval 13"/>
            <p:cNvSpPr>
              <a:spLocks noChangeArrowheads="1"/>
            </p:cNvSpPr>
            <p:nvPr/>
          </p:nvSpPr>
          <p:spPr bwMode="auto">
            <a:xfrm>
              <a:off x="3415" y="3189"/>
              <a:ext cx="528" cy="360"/>
            </a:xfrm>
            <a:prstGeom prst="ellipse">
              <a:avLst/>
            </a:prstGeom>
            <a:solidFill>
              <a:srgbClr val="00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C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4922904" y="5789614"/>
            <a:ext cx="3865065" cy="688975"/>
            <a:chOff x="3360" y="3647"/>
            <a:chExt cx="2638" cy="434"/>
          </a:xfrm>
        </p:grpSpPr>
        <p:sp>
          <p:nvSpPr>
            <p:cNvPr id="20508" name="AutoShape 15"/>
            <p:cNvSpPr>
              <a:spLocks noChangeArrowheads="1"/>
            </p:cNvSpPr>
            <p:nvPr/>
          </p:nvSpPr>
          <p:spPr bwMode="auto">
            <a:xfrm>
              <a:off x="3360" y="3647"/>
              <a:ext cx="2639" cy="435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</a:t>
              </a:r>
              <a:r>
                <a:rPr lang="de-AT" sz="2000">
                  <a:solidFill>
                    <a:srgbClr val="FFFF00"/>
                  </a:solidFill>
                </a:rPr>
                <a:t>Pigsino</a:t>
              </a:r>
            </a:p>
          </p:txBody>
        </p:sp>
        <p:sp>
          <p:nvSpPr>
            <p:cNvPr id="20509" name="Oval 16"/>
            <p:cNvSpPr>
              <a:spLocks noChangeArrowheads="1"/>
            </p:cNvSpPr>
            <p:nvPr/>
          </p:nvSpPr>
          <p:spPr bwMode="auto">
            <a:xfrm>
              <a:off x="3415" y="3681"/>
              <a:ext cx="528" cy="359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D</a:t>
              </a:r>
            </a:p>
          </p:txBody>
        </p:sp>
      </p:grpSp>
      <p:sp>
        <p:nvSpPr>
          <p:cNvPr id="20493" name="Text Box 17"/>
          <p:cNvSpPr txBox="1">
            <a:spLocks noChangeArrowheads="1"/>
          </p:cNvSpPr>
          <p:nvPr/>
        </p:nvSpPr>
        <p:spPr bwMode="auto">
          <a:xfrm>
            <a:off x="351636" y="5149850"/>
            <a:ext cx="562618" cy="21258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6600">
                <a:solidFill>
                  <a:srgbClr val="FFFFFF"/>
                </a:solidFill>
              </a:rPr>
              <a:t>1</a:t>
            </a: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7173373" y="76200"/>
          <a:ext cx="421963" cy="457200"/>
        </p:xfrm>
        <a:graphic>
          <a:graphicData uri="http://schemas.openxmlformats.org/presentationml/2006/ole">
            <p:oleObj spid="_x0000_s60419" r:id="rId5" imgW="457143" imgH="457143" progId="">
              <p:embed/>
            </p:oleObj>
          </a:graphicData>
        </a:graphic>
      </p:graphicFrame>
      <p:sp>
        <p:nvSpPr>
          <p:cNvPr id="20494" name="AutoShape 19"/>
          <p:cNvSpPr>
            <a:spLocks noChangeArrowheads="1"/>
          </p:cNvSpPr>
          <p:nvPr/>
        </p:nvSpPr>
        <p:spPr bwMode="auto">
          <a:xfrm>
            <a:off x="868834" y="3952875"/>
            <a:ext cx="7314028" cy="3810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5" name="AutoShape 20"/>
          <p:cNvSpPr>
            <a:spLocks noChangeArrowheads="1"/>
          </p:cNvSpPr>
          <p:nvPr/>
        </p:nvSpPr>
        <p:spPr bwMode="auto">
          <a:xfrm>
            <a:off x="86883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6" name="AutoShape 21"/>
          <p:cNvSpPr>
            <a:spLocks noChangeArrowheads="1"/>
          </p:cNvSpPr>
          <p:nvPr/>
        </p:nvSpPr>
        <p:spPr bwMode="auto">
          <a:xfrm>
            <a:off x="1431452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7" name="AutoShape 22"/>
          <p:cNvSpPr>
            <a:spLocks noChangeArrowheads="1"/>
          </p:cNvSpPr>
          <p:nvPr/>
        </p:nvSpPr>
        <p:spPr bwMode="auto">
          <a:xfrm>
            <a:off x="1994069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8" name="AutoShape 23"/>
          <p:cNvSpPr>
            <a:spLocks noChangeArrowheads="1"/>
          </p:cNvSpPr>
          <p:nvPr/>
        </p:nvSpPr>
        <p:spPr bwMode="auto">
          <a:xfrm>
            <a:off x="2556687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9" name="AutoShape 24"/>
          <p:cNvSpPr>
            <a:spLocks noChangeArrowheads="1"/>
          </p:cNvSpPr>
          <p:nvPr/>
        </p:nvSpPr>
        <p:spPr bwMode="auto">
          <a:xfrm>
            <a:off x="311930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0" name="AutoShape 25"/>
          <p:cNvSpPr>
            <a:spLocks noChangeArrowheads="1"/>
          </p:cNvSpPr>
          <p:nvPr/>
        </p:nvSpPr>
        <p:spPr bwMode="auto">
          <a:xfrm>
            <a:off x="3681922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1" name="AutoShape 26"/>
          <p:cNvSpPr>
            <a:spLocks noChangeArrowheads="1"/>
          </p:cNvSpPr>
          <p:nvPr/>
        </p:nvSpPr>
        <p:spPr bwMode="auto">
          <a:xfrm>
            <a:off x="4244539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2" name="AutoShape 27"/>
          <p:cNvSpPr>
            <a:spLocks noChangeArrowheads="1"/>
          </p:cNvSpPr>
          <p:nvPr/>
        </p:nvSpPr>
        <p:spPr bwMode="auto">
          <a:xfrm>
            <a:off x="4807157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3" name="AutoShape 28"/>
          <p:cNvSpPr>
            <a:spLocks noChangeArrowheads="1"/>
          </p:cNvSpPr>
          <p:nvPr/>
        </p:nvSpPr>
        <p:spPr bwMode="auto">
          <a:xfrm>
            <a:off x="536977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4" name="AutoShape 29"/>
          <p:cNvSpPr>
            <a:spLocks noChangeArrowheads="1"/>
          </p:cNvSpPr>
          <p:nvPr/>
        </p:nvSpPr>
        <p:spPr bwMode="auto">
          <a:xfrm>
            <a:off x="5932392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5" name="AutoShape 30"/>
          <p:cNvSpPr>
            <a:spLocks noChangeArrowheads="1"/>
          </p:cNvSpPr>
          <p:nvPr/>
        </p:nvSpPr>
        <p:spPr bwMode="auto">
          <a:xfrm>
            <a:off x="6495009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6" name="AutoShape 31"/>
          <p:cNvSpPr>
            <a:spLocks noChangeArrowheads="1"/>
          </p:cNvSpPr>
          <p:nvPr/>
        </p:nvSpPr>
        <p:spPr bwMode="auto">
          <a:xfrm>
            <a:off x="7057627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7" name="AutoShape 32"/>
          <p:cNvSpPr>
            <a:spLocks noChangeArrowheads="1"/>
          </p:cNvSpPr>
          <p:nvPr/>
        </p:nvSpPr>
        <p:spPr bwMode="auto">
          <a:xfrm>
            <a:off x="762024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150F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0" y="633414"/>
            <a:ext cx="9142534" cy="6224587"/>
          </a:xfrm>
          <a:prstGeom prst="rect">
            <a:avLst/>
          </a:prstGeom>
          <a:solidFill>
            <a:srgbClr val="00008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101096" y="-71438"/>
            <a:ext cx="5028394" cy="76358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/>
              <a:t>Quiz </a:t>
            </a:r>
            <a:r>
              <a:rPr lang="de-AT" sz="2800"/>
              <a:t>Question Sheet</a:t>
            </a: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7782875" y="52388"/>
          <a:ext cx="1219005" cy="527050"/>
        </p:xfrm>
        <a:graphic>
          <a:graphicData uri="http://schemas.openxmlformats.org/presentationml/2006/ole">
            <p:oleObj spid="_x0000_s70658" r:id="rId4" imgW="14533333" imgH="5800000" progId="">
              <p:embed/>
            </p:oleObj>
          </a:graphicData>
        </a:graphic>
      </p:graphicFrame>
      <p:sp>
        <p:nvSpPr>
          <p:cNvPr id="24582" name="AutoShape 4"/>
          <p:cNvSpPr>
            <a:spLocks noChangeArrowheads="1"/>
          </p:cNvSpPr>
          <p:nvPr/>
        </p:nvSpPr>
        <p:spPr bwMode="auto">
          <a:xfrm>
            <a:off x="140654" y="838200"/>
            <a:ext cx="8798225" cy="3657600"/>
          </a:xfrm>
          <a:prstGeom prst="plaque">
            <a:avLst>
              <a:gd name="adj" fmla="val 16667"/>
            </a:avLst>
          </a:prstGeom>
          <a:solidFill>
            <a:srgbClr val="0000FF"/>
          </a:solidFill>
          <a:ln w="9360">
            <a:solidFill>
              <a:srgbClr val="3399FF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4000" b="1">
                <a:solidFill>
                  <a:srgbClr val="FFFF00"/>
                </a:solidFill>
                <a:latin typeface="Cambria" pitchFamily="18" charset="0"/>
              </a:rPr>
              <a:t>How much of our universe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4000" b="1">
                <a:solidFill>
                  <a:srgbClr val="FFFF00"/>
                </a:solidFill>
                <a:latin typeface="Cambria" pitchFamily="18" charset="0"/>
              </a:rPr>
              <a:t>is made of matter or energy,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4000" b="1">
                <a:solidFill>
                  <a:srgbClr val="FFFF00"/>
                </a:solidFill>
                <a:latin typeface="Cambria" pitchFamily="18" charset="0"/>
              </a:rPr>
              <a:t> about which we know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4000" b="1">
                <a:solidFill>
                  <a:srgbClr val="FFFF00"/>
                </a:solidFill>
                <a:latin typeface="Cambria" pitchFamily="18" charset="0"/>
              </a:rPr>
              <a:t>almost nothing about?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4000" b="1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24583" name="AutoShape 5"/>
          <p:cNvSpPr>
            <a:spLocks noChangeArrowheads="1"/>
          </p:cNvSpPr>
          <p:nvPr/>
        </p:nvSpPr>
        <p:spPr bwMode="auto">
          <a:xfrm>
            <a:off x="140654" y="4724401"/>
            <a:ext cx="8861226" cy="198437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0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8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AT" sz="1200">
              <a:solidFill>
                <a:srgbClr val="FFFFFF"/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125235" y="5008563"/>
            <a:ext cx="3702434" cy="690562"/>
            <a:chOff x="768" y="3155"/>
            <a:chExt cx="2527" cy="435"/>
          </a:xfrm>
        </p:grpSpPr>
        <p:sp>
          <p:nvSpPr>
            <p:cNvPr id="24609" name="AutoShape 7"/>
            <p:cNvSpPr>
              <a:spLocks noChangeArrowheads="1"/>
            </p:cNvSpPr>
            <p:nvPr/>
          </p:nvSpPr>
          <p:spPr bwMode="auto">
            <a:xfrm>
              <a:off x="768" y="3155"/>
              <a:ext cx="2528" cy="436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    </a:t>
              </a:r>
              <a:r>
                <a:rPr lang="de-AT" sz="2000">
                  <a:solidFill>
                    <a:srgbClr val="FFFF00"/>
                  </a:solidFill>
                </a:rPr>
                <a:t>13%</a:t>
              </a:r>
            </a:p>
          </p:txBody>
        </p:sp>
        <p:sp>
          <p:nvSpPr>
            <p:cNvPr id="24610" name="Oval 8"/>
            <p:cNvSpPr>
              <a:spLocks noChangeArrowheads="1"/>
            </p:cNvSpPr>
            <p:nvPr/>
          </p:nvSpPr>
          <p:spPr bwMode="auto">
            <a:xfrm>
              <a:off x="820" y="3189"/>
              <a:ext cx="505" cy="360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A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25235" y="5789614"/>
            <a:ext cx="3702434" cy="688975"/>
            <a:chOff x="768" y="3647"/>
            <a:chExt cx="2527" cy="434"/>
          </a:xfrm>
        </p:grpSpPr>
        <p:sp>
          <p:nvSpPr>
            <p:cNvPr id="24607" name="AutoShape 10"/>
            <p:cNvSpPr>
              <a:spLocks noChangeArrowheads="1"/>
            </p:cNvSpPr>
            <p:nvPr/>
          </p:nvSpPr>
          <p:spPr bwMode="auto">
            <a:xfrm>
              <a:off x="768" y="3647"/>
              <a:ext cx="2528" cy="435"/>
            </a:xfrm>
            <a:prstGeom prst="roundRect">
              <a:avLst>
                <a:gd name="adj" fmla="val 16667"/>
              </a:avLst>
            </a:prstGeom>
            <a:solidFill>
              <a:srgbClr val="33CC33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  </a:t>
              </a:r>
              <a:r>
                <a:rPr lang="de-AT" sz="2000">
                  <a:solidFill>
                    <a:srgbClr val="FFFF00"/>
                  </a:solidFill>
                </a:rPr>
                <a:t>96%</a:t>
              </a:r>
            </a:p>
          </p:txBody>
        </p:sp>
        <p:sp>
          <p:nvSpPr>
            <p:cNvPr id="24608" name="Oval 11"/>
            <p:cNvSpPr>
              <a:spLocks noChangeArrowheads="1"/>
            </p:cNvSpPr>
            <p:nvPr/>
          </p:nvSpPr>
          <p:spPr bwMode="auto">
            <a:xfrm>
              <a:off x="820" y="3681"/>
              <a:ext cx="505" cy="359"/>
            </a:xfrm>
            <a:prstGeom prst="ellipse">
              <a:avLst/>
            </a:prstGeom>
            <a:solidFill>
              <a:srgbClr val="33CC33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B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922904" y="5008563"/>
            <a:ext cx="3865065" cy="690562"/>
            <a:chOff x="3360" y="3155"/>
            <a:chExt cx="2638" cy="435"/>
          </a:xfrm>
        </p:grpSpPr>
        <p:sp>
          <p:nvSpPr>
            <p:cNvPr id="24605" name="AutoShape 13"/>
            <p:cNvSpPr>
              <a:spLocks noChangeArrowheads="1"/>
            </p:cNvSpPr>
            <p:nvPr/>
          </p:nvSpPr>
          <p:spPr bwMode="auto">
            <a:xfrm>
              <a:off x="3360" y="3155"/>
              <a:ext cx="2639" cy="436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2000">
                  <a:solidFill>
                    <a:srgbClr val="FFFF00"/>
                  </a:solidFill>
                </a:rPr>
                <a:t>      100%</a:t>
              </a:r>
            </a:p>
          </p:txBody>
        </p:sp>
        <p:sp>
          <p:nvSpPr>
            <p:cNvPr id="24606" name="Oval 14"/>
            <p:cNvSpPr>
              <a:spLocks noChangeArrowheads="1"/>
            </p:cNvSpPr>
            <p:nvPr/>
          </p:nvSpPr>
          <p:spPr bwMode="auto">
            <a:xfrm>
              <a:off x="3415" y="3189"/>
              <a:ext cx="528" cy="360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C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4922904" y="5789614"/>
            <a:ext cx="3865065" cy="688975"/>
            <a:chOff x="3360" y="3647"/>
            <a:chExt cx="2638" cy="434"/>
          </a:xfrm>
        </p:grpSpPr>
        <p:sp>
          <p:nvSpPr>
            <p:cNvPr id="24603" name="AutoShape 16"/>
            <p:cNvSpPr>
              <a:spLocks noChangeArrowheads="1"/>
            </p:cNvSpPr>
            <p:nvPr/>
          </p:nvSpPr>
          <p:spPr bwMode="auto">
            <a:xfrm>
              <a:off x="3360" y="3647"/>
              <a:ext cx="2639" cy="435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>
                  <a:solidFill>
                    <a:srgbClr val="FFFF00"/>
                  </a:solidFill>
                </a:rPr>
                <a:t>         </a:t>
              </a:r>
              <a:r>
                <a:rPr lang="de-AT" sz="2000">
                  <a:solidFill>
                    <a:srgbClr val="FFFF00"/>
                  </a:solidFill>
                </a:rPr>
                <a:t>32.8%</a:t>
              </a:r>
            </a:p>
          </p:txBody>
        </p:sp>
        <p:sp>
          <p:nvSpPr>
            <p:cNvPr id="24604" name="Oval 17"/>
            <p:cNvSpPr>
              <a:spLocks noChangeArrowheads="1"/>
            </p:cNvSpPr>
            <p:nvPr/>
          </p:nvSpPr>
          <p:spPr bwMode="auto">
            <a:xfrm>
              <a:off x="3415" y="3681"/>
              <a:ext cx="528" cy="359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AT" sz="3600">
                  <a:solidFill>
                    <a:srgbClr val="FF150F"/>
                  </a:solidFill>
                </a:rPr>
                <a:t>D</a:t>
              </a:r>
            </a:p>
          </p:txBody>
        </p:sp>
      </p:grpSp>
      <p:sp>
        <p:nvSpPr>
          <p:cNvPr id="24588" name="Text Box 18"/>
          <p:cNvSpPr txBox="1">
            <a:spLocks noChangeArrowheads="1"/>
          </p:cNvSpPr>
          <p:nvPr/>
        </p:nvSpPr>
        <p:spPr bwMode="auto">
          <a:xfrm>
            <a:off x="351636" y="5149850"/>
            <a:ext cx="562618" cy="21258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AT" sz="6600">
                <a:solidFill>
                  <a:srgbClr val="FFFFFF"/>
                </a:solidFill>
              </a:rPr>
              <a:t>2</a:t>
            </a:r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7173373" y="76200"/>
          <a:ext cx="421963" cy="457200"/>
        </p:xfrm>
        <a:graphic>
          <a:graphicData uri="http://schemas.openxmlformats.org/presentationml/2006/ole">
            <p:oleObj spid="_x0000_s70659" r:id="rId5" imgW="457143" imgH="457143" progId="">
              <p:embed/>
            </p:oleObj>
          </a:graphicData>
        </a:graphic>
      </p:graphicFrame>
      <p:sp>
        <p:nvSpPr>
          <p:cNvPr id="24589" name="AutoShape 20"/>
          <p:cNvSpPr>
            <a:spLocks noChangeArrowheads="1"/>
          </p:cNvSpPr>
          <p:nvPr/>
        </p:nvSpPr>
        <p:spPr bwMode="auto">
          <a:xfrm>
            <a:off x="868834" y="3952875"/>
            <a:ext cx="7314028" cy="3810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AutoShape 21"/>
          <p:cNvSpPr>
            <a:spLocks noChangeArrowheads="1"/>
          </p:cNvSpPr>
          <p:nvPr/>
        </p:nvSpPr>
        <p:spPr bwMode="auto">
          <a:xfrm>
            <a:off x="86883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AutoShape 22"/>
          <p:cNvSpPr>
            <a:spLocks noChangeArrowheads="1"/>
          </p:cNvSpPr>
          <p:nvPr/>
        </p:nvSpPr>
        <p:spPr bwMode="auto">
          <a:xfrm>
            <a:off x="1431452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2" name="AutoShape 23"/>
          <p:cNvSpPr>
            <a:spLocks noChangeArrowheads="1"/>
          </p:cNvSpPr>
          <p:nvPr/>
        </p:nvSpPr>
        <p:spPr bwMode="auto">
          <a:xfrm>
            <a:off x="1994069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3" name="AutoShape 24"/>
          <p:cNvSpPr>
            <a:spLocks noChangeArrowheads="1"/>
          </p:cNvSpPr>
          <p:nvPr/>
        </p:nvSpPr>
        <p:spPr bwMode="auto">
          <a:xfrm>
            <a:off x="2556687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4" name="AutoShape 25"/>
          <p:cNvSpPr>
            <a:spLocks noChangeArrowheads="1"/>
          </p:cNvSpPr>
          <p:nvPr/>
        </p:nvSpPr>
        <p:spPr bwMode="auto">
          <a:xfrm>
            <a:off x="311930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5" name="AutoShape 26"/>
          <p:cNvSpPr>
            <a:spLocks noChangeArrowheads="1"/>
          </p:cNvSpPr>
          <p:nvPr/>
        </p:nvSpPr>
        <p:spPr bwMode="auto">
          <a:xfrm>
            <a:off x="3681922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6" name="AutoShape 27"/>
          <p:cNvSpPr>
            <a:spLocks noChangeArrowheads="1"/>
          </p:cNvSpPr>
          <p:nvPr/>
        </p:nvSpPr>
        <p:spPr bwMode="auto">
          <a:xfrm>
            <a:off x="4244539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7" name="AutoShape 28"/>
          <p:cNvSpPr>
            <a:spLocks noChangeArrowheads="1"/>
          </p:cNvSpPr>
          <p:nvPr/>
        </p:nvSpPr>
        <p:spPr bwMode="auto">
          <a:xfrm>
            <a:off x="4807157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8" name="AutoShape 29"/>
          <p:cNvSpPr>
            <a:spLocks noChangeArrowheads="1"/>
          </p:cNvSpPr>
          <p:nvPr/>
        </p:nvSpPr>
        <p:spPr bwMode="auto">
          <a:xfrm>
            <a:off x="536977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9" name="AutoShape 30"/>
          <p:cNvSpPr>
            <a:spLocks noChangeArrowheads="1"/>
          </p:cNvSpPr>
          <p:nvPr/>
        </p:nvSpPr>
        <p:spPr bwMode="auto">
          <a:xfrm>
            <a:off x="5932392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0" name="AutoShape 31"/>
          <p:cNvSpPr>
            <a:spLocks noChangeArrowheads="1"/>
          </p:cNvSpPr>
          <p:nvPr/>
        </p:nvSpPr>
        <p:spPr bwMode="auto">
          <a:xfrm>
            <a:off x="6495009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1" name="AutoShape 32"/>
          <p:cNvSpPr>
            <a:spLocks noChangeArrowheads="1"/>
          </p:cNvSpPr>
          <p:nvPr/>
        </p:nvSpPr>
        <p:spPr bwMode="auto">
          <a:xfrm>
            <a:off x="7057627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2" name="AutoShape 33"/>
          <p:cNvSpPr>
            <a:spLocks noChangeArrowheads="1"/>
          </p:cNvSpPr>
          <p:nvPr/>
        </p:nvSpPr>
        <p:spPr bwMode="auto">
          <a:xfrm>
            <a:off x="7620244" y="3952875"/>
            <a:ext cx="562618" cy="381000"/>
          </a:xfrm>
          <a:prstGeom prst="roundRect">
            <a:avLst>
              <a:gd name="adj" fmla="val 16667"/>
            </a:avLst>
          </a:prstGeom>
          <a:solidFill>
            <a:srgbClr val="FF150F"/>
          </a:solidFill>
          <a:ln w="2556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rot="5400000">
            <a:off x="7156485" y="171305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011971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5817219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099486" y="1686112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815478" y="1666624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039446" y="163449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4766" y="774445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7206" y="202816"/>
            <a:ext cx="7529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Goodbye</a:t>
            </a:r>
            <a:endParaRPr lang="en-US" sz="2800" dirty="0">
              <a:latin typeface="Baskerville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21/02/2012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Kate Shaw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3666" y="920173"/>
            <a:ext cx="7351889" cy="43744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4117517" y="1265101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83199" y="127921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7793989" y="1259453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662184" y="127286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851571" y="126368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58739" y="126086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258927" y="126298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84701" y="1343505"/>
            <a:ext cx="116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17:00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72323" y="1357618"/>
            <a:ext cx="7433232" cy="1728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2323" y="130434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041426" y="131563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16:30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5122" y="1629376"/>
            <a:ext cx="12777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Welcome &amp; icebreaker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38999" y="1644144"/>
            <a:ext cx="18055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Reports of measurements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94702" y="1299201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22984" y="131396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16:20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16961" y="133059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16:40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531539" y="1314243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16:50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485500" y="1629376"/>
            <a:ext cx="1371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Combination &amp; discussion of measurement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27918" y="1668533"/>
            <a:ext cx="1718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Open discussion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-167482" y="1619725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605369" y="1629376"/>
            <a:ext cx="1598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Quiz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97433" y="2059643"/>
            <a:ext cx="1717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Good   Bye</a:t>
            </a:r>
            <a:endParaRPr lang="en-US" sz="16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3405" y="3082964"/>
            <a:ext cx="4750918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There has to be a clear common end of the VC after 60 minutes!</a:t>
            </a:r>
          </a:p>
          <a:p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Say goodbye to everyone and thank them for taking part!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Do not keep discussion going even if the students are asking questions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If they and you want some discussion can continue after the goodbye on a voluntary basis</a:t>
            </a:r>
            <a:endParaRPr lang="en-US" sz="1600" dirty="0"/>
          </a:p>
        </p:txBody>
      </p:sp>
      <p:sp>
        <p:nvSpPr>
          <p:cNvPr id="61" name="Rounded Rectangle 60"/>
          <p:cNvSpPr/>
          <p:nvPr/>
        </p:nvSpPr>
        <p:spPr>
          <a:xfrm>
            <a:off x="58665" y="2673051"/>
            <a:ext cx="5292779" cy="3683299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" name="Picture 39" descr="goodbye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4322" y="3082964"/>
            <a:ext cx="4457700" cy="223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57206" y="202816"/>
            <a:ext cx="3933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Baskerville"/>
              </a:rPr>
              <a:t>Vidyo</a:t>
            </a:r>
            <a:r>
              <a:rPr lang="en-US" sz="2800" dirty="0" smtClean="0">
                <a:latin typeface="Baskerville"/>
              </a:rPr>
              <a:t> </a:t>
            </a:r>
            <a:r>
              <a:rPr lang="en-US" sz="2800" dirty="0" smtClean="0">
                <a:latin typeface="Baskerville"/>
              </a:rPr>
              <a:t>Information</a:t>
            </a:r>
            <a:endParaRPr lang="en-US" sz="2800" dirty="0">
              <a:latin typeface="Baskerville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789213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953428"/>
            <a:ext cx="84185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 dirty="0" smtClean="0"/>
              <a:t>Mute noisy institutes!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endParaRPr lang="en-US" sz="1600" dirty="0" smtClean="0"/>
          </a:p>
          <a:p>
            <a:pPr>
              <a:buFont typeface="Arial"/>
              <a:buChar char="•"/>
            </a:pPr>
            <a:r>
              <a:rPr lang="en-US" sz="1600" dirty="0" smtClean="0"/>
              <a:t> Select a participant 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Buttons for mute audio, video and kick off will show</a:t>
            </a:r>
            <a:endParaRPr lang="en-US" sz="1600" dirty="0"/>
          </a:p>
        </p:txBody>
      </p:sp>
      <p:graphicFrame>
        <p:nvGraphicFramePr>
          <p:cNvPr id="78850" name="Object 2"/>
          <p:cNvGraphicFramePr>
            <a:graphicFrameLocks noChangeAspect="1"/>
          </p:cNvGraphicFramePr>
          <p:nvPr/>
        </p:nvGraphicFramePr>
        <p:xfrm>
          <a:off x="5560231" y="953428"/>
          <a:ext cx="3761704" cy="2797165"/>
        </p:xfrm>
        <a:graphic>
          <a:graphicData uri="http://schemas.openxmlformats.org/presentationml/2006/ole">
            <p:oleObj spid="_x0000_s78850" name="Document" r:id="rId5" imgW="5943600" imgH="4419600" progId="Word.Document.12">
              <p:link updateAutomatic="1"/>
            </p:oleObj>
          </a:graphicData>
        </a:graphic>
      </p:graphicFrame>
      <p:graphicFrame>
        <p:nvGraphicFramePr>
          <p:cNvPr id="78851" name="Object 3"/>
          <p:cNvGraphicFramePr>
            <a:graphicFrameLocks noChangeAspect="1"/>
          </p:cNvGraphicFramePr>
          <p:nvPr/>
        </p:nvGraphicFramePr>
        <p:xfrm>
          <a:off x="2197887" y="953428"/>
          <a:ext cx="3508324" cy="510848"/>
        </p:xfrm>
        <a:graphic>
          <a:graphicData uri="http://schemas.openxmlformats.org/presentationml/2006/ole">
            <p:oleObj spid="_x0000_s78851" name="Document" r:id="rId6" imgW="5930900" imgH="863600" progId="Word.Document.12">
              <p:link updateAutomatic="1"/>
            </p:oleObj>
          </a:graphicData>
        </a:graphic>
      </p:graphicFrame>
      <p:sp>
        <p:nvSpPr>
          <p:cNvPr id="20" name="Rectangle 19"/>
          <p:cNvSpPr/>
          <p:nvPr/>
        </p:nvSpPr>
        <p:spPr>
          <a:xfrm>
            <a:off x="5372168" y="2773858"/>
            <a:ext cx="4350289" cy="14015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043723" y="774125"/>
            <a:ext cx="1574900" cy="890191"/>
          </a:xfrm>
          <a:prstGeom prst="ellipse">
            <a:avLst/>
          </a:prstGeom>
          <a:noFill/>
          <a:ln w="22225">
            <a:solidFill>
              <a:srgbClr val="FF04E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0" y="3216905"/>
            <a:ext cx="821418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 dirty="0" smtClean="0"/>
              <a:t>Audio is done via the H323 terminal installed in the BC room. 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Thus you must immediately mute the desktop client, both speaker and </a:t>
            </a:r>
            <a:r>
              <a:rPr lang="en-US" sz="1600" dirty="0" err="1" smtClean="0"/>
              <a:t>mic</a:t>
            </a:r>
            <a:r>
              <a:rPr lang="en-US" sz="1600" dirty="0" smtClean="0"/>
              <a:t> icons</a:t>
            </a:r>
            <a:endParaRPr lang="en-US" sz="1600" dirty="0"/>
          </a:p>
        </p:txBody>
      </p:sp>
      <p:graphicFrame>
        <p:nvGraphicFramePr>
          <p:cNvPr id="78853" name="Object 5"/>
          <p:cNvGraphicFramePr>
            <a:graphicFrameLocks noChangeAspect="1"/>
          </p:cNvGraphicFramePr>
          <p:nvPr/>
        </p:nvGraphicFramePr>
        <p:xfrm>
          <a:off x="7483931" y="3319081"/>
          <a:ext cx="1460500" cy="482600"/>
        </p:xfrm>
        <a:graphic>
          <a:graphicData uri="http://schemas.openxmlformats.org/presentationml/2006/ole">
            <p:oleObj spid="_x0000_s78853" name="Document" r:id="rId7" imgW="1460500" imgH="482600" progId="Word.Document.12">
              <p:link updateAutomatic="1"/>
            </p:oleObj>
          </a:graphicData>
        </a:graphic>
      </p:graphicFrame>
      <p:graphicFrame>
        <p:nvGraphicFramePr>
          <p:cNvPr id="78854" name="Object 6"/>
          <p:cNvGraphicFramePr>
            <a:graphicFrameLocks noChangeAspect="1"/>
          </p:cNvGraphicFramePr>
          <p:nvPr/>
        </p:nvGraphicFramePr>
        <p:xfrm>
          <a:off x="4541374" y="4175387"/>
          <a:ext cx="4145426" cy="2054845"/>
        </p:xfrm>
        <a:graphic>
          <a:graphicData uri="http://schemas.openxmlformats.org/presentationml/2006/ole">
            <p:oleObj spid="_x0000_s78854" name="Document" r:id="rId8" imgW="5892800" imgH="2921000" progId="Word.Document.12">
              <p:link updateAutomatic="1"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43794" y="4496571"/>
            <a:ext cx="4306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 dirty="0" smtClean="0"/>
              <a:t>To share the Desktop from the VC PC click the third button on the </a:t>
            </a:r>
            <a:r>
              <a:rPr lang="en-US" sz="1600" dirty="0" err="1" smtClean="0"/>
              <a:t>Vidyo</a:t>
            </a:r>
            <a:r>
              <a:rPr lang="en-US" sz="1600" dirty="0" smtClean="0"/>
              <a:t> interface and choose which application you wish to share</a:t>
            </a:r>
            <a:endParaRPr lang="en-US" sz="1600" dirty="0"/>
          </a:p>
        </p:txBody>
      </p:sp>
      <p:sp>
        <p:nvSpPr>
          <p:cNvPr id="27" name="Oval 26"/>
          <p:cNvSpPr/>
          <p:nvPr/>
        </p:nvSpPr>
        <p:spPr>
          <a:xfrm>
            <a:off x="5501839" y="4569566"/>
            <a:ext cx="644040" cy="642367"/>
          </a:xfrm>
          <a:prstGeom prst="ellipse">
            <a:avLst/>
          </a:prstGeom>
          <a:noFill/>
          <a:ln w="22225">
            <a:solidFill>
              <a:srgbClr val="FF04E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71567" y="5635312"/>
            <a:ext cx="41787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00FF"/>
                </a:solidFill>
              </a:rPr>
              <a:t>Complete instructions are in the manual. Login in and have a go!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57206" y="202816"/>
            <a:ext cx="3933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Information</a:t>
            </a:r>
            <a:endParaRPr lang="en-US" sz="2800" dirty="0">
              <a:latin typeface="Baskerville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789213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5077" y="945168"/>
            <a:ext cx="8487893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 dirty="0" smtClean="0"/>
              <a:t>Moderators Manual – has all the information you need for the VC!</a:t>
            </a:r>
          </a:p>
          <a:p>
            <a:pPr>
              <a:buFont typeface="Wingdings" charset="2"/>
              <a:buChar char="ü"/>
            </a:pPr>
            <a:r>
              <a:rPr lang="en-US" sz="1600" dirty="0" err="1" smtClean="0"/>
              <a:t>Twiki</a:t>
            </a:r>
            <a:r>
              <a:rPr lang="en-US" sz="1600" dirty="0" smtClean="0"/>
              <a:t>  </a:t>
            </a:r>
            <a:r>
              <a:rPr lang="en-US" sz="1600" u="sng" dirty="0" smtClean="0">
                <a:solidFill>
                  <a:srgbClr val="0000FF"/>
                </a:solidFill>
                <a:hlinkClick r:id="rId4"/>
              </a:rPr>
              <a:t>https://twiki.cern.ch/twiki/bin/view/Main/InternationalMasterclassesModeratorManual</a:t>
            </a:r>
            <a:endParaRPr lang="en-US" sz="1600" u="sng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ü"/>
            </a:pPr>
            <a:r>
              <a:rPr lang="en-US" sz="1600" dirty="0" smtClean="0"/>
              <a:t>Schedule will show which VC you are signed up for</a:t>
            </a:r>
          </a:p>
          <a:p>
            <a:r>
              <a:rPr lang="en-US" sz="1600" u="sng" dirty="0" smtClean="0">
                <a:solidFill>
                  <a:srgbClr val="0000FF"/>
                </a:solidFill>
                <a:hlinkClick r:id="rId5"/>
              </a:rPr>
              <a:t>http://physicsmasterclasses.org/neu/index.php?cat=schedule</a:t>
            </a:r>
            <a:endParaRPr lang="en-US" sz="1600" u="sng" dirty="0" smtClean="0">
              <a:solidFill>
                <a:srgbClr val="0000FF"/>
              </a:solidFill>
            </a:endParaRPr>
          </a:p>
          <a:p>
            <a:endParaRPr lang="en-US" sz="1600" u="sng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ü"/>
            </a:pPr>
            <a:r>
              <a:rPr lang="en-US" sz="1600" dirty="0" smtClean="0"/>
              <a:t>Two Locations for the VC 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Teachers Lab (building 3-R-002) – obtain keys from office 3-R-006 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CMS center (building 354-1-002, first floor, main room) </a:t>
            </a:r>
          </a:p>
          <a:p>
            <a:pPr>
              <a:buFont typeface="Wingdings" charset="2"/>
              <a:buChar char="ü"/>
            </a:pPr>
            <a:r>
              <a:rPr lang="en-US" sz="1600" dirty="0" smtClean="0"/>
              <a:t>Names and numbers of contact people for both rooms are available on the </a:t>
            </a:r>
            <a:r>
              <a:rPr lang="en-US" sz="1600" dirty="0" err="1" smtClean="0"/>
              <a:t>twiki</a:t>
            </a:r>
            <a:r>
              <a:rPr lang="en-US" sz="1600" dirty="0" smtClean="0"/>
              <a:t> and in the Manual</a:t>
            </a:r>
          </a:p>
          <a:p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VC meeting rooms – video link up via </a:t>
            </a:r>
            <a:r>
              <a:rPr lang="en-US" sz="1600" dirty="0" err="1" smtClean="0"/>
              <a:t>Vidyo</a:t>
            </a:r>
            <a:endParaRPr lang="en-US" sz="1600" dirty="0" smtClean="0"/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 Common login and </a:t>
            </a:r>
            <a:r>
              <a:rPr lang="en-US" sz="1600" dirty="0" smtClean="0"/>
              <a:t>passwords</a:t>
            </a:r>
            <a:r>
              <a:rPr lang="en-US" sz="1600" dirty="0" smtClean="0"/>
              <a:t>. – Available from the manual and </a:t>
            </a:r>
            <a:r>
              <a:rPr lang="en-US" sz="1600" dirty="0" err="1" smtClean="0"/>
              <a:t>twiki</a:t>
            </a:r>
            <a:r>
              <a:rPr lang="en-US" sz="1600" dirty="0" smtClean="0"/>
              <a:t> soon.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u="sng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ü"/>
            </a:pPr>
            <a:endParaRPr lang="en-US" sz="1600" u="sng" dirty="0" smtClean="0"/>
          </a:p>
          <a:p>
            <a:pPr>
              <a:buFont typeface="Wingdings" charset="2"/>
              <a:buChar char="ü"/>
            </a:pPr>
            <a:endParaRPr lang="en-US" sz="1600" u="sng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907" y="4452620"/>
            <a:ext cx="84616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Please arrive 30 minutes before the start of the VC to setup, prepare and download material including: (all can be downloaded/accessed from links in manual and </a:t>
            </a:r>
            <a:r>
              <a:rPr lang="en-US" sz="1600" dirty="0" err="1" smtClean="0"/>
              <a:t>twiki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Live stream from the control room </a:t>
            </a:r>
          </a:p>
          <a:p>
            <a:pPr>
              <a:buFont typeface="Wingdings" charset="2"/>
              <a:buChar char="ü"/>
            </a:pPr>
            <a:r>
              <a:rPr lang="en-US" sz="1600" dirty="0" err="1" smtClean="0"/>
              <a:t>Masterclass</a:t>
            </a:r>
            <a:r>
              <a:rPr lang="en-US" sz="1600" dirty="0" smtClean="0"/>
              <a:t> map</a:t>
            </a:r>
          </a:p>
          <a:p>
            <a:pPr>
              <a:buFont typeface="Wingdings" charset="2"/>
              <a:buChar char="ü"/>
            </a:pPr>
            <a:r>
              <a:rPr lang="en-US" sz="1600" dirty="0" smtClean="0"/>
              <a:t>Table/website for combination of results </a:t>
            </a:r>
          </a:p>
          <a:p>
            <a:pPr>
              <a:buFont typeface="Wingdings" charset="2"/>
              <a:buChar char="ü"/>
            </a:pPr>
            <a:r>
              <a:rPr lang="en-US" sz="1600" dirty="0" smtClean="0"/>
              <a:t>Animated Quiz</a:t>
            </a:r>
            <a:endParaRPr lang="en-US" sz="1600" dirty="0"/>
          </a:p>
        </p:txBody>
      </p:sp>
      <p:sp>
        <p:nvSpPr>
          <p:cNvPr id="23" name="Rounded Rectangle 22"/>
          <p:cNvSpPr/>
          <p:nvPr/>
        </p:nvSpPr>
        <p:spPr>
          <a:xfrm>
            <a:off x="58665" y="886096"/>
            <a:ext cx="8874916" cy="3463148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58665" y="4452619"/>
            <a:ext cx="8874916" cy="1903731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57206" y="202816"/>
            <a:ext cx="3933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Finally</a:t>
            </a:r>
            <a:endParaRPr lang="en-US" sz="2800" dirty="0">
              <a:latin typeface="Baskerville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789213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54662" y="1876774"/>
            <a:ext cx="68580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Handwriting - Dakota"/>
              </a:rPr>
              <a:t>So smile, initiate dialogue and make it fun! The success of the conference relies on you!  </a:t>
            </a:r>
            <a:r>
              <a:rPr lang="en-US" sz="2400" dirty="0" smtClean="0">
                <a:solidFill>
                  <a:srgbClr val="0000FF"/>
                </a:solidFill>
                <a:latin typeface="Handwriting - Dakota"/>
              </a:rPr>
              <a:t>(no pressure)</a:t>
            </a:r>
            <a:endParaRPr lang="en-US" sz="3600" dirty="0">
              <a:solidFill>
                <a:srgbClr val="0000FF"/>
              </a:solidFill>
              <a:latin typeface="Handwriting - Dako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pic>
        <p:nvPicPr>
          <p:cNvPr id="14" name="Picture 13" descr="DSC0458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9456" y="1566332"/>
            <a:ext cx="6434667" cy="4826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7443" y="986766"/>
            <a:ext cx="8239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askerville"/>
              </a:rPr>
              <a:t>You are going to be the face of CERN to hundreds of students around the world!</a:t>
            </a:r>
            <a:endParaRPr lang="en-US" dirty="0">
              <a:latin typeface="Baskerville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7206" y="202816"/>
            <a:ext cx="3933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Moderators</a:t>
            </a:r>
            <a:endParaRPr lang="en-US" sz="2800" dirty="0">
              <a:latin typeface="Baskerville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789213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Kate Shaw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rot="5400000">
            <a:off x="7156485" y="194934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011971" y="1942069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5817219" y="1942069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114252" y="1922400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874542" y="1902912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039446" y="1870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4766" y="774445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7206" y="202816"/>
            <a:ext cx="5812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The Video Conference</a:t>
            </a:r>
            <a:endParaRPr lang="en-US" sz="2800" dirty="0">
              <a:latin typeface="Baskerville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Kate Shaw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3666" y="1156461"/>
            <a:ext cx="7351889" cy="43744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4117517" y="1501389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83199" y="1515498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7793989" y="1495741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662184" y="1509148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851571" y="149997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58739" y="149715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258927" y="1499273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84701" y="1579793"/>
            <a:ext cx="116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17:00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72323" y="1593906"/>
            <a:ext cx="7433232" cy="1728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2323" y="1540636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041426" y="1551926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16:30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5122" y="1865664"/>
            <a:ext cx="12777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Welcome &amp; icebreaker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1812829" y="1880432"/>
            <a:ext cx="159818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Reports of measurements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1694702" y="153548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22984" y="1550257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16:20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16961" y="1566887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16:40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531539" y="1550531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16:50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544564" y="1865664"/>
            <a:ext cx="14366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Combination &amp; discussion of measurement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4827918" y="1904821"/>
            <a:ext cx="1718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Open discussion</a:t>
            </a:r>
            <a:endParaRPr lang="en-US" sz="1600" dirty="0"/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-167482" y="185601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605369" y="1865664"/>
            <a:ext cx="1598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Quiz</a:t>
            </a:r>
            <a:endParaRPr lang="en-US" sz="1600" dirty="0"/>
          </a:p>
        </p:txBody>
      </p:sp>
      <p:sp>
        <p:nvSpPr>
          <p:cNvPr id="60" name="TextBox 59"/>
          <p:cNvSpPr txBox="1"/>
          <p:nvPr/>
        </p:nvSpPr>
        <p:spPr>
          <a:xfrm>
            <a:off x="7126965" y="2295931"/>
            <a:ext cx="1717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Good   Bye</a:t>
            </a:r>
            <a:endParaRPr lang="en-US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1753113" y="2984920"/>
            <a:ext cx="5216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hour video conference with 3</a:t>
            </a:r>
            <a:r>
              <a:rPr lang="en-US" dirty="0" smtClean="0"/>
              <a:t>-5 </a:t>
            </a:r>
            <a:r>
              <a:rPr lang="en-US" dirty="0" smtClean="0"/>
              <a:t>institutes</a:t>
            </a:r>
          </a:p>
          <a:p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24040" y="3631251"/>
            <a:ext cx="7979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VC should:</a:t>
            </a:r>
          </a:p>
          <a:p>
            <a:endParaRPr lang="en-US" dirty="0" smtClean="0"/>
          </a:p>
          <a:p>
            <a:pPr lvl="0">
              <a:buFont typeface="Arial"/>
              <a:buChar char="•"/>
            </a:pPr>
            <a:r>
              <a:rPr lang="en-US" dirty="0" smtClean="0"/>
              <a:t> convey the internationality of the event</a:t>
            </a:r>
            <a:endParaRPr lang="en-GB" dirty="0" smtClean="0"/>
          </a:p>
          <a:p>
            <a:pPr lvl="0">
              <a:buFont typeface="Arial"/>
              <a:buChar char="•"/>
            </a:pPr>
            <a:r>
              <a:rPr lang="en-US" dirty="0" smtClean="0"/>
              <a:t> demonstrate how physicists work together internationally</a:t>
            </a:r>
            <a:endParaRPr lang="en-GB" dirty="0" smtClean="0"/>
          </a:p>
          <a:p>
            <a:pPr lvl="0">
              <a:buFont typeface="Arial"/>
              <a:buChar char="•"/>
            </a:pPr>
            <a:r>
              <a:rPr lang="en-US" dirty="0" smtClean="0"/>
              <a:t> encourage students to exchange experiences between </a:t>
            </a:r>
            <a:r>
              <a:rPr lang="en-US" dirty="0" err="1" smtClean="0"/>
              <a:t>masterclasses</a:t>
            </a:r>
            <a:endParaRPr lang="en-GB" dirty="0" smtClean="0"/>
          </a:p>
          <a:p>
            <a:pPr lvl="0">
              <a:buFont typeface="Arial"/>
              <a:buChar char="•"/>
            </a:pPr>
            <a:r>
              <a:rPr lang="en-US" dirty="0" smtClean="0"/>
              <a:t> demonstrate improvement in accuracy by combination of different data sets  </a:t>
            </a:r>
            <a:endParaRPr lang="en-GB" dirty="0" smtClean="0"/>
          </a:p>
          <a:p>
            <a:pPr lvl="0">
              <a:buFont typeface="Arial"/>
              <a:buChar char="•"/>
            </a:pPr>
            <a:r>
              <a:rPr lang="en-US" dirty="0" smtClean="0"/>
              <a:t> most importantly: </a:t>
            </a:r>
            <a:r>
              <a:rPr lang="en-US" b="1" dirty="0" smtClean="0">
                <a:solidFill>
                  <a:srgbClr val="0000FF"/>
                </a:solidFill>
              </a:rPr>
              <a:t>BE FUN FOR THE STUDENTS!</a:t>
            </a:r>
            <a:endParaRPr lang="en-GB" b="1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63" name="Rounded Rectangle 62"/>
          <p:cNvSpPr/>
          <p:nvPr/>
        </p:nvSpPr>
        <p:spPr>
          <a:xfrm>
            <a:off x="143530" y="3426231"/>
            <a:ext cx="8543270" cy="2513344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rot="5400000">
            <a:off x="7156485" y="194934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011971" y="1942069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5817219" y="1942069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114252" y="1922400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874542" y="1902912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039446" y="1870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4766" y="774445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7206" y="202816"/>
            <a:ext cx="5812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The Video Conference</a:t>
            </a:r>
            <a:endParaRPr lang="en-US" sz="2800" dirty="0">
              <a:latin typeface="Baskerville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21/02/2012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Kate Shaw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3666" y="1156461"/>
            <a:ext cx="7351889" cy="43744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4117517" y="1501389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83199" y="1515498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7793989" y="1495741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662184" y="1509148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851571" y="149997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58739" y="149715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258927" y="1499273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84701" y="1579793"/>
            <a:ext cx="116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17:00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72323" y="1593906"/>
            <a:ext cx="7433232" cy="1728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2323" y="1540636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041426" y="1551926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16:30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5122" y="1865664"/>
            <a:ext cx="12777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Welcome &amp; icebreaker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1812829" y="1880432"/>
            <a:ext cx="159818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Reports of measurements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1694702" y="153548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22984" y="1550257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16:20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16961" y="1566887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16:40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531539" y="1550531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16:50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544564" y="1865664"/>
            <a:ext cx="14366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Combination &amp; discussion of measurement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4827918" y="1904821"/>
            <a:ext cx="1718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Open discussion</a:t>
            </a:r>
            <a:endParaRPr lang="en-US" sz="1600" dirty="0"/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-167482" y="185601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605369" y="1865664"/>
            <a:ext cx="1598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Quiz</a:t>
            </a:r>
            <a:endParaRPr lang="en-US" sz="1600" dirty="0"/>
          </a:p>
        </p:txBody>
      </p:sp>
      <p:sp>
        <p:nvSpPr>
          <p:cNvPr id="60" name="TextBox 59"/>
          <p:cNvSpPr txBox="1"/>
          <p:nvPr/>
        </p:nvSpPr>
        <p:spPr>
          <a:xfrm>
            <a:off x="7126965" y="2295931"/>
            <a:ext cx="1717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Good   Bye</a:t>
            </a:r>
            <a:endParaRPr lang="en-US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1753113" y="2984920"/>
            <a:ext cx="5216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hour video conference with 3-6 institutes</a:t>
            </a:r>
          </a:p>
          <a:p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24039" y="3631251"/>
            <a:ext cx="872341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VC should NOT:</a:t>
            </a:r>
          </a:p>
          <a:p>
            <a:pPr>
              <a:buFont typeface="Arial"/>
              <a:buChar char="•"/>
            </a:pPr>
            <a:endParaRPr lang="en-US" b="1" dirty="0" smtClean="0"/>
          </a:p>
          <a:p>
            <a:pPr lvl="0"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dirty="0" smtClean="0"/>
              <a:t>deepen the understanding of the physics </a:t>
            </a:r>
          </a:p>
          <a:p>
            <a:pPr lvl="0">
              <a:buFont typeface="Arial"/>
              <a:buChar char="•"/>
            </a:pPr>
            <a:r>
              <a:rPr lang="en-US" dirty="0" smtClean="0"/>
              <a:t> teach English vocabulary of particle physicists</a:t>
            </a:r>
            <a:endParaRPr lang="en-GB" dirty="0" smtClean="0"/>
          </a:p>
          <a:p>
            <a:pPr lvl="0">
              <a:buFont typeface="Arial"/>
              <a:buChar char="•"/>
            </a:pPr>
            <a:r>
              <a:rPr lang="en-US" dirty="0" smtClean="0"/>
              <a:t> contain a basic discussion of the measurement</a:t>
            </a:r>
            <a:endParaRPr lang="en-GB" dirty="0" smtClean="0"/>
          </a:p>
          <a:p>
            <a:pPr lvl="0">
              <a:buFont typeface="Arial"/>
              <a:buChar char="•"/>
            </a:pPr>
            <a:r>
              <a:rPr lang="en-US" dirty="0" smtClean="0"/>
              <a:t> create a competition regarding the measurements </a:t>
            </a:r>
            <a:endParaRPr lang="en-GB" dirty="0" smtClean="0"/>
          </a:p>
        </p:txBody>
      </p:sp>
      <p:sp>
        <p:nvSpPr>
          <p:cNvPr id="39" name="Rounded Rectangle 38"/>
          <p:cNvSpPr/>
          <p:nvPr/>
        </p:nvSpPr>
        <p:spPr>
          <a:xfrm>
            <a:off x="143530" y="3426231"/>
            <a:ext cx="8543270" cy="2513344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rot="5400000">
            <a:off x="7156485" y="171305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011971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5817219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114252" y="1686112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874542" y="1666624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039446" y="163449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4766" y="774445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7206" y="202816"/>
            <a:ext cx="5812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Welcome &amp; icebreaker</a:t>
            </a:r>
            <a:endParaRPr lang="en-US" sz="2800" dirty="0">
              <a:latin typeface="Baskerville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21/02/2012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Kate Shaw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3666" y="920173"/>
            <a:ext cx="7351889" cy="43744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4117517" y="1265101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83199" y="127921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7793989" y="1259453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662184" y="127286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851571" y="126368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58739" y="126086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258927" y="126298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84701" y="1343505"/>
            <a:ext cx="116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17:00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72323" y="1357618"/>
            <a:ext cx="7433232" cy="1728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2323" y="130434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041426" y="131563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16:30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5122" y="1629376"/>
            <a:ext cx="12777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Welcome &amp; icebreaker</a:t>
            </a:r>
            <a:endParaRPr lang="en-US" sz="1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812829" y="1644144"/>
            <a:ext cx="159818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Reports of measurements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94702" y="1299201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22984" y="131396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16:20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16961" y="133059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16:40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531539" y="1314243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16:50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544564" y="1629376"/>
            <a:ext cx="14366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Combination &amp; discussion of measurement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27918" y="1668533"/>
            <a:ext cx="1718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Open discussion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-167482" y="1619725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605369" y="1629376"/>
            <a:ext cx="1598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Quiz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126965" y="2059643"/>
            <a:ext cx="1717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Good   Bye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9522" y="2441485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welcome has to be on schedule, common and interactive!!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Students should immediately feel they should actively take part in the VC</a:t>
            </a:r>
          </a:p>
          <a:p>
            <a:endParaRPr lang="en-US" dirty="0" smtClean="0"/>
          </a:p>
        </p:txBody>
      </p:sp>
      <p:pic>
        <p:nvPicPr>
          <p:cNvPr id="41" name="Picture 40" descr="DSC0458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6818" y="3183483"/>
            <a:ext cx="3577182" cy="2682886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61177" y="3462916"/>
            <a:ext cx="576582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 dirty="0" smtClean="0"/>
              <a:t>Introduce yourself and explain where you are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Put on the live stream from Control rooms onto shared desktop</a:t>
            </a:r>
          </a:p>
          <a:p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Explain what will be happening in the next hour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Display a map showing all the connected sites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Ask one short question to each </a:t>
            </a:r>
            <a:r>
              <a:rPr lang="en-US" sz="1600" dirty="0" err="1" smtClean="0"/>
              <a:t>masterclass</a:t>
            </a:r>
            <a:endParaRPr lang="en-US" sz="1600" dirty="0" smtClean="0"/>
          </a:p>
        </p:txBody>
      </p:sp>
      <p:sp>
        <p:nvSpPr>
          <p:cNvPr id="44" name="Rounded Rectangle 43"/>
          <p:cNvSpPr/>
          <p:nvPr/>
        </p:nvSpPr>
        <p:spPr>
          <a:xfrm>
            <a:off x="61177" y="3224407"/>
            <a:ext cx="5290267" cy="3131943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4637796" y="5238062"/>
          <a:ext cx="2127282" cy="1619938"/>
        </p:xfrm>
        <a:graphic>
          <a:graphicData uri="http://schemas.openxmlformats.org/presentationml/2006/ole">
            <p:oleObj spid="_x0000_s23554" name="Document" r:id="rId6" imgW="3035300" imgH="23114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rot="5400000">
            <a:off x="7156485" y="171305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011971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5817219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114252" y="1686112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874542" y="1666624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039446" y="163449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4766" y="774445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7206" y="202816"/>
            <a:ext cx="5812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Reports of measurements</a:t>
            </a:r>
            <a:endParaRPr lang="en-US" sz="2800" dirty="0">
              <a:latin typeface="Baskerville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21/02/2012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Kate Shaw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3666" y="920173"/>
            <a:ext cx="7351889" cy="43744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4117517" y="1265101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83199" y="127921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7793989" y="1259453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662184" y="127286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851571" y="126368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58739" y="126086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258927" y="126298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84701" y="1343505"/>
            <a:ext cx="116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17:00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72323" y="1357618"/>
            <a:ext cx="7433232" cy="1728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2323" y="130434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041426" y="131563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16:30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5122" y="1629376"/>
            <a:ext cx="12777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Welcome &amp; icebreaker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38999" y="1644144"/>
            <a:ext cx="18055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Reports of measurements</a:t>
            </a:r>
            <a:endParaRPr lang="en-US" sz="16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694702" y="1299201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22984" y="131396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16:20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16961" y="133059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16:40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531539" y="1314243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16:50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544564" y="1629376"/>
            <a:ext cx="14366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Combination &amp; discussion of measurement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27918" y="1668533"/>
            <a:ext cx="1718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Open discussion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-167482" y="1619725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605369" y="1629376"/>
            <a:ext cx="1598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Quiz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126965" y="2059643"/>
            <a:ext cx="1717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Good   Bye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8666" y="2899328"/>
            <a:ext cx="53514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 dirty="0" smtClean="0"/>
              <a:t>Put up the results page onto the shared desktop and address each </a:t>
            </a:r>
            <a:r>
              <a:rPr lang="en-US" sz="1600" dirty="0" err="1" smtClean="0"/>
              <a:t>masterclass</a:t>
            </a:r>
            <a:r>
              <a:rPr lang="en-US" sz="1600" dirty="0" smtClean="0"/>
              <a:t> one by one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Students should report for up to two minutes on results, uncertainties, difficulties and express any questions they had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All reports must be given in a row – NOT interrupted by questions or comments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Then at the end students have the chance to comment and ask questions</a:t>
            </a:r>
            <a:endParaRPr lang="en-US" sz="1600" dirty="0"/>
          </a:p>
        </p:txBody>
      </p:sp>
      <p:sp>
        <p:nvSpPr>
          <p:cNvPr id="41" name="Rounded Rectangle 40"/>
          <p:cNvSpPr/>
          <p:nvPr/>
        </p:nvSpPr>
        <p:spPr>
          <a:xfrm>
            <a:off x="58665" y="2673051"/>
            <a:ext cx="5292779" cy="3683299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" name="Picture 39" descr="Grab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6586" y="3150388"/>
            <a:ext cx="3722588" cy="2579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rot="5400000">
            <a:off x="7156485" y="171305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011971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5817219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202848" y="1686112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785946" y="1666624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039446" y="163449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4766" y="774445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7206" y="202816"/>
            <a:ext cx="7529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Combination &amp; discussion of measurement</a:t>
            </a:r>
            <a:endParaRPr lang="en-US" sz="2800" dirty="0">
              <a:latin typeface="Baskerville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21/02/2012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Kate Shaw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3666" y="920173"/>
            <a:ext cx="7351889" cy="43744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4117517" y="1265101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83199" y="127921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7793989" y="1259453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662184" y="127286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851571" y="126368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58739" y="126086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258927" y="126298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84701" y="1343505"/>
            <a:ext cx="116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17:00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72323" y="1357618"/>
            <a:ext cx="7433232" cy="1728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2323" y="130434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041426" y="131563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16:30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5122" y="1629376"/>
            <a:ext cx="12777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Welcome &amp; icebreaker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38999" y="1644144"/>
            <a:ext cx="18055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Reports of measurements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94702" y="1299201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22984" y="131396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16:20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16961" y="133059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16:40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531539" y="1314243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16:50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455968" y="1629376"/>
            <a:ext cx="15252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Combination &amp; discussion of measurement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27918" y="1668533"/>
            <a:ext cx="1718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Open discussion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-167482" y="1619725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605369" y="1629376"/>
            <a:ext cx="1598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Quiz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126965" y="2059643"/>
            <a:ext cx="1717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Good   Bye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33957" y="2682219"/>
            <a:ext cx="51283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 dirty="0" smtClean="0"/>
              <a:t> All </a:t>
            </a:r>
            <a:r>
              <a:rPr lang="en-US" sz="1600" dirty="0" err="1" smtClean="0"/>
              <a:t>masterclasses</a:t>
            </a:r>
            <a:r>
              <a:rPr lang="en-US" sz="1600" dirty="0" smtClean="0"/>
              <a:t> will do the same measurement but different data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Combine the results in </a:t>
            </a:r>
            <a:r>
              <a:rPr lang="en-US" sz="1600" dirty="0" smtClean="0"/>
              <a:t>the </a:t>
            </a:r>
            <a:r>
              <a:rPr lang="en-US" sz="1600" dirty="0" smtClean="0"/>
              <a:t>table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Summarize and </a:t>
            </a:r>
            <a:r>
              <a:rPr lang="en-US" sz="1600" dirty="0" smtClean="0"/>
              <a:t>comment. 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Compare to the theory/experimental results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Stress why using different data from different sources is beneficial (stats and reduces bias)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Students here can ask questions. Encourage discussion between the </a:t>
            </a:r>
            <a:r>
              <a:rPr lang="en-US" sz="1600" dirty="0" err="1" smtClean="0"/>
              <a:t>masterclasses</a:t>
            </a:r>
            <a:endParaRPr lang="en-US" sz="1600" dirty="0" smtClean="0"/>
          </a:p>
          <a:p>
            <a:pPr>
              <a:buFont typeface="Wingdings" charset="2"/>
              <a:buChar char="ü"/>
            </a:pPr>
            <a:endParaRPr lang="en-US" sz="1600" dirty="0"/>
          </a:p>
        </p:txBody>
      </p:sp>
      <p:sp>
        <p:nvSpPr>
          <p:cNvPr id="69" name="Rounded Rectangle 68"/>
          <p:cNvSpPr/>
          <p:nvPr/>
        </p:nvSpPr>
        <p:spPr>
          <a:xfrm>
            <a:off x="58665" y="2441485"/>
            <a:ext cx="5292779" cy="3914865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8" name="Picture 67" descr="resultsGrab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528" y="3240266"/>
            <a:ext cx="4542822" cy="229782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1280" y="5565806"/>
            <a:ext cx="3996690" cy="1303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rot="5400000">
            <a:off x="7156485" y="171305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011971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5817219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099486" y="1686112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815478" y="1666624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039446" y="163449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4766" y="774445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7206" y="202816"/>
            <a:ext cx="7529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Open discussion</a:t>
            </a:r>
            <a:endParaRPr lang="en-US" sz="2800" dirty="0">
              <a:latin typeface="Baskerville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21/02/2012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Kate Shaw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3666" y="920173"/>
            <a:ext cx="7351889" cy="43744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4117517" y="1265101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83199" y="127921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7793989" y="1259453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662184" y="127286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851571" y="126368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58739" y="126086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258927" y="126298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84701" y="1343505"/>
            <a:ext cx="116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17:00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72323" y="1357618"/>
            <a:ext cx="7433232" cy="1728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2323" y="130434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041426" y="131563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16:30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5122" y="1629376"/>
            <a:ext cx="12777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Welcome &amp; icebreaker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38999" y="1644144"/>
            <a:ext cx="18055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Reports of measurements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94702" y="1299201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22984" y="131396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16:20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16961" y="133059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16:40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531539" y="1314243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16:50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485500" y="1629376"/>
            <a:ext cx="1371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Combination &amp; discussion of measurement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27918" y="1668533"/>
            <a:ext cx="171838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Open discussion</a:t>
            </a:r>
            <a:endParaRPr lang="en-US" sz="1600" b="1" dirty="0"/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-167482" y="1619725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605369" y="1629376"/>
            <a:ext cx="1598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Quiz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126965" y="2059643"/>
            <a:ext cx="1717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Good   Bye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8666" y="2983185"/>
            <a:ext cx="5528635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 dirty="0" smtClean="0"/>
              <a:t> Discussion can expand to more open and general questions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They can be on anything from…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Life at CERN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 LHC, size, magnets, cost, power consumption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 Detectors &amp; experiments 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 The Universe, the Big Bang, dark matter, black holes, time travel…</a:t>
            </a:r>
          </a:p>
          <a:p>
            <a:pPr lvl="1">
              <a:buFont typeface="Wingdings" charset="2"/>
              <a:buChar char="ü"/>
            </a:pPr>
            <a:r>
              <a:rPr lang="en-US" sz="1600" dirty="0" smtClean="0"/>
              <a:t>How to get into physics/working at </a:t>
            </a:r>
            <a:r>
              <a:rPr lang="en-US" sz="1600" dirty="0" err="1" smtClean="0"/>
              <a:t>cern</a:t>
            </a:r>
            <a:endParaRPr lang="en-US" sz="1600" dirty="0" smtClean="0"/>
          </a:p>
          <a:p>
            <a:pPr lvl="1">
              <a:buFont typeface="Wingdings" charset="2"/>
              <a:buChar char="ü"/>
            </a:pPr>
            <a:endParaRPr lang="en-US" sz="1600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1077293" y="5732944"/>
            <a:ext cx="6262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Give short answers</a:t>
            </a:r>
            <a:endParaRPr lang="en-US" b="1" dirty="0"/>
          </a:p>
        </p:txBody>
      </p:sp>
      <p:sp>
        <p:nvSpPr>
          <p:cNvPr id="42" name="Rounded Rectangle 41"/>
          <p:cNvSpPr/>
          <p:nvPr/>
        </p:nvSpPr>
        <p:spPr>
          <a:xfrm>
            <a:off x="58665" y="2673051"/>
            <a:ext cx="5292779" cy="3683299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" name="Picture 39" descr="lectures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0177" y="3071793"/>
            <a:ext cx="3983824" cy="2146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rot="5400000">
            <a:off x="7156485" y="171305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011971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5817219" y="1705781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099486" y="1686112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815478" y="1666624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039446" y="1634493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inf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8"/>
            <a:ext cx="804333" cy="78820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4766" y="774445"/>
            <a:ext cx="4769556" cy="1411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7206" y="202816"/>
            <a:ext cx="7529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skerville"/>
              </a:rPr>
              <a:t>The Quiz</a:t>
            </a:r>
            <a:endParaRPr lang="en-US" sz="2800" dirty="0">
              <a:latin typeface="Baskerville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21/02/2012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160E5-79EE-8E4C-9083-658C618C497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Kate Shaw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3666" y="920173"/>
            <a:ext cx="7351889" cy="43744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4117517" y="1265101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83199" y="127921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7793989" y="1259453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662184" y="1272860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851571" y="126368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58739" y="1260867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258927" y="1262985"/>
            <a:ext cx="18344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84701" y="1343505"/>
            <a:ext cx="1162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17:00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72323" y="1357618"/>
            <a:ext cx="7433232" cy="1728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2323" y="130434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041426" y="1315638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16:30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5122" y="1629376"/>
            <a:ext cx="12777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Welcome &amp; icebreaker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38999" y="1644144"/>
            <a:ext cx="18055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Reports of measurements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94702" y="1299201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16:10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22984" y="131396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16:20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16961" y="1330599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16:40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531539" y="1314243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16:50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485500" y="1629376"/>
            <a:ext cx="1371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Combination &amp; discussion of measurement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27918" y="1668533"/>
            <a:ext cx="1718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Open discussion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-167482" y="1619725"/>
            <a:ext cx="1442752" cy="14112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605369" y="1629376"/>
            <a:ext cx="1598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Quiz</a:t>
            </a:r>
            <a:endParaRPr lang="en-US" sz="1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7126965" y="2059643"/>
            <a:ext cx="1717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Good   Bye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2" name="Picture 41" descr="answerSheet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6078" y="2557213"/>
            <a:ext cx="3001774" cy="430078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33404" y="3082964"/>
            <a:ext cx="52021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7Tev Quiz – </a:t>
            </a:r>
            <a:r>
              <a:rPr lang="en-US" sz="1600" i="1" dirty="0" smtClean="0">
                <a:solidFill>
                  <a:srgbClr val="0000FF"/>
                </a:solidFill>
              </a:rPr>
              <a:t>who wants to be a millionaire?</a:t>
            </a:r>
          </a:p>
          <a:p>
            <a:pPr>
              <a:buFont typeface="Wingdings" charset="2"/>
              <a:buChar char="ü"/>
            </a:pPr>
            <a:endParaRPr lang="en-US" sz="1600" dirty="0" smtClean="0"/>
          </a:p>
          <a:p>
            <a:pPr>
              <a:buFont typeface="Wingdings" charset="2"/>
              <a:buChar char="ü"/>
            </a:pPr>
            <a:r>
              <a:rPr lang="en-US" sz="1600" dirty="0" smtClean="0"/>
              <a:t>Moderators show English version on shared desktop.</a:t>
            </a:r>
          </a:p>
          <a:p>
            <a:pPr>
              <a:buFont typeface="Wingdings" charset="2"/>
              <a:buChar char="ü"/>
            </a:pPr>
            <a:r>
              <a:rPr lang="en-US" sz="1600" dirty="0" smtClean="0"/>
              <a:t>Seven questions – each multiple choice</a:t>
            </a:r>
          </a:p>
          <a:p>
            <a:pPr>
              <a:buFont typeface="Wingdings" charset="2"/>
              <a:buChar char="ü"/>
            </a:pPr>
            <a:r>
              <a:rPr lang="en-US" sz="1600" dirty="0" smtClean="0"/>
              <a:t>Each student plays alone</a:t>
            </a:r>
          </a:p>
          <a:p>
            <a:pPr>
              <a:buFont typeface="Wingdings" charset="2"/>
              <a:buChar char="ü"/>
            </a:pPr>
            <a:r>
              <a:rPr lang="en-US" sz="1600" dirty="0" smtClean="0"/>
              <a:t>Correct answer revealed after each question</a:t>
            </a:r>
          </a:p>
          <a:p>
            <a:pPr>
              <a:buFont typeface="Wingdings" charset="2"/>
              <a:buChar char="ü"/>
            </a:pPr>
            <a:r>
              <a:rPr lang="en-US" sz="1600" dirty="0" smtClean="0"/>
              <a:t>Scoring is done by each student</a:t>
            </a:r>
          </a:p>
          <a:p>
            <a:pPr>
              <a:buFont typeface="Wingdings" charset="2"/>
              <a:buChar char="ü"/>
            </a:pPr>
            <a:r>
              <a:rPr lang="en-US" sz="1600" dirty="0" smtClean="0"/>
              <a:t>No comparisons, no prizes</a:t>
            </a:r>
          </a:p>
          <a:p>
            <a:endParaRPr lang="en-US" sz="1600" dirty="0" smtClean="0"/>
          </a:p>
          <a:p>
            <a:r>
              <a:rPr lang="en-US" sz="1600" b="1" i="1" dirty="0" smtClean="0">
                <a:solidFill>
                  <a:srgbClr val="0000FF"/>
                </a:solidFill>
              </a:rPr>
              <a:t>       Don’t phone in it’s just for fun!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58665" y="2673051"/>
            <a:ext cx="5292779" cy="3683299"/>
          </a:xfrm>
          <a:prstGeom prst="roundRect">
            <a:avLst/>
          </a:prstGeom>
          <a:noFill/>
          <a:ln w="28575">
            <a:solidFill>
              <a:srgbClr val="FF04E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1434</Words>
  <Application>Microsoft Macintosh PowerPoint</Application>
  <PresentationFormat>On-screen Show (4:3)</PresentationFormat>
  <Paragraphs>354</Paragraphs>
  <Slides>18</Slides>
  <Notes>18</Notes>
  <HiddenSlides>0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Office Theme</vt:lpstr>
      <vt:lpstr>Macintosh HD:Users:kateshaw:Documents:Physics:Outreach:Manual_Videoconference_ModeratorsNEW.doc!OLE_LINK1</vt:lpstr>
      <vt:lpstr>Macintosh HD:Users:kateshaw:Documents:Physics:Outreach:Manual_Videoconference_ModeratorsNEW.doc!OLE_LINK2</vt:lpstr>
      <vt:lpstr>Macintosh HD:Users:kateshaw:Documents:Physics:Outreach:Manual_Videoconference_ModeratorsNEW.doc!OLE_LINK3</vt:lpstr>
      <vt:lpstr>Macintosh HD:Users:kateshaw:Documents:Physics:Outreach:Manual_Videoconference_ModeratorsNEW.doc!OLE_LINK5</vt:lpstr>
      <vt:lpstr>Macintosh HD:Users:kateshaw:Documents:Physics:Outreach:Manual_Videoconference_ModeratorsNEW.doc!OLE_LINK6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Quiz</vt:lpstr>
      <vt:lpstr>Quiz</vt:lpstr>
      <vt:lpstr>Quiz Question Sheet</vt:lpstr>
      <vt:lpstr>Quiz Question Sheet</vt:lpstr>
      <vt:lpstr>Quiz Question Sheet</vt:lpstr>
      <vt:lpstr>Slide 15</vt:lpstr>
      <vt:lpstr>Slide 16</vt:lpstr>
      <vt:lpstr>Slide 17</vt:lpstr>
      <vt:lpstr>Slide 18</vt:lpstr>
    </vt:vector>
  </TitlesOfParts>
  <Company>University of Sheffield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Kate  Shaw</dc:creator>
  <cp:lastModifiedBy>Kate  Shaw</cp:lastModifiedBy>
  <cp:revision>51</cp:revision>
  <dcterms:created xsi:type="dcterms:W3CDTF">2012-02-21T08:56:19Z</dcterms:created>
  <dcterms:modified xsi:type="dcterms:W3CDTF">2012-02-21T10:26:18Z</dcterms:modified>
</cp:coreProperties>
</file>