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7" r:id="rId6"/>
    <p:sldId id="261" r:id="rId7"/>
    <p:sldId id="295" r:id="rId8"/>
    <p:sldId id="262" r:id="rId9"/>
    <p:sldId id="294" r:id="rId10"/>
    <p:sldId id="281" r:id="rId11"/>
    <p:sldId id="264" r:id="rId12"/>
    <p:sldId id="265" r:id="rId13"/>
    <p:sldId id="266" r:id="rId14"/>
    <p:sldId id="267" r:id="rId15"/>
    <p:sldId id="276" r:id="rId16"/>
    <p:sldId id="275" r:id="rId17"/>
    <p:sldId id="269" r:id="rId18"/>
    <p:sldId id="278" r:id="rId19"/>
    <p:sldId id="271" r:id="rId20"/>
    <p:sldId id="274" r:id="rId21"/>
    <p:sldId id="272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73" r:id="rId33"/>
    <p:sldId id="29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iu-project/liu-psb/default.asp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1146814/12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178703/1.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indico.cern.ch/conferenceTimeTable.py?confId=15815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BR03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98270" y="762000"/>
            <a:ext cx="594573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The LIU-PSB Project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K. Hanke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for the PSB Upgrade WG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SGUI 02/02/12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26" descr="Injection region-3.jpg"/>
          <p:cNvPicPr>
            <a:picLocks noChangeAspect="1"/>
          </p:cNvPicPr>
          <p:nvPr/>
        </p:nvPicPr>
        <p:blipFill>
          <a:blip r:embed="rId2" cstate="print"/>
          <a:srcRect l="6807" r="11315"/>
          <a:stretch>
            <a:fillRect/>
          </a:stretch>
        </p:blipFill>
        <p:spPr>
          <a:xfrm>
            <a:off x="0" y="518812"/>
            <a:ext cx="9144000" cy="6339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207" y="1602304"/>
            <a:ext cx="1543488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BSW1 Septa</a:t>
            </a:r>
          </a:p>
        </p:txBody>
      </p:sp>
      <p:cxnSp>
        <p:nvCxnSpPr>
          <p:cNvPr id="4" name="Straight Arrow Connector 3"/>
          <p:cNvCxnSpPr>
            <a:stCxn id="3" idx="3"/>
          </p:cNvCxnSpPr>
          <p:nvPr/>
        </p:nvCxnSpPr>
        <p:spPr>
          <a:xfrm>
            <a:off x="1938695" y="1786970"/>
            <a:ext cx="1184203" cy="584271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709575" y="1064053"/>
            <a:ext cx="2604673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BSW2 Merging Dipoles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00075" y="5631663"/>
            <a:ext cx="2491128" cy="923330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Stripping Foil System</a:t>
            </a:r>
          </a:p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Beam Observation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3079" y="4985332"/>
            <a:ext cx="1191945" cy="646331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Vacuum manifold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05576" y="934435"/>
            <a:ext cx="2188997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 3 &amp; 4 Dipoles</a:t>
            </a: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>
            <a:off x="4700075" y="1303767"/>
            <a:ext cx="135396" cy="726511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0" name="Straight Arrow Connector 9"/>
          <p:cNvCxnSpPr>
            <a:stCxn id="5" idx="3"/>
          </p:cNvCxnSpPr>
          <p:nvPr/>
        </p:nvCxnSpPr>
        <p:spPr>
          <a:xfrm>
            <a:off x="3314248" y="1248719"/>
            <a:ext cx="867128" cy="935726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1" name="Straight Arrow Connector 10"/>
          <p:cNvCxnSpPr>
            <a:stCxn id="6" idx="0"/>
          </p:cNvCxnSpPr>
          <p:nvPr/>
        </p:nvCxnSpPr>
        <p:spPr>
          <a:xfrm flipH="1" flipV="1">
            <a:off x="5207419" y="4502259"/>
            <a:ext cx="738220" cy="1129404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>
            <a:off x="4700075" y="1303767"/>
            <a:ext cx="987803" cy="46166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759052" y="4502260"/>
            <a:ext cx="177517" cy="483072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58000" y="2184445"/>
            <a:ext cx="1449069" cy="523220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Existing PSB Dipole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15124" y="4179093"/>
            <a:ext cx="1191945" cy="646331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Internal H</a:t>
            </a:r>
            <a:r>
              <a:rPr lang="en-US" baseline="30000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Dump</a:t>
            </a: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6152816" y="3735093"/>
            <a:ext cx="962308" cy="767166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93449" y="0"/>
            <a:ext cx="4327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Injection Region Lay Out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18" name="Picture 17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 txBox="1">
            <a:spLocks/>
          </p:cNvSpPr>
          <p:nvPr/>
        </p:nvSpPr>
        <p:spPr>
          <a:xfrm>
            <a:off x="3017585" y="838200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Goddard,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 on PSB 160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Injection, 9-10 November 2011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26334" y="0"/>
            <a:ext cx="6274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Present and Future Injection Region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8" name="Picture 2" descr="\\cern.ch\dfs\Users\w\wetering\Public\review\BISMH201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42" y="1268760"/>
            <a:ext cx="9151742" cy="5147854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t="3587"/>
          <a:stretch>
            <a:fillRect/>
          </a:stretch>
        </p:blipFill>
        <p:spPr bwMode="auto">
          <a:xfrm>
            <a:off x="0" y="1221897"/>
            <a:ext cx="9144000" cy="521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43000" y="1143000"/>
          <a:ext cx="6831252" cy="2362200"/>
        </p:xfrm>
        <a:graphic>
          <a:graphicData uri="http://schemas.openxmlformats.org/drawingml/2006/table">
            <a:tbl>
              <a:tblPr/>
              <a:tblGrid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</a:tblGrid>
              <a:tr h="18393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stop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LS1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commissioning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reliability run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stop LS2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02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potential 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potential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slot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4038600"/>
            <a:ext cx="7848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Connection of Linac4 to the PSB during LS1 ruled out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an intermediate length </a:t>
            </a:r>
            <a:r>
              <a:rPr lang="en-US" sz="2000" dirty="0" smtClean="0"/>
              <a:t>shut-down (“LS1.5”)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LS2 </a:t>
            </a:r>
            <a:r>
              <a:rPr lang="en-US" sz="2000" dirty="0" smtClean="0"/>
              <a:t>(presently assumed in 2018</a:t>
            </a:r>
            <a:r>
              <a:rPr lang="en-US" sz="20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/>
            <a:r>
              <a:rPr lang="en-US" sz="2000" dirty="0" smtClean="0"/>
              <a:t>hope to know more after Chamonix 2012</a:t>
            </a:r>
          </a:p>
          <a:p>
            <a:pPr marL="457200" indent="-457200"/>
            <a:r>
              <a:rPr lang="en-US" sz="2000" dirty="0" smtClean="0"/>
              <a:t>detailed planning being worked on</a:t>
            </a:r>
          </a:p>
          <a:p>
            <a:pPr marL="457200" indent="-457200"/>
            <a:endParaRPr lang="en-US" sz="2000" dirty="0" smtClean="0"/>
          </a:p>
          <a:p>
            <a:pPr marL="457200" indent="-457200"/>
            <a:r>
              <a:rPr lang="en-US" sz="2000" dirty="0" smtClean="0"/>
              <a:t>        </a:t>
            </a:r>
            <a:endParaRPr lang="en-US" dirty="0" smtClean="0"/>
          </a:p>
          <a:p>
            <a:pPr marL="457200" indent="-457200"/>
            <a:endParaRPr lang="en-US" dirty="0" smtClean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65944" y="0"/>
            <a:ext cx="4663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Booster Injection Planning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2119" y="1022292"/>
            <a:ext cx="44880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launched following Chamonix 2010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feasibility, cost &amp; time lines confirmed</a:t>
            </a:r>
          </a:p>
          <a:p>
            <a:r>
              <a:rPr lang="en-US" dirty="0" smtClean="0"/>
              <a:t>RCS alternative studied following </a:t>
            </a:r>
            <a:r>
              <a:rPr lang="en-US" dirty="0" err="1" smtClean="0"/>
              <a:t>Chx</a:t>
            </a:r>
            <a:r>
              <a:rPr lang="en-US" dirty="0" smtClean="0"/>
              <a:t>. 2011</a:t>
            </a:r>
          </a:p>
          <a:p>
            <a:pPr>
              <a:buFont typeface="Wingdings"/>
              <a:buChar char="à"/>
            </a:pPr>
            <a:r>
              <a:rPr lang="en-US" dirty="0" smtClean="0"/>
              <a:t>Booster option retained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energy upgrade: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800 </a:t>
            </a:r>
            <a:r>
              <a:rPr lang="en-US" dirty="0" err="1" smtClean="0"/>
              <a:t>MeV</a:t>
            </a:r>
            <a:r>
              <a:rPr lang="en-US" dirty="0" smtClean="0"/>
              <a:t> to 1 </a:t>
            </a:r>
            <a:r>
              <a:rPr lang="en-US" dirty="0" err="1" smtClean="0"/>
              <a:t>GeV</a:t>
            </a:r>
            <a:r>
              <a:rPr lang="en-US" dirty="0" smtClean="0"/>
              <a:t> (1988)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1 </a:t>
            </a:r>
            <a:r>
              <a:rPr lang="en-US" dirty="0" err="1" smtClean="0"/>
              <a:t>GeV</a:t>
            </a:r>
            <a:r>
              <a:rPr lang="en-US" dirty="0" smtClean="0"/>
              <a:t> to 1.4 </a:t>
            </a:r>
            <a:r>
              <a:rPr lang="en-US" dirty="0" err="1" smtClean="0"/>
              <a:t>GeV</a:t>
            </a:r>
            <a:r>
              <a:rPr lang="en-US" dirty="0" smtClean="0"/>
              <a:t> (1999)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1.4 </a:t>
            </a:r>
            <a:r>
              <a:rPr lang="en-US" dirty="0" err="1" smtClean="0"/>
              <a:t>GeV</a:t>
            </a:r>
            <a:r>
              <a:rPr lang="en-US" dirty="0" smtClean="0"/>
              <a:t> to 2.0 </a:t>
            </a:r>
            <a:r>
              <a:rPr lang="en-US" dirty="0" err="1" smtClean="0"/>
              <a:t>GeV</a:t>
            </a:r>
            <a:r>
              <a:rPr lang="en-US" dirty="0" smtClean="0"/>
              <a:t> (LS2)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- no technical showstoppers identified</a:t>
            </a:r>
          </a:p>
          <a:p>
            <a:pPr>
              <a:buFontTx/>
              <a:buChar char="-"/>
            </a:pPr>
            <a:r>
              <a:rPr lang="en-US" dirty="0" smtClean="0"/>
              <a:t> however a number of equipment and </a:t>
            </a:r>
          </a:p>
          <a:p>
            <a:pPr>
              <a:buFontTx/>
              <a:buChar char="-"/>
            </a:pPr>
            <a:r>
              <a:rPr lang="en-US" dirty="0" smtClean="0"/>
              <a:t> systems need to be changed or upgraded</a:t>
            </a:r>
          </a:p>
          <a:p>
            <a:r>
              <a:rPr lang="en-US" dirty="0" smtClean="0"/>
              <a:t>- high-impact items: MPS, RF, kickers, septa, …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0"/>
            <a:ext cx="6027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Upgrade of the Booster to 2.0 </a:t>
            </a:r>
            <a:r>
              <a:rPr lang="en-US" sz="3200" b="1" dirty="0" err="1" smtClean="0">
                <a:solidFill>
                  <a:srgbClr val="00B0F0"/>
                </a:solidFill>
              </a:rPr>
              <a:t>GeV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2" name="Picture 1" descr="PSBUpgrade_Feas_Study_v3_Pag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240000">
            <a:off x="201511" y="912149"/>
            <a:ext cx="4189667" cy="5923901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4400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279825" y="0"/>
            <a:ext cx="7178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Expected Performance Gain with 2.0 </a:t>
            </a:r>
            <a:r>
              <a:rPr lang="en-US" sz="3200" b="1" dirty="0" err="1" smtClean="0">
                <a:solidFill>
                  <a:srgbClr val="00B0F0"/>
                </a:solidFill>
              </a:rPr>
              <a:t>GeV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34" name="Picture 3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33400" y="1219200"/>
            <a:ext cx="275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/>
                <a:cs typeface="Arial Rounded MT Bold"/>
              </a:rPr>
              <a:t>LASLETT TUNE SHIFT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7120798" cy="684000"/>
          </a:xfrm>
          <a:prstGeom prst="rect">
            <a:avLst/>
          </a:prstGeom>
        </p:spPr>
      </p:pic>
      <p:sp>
        <p:nvSpPr>
          <p:cNvPr id="48" name="Text Placeholder 2"/>
          <p:cNvSpPr txBox="1">
            <a:spLocks/>
          </p:cNvSpPr>
          <p:nvPr/>
        </p:nvSpPr>
        <p:spPr>
          <a:xfrm>
            <a:off x="1675971" y="2909290"/>
            <a:ext cx="5463123" cy="118325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if we assume that: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Lucida Grande"/>
              <a:buChar char="⇒"/>
              <a:tabLst/>
              <a:defRPr/>
            </a:pPr>
            <a:r>
              <a:rPr lang="en-US" sz="1622" dirty="0" smtClean="0">
                <a:solidFill>
                  <a:sysClr val="windowText" lastClr="000000"/>
                </a:solidFill>
                <a:latin typeface="Arial"/>
                <a:cs typeface="Arial"/>
              </a:rPr>
              <a:t>t</a:t>
            </a:r>
            <a:r>
              <a:rPr kumimoji="0" lang="en-US" sz="1622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 optics at the PS injection remains the same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Lucida Grande"/>
              <a:buChar char="⇒"/>
              <a:tabLst/>
              <a:defRPr/>
            </a:pPr>
            <a:r>
              <a:rPr lang="en-US" sz="1622" dirty="0" smtClean="0">
                <a:solidFill>
                  <a:sysClr val="windowText" lastClr="000000"/>
                </a:solidFill>
                <a:latin typeface="Arial"/>
                <a:cs typeface="Arial"/>
              </a:rPr>
              <a:t>t</a:t>
            </a:r>
            <a:r>
              <a:rPr kumimoji="0" lang="en-US" sz="1622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 bunch length does not change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22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22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81000" y="4603813"/>
            <a:ext cx="3256507" cy="1193569"/>
            <a:chOff x="381000" y="4267200"/>
            <a:chExt cx="3256507" cy="1193569"/>
          </a:xfrm>
        </p:grpSpPr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3656" y="4375213"/>
              <a:ext cx="2990708" cy="944434"/>
            </a:xfrm>
            <a:prstGeom prst="rect">
              <a:avLst/>
            </a:prstGeom>
          </p:spPr>
        </p:pic>
        <p:sp>
          <p:nvSpPr>
            <p:cNvPr id="51" name="Snip Single Corner Rectangle 50"/>
            <p:cNvSpPr/>
            <p:nvPr/>
          </p:nvSpPr>
          <p:spPr>
            <a:xfrm>
              <a:off x="381000" y="4267200"/>
              <a:ext cx="3256507" cy="1193569"/>
            </a:xfrm>
            <a:prstGeom prst="snip1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2" name="Oval 51"/>
          <p:cNvSpPr/>
          <p:nvPr/>
        </p:nvSpPr>
        <p:spPr>
          <a:xfrm>
            <a:off x="2895600" y="2057400"/>
            <a:ext cx="542751" cy="45162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66587" y="4744532"/>
            <a:ext cx="4899646" cy="911728"/>
            <a:chOff x="4038600" y="4744532"/>
            <a:chExt cx="4899646" cy="911728"/>
          </a:xfrm>
        </p:grpSpPr>
        <p:pic>
          <p:nvPicPr>
            <p:cNvPr id="54" name="Picture 53" descr="latex-image-1.pd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48929" y="4744532"/>
              <a:ext cx="3689317" cy="911728"/>
            </a:xfrm>
            <a:prstGeom prst="rect">
              <a:avLst/>
            </a:prstGeom>
            <a:solidFill>
              <a:srgbClr val="EEECE1"/>
            </a:solidFill>
          </p:spPr>
        </p:pic>
        <p:sp>
          <p:nvSpPr>
            <p:cNvPr id="55" name="Right Arrow 54"/>
            <p:cNvSpPr/>
            <p:nvPr/>
          </p:nvSpPr>
          <p:spPr>
            <a:xfrm>
              <a:off x="4038600" y="4984813"/>
              <a:ext cx="922677" cy="369089"/>
            </a:xfrm>
            <a:prstGeom prst="rightArrow">
              <a:avLst/>
            </a:prstGeom>
            <a:gradFill flip="none" rotWithShape="1">
              <a:gsLst>
                <a:gs pos="15000">
                  <a:srgbClr val="163082"/>
                </a:gs>
                <a:gs pos="100000">
                  <a:srgbClr val="FFFFFF"/>
                </a:gs>
              </a:gsLst>
              <a:lin ang="0" scaled="1"/>
              <a:tileRect/>
            </a:gradFill>
            <a:ln w="19050" cap="flat" cmpd="sng" algn="ctr">
              <a:solidFill>
                <a:srgbClr val="16308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848600" y="6457890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G. Rumolo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uild="p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3200" y="6356350"/>
            <a:ext cx="2133600" cy="365125"/>
          </a:xfrm>
        </p:spPr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1" y="1114579"/>
          <a:ext cx="9144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2011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2012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2014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2015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2016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2017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2019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863588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5656" y="2132856"/>
            <a:ext cx="9000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Alternative with new magnet studied</a:t>
            </a:r>
            <a:endParaRPr lang="en-GB" sz="1100" b="1" i="1" dirty="0"/>
          </a:p>
        </p:txBody>
      </p:sp>
      <p:sp>
        <p:nvSpPr>
          <p:cNvPr id="7" name="Isosceles Triangle 6"/>
          <p:cNvSpPr/>
          <p:nvPr/>
        </p:nvSpPr>
        <p:spPr>
          <a:xfrm>
            <a:off x="2879812" y="1850435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91880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Specification ready for submission</a:t>
            </a:r>
            <a:endParaRPr lang="en-GB" sz="1100" b="1" i="1" dirty="0"/>
          </a:p>
        </p:txBody>
      </p:sp>
      <p:sp>
        <p:nvSpPr>
          <p:cNvPr id="9" name="Isosceles Triangle 8"/>
          <p:cNvSpPr/>
          <p:nvPr/>
        </p:nvSpPr>
        <p:spPr>
          <a:xfrm>
            <a:off x="1871700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83768" y="2132856"/>
            <a:ext cx="9000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Design baseline confirmed and refined</a:t>
            </a:r>
            <a:endParaRPr lang="en-GB" sz="1100" b="1" i="1" dirty="0"/>
          </a:p>
        </p:txBody>
      </p:sp>
      <p:sp>
        <p:nvSpPr>
          <p:cNvPr id="11" name="Isosceles Triangle 10"/>
          <p:cNvSpPr/>
          <p:nvPr/>
        </p:nvSpPr>
        <p:spPr>
          <a:xfrm>
            <a:off x="3923928" y="1860600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635896" y="2132856"/>
            <a:ext cx="9001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Market survey and call for tender completed</a:t>
            </a:r>
            <a:endParaRPr lang="en-GB" sz="1100" b="1" i="1" dirty="0"/>
          </a:p>
        </p:txBody>
      </p:sp>
      <p:sp>
        <p:nvSpPr>
          <p:cNvPr id="13" name="Isosceles Triangle 12"/>
          <p:cNvSpPr/>
          <p:nvPr/>
        </p:nvSpPr>
        <p:spPr>
          <a:xfrm>
            <a:off x="6948164" y="1850435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660232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system commissioned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7848364" y="1860600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68343" y="2132856"/>
            <a:ext cx="1253773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commissioned and ready for operation</a:t>
            </a:r>
            <a:endParaRPr lang="en-GB" sz="1100" b="1" i="1" dirty="0"/>
          </a:p>
        </p:txBody>
      </p:sp>
      <p:sp>
        <p:nvSpPr>
          <p:cNvPr id="17" name="Isosceles Triangle 16"/>
          <p:cNvSpPr/>
          <p:nvPr/>
        </p:nvSpPr>
        <p:spPr>
          <a:xfrm>
            <a:off x="5940152" y="1860600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652120" y="2132856"/>
            <a:ext cx="9001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Converter manufactured and installed</a:t>
            </a:r>
            <a:endParaRPr lang="en-GB" sz="1100" b="1" i="1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6674" y="2722855"/>
            <a:ext cx="3375442" cy="36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 Placeholder 4"/>
          <p:cNvSpPr txBox="1">
            <a:spLocks/>
          </p:cNvSpPr>
          <p:nvPr/>
        </p:nvSpPr>
        <p:spPr>
          <a:xfrm>
            <a:off x="-1" y="2733021"/>
            <a:ext cx="5546675" cy="2853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Benefits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Overall voltage available increases and would allow a reduction of the RMS current using a faster ramping.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The capacitor bank totally absorbs the peak power on the 18kV network. Meyrin SVC would then become optional.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Spare sharing between MPS A and B and eventually with POPS.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Only a few new cables needed between the reference magnet (BCER) and the 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New B-field regulation to minimize eddy currents and saturation effects impact at higher current and acceleration rate.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Drawbacks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Cost.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1475656" y="4899025"/>
          <a:ext cx="3600450" cy="1958975"/>
        </p:xfrm>
        <a:graphic>
          <a:graphicData uri="http://schemas.openxmlformats.org/presentationml/2006/ole">
            <p:oleObj spid="_x0000_s1032" name="Visio" r:id="rId4" imgW="8528736" imgH="4785748" progId="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514600" y="0"/>
            <a:ext cx="3487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Main Power Supply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23" name="Picture 22" descr="Pic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146355" y="6457890"/>
            <a:ext cx="997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S. Pittet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3200" y="6356350"/>
            <a:ext cx="2133600" cy="365125"/>
          </a:xfrm>
        </p:spPr>
        <p:txBody>
          <a:bodyPr/>
          <a:lstStyle/>
          <a:p>
            <a:pPr>
              <a:defRPr/>
            </a:pPr>
            <a:fld id="{816D1650-519B-41DC-A113-E4F62170C5E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1" y="1114579"/>
          <a:ext cx="9144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bg1"/>
                          </a:solidFill>
                        </a:rPr>
                        <a:t>physics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2011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2012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2014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2015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2016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2017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2019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863588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5656" y="2132856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pre-study completed</a:t>
            </a:r>
            <a:endParaRPr lang="en-GB" sz="1100" b="1" i="1" dirty="0"/>
          </a:p>
        </p:txBody>
      </p:sp>
      <p:sp>
        <p:nvSpPr>
          <p:cNvPr id="7" name="Isosceles Triangle 6"/>
          <p:cNvSpPr/>
          <p:nvPr/>
        </p:nvSpPr>
        <p:spPr>
          <a:xfrm>
            <a:off x="2879812" y="1850435"/>
            <a:ext cx="286232" cy="2940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91880" y="2122691"/>
            <a:ext cx="900000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heavy workload done</a:t>
            </a:r>
            <a:endParaRPr lang="en-GB" sz="1100" b="1" i="1" dirty="0"/>
          </a:p>
        </p:txBody>
      </p:sp>
      <p:sp>
        <p:nvSpPr>
          <p:cNvPr id="9" name="Isosceles Triangle 8"/>
          <p:cNvSpPr/>
          <p:nvPr/>
        </p:nvSpPr>
        <p:spPr>
          <a:xfrm>
            <a:off x="1871700" y="1860600"/>
            <a:ext cx="286232" cy="294063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83768" y="2132856"/>
            <a:ext cx="900000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Civil engineering designed</a:t>
            </a:r>
            <a:endParaRPr lang="en-GB" sz="1100" b="1" i="1" dirty="0"/>
          </a:p>
        </p:txBody>
      </p:sp>
      <p:sp>
        <p:nvSpPr>
          <p:cNvPr id="11" name="Isosceles Triangle 10"/>
          <p:cNvSpPr/>
          <p:nvPr/>
        </p:nvSpPr>
        <p:spPr>
          <a:xfrm>
            <a:off x="3923928" y="1860600"/>
            <a:ext cx="286232" cy="29406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635896" y="2132856"/>
            <a:ext cx="900100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/>
              <a:t>Building infrastructure &amp; services ready</a:t>
            </a:r>
            <a:endParaRPr lang="en-GB" sz="1100" b="1" i="1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t="15581" b="16256"/>
          <a:stretch>
            <a:fillRect/>
          </a:stretch>
        </p:blipFill>
        <p:spPr bwMode="auto">
          <a:xfrm>
            <a:off x="6071616" y="2388089"/>
            <a:ext cx="3068023" cy="354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32956"/>
            <a:ext cx="3780000" cy="31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3923928" y="3032955"/>
            <a:ext cx="2147688" cy="319846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 this new building: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We can install and commission during Booster operation.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We have a backup power supply during the first years.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Easy connection to existing cables and cooling services.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0"/>
            <a:ext cx="3487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Main Power Supply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17" name="Picture 16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146355" y="6457890"/>
            <a:ext cx="997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S. Pittet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219200"/>
            <a:ext cx="366100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 main dipoles can operate at 2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with some modifications (cooling, </a:t>
            </a:r>
          </a:p>
          <a:p>
            <a:r>
              <a:rPr lang="en-US" dirty="0" smtClean="0"/>
              <a:t>    retaining plates)</a:t>
            </a:r>
          </a:p>
          <a:p>
            <a:r>
              <a:rPr lang="en-US" dirty="0" smtClean="0"/>
              <a:t>  - some concern about mechanical</a:t>
            </a:r>
          </a:p>
          <a:p>
            <a:r>
              <a:rPr lang="en-US" dirty="0" smtClean="0"/>
              <a:t>    stress when pulsing at 2 </a:t>
            </a:r>
            <a:r>
              <a:rPr lang="en-US" dirty="0" err="1" smtClean="0"/>
              <a:t>GeV</a:t>
            </a:r>
            <a:r>
              <a:rPr lang="en-US" dirty="0" smtClean="0"/>
              <a:t> and</a:t>
            </a:r>
          </a:p>
          <a:p>
            <a:r>
              <a:rPr lang="en-US" dirty="0" smtClean="0"/>
              <a:t>    0.8 Hz</a:t>
            </a:r>
          </a:p>
          <a:p>
            <a:endParaRPr lang="en-US" dirty="0" smtClean="0"/>
          </a:p>
          <a:p>
            <a:r>
              <a:rPr lang="en-US" dirty="0" smtClean="0"/>
              <a:t>  - number of other magnets to be </a:t>
            </a:r>
          </a:p>
          <a:p>
            <a:r>
              <a:rPr lang="en-US" dirty="0" smtClean="0"/>
              <a:t>    changed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ooster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990600"/>
            <a:ext cx="5412993" cy="43879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5486400"/>
            <a:ext cx="423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Booster main magnet undergoing tests for </a:t>
            </a:r>
          </a:p>
          <a:p>
            <a:r>
              <a:rPr lang="en-US" sz="1600" dirty="0" smtClean="0"/>
              <a:t>operation at 2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0"/>
            <a:ext cx="1669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Magnets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8" name="Picture 7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15200" y="6477000"/>
            <a:ext cx="1811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A. Newborough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76" y="4324943"/>
            <a:ext cx="3024336" cy="2326234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Picture 3" descr="Photo0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3639" y="1430896"/>
            <a:ext cx="3024336" cy="226825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  <p:pic>
        <p:nvPicPr>
          <p:cNvPr id="5" name="Picture 4" descr="Photo02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76" y="1430896"/>
            <a:ext cx="3024336" cy="226825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713639" y="4487453"/>
            <a:ext cx="2571750" cy="2267564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3639" y="4487452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3639" y="5054343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3639" y="5621234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3639" y="6188125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963418" y="4118121"/>
            <a:ext cx="214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Vacuum chamber.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623" y="1061564"/>
            <a:ext cx="228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5-cells open cavity.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5153" y="1029298"/>
            <a:ext cx="175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Full assembly.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32312" y="106156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Solid-State amp.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070" y="3933455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Installation layout in PSB 6L1.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498386" y="1858297"/>
            <a:ext cx="1762385" cy="52567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363929" y="2667000"/>
            <a:ext cx="768201" cy="145112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Photo028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32312" y="4487453"/>
            <a:ext cx="2030991" cy="1523243"/>
          </a:xfrm>
          <a:prstGeom prst="rect">
            <a:avLst/>
          </a:prstGeom>
          <a:ln w="25400" cmpd="sng"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3712320" y="6010696"/>
            <a:ext cx="1786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latin typeface="Arial" pitchFamily="34" charset="0"/>
                <a:cs typeface="Arial" pitchFamily="34" charset="0"/>
              </a:rPr>
              <a:t>Finemet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on a 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cooling ring.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440858" y="2667001"/>
            <a:ext cx="1710813" cy="165794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Photo031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602510" y="1437826"/>
            <a:ext cx="1819733" cy="226132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3429000" y="0"/>
            <a:ext cx="1913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RF System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23" name="Picture 22" descr="Picture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-5400000">
            <a:off x="8260457" y="5974456"/>
            <a:ext cx="1366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M. Paoluzzi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629" y="1278148"/>
            <a:ext cx="484457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Cooling &amp; Ventilation</a:t>
            </a:r>
          </a:p>
          <a:p>
            <a:r>
              <a:rPr lang="en-US" dirty="0" smtClean="0"/>
              <a:t>   - refurbishment of cooling station </a:t>
            </a:r>
          </a:p>
          <a:p>
            <a:r>
              <a:rPr lang="en-US" dirty="0" smtClean="0"/>
              <a:t>     and some distribution piping</a:t>
            </a:r>
          </a:p>
          <a:p>
            <a:r>
              <a:rPr lang="en-US" dirty="0" smtClean="0"/>
              <a:t>   - complete refurbishment of existing </a:t>
            </a:r>
          </a:p>
          <a:p>
            <a:r>
              <a:rPr lang="en-US" dirty="0" smtClean="0"/>
              <a:t>     ventilation plant keeping the same </a:t>
            </a:r>
          </a:p>
          <a:p>
            <a:r>
              <a:rPr lang="en-US" dirty="0" smtClean="0"/>
              <a:t>     functionalities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Electrical Systems</a:t>
            </a:r>
          </a:p>
          <a:p>
            <a:r>
              <a:rPr lang="en-US" dirty="0" smtClean="0"/>
              <a:t>  - re-design of the system has started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Beam Intercepting Devices</a:t>
            </a:r>
          </a:p>
          <a:p>
            <a:r>
              <a:rPr lang="en-US" dirty="0" smtClean="0"/>
              <a:t>  - new dump and beam stopper being designed</a:t>
            </a:r>
          </a:p>
          <a:p>
            <a:r>
              <a:rPr lang="en-US" dirty="0" smtClean="0"/>
              <a:t>  - removal of the old and installation of the new</a:t>
            </a:r>
          </a:p>
          <a:p>
            <a:r>
              <a:rPr lang="en-US" dirty="0" smtClean="0"/>
              <a:t>     dump being studied for LS1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29000" y="0"/>
            <a:ext cx="222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Other Items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1293674"/>
            <a:ext cx="442492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Extraction &amp; Transfer</a:t>
            </a:r>
          </a:p>
          <a:p>
            <a:r>
              <a:rPr lang="en-US" dirty="0" smtClean="0"/>
              <a:t>   - number of septa/kickers cannot </a:t>
            </a:r>
          </a:p>
          <a:p>
            <a:r>
              <a:rPr lang="en-US" dirty="0" smtClean="0"/>
              <a:t>     operate at 2 </a:t>
            </a:r>
            <a:r>
              <a:rPr lang="en-US" dirty="0" err="1" smtClean="0"/>
              <a:t>GeV</a:t>
            </a:r>
            <a:r>
              <a:rPr lang="en-US" dirty="0" smtClean="0"/>
              <a:t>, notably  extraction </a:t>
            </a:r>
          </a:p>
          <a:p>
            <a:r>
              <a:rPr lang="en-US" dirty="0" smtClean="0"/>
              <a:t>     kickers (BE.KFA) and  recombination </a:t>
            </a:r>
          </a:p>
          <a:p>
            <a:r>
              <a:rPr lang="en-US" dirty="0" smtClean="0"/>
              <a:t>     septa (BT.SMV)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Other items: </a:t>
            </a:r>
          </a:p>
          <a:p>
            <a:r>
              <a:rPr lang="en-US" b="1" dirty="0" smtClean="0"/>
              <a:t>  - </a:t>
            </a:r>
            <a:r>
              <a:rPr lang="en-US" dirty="0" smtClean="0"/>
              <a:t>beam instrumentation, transport, controls,</a:t>
            </a:r>
          </a:p>
          <a:p>
            <a:r>
              <a:rPr lang="en-US" dirty="0" smtClean="0"/>
              <a:t>    interlocks, design office, vacuum, etc. etc.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4"/>
          <p:cNvSpPr txBox="1">
            <a:spLocks/>
          </p:cNvSpPr>
          <p:nvPr/>
        </p:nvSpPr>
        <p:spPr>
          <a:xfrm>
            <a:off x="468313" y="1555750"/>
            <a:ext cx="8229600" cy="44640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LHC Injectors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Upgrade Project (LIU) has been put in place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 propose and implement the means for: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 smtClean="0">
                <a:latin typeface="Calibri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llowing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LHC &amp; HL-LHC to reach their maximum potential for physics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 smtClean="0">
                <a:latin typeface="Calibri" pitchFamily="34" charset="0"/>
              </a:rPr>
              <a:t>e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nsuring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 reliable operation of the LHC for physics until the end of its life (≥ 2030 taking into account possibilities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LHeC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&amp; HE-LHC…)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proper use of </a:t>
            </a:r>
            <a:r>
              <a:rPr lang="en-US" sz="2400" dirty="0" smtClean="0">
                <a:latin typeface="Calibri" pitchFamily="34" charset="0"/>
              </a:rPr>
              <a:t>r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esources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(&gt; 150 MCHF material budget and &gt; 300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man.years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) with unavoidable interferences with other priorities of the organization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0"/>
            <a:ext cx="2755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The LIU Project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7400" y="1066804"/>
          <a:ext cx="5105400" cy="5638799"/>
        </p:xfrm>
        <a:graphic>
          <a:graphicData uri="http://schemas.openxmlformats.org/drawingml/2006/table">
            <a:tbl>
              <a:tblPr/>
              <a:tblGrid>
                <a:gridCol w="255270"/>
                <a:gridCol w="1786889"/>
                <a:gridCol w="2042160"/>
                <a:gridCol w="1021081"/>
              </a:tblGrid>
              <a:tr h="1708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Work-Package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Responsible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Unit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Beam Dynamics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C. Carli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Magnets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D. Tommasini, A. Newborough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TE/MCS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51261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RF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A. Findlay, M. Paoluzzi, M.E. Angoletta, A. Blas, A. Butterworth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BE/RF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Power Converters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S. Pittet, D. Nisbet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TE/EPC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/>
                        <a:t>Instrumentation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J. Tan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BE/BI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/>
                        <a:t>Beam Intercepting Devices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O. Aberle, A. Massi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EN/STI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8.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Vacuum System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J. Hansen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TE/VSC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9.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L4-PSB Transfer and PSB Injection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W. Weterings, C. Carli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TE/ABT, 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10.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PSB Extraction and PSB-PS Transfer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J. Borburgh, W.Bartmann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TE/ABT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Controls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S. Jensen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BE/CO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Electrical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D. Bozzini, S. Olek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EN/EL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Cooling and Ventilation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M. Nonis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EN/CV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Installation, Transport and Handling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/>
                        <a:t>I. Ruehl, C. Bertone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EN/HE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Civil Engineering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L.A. Lopez-Hernandez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GS/SE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Radiation Protection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J. Vollaire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DGS/RP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Interlock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B. Puccio, P. Dahlen, B. Todd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TE/MPE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18.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Alarms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19.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Access Systems - Doors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20.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Survey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T. Dobers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417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21.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Commissioning and Operation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B. Mikulec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BE/OP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22.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Dismantling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29000" y="0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LIU-PSB WBS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457200"/>
            <a:ext cx="53051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https://espace.cern.ch/liu-project/liu-psb/default.aspx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edms.cern.ch/document/1146814/12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8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ning_Image.jpg"/>
          <p:cNvPicPr>
            <a:picLocks noChangeAspect="1"/>
          </p:cNvPicPr>
          <p:nvPr/>
        </p:nvPicPr>
        <p:blipFill>
          <a:blip r:embed="rId2" cstate="print"/>
          <a:srcRect b="29516"/>
          <a:stretch>
            <a:fillRect/>
          </a:stretch>
        </p:blipFill>
        <p:spPr>
          <a:xfrm>
            <a:off x="46372" y="1029934"/>
            <a:ext cx="9071814" cy="45212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33305" y="5646138"/>
            <a:ext cx="6930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Linac4 connection possible as from end 2015, constrained by LHC stops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full upgrade including 2 </a:t>
            </a:r>
            <a:r>
              <a:rPr lang="en-US" dirty="0" err="1" smtClean="0"/>
              <a:t>GeV</a:t>
            </a:r>
            <a:r>
              <a:rPr lang="en-US" dirty="0" smtClean="0"/>
              <a:t> to be completed during LS2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0" y="0"/>
            <a:ext cx="1986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Time Lines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6" name="Picture 5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14400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p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re-study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D. </a:t>
            </a:r>
            <a:r>
              <a:rPr lang="en-US" sz="2000" dirty="0" smtClean="0"/>
              <a:t>Voulot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the BTY line handle the 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beams?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h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ow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many magnets/power supplies need to be replaced?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c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onsequences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shielding? beam intercepting devices?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a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ssumptions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BTY line only: BT, BTM are already covered by LIU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 settings: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NORM.GPS/NORM.HRS working sets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MAD files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a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ssume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 change in optics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dirty="0" smtClean="0"/>
              <a:t>a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ssume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only 1.4 and 2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available after the upgrade (PSB cannot provide both 1 and 2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beams)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0"/>
            <a:ext cx="3155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BTY Line at 2 </a:t>
            </a:r>
            <a:r>
              <a:rPr lang="en-US" sz="3200" b="1" dirty="0" err="1" smtClean="0">
                <a:solidFill>
                  <a:srgbClr val="00B0F0"/>
                </a:solidFill>
              </a:rPr>
              <a:t>GeV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09263"/>
            <a:ext cx="8229600" cy="272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/>
          <p:nvPr/>
        </p:nvCxnSpPr>
        <p:spPr>
          <a:xfrm flipH="1" flipV="1">
            <a:off x="1600200" y="2895600"/>
            <a:ext cx="381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81200" y="2971800"/>
            <a:ext cx="61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BTM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400800" y="46876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GPS + HRS lines inside target area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762000" y="1447800"/>
            <a:ext cx="76200" cy="1219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4800" y="1066800"/>
            <a:ext cx="127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BTY.BVT101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219200" y="609600"/>
            <a:ext cx="127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BTY.BVT116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828800" y="990600"/>
            <a:ext cx="0" cy="1524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5229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ight Brace 36"/>
          <p:cNvSpPr/>
          <p:nvPr/>
        </p:nvSpPr>
        <p:spPr>
          <a:xfrm rot="5400000">
            <a:off x="7315200" y="2895600"/>
            <a:ext cx="381000" cy="2514600"/>
          </a:xfrm>
          <a:prstGeom prst="rightBrace">
            <a:avLst>
              <a:gd name="adj1" fmla="val 833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/>
          <p:cNvSpPr/>
          <p:nvPr/>
        </p:nvSpPr>
        <p:spPr>
          <a:xfrm>
            <a:off x="5257800" y="3657600"/>
            <a:ext cx="304800" cy="266700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81000" y="5562600"/>
            <a:ext cx="128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BTY.BHZ301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1295400" y="5943600"/>
            <a:ext cx="128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BTY.BHZ308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939134" y="4724400"/>
            <a:ext cx="194466" cy="123086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9" idx="0"/>
          </p:cNvCxnSpPr>
          <p:nvPr/>
        </p:nvCxnSpPr>
        <p:spPr>
          <a:xfrm flipV="1">
            <a:off x="1024734" y="4495800"/>
            <a:ext cx="42066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57800" y="1828800"/>
            <a:ext cx="8418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Rte. </a:t>
            </a:r>
          </a:p>
          <a:p>
            <a:pPr algn="ctr"/>
            <a:r>
              <a:rPr lang="en-US" sz="1200" dirty="0" err="1" smtClean="0"/>
              <a:t>Democrite</a:t>
            </a:r>
            <a:endParaRPr lang="en-GB" sz="12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5410200" y="2286000"/>
            <a:ext cx="533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124200" y="365760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GPS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4419600" y="5486400"/>
            <a:ext cx="2286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95800" y="5638800"/>
            <a:ext cx="55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HRS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2895600" y="3962400"/>
            <a:ext cx="304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228600" y="2895600"/>
            <a:ext cx="304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3400" y="3048000"/>
            <a:ext cx="41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GB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5410200" y="22098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943600" y="22098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564875" y="0"/>
            <a:ext cx="1616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BTY Line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err="1" smtClean="0"/>
              <a:t>q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uadrupoles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Q100 target focalization (4 units)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Q130 beam transport (15 units)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d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ipoles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HB4 from former ISR transfer lines (4 units)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c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orrectors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000" dirty="0" smtClean="0"/>
              <a:t>t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H-V corrector magnets from PSB (14 units)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000" dirty="0" smtClean="0"/>
              <a:t>c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orrectors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enough margin for 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7822" y="0"/>
            <a:ext cx="2400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BTY Magnets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5229761"/>
            <a:ext cx="88694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some disagreement between calculated and actual settings (assume largest value)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5 quadrupoles exceed the limits (red), 3 within 10% of specifications (orange)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new power supplies are required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magnets can be upgraded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/>
              <a:t>tests needed</a:t>
            </a: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7822" y="0"/>
            <a:ext cx="238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0B0F0"/>
                </a:solidFill>
              </a:rPr>
              <a:t>Quadrupoles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15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0"/>
            <a:ext cx="3021231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3048000"/>
            <a:ext cx="518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power converters cannot cope with the new currents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need to be replaced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magnets can probably be upgraded to 600 A (increased water cooling)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need simulations and test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calibration curve starts to show saturation above 350 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two dipoles need to </a:t>
            </a:r>
            <a:r>
              <a:rPr lang="en-US" dirty="0" smtClean="0"/>
              <a:t>become </a:t>
            </a:r>
            <a:r>
              <a:rPr lang="en-US" dirty="0" smtClean="0"/>
              <a:t>PPM (BVT101, BHZ301)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special scheme used to go from zero to normal setting, cannot pulse quickly from normal setting to zero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97152" y="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Dipoles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a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quadrupoles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operate in DC mode except B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TY.QFO179, BTY.QDE182 and BTY.QFO184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b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magnets and power converters are designed for PPM operation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operation could help reduce water cooling needs by reducing the RMS currents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t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power converters in PPM mode in December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2011 with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and 1.4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settings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 for all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units except: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Q130:  BTY.QDE120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sz="2000" dirty="0" smtClean="0"/>
              <a:t>to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 replaced anyway)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Q100:  BTY.QDE209 and BTY.QDE321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n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test field stability with beam (planned for next start-up)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0"/>
            <a:ext cx="2795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PPM Operation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339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4800" y="41148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need nine new power supplies and reassign three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keep Q100  BTY.QDE209 and BTY.QDE321 in DC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operate all other quadrupoles in PPM between 2 GeV and lowest possible value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need to adjust the limits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same mode of operation for the two switching dipoles (3-way PPM, cannot switch down in consecutive pulses)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need test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28686" y="4038600"/>
            <a:ext cx="1615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Courtesy S. Pittet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0"/>
            <a:ext cx="6757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BTY Magnet &amp; Power Supply Summary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429852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22127" y="5029199"/>
            <a:ext cx="1615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Courtesy S. Pittet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362200"/>
            <a:ext cx="4343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total cost for power supplies ~2.8 MCHF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largest cost item are dipole supplies (need high power for switching)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the cabling for the four dipoles needs to be replaced ~37 </a:t>
            </a:r>
            <a:r>
              <a:rPr lang="en-US" sz="2000" dirty="0" err="1" smtClean="0"/>
              <a:t>kCHF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assume all magnets can be kept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9890" y="0"/>
            <a:ext cx="7369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Power Supply Summary and Cost Estimate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0_accel_shema-lina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835"/>
            <a:ext cx="9144000" cy="6464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19400" y="3886200"/>
            <a:ext cx="97654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LIU-L4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3481" y="3352800"/>
            <a:ext cx="11737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LIU-PSB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0" y="3886200"/>
            <a:ext cx="100059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LIU-PS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48200" y="3810000"/>
            <a:ext cx="1600200" cy="685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267200" y="3276600"/>
            <a:ext cx="1066800" cy="60960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24200" y="2057400"/>
            <a:ext cx="3124200" cy="106680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24600" y="2286000"/>
            <a:ext cx="114646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LIU-SPS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10000" y="3810000"/>
            <a:ext cx="1066800" cy="60960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71800" y="0"/>
            <a:ext cx="2755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The LIU Project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16" name="Picture 15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r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adiation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scale with power (no significant change in cross sections between 1.4 and 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BTY shielding design was very conservative (AH Sullivan 1993)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assuming that: ‘1% of the maximum beam, or 0.2% per meter of beam path, could be lost anywhere continuously along the beam line’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‘maximum losses for which hand-on maintenance of the accelerator component would be possible due to the high residual dose rate (several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mSv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 near the beam line)’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reality losses and residual dose rates are many orders of magnitude lower (several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s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hielding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not expected to be an issue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 for a four fold increase of the beam power (2.8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kW)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n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more detailed analysis plus RP survey after power upgrade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50227" y="0"/>
            <a:ext cx="3017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RP and Shielding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m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concern: beam stopper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n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water cooled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d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esigned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lower beam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r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eplacement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all beam stoppers foreseen as part of the PS complex consolidation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o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 intercepting devices: SEM-grids, MTVs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s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tandard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diagnostics used elsewhere in the PS complex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s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hould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stand the power increase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0"/>
            <a:ext cx="47061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Beam Intercepting Devices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471613"/>
            <a:ext cx="8481489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initial Task Force has turned into an approved project within LIU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TDR </a:t>
            </a:r>
            <a:r>
              <a:rPr lang="en-US" sz="2000" dirty="0" smtClean="0"/>
              <a:t>to be written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ongoing MD activity during the next years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some work during coming winter stops (removal ion distributor, </a:t>
            </a:r>
          </a:p>
          <a:p>
            <a:r>
              <a:rPr lang="en-US" sz="2000" dirty="0" smtClean="0"/>
              <a:t>   </a:t>
            </a:r>
            <a:r>
              <a:rPr lang="en-US" sz="2000" dirty="0" err="1" smtClean="0"/>
              <a:t>Finemet</a:t>
            </a:r>
            <a:r>
              <a:rPr lang="en-US" sz="2000" dirty="0" smtClean="0"/>
              <a:t> test installation, …)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some work to be done during LS1: change of the Booster dump, renovation</a:t>
            </a:r>
          </a:p>
          <a:p>
            <a:r>
              <a:rPr lang="en-US" sz="2000" dirty="0" smtClean="0"/>
              <a:t>   of handling equipment, cables?, …)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most work in LS2 (complete hardware upgrade); if Linac4 connection could be </a:t>
            </a:r>
          </a:p>
          <a:p>
            <a:r>
              <a:rPr lang="en-US" sz="2000" dirty="0" smtClean="0"/>
              <a:t>   advanced, this would reduce the stress on the intervening groups and on the </a:t>
            </a:r>
          </a:p>
          <a:p>
            <a:r>
              <a:rPr lang="en-US" sz="2000" dirty="0" smtClean="0"/>
              <a:t>   </a:t>
            </a:r>
            <a:r>
              <a:rPr lang="en-US" sz="2000" dirty="0" err="1" smtClean="0"/>
              <a:t>recommissioning</a:t>
            </a:r>
            <a:r>
              <a:rPr lang="en-US" sz="2000" dirty="0" smtClean="0"/>
              <a:t>, and is therefore the preferred scenario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if Linac4 and the 2 </a:t>
            </a:r>
            <a:r>
              <a:rPr lang="en-US" sz="2000" dirty="0" err="1" smtClean="0"/>
              <a:t>GeV</a:t>
            </a:r>
            <a:r>
              <a:rPr lang="en-US" sz="2000" dirty="0" smtClean="0"/>
              <a:t> upgrade will coincide in LS2, we will have a lot to do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0"/>
            <a:ext cx="3219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LIU-PSB</a:t>
            </a:r>
            <a:r>
              <a:rPr lang="en-US" sz="3200" b="1" dirty="0" smtClean="0">
                <a:solidFill>
                  <a:srgbClr val="00B0F0"/>
                </a:solidFill>
              </a:rPr>
              <a:t> </a:t>
            </a:r>
            <a:r>
              <a:rPr lang="en-US" sz="3200" b="1" dirty="0" smtClean="0">
                <a:solidFill>
                  <a:srgbClr val="00B0F0"/>
                </a:solidFill>
              </a:rPr>
              <a:t>Summary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655637"/>
            <a:ext cx="8458200" cy="5668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u</a:t>
            </a:r>
            <a:r>
              <a:rPr lang="en-US" sz="2400" dirty="0" smtClean="0"/>
              <a:t>pgrade to 2 </a:t>
            </a:r>
            <a:r>
              <a:rPr lang="en-US" sz="2400" dirty="0" err="1" smtClean="0"/>
              <a:t>GeV</a:t>
            </a:r>
            <a:r>
              <a:rPr lang="en-US" sz="2400" dirty="0" smtClean="0"/>
              <a:t> feasible at a t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about 2.8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MCHF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a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ssume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magnets can be upgraded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ym typeface="Wingdings" pitchFamily="2" charset="2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 extra cooling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ym typeface="Wingdings" pitchFamily="2" charset="2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 simulations and tests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operation would help saving power and cooling needs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ym typeface="Wingdings" pitchFamily="2" charset="2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 test in December, test with beam next spring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first glance little concern with shielding and beam intercepting devices (need more detailed analysis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h</a:t>
            </a:r>
            <a:r>
              <a:rPr lang="en-US" sz="2400" dirty="0" smtClean="0"/>
              <a:t>ave not assessed targets and target area, only BTY line!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see </a:t>
            </a:r>
            <a:r>
              <a:rPr lang="en-GB" sz="2400" u="sng" dirty="0" smtClean="0">
                <a:hlinkClick r:id="rId2"/>
              </a:rPr>
              <a:t>https://</a:t>
            </a:r>
            <a:r>
              <a:rPr lang="en-GB" sz="2400" u="sng" dirty="0" smtClean="0">
                <a:hlinkClick r:id="rId2"/>
              </a:rPr>
              <a:t>edms.cern.ch/document/1178703/1.0</a:t>
            </a: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not part of LIU!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/ would need its own little project &amp; funding</a:t>
            </a:r>
          </a:p>
          <a:p>
            <a:pPr marL="342900" indent="-342900">
              <a:spcBef>
                <a:spcPct val="20000"/>
              </a:spcBef>
            </a:pPr>
            <a:endParaRPr lang="en-GB" sz="2400" u="sng" dirty="0" smtClean="0"/>
          </a:p>
          <a:p>
            <a:pPr marL="342900" indent="-342900">
              <a:spcBef>
                <a:spcPct val="20000"/>
              </a:spcBef>
            </a:pPr>
            <a:r>
              <a:rPr lang="en-GB" sz="2400" b="1" dirty="0" smtClean="0">
                <a:solidFill>
                  <a:srgbClr val="00B050"/>
                </a:solidFill>
              </a:rPr>
              <a:t>The 2 </a:t>
            </a:r>
            <a:r>
              <a:rPr lang="en-GB" sz="2400" b="1" dirty="0" err="1" smtClean="0">
                <a:solidFill>
                  <a:srgbClr val="00B050"/>
                </a:solidFill>
              </a:rPr>
              <a:t>GeV</a:t>
            </a:r>
            <a:r>
              <a:rPr lang="en-GB" sz="2400" b="1" dirty="0" smtClean="0">
                <a:solidFill>
                  <a:srgbClr val="00B050"/>
                </a:solidFill>
              </a:rPr>
              <a:t> Booster for the beams to the PS is approved and will come by LS2.</a:t>
            </a:r>
          </a:p>
          <a:p>
            <a:pPr marL="342900" indent="-342900">
              <a:spcBef>
                <a:spcPct val="20000"/>
              </a:spcBef>
            </a:pPr>
            <a:r>
              <a:rPr lang="en-GB" sz="2400" b="1" dirty="0" smtClean="0">
                <a:solidFill>
                  <a:srgbClr val="00B050"/>
                </a:solidFill>
              </a:rPr>
              <a:t>If ISOLDE wants to take advantage of the increased energy, clear</a:t>
            </a:r>
          </a:p>
          <a:p>
            <a:pPr marL="342900" indent="-342900">
              <a:spcBef>
                <a:spcPct val="20000"/>
              </a:spcBef>
            </a:pPr>
            <a:r>
              <a:rPr lang="en-GB" sz="2400" b="1" dirty="0" smtClean="0">
                <a:solidFill>
                  <a:srgbClr val="00B050"/>
                </a:solidFill>
              </a:rPr>
              <a:t>interest must be stated and things need to be brought on their way</a:t>
            </a:r>
          </a:p>
          <a:p>
            <a:pPr marL="342900" indent="-342900">
              <a:spcBef>
                <a:spcPct val="20000"/>
              </a:spcBef>
            </a:pPr>
            <a:r>
              <a:rPr lang="en-GB" sz="2400" b="1" dirty="0" smtClean="0">
                <a:solidFill>
                  <a:srgbClr val="00B050"/>
                </a:solidFill>
              </a:rPr>
              <a:t>rather soon.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94354" y="6488668"/>
            <a:ext cx="104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Voulot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0"/>
            <a:ext cx="3827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BTY@2GeV Summary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704368" y="4003201"/>
            <a:ext cx="3429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upgrade of rings and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extraction / transfer from  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1.4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to 2.0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increased intensity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replace main power supply,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number of smaller power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supplies, magnets, kickers,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etc.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6296" y="1219200"/>
            <a:ext cx="586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>
            <a:off x="4652904" y="5562600"/>
            <a:ext cx="609600" cy="381000"/>
          </a:xfrm>
          <a:prstGeom prst="line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4957704" y="6019800"/>
            <a:ext cx="8382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>
            <a:off x="614304" y="5334000"/>
            <a:ext cx="17526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16675" y="662292"/>
            <a:ext cx="3219728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upgrade of the injection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from 50 </a:t>
            </a:r>
            <a:r>
              <a:rPr lang="en-US" sz="2000" b="1" dirty="0" err="1" smtClean="0">
                <a:solidFill>
                  <a:srgbClr val="FF0000"/>
                </a:solidFill>
              </a:rPr>
              <a:t>MeV</a:t>
            </a:r>
            <a:r>
              <a:rPr lang="en-US" sz="2000" b="1" dirty="0" smtClean="0">
                <a:solidFill>
                  <a:srgbClr val="FF0000"/>
                </a:solidFill>
              </a:rPr>
              <a:t> protons to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160 </a:t>
            </a:r>
            <a:r>
              <a:rPr lang="en-US" sz="2000" b="1" dirty="0" err="1" smtClean="0">
                <a:solidFill>
                  <a:srgbClr val="FF0000"/>
                </a:solidFill>
              </a:rPr>
              <a:t>MeV</a:t>
            </a:r>
            <a:r>
              <a:rPr lang="en-US" sz="2000" b="1" dirty="0" smtClean="0">
                <a:solidFill>
                  <a:srgbClr val="FF0000"/>
                </a:solidFill>
              </a:rPr>
              <a:t> H- and increased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intensity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re-build injection line for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160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replace injection septum by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stripping foil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injection bumps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diagnostics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…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995304" y="1447800"/>
            <a:ext cx="4267200" cy="4495800"/>
            <a:chOff x="2667000" y="1447800"/>
            <a:chExt cx="4267200" cy="4495800"/>
          </a:xfrm>
        </p:grpSpPr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2667000" y="1447800"/>
              <a:ext cx="2667000" cy="2667000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733800" y="4114800"/>
              <a:ext cx="1524000" cy="7620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257800" y="4876800"/>
              <a:ext cx="1676400" cy="10668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376304" y="4017169"/>
            <a:ext cx="1495425" cy="707231"/>
            <a:chOff x="3048000" y="4017169"/>
            <a:chExt cx="1495425" cy="707231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3048000" y="4114800"/>
              <a:ext cx="1219200" cy="60960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 27"/>
            <p:cNvSpPr/>
            <p:nvPr/>
          </p:nvSpPr>
          <p:spPr>
            <a:xfrm>
              <a:off x="3886200" y="4017169"/>
              <a:ext cx="657225" cy="97631"/>
            </a:xfrm>
            <a:custGeom>
              <a:avLst/>
              <a:gdLst>
                <a:gd name="connsiteX0" fmla="*/ 0 w 657225"/>
                <a:gd name="connsiteY0" fmla="*/ 71437 h 97631"/>
                <a:gd name="connsiteX1" fmla="*/ 342900 w 657225"/>
                <a:gd name="connsiteY1" fmla="*/ 85725 h 97631"/>
                <a:gd name="connsiteX2" fmla="*/ 642937 w 657225"/>
                <a:gd name="connsiteY2" fmla="*/ 0 h 97631"/>
                <a:gd name="connsiteX3" fmla="*/ 642937 w 657225"/>
                <a:gd name="connsiteY3" fmla="*/ 0 h 97631"/>
                <a:gd name="connsiteX4" fmla="*/ 657225 w 657225"/>
                <a:gd name="connsiteY4" fmla="*/ 0 h 9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225" h="97631">
                  <a:moveTo>
                    <a:pt x="0" y="71437"/>
                  </a:moveTo>
                  <a:cubicBezTo>
                    <a:pt x="117872" y="84534"/>
                    <a:pt x="235744" y="97631"/>
                    <a:pt x="342900" y="85725"/>
                  </a:cubicBezTo>
                  <a:cubicBezTo>
                    <a:pt x="450056" y="73819"/>
                    <a:pt x="642937" y="0"/>
                    <a:pt x="642937" y="0"/>
                  </a:cubicBezTo>
                  <a:lnTo>
                    <a:pt x="642937" y="0"/>
                  </a:lnTo>
                  <a:lnTo>
                    <a:pt x="657225" y="0"/>
                  </a:lnTo>
                </a:path>
              </a:pathLst>
            </a:cu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19400" y="0"/>
            <a:ext cx="3050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Scope of LIU-PSB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31" name="Picture 30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107504" y="4725144"/>
            <a:ext cx="8763034" cy="180180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marL="457200" marR="0" lvl="0" indent="-273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194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Linac4 will allow for production of higher brightness beams in the PSB</a:t>
            </a:r>
          </a:p>
          <a:p>
            <a:pPr marL="928800" marR="0" lvl="1" indent="-2730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 typeface="Lucida Grande"/>
              <a:buChar char="→"/>
              <a:tabLst/>
              <a:defRPr/>
            </a:pPr>
            <a:r>
              <a:rPr lang="en-US" sz="1765" dirty="0" smtClean="0"/>
              <a:t>h</a:t>
            </a:r>
            <a:r>
              <a:rPr kumimoji="0" lang="en-US" sz="1765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igher</a:t>
            </a:r>
            <a:r>
              <a:rPr kumimoji="0" lang="en-US" sz="17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injection energy (160 </a:t>
            </a:r>
            <a:r>
              <a:rPr kumimoji="0" lang="en-US" sz="1765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17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928800" marR="0" lvl="1" indent="-2730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 typeface="Lucida Grande"/>
              <a:buChar char="→"/>
              <a:tabLst/>
              <a:defRPr/>
            </a:pPr>
            <a:r>
              <a:rPr kumimoji="0" lang="en-US" sz="17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162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17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injection</a:t>
            </a:r>
          </a:p>
          <a:p>
            <a:pPr marL="64135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946" dirty="0" smtClean="0">
                <a:solidFill>
                  <a:schemeClr val="tx1">
                    <a:tint val="75000"/>
                  </a:schemeClr>
                </a:solidFill>
              </a:rPr>
              <a:t>h</a:t>
            </a:r>
            <a:r>
              <a:rPr kumimoji="0" lang="en-US" sz="1946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igher</a:t>
            </a:r>
            <a:r>
              <a:rPr kumimoji="0" lang="en-US" sz="194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extraction energy into the PS (2 </a:t>
            </a:r>
            <a:r>
              <a:rPr kumimoji="0" lang="en-US" sz="1946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194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932688" marR="0" lvl="1" indent="-27432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 typeface="Lucida Grande"/>
              <a:buChar char="→"/>
              <a:tabLst/>
              <a:defRPr/>
            </a:pPr>
            <a:r>
              <a:rPr lang="en-US" sz="1770" dirty="0" smtClean="0"/>
              <a:t>e</a:t>
            </a:r>
            <a:r>
              <a:rPr kumimoji="0" lang="en-US" sz="177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ases</a:t>
            </a:r>
            <a:r>
              <a:rPr kumimoji="0" lang="en-US" sz="17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PS injection (weaker space charge, transversely smaller beams)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 amt="62000"/>
          </a:blip>
          <a:stretch>
            <a:fillRect/>
          </a:stretch>
        </p:blipFill>
        <p:spPr>
          <a:xfrm>
            <a:off x="2092279" y="959335"/>
            <a:ext cx="4794393" cy="36000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00511" y="3254720"/>
            <a:ext cx="2416516" cy="924671"/>
            <a:chOff x="1100511" y="3254720"/>
            <a:chExt cx="2416516" cy="924671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1704239" y="3256668"/>
              <a:ext cx="1812788" cy="922723"/>
            </a:xfrm>
            <a:prstGeom prst="straightConnector1">
              <a:avLst/>
            </a:prstGeom>
            <a:ln>
              <a:solidFill>
                <a:srgbClr val="3F74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 rot="20040244">
              <a:off x="1100511" y="3254720"/>
              <a:ext cx="223991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3F74FF"/>
                  </a:solidFill>
                </a:rPr>
                <a:t>From </a:t>
              </a:r>
              <a:r>
                <a:rPr lang="en-US" sz="1500" b="1" dirty="0" smtClean="0">
                  <a:solidFill>
                    <a:srgbClr val="3F74FF"/>
                  </a:solidFill>
                </a:rPr>
                <a:t>Linac4</a:t>
              </a:r>
              <a:r>
                <a:rPr lang="en-US" sz="1500" dirty="0" smtClean="0">
                  <a:solidFill>
                    <a:srgbClr val="3F74FF"/>
                  </a:solidFill>
                </a:rPr>
                <a:t> </a:t>
              </a:r>
            </a:p>
            <a:p>
              <a:r>
                <a:rPr lang="en-US" sz="1500" dirty="0" err="1" smtClean="0">
                  <a:solidFill>
                    <a:srgbClr val="3F74FF"/>
                  </a:solidFill>
                </a:rPr>
                <a:t>E</a:t>
              </a:r>
              <a:r>
                <a:rPr lang="en-US" sz="1500" baseline="-25000" dirty="0" err="1" smtClean="0">
                  <a:solidFill>
                    <a:srgbClr val="3F74FF"/>
                  </a:solidFill>
                </a:rPr>
                <a:t>kin</a:t>
              </a:r>
              <a:r>
                <a:rPr lang="en-US" sz="1500" baseline="-25000" dirty="0" smtClean="0">
                  <a:solidFill>
                    <a:srgbClr val="3F74FF"/>
                  </a:solidFill>
                </a:rPr>
                <a:t> </a:t>
              </a:r>
              <a:r>
                <a:rPr lang="en-US" sz="1500" dirty="0" smtClean="0">
                  <a:solidFill>
                    <a:srgbClr val="3F74FF"/>
                  </a:solidFill>
                </a:rPr>
                <a:t>=50 </a:t>
              </a:r>
              <a:r>
                <a:rPr lang="en-US" sz="1500" dirty="0" err="1" smtClean="0">
                  <a:solidFill>
                    <a:srgbClr val="3F74FF"/>
                  </a:solidFill>
                </a:rPr>
                <a:t>MeV</a:t>
              </a:r>
              <a:r>
                <a:rPr lang="en-US" sz="1500" dirty="0" smtClean="0">
                  <a:solidFill>
                    <a:srgbClr val="3F74FF"/>
                  </a:solidFill>
                </a:rPr>
                <a:t> </a:t>
              </a:r>
              <a:r>
                <a:rPr lang="en-US" sz="1500" dirty="0" err="1" smtClean="0">
                  <a:solidFill>
                    <a:srgbClr val="3F74FF"/>
                  </a:solidFill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3F74FF"/>
                  </a:solidFill>
                  <a:sym typeface="Wingdings"/>
                </a:rPr>
                <a:t> 160 </a:t>
              </a:r>
              <a:r>
                <a:rPr lang="en-US" sz="1500" dirty="0" err="1" smtClean="0">
                  <a:solidFill>
                    <a:srgbClr val="3F74FF"/>
                  </a:solidFill>
                  <a:sym typeface="Wingdings"/>
                </a:rPr>
                <a:t>MeV</a:t>
              </a:r>
              <a:endParaRPr lang="en-US" sz="1500" dirty="0">
                <a:solidFill>
                  <a:srgbClr val="3F74FF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993310" y="3397790"/>
            <a:ext cx="2316259" cy="781601"/>
            <a:chOff x="4993310" y="3397790"/>
            <a:chExt cx="2316259" cy="781601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4993310" y="3397790"/>
              <a:ext cx="1237473" cy="781601"/>
            </a:xfrm>
            <a:prstGeom prst="straightConnector1">
              <a:avLst/>
            </a:prstGeom>
            <a:ln>
              <a:solidFill>
                <a:srgbClr val="16308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2032768">
              <a:off x="5069657" y="3472885"/>
              <a:ext cx="223991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163082"/>
                  </a:solidFill>
                </a:rPr>
                <a:t>To </a:t>
              </a:r>
              <a:r>
                <a:rPr lang="en-US" sz="1500" b="1" dirty="0" smtClean="0">
                  <a:solidFill>
                    <a:srgbClr val="163082"/>
                  </a:solidFill>
                </a:rPr>
                <a:t>PS</a:t>
              </a:r>
            </a:p>
            <a:p>
              <a:r>
                <a:rPr lang="en-US" sz="1500" dirty="0" err="1" smtClean="0">
                  <a:solidFill>
                    <a:srgbClr val="163082"/>
                  </a:solidFill>
                </a:rPr>
                <a:t>E</a:t>
              </a:r>
              <a:r>
                <a:rPr lang="en-US" sz="1500" baseline="-25000" dirty="0" err="1" smtClean="0">
                  <a:solidFill>
                    <a:srgbClr val="163082"/>
                  </a:solidFill>
                </a:rPr>
                <a:t>kin</a:t>
              </a:r>
              <a:r>
                <a:rPr lang="en-US" sz="1500" baseline="-25000" dirty="0" smtClean="0">
                  <a:solidFill>
                    <a:srgbClr val="163082"/>
                  </a:solidFill>
                </a:rPr>
                <a:t> </a:t>
              </a:r>
              <a:r>
                <a:rPr lang="en-US" sz="1500" dirty="0" smtClean="0">
                  <a:solidFill>
                    <a:srgbClr val="163082"/>
                  </a:solidFill>
                </a:rPr>
                <a:t>=1.4 </a:t>
              </a:r>
              <a:r>
                <a:rPr lang="en-US" sz="1500" dirty="0" err="1" smtClean="0">
                  <a:solidFill>
                    <a:srgbClr val="163082"/>
                  </a:solidFill>
                </a:rPr>
                <a:t>GeV</a:t>
              </a:r>
              <a:r>
                <a:rPr lang="en-US" sz="1500" dirty="0" smtClean="0">
                  <a:solidFill>
                    <a:srgbClr val="163082"/>
                  </a:solidFill>
                </a:rPr>
                <a:t> </a:t>
              </a:r>
              <a:r>
                <a:rPr lang="en-US" sz="1500" dirty="0" err="1" smtClean="0">
                  <a:solidFill>
                    <a:srgbClr val="163082"/>
                  </a:solidFill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163082"/>
                  </a:solidFill>
                  <a:sym typeface="Wingdings"/>
                </a:rPr>
                <a:t> 2 </a:t>
              </a:r>
              <a:r>
                <a:rPr lang="en-US" sz="1500" dirty="0" err="1" smtClean="0">
                  <a:solidFill>
                    <a:srgbClr val="163082"/>
                  </a:solidFill>
                  <a:sym typeface="Wingdings"/>
                </a:rPr>
                <a:t>GeV</a:t>
              </a:r>
              <a:endParaRPr lang="en-US" sz="1500" dirty="0">
                <a:solidFill>
                  <a:srgbClr val="163082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981200" y="0"/>
            <a:ext cx="5392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High Brightness Beams for LHC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13" name="Picture 12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1057" y="1116413"/>
            <a:ext cx="67819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increased energy from 50 </a:t>
            </a:r>
            <a:r>
              <a:rPr lang="en-US" sz="2000" dirty="0" err="1" smtClean="0">
                <a:solidFill>
                  <a:srgbClr val="0070C0"/>
                </a:solidFill>
              </a:rPr>
              <a:t>MeV</a:t>
            </a:r>
            <a:r>
              <a:rPr lang="en-US" sz="2000" dirty="0" smtClean="0">
                <a:solidFill>
                  <a:srgbClr val="0070C0"/>
                </a:solidFill>
              </a:rPr>
              <a:t> to 160 </a:t>
            </a:r>
            <a:r>
              <a:rPr lang="en-US" sz="2000" dirty="0" err="1" smtClean="0">
                <a:solidFill>
                  <a:srgbClr val="0070C0"/>
                </a:solidFill>
              </a:rPr>
              <a:t>MeV</a:t>
            </a:r>
            <a:r>
              <a:rPr lang="en-US" sz="2000" dirty="0" smtClean="0">
                <a:solidFill>
                  <a:srgbClr val="0070C0"/>
                </a:solidFill>
              </a:rPr>
              <a:t> with Linac4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/>
              <a:t>reduce space-charge effects at PSB injection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injection of H- ions rather than protons 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significantly reduce injection losses (at the moment about 50% of the beam is lost on the injection septum!)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/>
              <a:t>more flexibility in tailoring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by transverse phase space painting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  <p:pic>
        <p:nvPicPr>
          <p:cNvPr id="4" name="Picture 3" descr="OP%20display.png"/>
          <p:cNvPicPr>
            <a:picLocks noChangeAspect="1"/>
          </p:cNvPicPr>
          <p:nvPr/>
        </p:nvPicPr>
        <p:blipFill>
          <a:blip r:embed="rId2" cstate="print"/>
          <a:srcRect t="33563" r="3499" b="28263"/>
          <a:stretch>
            <a:fillRect/>
          </a:stretch>
        </p:blipFill>
        <p:spPr>
          <a:xfrm>
            <a:off x="1107388" y="3733800"/>
            <a:ext cx="6706506" cy="2627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0"/>
            <a:ext cx="6290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Why rebuilding the Injection Region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pscomplex"/>
          <p:cNvPicPr>
            <a:picLocks noChangeAspect="1" noChangeArrowheads="1"/>
          </p:cNvPicPr>
          <p:nvPr/>
        </p:nvPicPr>
        <p:blipFill>
          <a:blip r:embed="rId2" cstate="print"/>
          <a:srcRect b="2905"/>
          <a:stretch>
            <a:fillRect/>
          </a:stretch>
        </p:blipFill>
        <p:spPr bwMode="auto">
          <a:xfrm>
            <a:off x="838200" y="1143000"/>
            <a:ext cx="7239000" cy="5410200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0" y="1022292"/>
            <a:ext cx="7355700" cy="1167934"/>
            <a:chOff x="0" y="1022292"/>
            <a:chExt cx="7355700" cy="1167934"/>
          </a:xfrm>
        </p:grpSpPr>
        <p:pic>
          <p:nvPicPr>
            <p:cNvPr id="4" name="Picture 27" descr="layout"/>
            <p:cNvPicPr>
              <a:picLocks noChangeAspect="1" noChangeArrowheads="1"/>
            </p:cNvPicPr>
            <p:nvPr/>
          </p:nvPicPr>
          <p:blipFill>
            <a:blip r:embed="rId3" cstate="print"/>
            <a:srcRect l="1759" t="42810" r="22450" b="37599"/>
            <a:stretch>
              <a:fillRect/>
            </a:stretch>
          </p:blipFill>
          <p:spPr bwMode="auto">
            <a:xfrm>
              <a:off x="0" y="1022292"/>
              <a:ext cx="7198963" cy="116793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" name="Rectangle 4"/>
            <p:cNvSpPr/>
            <p:nvPr/>
          </p:nvSpPr>
          <p:spPr>
            <a:xfrm>
              <a:off x="7198963" y="1821051"/>
              <a:ext cx="156737" cy="336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1466850" y="4942413"/>
            <a:ext cx="2108200" cy="215900"/>
            <a:chOff x="924" y="3050"/>
            <a:chExt cx="1328" cy="136"/>
          </a:xfrm>
        </p:grpSpPr>
        <p:sp>
          <p:nvSpPr>
            <p:cNvPr id="7" name="Line 29"/>
            <p:cNvSpPr>
              <a:spLocks noChangeShapeType="1"/>
            </p:cNvSpPr>
            <p:nvPr/>
          </p:nvSpPr>
          <p:spPr bwMode="auto">
            <a:xfrm>
              <a:off x="970" y="3070"/>
              <a:ext cx="758" cy="1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5"/>
            <p:cNvSpPr>
              <a:spLocks/>
            </p:cNvSpPr>
            <p:nvPr/>
          </p:nvSpPr>
          <p:spPr bwMode="auto">
            <a:xfrm>
              <a:off x="1730" y="3088"/>
              <a:ext cx="522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40"/>
                </a:cxn>
                <a:cxn ang="0">
                  <a:pos x="280" y="102"/>
                </a:cxn>
                <a:cxn ang="0">
                  <a:pos x="520" y="110"/>
                </a:cxn>
              </a:cxnLst>
              <a:rect l="0" t="0" r="r" b="b"/>
              <a:pathLst>
                <a:path w="520" h="114">
                  <a:moveTo>
                    <a:pt x="0" y="0"/>
                  </a:moveTo>
                  <a:cubicBezTo>
                    <a:pt x="72" y="11"/>
                    <a:pt x="145" y="23"/>
                    <a:pt x="192" y="40"/>
                  </a:cubicBezTo>
                  <a:cubicBezTo>
                    <a:pt x="239" y="57"/>
                    <a:pt x="225" y="90"/>
                    <a:pt x="280" y="102"/>
                  </a:cubicBezTo>
                  <a:cubicBezTo>
                    <a:pt x="335" y="114"/>
                    <a:pt x="479" y="111"/>
                    <a:pt x="520" y="11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 rot="404160">
              <a:off x="924" y="3050"/>
              <a:ext cx="50" cy="50"/>
              <a:chOff x="924" y="3050"/>
              <a:chExt cx="50" cy="50"/>
            </a:xfrm>
          </p:grpSpPr>
          <p:grpSp>
            <p:nvGrpSpPr>
              <p:cNvPr id="10" name="Group 40"/>
              <p:cNvGrpSpPr>
                <a:grpSpLocks/>
              </p:cNvGrpSpPr>
              <p:nvPr/>
            </p:nvGrpSpPr>
            <p:grpSpPr bwMode="auto">
              <a:xfrm>
                <a:off x="948" y="3050"/>
                <a:ext cx="26" cy="46"/>
                <a:chOff x="1010" y="3278"/>
                <a:chExt cx="26" cy="46"/>
              </a:xfrm>
            </p:grpSpPr>
            <p:sp>
              <p:nvSpPr>
                <p:cNvPr id="14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016" y="3298"/>
                  <a:ext cx="18" cy="2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1010" y="3278"/>
                  <a:ext cx="26" cy="2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41"/>
              <p:cNvGrpSpPr>
                <a:grpSpLocks/>
              </p:cNvGrpSpPr>
              <p:nvPr/>
            </p:nvGrpSpPr>
            <p:grpSpPr bwMode="auto">
              <a:xfrm>
                <a:off x="924" y="3054"/>
                <a:ext cx="26" cy="46"/>
                <a:chOff x="1010" y="3278"/>
                <a:chExt cx="26" cy="46"/>
              </a:xfrm>
            </p:grpSpPr>
            <p:sp>
              <p:nvSpPr>
                <p:cNvPr id="12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1016" y="3298"/>
                  <a:ext cx="18" cy="2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1010" y="3278"/>
                  <a:ext cx="26" cy="2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213314" y="5586938"/>
            <a:ext cx="2057400" cy="641350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u="none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emove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obsolete BI.DIS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Pb</a:t>
            </a:r>
            <a:r>
              <a:rPr lang="en-US" sz="16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299233" y="4093637"/>
            <a:ext cx="2667000" cy="2024063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u="none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ew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BI.SMV,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4 mm thick septum and 70 mm horizontal aperture for 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~165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@ 160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with associated new pulse generator.</a:t>
            </a:r>
          </a:p>
        </p:txBody>
      </p:sp>
      <p:pic>
        <p:nvPicPr>
          <p:cNvPr id="18" name="Picture 3" descr="INJECT"/>
          <p:cNvPicPr>
            <a:picLocks noChangeAspect="1" noChangeArrowheads="1"/>
          </p:cNvPicPr>
          <p:nvPr/>
        </p:nvPicPr>
        <p:blipFill>
          <a:blip r:embed="rId4" cstate="print"/>
          <a:srcRect l="11902" t="32538" r="23926" b="46129"/>
          <a:stretch>
            <a:fillRect/>
          </a:stretch>
        </p:blipFill>
        <p:spPr bwMode="auto">
          <a:xfrm>
            <a:off x="0" y="2081738"/>
            <a:ext cx="8793960" cy="20118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066800" y="2883426"/>
            <a:ext cx="3048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flipH="1" flipV="1">
            <a:off x="5881606" y="3721625"/>
            <a:ext cx="417625" cy="37201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flipH="1">
            <a:off x="6741760" y="2157571"/>
            <a:ext cx="1518835" cy="1106854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5029199" y="3188226"/>
            <a:ext cx="1020305" cy="60564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6299233" y="3264426"/>
            <a:ext cx="609600" cy="4572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776851" y="3188226"/>
            <a:ext cx="2119393" cy="717146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7355700" y="680243"/>
            <a:ext cx="1610533" cy="1477328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~0.36 Tm required from BI.BVT for ~175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160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endParaRPr lang="en-US" u="none" dirty="0">
              <a:solidFill>
                <a:srgbClr val="0055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 flipV="1">
            <a:off x="3112573" y="3721624"/>
            <a:ext cx="651290" cy="18653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 flipV="1">
            <a:off x="1371599" y="3905372"/>
            <a:ext cx="581187" cy="16815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 rot="21318102">
            <a:off x="3621541" y="4762445"/>
            <a:ext cx="1060505" cy="319355"/>
          </a:xfrm>
          <a:prstGeom prst="rect">
            <a:avLst/>
          </a:prstGeom>
          <a:noFill/>
          <a:ln w="28575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 flipV="1">
            <a:off x="4038599" y="1968283"/>
            <a:ext cx="101804" cy="2779282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152400" y="4499498"/>
            <a:ext cx="259080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u="none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odify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BI.DIS for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4.3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@ 160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152400" y="5337698"/>
            <a:ext cx="25908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u="none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erformance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increase of 1.9 in ∫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B•dl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of </a:t>
            </a:r>
          </a:p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BI.DVT30, BI.QNO30, BI.QNO40, BI.DVT40.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964072" y="1916582"/>
            <a:ext cx="241400" cy="204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93449" y="0"/>
            <a:ext cx="5143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Injection Region for 160 </a:t>
            </a:r>
            <a:r>
              <a:rPr lang="en-US" sz="3200" b="1" dirty="0" err="1" smtClean="0">
                <a:solidFill>
                  <a:srgbClr val="00B0F0"/>
                </a:solidFill>
              </a:rPr>
              <a:t>MeV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35" name="Picture 34" descr="Pic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71010" y="965082"/>
            <a:ext cx="22009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 err="1"/>
              <a:t>horiz</a:t>
            </a:r>
            <a:r>
              <a:rPr lang="en-US" sz="1600" b="0" dirty="0"/>
              <a:t>. beam momentum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489215" y="2025190"/>
            <a:ext cx="16603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 err="1"/>
              <a:t>horiz</a:t>
            </a:r>
            <a:r>
              <a:rPr lang="en-US" sz="1600" b="0" dirty="0"/>
              <a:t>. co-ordinate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868818" y="1239838"/>
            <a:ext cx="813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/>
              <a:t>septum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2355579" y="1701055"/>
            <a:ext cx="2551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>
                <a:latin typeface="Helvetica" pitchFamily="34" charset="0"/>
              </a:rPr>
              <a:t> </a:t>
            </a:r>
            <a:r>
              <a:rPr lang="en-US" sz="1600" b="0" dirty="0" smtClean="0"/>
              <a:t>closed orbit at injection (t</a:t>
            </a:r>
            <a:r>
              <a:rPr lang="en-US" sz="1600" b="0" baseline="-25000" dirty="0" smtClean="0"/>
              <a:t>1</a:t>
            </a:r>
            <a:r>
              <a:rPr lang="en-US" sz="1600" b="0" dirty="0" smtClean="0"/>
              <a:t>)</a:t>
            </a:r>
            <a:endParaRPr lang="en-US" sz="1600" b="0" baseline="-2500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33192" y="1354138"/>
            <a:ext cx="1703439" cy="1600200"/>
            <a:chOff x="1009650" y="1354138"/>
            <a:chExt cx="2514600" cy="2362200"/>
          </a:xfrm>
        </p:grpSpPr>
        <p:sp>
          <p:nvSpPr>
            <p:cNvPr id="8" name="Line 5"/>
            <p:cNvSpPr>
              <a:spLocks noChangeShapeType="1"/>
            </p:cNvSpPr>
            <p:nvPr/>
          </p:nvSpPr>
          <p:spPr bwMode="auto">
            <a:xfrm flipV="1">
              <a:off x="2228850" y="1354138"/>
              <a:ext cx="0" cy="2362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009650" y="2573338"/>
              <a:ext cx="2514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1314450" y="1658938"/>
              <a:ext cx="18288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2762250" y="1658938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2914650" y="257333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H="1">
              <a:off x="2914650" y="2344738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686050" y="2192338"/>
              <a:ext cx="457200" cy="76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V="1">
              <a:off x="2914650" y="2116138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 flipV="1">
              <a:off x="1314450" y="2573338"/>
              <a:ext cx="914400" cy="1098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27197" y="3112131"/>
            <a:ext cx="1703089" cy="1599872"/>
            <a:chOff x="5029200" y="1219200"/>
            <a:chExt cx="2514600" cy="2362200"/>
          </a:xfrm>
        </p:grpSpPr>
        <p:sp>
          <p:nvSpPr>
            <p:cNvPr id="18" name="Line 25"/>
            <p:cNvSpPr>
              <a:spLocks noChangeShapeType="1"/>
            </p:cNvSpPr>
            <p:nvPr/>
          </p:nvSpPr>
          <p:spPr bwMode="auto">
            <a:xfrm flipV="1">
              <a:off x="6248400" y="1219200"/>
              <a:ext cx="0" cy="2362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5029200" y="2482850"/>
              <a:ext cx="2514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29"/>
            <p:cNvSpPr>
              <a:spLocks noChangeArrowheads="1"/>
            </p:cNvSpPr>
            <p:nvPr/>
          </p:nvSpPr>
          <p:spPr bwMode="auto">
            <a:xfrm>
              <a:off x="5334000" y="1568450"/>
              <a:ext cx="18288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>
              <a:off x="6781800" y="156845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auto">
            <a:xfrm>
              <a:off x="6934200" y="248285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34"/>
            <p:cNvSpPr>
              <a:spLocks noChangeShapeType="1"/>
            </p:cNvSpPr>
            <p:nvPr/>
          </p:nvSpPr>
          <p:spPr bwMode="auto">
            <a:xfrm flipH="1">
              <a:off x="6705600" y="225425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 rot="2750551">
              <a:off x="6477000" y="2025650"/>
              <a:ext cx="457200" cy="76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 flipV="1">
              <a:off x="6705600" y="1949450"/>
              <a:ext cx="685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2327069" y="3383201"/>
            <a:ext cx="1697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="0" dirty="0" smtClean="0"/>
              <a:t>losed orbit</a:t>
            </a:r>
          </a:p>
          <a:p>
            <a:r>
              <a:rPr lang="en-US" sz="1600" dirty="0" smtClean="0"/>
              <a:t>after </a:t>
            </a:r>
            <a:r>
              <a:rPr lang="en-US" sz="1600" b="0" dirty="0" smtClean="0"/>
              <a:t>one turn (t</a:t>
            </a:r>
            <a:r>
              <a:rPr lang="en-US" sz="1600" b="0" baseline="-25000" dirty="0" smtClean="0"/>
              <a:t>2</a:t>
            </a:r>
            <a:r>
              <a:rPr lang="en-US" sz="1600" b="0" dirty="0" smtClean="0"/>
              <a:t>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735233" y="4852246"/>
            <a:ext cx="1690337" cy="1587892"/>
            <a:chOff x="735233" y="4852246"/>
            <a:chExt cx="1690337" cy="1587892"/>
          </a:xfrm>
        </p:grpSpPr>
        <p:sp>
          <p:nvSpPr>
            <p:cNvPr id="28" name="Line 48"/>
            <p:cNvSpPr>
              <a:spLocks noChangeShapeType="1"/>
            </p:cNvSpPr>
            <p:nvPr/>
          </p:nvSpPr>
          <p:spPr bwMode="auto">
            <a:xfrm flipV="1">
              <a:off x="1554790" y="4852246"/>
              <a:ext cx="0" cy="15878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49"/>
            <p:cNvSpPr>
              <a:spLocks noChangeShapeType="1"/>
            </p:cNvSpPr>
            <p:nvPr/>
          </p:nvSpPr>
          <p:spPr bwMode="auto">
            <a:xfrm>
              <a:off x="735233" y="5671803"/>
              <a:ext cx="1690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Oval 50"/>
            <p:cNvSpPr>
              <a:spLocks noChangeArrowheads="1"/>
            </p:cNvSpPr>
            <p:nvPr/>
          </p:nvSpPr>
          <p:spPr bwMode="auto">
            <a:xfrm>
              <a:off x="940122" y="5057135"/>
              <a:ext cx="1229336" cy="1229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51"/>
            <p:cNvSpPr>
              <a:spLocks noChangeShapeType="1"/>
            </p:cNvSpPr>
            <p:nvPr/>
          </p:nvSpPr>
          <p:spPr bwMode="auto">
            <a:xfrm>
              <a:off x="1913347" y="5057135"/>
              <a:ext cx="0" cy="1229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53"/>
            <p:cNvSpPr>
              <a:spLocks noChangeShapeType="1"/>
            </p:cNvSpPr>
            <p:nvPr/>
          </p:nvSpPr>
          <p:spPr bwMode="auto">
            <a:xfrm>
              <a:off x="2015791" y="567180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4"/>
            <p:cNvSpPr>
              <a:spLocks noChangeShapeType="1"/>
            </p:cNvSpPr>
            <p:nvPr/>
          </p:nvSpPr>
          <p:spPr bwMode="auto">
            <a:xfrm flipH="1">
              <a:off x="1810902" y="5518136"/>
              <a:ext cx="0" cy="1536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55"/>
            <p:cNvSpPr>
              <a:spLocks noChangeArrowheads="1"/>
            </p:cNvSpPr>
            <p:nvPr/>
          </p:nvSpPr>
          <p:spPr bwMode="auto">
            <a:xfrm rot="4787640">
              <a:off x="1657235" y="5466914"/>
              <a:ext cx="307334" cy="51222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56"/>
            <p:cNvSpPr>
              <a:spLocks noChangeShapeType="1"/>
            </p:cNvSpPr>
            <p:nvPr/>
          </p:nvSpPr>
          <p:spPr bwMode="auto">
            <a:xfrm flipV="1">
              <a:off x="1810902" y="5313247"/>
              <a:ext cx="461001" cy="204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2282536" y="4941635"/>
            <a:ext cx="16608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="0" dirty="0" smtClean="0"/>
              <a:t>losed orbit after </a:t>
            </a:r>
          </a:p>
          <a:p>
            <a:r>
              <a:rPr lang="en-US" sz="1600" dirty="0" smtClean="0"/>
              <a:t>second turn (t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)</a:t>
            </a:r>
            <a:endParaRPr lang="en-US" sz="1600" b="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1305365" y="6440138"/>
            <a:ext cx="52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544933" y="2976516"/>
            <a:ext cx="46681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this process takes place, subsequent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</a:p>
          <a:p>
            <a:r>
              <a:rPr lang="en-US" dirty="0" smtClean="0"/>
              <a:t>beam “slices” are injected, with increasing </a:t>
            </a:r>
          </a:p>
          <a:p>
            <a:r>
              <a:rPr lang="en-US" dirty="0" smtClean="0"/>
              <a:t>oscillation amplitude around the instantaneous </a:t>
            </a:r>
          </a:p>
          <a:p>
            <a:r>
              <a:rPr lang="en-US" dirty="0" smtClean="0"/>
              <a:t>closed orbit (“horizontal stacking”)</a:t>
            </a:r>
          </a:p>
          <a:p>
            <a:endParaRPr lang="en-US" dirty="0" smtClean="0"/>
          </a:p>
          <a:p>
            <a:r>
              <a:rPr lang="en-US" dirty="0" err="1" smtClean="0"/>
              <a:t>beamlets</a:t>
            </a:r>
            <a:r>
              <a:rPr lang="en-US" dirty="0" smtClean="0"/>
              <a:t> are now “polygons”, as they</a:t>
            </a:r>
          </a:p>
          <a:p>
            <a:r>
              <a:rPr lang="en-US" dirty="0" smtClean="0"/>
              <a:t>have undergone several cuts</a:t>
            </a:r>
          </a:p>
          <a:p>
            <a:endParaRPr lang="en-US" dirty="0" smtClean="0"/>
          </a:p>
          <a:p>
            <a:r>
              <a:rPr lang="en-US" dirty="0" smtClean="0"/>
              <a:t>they spiral up around the (moving)</a:t>
            </a:r>
          </a:p>
          <a:p>
            <a:r>
              <a:rPr lang="en-US" dirty="0" smtClean="0"/>
              <a:t>closed orbit, leading to a density </a:t>
            </a:r>
          </a:p>
          <a:p>
            <a:r>
              <a:rPr lang="en-US" dirty="0" smtClean="0"/>
              <a:t>distribution which is dense in the core</a:t>
            </a:r>
          </a:p>
          <a:p>
            <a:r>
              <a:rPr lang="en-US" dirty="0" smtClean="0"/>
              <a:t>and less dense in the outer part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5576836" y="966255"/>
            <a:ext cx="1993819" cy="1884569"/>
            <a:chOff x="5576836" y="966255"/>
            <a:chExt cx="1993819" cy="1884569"/>
          </a:xfrm>
        </p:grpSpPr>
        <p:sp>
          <p:nvSpPr>
            <p:cNvPr id="40" name="Line 4"/>
            <p:cNvSpPr>
              <a:spLocks noChangeShapeType="1"/>
            </p:cNvSpPr>
            <p:nvPr/>
          </p:nvSpPr>
          <p:spPr bwMode="auto">
            <a:xfrm flipV="1">
              <a:off x="6464495" y="966255"/>
              <a:ext cx="0" cy="18845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5576836" y="1908540"/>
              <a:ext cx="19938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12"/>
            <p:cNvSpPr>
              <a:spLocks noChangeShapeType="1"/>
            </p:cNvSpPr>
            <p:nvPr/>
          </p:nvSpPr>
          <p:spPr bwMode="auto">
            <a:xfrm>
              <a:off x="6833215" y="190854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AutoShape 19"/>
            <p:cNvSpPr>
              <a:spLocks noChangeArrowheads="1"/>
            </p:cNvSpPr>
            <p:nvPr/>
          </p:nvSpPr>
          <p:spPr bwMode="auto">
            <a:xfrm>
              <a:off x="6546433" y="1744664"/>
              <a:ext cx="163876" cy="122907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>
                  <a:latin typeface="Helvetica" pitchFamily="34" charset="0"/>
                </a:rPr>
                <a:t>1</a:t>
              </a:r>
            </a:p>
          </p:txBody>
        </p:sp>
        <p:sp>
          <p:nvSpPr>
            <p:cNvPr id="44" name="AutoShape 20"/>
            <p:cNvSpPr>
              <a:spLocks noChangeArrowheads="1"/>
            </p:cNvSpPr>
            <p:nvPr/>
          </p:nvSpPr>
          <p:spPr bwMode="auto">
            <a:xfrm>
              <a:off x="6382557" y="1662726"/>
              <a:ext cx="163876" cy="163876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21"/>
            <p:cNvSpPr>
              <a:spLocks noChangeArrowheads="1"/>
            </p:cNvSpPr>
            <p:nvPr/>
          </p:nvSpPr>
          <p:spPr bwMode="auto">
            <a:xfrm>
              <a:off x="6218682" y="1785633"/>
              <a:ext cx="204844" cy="163876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>
                  <a:latin typeface="Helvetica" pitchFamily="34" charset="0"/>
                </a:rPr>
                <a:t>3</a:t>
              </a:r>
            </a:p>
          </p:txBody>
        </p:sp>
        <p:sp>
          <p:nvSpPr>
            <p:cNvPr id="46" name="AutoShape 22"/>
            <p:cNvSpPr>
              <a:spLocks noChangeArrowheads="1"/>
            </p:cNvSpPr>
            <p:nvPr/>
          </p:nvSpPr>
          <p:spPr bwMode="auto">
            <a:xfrm rot="1583227">
              <a:off x="6229778" y="1941827"/>
              <a:ext cx="204844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23"/>
            <p:cNvSpPr>
              <a:spLocks noChangeArrowheads="1"/>
            </p:cNvSpPr>
            <p:nvPr/>
          </p:nvSpPr>
          <p:spPr bwMode="auto">
            <a:xfrm rot="6576453">
              <a:off x="6488394" y="1973407"/>
              <a:ext cx="238985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AutoShape 24"/>
            <p:cNvSpPr>
              <a:spLocks noChangeArrowheads="1"/>
            </p:cNvSpPr>
            <p:nvPr/>
          </p:nvSpPr>
          <p:spPr bwMode="auto">
            <a:xfrm rot="6576453">
              <a:off x="6734207" y="1932438"/>
              <a:ext cx="238985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AutoShape 25"/>
            <p:cNvSpPr>
              <a:spLocks noChangeArrowheads="1"/>
            </p:cNvSpPr>
            <p:nvPr/>
          </p:nvSpPr>
          <p:spPr bwMode="auto">
            <a:xfrm rot="9991880">
              <a:off x="6720551" y="1703695"/>
              <a:ext cx="279954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 Box 29"/>
            <p:cNvSpPr txBox="1">
              <a:spLocks noChangeArrowheads="1"/>
            </p:cNvSpPr>
            <p:nvPr/>
          </p:nvSpPr>
          <p:spPr bwMode="auto">
            <a:xfrm>
              <a:off x="6382557" y="164651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2</a:t>
              </a:r>
            </a:p>
          </p:txBody>
        </p:sp>
        <p:sp>
          <p:nvSpPr>
            <p:cNvPr id="51" name="Text Box 31"/>
            <p:cNvSpPr txBox="1">
              <a:spLocks noChangeArrowheads="1"/>
            </p:cNvSpPr>
            <p:nvPr/>
          </p:nvSpPr>
          <p:spPr bwMode="auto">
            <a:xfrm>
              <a:off x="6251116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4</a:t>
              </a:r>
            </a:p>
          </p:txBody>
        </p:sp>
        <p:sp>
          <p:nvSpPr>
            <p:cNvPr id="52" name="Text Box 32"/>
            <p:cNvSpPr txBox="1">
              <a:spLocks noChangeArrowheads="1"/>
            </p:cNvSpPr>
            <p:nvPr/>
          </p:nvSpPr>
          <p:spPr bwMode="auto">
            <a:xfrm>
              <a:off x="6496929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5</a:t>
              </a:r>
            </a:p>
          </p:txBody>
        </p:sp>
        <p:sp>
          <p:nvSpPr>
            <p:cNvPr id="53" name="Text Box 33"/>
            <p:cNvSpPr txBox="1">
              <a:spLocks noChangeArrowheads="1"/>
            </p:cNvSpPr>
            <p:nvPr/>
          </p:nvSpPr>
          <p:spPr bwMode="auto">
            <a:xfrm>
              <a:off x="6742742" y="1940973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Helvetica" pitchFamily="34" charset="0"/>
                </a:rPr>
                <a:t>6</a:t>
              </a:r>
            </a:p>
          </p:txBody>
        </p:sp>
        <p:sp>
          <p:nvSpPr>
            <p:cNvPr id="54" name="Text Box 34"/>
            <p:cNvSpPr txBox="1">
              <a:spLocks noChangeArrowheads="1"/>
            </p:cNvSpPr>
            <p:nvPr/>
          </p:nvSpPr>
          <p:spPr bwMode="auto">
            <a:xfrm>
              <a:off x="6783711" y="169516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7</a:t>
              </a:r>
            </a:p>
          </p:txBody>
        </p:sp>
        <p:sp>
          <p:nvSpPr>
            <p:cNvPr id="55" name="AutoShape 38"/>
            <p:cNvSpPr>
              <a:spLocks noChangeArrowheads="1"/>
            </p:cNvSpPr>
            <p:nvPr/>
          </p:nvSpPr>
          <p:spPr bwMode="auto">
            <a:xfrm rot="10800000" flipV="1">
              <a:off x="6054806" y="1416913"/>
              <a:ext cx="819378" cy="245813"/>
            </a:xfrm>
            <a:prstGeom prst="curvedDownArrow">
              <a:avLst>
                <a:gd name="adj1" fmla="val 66667"/>
                <a:gd name="adj2" fmla="val 133333"/>
                <a:gd name="adj3" fmla="val 3333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50"/>
            <p:cNvSpPr>
              <a:spLocks noChangeArrowheads="1"/>
            </p:cNvSpPr>
            <p:nvPr/>
          </p:nvSpPr>
          <p:spPr bwMode="auto">
            <a:xfrm>
              <a:off x="5830124" y="1252903"/>
              <a:ext cx="1229336" cy="1229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893449" y="0"/>
            <a:ext cx="4812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Present </a:t>
            </a:r>
            <a:r>
              <a:rPr lang="en-US" sz="3200" b="1" dirty="0" err="1" smtClean="0">
                <a:solidFill>
                  <a:srgbClr val="00B0F0"/>
                </a:solidFill>
              </a:rPr>
              <a:t>Multiturn</a:t>
            </a:r>
            <a:r>
              <a:rPr lang="en-US" sz="3200" b="1" dirty="0" smtClean="0">
                <a:solidFill>
                  <a:srgbClr val="00B0F0"/>
                </a:solidFill>
              </a:rPr>
              <a:t> Injection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59" name="Picture 58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93449" y="0"/>
            <a:ext cx="4632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Charge Exchange Injection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70099" y="5334000"/>
            <a:ext cx="8401492" cy="1605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Wingdings" pitchFamily="2" charset="2"/>
              </a:rPr>
              <a:t>more technical details: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Wingdings" pitchFamily="2" charset="2"/>
              </a:rPr>
              <a:t>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review held 9-10 November, see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  <a:hlinkClick r:id="rId2"/>
              </a:rPr>
              <a:t>https://indico.cern.ch/conferenceTimeTable.py?confId=158153#20111109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371600" cy="104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3775" y="6488668"/>
            <a:ext cx="176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SGUI 2-Feb-2012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6534751" cy="457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2562</Words>
  <Application>Microsoft Office PowerPoint</Application>
  <PresentationFormat>On-screen Show (4:3)</PresentationFormat>
  <Paragraphs>590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Visio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khanke</cp:lastModifiedBy>
  <cp:revision>91</cp:revision>
  <cp:lastPrinted>2012-01-10T14:14:29Z</cp:lastPrinted>
  <dcterms:created xsi:type="dcterms:W3CDTF">2006-08-16T00:00:00Z</dcterms:created>
  <dcterms:modified xsi:type="dcterms:W3CDTF">2012-02-01T15:28:51Z</dcterms:modified>
</cp:coreProperties>
</file>