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8" r:id="rId2"/>
    <p:sldId id="257" r:id="rId3"/>
    <p:sldId id="306" r:id="rId4"/>
    <p:sldId id="429" r:id="rId5"/>
    <p:sldId id="435" r:id="rId6"/>
    <p:sldId id="307" r:id="rId7"/>
    <p:sldId id="434" r:id="rId8"/>
    <p:sldId id="308" r:id="rId9"/>
    <p:sldId id="309" r:id="rId10"/>
    <p:sldId id="310" r:id="rId11"/>
    <p:sldId id="355" r:id="rId12"/>
    <p:sldId id="319" r:id="rId13"/>
    <p:sldId id="320" r:id="rId14"/>
    <p:sldId id="321" r:id="rId15"/>
    <p:sldId id="464" r:id="rId16"/>
    <p:sldId id="338" r:id="rId17"/>
    <p:sldId id="436" r:id="rId18"/>
    <p:sldId id="339" r:id="rId19"/>
    <p:sldId id="438" r:id="rId20"/>
    <p:sldId id="457" r:id="rId21"/>
    <p:sldId id="437" r:id="rId22"/>
    <p:sldId id="402" r:id="rId23"/>
    <p:sldId id="460" r:id="rId24"/>
    <p:sldId id="439" r:id="rId25"/>
    <p:sldId id="334" r:id="rId26"/>
    <p:sldId id="458" r:id="rId27"/>
    <p:sldId id="459" r:id="rId28"/>
    <p:sldId id="462" r:id="rId29"/>
    <p:sldId id="380" r:id="rId30"/>
    <p:sldId id="441" r:id="rId31"/>
    <p:sldId id="466" r:id="rId32"/>
    <p:sldId id="386" r:id="rId33"/>
    <p:sldId id="442" r:id="rId34"/>
    <p:sldId id="388" r:id="rId35"/>
    <p:sldId id="389" r:id="rId36"/>
    <p:sldId id="416" r:id="rId37"/>
    <p:sldId id="455" r:id="rId38"/>
    <p:sldId id="443" r:id="rId39"/>
    <p:sldId id="444" r:id="rId40"/>
    <p:sldId id="447" r:id="rId41"/>
    <p:sldId id="392" r:id="rId4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A02"/>
    <a:srgbClr val="FF0000"/>
    <a:srgbClr val="EBBBB3"/>
    <a:srgbClr val="FFFF00"/>
    <a:srgbClr val="FFC000"/>
    <a:srgbClr val="3D6F5C"/>
    <a:srgbClr val="BFDFCB"/>
    <a:srgbClr val="00FF00"/>
    <a:srgbClr val="BBE0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 snapToGrid="0"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F69AD1-781A-4BBA-A77C-96D8DD66930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B522CA-6AB7-4D61-AD02-5D65562F608D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E07E-2CB6-4075-84A1-047B4A794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D3A7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553200"/>
            <a:ext cx="5943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400" baseline="0" dirty="0" smtClean="0">
                <a:solidFill>
                  <a:schemeClr val="bg1"/>
                </a:solidFill>
              </a:rPr>
              <a:t>Around LS1,  SGUI 2 Feb</a:t>
            </a:r>
            <a:r>
              <a:rPr lang="de-DE" sz="1400" dirty="0" smtClean="0">
                <a:solidFill>
                  <a:schemeClr val="bg1"/>
                </a:solidFill>
              </a:rPr>
              <a:t> 2012                            </a:t>
            </a:r>
            <a:r>
              <a:rPr lang="de-DE" sz="1400" dirty="0">
                <a:solidFill>
                  <a:schemeClr val="bg1"/>
                </a:solidFill>
              </a:rPr>
              <a:t>Erwin Siesling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cholarpedia.org/wiki/images/c/ce/3D_ISOLDE.jpg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jpeg"/><Relationship Id="rId4" Type="http://schemas.openxmlformats.org/officeDocument/2006/relationships/hyperlink" Target="http://www.nevyap.com/prefabricated/en/goster_tum.php?resimid=397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nav/P:CERN-0000072786:V0/P:CERN-0000090679:V0/TAB3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691117" y="2573156"/>
            <a:ext cx="78468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dirty="0" smtClean="0">
                <a:solidFill>
                  <a:schemeClr val="bg1"/>
                </a:solidFill>
              </a:rPr>
              <a:t>Plans and schedule for the Long Shutdown LS1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520456" y="5093017"/>
            <a:ext cx="616621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SGUI</a:t>
            </a:r>
            <a:endParaRPr lang="de-DE" sz="2000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CERN, 2 February 2012</a:t>
            </a:r>
            <a:r>
              <a:rPr lang="de-DE" dirty="0" smtClean="0"/>
              <a:t>      </a:t>
            </a:r>
            <a:endParaRPr lang="en-US" dirty="0"/>
          </a:p>
        </p:txBody>
      </p:sp>
      <p:sp>
        <p:nvSpPr>
          <p:cNvPr id="2052" name="Text Box 9"/>
          <p:cNvSpPr txBox="1">
            <a:spLocks noChangeArrowheads="1"/>
          </p:cNvSpPr>
          <p:nvPr/>
        </p:nvSpPr>
        <p:spPr bwMode="auto">
          <a:xfrm>
            <a:off x="1295400" y="1600200"/>
            <a:ext cx="6858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5000" b="1" dirty="0" smtClean="0">
                <a:solidFill>
                  <a:schemeClr val="bg1"/>
                </a:solidFill>
              </a:rPr>
              <a:t>Hie-Isolde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6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550" y="44450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276475" y="6194425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chemeClr val="bg1"/>
                </a:solidFill>
              </a:rPr>
              <a:t>Erwin Siesling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1FAC5D-17EC-4AD2-A782-C2C355D069E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4340" name="Picture 4" descr="C:\presentations\pics for IAP presentation\STEP_INFRA_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8" y="1185863"/>
            <a:ext cx="8074025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819150" y="701675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/>
              <a:t>New </a:t>
            </a:r>
            <a:r>
              <a:rPr lang="de-DE" sz="2800" b="1" dirty="0"/>
              <a:t>SAS</a:t>
            </a:r>
            <a:endParaRPr lang="en-US" sz="2800" b="1" dirty="0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895350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January 2012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363" y="1169581"/>
            <a:ext cx="8123274" cy="466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76FBB0-773A-4D3F-AD0D-ED0FAC7912A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Access 2012 run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5364" name="Picture 4" descr="C:\presentations\pics for IAP presentation\STEP_INFRA_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8" y="1185863"/>
            <a:ext cx="8074025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819150" y="701675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/>
              <a:t>Move of the controlled access</a:t>
            </a:r>
            <a:endParaRPr lang="en-US" sz="2800" b="1"/>
          </a:p>
        </p:txBody>
      </p:sp>
      <p:sp>
        <p:nvSpPr>
          <p:cNvPr id="16" name="Freeform 15"/>
          <p:cNvSpPr/>
          <p:nvPr/>
        </p:nvSpPr>
        <p:spPr>
          <a:xfrm>
            <a:off x="2895600" y="3590925"/>
            <a:ext cx="4143375" cy="1828800"/>
          </a:xfrm>
          <a:custGeom>
            <a:avLst/>
            <a:gdLst>
              <a:gd name="connsiteX0" fmla="*/ 600075 w 4143375"/>
              <a:gd name="connsiteY0" fmla="*/ 0 h 1828800"/>
              <a:gd name="connsiteX1" fmla="*/ 0 w 4143375"/>
              <a:gd name="connsiteY1" fmla="*/ 561975 h 1828800"/>
              <a:gd name="connsiteX2" fmla="*/ 3933825 w 4143375"/>
              <a:gd name="connsiteY2" fmla="*/ 1828800 h 1828800"/>
              <a:gd name="connsiteX3" fmla="*/ 4143375 w 4143375"/>
              <a:gd name="connsiteY3" fmla="*/ 120015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5" h="1828800">
                <a:moveTo>
                  <a:pt x="600075" y="0"/>
                </a:moveTo>
                <a:lnTo>
                  <a:pt x="0" y="561975"/>
                </a:lnTo>
                <a:lnTo>
                  <a:pt x="3933825" y="1828800"/>
                </a:lnTo>
                <a:lnTo>
                  <a:pt x="4143375" y="1200150"/>
                </a:lnTo>
              </a:path>
            </a:pathLst>
          </a:cu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250" y="2295525"/>
            <a:ext cx="1841500" cy="2762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895350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Shutdown, February 2012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E004BB1-471E-4346-B578-D143F105843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6388" name="Picture 2" descr="C:\presentations\pics for IAP presentation\STEP_INFRA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1185863"/>
            <a:ext cx="7899400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1428750" y="701675"/>
            <a:ext cx="663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/>
              <a:t>Compressor </a:t>
            </a:r>
            <a:r>
              <a:rPr lang="de-DE" sz="2800" b="1" dirty="0" smtClean="0"/>
              <a:t>Building B.198</a:t>
            </a:r>
            <a:endParaRPr lang="en-US" sz="2800" b="1" dirty="0"/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895350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Start February 2012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5C37AA2-93C0-4B31-8B51-7B4DA6A9CE4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7412" name="Picture 2" descr="C:\presentations\pics for IAP presentation\STEP_INFRA_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1185863"/>
            <a:ext cx="7899400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428750" y="701675"/>
            <a:ext cx="663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/>
              <a:t>Cold Box </a:t>
            </a:r>
            <a:r>
              <a:rPr lang="de-DE" sz="2800" b="1" dirty="0" smtClean="0"/>
              <a:t>Building B.199</a:t>
            </a:r>
            <a:endParaRPr lang="en-US" sz="2800" b="1" dirty="0"/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771525" y="5864225"/>
            <a:ext cx="760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Civil Engineering finished July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E8E61DC-8C99-40E6-89FE-E9B90ECFC3B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1978025" y="53975"/>
            <a:ext cx="567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Main Services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8436" name="Picture 2" descr="C:\presentations\pics for IAP presentation\STEP_INFRA_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1185863"/>
            <a:ext cx="7899400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66700" y="758825"/>
            <a:ext cx="8467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/>
              <a:t>Electrical systems, Cooling &amp; Ventilation</a:t>
            </a:r>
            <a:endParaRPr lang="en-US" sz="2800" b="1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71525" y="5864225"/>
            <a:ext cx="760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Start installation Main Services July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4535A-6BD3-477E-A601-6562565D678A}" type="slidenum">
              <a:rPr lang="en-US" smtClean="0"/>
              <a:pPr/>
              <a:t>15</a:t>
            </a:fld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" y="2337139"/>
            <a:ext cx="1485900" cy="261567"/>
            <a:chOff x="400050" y="1714499"/>
            <a:chExt cx="1485900" cy="261610"/>
          </a:xfrm>
        </p:grpSpPr>
        <p:sp>
          <p:nvSpPr>
            <p:cNvPr id="37967" name="TextBox 4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8" name="TextBox 5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9" name="TextBox 6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70" name="TextBox 7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71625" y="2337139"/>
            <a:ext cx="1485900" cy="261567"/>
            <a:chOff x="400050" y="1714499"/>
            <a:chExt cx="1485900" cy="261610"/>
          </a:xfrm>
        </p:grpSpPr>
        <p:sp>
          <p:nvSpPr>
            <p:cNvPr id="37963" name="TextBox 1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4" name="TextBox 1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5" name="TextBox 1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6" name="TextBox 1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57900" y="2337139"/>
            <a:ext cx="1485900" cy="261567"/>
            <a:chOff x="400050" y="1714499"/>
            <a:chExt cx="1485900" cy="261610"/>
          </a:xfrm>
        </p:grpSpPr>
        <p:sp>
          <p:nvSpPr>
            <p:cNvPr id="37959" name="TextBox 1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0" name="TextBox 1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1" name="TextBox 1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2" name="TextBox 1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562475" y="2337139"/>
            <a:ext cx="1485900" cy="261567"/>
            <a:chOff x="400050" y="1714499"/>
            <a:chExt cx="1485900" cy="261610"/>
          </a:xfrm>
        </p:grpSpPr>
        <p:sp>
          <p:nvSpPr>
            <p:cNvPr id="37955" name="TextBox 2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6" name="TextBox 2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7" name="TextBox 2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Q3</a:t>
              </a:r>
            </a:p>
          </p:txBody>
        </p:sp>
        <p:sp>
          <p:nvSpPr>
            <p:cNvPr id="37958" name="TextBox 2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067050" y="2337139"/>
            <a:ext cx="1485900" cy="261567"/>
            <a:chOff x="400050" y="1714499"/>
            <a:chExt cx="1485900" cy="261610"/>
          </a:xfrm>
        </p:grpSpPr>
        <p:sp>
          <p:nvSpPr>
            <p:cNvPr id="37951" name="TextBox 2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2" name="TextBox 2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3" name="TextBox 2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4" name="TextBox 2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553325" y="2337139"/>
            <a:ext cx="1485900" cy="261567"/>
            <a:chOff x="400050" y="1714499"/>
            <a:chExt cx="1485900" cy="261610"/>
          </a:xfrm>
        </p:grpSpPr>
        <p:sp>
          <p:nvSpPr>
            <p:cNvPr id="37947" name="TextBox 3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48" name="TextBox 3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49" name="TextBox 3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0" name="TextBox 3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96572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96572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96572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96572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96572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96572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2016</a:t>
            </a:r>
          </a:p>
        </p:txBody>
      </p:sp>
      <p:cxnSp>
        <p:nvCxnSpPr>
          <p:cNvPr id="117" name="Straight Arrow Connector 116"/>
          <p:cNvCxnSpPr/>
          <p:nvPr/>
        </p:nvCxnSpPr>
        <p:spPr bwMode="auto">
          <a:xfrm flipV="1">
            <a:off x="3721395" y="3146356"/>
            <a:ext cx="1564980" cy="9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874151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981074" y="319664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3116677" y="294959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Cryo</a:t>
            </a:r>
            <a:endParaRPr lang="en-US" sz="1600" dirty="0"/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189228" y="2860190"/>
            <a:ext cx="149919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2300638" y="2674159"/>
            <a:ext cx="24574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Transfer Line</a:t>
            </a:r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381693" y="3376091"/>
            <a:ext cx="133970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 flipV="1">
            <a:off x="1019175" y="3051576"/>
            <a:ext cx="1319988" cy="37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2167948" y="63500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Hie-Isolde versus LS1</a:t>
            </a:r>
            <a:endParaRPr lang="en-US" sz="3600" b="1" dirty="0">
              <a:solidFill>
                <a:srgbClr val="0D3A7E"/>
              </a:solidFill>
            </a:endParaRPr>
          </a:p>
        </p:txBody>
      </p:sp>
      <p:grpSp>
        <p:nvGrpSpPr>
          <p:cNvPr id="8" name="Group 105"/>
          <p:cNvGrpSpPr/>
          <p:nvPr/>
        </p:nvGrpSpPr>
        <p:grpSpPr>
          <a:xfrm>
            <a:off x="0" y="4737291"/>
            <a:ext cx="9197165" cy="1845371"/>
            <a:chOff x="0" y="4737291"/>
            <a:chExt cx="9197165" cy="1845371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3009014" y="5489295"/>
              <a:ext cx="2030819" cy="26581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FC1A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6200" y="5190697"/>
              <a:ext cx="8915400" cy="25717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85725" y="5200222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998382" y="5202211"/>
              <a:ext cx="2421344" cy="2361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1495425" y="5200222"/>
              <a:ext cx="354639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057900" y="5200222"/>
              <a:ext cx="449226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042934" y="5202215"/>
              <a:ext cx="666750" cy="24454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99" name="TextBox 86"/>
            <p:cNvSpPr txBox="1">
              <a:spLocks noChangeArrowheads="1"/>
            </p:cNvSpPr>
            <p:nvPr/>
          </p:nvSpPr>
          <p:spPr bwMode="auto">
            <a:xfrm>
              <a:off x="2945217" y="5472695"/>
              <a:ext cx="221157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Dec 2012    -     Apr 2014</a:t>
              </a:r>
              <a:endParaRPr lang="en-US" sz="1400" dirty="0"/>
            </a:p>
          </p:txBody>
        </p:sp>
        <p:sp>
          <p:nvSpPr>
            <p:cNvPr id="37901" name="TextBox 90"/>
            <p:cNvSpPr txBox="1">
              <a:spLocks noChangeArrowheads="1"/>
            </p:cNvSpPr>
            <p:nvPr/>
          </p:nvSpPr>
          <p:spPr bwMode="auto">
            <a:xfrm>
              <a:off x="114300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  <p:sp>
          <p:nvSpPr>
            <p:cNvPr id="37902" name="TextBox 91"/>
            <p:cNvSpPr txBox="1">
              <a:spLocks noChangeArrowheads="1"/>
            </p:cNvSpPr>
            <p:nvPr/>
          </p:nvSpPr>
          <p:spPr bwMode="auto">
            <a:xfrm>
              <a:off x="1465295" y="5141964"/>
              <a:ext cx="51236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3" name="TextBox 94"/>
            <p:cNvSpPr txBox="1">
              <a:spLocks noChangeArrowheads="1"/>
            </p:cNvSpPr>
            <p:nvPr/>
          </p:nvSpPr>
          <p:spPr bwMode="auto">
            <a:xfrm>
              <a:off x="6079166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4" name="TextBox 96"/>
            <p:cNvSpPr txBox="1">
              <a:spLocks noChangeArrowheads="1"/>
            </p:cNvSpPr>
            <p:nvPr/>
          </p:nvSpPr>
          <p:spPr bwMode="auto">
            <a:xfrm>
              <a:off x="5070177" y="5174757"/>
              <a:ext cx="9144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CM1&amp;2</a:t>
              </a:r>
            </a:p>
          </p:txBody>
        </p:sp>
        <p:sp>
          <p:nvSpPr>
            <p:cNvPr id="37905" name="TextBox 98"/>
            <p:cNvSpPr txBox="1">
              <a:spLocks noChangeArrowheads="1"/>
            </p:cNvSpPr>
            <p:nvPr/>
          </p:nvSpPr>
          <p:spPr bwMode="auto">
            <a:xfrm>
              <a:off x="2317901" y="6179759"/>
              <a:ext cx="1828801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Isolde &amp; REX </a:t>
              </a:r>
              <a:r>
                <a:rPr lang="en-US" sz="1600" dirty="0" smtClean="0"/>
                <a:t>Ops</a:t>
              </a:r>
              <a:endParaRPr lang="en-US" sz="1600" dirty="0"/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44521" y="6215859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4272074" y="6214745"/>
              <a:ext cx="480680" cy="22858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11" name="TextBox 104"/>
            <p:cNvSpPr txBox="1">
              <a:spLocks noChangeArrowheads="1"/>
            </p:cNvSpPr>
            <p:nvPr/>
          </p:nvSpPr>
          <p:spPr bwMode="auto">
            <a:xfrm>
              <a:off x="549321" y="6158709"/>
              <a:ext cx="16097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  shutdown</a:t>
              </a:r>
            </a:p>
          </p:txBody>
        </p:sp>
        <p:sp>
          <p:nvSpPr>
            <p:cNvPr id="90" name="TextBox 88"/>
            <p:cNvSpPr txBox="1">
              <a:spLocks noChangeArrowheads="1"/>
            </p:cNvSpPr>
            <p:nvPr/>
          </p:nvSpPr>
          <p:spPr bwMode="auto">
            <a:xfrm>
              <a:off x="3364746" y="5167882"/>
              <a:ext cx="13702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92" name="TextBox 108"/>
            <p:cNvSpPr txBox="1">
              <a:spLocks noChangeArrowheads="1"/>
            </p:cNvSpPr>
            <p:nvPr/>
          </p:nvSpPr>
          <p:spPr bwMode="auto">
            <a:xfrm>
              <a:off x="4738358" y="6145844"/>
              <a:ext cx="2693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Cryo</a:t>
              </a:r>
              <a:r>
                <a:rPr lang="en-US" sz="1600" dirty="0" smtClean="0"/>
                <a:t> Mod 1 &amp; 2 install</a:t>
              </a:r>
              <a:endParaRPr lang="en-US" sz="1600" dirty="0"/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896106" y="6219376"/>
              <a:ext cx="457200" cy="23812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TextBox 108"/>
            <p:cNvSpPr txBox="1">
              <a:spLocks noChangeArrowheads="1"/>
            </p:cNvSpPr>
            <p:nvPr/>
          </p:nvSpPr>
          <p:spPr bwMode="auto">
            <a:xfrm>
              <a:off x="6769179" y="6028664"/>
              <a:ext cx="242798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500" dirty="0" smtClean="0"/>
                <a:t>(Isolde normal operations)</a:t>
              </a:r>
            </a:p>
            <a:p>
              <a:r>
                <a:rPr lang="en-US" sz="1500" dirty="0" smtClean="0"/>
                <a:t>(REX perturbations)</a:t>
              </a:r>
              <a:endParaRPr lang="en-US" sz="1500" dirty="0"/>
            </a:p>
          </p:txBody>
        </p:sp>
        <p:sp>
          <p:nvSpPr>
            <p:cNvPr id="143" name="TextBox 98"/>
            <p:cNvSpPr txBox="1">
              <a:spLocks noChangeArrowheads="1"/>
            </p:cNvSpPr>
            <p:nvPr/>
          </p:nvSpPr>
          <p:spPr bwMode="auto">
            <a:xfrm>
              <a:off x="0" y="4737291"/>
              <a:ext cx="134678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Timeline:</a:t>
              </a:r>
              <a:endParaRPr lang="en-US" sz="1600" dirty="0"/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7600950" y="5200223"/>
              <a:ext cx="437264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TextBox 94"/>
            <p:cNvSpPr txBox="1">
              <a:spLocks noChangeArrowheads="1"/>
            </p:cNvSpPr>
            <p:nvPr/>
          </p:nvSpPr>
          <p:spPr bwMode="auto">
            <a:xfrm>
              <a:off x="7611583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</p:grpSp>
      <p:sp>
        <p:nvSpPr>
          <p:cNvPr id="103" name="Rectangle 102"/>
          <p:cNvSpPr/>
          <p:nvPr/>
        </p:nvSpPr>
        <p:spPr bwMode="auto">
          <a:xfrm>
            <a:off x="241041" y="5872725"/>
            <a:ext cx="476250" cy="2381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TextBox 108"/>
          <p:cNvSpPr txBox="1">
            <a:spLocks noChangeArrowheads="1"/>
          </p:cNvSpPr>
          <p:nvPr/>
        </p:nvSpPr>
        <p:spPr bwMode="auto">
          <a:xfrm>
            <a:off x="666118" y="5809806"/>
            <a:ext cx="15667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Main services</a:t>
            </a:r>
            <a:endParaRPr lang="en-US" sz="1600" dirty="0"/>
          </a:p>
        </p:txBody>
      </p:sp>
      <p:sp>
        <p:nvSpPr>
          <p:cNvPr id="108" name="Rectangle 107"/>
          <p:cNvSpPr/>
          <p:nvPr/>
        </p:nvSpPr>
        <p:spPr bwMode="auto">
          <a:xfrm>
            <a:off x="3040467" y="4924450"/>
            <a:ext cx="383215" cy="2323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9" name="TextBox 96"/>
          <p:cNvSpPr txBox="1">
            <a:spLocks noChangeArrowheads="1"/>
          </p:cNvSpPr>
          <p:nvPr/>
        </p:nvSpPr>
        <p:spPr bwMode="auto">
          <a:xfrm>
            <a:off x="2968473" y="4654421"/>
            <a:ext cx="23052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/>
              <a:t>Winter physics Jan-March 2013 </a:t>
            </a:r>
            <a:r>
              <a:rPr lang="en-US" sz="1100" b="1" dirty="0" smtClean="0"/>
              <a:t>?</a:t>
            </a:r>
            <a:endParaRPr lang="en-US" sz="1100" b="1" dirty="0"/>
          </a:p>
        </p:txBody>
      </p: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388652" y="3651852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381564" y="387868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Cooling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385108" y="4116139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</a:t>
            </a:r>
            <a:r>
              <a:rPr lang="en-US" sz="1600" dirty="0" err="1" smtClean="0"/>
              <a:t>syst.s</a:t>
            </a:r>
            <a:endParaRPr lang="en-US" sz="1600" dirty="0"/>
          </a:p>
        </p:txBody>
      </p:sp>
      <p:sp>
        <p:nvSpPr>
          <p:cNvPr id="114" name="TextBox 113"/>
          <p:cNvSpPr txBox="1">
            <a:spLocks noChangeArrowheads="1"/>
          </p:cNvSpPr>
          <p:nvPr/>
        </p:nvSpPr>
        <p:spPr bwMode="auto">
          <a:xfrm>
            <a:off x="1924354" y="5834605"/>
            <a:ext cx="684750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(dismantling + installation works)</a:t>
            </a:r>
            <a:endParaRPr lang="en-US" sz="1500" dirty="0"/>
          </a:p>
        </p:txBody>
      </p:sp>
      <p:sp>
        <p:nvSpPr>
          <p:cNvPr id="115" name="Left Brace 114"/>
          <p:cNvSpPr/>
          <p:nvPr/>
        </p:nvSpPr>
        <p:spPr>
          <a:xfrm>
            <a:off x="1254642" y="3774590"/>
            <a:ext cx="159488" cy="57415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180214" y="3498141"/>
            <a:ext cx="116958" cy="563525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2477381" y="1584278"/>
            <a:ext cx="1052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Start LS1 </a:t>
            </a:r>
          </a:p>
          <a:p>
            <a:pPr algn="ctr"/>
            <a:r>
              <a:rPr lang="en-US" sz="1200" dirty="0" smtClean="0"/>
              <a:t>3 </a:t>
            </a:r>
            <a:r>
              <a:rPr lang="en-US" sz="1200" dirty="0" err="1" smtClean="0"/>
              <a:t>dec</a:t>
            </a:r>
            <a:r>
              <a:rPr lang="en-US" sz="1200" dirty="0" smtClean="0"/>
              <a:t> 2012</a:t>
            </a:r>
            <a:endParaRPr lang="en-US" sz="1200" dirty="0"/>
          </a:p>
        </p:txBody>
      </p:sp>
      <p:sp>
        <p:nvSpPr>
          <p:cNvPr id="133" name="Rectangle 132"/>
          <p:cNvSpPr/>
          <p:nvPr/>
        </p:nvSpPr>
        <p:spPr bwMode="auto">
          <a:xfrm>
            <a:off x="3001926" y="3700159"/>
            <a:ext cx="698203" cy="733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6" name="Straight Connector 135"/>
          <p:cNvCxnSpPr>
            <a:endCxn id="52" idx="1"/>
          </p:cNvCxnSpPr>
          <p:nvPr/>
        </p:nvCxnSpPr>
        <p:spPr>
          <a:xfrm>
            <a:off x="2987749" y="2147777"/>
            <a:ext cx="10633" cy="317250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 bwMode="auto">
          <a:xfrm>
            <a:off x="3019648" y="5199338"/>
            <a:ext cx="680484" cy="2445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7" name="Lightning Bolt 136"/>
          <p:cNvSpPr/>
          <p:nvPr/>
        </p:nvSpPr>
        <p:spPr>
          <a:xfrm>
            <a:off x="3083442" y="5061112"/>
            <a:ext cx="287079" cy="276447"/>
          </a:xfrm>
          <a:prstGeom prst="lightningBol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4316819" y="1481486"/>
            <a:ext cx="1173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End LS1:Start Low E physics </a:t>
            </a:r>
            <a:r>
              <a:rPr lang="en-US" sz="1200" dirty="0" err="1" smtClean="0"/>
              <a:t>apr</a:t>
            </a:r>
            <a:r>
              <a:rPr lang="en-US" sz="1200" dirty="0" smtClean="0"/>
              <a:t> 2014</a:t>
            </a:r>
            <a:endParaRPr lang="en-US" sz="1200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4997302" y="2307265"/>
            <a:ext cx="10634" cy="28814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 bwMode="auto">
          <a:xfrm>
            <a:off x="5433237" y="4180186"/>
            <a:ext cx="436165" cy="66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73"/>
          <p:cNvSpPr txBox="1">
            <a:spLocks noChangeArrowheads="1"/>
          </p:cNvSpPr>
          <p:nvPr/>
        </p:nvSpPr>
        <p:spPr bwMode="auto">
          <a:xfrm>
            <a:off x="4552522" y="3994461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1&amp;2</a:t>
            </a:r>
          </a:p>
        </p:txBody>
      </p:sp>
      <p:sp>
        <p:nvSpPr>
          <p:cNvPr id="94" name="Text Box 8"/>
          <p:cNvSpPr txBox="1">
            <a:spLocks noChangeArrowheads="1"/>
          </p:cNvSpPr>
          <p:nvPr/>
        </p:nvSpPr>
        <p:spPr bwMode="auto">
          <a:xfrm>
            <a:off x="123825" y="799569"/>
            <a:ext cx="884872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Activities during LS1: </a:t>
            </a:r>
            <a:r>
              <a:rPr lang="en-US" sz="2000" b="1" dirty="0" smtClean="0"/>
              <a:t>Civil Engineering (tunnel in hall), Main Services, Cryogenics, Beam transfer Line</a:t>
            </a:r>
            <a:endParaRPr lang="en-US" sz="2400" b="1" dirty="0" smtClean="0"/>
          </a:p>
        </p:txBody>
      </p:sp>
      <p:cxnSp>
        <p:nvCxnSpPr>
          <p:cNvPr id="123" name="Straight Arrow Connector 122"/>
          <p:cNvCxnSpPr/>
          <p:nvPr/>
        </p:nvCxnSpPr>
        <p:spPr bwMode="auto">
          <a:xfrm>
            <a:off x="7625540" y="4225543"/>
            <a:ext cx="40957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74"/>
          <p:cNvSpPr txBox="1">
            <a:spLocks noChangeArrowheads="1"/>
          </p:cNvSpPr>
          <p:nvPr/>
        </p:nvSpPr>
        <p:spPr bwMode="auto">
          <a:xfrm>
            <a:off x="6768290" y="4044298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3&amp;4</a:t>
            </a:r>
          </a:p>
        </p:txBody>
      </p:sp>
      <p:cxnSp>
        <p:nvCxnSpPr>
          <p:cNvPr id="126" name="Straight Arrow Connector 125"/>
          <p:cNvCxnSpPr/>
          <p:nvPr/>
        </p:nvCxnSpPr>
        <p:spPr bwMode="auto">
          <a:xfrm flipV="1">
            <a:off x="5847907" y="4483437"/>
            <a:ext cx="3296093" cy="350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 bwMode="auto">
          <a:xfrm>
            <a:off x="8073875" y="4651607"/>
            <a:ext cx="1070125" cy="859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82"/>
          <p:cNvSpPr txBox="1">
            <a:spLocks noChangeArrowheads="1"/>
          </p:cNvSpPr>
          <p:nvPr/>
        </p:nvSpPr>
        <p:spPr bwMode="auto">
          <a:xfrm>
            <a:off x="4874817" y="4310946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5.5MeV/u</a:t>
            </a:r>
          </a:p>
        </p:txBody>
      </p:sp>
      <p:sp>
        <p:nvSpPr>
          <p:cNvPr id="131" name="TextBox 83"/>
          <p:cNvSpPr txBox="1">
            <a:spLocks noChangeArrowheads="1"/>
          </p:cNvSpPr>
          <p:nvPr/>
        </p:nvSpPr>
        <p:spPr bwMode="auto">
          <a:xfrm>
            <a:off x="7078182" y="4482358"/>
            <a:ext cx="10382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10MeV/u</a:t>
            </a:r>
          </a:p>
        </p:txBody>
      </p:sp>
      <p:sp>
        <p:nvSpPr>
          <p:cNvPr id="139" name="TextBox 74"/>
          <p:cNvSpPr txBox="1">
            <a:spLocks noChangeArrowheads="1"/>
          </p:cNvSpPr>
          <p:nvPr/>
        </p:nvSpPr>
        <p:spPr bwMode="auto">
          <a:xfrm>
            <a:off x="8296275" y="4034773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CM 5&amp;6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5D53E0-0318-44E1-BFAB-C207542E1EB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9462" name="Text Box 2"/>
          <p:cNvSpPr txBox="1">
            <a:spLocks noChangeArrowheads="1"/>
          </p:cNvSpPr>
          <p:nvPr/>
        </p:nvSpPr>
        <p:spPr bwMode="auto">
          <a:xfrm>
            <a:off x="1978025" y="53975"/>
            <a:ext cx="567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Into LS1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1564102"/>
            <a:ext cx="84105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11626" y="2587267"/>
            <a:ext cx="946298" cy="180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64026" y="2760933"/>
            <a:ext cx="1438940" cy="354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58780" y="2736139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94982" y="2927533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8713" y="4731500"/>
            <a:ext cx="1605509" cy="723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93904" y="5461611"/>
            <a:ext cx="1066793" cy="1949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53441" y="5461627"/>
            <a:ext cx="535394" cy="1987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76458" y="6049923"/>
            <a:ext cx="468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EN/EL	: RENE NECCA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87609" y="1307805"/>
            <a:ext cx="1020726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42792" y="1254641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176975" y="1376917"/>
            <a:ext cx="21267" cy="42902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31393" y="1837661"/>
            <a:ext cx="17723" cy="3606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024095" y="727392"/>
            <a:ext cx="5670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Electrical systems</a:t>
            </a:r>
            <a:endParaRPr lang="en-US" sz="3200" b="1" dirty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5D53E0-0318-44E1-BFAB-C207542E1EB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9462" name="Text Box 2"/>
          <p:cNvSpPr txBox="1">
            <a:spLocks noChangeArrowheads="1"/>
          </p:cNvSpPr>
          <p:nvPr/>
        </p:nvSpPr>
        <p:spPr bwMode="auto">
          <a:xfrm>
            <a:off x="1978025" y="53975"/>
            <a:ext cx="567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Electrical systems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973" y="842466"/>
            <a:ext cx="7843452" cy="475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476250" y="5859793"/>
            <a:ext cx="805815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Electrical systems: July </a:t>
            </a:r>
            <a:r>
              <a:rPr lang="de-DE" sz="2800" b="1" dirty="0">
                <a:solidFill>
                  <a:srgbClr val="FF0000"/>
                </a:solidFill>
              </a:rPr>
              <a:t>2012 – </a:t>
            </a:r>
            <a:r>
              <a:rPr lang="de-DE" sz="2800" b="1" dirty="0" smtClean="0">
                <a:solidFill>
                  <a:srgbClr val="FF0000"/>
                </a:solidFill>
              </a:rPr>
              <a:t>June </a:t>
            </a:r>
            <a:r>
              <a:rPr lang="de-DE" sz="2800" b="1" dirty="0">
                <a:solidFill>
                  <a:srgbClr val="FF0000"/>
                </a:solidFill>
              </a:rPr>
              <a:t>2013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03B9090-2043-4BD5-8D0E-FD3A535B7D5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0487" name="Text Box 2"/>
          <p:cNvSpPr txBox="1">
            <a:spLocks noChangeArrowheads="1"/>
          </p:cNvSpPr>
          <p:nvPr/>
        </p:nvSpPr>
        <p:spPr bwMode="auto">
          <a:xfrm>
            <a:off x="2533650" y="53975"/>
            <a:ext cx="511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Cooling &amp; Ventilation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181100"/>
            <a:ext cx="84677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90360" y="2183213"/>
            <a:ext cx="946298" cy="180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42760" y="2356879"/>
            <a:ext cx="1438940" cy="354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37514" y="2332085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673716" y="2523479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42759" y="3250050"/>
            <a:ext cx="1173119" cy="3650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60042" y="3250061"/>
            <a:ext cx="474921" cy="1842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65810" y="6061698"/>
            <a:ext cx="6060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EN/CV	: PAUL PEPINSTER, BENOIT LACARELLE</a:t>
            </a:r>
            <a:endParaRPr lang="en-US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7145070" y="914396"/>
            <a:ext cx="1020726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400253" y="861232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7134475" y="1015414"/>
            <a:ext cx="21266" cy="4800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169414" y="1018952"/>
            <a:ext cx="21266" cy="4800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82"/>
          <p:cNvSpPr txBox="1">
            <a:spLocks noChangeArrowheads="1"/>
          </p:cNvSpPr>
          <p:nvPr/>
        </p:nvSpPr>
        <p:spPr bwMode="auto">
          <a:xfrm>
            <a:off x="4610051" y="3232298"/>
            <a:ext cx="1950237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Start of LS1: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3 </a:t>
            </a:r>
            <a:r>
              <a:rPr lang="en-US" sz="1600" dirty="0" err="1" smtClean="0">
                <a:solidFill>
                  <a:srgbClr val="FF0000"/>
                </a:solidFill>
              </a:rPr>
              <a:t>dec</a:t>
            </a:r>
            <a:r>
              <a:rPr lang="en-US" sz="1600" dirty="0" smtClean="0">
                <a:solidFill>
                  <a:srgbClr val="FF0000"/>
                </a:solidFill>
              </a:rPr>
              <a:t> - </a:t>
            </a:r>
            <a:r>
              <a:rPr lang="en-US" sz="1600" dirty="0" err="1" smtClean="0">
                <a:solidFill>
                  <a:srgbClr val="FF0000"/>
                </a:solidFill>
              </a:rPr>
              <a:t>Keydate</a:t>
            </a:r>
            <a:r>
              <a:rPr lang="en-US" sz="1600" dirty="0" smtClean="0">
                <a:solidFill>
                  <a:srgbClr val="FF0000"/>
                </a:solidFill>
              </a:rPr>
              <a:t>!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03B9090-2043-4BD5-8D0E-FD3A535B7D5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0487" name="Text Box 2"/>
          <p:cNvSpPr txBox="1">
            <a:spLocks noChangeArrowheads="1"/>
          </p:cNvSpPr>
          <p:nvPr/>
        </p:nvSpPr>
        <p:spPr bwMode="auto">
          <a:xfrm>
            <a:off x="2533650" y="53975"/>
            <a:ext cx="511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Cooling &amp; Ventilation</a:t>
            </a:r>
            <a:endParaRPr lang="en-US" sz="3600" b="1">
              <a:solidFill>
                <a:srgbClr val="0D3A7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5810" y="6061698"/>
            <a:ext cx="6060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EN/CV	: PAUL PEPINSTER, BENOIT LACARELLE</a:t>
            </a: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3" y="1100138"/>
            <a:ext cx="867727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591646" y="4401879"/>
            <a:ext cx="499731" cy="1913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5041" y="5504114"/>
            <a:ext cx="1619688" cy="1949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804338" y="5497033"/>
            <a:ext cx="489071" cy="192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16419" y="3186215"/>
            <a:ext cx="1173118" cy="1843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655980" y="3200392"/>
            <a:ext cx="304793" cy="1701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22064" y="829340"/>
            <a:ext cx="2498651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677248" y="776176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sp>
        <p:nvSpPr>
          <p:cNvPr id="21" name="Freeform 20"/>
          <p:cNvSpPr/>
          <p:nvPr/>
        </p:nvSpPr>
        <p:spPr>
          <a:xfrm>
            <a:off x="8761228" y="773348"/>
            <a:ext cx="306274" cy="292832"/>
          </a:xfrm>
          <a:custGeom>
            <a:avLst/>
            <a:gdLst>
              <a:gd name="connsiteX0" fmla="*/ 85060 w 306274"/>
              <a:gd name="connsiteY0" fmla="*/ 2829 h 292832"/>
              <a:gd name="connsiteX1" fmla="*/ 85060 w 306274"/>
              <a:gd name="connsiteY1" fmla="*/ 2829 h 292832"/>
              <a:gd name="connsiteX2" fmla="*/ 74428 w 306274"/>
              <a:gd name="connsiteY2" fmla="*/ 98522 h 292832"/>
              <a:gd name="connsiteX3" fmla="*/ 63795 w 306274"/>
              <a:gd name="connsiteY3" fmla="*/ 141052 h 292832"/>
              <a:gd name="connsiteX4" fmla="*/ 0 w 306274"/>
              <a:gd name="connsiteY4" fmla="*/ 162317 h 292832"/>
              <a:gd name="connsiteX5" fmla="*/ 53163 w 306274"/>
              <a:gd name="connsiteY5" fmla="*/ 215480 h 292832"/>
              <a:gd name="connsiteX6" fmla="*/ 63795 w 306274"/>
              <a:gd name="connsiteY6" fmla="*/ 247378 h 292832"/>
              <a:gd name="connsiteX7" fmla="*/ 95693 w 306274"/>
              <a:gd name="connsiteY7" fmla="*/ 258010 h 292832"/>
              <a:gd name="connsiteX8" fmla="*/ 265814 w 306274"/>
              <a:gd name="connsiteY8" fmla="*/ 247378 h 292832"/>
              <a:gd name="connsiteX9" fmla="*/ 255181 w 306274"/>
              <a:gd name="connsiteY9" fmla="*/ 45359 h 292832"/>
              <a:gd name="connsiteX10" fmla="*/ 244549 w 306274"/>
              <a:gd name="connsiteY10" fmla="*/ 13461 h 292832"/>
              <a:gd name="connsiteX11" fmla="*/ 212651 w 306274"/>
              <a:gd name="connsiteY11" fmla="*/ 2829 h 292832"/>
              <a:gd name="connsiteX12" fmla="*/ 85060 w 306274"/>
              <a:gd name="connsiteY12" fmla="*/ 2829 h 29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274" h="292832">
                <a:moveTo>
                  <a:pt x="85060" y="2829"/>
                </a:moveTo>
                <a:lnTo>
                  <a:pt x="85060" y="2829"/>
                </a:lnTo>
                <a:cubicBezTo>
                  <a:pt x="81516" y="34727"/>
                  <a:pt x="79308" y="66801"/>
                  <a:pt x="74428" y="98522"/>
                </a:cubicBezTo>
                <a:cubicBezTo>
                  <a:pt x="72206" y="112965"/>
                  <a:pt x="74890" y="131542"/>
                  <a:pt x="63795" y="141052"/>
                </a:cubicBezTo>
                <a:cubicBezTo>
                  <a:pt x="46776" y="155640"/>
                  <a:pt x="0" y="162317"/>
                  <a:pt x="0" y="162317"/>
                </a:cubicBezTo>
                <a:cubicBezTo>
                  <a:pt x="31898" y="183582"/>
                  <a:pt x="35442" y="180038"/>
                  <a:pt x="53163" y="215480"/>
                </a:cubicBezTo>
                <a:cubicBezTo>
                  <a:pt x="58175" y="225505"/>
                  <a:pt x="55870" y="239453"/>
                  <a:pt x="63795" y="247378"/>
                </a:cubicBezTo>
                <a:cubicBezTo>
                  <a:pt x="71720" y="255303"/>
                  <a:pt x="85060" y="254466"/>
                  <a:pt x="95693" y="258010"/>
                </a:cubicBezTo>
                <a:cubicBezTo>
                  <a:pt x="152400" y="254466"/>
                  <a:pt x="231723" y="292832"/>
                  <a:pt x="265814" y="247378"/>
                </a:cubicBezTo>
                <a:cubicBezTo>
                  <a:pt x="306274" y="193432"/>
                  <a:pt x="261286" y="112515"/>
                  <a:pt x="255181" y="45359"/>
                </a:cubicBezTo>
                <a:cubicBezTo>
                  <a:pt x="254166" y="34197"/>
                  <a:pt x="252474" y="21386"/>
                  <a:pt x="244549" y="13461"/>
                </a:cubicBezTo>
                <a:cubicBezTo>
                  <a:pt x="236624" y="5536"/>
                  <a:pt x="223834" y="3574"/>
                  <a:pt x="212651" y="2829"/>
                </a:cubicBezTo>
                <a:cubicBezTo>
                  <a:pt x="170215" y="0"/>
                  <a:pt x="106325" y="2829"/>
                  <a:pt x="85060" y="28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29339" y="4784644"/>
            <a:ext cx="1137685" cy="1807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6411431" y="919717"/>
            <a:ext cx="21266" cy="4800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425607" y="4784652"/>
            <a:ext cx="379230" cy="202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7882269" y="1359196"/>
            <a:ext cx="17722" cy="433985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82"/>
          <p:cNvSpPr txBox="1">
            <a:spLocks noChangeArrowheads="1"/>
          </p:cNvSpPr>
          <p:nvPr/>
        </p:nvSpPr>
        <p:spPr bwMode="auto">
          <a:xfrm>
            <a:off x="4439930" y="4694513"/>
            <a:ext cx="19502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Point of No Return!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322927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Abstract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7302" y="839972"/>
            <a:ext cx="7250507" cy="56246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algn="ctr" eaLnBrk="1" hangingPunct="1">
              <a:lnSpc>
                <a:spcPct val="90000"/>
              </a:lnSpc>
              <a:buFontTx/>
              <a:buChar char="•"/>
            </a:pPr>
            <a:r>
              <a:rPr lang="en-US" sz="3200" b="1" dirty="0" err="1" smtClean="0"/>
              <a:t>Hie</a:t>
            </a:r>
            <a:r>
              <a:rPr lang="en-US" sz="3200" b="1" dirty="0" smtClean="0"/>
              <a:t>-Isolde – Impact on the facility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Work during and around LS1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Until LS1: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000" b="1" dirty="0" smtClean="0"/>
              <a:t>Civil Engineering, Main Services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endParaRPr lang="en-US" sz="1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During LS1: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000" b="1" dirty="0" smtClean="0"/>
              <a:t>Civil Engineering (tunnel in hall), Main Services, Cryogenics, Beam transfer Line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endParaRPr lang="en-US" sz="1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End of LS1 and into the 2014 run: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000" b="1" dirty="0" smtClean="0"/>
              <a:t>Cryogenics, Beam transfer Line, </a:t>
            </a:r>
            <a:r>
              <a:rPr lang="en-US" sz="2000" b="1" dirty="0" err="1" smtClean="0"/>
              <a:t>Cryo</a:t>
            </a:r>
            <a:r>
              <a:rPr lang="en-US" sz="2000" b="1" dirty="0" smtClean="0"/>
              <a:t> Modules, commissioning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endParaRPr lang="en-US" sz="1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Possible other LS1 activities..</a:t>
            </a:r>
            <a:endParaRPr lang="en-US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presentations\pics for IAP presentation\STEP_INFRA_2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143348"/>
            <a:ext cx="8883207" cy="501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33EC02-419D-43BF-8BEC-BBDCADE96DE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2533650" y="53975"/>
            <a:ext cx="511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Cooling &amp; Ventilation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895" y="744274"/>
            <a:ext cx="8038211" cy="489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5897232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Cooling &amp; Ventilation: </a:t>
            </a:r>
            <a:r>
              <a:rPr lang="de-DE" sz="2800" b="1" dirty="0" smtClean="0">
                <a:solidFill>
                  <a:srgbClr val="FF0000"/>
                </a:solidFill>
              </a:rPr>
              <a:t>July </a:t>
            </a:r>
            <a:r>
              <a:rPr lang="de-DE" sz="2800" b="1" dirty="0">
                <a:solidFill>
                  <a:srgbClr val="FF0000"/>
                </a:solidFill>
              </a:rPr>
              <a:t>2012 – </a:t>
            </a:r>
            <a:r>
              <a:rPr lang="de-DE" sz="2800" b="1" dirty="0" smtClean="0">
                <a:solidFill>
                  <a:srgbClr val="FF0000"/>
                </a:solidFill>
              </a:rPr>
              <a:t>June </a:t>
            </a:r>
            <a:r>
              <a:rPr lang="de-DE" sz="2800" b="1" dirty="0">
                <a:solidFill>
                  <a:srgbClr val="FF0000"/>
                </a:solidFill>
              </a:rPr>
              <a:t>2013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30" y="1055622"/>
            <a:ext cx="8920716" cy="499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2875" y="5391150"/>
            <a:ext cx="1300163" cy="369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 err="1"/>
              <a:t>Ventil</a:t>
            </a:r>
            <a:r>
              <a:rPr lang="fr-FR" dirty="0"/>
              <a:t> </a:t>
            </a:r>
            <a:r>
              <a:rPr lang="fr-FR" dirty="0" err="1"/>
              <a:t>units</a:t>
            </a:r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886325" y="3774558"/>
            <a:ext cx="2194959" cy="16165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03B9090-2043-4BD5-8D0E-FD3A535B7D55}" type="slidenum">
              <a:rPr lang="en-US" smtClean="0"/>
              <a:pPr/>
              <a:t>21</a:t>
            </a:fld>
            <a:endParaRPr lang="en-US" smtClean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1552575" y="3638550"/>
            <a:ext cx="2781300" cy="17621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7" name="Text Box 2"/>
          <p:cNvSpPr txBox="1">
            <a:spLocks noChangeArrowheads="1"/>
          </p:cNvSpPr>
          <p:nvPr/>
        </p:nvSpPr>
        <p:spPr bwMode="auto">
          <a:xfrm>
            <a:off x="2533650" y="53975"/>
            <a:ext cx="511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Cooling &amp; Ventilation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590" y="925071"/>
            <a:ext cx="8925285" cy="513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5897232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Cooling &amp; Ventilation: </a:t>
            </a:r>
            <a:r>
              <a:rPr lang="de-DE" sz="2800" b="1" dirty="0" smtClean="0">
                <a:solidFill>
                  <a:srgbClr val="FF0000"/>
                </a:solidFill>
              </a:rPr>
              <a:t>July </a:t>
            </a:r>
            <a:r>
              <a:rPr lang="de-DE" sz="2800" b="1" dirty="0">
                <a:solidFill>
                  <a:srgbClr val="FF0000"/>
                </a:solidFill>
              </a:rPr>
              <a:t>2012 – </a:t>
            </a:r>
            <a:r>
              <a:rPr lang="de-DE" sz="2800" b="1" dirty="0" smtClean="0">
                <a:solidFill>
                  <a:srgbClr val="FF0000"/>
                </a:solidFill>
              </a:rPr>
              <a:t>June </a:t>
            </a:r>
            <a:r>
              <a:rPr lang="de-DE" sz="2800" b="1" dirty="0">
                <a:solidFill>
                  <a:srgbClr val="FF0000"/>
                </a:solidFill>
              </a:rPr>
              <a:t>2013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03B9090-2043-4BD5-8D0E-FD3A535B7D5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0487" name="Text Box 2"/>
          <p:cNvSpPr txBox="1">
            <a:spLocks noChangeArrowheads="1"/>
          </p:cNvSpPr>
          <p:nvPr/>
        </p:nvSpPr>
        <p:spPr bwMode="auto">
          <a:xfrm>
            <a:off x="2533650" y="53975"/>
            <a:ext cx="511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Cooling &amp; Ventilation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36" y="839752"/>
            <a:ext cx="8140843" cy="49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95375" y="1047750"/>
            <a:ext cx="1685925" cy="369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Ventilation unit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1694342" y="1715607"/>
            <a:ext cx="1668020" cy="111017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67300" y="1085850"/>
            <a:ext cx="15567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Cooling </a:t>
            </a:r>
            <a:r>
              <a:rPr lang="en-US" dirty="0" smtClean="0"/>
              <a:t>units</a:t>
            </a:r>
            <a:endParaRPr lang="fr-FR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rot="5400000">
            <a:off x="3368677" y="2318269"/>
            <a:ext cx="3340102" cy="16139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5897232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Cooling &amp; Ventilation: </a:t>
            </a:r>
            <a:r>
              <a:rPr lang="de-DE" sz="2800" b="1" dirty="0" smtClean="0">
                <a:solidFill>
                  <a:srgbClr val="FF0000"/>
                </a:solidFill>
              </a:rPr>
              <a:t>July </a:t>
            </a:r>
            <a:r>
              <a:rPr lang="de-DE" sz="2800" b="1" dirty="0">
                <a:solidFill>
                  <a:srgbClr val="FF0000"/>
                </a:solidFill>
              </a:rPr>
              <a:t>2012 – </a:t>
            </a:r>
            <a:r>
              <a:rPr lang="de-DE" sz="2800" b="1" dirty="0" smtClean="0">
                <a:solidFill>
                  <a:srgbClr val="FF0000"/>
                </a:solidFill>
              </a:rPr>
              <a:t>June </a:t>
            </a:r>
            <a:r>
              <a:rPr lang="de-DE" sz="2800" b="1" dirty="0">
                <a:solidFill>
                  <a:srgbClr val="FF0000"/>
                </a:solidFill>
              </a:rPr>
              <a:t>2013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4535A-6BD3-477E-A601-6562565D678A}" type="slidenum">
              <a:rPr lang="en-US" smtClean="0"/>
              <a:pPr/>
              <a:t>23</a:t>
            </a:fld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" y="2337139"/>
            <a:ext cx="1485900" cy="261567"/>
            <a:chOff x="400050" y="1714499"/>
            <a:chExt cx="1485900" cy="261610"/>
          </a:xfrm>
        </p:grpSpPr>
        <p:sp>
          <p:nvSpPr>
            <p:cNvPr id="37967" name="TextBox 4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8" name="TextBox 5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9" name="TextBox 6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70" name="TextBox 7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71625" y="2337139"/>
            <a:ext cx="1485900" cy="261567"/>
            <a:chOff x="400050" y="1714499"/>
            <a:chExt cx="1485900" cy="261610"/>
          </a:xfrm>
        </p:grpSpPr>
        <p:sp>
          <p:nvSpPr>
            <p:cNvPr id="37963" name="TextBox 1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4" name="TextBox 1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5" name="TextBox 1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6" name="TextBox 1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57900" y="2337139"/>
            <a:ext cx="1485900" cy="261567"/>
            <a:chOff x="400050" y="1714499"/>
            <a:chExt cx="1485900" cy="261610"/>
          </a:xfrm>
        </p:grpSpPr>
        <p:sp>
          <p:nvSpPr>
            <p:cNvPr id="37959" name="TextBox 1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0" name="TextBox 1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1" name="TextBox 1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2" name="TextBox 1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562475" y="2337139"/>
            <a:ext cx="1485900" cy="261567"/>
            <a:chOff x="400050" y="1714499"/>
            <a:chExt cx="1485900" cy="261610"/>
          </a:xfrm>
        </p:grpSpPr>
        <p:sp>
          <p:nvSpPr>
            <p:cNvPr id="37955" name="TextBox 2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6" name="TextBox 2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7" name="TextBox 2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Q3</a:t>
              </a:r>
            </a:p>
          </p:txBody>
        </p:sp>
        <p:sp>
          <p:nvSpPr>
            <p:cNvPr id="37958" name="TextBox 2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067050" y="2337139"/>
            <a:ext cx="1485900" cy="261567"/>
            <a:chOff x="400050" y="1714499"/>
            <a:chExt cx="1485900" cy="261610"/>
          </a:xfrm>
        </p:grpSpPr>
        <p:sp>
          <p:nvSpPr>
            <p:cNvPr id="37951" name="TextBox 2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2" name="TextBox 2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3" name="TextBox 2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4" name="TextBox 2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553325" y="2337139"/>
            <a:ext cx="1485900" cy="261567"/>
            <a:chOff x="400050" y="1714499"/>
            <a:chExt cx="1485900" cy="261610"/>
          </a:xfrm>
        </p:grpSpPr>
        <p:sp>
          <p:nvSpPr>
            <p:cNvPr id="37947" name="TextBox 3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48" name="TextBox 3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49" name="TextBox 3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0" name="TextBox 3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96572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96572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96572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96572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96572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96572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2016</a:t>
            </a:r>
          </a:p>
        </p:txBody>
      </p:sp>
      <p:cxnSp>
        <p:nvCxnSpPr>
          <p:cNvPr id="117" name="Straight Arrow Connector 116"/>
          <p:cNvCxnSpPr/>
          <p:nvPr/>
        </p:nvCxnSpPr>
        <p:spPr bwMode="auto">
          <a:xfrm flipV="1">
            <a:off x="3721395" y="3146356"/>
            <a:ext cx="1564980" cy="9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 bwMode="auto">
          <a:xfrm>
            <a:off x="5433237" y="4180186"/>
            <a:ext cx="436165" cy="66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 bwMode="auto">
          <a:xfrm>
            <a:off x="7625540" y="4225543"/>
            <a:ext cx="40957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874151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981074" y="319664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3116677" y="294959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Cryo</a:t>
            </a:r>
            <a:endParaRPr lang="en-US" sz="1600" dirty="0"/>
          </a:p>
        </p:txBody>
      </p:sp>
      <p:sp>
        <p:nvSpPr>
          <p:cNvPr id="123" name="TextBox 73"/>
          <p:cNvSpPr txBox="1">
            <a:spLocks noChangeArrowheads="1"/>
          </p:cNvSpPr>
          <p:nvPr/>
        </p:nvSpPr>
        <p:spPr bwMode="auto">
          <a:xfrm>
            <a:off x="4552522" y="3994461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1&amp;2</a:t>
            </a:r>
          </a:p>
        </p:txBody>
      </p:sp>
      <p:sp>
        <p:nvSpPr>
          <p:cNvPr id="124" name="TextBox 74"/>
          <p:cNvSpPr txBox="1">
            <a:spLocks noChangeArrowheads="1"/>
          </p:cNvSpPr>
          <p:nvPr/>
        </p:nvSpPr>
        <p:spPr bwMode="auto">
          <a:xfrm>
            <a:off x="6768290" y="4044298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3&amp;4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5847907" y="4483437"/>
            <a:ext cx="3296093" cy="350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 bwMode="auto">
          <a:xfrm>
            <a:off x="8073875" y="4651607"/>
            <a:ext cx="1070125" cy="859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82"/>
          <p:cNvSpPr txBox="1">
            <a:spLocks noChangeArrowheads="1"/>
          </p:cNvSpPr>
          <p:nvPr/>
        </p:nvSpPr>
        <p:spPr bwMode="auto">
          <a:xfrm>
            <a:off x="4874817" y="4310946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5.5MeV/u</a:t>
            </a:r>
          </a:p>
        </p:txBody>
      </p:sp>
      <p:sp>
        <p:nvSpPr>
          <p:cNvPr id="128" name="TextBox 83"/>
          <p:cNvSpPr txBox="1">
            <a:spLocks noChangeArrowheads="1"/>
          </p:cNvSpPr>
          <p:nvPr/>
        </p:nvSpPr>
        <p:spPr bwMode="auto">
          <a:xfrm>
            <a:off x="7078182" y="4482358"/>
            <a:ext cx="10382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10MeV/u</a:t>
            </a:r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189228" y="2860190"/>
            <a:ext cx="149919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2300638" y="2674159"/>
            <a:ext cx="24574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Transfer Line</a:t>
            </a:r>
          </a:p>
        </p:txBody>
      </p:sp>
      <p:sp>
        <p:nvSpPr>
          <p:cNvPr id="131" name="TextBox 74"/>
          <p:cNvSpPr txBox="1">
            <a:spLocks noChangeArrowheads="1"/>
          </p:cNvSpPr>
          <p:nvPr/>
        </p:nvSpPr>
        <p:spPr bwMode="auto">
          <a:xfrm>
            <a:off x="8296275" y="4034773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CM 5&amp;6</a:t>
            </a:r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381693" y="3376091"/>
            <a:ext cx="133970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 flipV="1">
            <a:off x="1019175" y="3051576"/>
            <a:ext cx="1319988" cy="37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1689462" y="63500"/>
            <a:ext cx="6274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LS1 and 2014 run</a:t>
            </a:r>
            <a:endParaRPr lang="en-US" sz="3600" b="1" dirty="0">
              <a:solidFill>
                <a:srgbClr val="0D3A7E"/>
              </a:solidFill>
            </a:endParaRPr>
          </a:p>
        </p:txBody>
      </p:sp>
      <p:grpSp>
        <p:nvGrpSpPr>
          <p:cNvPr id="8" name="Group 105"/>
          <p:cNvGrpSpPr/>
          <p:nvPr/>
        </p:nvGrpSpPr>
        <p:grpSpPr>
          <a:xfrm>
            <a:off x="0" y="4737291"/>
            <a:ext cx="9197165" cy="1845371"/>
            <a:chOff x="0" y="4737291"/>
            <a:chExt cx="9197165" cy="1845371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3009014" y="5489295"/>
              <a:ext cx="2030819" cy="26581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FC1A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6200" y="5190697"/>
              <a:ext cx="8915400" cy="25717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85725" y="5200222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998382" y="5202211"/>
              <a:ext cx="2421344" cy="2361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1495425" y="5200222"/>
              <a:ext cx="354639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057900" y="5200222"/>
              <a:ext cx="449226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042933" y="5202215"/>
              <a:ext cx="804973" cy="24165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99" name="TextBox 86"/>
            <p:cNvSpPr txBox="1">
              <a:spLocks noChangeArrowheads="1"/>
            </p:cNvSpPr>
            <p:nvPr/>
          </p:nvSpPr>
          <p:spPr bwMode="auto">
            <a:xfrm>
              <a:off x="2945217" y="5472695"/>
              <a:ext cx="221157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Dec 2012    -     Apr 2014</a:t>
              </a:r>
              <a:endParaRPr lang="en-US" sz="1400" dirty="0"/>
            </a:p>
          </p:txBody>
        </p:sp>
        <p:sp>
          <p:nvSpPr>
            <p:cNvPr id="37901" name="TextBox 90"/>
            <p:cNvSpPr txBox="1">
              <a:spLocks noChangeArrowheads="1"/>
            </p:cNvSpPr>
            <p:nvPr/>
          </p:nvSpPr>
          <p:spPr bwMode="auto">
            <a:xfrm>
              <a:off x="114300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  <p:sp>
          <p:nvSpPr>
            <p:cNvPr id="37902" name="TextBox 91"/>
            <p:cNvSpPr txBox="1">
              <a:spLocks noChangeArrowheads="1"/>
            </p:cNvSpPr>
            <p:nvPr/>
          </p:nvSpPr>
          <p:spPr bwMode="auto">
            <a:xfrm>
              <a:off x="1465295" y="5141964"/>
              <a:ext cx="51236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3" name="TextBox 94"/>
            <p:cNvSpPr txBox="1">
              <a:spLocks noChangeArrowheads="1"/>
            </p:cNvSpPr>
            <p:nvPr/>
          </p:nvSpPr>
          <p:spPr bwMode="auto">
            <a:xfrm>
              <a:off x="6079166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4" name="TextBox 96"/>
            <p:cNvSpPr txBox="1">
              <a:spLocks noChangeArrowheads="1"/>
            </p:cNvSpPr>
            <p:nvPr/>
          </p:nvSpPr>
          <p:spPr bwMode="auto">
            <a:xfrm>
              <a:off x="5070177" y="5174757"/>
              <a:ext cx="9144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CM1&amp;2</a:t>
              </a:r>
            </a:p>
          </p:txBody>
        </p:sp>
        <p:sp>
          <p:nvSpPr>
            <p:cNvPr id="37905" name="TextBox 98"/>
            <p:cNvSpPr txBox="1">
              <a:spLocks noChangeArrowheads="1"/>
            </p:cNvSpPr>
            <p:nvPr/>
          </p:nvSpPr>
          <p:spPr bwMode="auto">
            <a:xfrm>
              <a:off x="2317901" y="6179759"/>
              <a:ext cx="1828801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Isolde &amp; REX </a:t>
              </a:r>
              <a:r>
                <a:rPr lang="en-US" sz="1600" dirty="0" smtClean="0"/>
                <a:t>Ops</a:t>
              </a:r>
              <a:endParaRPr lang="en-US" sz="1600" dirty="0"/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44521" y="6215859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4272074" y="6214745"/>
              <a:ext cx="480680" cy="22858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11" name="TextBox 104"/>
            <p:cNvSpPr txBox="1">
              <a:spLocks noChangeArrowheads="1"/>
            </p:cNvSpPr>
            <p:nvPr/>
          </p:nvSpPr>
          <p:spPr bwMode="auto">
            <a:xfrm>
              <a:off x="549321" y="6158709"/>
              <a:ext cx="16097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  shutdown</a:t>
              </a:r>
            </a:p>
          </p:txBody>
        </p:sp>
        <p:sp>
          <p:nvSpPr>
            <p:cNvPr id="90" name="TextBox 88"/>
            <p:cNvSpPr txBox="1">
              <a:spLocks noChangeArrowheads="1"/>
            </p:cNvSpPr>
            <p:nvPr/>
          </p:nvSpPr>
          <p:spPr bwMode="auto">
            <a:xfrm>
              <a:off x="3364746" y="5167882"/>
              <a:ext cx="13702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92" name="TextBox 108"/>
            <p:cNvSpPr txBox="1">
              <a:spLocks noChangeArrowheads="1"/>
            </p:cNvSpPr>
            <p:nvPr/>
          </p:nvSpPr>
          <p:spPr bwMode="auto">
            <a:xfrm>
              <a:off x="4738358" y="6145844"/>
              <a:ext cx="2693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Cryo</a:t>
              </a:r>
              <a:r>
                <a:rPr lang="en-US" sz="1600" dirty="0" smtClean="0"/>
                <a:t> Mod 1 &amp; 2 install</a:t>
              </a:r>
              <a:endParaRPr lang="en-US" sz="1600" dirty="0"/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896106" y="6219376"/>
              <a:ext cx="457200" cy="23812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TextBox 108"/>
            <p:cNvSpPr txBox="1">
              <a:spLocks noChangeArrowheads="1"/>
            </p:cNvSpPr>
            <p:nvPr/>
          </p:nvSpPr>
          <p:spPr bwMode="auto">
            <a:xfrm>
              <a:off x="6769179" y="6028664"/>
              <a:ext cx="242798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500" dirty="0" smtClean="0"/>
                <a:t>(Isolde normal operations)</a:t>
              </a:r>
            </a:p>
            <a:p>
              <a:r>
                <a:rPr lang="en-US" sz="1500" dirty="0" smtClean="0"/>
                <a:t>(REX perturbations)</a:t>
              </a:r>
              <a:endParaRPr lang="en-US" sz="1500" dirty="0"/>
            </a:p>
          </p:txBody>
        </p:sp>
        <p:sp>
          <p:nvSpPr>
            <p:cNvPr id="143" name="TextBox 98"/>
            <p:cNvSpPr txBox="1">
              <a:spLocks noChangeArrowheads="1"/>
            </p:cNvSpPr>
            <p:nvPr/>
          </p:nvSpPr>
          <p:spPr bwMode="auto">
            <a:xfrm>
              <a:off x="0" y="4737291"/>
              <a:ext cx="134678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Timeline:</a:t>
              </a:r>
              <a:endParaRPr lang="en-US" sz="1600" dirty="0"/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7600950" y="5200223"/>
              <a:ext cx="437264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TextBox 94"/>
            <p:cNvSpPr txBox="1">
              <a:spLocks noChangeArrowheads="1"/>
            </p:cNvSpPr>
            <p:nvPr/>
          </p:nvSpPr>
          <p:spPr bwMode="auto">
            <a:xfrm>
              <a:off x="7611583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</p:grp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388652" y="3651852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381564" y="387868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 smtClean="0"/>
              <a:t>Demi</a:t>
            </a:r>
            <a:r>
              <a:rPr lang="en-US" sz="1600" dirty="0" smtClean="0"/>
              <a:t>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385108" y="4116139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</a:t>
            </a:r>
            <a:r>
              <a:rPr lang="en-US" sz="1600" dirty="0" err="1" smtClean="0"/>
              <a:t>syst.s</a:t>
            </a:r>
            <a:endParaRPr lang="en-US" sz="1600" dirty="0"/>
          </a:p>
        </p:txBody>
      </p:sp>
      <p:sp>
        <p:nvSpPr>
          <p:cNvPr id="115" name="Left Brace 114"/>
          <p:cNvSpPr/>
          <p:nvPr/>
        </p:nvSpPr>
        <p:spPr>
          <a:xfrm>
            <a:off x="1254642" y="3774590"/>
            <a:ext cx="159488" cy="57415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180214" y="3498141"/>
            <a:ext cx="116958" cy="563525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 Box 8"/>
          <p:cNvSpPr txBox="1">
            <a:spLocks noChangeArrowheads="1"/>
          </p:cNvSpPr>
          <p:nvPr/>
        </p:nvSpPr>
        <p:spPr bwMode="auto">
          <a:xfrm>
            <a:off x="123825" y="799569"/>
            <a:ext cx="884872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Activities LS1 into 2014 run: </a:t>
            </a:r>
            <a:r>
              <a:rPr lang="en-US" sz="2000" b="1" dirty="0" smtClean="0"/>
              <a:t>Cryogenics, Beam transfer Line, </a:t>
            </a:r>
            <a:r>
              <a:rPr lang="en-US" sz="2000" b="1" dirty="0" err="1" smtClean="0"/>
              <a:t>Cryo</a:t>
            </a:r>
            <a:r>
              <a:rPr lang="en-US" sz="2000" b="1" dirty="0" smtClean="0"/>
              <a:t> Modules, commissioning</a:t>
            </a:r>
            <a:endParaRPr lang="en-US" sz="2400" b="1" dirty="0" smtClean="0"/>
          </a:p>
        </p:txBody>
      </p:sp>
      <p:sp>
        <p:nvSpPr>
          <p:cNvPr id="89" name="TextBox 88"/>
          <p:cNvSpPr txBox="1"/>
          <p:nvPr/>
        </p:nvSpPr>
        <p:spPr>
          <a:xfrm>
            <a:off x="4316819" y="1481486"/>
            <a:ext cx="1173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End LS1:Start Low E physics </a:t>
            </a:r>
            <a:r>
              <a:rPr lang="en-US" sz="1200" dirty="0" err="1" smtClean="0"/>
              <a:t>apr</a:t>
            </a:r>
            <a:r>
              <a:rPr lang="en-US" sz="1200" dirty="0" smtClean="0"/>
              <a:t> 2014</a:t>
            </a:r>
            <a:endParaRPr lang="en-US" sz="1200" dirty="0"/>
          </a:p>
        </p:txBody>
      </p:sp>
      <p:cxnSp>
        <p:nvCxnSpPr>
          <p:cNvPr id="91" name="Straight Connector 90"/>
          <p:cNvCxnSpPr/>
          <p:nvPr/>
        </p:nvCxnSpPr>
        <p:spPr>
          <a:xfrm>
            <a:off x="4997302" y="2307265"/>
            <a:ext cx="10634" cy="28814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94E07E-2CB6-4075-84A1-047B4A794DB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978025" y="830184"/>
            <a:ext cx="5670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>
                <a:solidFill>
                  <a:srgbClr val="0D3A7E"/>
                </a:solidFill>
              </a:rPr>
              <a:t>Cryogenics</a:t>
            </a:r>
            <a:endParaRPr lang="en-US" sz="3200" b="1" dirty="0">
              <a:solidFill>
                <a:srgbClr val="0D3A7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2007657"/>
            <a:ext cx="84391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82771" y="5742709"/>
            <a:ext cx="5996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TE/CRG	: NICOLAS DELRUELLE, JOS METSELAAR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783270" y="2282451"/>
            <a:ext cx="1619688" cy="1949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53449" y="2264734"/>
            <a:ext cx="489071" cy="203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3238" y="3926313"/>
            <a:ext cx="1619688" cy="167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61525" y="3902149"/>
            <a:ext cx="489071" cy="1924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66343" y="1754373"/>
            <a:ext cx="1020726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21526" y="1701209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8190613" y="1805763"/>
            <a:ext cx="17722" cy="2351567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166373" y="1823488"/>
            <a:ext cx="10604" cy="22487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176437" y="1757917"/>
            <a:ext cx="404038" cy="17720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999220" y="1492093"/>
            <a:ext cx="7832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CM1&amp;2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797409" y="3749090"/>
            <a:ext cx="1619688" cy="167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838324" y="63500"/>
            <a:ext cx="6274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LS1 and 2014 run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Slide Number Placeholder 7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38F580-EBD0-423F-B9C8-2B5FDAF57BF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4582" name="Text Box 2"/>
          <p:cNvSpPr txBox="1">
            <a:spLocks noChangeArrowheads="1"/>
          </p:cNvSpPr>
          <p:nvPr/>
        </p:nvSpPr>
        <p:spPr bwMode="auto">
          <a:xfrm>
            <a:off x="1978025" y="53975"/>
            <a:ext cx="567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Cryogenics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144" y="1016294"/>
            <a:ext cx="11613522" cy="45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0" y="5435600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Compressors: </a:t>
            </a:r>
            <a:r>
              <a:rPr lang="de-DE" sz="2800" b="1" dirty="0" smtClean="0">
                <a:solidFill>
                  <a:srgbClr val="FF0000"/>
                </a:solidFill>
              </a:rPr>
              <a:t>July </a:t>
            </a:r>
            <a:r>
              <a:rPr lang="de-DE" sz="2800" b="1" dirty="0">
                <a:solidFill>
                  <a:srgbClr val="FF0000"/>
                </a:solidFill>
              </a:rPr>
              <a:t>2013 – </a:t>
            </a:r>
            <a:r>
              <a:rPr lang="de-DE" sz="2800" b="1" dirty="0" smtClean="0">
                <a:solidFill>
                  <a:srgbClr val="FF0000"/>
                </a:solidFill>
              </a:rPr>
              <a:t>December </a:t>
            </a:r>
            <a:r>
              <a:rPr lang="de-DE" sz="2800" b="1" dirty="0">
                <a:solidFill>
                  <a:srgbClr val="FF0000"/>
                </a:solidFill>
              </a:rPr>
              <a:t>2013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0" y="5883275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Cold </a:t>
            </a:r>
            <a:r>
              <a:rPr lang="de-DE" sz="2800" b="1" dirty="0" smtClean="0">
                <a:solidFill>
                  <a:srgbClr val="FF0000"/>
                </a:solidFill>
              </a:rPr>
              <a:t>Box: </a:t>
            </a:r>
            <a:r>
              <a:rPr lang="de-DE" sz="2800" b="1" dirty="0">
                <a:solidFill>
                  <a:srgbClr val="FF0000"/>
                </a:solidFill>
              </a:rPr>
              <a:t>Jan 2014 – </a:t>
            </a:r>
            <a:r>
              <a:rPr lang="de-DE" sz="2800" b="1" dirty="0" smtClean="0">
                <a:solidFill>
                  <a:srgbClr val="FF0000"/>
                </a:solidFill>
              </a:rPr>
              <a:t>June </a:t>
            </a:r>
            <a:r>
              <a:rPr lang="de-DE" sz="2800" b="1" dirty="0">
                <a:solidFill>
                  <a:srgbClr val="FF0000"/>
                </a:solidFill>
              </a:rPr>
              <a:t>2014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168502" y="1998921"/>
            <a:ext cx="3359890" cy="22222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1332" y="1381015"/>
            <a:ext cx="5562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4.81481E-6 L -0.46042 0.00139 " pathEditMode="relative" ptsTypes="AA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890608"/>
            <a:ext cx="6734175" cy="460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01139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Tunnel and Cryo 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0" y="5292725"/>
            <a:ext cx="9144000" cy="1009650"/>
            <a:chOff x="0" y="5111750"/>
            <a:chExt cx="9144000" cy="1009650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0" y="5111750"/>
              <a:ext cx="9144000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2800" b="1" dirty="0">
                  <a:solidFill>
                    <a:srgbClr val="FF0000"/>
                  </a:solidFill>
                </a:rPr>
                <a:t>Cutting walls &amp; install tunnel: </a:t>
              </a:r>
              <a:r>
                <a:rPr lang="de-DE" sz="2800" b="1" dirty="0" smtClean="0">
                  <a:solidFill>
                    <a:srgbClr val="FF0000"/>
                  </a:solidFill>
                </a:rPr>
                <a:t>Sep </a:t>
              </a:r>
              <a:r>
                <a:rPr lang="de-DE" sz="2800" b="1" dirty="0">
                  <a:solidFill>
                    <a:srgbClr val="FF0000"/>
                  </a:solidFill>
                </a:rPr>
                <a:t>2013 </a:t>
              </a:r>
              <a:r>
                <a:rPr lang="de-DE" sz="2800" b="1" dirty="0" smtClean="0">
                  <a:solidFill>
                    <a:srgbClr val="FF0000"/>
                  </a:solidFill>
                </a:rPr>
                <a:t>LS1 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0" y="5597525"/>
              <a:ext cx="9144000" cy="523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2800" b="1" dirty="0">
                  <a:solidFill>
                    <a:srgbClr val="FF0000"/>
                  </a:solidFill>
                </a:rPr>
                <a:t> 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574971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Cryo Cold </a:t>
            </a:r>
            <a:r>
              <a:rPr lang="de-DE" sz="2800" b="1" dirty="0">
                <a:solidFill>
                  <a:srgbClr val="FF0000"/>
                </a:solidFill>
              </a:rPr>
              <a:t>Line: January 2014 – June 2014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838450" y="2409825"/>
            <a:ext cx="342900" cy="14001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457700" y="3590925"/>
            <a:ext cx="342900" cy="14001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2075759">
            <a:off x="1847850" y="1990725"/>
            <a:ext cx="4905375" cy="1990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2137588">
            <a:off x="2486024" y="1990724"/>
            <a:ext cx="3895725" cy="866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61089" y="5614803"/>
            <a:ext cx="5759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Modular installation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698" y="848195"/>
            <a:ext cx="8569842" cy="473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Picture 4" descr="http://www.ideenfaenger.ch/uploads/pics/600px2-duplo-lego-bri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3449" y="4029740"/>
            <a:ext cx="2354558" cy="2354558"/>
          </a:xfrm>
          <a:prstGeom prst="rect">
            <a:avLst/>
          </a:prstGeom>
          <a:noFill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96836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Superconducting </a:t>
            </a:r>
            <a:r>
              <a:rPr lang="de-DE" sz="3600" b="1" dirty="0">
                <a:solidFill>
                  <a:srgbClr val="0D3A7E"/>
                </a:solidFill>
              </a:rPr>
              <a:t>Linac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24075" y="53975"/>
            <a:ext cx="5759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Modular installation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3350" y="6041662"/>
            <a:ext cx="76709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 smtClean="0"/>
              <a:t>Courtesy: Matteo Pasini, Matthew Fraser</a:t>
            </a:r>
            <a:endParaRPr lang="en-US" sz="2400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4775" y="73025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 smtClean="0"/>
              <a:t>Schematic:</a:t>
            </a:r>
            <a:endParaRPr lang="en-US" sz="28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1524000"/>
            <a:ext cx="9086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96836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Superconducting </a:t>
            </a:r>
            <a:r>
              <a:rPr lang="de-DE" sz="3600" b="1" dirty="0">
                <a:solidFill>
                  <a:srgbClr val="0D3A7E"/>
                </a:solidFill>
              </a:rPr>
              <a:t>Linac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591" y="1014413"/>
            <a:ext cx="8888818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5682" y="6083228"/>
            <a:ext cx="8557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fr-FR" kern="0" dirty="0" smtClean="0"/>
              <a:t>TE/MSC: JEAN-PHILIPE TOCK, YANN LECLERCQ, ARNAUD BOUZOUD</a:t>
            </a:r>
            <a:endParaRPr lang="fr-FR" dirty="0" smtClean="0"/>
          </a:p>
        </p:txBody>
      </p:sp>
      <p:sp>
        <p:nvSpPr>
          <p:cNvPr id="10" name="Rectangle 9"/>
          <p:cNvSpPr/>
          <p:nvPr/>
        </p:nvSpPr>
        <p:spPr>
          <a:xfrm>
            <a:off x="506823" y="1835884"/>
            <a:ext cx="907307" cy="1736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9222" y="2200936"/>
            <a:ext cx="1169578" cy="159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5428" y="4189223"/>
            <a:ext cx="786805" cy="1807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6060" y="5645883"/>
            <a:ext cx="1041987" cy="202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07394" y="808075"/>
            <a:ext cx="861239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220045" y="754911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sp>
        <p:nvSpPr>
          <p:cNvPr id="19" name="TextBox 82"/>
          <p:cNvSpPr txBox="1">
            <a:spLocks noChangeArrowheads="1"/>
          </p:cNvSpPr>
          <p:nvPr/>
        </p:nvSpPr>
        <p:spPr bwMode="auto">
          <a:xfrm rot="1609680">
            <a:off x="3390842" y="4070670"/>
            <a:ext cx="608642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Cavity and CM development and tests: Isolde facility not affected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File:3D ISOLD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325" y="781050"/>
            <a:ext cx="76200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1445947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Isolde changes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 rot="1229059">
            <a:off x="3934046" y="2126511"/>
            <a:ext cx="3561907" cy="1477926"/>
          </a:xfrm>
          <a:prstGeom prst="ellipse">
            <a:avLst/>
          </a:prstGeom>
          <a:noFill/>
          <a:ln w="38100">
            <a:solidFill>
              <a:srgbClr val="FC1A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96836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Superconducting </a:t>
            </a:r>
            <a:r>
              <a:rPr lang="de-DE" sz="3600" b="1" dirty="0">
                <a:solidFill>
                  <a:srgbClr val="0D3A7E"/>
                </a:solidFill>
              </a:rPr>
              <a:t>Linac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856" y="1078425"/>
            <a:ext cx="885692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48592" y="4444404"/>
            <a:ext cx="446562" cy="5422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67133" y="4433776"/>
            <a:ext cx="1715360" cy="5422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8591" y="5156786"/>
            <a:ext cx="563522" cy="1913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73458" y="5146156"/>
            <a:ext cx="450086" cy="2055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2129" y="5341085"/>
            <a:ext cx="563522" cy="191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038239" y="5330454"/>
            <a:ext cx="450086" cy="205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562779" y="4781106"/>
            <a:ext cx="219714" cy="1949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07394" y="839974"/>
            <a:ext cx="861239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13715" y="786810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75682" y="6083228"/>
            <a:ext cx="8557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fr-FR" kern="0" dirty="0" smtClean="0"/>
              <a:t>TE/MSC: JEAN-PHILIPE TOCK, YANN LECLERCQ, ARNAUD BOUZOUD</a:t>
            </a:r>
            <a:endParaRPr lang="fr-FR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6879265" y="839973"/>
            <a:ext cx="361507" cy="1807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616966" y="779723"/>
            <a:ext cx="7832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CM1&amp;2</a:t>
            </a:r>
            <a:endParaRPr lang="en-US" sz="1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872169" y="976425"/>
            <a:ext cx="38987" cy="473326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07424" y="962251"/>
            <a:ext cx="21236" cy="466237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72135" y="4253021"/>
            <a:ext cx="786805" cy="1807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254945" y="839972"/>
            <a:ext cx="70886" cy="1807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7247862" y="1011862"/>
            <a:ext cx="38987" cy="473326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40008" y="839971"/>
            <a:ext cx="209107" cy="184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56200" y="843517"/>
            <a:ext cx="407586" cy="1772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947738"/>
            <a:ext cx="85725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53ED79-745A-4BA4-8D49-78E309A80BB5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036562" y="53975"/>
            <a:ext cx="5464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Hie-Isolde SC Linac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1356980" y="5604835"/>
            <a:ext cx="465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>
                <a:solidFill>
                  <a:srgbClr val="FF0000"/>
                </a:solidFill>
              </a:rPr>
              <a:t> First 10MeV/u by </a:t>
            </a:r>
            <a:r>
              <a:rPr lang="de-DE" sz="2400" b="1" dirty="0" smtClean="0">
                <a:solidFill>
                  <a:srgbClr val="FF0000"/>
                </a:solidFill>
              </a:rPr>
              <a:t>March </a:t>
            </a:r>
            <a:r>
              <a:rPr lang="de-DE" sz="2400" b="1" dirty="0">
                <a:solidFill>
                  <a:srgbClr val="FF0000"/>
                </a:solidFill>
              </a:rPr>
              <a:t>2016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33916" y="4274288"/>
            <a:ext cx="8729331" cy="1041991"/>
          </a:xfrm>
          <a:custGeom>
            <a:avLst/>
            <a:gdLst>
              <a:gd name="connsiteX0" fmla="*/ 21265 w 8729331"/>
              <a:gd name="connsiteY0" fmla="*/ 0 h 1041991"/>
              <a:gd name="connsiteX1" fmla="*/ 5380075 w 8729331"/>
              <a:gd name="connsiteY1" fmla="*/ 510363 h 1041991"/>
              <a:gd name="connsiteX2" fmla="*/ 5390707 w 8729331"/>
              <a:gd name="connsiteY2" fmla="*/ 627321 h 1041991"/>
              <a:gd name="connsiteX3" fmla="*/ 8729331 w 8729331"/>
              <a:gd name="connsiteY3" fmla="*/ 946298 h 1041991"/>
              <a:gd name="connsiteX4" fmla="*/ 8729331 w 8729331"/>
              <a:gd name="connsiteY4" fmla="*/ 1041991 h 1041991"/>
              <a:gd name="connsiteX5" fmla="*/ 0 w 8729331"/>
              <a:gd name="connsiteY5" fmla="*/ 1041991 h 1041991"/>
              <a:gd name="connsiteX6" fmla="*/ 21265 w 8729331"/>
              <a:gd name="connsiteY6" fmla="*/ 0 h 1041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29331" h="1041991">
                <a:moveTo>
                  <a:pt x="21265" y="0"/>
                </a:moveTo>
                <a:lnTo>
                  <a:pt x="5380075" y="510363"/>
                </a:lnTo>
                <a:lnTo>
                  <a:pt x="5390707" y="627321"/>
                </a:lnTo>
                <a:lnTo>
                  <a:pt x="8729331" y="946298"/>
                </a:lnTo>
                <a:lnTo>
                  <a:pt x="8729331" y="1041991"/>
                </a:lnTo>
                <a:lnTo>
                  <a:pt x="0" y="1041991"/>
                </a:lnTo>
                <a:lnTo>
                  <a:pt x="21265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5" name="Text Box 8"/>
          <p:cNvSpPr txBox="1">
            <a:spLocks noChangeArrowheads="1"/>
          </p:cNvSpPr>
          <p:nvPr/>
        </p:nvSpPr>
        <p:spPr bwMode="auto">
          <a:xfrm>
            <a:off x="304135" y="4764272"/>
            <a:ext cx="3895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u="sng" dirty="0">
                <a:solidFill>
                  <a:srgbClr val="FF0000"/>
                </a:solidFill>
              </a:rPr>
              <a:t>Hie-Isolde SC Linac: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804655" y="5985835"/>
            <a:ext cx="465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Bunched beam by 2017 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737855" y="5198435"/>
            <a:ext cx="5743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>
                <a:solidFill>
                  <a:srgbClr val="FF0000"/>
                </a:solidFill>
              </a:rPr>
              <a:t>5.5MeV/u by the autumn of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79541" y="53975"/>
            <a:ext cx="5559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Beam Transfer 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6193" y="1658678"/>
            <a:ext cx="8157807" cy="472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6" name="Picture 4" descr="http://cache.gawkerassets.com/assets/images/4/2010/03/500x_tin_can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63393">
            <a:off x="186179" y="1348424"/>
            <a:ext cx="3445206" cy="1660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79541" y="53975"/>
            <a:ext cx="5559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Beam </a:t>
            </a:r>
            <a:r>
              <a:rPr lang="de-DE" sz="3600" b="1" dirty="0">
                <a:solidFill>
                  <a:srgbClr val="0D3A7E"/>
                </a:solidFill>
              </a:rPr>
              <a:t>Transfer 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511132"/>
            <a:ext cx="84010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67568" y="4146692"/>
            <a:ext cx="776172" cy="2020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314660" y="4157328"/>
            <a:ext cx="223284" cy="2126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7724" y="5443870"/>
            <a:ext cx="8633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EN/HDO	: YACINE KADI, TE/EPC: DAVID NISBET, TE/MSC: JEREMY BAUCHE, TE/ABT: BRENNAN GODDARD, BE/OP: DIDIER VOULOT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00991" y="3235836"/>
            <a:ext cx="485549" cy="1772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98241" y="1297172"/>
            <a:ext cx="978197" cy="18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89626" y="1244010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8176442" y="1297172"/>
            <a:ext cx="404032" cy="1807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946039" y="1236924"/>
            <a:ext cx="7832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CM1&amp;2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8580472" y="1297172"/>
            <a:ext cx="95695" cy="1807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8190612" y="1486787"/>
            <a:ext cx="17728" cy="2872562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198271" y="1472613"/>
            <a:ext cx="21236" cy="29080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576938" y="1490325"/>
            <a:ext cx="24807" cy="28583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992377" y="3948219"/>
            <a:ext cx="1431846" cy="1878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51135" y="3965944"/>
            <a:ext cx="620232" cy="1842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849" y="767634"/>
            <a:ext cx="7928528" cy="464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0" y="5445125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Straight line with 2 branches – </a:t>
            </a:r>
            <a:r>
              <a:rPr lang="de-DE" sz="2800" b="1" dirty="0" smtClean="0">
                <a:solidFill>
                  <a:srgbClr val="FF0000"/>
                </a:solidFill>
              </a:rPr>
              <a:t>Oct </a:t>
            </a:r>
            <a:r>
              <a:rPr lang="de-DE" sz="2800" b="1" dirty="0">
                <a:solidFill>
                  <a:srgbClr val="FF0000"/>
                </a:solidFill>
              </a:rPr>
              <a:t>2013 - </a:t>
            </a:r>
            <a:r>
              <a:rPr lang="de-DE" sz="2800" b="1" dirty="0" smtClean="0">
                <a:solidFill>
                  <a:srgbClr val="FF0000"/>
                </a:solidFill>
              </a:rPr>
              <a:t>Sept </a:t>
            </a:r>
            <a:r>
              <a:rPr lang="de-DE" sz="2800" b="1" dirty="0">
                <a:solidFill>
                  <a:srgbClr val="FF0000"/>
                </a:solidFill>
              </a:rPr>
              <a:t>2014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0" y="5911850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Miniball move: Oct 2013 – April 2014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6793211">
            <a:off x="2695143" y="3473079"/>
            <a:ext cx="866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94793" y="3511179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23542" y="2771554"/>
            <a:ext cx="82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Actar</a:t>
            </a:r>
            <a:r>
              <a:rPr lang="en-US" sz="1600" dirty="0"/>
              <a:t> / Helios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83405" y="4619858"/>
            <a:ext cx="1257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diagnostics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174733" y="2030817"/>
            <a:ext cx="828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Exp.</a:t>
            </a:r>
          </a:p>
          <a:p>
            <a:r>
              <a:rPr lang="en-US" sz="1600" dirty="0" smtClean="0"/>
              <a:t>station</a:t>
            </a:r>
            <a:endParaRPr lang="en-US" sz="1600" dirty="0"/>
          </a:p>
        </p:txBody>
      </p:sp>
      <p:pic>
        <p:nvPicPr>
          <p:cNvPr id="10446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1397" y="2256982"/>
            <a:ext cx="1000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1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078376" y="2384573"/>
            <a:ext cx="10287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14487" y="2015532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1988296" y="53975"/>
            <a:ext cx="63901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Beam Transfer </a:t>
            </a:r>
            <a:r>
              <a:rPr lang="de-DE" sz="3600" b="1" dirty="0" smtClean="0">
                <a:solidFill>
                  <a:srgbClr val="0D3A7E"/>
                </a:solidFill>
              </a:rPr>
              <a:t>Line </a:t>
            </a:r>
            <a:r>
              <a:rPr lang="de-DE" sz="3600" b="1" dirty="0" smtClean="0">
                <a:solidFill>
                  <a:srgbClr val="FF0000"/>
                </a:solidFill>
              </a:rPr>
              <a:t>Stage 1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4462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9483" y="3617947"/>
            <a:ext cx="1866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2394" y="2887848"/>
            <a:ext cx="1866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2" grpId="0"/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844" y="773076"/>
            <a:ext cx="78771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72145" y="5445125"/>
            <a:ext cx="291332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The bend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767" y="1110216"/>
            <a:ext cx="13430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1397" y="2256982"/>
            <a:ext cx="1000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078376" y="2384573"/>
            <a:ext cx="10287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114487" y="2015532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8236" y="1247024"/>
            <a:ext cx="1000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064868" y="955818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01504" y="771548"/>
            <a:ext cx="18002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723542" y="2771554"/>
            <a:ext cx="82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Actar</a:t>
            </a:r>
            <a:r>
              <a:rPr lang="en-US" sz="1600" dirty="0"/>
              <a:t> / Helios</a:t>
            </a:r>
          </a:p>
        </p:txBody>
      </p:sp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7384538" y="1170466"/>
            <a:ext cx="904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TSR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7517888" y="1008542"/>
            <a:ext cx="42862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2617192" y="877632"/>
            <a:ext cx="2422655" cy="1780509"/>
            <a:chOff x="2617192" y="877632"/>
            <a:chExt cx="2422655" cy="1780509"/>
          </a:xfrm>
        </p:grpSpPr>
        <p:sp>
          <p:nvSpPr>
            <p:cNvPr id="22" name="Rectangle 21"/>
            <p:cNvSpPr/>
            <p:nvPr/>
          </p:nvSpPr>
          <p:spPr>
            <a:xfrm>
              <a:off x="2658140" y="1158949"/>
              <a:ext cx="2381707" cy="149919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2617192" y="877632"/>
              <a:ext cx="15333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Spectrometer</a:t>
              </a:r>
              <a:endParaRPr lang="en-US" sz="1600" dirty="0"/>
            </a:p>
          </p:txBody>
        </p: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009251" y="2407118"/>
            <a:ext cx="828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Exp. station</a:t>
            </a:r>
            <a:endParaRPr lang="en-US" sz="16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5959475"/>
            <a:ext cx="91440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2nd </a:t>
            </a:r>
            <a:r>
              <a:rPr lang="de-DE" sz="2800" b="1" dirty="0">
                <a:solidFill>
                  <a:srgbClr val="FF0000"/>
                </a:solidFill>
              </a:rPr>
              <a:t>Miniball </a:t>
            </a:r>
            <a:r>
              <a:rPr lang="de-DE" sz="2800" b="1" dirty="0" smtClean="0">
                <a:solidFill>
                  <a:srgbClr val="FF0000"/>
                </a:solidFill>
              </a:rPr>
              <a:t>move and Spectrometer installation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6945" y="5943762"/>
            <a:ext cx="3914242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 TSR and beyond..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9632" y="5501180"/>
            <a:ext cx="1679921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 Stage 3: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988296" y="53975"/>
            <a:ext cx="63901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Beam Transfer </a:t>
            </a:r>
            <a:r>
              <a:rPr lang="de-DE" sz="3600" b="1" dirty="0" smtClean="0">
                <a:solidFill>
                  <a:srgbClr val="0D3A7E"/>
                </a:solidFill>
              </a:rPr>
              <a:t>Line </a:t>
            </a:r>
            <a:r>
              <a:rPr lang="de-DE" sz="3600" b="1" dirty="0" smtClean="0">
                <a:solidFill>
                  <a:srgbClr val="FF0000"/>
                </a:solidFill>
              </a:rPr>
              <a:t>Stage 2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485858" y="46880"/>
            <a:ext cx="188550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FF0000"/>
                </a:solidFill>
              </a:rPr>
              <a:t>Stage 3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  <p:bldP spid="18" grpId="0"/>
      <p:bldP spid="20" grpId="0"/>
      <p:bldP spid="25" grpId="0"/>
      <p:bldP spid="8" grpId="0" animBg="1"/>
      <p:bldP spid="8" grpId="1" animBg="1"/>
      <p:bldP spid="10" grpId="0" animBg="1"/>
      <p:bldP spid="11" grpId="0" animBg="1"/>
      <p:bldP spid="2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BC9F01B-714E-421C-9455-2CA52CA86420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6810375" y="3248025"/>
            <a:ext cx="2124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TSR Max </a:t>
            </a:r>
          </a:p>
          <a:p>
            <a:r>
              <a:rPr lang="en-US" sz="2000"/>
              <a:t>Planck Institute </a:t>
            </a:r>
          </a:p>
          <a:p>
            <a:r>
              <a:rPr lang="en-US" sz="2000"/>
              <a:t>Heidelberg</a:t>
            </a:r>
          </a:p>
        </p:txBody>
      </p:sp>
      <p:pic>
        <p:nvPicPr>
          <p:cNvPr id="44037" name="Picture 6" descr="http://klanjuste.de/images/research/tsr_co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733550"/>
            <a:ext cx="61531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8" descr="http://universum.mediaquell.com/files/2010/09/tsr-mp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0" y="895350"/>
            <a:ext cx="35083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124075" y="53975"/>
            <a:ext cx="525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Possible LS1 activities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947411" y="1003820"/>
            <a:ext cx="470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/>
              <a:t>TSR @ Hie-Isolde</a:t>
            </a:r>
            <a:endParaRPr lang="en-US" sz="3600" b="1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6113722" y="5082364"/>
            <a:ext cx="30090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/>
              <a:t>TSR@Hie</a:t>
            </a:r>
            <a:r>
              <a:rPr lang="en-US" sz="2000" dirty="0" smtClean="0"/>
              <a:t>-ISOLDE</a:t>
            </a:r>
            <a:endParaRPr lang="en-US" sz="2000" dirty="0"/>
          </a:p>
          <a:p>
            <a:r>
              <a:rPr lang="en-US" sz="2000" dirty="0" smtClean="0"/>
              <a:t>LOI </a:t>
            </a:r>
            <a:r>
              <a:rPr lang="en-US" sz="2000" dirty="0" err="1" smtClean="0"/>
              <a:t>endored</a:t>
            </a:r>
            <a:r>
              <a:rPr lang="en-US" sz="2000" dirty="0" smtClean="0"/>
              <a:t> Jan </a:t>
            </a:r>
            <a:r>
              <a:rPr lang="en-US" sz="2000" dirty="0"/>
              <a:t>2011 </a:t>
            </a:r>
            <a:endParaRPr lang="en-US" sz="2000" dirty="0" smtClean="0"/>
          </a:p>
          <a:p>
            <a:r>
              <a:rPr lang="en-US" sz="2000" dirty="0" smtClean="0"/>
              <a:t>TDR submitted Jan 2012</a:t>
            </a:r>
          </a:p>
          <a:p>
            <a:r>
              <a:rPr lang="en-US" sz="2000" dirty="0" smtClean="0"/>
              <a:t>(</a:t>
            </a:r>
            <a:r>
              <a:rPr lang="en-US" sz="2000" dirty="0"/>
              <a:t>K. Blaum, Y. Litvinov)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1266825"/>
            <a:ext cx="7543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69E9A7-FECE-4331-A224-A56F375887D8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187852" y="4632919"/>
            <a:ext cx="498157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Proposed layout to fit the TSR:</a:t>
            </a:r>
          </a:p>
          <a:p>
            <a:r>
              <a:rPr lang="en-US" dirty="0" smtClean="0"/>
              <a:t>Installation </a:t>
            </a:r>
            <a:r>
              <a:rPr lang="en-US" dirty="0"/>
              <a:t>above the CERN </a:t>
            </a:r>
            <a:r>
              <a:rPr lang="en-US" dirty="0" smtClean="0"/>
              <a:t>service-tunnel</a:t>
            </a:r>
            <a:endParaRPr lang="en-US" dirty="0"/>
          </a:p>
          <a:p>
            <a:r>
              <a:rPr lang="en-US" dirty="0"/>
              <a:t>Tilted </a:t>
            </a:r>
            <a:r>
              <a:rPr lang="en-US" dirty="0" err="1"/>
              <a:t>beamline</a:t>
            </a:r>
            <a:r>
              <a:rPr lang="en-US" dirty="0"/>
              <a:t> coming up from the </a:t>
            </a:r>
            <a:r>
              <a:rPr lang="en-US" dirty="0" smtClean="0"/>
              <a:t>machine.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Cost</a:t>
            </a:r>
            <a:r>
              <a:rPr lang="fr-FR" sz="2000" dirty="0" smtClean="0"/>
              <a:t> </a:t>
            </a:r>
            <a:r>
              <a:rPr lang="fr-FR" sz="2000" dirty="0" err="1" smtClean="0"/>
              <a:t>study</a:t>
            </a:r>
            <a:r>
              <a:rPr lang="fr-FR" sz="2000" dirty="0" smtClean="0"/>
              <a:t>:</a:t>
            </a:r>
          </a:p>
          <a:p>
            <a:r>
              <a:rPr lang="fr-FR" sz="2000" dirty="0" smtClean="0"/>
              <a:t>Eliseo Perez-Duenas GS/SE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77000" y="3371850"/>
            <a:ext cx="533400" cy="85725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434138" y="327977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24.6m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86400" y="3381375"/>
            <a:ext cx="533400" cy="85725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461000" y="327977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23.3m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629150" y="4074489"/>
            <a:ext cx="1695450" cy="678486"/>
          </a:xfrm>
          <a:custGeom>
            <a:avLst/>
            <a:gdLst>
              <a:gd name="connsiteX0" fmla="*/ 0 w 1695450"/>
              <a:gd name="connsiteY0" fmla="*/ 145086 h 678486"/>
              <a:gd name="connsiteX1" fmla="*/ 1695450 w 1695450"/>
              <a:gd name="connsiteY1" fmla="*/ 678486 h 678486"/>
              <a:gd name="connsiteX2" fmla="*/ 1695450 w 1695450"/>
              <a:gd name="connsiteY2" fmla="*/ 468936 h 678486"/>
              <a:gd name="connsiteX3" fmla="*/ 1619250 w 1695450"/>
              <a:gd name="connsiteY3" fmla="*/ 430836 h 678486"/>
              <a:gd name="connsiteX4" fmla="*/ 1571625 w 1695450"/>
              <a:gd name="connsiteY4" fmla="*/ 383211 h 678486"/>
              <a:gd name="connsiteX5" fmla="*/ 1438275 w 1695450"/>
              <a:gd name="connsiteY5" fmla="*/ 373686 h 678486"/>
              <a:gd name="connsiteX6" fmla="*/ 1238250 w 1695450"/>
              <a:gd name="connsiteY6" fmla="*/ 345111 h 678486"/>
              <a:gd name="connsiteX7" fmla="*/ 1209675 w 1695450"/>
              <a:gd name="connsiteY7" fmla="*/ 326061 h 678486"/>
              <a:gd name="connsiteX8" fmla="*/ 1152525 w 1695450"/>
              <a:gd name="connsiteY8" fmla="*/ 278436 h 678486"/>
              <a:gd name="connsiteX9" fmla="*/ 933450 w 1695450"/>
              <a:gd name="connsiteY9" fmla="*/ 249861 h 678486"/>
              <a:gd name="connsiteX10" fmla="*/ 904875 w 1695450"/>
              <a:gd name="connsiteY10" fmla="*/ 240336 h 678486"/>
              <a:gd name="connsiteX11" fmla="*/ 809625 w 1695450"/>
              <a:gd name="connsiteY11" fmla="*/ 221286 h 678486"/>
              <a:gd name="connsiteX12" fmla="*/ 762000 w 1695450"/>
              <a:gd name="connsiteY12" fmla="*/ 145086 h 678486"/>
              <a:gd name="connsiteX13" fmla="*/ 666750 w 1695450"/>
              <a:gd name="connsiteY13" fmla="*/ 154611 h 678486"/>
              <a:gd name="connsiteX14" fmla="*/ 638175 w 1695450"/>
              <a:gd name="connsiteY14" fmla="*/ 164136 h 678486"/>
              <a:gd name="connsiteX15" fmla="*/ 552450 w 1695450"/>
              <a:gd name="connsiteY15" fmla="*/ 126036 h 678486"/>
              <a:gd name="connsiteX16" fmla="*/ 523875 w 1695450"/>
              <a:gd name="connsiteY16" fmla="*/ 116511 h 678486"/>
              <a:gd name="connsiteX17" fmla="*/ 514350 w 1695450"/>
              <a:gd name="connsiteY17" fmla="*/ 87936 h 678486"/>
              <a:gd name="connsiteX18" fmla="*/ 457200 w 1695450"/>
              <a:gd name="connsiteY18" fmla="*/ 68886 h 678486"/>
              <a:gd name="connsiteX19" fmla="*/ 390525 w 1695450"/>
              <a:gd name="connsiteY19" fmla="*/ 2211 h 678486"/>
              <a:gd name="connsiteX20" fmla="*/ 323850 w 1695450"/>
              <a:gd name="connsiteY20" fmla="*/ 2211 h 678486"/>
              <a:gd name="connsiteX21" fmla="*/ 0 w 1695450"/>
              <a:gd name="connsiteY21" fmla="*/ 145086 h 67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95450" h="678486">
                <a:moveTo>
                  <a:pt x="0" y="145086"/>
                </a:moveTo>
                <a:lnTo>
                  <a:pt x="1695450" y="678486"/>
                </a:lnTo>
                <a:lnTo>
                  <a:pt x="1695450" y="468936"/>
                </a:lnTo>
                <a:cubicBezTo>
                  <a:pt x="1670050" y="456236"/>
                  <a:pt x="1642515" y="447121"/>
                  <a:pt x="1619250" y="430836"/>
                </a:cubicBezTo>
                <a:cubicBezTo>
                  <a:pt x="1590711" y="410858"/>
                  <a:pt x="1612864" y="390489"/>
                  <a:pt x="1571625" y="383211"/>
                </a:cubicBezTo>
                <a:cubicBezTo>
                  <a:pt x="1527740" y="375467"/>
                  <a:pt x="1482725" y="376861"/>
                  <a:pt x="1438275" y="373686"/>
                </a:cubicBezTo>
                <a:cubicBezTo>
                  <a:pt x="1355979" y="318822"/>
                  <a:pt x="1451610" y="375591"/>
                  <a:pt x="1238250" y="345111"/>
                </a:cubicBezTo>
                <a:cubicBezTo>
                  <a:pt x="1226917" y="343492"/>
                  <a:pt x="1218469" y="333390"/>
                  <a:pt x="1209675" y="326061"/>
                </a:cubicBezTo>
                <a:cubicBezTo>
                  <a:pt x="1184040" y="304698"/>
                  <a:pt x="1182931" y="291950"/>
                  <a:pt x="1152525" y="278436"/>
                </a:cubicBezTo>
                <a:cubicBezTo>
                  <a:pt x="1075328" y="244126"/>
                  <a:pt x="1031287" y="255616"/>
                  <a:pt x="933450" y="249861"/>
                </a:cubicBezTo>
                <a:cubicBezTo>
                  <a:pt x="923925" y="246686"/>
                  <a:pt x="914658" y="242594"/>
                  <a:pt x="904875" y="240336"/>
                </a:cubicBezTo>
                <a:cubicBezTo>
                  <a:pt x="873325" y="233055"/>
                  <a:pt x="809625" y="221286"/>
                  <a:pt x="809625" y="221286"/>
                </a:cubicBezTo>
                <a:cubicBezTo>
                  <a:pt x="786955" y="153276"/>
                  <a:pt x="807283" y="175275"/>
                  <a:pt x="762000" y="145086"/>
                </a:cubicBezTo>
                <a:cubicBezTo>
                  <a:pt x="730250" y="148261"/>
                  <a:pt x="698287" y="149759"/>
                  <a:pt x="666750" y="154611"/>
                </a:cubicBezTo>
                <a:cubicBezTo>
                  <a:pt x="656827" y="156138"/>
                  <a:pt x="648154" y="165245"/>
                  <a:pt x="638175" y="164136"/>
                </a:cubicBezTo>
                <a:cubicBezTo>
                  <a:pt x="574986" y="157115"/>
                  <a:pt x="594985" y="147303"/>
                  <a:pt x="552450" y="126036"/>
                </a:cubicBezTo>
                <a:cubicBezTo>
                  <a:pt x="543470" y="121546"/>
                  <a:pt x="533400" y="119686"/>
                  <a:pt x="523875" y="116511"/>
                </a:cubicBezTo>
                <a:cubicBezTo>
                  <a:pt x="520700" y="106986"/>
                  <a:pt x="522520" y="93772"/>
                  <a:pt x="514350" y="87936"/>
                </a:cubicBezTo>
                <a:cubicBezTo>
                  <a:pt x="498010" y="76264"/>
                  <a:pt x="457200" y="68886"/>
                  <a:pt x="457200" y="68886"/>
                </a:cubicBezTo>
                <a:cubicBezTo>
                  <a:pt x="432646" y="32055"/>
                  <a:pt x="432438" y="6402"/>
                  <a:pt x="390525" y="2211"/>
                </a:cubicBezTo>
                <a:cubicBezTo>
                  <a:pt x="368410" y="0"/>
                  <a:pt x="346075" y="2211"/>
                  <a:pt x="323850" y="2211"/>
                </a:cubicBezTo>
                <a:lnTo>
                  <a:pt x="0" y="145086"/>
                </a:lnTo>
                <a:close/>
              </a:path>
            </a:pathLst>
          </a:custGeom>
          <a:solidFill>
            <a:srgbClr val="BFD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38675" y="4248150"/>
            <a:ext cx="1685925" cy="533400"/>
          </a:xfrm>
          <a:prstGeom prst="line">
            <a:avLst/>
          </a:prstGeom>
          <a:ln w="57150">
            <a:solidFill>
              <a:srgbClr val="3D6F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86400" y="4524375"/>
            <a:ext cx="0" cy="352425"/>
          </a:xfrm>
          <a:prstGeom prst="line">
            <a:avLst/>
          </a:prstGeom>
          <a:ln w="57150">
            <a:solidFill>
              <a:srgbClr val="3D6F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715125" y="4848225"/>
            <a:ext cx="466725" cy="9525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691313" y="474662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latin typeface="Calibri" pitchFamily="34" charset="0"/>
                <a:cs typeface="Arial" pitchFamily="34" charset="0"/>
              </a:rPr>
              <a:t>3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6667500" y="3933825"/>
            <a:ext cx="228600" cy="466725"/>
          </a:xfrm>
          <a:custGeom>
            <a:avLst/>
            <a:gdLst>
              <a:gd name="connsiteX0" fmla="*/ 0 w 228600"/>
              <a:gd name="connsiteY0" fmla="*/ 466725 h 466725"/>
              <a:gd name="connsiteX1" fmla="*/ 19050 w 228600"/>
              <a:gd name="connsiteY1" fmla="*/ 161925 h 466725"/>
              <a:gd name="connsiteX2" fmla="*/ 228600 w 228600"/>
              <a:gd name="connsiteY2" fmla="*/ 0 h 466725"/>
              <a:gd name="connsiteX3" fmla="*/ 209550 w 228600"/>
              <a:gd name="connsiteY3" fmla="*/ 29527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466725">
                <a:moveTo>
                  <a:pt x="0" y="466725"/>
                </a:moveTo>
                <a:lnTo>
                  <a:pt x="19050" y="161925"/>
                </a:lnTo>
                <a:lnTo>
                  <a:pt x="228600" y="0"/>
                </a:lnTo>
                <a:lnTo>
                  <a:pt x="209550" y="29527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3114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TSR @ Hie-Isolde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14325" y="1139825"/>
            <a:ext cx="3638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dirty="0" smtClean="0"/>
              <a:t>Jura (west) side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27D02F1-137A-42B4-95F3-60FF017A574A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9" name="TextBox 8"/>
          <p:cNvSpPr txBox="1"/>
          <p:nvPr/>
        </p:nvSpPr>
        <p:spPr>
          <a:xfrm>
            <a:off x="180753" y="838200"/>
            <a:ext cx="8963247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latin typeface="+mn-lt"/>
              </a:rPr>
              <a:t>1. Increasing the surface of the Solid State Lab in building B.115:</a:t>
            </a:r>
          </a:p>
          <a:p>
            <a:pPr>
              <a:defRPr/>
            </a:pPr>
            <a:r>
              <a:rPr lang="en-US" dirty="0">
                <a:latin typeface="+mn-lt"/>
              </a:rPr>
              <a:t>	</a:t>
            </a:r>
            <a:r>
              <a:rPr lang="en-US" sz="1600" dirty="0">
                <a:latin typeface="+mn-lt"/>
              </a:rPr>
              <a:t>For RP safety reasons all solid state activities will be moved 	from B.275 to B.115</a:t>
            </a:r>
          </a:p>
          <a:p>
            <a:pPr>
              <a:defRPr/>
            </a:pPr>
            <a:r>
              <a:rPr lang="en-US" sz="1600" dirty="0">
                <a:latin typeface="+mn-lt"/>
              </a:rPr>
              <a:t>	This will suppress the existing workshop in B.115 and courtyard between B.115 and 	B.601</a:t>
            </a:r>
          </a:p>
          <a:p>
            <a:pPr>
              <a:defRPr/>
            </a:pPr>
            <a:r>
              <a:rPr lang="en-US" dirty="0">
                <a:latin typeface="+mn-lt"/>
              </a:rPr>
              <a:t> </a:t>
            </a:r>
            <a:endParaRPr lang="en-US" dirty="0" smtClean="0">
              <a:latin typeface="+mn-lt"/>
            </a:endParaRPr>
          </a:p>
          <a:p>
            <a:pPr>
              <a:defRPr/>
            </a:pPr>
            <a:endParaRPr lang="en-US" dirty="0">
              <a:latin typeface="+mn-lt"/>
            </a:endParaRPr>
          </a:p>
          <a:p>
            <a:pPr>
              <a:defRPr/>
            </a:pPr>
            <a:r>
              <a:rPr lang="en-US" sz="2000" b="1" dirty="0">
                <a:latin typeface="+mn-lt"/>
              </a:rPr>
              <a:t>2. Replace the existing building 507 by a </a:t>
            </a:r>
            <a:r>
              <a:rPr lang="en-US" sz="2000" b="1" dirty="0" smtClean="0">
                <a:latin typeface="+mn-lt"/>
              </a:rPr>
              <a:t>new building / modular cabins:</a:t>
            </a:r>
            <a:endParaRPr lang="en-US" sz="2000" b="1" dirty="0">
              <a:latin typeface="+mn-lt"/>
            </a:endParaRPr>
          </a:p>
          <a:p>
            <a:pPr>
              <a:defRPr/>
            </a:pPr>
            <a:r>
              <a:rPr lang="en-US" dirty="0">
                <a:latin typeface="+mn-lt"/>
              </a:rPr>
              <a:t>	</a:t>
            </a:r>
            <a:r>
              <a:rPr lang="en-US" sz="1600" dirty="0">
                <a:latin typeface="+mn-lt"/>
              </a:rPr>
              <a:t>Ground floor (only accessible from within the surveyed area):</a:t>
            </a:r>
          </a:p>
          <a:p>
            <a:pPr>
              <a:defRPr/>
            </a:pPr>
            <a:r>
              <a:rPr lang="en-US" sz="1600" dirty="0">
                <a:latin typeface="+mn-lt"/>
              </a:rPr>
              <a:t> 		- Labs and workshop</a:t>
            </a:r>
          </a:p>
          <a:p>
            <a:pPr>
              <a:defRPr/>
            </a:pPr>
            <a:r>
              <a:rPr lang="en-US" sz="1600" dirty="0">
                <a:latin typeface="+mn-lt"/>
              </a:rPr>
              <a:t>	First floor (accessible from outside the </a:t>
            </a:r>
            <a:r>
              <a:rPr lang="en-US" sz="1600" dirty="0"/>
              <a:t>surveyed</a:t>
            </a:r>
            <a:r>
              <a:rPr lang="en-US" sz="1600" dirty="0">
                <a:latin typeface="+mn-lt"/>
              </a:rPr>
              <a:t> area):</a:t>
            </a:r>
          </a:p>
          <a:p>
            <a:pPr>
              <a:defRPr/>
            </a:pPr>
            <a:r>
              <a:rPr lang="en-US" sz="1600" dirty="0">
                <a:latin typeface="+mn-lt"/>
              </a:rPr>
              <a:t>		- Data Acquisition rooms</a:t>
            </a:r>
          </a:p>
          <a:p>
            <a:pPr>
              <a:defRPr/>
            </a:pPr>
            <a:r>
              <a:rPr lang="en-US" sz="1600" dirty="0">
                <a:latin typeface="+mn-lt"/>
              </a:rPr>
              <a:t>		- </a:t>
            </a:r>
            <a:r>
              <a:rPr lang="en-US" sz="1600" dirty="0" smtClean="0">
                <a:latin typeface="+mn-lt"/>
              </a:rPr>
              <a:t>Meeting room/Visitors Center </a:t>
            </a:r>
            <a:endParaRPr lang="en-US" sz="1600" dirty="0">
              <a:latin typeface="+mn-lt"/>
            </a:endParaRPr>
          </a:p>
          <a:p>
            <a:pPr>
              <a:defRPr/>
            </a:pPr>
            <a:r>
              <a:rPr lang="en-US" sz="1600" dirty="0">
                <a:latin typeface="+mn-lt"/>
              </a:rPr>
              <a:t>		</a:t>
            </a:r>
          </a:p>
          <a:p>
            <a:pPr>
              <a:defRPr/>
            </a:pPr>
            <a:endParaRPr lang="en-US" sz="1600" dirty="0" smtClean="0">
              <a:latin typeface="+mn-lt"/>
            </a:endParaRPr>
          </a:p>
          <a:p>
            <a:pPr>
              <a:defRPr/>
            </a:pPr>
            <a:endParaRPr lang="en-US" sz="1600" dirty="0" smtClean="0">
              <a:latin typeface="+mn-lt"/>
            </a:endParaRPr>
          </a:p>
          <a:p>
            <a:pPr lvl="1">
              <a:defRPr/>
            </a:pPr>
            <a:endParaRPr lang="en-US" sz="1600" dirty="0" smtClean="0">
              <a:latin typeface="+mn-lt"/>
            </a:endParaRPr>
          </a:p>
          <a:p>
            <a:pPr lvl="1">
              <a:defRPr/>
            </a:pPr>
            <a:r>
              <a:rPr lang="fr-FR" sz="2000" dirty="0" err="1" smtClean="0">
                <a:latin typeface="+mn-lt"/>
              </a:rPr>
              <a:t>Cost</a:t>
            </a:r>
            <a:r>
              <a:rPr lang="fr-FR" sz="2000" dirty="0" smtClean="0">
                <a:latin typeface="+mn-lt"/>
              </a:rPr>
              <a:t> </a:t>
            </a:r>
            <a:r>
              <a:rPr lang="fr-FR" sz="2000" dirty="0" err="1" smtClean="0">
                <a:latin typeface="+mn-lt"/>
              </a:rPr>
              <a:t>study</a:t>
            </a:r>
            <a:r>
              <a:rPr lang="fr-FR" sz="2000" dirty="0" smtClean="0">
                <a:latin typeface="+mn-lt"/>
              </a:rPr>
              <a:t>:</a:t>
            </a:r>
          </a:p>
          <a:p>
            <a:pPr lvl="1">
              <a:defRPr/>
            </a:pPr>
            <a:r>
              <a:rPr lang="fr-FR" sz="2000" dirty="0" smtClean="0">
                <a:latin typeface="+mn-lt"/>
              </a:rPr>
              <a:t>Eliseo Perez-Duenas GS/SE</a:t>
            </a:r>
          </a:p>
          <a:p>
            <a:pPr lvl="1">
              <a:defRPr/>
            </a:pPr>
            <a:endParaRPr lang="fr-FR" sz="2000" b="1" dirty="0" smtClean="0">
              <a:latin typeface="+mn-lt"/>
            </a:endParaRPr>
          </a:p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2990850" y="2028825"/>
            <a:ext cx="2914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u="sng" dirty="0">
                <a:solidFill>
                  <a:srgbClr val="FF0000"/>
                </a:solidFill>
              </a:rPr>
              <a:t>under discussion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44925"/>
            <a:ext cx="3276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58766" y="53975"/>
            <a:ext cx="523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User Facilities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8" name="Picture 2" descr="http://www.nevyap.com/prefabrikev/resimler/buyuk/ofis_santiye%20_konteyn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9979" y="3735003"/>
            <a:ext cx="3308719" cy="2294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766AD-C4F5-4E04-8DB5-9677D97C215D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39939" name="TextBox 4"/>
          <p:cNvSpPr txBox="1">
            <a:spLocks noChangeArrowheads="1"/>
          </p:cNvSpPr>
          <p:nvPr/>
        </p:nvSpPr>
        <p:spPr bwMode="auto">
          <a:xfrm>
            <a:off x="219075" y="1076325"/>
            <a:ext cx="80676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Present </a:t>
            </a:r>
            <a:r>
              <a:rPr lang="en-US" sz="2400" b="1" dirty="0" smtClean="0"/>
              <a:t>situation</a:t>
            </a:r>
            <a:r>
              <a:rPr lang="en-US" sz="2000" b="1" dirty="0" smtClean="0"/>
              <a:t>: </a:t>
            </a:r>
            <a:r>
              <a:rPr lang="en-US" sz="2000" dirty="0" smtClean="0"/>
              <a:t>- ground floor</a:t>
            </a:r>
            <a:endParaRPr lang="en-US" sz="2400" dirty="0"/>
          </a:p>
          <a:p>
            <a:endParaRPr lang="en-US" sz="24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1450" y="1571625"/>
            <a:ext cx="8839200" cy="4819650"/>
            <a:chOff x="171449" y="1571625"/>
            <a:chExt cx="8838775" cy="4819649"/>
          </a:xfrm>
        </p:grpSpPr>
        <p:pic>
          <p:nvPicPr>
            <p:cNvPr id="39942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449" y="1571625"/>
              <a:ext cx="8838775" cy="4819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TextBox 6"/>
            <p:cNvSpPr txBox="1">
              <a:spLocks noChangeArrowheads="1"/>
            </p:cNvSpPr>
            <p:nvPr/>
          </p:nvSpPr>
          <p:spPr bwMode="auto">
            <a:xfrm>
              <a:off x="533400" y="4762500"/>
              <a:ext cx="11906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Control room</a:t>
              </a:r>
            </a:p>
          </p:txBody>
        </p:sp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258766" y="53975"/>
            <a:ext cx="523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User Facilities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4535A-6BD3-477E-A601-6562565D678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1838325" y="63500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Hie-Isolde Planning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17" y="947627"/>
            <a:ext cx="8519390" cy="541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" name="TextBox 140"/>
          <p:cNvSpPr txBox="1"/>
          <p:nvPr/>
        </p:nvSpPr>
        <p:spPr>
          <a:xfrm>
            <a:off x="4380614" y="5061097"/>
            <a:ext cx="4572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Hie</a:t>
            </a:r>
            <a:r>
              <a:rPr lang="en-US" dirty="0" smtClean="0"/>
              <a:t>-Isolde installation planning in EDMS:</a:t>
            </a:r>
          </a:p>
          <a:p>
            <a:r>
              <a:rPr lang="en-US" dirty="0" smtClean="0"/>
              <a:t>Projects – Accelerators - </a:t>
            </a:r>
            <a:r>
              <a:rPr lang="en-US" dirty="0" err="1" smtClean="0"/>
              <a:t>Hie</a:t>
            </a:r>
            <a:r>
              <a:rPr lang="en-US" dirty="0" smtClean="0"/>
              <a:t>-Isolde – Infrastructure &amp; Integration - Planning</a:t>
            </a:r>
          </a:p>
          <a:p>
            <a:r>
              <a:rPr lang="en-US" sz="1400" u="sng" dirty="0" smtClean="0">
                <a:hlinkClick r:id="rId4"/>
              </a:rPr>
              <a:t>https://edms.cern.ch/nav/P:CERN-0000072786:V0/P:CERN-0000090679:V0/TAB3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8523337-47BB-4022-8385-1B8C09858927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43014" name="Text Box 2"/>
          <p:cNvSpPr txBox="1">
            <a:spLocks noChangeArrowheads="1"/>
          </p:cNvSpPr>
          <p:nvPr/>
        </p:nvSpPr>
        <p:spPr bwMode="auto">
          <a:xfrm>
            <a:off x="1971675" y="53975"/>
            <a:ext cx="523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Replace building 507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21" y="1742187"/>
            <a:ext cx="8835656" cy="463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5"/>
          <p:cNvSpPr txBox="1">
            <a:spLocks noChangeArrowheads="1"/>
          </p:cNvSpPr>
          <p:nvPr/>
        </p:nvSpPr>
        <p:spPr bwMode="auto">
          <a:xfrm>
            <a:off x="533400" y="4762500"/>
            <a:ext cx="1190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Control room</a:t>
            </a:r>
          </a:p>
        </p:txBody>
      </p:sp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170128" y="1076325"/>
            <a:ext cx="859110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/>
              <a:t>Possible future situation:</a:t>
            </a:r>
            <a:r>
              <a:rPr lang="en-US" sz="2400" dirty="0" smtClean="0"/>
              <a:t> </a:t>
            </a:r>
            <a:r>
              <a:rPr lang="en-US" sz="2400" dirty="0"/>
              <a:t>- f</a:t>
            </a:r>
            <a:r>
              <a:rPr lang="en-US" sz="2400" dirty="0" smtClean="0"/>
              <a:t>irst </a:t>
            </a:r>
            <a:r>
              <a:rPr lang="en-US" sz="2400" dirty="0"/>
              <a:t>floor </a:t>
            </a:r>
            <a:r>
              <a:rPr lang="en-US" sz="2400" dirty="0" smtClean="0"/>
              <a:t>507 </a:t>
            </a:r>
            <a:r>
              <a:rPr lang="en-US" sz="2000" dirty="0" smtClean="0"/>
              <a:t>accessible </a:t>
            </a:r>
            <a:r>
              <a:rPr lang="en-US" sz="2000" dirty="0"/>
              <a:t>from outside the </a:t>
            </a:r>
            <a:r>
              <a:rPr lang="en-US" sz="2000" dirty="0" smtClean="0"/>
              <a:t>				    surveyed </a:t>
            </a:r>
            <a:r>
              <a:rPr lang="en-US" sz="2000" dirty="0"/>
              <a:t>area): </a:t>
            </a:r>
            <a:endParaRPr lang="en-US" sz="2400" b="1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F57BB8-BBA9-4132-A9EC-998B9D7EEC52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3114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Acknowledgement</a:t>
            </a:r>
            <a:endParaRPr lang="en-US" sz="3600" b="1">
              <a:solidFill>
                <a:srgbClr val="0D3A7E"/>
              </a:solidFill>
            </a:endParaRPr>
          </a:p>
        </p:txBody>
      </p:sp>
      <p:sp>
        <p:nvSpPr>
          <p:cNvPr id="6" name="Rectangle 69"/>
          <p:cNvSpPr txBox="1">
            <a:spLocks noChangeArrowheads="1"/>
          </p:cNvSpPr>
          <p:nvPr/>
        </p:nvSpPr>
        <p:spPr bwMode="auto">
          <a:xfrm>
            <a:off x="828675" y="1143446"/>
            <a:ext cx="8239125" cy="499596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GS/SE	: DANIEL PARCHET, ELISEO PEREZ-DUENAS, 			  NATASHA LOPEZ-HERNANDEZ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EN/MEF	: STEPHANE MARIDOR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BE/ABP	: FREDERIK WENANDER     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BE/OP	: DIDIER VOULOT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PH/SME	: YORICK BLUMENFELD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EN/HDO	: YACINE KADI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BE/RF	: MATTEO PASINI, MATTHEW FRASER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EN/CV	: PAUL PEPINSTER, BENOIT LACARELLE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EN/EL	: RENE NECCA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TE/CRG	: NICOLAS DELRUELLE, JOS METSELAAR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EN/STI	: RICHARD CATHERALL, ANA-PAULA BERNARDES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GS/DI	: CYRILLE BEDEL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TE/MSC	: JEAN-PHILIPE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TOCK,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YANN LECLERCQ, </a:t>
            </a:r>
            <a:endParaRPr lang="fr-FR" kern="0" dirty="0" smtClean="0">
              <a:latin typeface="+mn-lt"/>
            </a:endParaRPr>
          </a:p>
          <a:p>
            <a:pPr marL="1257300" lvl="2" indent="-342900" eaLnBrk="0" hangingPunct="0">
              <a:spcBef>
                <a:spcPct val="20000"/>
              </a:spcBef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fr-FR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ARNAUD BOUZOUD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D3A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D3A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4535A-6BD3-477E-A601-6562565D678A}" type="slidenum">
              <a:rPr lang="en-US" smtClean="0"/>
              <a:pPr/>
              <a:t>5</a:t>
            </a:fld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" y="2337139"/>
            <a:ext cx="1485900" cy="261567"/>
            <a:chOff x="400050" y="1714499"/>
            <a:chExt cx="1485900" cy="261610"/>
          </a:xfrm>
        </p:grpSpPr>
        <p:sp>
          <p:nvSpPr>
            <p:cNvPr id="37967" name="TextBox 4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8" name="TextBox 5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9" name="TextBox 6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70" name="TextBox 7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71625" y="2337139"/>
            <a:ext cx="1485900" cy="261567"/>
            <a:chOff x="400050" y="1714499"/>
            <a:chExt cx="1485900" cy="261610"/>
          </a:xfrm>
        </p:grpSpPr>
        <p:sp>
          <p:nvSpPr>
            <p:cNvPr id="37963" name="TextBox 1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4" name="TextBox 1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5" name="TextBox 1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6" name="TextBox 1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57900" y="2337139"/>
            <a:ext cx="1485900" cy="261567"/>
            <a:chOff x="400050" y="1714499"/>
            <a:chExt cx="1485900" cy="261610"/>
          </a:xfrm>
        </p:grpSpPr>
        <p:sp>
          <p:nvSpPr>
            <p:cNvPr id="37959" name="TextBox 1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0" name="TextBox 1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1" name="TextBox 1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2" name="TextBox 1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562475" y="2337139"/>
            <a:ext cx="1485900" cy="261567"/>
            <a:chOff x="400050" y="1714499"/>
            <a:chExt cx="1485900" cy="261610"/>
          </a:xfrm>
        </p:grpSpPr>
        <p:sp>
          <p:nvSpPr>
            <p:cNvPr id="37955" name="TextBox 2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6" name="TextBox 2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7" name="TextBox 2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Q3</a:t>
              </a:r>
            </a:p>
          </p:txBody>
        </p:sp>
        <p:sp>
          <p:nvSpPr>
            <p:cNvPr id="37958" name="TextBox 2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067050" y="2337139"/>
            <a:ext cx="1485900" cy="261567"/>
            <a:chOff x="400050" y="1714499"/>
            <a:chExt cx="1485900" cy="261610"/>
          </a:xfrm>
        </p:grpSpPr>
        <p:sp>
          <p:nvSpPr>
            <p:cNvPr id="37951" name="TextBox 2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2" name="TextBox 2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3" name="TextBox 2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4" name="TextBox 2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553325" y="2337139"/>
            <a:ext cx="1485900" cy="261567"/>
            <a:chOff x="400050" y="1714499"/>
            <a:chExt cx="1485900" cy="261610"/>
          </a:xfrm>
        </p:grpSpPr>
        <p:sp>
          <p:nvSpPr>
            <p:cNvPr id="37947" name="TextBox 3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48" name="TextBox 3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49" name="TextBox 3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0" name="TextBox 3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96572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96572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96572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96572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96572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96572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2016</a:t>
            </a:r>
          </a:p>
        </p:txBody>
      </p:sp>
      <p:cxnSp>
        <p:nvCxnSpPr>
          <p:cNvPr id="117" name="Straight Arrow Connector 116"/>
          <p:cNvCxnSpPr/>
          <p:nvPr/>
        </p:nvCxnSpPr>
        <p:spPr bwMode="auto">
          <a:xfrm flipV="1">
            <a:off x="3721395" y="3146356"/>
            <a:ext cx="1564980" cy="9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 bwMode="auto">
          <a:xfrm>
            <a:off x="5433237" y="4180186"/>
            <a:ext cx="436165" cy="66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 bwMode="auto">
          <a:xfrm>
            <a:off x="7625540" y="4225543"/>
            <a:ext cx="40957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874151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981074" y="319664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3116677" y="294959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Cryo</a:t>
            </a:r>
            <a:endParaRPr lang="en-US" sz="1600" dirty="0"/>
          </a:p>
        </p:txBody>
      </p:sp>
      <p:sp>
        <p:nvSpPr>
          <p:cNvPr id="123" name="TextBox 73"/>
          <p:cNvSpPr txBox="1">
            <a:spLocks noChangeArrowheads="1"/>
          </p:cNvSpPr>
          <p:nvPr/>
        </p:nvSpPr>
        <p:spPr bwMode="auto">
          <a:xfrm>
            <a:off x="4552522" y="3994461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1&amp;2</a:t>
            </a:r>
          </a:p>
        </p:txBody>
      </p:sp>
      <p:sp>
        <p:nvSpPr>
          <p:cNvPr id="124" name="TextBox 74"/>
          <p:cNvSpPr txBox="1">
            <a:spLocks noChangeArrowheads="1"/>
          </p:cNvSpPr>
          <p:nvPr/>
        </p:nvSpPr>
        <p:spPr bwMode="auto">
          <a:xfrm>
            <a:off x="6768290" y="4044298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3&amp;4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5847907" y="4483437"/>
            <a:ext cx="3296093" cy="350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 bwMode="auto">
          <a:xfrm>
            <a:off x="8073875" y="4651607"/>
            <a:ext cx="1070125" cy="859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82"/>
          <p:cNvSpPr txBox="1">
            <a:spLocks noChangeArrowheads="1"/>
          </p:cNvSpPr>
          <p:nvPr/>
        </p:nvSpPr>
        <p:spPr bwMode="auto">
          <a:xfrm>
            <a:off x="4874817" y="4310946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5.5MeV/u</a:t>
            </a:r>
          </a:p>
        </p:txBody>
      </p:sp>
      <p:sp>
        <p:nvSpPr>
          <p:cNvPr id="128" name="TextBox 83"/>
          <p:cNvSpPr txBox="1">
            <a:spLocks noChangeArrowheads="1"/>
          </p:cNvSpPr>
          <p:nvPr/>
        </p:nvSpPr>
        <p:spPr bwMode="auto">
          <a:xfrm>
            <a:off x="7078182" y="4482358"/>
            <a:ext cx="10382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10MeV/u</a:t>
            </a:r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189228" y="2860190"/>
            <a:ext cx="149919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2300638" y="2674159"/>
            <a:ext cx="24574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Transfer Line</a:t>
            </a:r>
          </a:p>
        </p:txBody>
      </p:sp>
      <p:sp>
        <p:nvSpPr>
          <p:cNvPr id="131" name="TextBox 74"/>
          <p:cNvSpPr txBox="1">
            <a:spLocks noChangeArrowheads="1"/>
          </p:cNvSpPr>
          <p:nvPr/>
        </p:nvSpPr>
        <p:spPr bwMode="auto">
          <a:xfrm>
            <a:off x="8296275" y="4034773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CM 5&amp;6</a:t>
            </a:r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381693" y="3376091"/>
            <a:ext cx="133970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 flipV="1">
            <a:off x="1019175" y="3051576"/>
            <a:ext cx="1319988" cy="37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2082884" y="63500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Hie-Isolde Planning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00" name="Text Box 8"/>
          <p:cNvSpPr txBox="1">
            <a:spLocks noChangeArrowheads="1"/>
          </p:cNvSpPr>
          <p:nvPr/>
        </p:nvSpPr>
        <p:spPr bwMode="auto">
          <a:xfrm>
            <a:off x="123825" y="895266"/>
            <a:ext cx="8848725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Activities until LS1: </a:t>
            </a:r>
            <a:r>
              <a:rPr lang="en-US" sz="2000" b="1" dirty="0" smtClean="0"/>
              <a:t>Civil Engineering &amp; Main Services</a:t>
            </a:r>
            <a:endParaRPr lang="en-US" sz="2400" b="1" dirty="0" smtClean="0"/>
          </a:p>
        </p:txBody>
      </p:sp>
      <p:grpSp>
        <p:nvGrpSpPr>
          <p:cNvPr id="8" name="Group 105"/>
          <p:cNvGrpSpPr/>
          <p:nvPr/>
        </p:nvGrpSpPr>
        <p:grpSpPr>
          <a:xfrm>
            <a:off x="0" y="4737291"/>
            <a:ext cx="9197165" cy="1845371"/>
            <a:chOff x="0" y="4737291"/>
            <a:chExt cx="9197165" cy="1845371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3009014" y="5489295"/>
              <a:ext cx="2030819" cy="26581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FC1A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6200" y="5190697"/>
              <a:ext cx="8915400" cy="25717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85725" y="5200222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998382" y="5202211"/>
              <a:ext cx="2421344" cy="2361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1495425" y="5200222"/>
              <a:ext cx="354639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057900" y="5200222"/>
              <a:ext cx="449226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042933" y="5202215"/>
              <a:ext cx="804973" cy="24165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99" name="TextBox 86"/>
            <p:cNvSpPr txBox="1">
              <a:spLocks noChangeArrowheads="1"/>
            </p:cNvSpPr>
            <p:nvPr/>
          </p:nvSpPr>
          <p:spPr bwMode="auto">
            <a:xfrm>
              <a:off x="2945217" y="5472695"/>
              <a:ext cx="221157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Dec 2012    -     Apr 2014</a:t>
              </a:r>
              <a:endParaRPr lang="en-US" sz="1400" dirty="0"/>
            </a:p>
          </p:txBody>
        </p:sp>
        <p:sp>
          <p:nvSpPr>
            <p:cNvPr id="37901" name="TextBox 90"/>
            <p:cNvSpPr txBox="1">
              <a:spLocks noChangeArrowheads="1"/>
            </p:cNvSpPr>
            <p:nvPr/>
          </p:nvSpPr>
          <p:spPr bwMode="auto">
            <a:xfrm>
              <a:off x="114300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  <p:sp>
          <p:nvSpPr>
            <p:cNvPr id="37902" name="TextBox 91"/>
            <p:cNvSpPr txBox="1">
              <a:spLocks noChangeArrowheads="1"/>
            </p:cNvSpPr>
            <p:nvPr/>
          </p:nvSpPr>
          <p:spPr bwMode="auto">
            <a:xfrm>
              <a:off x="1465295" y="5141964"/>
              <a:ext cx="51236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3" name="TextBox 94"/>
            <p:cNvSpPr txBox="1">
              <a:spLocks noChangeArrowheads="1"/>
            </p:cNvSpPr>
            <p:nvPr/>
          </p:nvSpPr>
          <p:spPr bwMode="auto">
            <a:xfrm>
              <a:off x="6079166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4" name="TextBox 96"/>
            <p:cNvSpPr txBox="1">
              <a:spLocks noChangeArrowheads="1"/>
            </p:cNvSpPr>
            <p:nvPr/>
          </p:nvSpPr>
          <p:spPr bwMode="auto">
            <a:xfrm>
              <a:off x="5070177" y="5174757"/>
              <a:ext cx="9144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CM1&amp;2</a:t>
              </a:r>
            </a:p>
          </p:txBody>
        </p:sp>
        <p:sp>
          <p:nvSpPr>
            <p:cNvPr id="37905" name="TextBox 98"/>
            <p:cNvSpPr txBox="1">
              <a:spLocks noChangeArrowheads="1"/>
            </p:cNvSpPr>
            <p:nvPr/>
          </p:nvSpPr>
          <p:spPr bwMode="auto">
            <a:xfrm>
              <a:off x="2317901" y="6179759"/>
              <a:ext cx="1828801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Isolde &amp; REX </a:t>
              </a:r>
              <a:r>
                <a:rPr lang="en-US" sz="1600" dirty="0" smtClean="0"/>
                <a:t>Ops</a:t>
              </a:r>
              <a:endParaRPr lang="en-US" sz="1600" dirty="0"/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44521" y="6215859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4272074" y="6214745"/>
              <a:ext cx="480680" cy="22858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11" name="TextBox 104"/>
            <p:cNvSpPr txBox="1">
              <a:spLocks noChangeArrowheads="1"/>
            </p:cNvSpPr>
            <p:nvPr/>
          </p:nvSpPr>
          <p:spPr bwMode="auto">
            <a:xfrm>
              <a:off x="549321" y="6158709"/>
              <a:ext cx="16097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  shutdown</a:t>
              </a:r>
            </a:p>
          </p:txBody>
        </p:sp>
        <p:sp>
          <p:nvSpPr>
            <p:cNvPr id="90" name="TextBox 88"/>
            <p:cNvSpPr txBox="1">
              <a:spLocks noChangeArrowheads="1"/>
            </p:cNvSpPr>
            <p:nvPr/>
          </p:nvSpPr>
          <p:spPr bwMode="auto">
            <a:xfrm>
              <a:off x="3364746" y="5167882"/>
              <a:ext cx="13702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92" name="TextBox 108"/>
            <p:cNvSpPr txBox="1">
              <a:spLocks noChangeArrowheads="1"/>
            </p:cNvSpPr>
            <p:nvPr/>
          </p:nvSpPr>
          <p:spPr bwMode="auto">
            <a:xfrm>
              <a:off x="4738358" y="6145844"/>
              <a:ext cx="2693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Cryo</a:t>
              </a:r>
              <a:r>
                <a:rPr lang="en-US" sz="1600" dirty="0" smtClean="0"/>
                <a:t> Mod 1 &amp; 2 install</a:t>
              </a:r>
              <a:endParaRPr lang="en-US" sz="1600" dirty="0"/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896106" y="6219376"/>
              <a:ext cx="457200" cy="23812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TextBox 108"/>
            <p:cNvSpPr txBox="1">
              <a:spLocks noChangeArrowheads="1"/>
            </p:cNvSpPr>
            <p:nvPr/>
          </p:nvSpPr>
          <p:spPr bwMode="auto">
            <a:xfrm>
              <a:off x="6769179" y="6028664"/>
              <a:ext cx="242798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500" dirty="0" smtClean="0"/>
                <a:t>(Isolde normal operations)</a:t>
              </a:r>
            </a:p>
            <a:p>
              <a:r>
                <a:rPr lang="en-US" sz="1500" dirty="0" smtClean="0"/>
                <a:t>(REX perturbations)</a:t>
              </a:r>
              <a:endParaRPr lang="en-US" sz="1500" dirty="0"/>
            </a:p>
          </p:txBody>
        </p:sp>
        <p:sp>
          <p:nvSpPr>
            <p:cNvPr id="143" name="TextBox 98"/>
            <p:cNvSpPr txBox="1">
              <a:spLocks noChangeArrowheads="1"/>
            </p:cNvSpPr>
            <p:nvPr/>
          </p:nvSpPr>
          <p:spPr bwMode="auto">
            <a:xfrm>
              <a:off x="0" y="4737291"/>
              <a:ext cx="134678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Timeline:</a:t>
              </a:r>
              <a:endParaRPr lang="en-US" sz="1600" dirty="0"/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7600950" y="5200223"/>
              <a:ext cx="437264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TextBox 94"/>
            <p:cNvSpPr txBox="1">
              <a:spLocks noChangeArrowheads="1"/>
            </p:cNvSpPr>
            <p:nvPr/>
          </p:nvSpPr>
          <p:spPr bwMode="auto">
            <a:xfrm>
              <a:off x="7611583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</p:grp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388652" y="3651852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381564" y="387868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 smtClean="0"/>
              <a:t>Demi</a:t>
            </a:r>
            <a:r>
              <a:rPr lang="en-US" sz="1600" dirty="0" smtClean="0"/>
              <a:t>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385108" y="4116139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</a:t>
            </a:r>
            <a:r>
              <a:rPr lang="en-US" sz="1600" dirty="0" err="1" smtClean="0"/>
              <a:t>syst.s</a:t>
            </a:r>
            <a:endParaRPr lang="en-US" sz="1600" dirty="0"/>
          </a:p>
        </p:txBody>
      </p:sp>
      <p:sp>
        <p:nvSpPr>
          <p:cNvPr id="115" name="Left Brace 114"/>
          <p:cNvSpPr/>
          <p:nvPr/>
        </p:nvSpPr>
        <p:spPr>
          <a:xfrm>
            <a:off x="1254642" y="3774590"/>
            <a:ext cx="159488" cy="57415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180214" y="3498141"/>
            <a:ext cx="116958" cy="563525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2477381" y="1626810"/>
            <a:ext cx="1052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Start LS1 </a:t>
            </a:r>
          </a:p>
          <a:p>
            <a:pPr algn="ctr"/>
            <a:r>
              <a:rPr lang="en-US" sz="1200" dirty="0" smtClean="0"/>
              <a:t>3 </a:t>
            </a:r>
            <a:r>
              <a:rPr lang="en-US" sz="1200" dirty="0" err="1" smtClean="0"/>
              <a:t>dec</a:t>
            </a:r>
            <a:r>
              <a:rPr lang="en-US" sz="1200" dirty="0" smtClean="0"/>
              <a:t> 2012</a:t>
            </a:r>
            <a:endParaRPr lang="en-US" sz="1200" dirty="0"/>
          </a:p>
        </p:txBody>
      </p:sp>
      <p:cxnSp>
        <p:nvCxnSpPr>
          <p:cNvPr id="98" name="Straight Connector 97"/>
          <p:cNvCxnSpPr/>
          <p:nvPr/>
        </p:nvCxnSpPr>
        <p:spPr>
          <a:xfrm>
            <a:off x="2987749" y="2126512"/>
            <a:ext cx="10633" cy="31937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D9BA796-2C99-4C1F-AB2B-B2625BD2045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Until LS1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" y="1253432"/>
            <a:ext cx="88011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27321" y="1913860"/>
            <a:ext cx="946298" cy="180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865" y="2278910"/>
            <a:ext cx="946298" cy="180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91693" y="1913860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50174" y="2449048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86376" y="2640442"/>
            <a:ext cx="474921" cy="184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83265" y="2452576"/>
            <a:ext cx="1438940" cy="354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797" y="6134987"/>
            <a:ext cx="613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GS/SE	: DANIEL PARCHET, ELISEO PEREZ-DUENAS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0865" y="4447953"/>
            <a:ext cx="1251098" cy="177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357730" y="1020726"/>
            <a:ext cx="1020726" cy="180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612913" y="967562"/>
            <a:ext cx="47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LS1</a:t>
            </a:r>
            <a:endParaRPr lang="en-US" sz="1200" dirty="0"/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573082" y="695474"/>
            <a:ext cx="42742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0D3A7E"/>
                </a:solidFill>
              </a:rPr>
              <a:t>Civil Engineering</a:t>
            </a:r>
            <a:endParaRPr lang="en-US" sz="2800" b="1" dirty="0">
              <a:solidFill>
                <a:srgbClr val="0D3A7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D9BA796-2C99-4C1F-AB2B-B2625BD2045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1268" name="Picture 5" descr="C:\presentations\pics for IAP presentation\STEP_INFRA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8" y="1185863"/>
            <a:ext cx="8074025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847725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Construction starting date: </a:t>
            </a:r>
            <a:r>
              <a:rPr lang="de-DE" sz="2800" b="1" dirty="0" smtClean="0">
                <a:solidFill>
                  <a:srgbClr val="FF0000"/>
                </a:solidFill>
              </a:rPr>
              <a:t>Aug </a:t>
            </a:r>
            <a:r>
              <a:rPr lang="de-DE" sz="2800" b="1" dirty="0">
                <a:solidFill>
                  <a:srgbClr val="FF0000"/>
                </a:solidFill>
              </a:rPr>
              <a:t>2011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5E8B0FD-12F1-4B6F-B9D0-6C690C57CD2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  <a:endParaRPr lang="en-US" sz="3600" b="1">
              <a:solidFill>
                <a:srgbClr val="0D3A7E"/>
              </a:solidFill>
            </a:endParaRPr>
          </a:p>
        </p:txBody>
      </p:sp>
      <p:pic>
        <p:nvPicPr>
          <p:cNvPr id="12292" name="Picture 2" descr="C:\presentations\pics for IAP presentation\STEP_INFRA_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8" y="1185863"/>
            <a:ext cx="8074025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819150" y="701675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/>
              <a:t>Removal of the transport hangar</a:t>
            </a:r>
            <a:endParaRPr lang="en-US" sz="2800" b="1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847725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 September </a:t>
            </a:r>
            <a:r>
              <a:rPr lang="de-DE" sz="2800" b="1" dirty="0">
                <a:solidFill>
                  <a:srgbClr val="FF0000"/>
                </a:solidFill>
              </a:rPr>
              <a:t>2011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" y="1209674"/>
            <a:ext cx="4127869" cy="27519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93064C-3F54-4F17-B0AB-B458E859519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616075" y="53975"/>
            <a:ext cx="6267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Civil Engineering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247650" y="701675"/>
            <a:ext cx="8667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/>
              <a:t>Cutting the Hall 170 wall &amp; Terrain </a:t>
            </a:r>
            <a:r>
              <a:rPr lang="de-DE" sz="2800" b="1" dirty="0"/>
              <a:t>flattening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847725" y="5778500"/>
            <a:ext cx="760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</a:rPr>
              <a:t> October </a:t>
            </a:r>
            <a:r>
              <a:rPr lang="de-DE" sz="2800" b="1" dirty="0">
                <a:solidFill>
                  <a:srgbClr val="FF0000"/>
                </a:solidFill>
              </a:rPr>
              <a:t>2011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4988" y="1185863"/>
            <a:ext cx="8074025" cy="4484687"/>
            <a:chOff x="534988" y="1185863"/>
            <a:chExt cx="8074025" cy="4484687"/>
          </a:xfrm>
        </p:grpSpPr>
        <p:pic>
          <p:nvPicPr>
            <p:cNvPr id="13316" name="Picture 1" descr="C:\presentations\pics for IAP presentation\STEP_INFRA_60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4988" y="1185863"/>
              <a:ext cx="8074025" cy="4484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Freeform 6"/>
            <p:cNvSpPr/>
            <p:nvPr/>
          </p:nvSpPr>
          <p:spPr>
            <a:xfrm>
              <a:off x="7117690" y="3884371"/>
              <a:ext cx="526694" cy="534010"/>
            </a:xfrm>
            <a:custGeom>
              <a:avLst/>
              <a:gdLst>
                <a:gd name="connsiteX0" fmla="*/ 0 w 526694"/>
                <a:gd name="connsiteY0" fmla="*/ 409651 h 534010"/>
                <a:gd name="connsiteX1" fmla="*/ 58521 w 526694"/>
                <a:gd name="connsiteY1" fmla="*/ 0 h 534010"/>
                <a:gd name="connsiteX2" fmla="*/ 526694 w 526694"/>
                <a:gd name="connsiteY2" fmla="*/ 102413 h 534010"/>
                <a:gd name="connsiteX3" fmla="*/ 460857 w 526694"/>
                <a:gd name="connsiteY3" fmla="*/ 534010 h 53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6694" h="534010">
                  <a:moveTo>
                    <a:pt x="0" y="409651"/>
                  </a:moveTo>
                  <a:lnTo>
                    <a:pt x="58521" y="0"/>
                  </a:lnTo>
                  <a:lnTo>
                    <a:pt x="526694" y="102413"/>
                  </a:lnTo>
                  <a:lnTo>
                    <a:pt x="460857" y="534010"/>
                  </a:lnTo>
                </a:path>
              </a:pathLst>
            </a:custGeom>
            <a:solidFill>
              <a:schemeClr val="accent1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12863" y="4096512"/>
              <a:ext cx="131674" cy="182880"/>
            </a:xfrm>
            <a:custGeom>
              <a:avLst/>
              <a:gdLst>
                <a:gd name="connsiteX0" fmla="*/ 0 w 131674"/>
                <a:gd name="connsiteY0" fmla="*/ 146304 h 182880"/>
                <a:gd name="connsiteX1" fmla="*/ 21946 w 131674"/>
                <a:gd name="connsiteY1" fmla="*/ 0 h 182880"/>
                <a:gd name="connsiteX2" fmla="*/ 131674 w 131674"/>
                <a:gd name="connsiteY2" fmla="*/ 29261 h 182880"/>
                <a:gd name="connsiteX3" fmla="*/ 117044 w 131674"/>
                <a:gd name="connsiteY3" fmla="*/ 18288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74" h="182880">
                  <a:moveTo>
                    <a:pt x="0" y="146304"/>
                  </a:moveTo>
                  <a:lnTo>
                    <a:pt x="21946" y="0"/>
                  </a:lnTo>
                  <a:lnTo>
                    <a:pt x="131674" y="29261"/>
                  </a:lnTo>
                  <a:lnTo>
                    <a:pt x="117044" y="182880"/>
                  </a:lnTo>
                </a:path>
              </a:pathLst>
            </a:custGeom>
            <a:solidFill>
              <a:schemeClr val="accent1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79525"/>
            <a:ext cx="4156300" cy="277148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8476</TotalTime>
  <Words>924</Words>
  <Application>Microsoft Office PowerPoint</Application>
  <PresentationFormat>On-screen Show (4:3)</PresentationFormat>
  <Paragraphs>419</Paragraphs>
  <Slides>41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516</cp:revision>
  <dcterms:created xsi:type="dcterms:W3CDTF">2008-02-17T05:14:18Z</dcterms:created>
  <dcterms:modified xsi:type="dcterms:W3CDTF">2012-02-02T12:20:15Z</dcterms:modified>
</cp:coreProperties>
</file>