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pdf" ContentType="application/pdf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781" r:id="rId1"/>
  </p:sldMasterIdLst>
  <p:notesMasterIdLst>
    <p:notesMasterId r:id="rId15"/>
  </p:notesMasterIdLst>
  <p:handoutMasterIdLst>
    <p:handoutMasterId r:id="rId16"/>
  </p:handoutMasterIdLst>
  <p:sldIdLst>
    <p:sldId id="256" r:id="rId2"/>
    <p:sldId id="440" r:id="rId3"/>
    <p:sldId id="481" r:id="rId4"/>
    <p:sldId id="366" r:id="rId5"/>
    <p:sldId id="439" r:id="rId6"/>
    <p:sldId id="406" r:id="rId7"/>
    <p:sldId id="431" r:id="rId8"/>
    <p:sldId id="432" r:id="rId9"/>
    <p:sldId id="433" r:id="rId10"/>
    <p:sldId id="480" r:id="rId11"/>
    <p:sldId id="482" r:id="rId12"/>
    <p:sldId id="425" r:id="rId13"/>
    <p:sldId id="442" r:id="rId14"/>
  </p:sldIdLst>
  <p:sldSz cx="9144000" cy="6858000" type="screen4x3"/>
  <p:notesSz cx="7315200" cy="9601200"/>
  <p:custDataLst>
    <p:tags r:id="rId1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clrMru>
    <a:srgbClr val="FD7B47"/>
    <a:srgbClr val="F68A4E"/>
    <a:srgbClr val="FF454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7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tags" Target="tags/tag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2A6C938-6FA7-1E47-BE07-E4521844C812}" type="datetime1">
              <a:rPr lang="en-US"/>
              <a:pPr>
                <a:defRPr/>
              </a:pPr>
              <a:t>5/4/12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F408DC5-6094-9E43-8E5E-4C82D6B2D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5713" y="719138"/>
            <a:ext cx="4803775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AC165642-0AB8-F348-A71E-0818A0645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110A7D-04B6-0940-BCC7-1906BB26847D}" type="slidenum">
              <a:rPr lang="en-US"/>
              <a:pPr/>
              <a:t>1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1"/>
          <p:cNvSpPr>
            <a:spLocks noChangeShapeType="1"/>
          </p:cNvSpPr>
          <p:nvPr userDrawn="1"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788"/>
            <a:ext cx="1984375" cy="273050"/>
          </a:xfrm>
        </p:spPr>
        <p:txBody>
          <a:bodyPr/>
          <a:lstStyle>
            <a:lvl1pPr marL="0" algn="l" defTabSz="914400" rtl="0" eaLnBrk="1" latinLnBrk="0" hangingPunct="1">
              <a:defRPr sz="1100" kern="1200" smtClean="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25" y="6300788"/>
            <a:ext cx="3813175" cy="273050"/>
          </a:xfrm>
        </p:spPr>
        <p:txBody>
          <a:bodyPr/>
          <a:lstStyle>
            <a:lvl1pPr marL="0" algn="l" defTabSz="914400" rtl="0" eaLnBrk="1" latinLnBrk="0" hangingPunct="1">
              <a:defRPr sz="1100" kern="1200" smtClean="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638" y="6300788"/>
            <a:ext cx="685800" cy="273050"/>
          </a:xfrm>
        </p:spPr>
        <p:txBody>
          <a:bodyPr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A30CE7A-2261-2146-82C7-3CE4E0448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99AA8-2330-EB4D-8B72-E0BB263A3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B66E6-A706-F149-AA7F-556103A74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21EB6-380D-DB47-A4A0-7F2DBCBC3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6B062-D41C-E14C-BA1F-CBFA51DF7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6ACA2-EB7D-C943-A326-07A10C9FA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 rot="-178369">
            <a:off x="628650" y="506413"/>
            <a:ext cx="3851275" cy="5514975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1380" y="380868"/>
              <a:ext cx="3657600" cy="47243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08945-50DA-C24B-A030-3A3DA95B7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385649">
            <a:off x="312738" y="3521075"/>
            <a:ext cx="4089400" cy="3025775"/>
            <a:chOff x="1524000" y="381000"/>
            <a:chExt cx="3657600" cy="4737978"/>
          </a:xfrm>
        </p:grpSpPr>
        <p:sp>
          <p:nvSpPr>
            <p:cNvPr id="7" name="Rectangle 6"/>
            <p:cNvSpPr/>
            <p:nvPr userDrawn="1"/>
          </p:nvSpPr>
          <p:spPr>
            <a:xfrm>
              <a:off x="1521575" y="380483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232774">
            <a:off x="169863" y="241300"/>
            <a:ext cx="4087812" cy="3025775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3760" y="381014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DC166-5499-A145-A238-EDFDFD0E6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232774">
            <a:off x="2058988" y="379413"/>
            <a:ext cx="5032375" cy="3443287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3766" y="381015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231CB-666E-D444-B75D-730AAD41F9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180000">
            <a:off x="114300" y="115888"/>
            <a:ext cx="3968750" cy="3705225"/>
            <a:chOff x="1524000" y="381000"/>
            <a:chExt cx="3657600" cy="4737978"/>
          </a:xfrm>
        </p:grpSpPr>
        <p:sp>
          <p:nvSpPr>
            <p:cNvPr id="7" name="Rectangle 6"/>
            <p:cNvSpPr/>
            <p:nvPr userDrawn="1"/>
          </p:nvSpPr>
          <p:spPr>
            <a:xfrm>
              <a:off x="1521346" y="380797"/>
              <a:ext cx="3657600" cy="47237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360000">
            <a:off x="4165600" y="323850"/>
            <a:ext cx="4792663" cy="344328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3620" y="381036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C38EB-ABC9-1F4F-96CA-F8E0DE0F6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FBB1F-682B-F14C-A70C-2C3AB6E65E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F03E8-454C-D146-A7C2-9C09D38DC6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1FB8C-35C6-FF4A-8034-F62F5F482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457200" y="6299200"/>
            <a:ext cx="1981200" cy="273050"/>
          </a:xfrm>
        </p:spPr>
        <p:txBody>
          <a:bodyPr/>
          <a:lstStyle>
            <a:lvl1pPr algn="l">
              <a:defRPr sz="1100" smtClean="0"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962400" y="6299200"/>
            <a:ext cx="3810000" cy="273050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264525" y="6311900"/>
            <a:ext cx="685800" cy="265113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fld id="{B1145A1F-6539-6140-919D-4F4B1993A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tIns="0" rIns="45720" bIns="0" rtlCol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EAE37-AD3C-294D-BBAC-F431CC35D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641F8-CBEC-5245-96E4-D2FA0F445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-360000">
            <a:off x="654050" y="444500"/>
            <a:ext cx="5416550" cy="3630613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2260" y="380607"/>
              <a:ext cx="3657600" cy="4723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E9C58-F5EA-0D4D-BF41-43C6C514B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7BC23-47BB-F244-8842-2FF3B4F1B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5038A-D191-DF41-9898-2D6E1B2048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Two loop mass effects at </a:t>
            </a:r>
            <a:r>
              <a:rPr lang="en-US" dirty="0" err="1"/>
              <a:t>hadron</a:t>
            </a:r>
            <a:r>
              <a:rPr lang="en-US" dirty="0"/>
              <a:t> colliders                                        Alexander Mitov                                                                     </a:t>
            </a:r>
            <a:r>
              <a:rPr lang="en-US" dirty="0" err="1"/>
              <a:t>Loopfest</a:t>
            </a:r>
            <a:r>
              <a:rPr lang="en-US" dirty="0"/>
              <a:t>, 21 June, 2010     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C07CA-B816-AC42-BB82-4DEED0E16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503238"/>
            <a:ext cx="73136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735138"/>
            <a:ext cx="7313613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2863" y="6315075"/>
            <a:ext cx="12954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smtClean="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/>
              <a:t>June 21,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99238"/>
            <a:ext cx="9144000" cy="258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smtClean="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Faster, Higher, Stronger                                                              Alexander Mitov                                                                                   CERN, 27 May, 2011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575" y="5476875"/>
            <a:ext cx="1482725" cy="850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pPr>
              <a:defRPr/>
            </a:pPr>
            <a:fld id="{1D6697CD-7E9C-5946-A4CB-9C40BF60A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46" r:id="rId2"/>
    <p:sldLayoutId id="2147483855" r:id="rId3"/>
    <p:sldLayoutId id="2147483856" r:id="rId4"/>
    <p:sldLayoutId id="2147483857" r:id="rId5"/>
    <p:sldLayoutId id="2147483858" r:id="rId6"/>
    <p:sldLayoutId id="2147483847" r:id="rId7"/>
    <p:sldLayoutId id="2147483859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60" r:id="rId15"/>
    <p:sldLayoutId id="2147483861" r:id="rId16"/>
    <p:sldLayoutId id="2147483862" r:id="rId17"/>
    <p:sldLayoutId id="2147483863" r:id="rId18"/>
    <p:sldLayoutId id="2147483864" r:id="rId19"/>
    <p:sldLayoutId id="2147483865" r:id="rId20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9pPr>
    </p:titleStyle>
    <p:bodyStyle>
      <a:lvl1pPr marL="463550" indent="-463550" algn="l" rtl="0" eaLnBrk="0" fontAlgn="base" hangingPunct="0">
        <a:spcBef>
          <a:spcPts val="2000"/>
        </a:spcBef>
        <a:spcAft>
          <a:spcPct val="0"/>
        </a:spcAft>
        <a:buSzPct val="90000"/>
        <a:buBlip>
          <a:blip r:embed="rId22"/>
        </a:buBlip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914400" indent="-457200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3"/>
        </a:buBlip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255713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597025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938338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2.pdf"/><Relationship Id="rId12" Type="http://schemas.openxmlformats.org/officeDocument/2006/relationships/image" Target="../media/image23.png"/><Relationship Id="rId13" Type="http://schemas.openxmlformats.org/officeDocument/2006/relationships/image" Target="../media/image24.pdf"/><Relationship Id="rId14" Type="http://schemas.openxmlformats.org/officeDocument/2006/relationships/image" Target="../media/image25.png"/><Relationship Id="rId15" Type="http://schemas.openxmlformats.org/officeDocument/2006/relationships/image" Target="../media/image26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Relationship Id="rId4" Type="http://schemas.openxmlformats.org/officeDocument/2006/relationships/image" Target="../media/image15.wmf"/><Relationship Id="rId5" Type="http://schemas.openxmlformats.org/officeDocument/2006/relationships/image" Target="../media/image16.pdf"/><Relationship Id="rId6" Type="http://schemas.openxmlformats.org/officeDocument/2006/relationships/image" Target="../media/image17.png"/><Relationship Id="rId7" Type="http://schemas.openxmlformats.org/officeDocument/2006/relationships/image" Target="../media/image18.pdf"/><Relationship Id="rId8" Type="http://schemas.openxmlformats.org/officeDocument/2006/relationships/image" Target="../media/image19.png"/><Relationship Id="rId9" Type="http://schemas.openxmlformats.org/officeDocument/2006/relationships/image" Target="../media/image20.pdf"/><Relationship Id="rId10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d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0" y="1103293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/>
              <a:t>NNLO corrections to </a:t>
            </a:r>
            <a:r>
              <a:rPr lang="en-US" sz="2800" dirty="0" err="1" smtClean="0"/>
              <a:t>qqbar</a:t>
            </a:r>
            <a:r>
              <a:rPr lang="en-US" sz="2800" dirty="0" smtClean="0"/>
              <a:t> -&gt; </a:t>
            </a:r>
            <a:r>
              <a:rPr lang="en-US" sz="2800" dirty="0" err="1" smtClean="0"/>
              <a:t>ttbar</a:t>
            </a:r>
            <a:endParaRPr lang="en-US" sz="2800" dirty="0" smtClean="0"/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0" y="3276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Alexander Mitov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Theory Division, CERN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95800" y="5181600"/>
            <a:ext cx="4337107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Based on:</a:t>
            </a:r>
          </a:p>
          <a:p>
            <a:r>
              <a:rPr lang="en-US" dirty="0" smtClean="0"/>
              <a:t>	</a:t>
            </a:r>
            <a:r>
              <a:rPr lang="en-US" sz="1400" dirty="0" smtClean="0">
                <a:solidFill>
                  <a:srgbClr val="FF0000"/>
                </a:solidFill>
              </a:rPr>
              <a:t>P. </a:t>
            </a:r>
            <a:r>
              <a:rPr lang="en-US" sz="1400" dirty="0" err="1" smtClean="0">
                <a:solidFill>
                  <a:srgbClr val="FF0000"/>
                </a:solidFill>
              </a:rPr>
              <a:t>Baernreuther</a:t>
            </a:r>
            <a:r>
              <a:rPr lang="en-US" sz="1400" dirty="0" smtClean="0">
                <a:solidFill>
                  <a:srgbClr val="FF0000"/>
                </a:solidFill>
              </a:rPr>
              <a:t>, M. Czakon, A. Mitov `12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33400" y="304800"/>
            <a:ext cx="3458699" cy="369332"/>
          </a:xfrm>
          <a:prstGeom prst="rect">
            <a:avLst/>
          </a:prstGeom>
          <a:noFill/>
          <a:ln>
            <a:solidFill>
              <a:srgbClr val="DA1F28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Good perturbative convergence: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12785" y="191869"/>
            <a:ext cx="2826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Independent F/R scales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</a:t>
            </a:r>
            <a:r>
              <a:rPr lang="en-US" dirty="0" err="1" smtClean="0"/>
              <a:t>mt</a:t>
            </a:r>
            <a:r>
              <a:rPr lang="en-US" dirty="0" smtClean="0"/>
              <a:t>=173.3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990600"/>
            <a:ext cx="6400800" cy="420787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81000" y="5677458"/>
            <a:ext cx="6622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Good overlap of various orders (LO, NLO, NNLO).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Suggests our (restricted) independent scale variation is good</a:t>
            </a:r>
            <a:endParaRPr lang="en-US" dirty="0"/>
          </a:p>
        </p:txBody>
      </p:sp>
      <p:sp>
        <p:nvSpPr>
          <p:cNvPr id="11" name="Text Box 25"/>
          <p:cNvSpPr txBox="1">
            <a:spLocks noChangeArrowheads="1"/>
          </p:cNvSpPr>
          <p:nvPr/>
        </p:nvSpPr>
        <p:spPr bwMode="auto">
          <a:xfrm>
            <a:off x="1409245" y="685800"/>
            <a:ext cx="31756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MT"/>
              </a:rPr>
              <a:t>P. </a:t>
            </a:r>
            <a:r>
              <a:rPr lang="en-US" sz="1400" dirty="0" err="1" smtClean="0">
                <a:solidFill>
                  <a:srgbClr val="FF0000"/>
                </a:solidFill>
                <a:latin typeface="ArialMT"/>
              </a:rPr>
              <a:t>Baernreuther</a:t>
            </a:r>
            <a:r>
              <a:rPr lang="en-US" sz="1400" dirty="0" smtClean="0">
                <a:solidFill>
                  <a:srgbClr val="FF0000"/>
                </a:solidFill>
                <a:latin typeface="ArialMT"/>
              </a:rPr>
              <a:t> et al arXiv:1204.5201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4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304800"/>
            <a:ext cx="2608406" cy="1200329"/>
          </a:xfrm>
          <a:prstGeom prst="rect">
            <a:avLst/>
          </a:prstGeom>
          <a:noFill/>
          <a:ln>
            <a:solidFill>
              <a:srgbClr val="DA1F28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K-factors:</a:t>
            </a:r>
          </a:p>
          <a:p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Tevatron </a:t>
            </a:r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Fixed Order only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0"/>
            <a:ext cx="4038600" cy="26549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2743200"/>
            <a:ext cx="42064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σ</a:t>
            </a:r>
            <a:r>
              <a:rPr lang="en-US" baseline="30000" dirty="0" smtClean="0">
                <a:latin typeface="Lucida Grande"/>
                <a:ea typeface="Lucida Grande"/>
                <a:cs typeface="Lucida Grande"/>
              </a:rPr>
              <a:t>NNLO</a:t>
            </a:r>
            <a:r>
              <a:rPr lang="en-US" dirty="0" smtClean="0"/>
              <a:t> (NNLO </a:t>
            </a:r>
            <a:r>
              <a:rPr lang="en-US" dirty="0" err="1" smtClean="0"/>
              <a:t>pdf</a:t>
            </a:r>
            <a:r>
              <a:rPr lang="en-US" dirty="0" smtClean="0"/>
              <a:t>) = </a:t>
            </a:r>
          </a:p>
          <a:p>
            <a:endParaRPr lang="en-US" dirty="0" smtClean="0"/>
          </a:p>
          <a:p>
            <a:r>
              <a:rPr lang="en-US" dirty="0" smtClean="0"/>
              <a:t>5.22059    +   1.23417    +    0.548064</a:t>
            </a:r>
            <a:endParaRPr lang="en-US" dirty="0"/>
          </a:p>
        </p:txBody>
      </p:sp>
      <p:sp>
        <p:nvSpPr>
          <p:cNvPr id="15" name="Right Brace 14"/>
          <p:cNvSpPr/>
          <p:nvPr/>
        </p:nvSpPr>
        <p:spPr>
          <a:xfrm rot="5400000">
            <a:off x="361950" y="3371849"/>
            <a:ext cx="228600" cy="800100"/>
          </a:xfrm>
          <a:prstGeom prst="righ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14362" y="3897868"/>
            <a:ext cx="72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(α</a:t>
            </a:r>
            <a:r>
              <a:rPr lang="en-US" baseline="-25000" dirty="0" smtClean="0">
                <a:latin typeface="Lucida Grande"/>
                <a:ea typeface="Lucida Grande"/>
                <a:cs typeface="Lucida Grande"/>
              </a:rPr>
              <a:t>S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)</a:t>
            </a:r>
            <a:r>
              <a:rPr lang="en-US" baseline="30000" dirty="0" smtClean="0">
                <a:latin typeface="Lucida Grande"/>
                <a:ea typeface="Lucida Grande"/>
                <a:cs typeface="Lucida Grande"/>
              </a:rPr>
              <a:t>2</a:t>
            </a:r>
            <a:endParaRPr lang="en-US" baseline="-250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638362" y="3886200"/>
            <a:ext cx="72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(α</a:t>
            </a:r>
            <a:r>
              <a:rPr lang="en-US" baseline="-25000" dirty="0" smtClean="0">
                <a:latin typeface="Lucida Grande"/>
                <a:ea typeface="Lucida Grande"/>
                <a:cs typeface="Lucida Grande"/>
              </a:rPr>
              <a:t>S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)</a:t>
            </a:r>
            <a:r>
              <a:rPr lang="en-US" baseline="30000" dirty="0" smtClean="0">
                <a:latin typeface="Lucida Grande"/>
                <a:ea typeface="Lucida Grande"/>
                <a:cs typeface="Lucida Grande"/>
              </a:rPr>
              <a:t>3</a:t>
            </a:r>
            <a:endParaRPr lang="en-US" baseline="-250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3276600" y="3886200"/>
            <a:ext cx="72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(α</a:t>
            </a:r>
            <a:r>
              <a:rPr lang="en-US" baseline="-25000" dirty="0" smtClean="0">
                <a:latin typeface="Lucida Grande"/>
                <a:ea typeface="Lucida Grande"/>
                <a:cs typeface="Lucida Grande"/>
              </a:rPr>
              <a:t>S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)</a:t>
            </a:r>
            <a:r>
              <a:rPr lang="en-US" baseline="30000" dirty="0" smtClean="0">
                <a:latin typeface="Lucida Grande"/>
                <a:ea typeface="Lucida Grande"/>
                <a:cs typeface="Lucida Grande"/>
              </a:rPr>
              <a:t>4</a:t>
            </a:r>
            <a:endParaRPr lang="en-US" baseline="-25000" dirty="0" smtClean="0"/>
          </a:p>
        </p:txBody>
      </p:sp>
      <p:sp>
        <p:nvSpPr>
          <p:cNvPr id="20" name="Right Brace 19"/>
          <p:cNvSpPr/>
          <p:nvPr/>
        </p:nvSpPr>
        <p:spPr>
          <a:xfrm rot="5400000">
            <a:off x="1847850" y="3371850"/>
            <a:ext cx="228600" cy="800100"/>
          </a:xfrm>
          <a:prstGeom prst="righ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Brace 21"/>
          <p:cNvSpPr/>
          <p:nvPr/>
        </p:nvSpPr>
        <p:spPr>
          <a:xfrm rot="5400000">
            <a:off x="3486150" y="3333749"/>
            <a:ext cx="228600" cy="876300"/>
          </a:xfrm>
          <a:prstGeom prst="righ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Brace 22"/>
          <p:cNvSpPr/>
          <p:nvPr/>
        </p:nvSpPr>
        <p:spPr>
          <a:xfrm rot="5400000">
            <a:off x="1104900" y="3314700"/>
            <a:ext cx="304800" cy="22098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33400" y="4572000"/>
            <a:ext cx="1465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 smtClean="0"/>
              <a:t>NLO/LO</a:t>
            </a:r>
            <a:r>
              <a:rPr lang="en-US" dirty="0" smtClean="0"/>
              <a:t>=1.24</a:t>
            </a:r>
            <a:endParaRPr lang="en-US" dirty="0"/>
          </a:p>
        </p:txBody>
      </p:sp>
      <p:sp>
        <p:nvSpPr>
          <p:cNvPr id="27" name="Right Brace 26"/>
          <p:cNvSpPr/>
          <p:nvPr/>
        </p:nvSpPr>
        <p:spPr>
          <a:xfrm rot="5400000">
            <a:off x="1828800" y="3200400"/>
            <a:ext cx="533400" cy="38862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09600" y="541020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 smtClean="0"/>
              <a:t>NNLO/NLO</a:t>
            </a:r>
            <a:r>
              <a:rPr lang="en-US" dirty="0" smtClean="0"/>
              <a:t>=1.08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3048000" y="4267200"/>
            <a:ext cx="304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37575" y="2743200"/>
            <a:ext cx="38908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σ</a:t>
            </a:r>
            <a:r>
              <a:rPr lang="en-US" baseline="30000" dirty="0" smtClean="0">
                <a:latin typeface="Lucida Grande"/>
                <a:ea typeface="Lucida Grande"/>
                <a:cs typeface="Lucida Grande"/>
              </a:rPr>
              <a:t>NNLO</a:t>
            </a:r>
            <a:r>
              <a:rPr lang="en-US" dirty="0" smtClean="0"/>
              <a:t> (LO, NLO, NNLO pdf’s) = </a:t>
            </a:r>
          </a:p>
          <a:p>
            <a:endParaRPr lang="en-US" dirty="0" smtClean="0"/>
          </a:p>
          <a:p>
            <a:r>
              <a:rPr lang="en-US" dirty="0" smtClean="0"/>
              <a:t>6.61926    ;   6.68123    ;    7.00531</a:t>
            </a:r>
            <a:endParaRPr lang="en-US" dirty="0"/>
          </a:p>
        </p:txBody>
      </p:sp>
      <p:sp>
        <p:nvSpPr>
          <p:cNvPr id="37" name="Right Brace 36"/>
          <p:cNvSpPr/>
          <p:nvPr/>
        </p:nvSpPr>
        <p:spPr>
          <a:xfrm rot="5400000">
            <a:off x="5353050" y="3371850"/>
            <a:ext cx="228600" cy="800100"/>
          </a:xfrm>
          <a:prstGeom prst="righ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Brace 37"/>
          <p:cNvSpPr/>
          <p:nvPr/>
        </p:nvSpPr>
        <p:spPr>
          <a:xfrm rot="5400000">
            <a:off x="6800850" y="3371850"/>
            <a:ext cx="228600" cy="800100"/>
          </a:xfrm>
          <a:prstGeom prst="righ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Brace 38"/>
          <p:cNvSpPr/>
          <p:nvPr/>
        </p:nvSpPr>
        <p:spPr>
          <a:xfrm rot="5400000">
            <a:off x="8362950" y="3371850"/>
            <a:ext cx="228600" cy="800100"/>
          </a:xfrm>
          <a:prstGeom prst="righ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5105400" y="3886200"/>
            <a:ext cx="72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(α</a:t>
            </a:r>
            <a:r>
              <a:rPr lang="en-US" baseline="-25000" dirty="0" smtClean="0">
                <a:latin typeface="Lucida Grande"/>
                <a:ea typeface="Lucida Grande"/>
                <a:cs typeface="Lucida Grande"/>
              </a:rPr>
              <a:t>S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)</a:t>
            </a:r>
            <a:r>
              <a:rPr lang="en-US" baseline="30000" dirty="0" smtClean="0">
                <a:latin typeface="Lucida Grande"/>
                <a:ea typeface="Lucida Grande"/>
                <a:cs typeface="Lucida Grande"/>
              </a:rPr>
              <a:t>2</a:t>
            </a:r>
            <a:endParaRPr lang="en-US" baseline="-25000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6172200" y="3886200"/>
            <a:ext cx="72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(α</a:t>
            </a:r>
            <a:r>
              <a:rPr lang="en-US" baseline="-25000" dirty="0" smtClean="0">
                <a:latin typeface="Lucida Grande"/>
                <a:ea typeface="Lucida Grande"/>
                <a:cs typeface="Lucida Grande"/>
              </a:rPr>
              <a:t>S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)</a:t>
            </a:r>
            <a:r>
              <a:rPr lang="en-US" baseline="30000" dirty="0" smtClean="0">
                <a:latin typeface="Lucida Grande"/>
                <a:ea typeface="Lucida Grande"/>
                <a:cs typeface="Lucida Grande"/>
              </a:rPr>
              <a:t>2</a:t>
            </a:r>
            <a:endParaRPr lang="en-US" baseline="-25000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6705600" y="3886200"/>
            <a:ext cx="907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+(α</a:t>
            </a:r>
            <a:r>
              <a:rPr lang="en-US" baseline="-25000" dirty="0" smtClean="0">
                <a:latin typeface="Lucida Grande"/>
                <a:ea typeface="Lucida Grande"/>
                <a:cs typeface="Lucida Grande"/>
              </a:rPr>
              <a:t>S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)</a:t>
            </a:r>
            <a:r>
              <a:rPr lang="en-US" baseline="30000" dirty="0" smtClean="0">
                <a:latin typeface="Lucida Grande"/>
                <a:ea typeface="Lucida Grande"/>
                <a:cs typeface="Lucida Grande"/>
              </a:rPr>
              <a:t>3</a:t>
            </a:r>
            <a:endParaRPr lang="en-US" baseline="-25000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7734362" y="3886200"/>
            <a:ext cx="72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(α</a:t>
            </a:r>
            <a:r>
              <a:rPr lang="en-US" baseline="-25000" dirty="0" smtClean="0">
                <a:latin typeface="Lucida Grande"/>
                <a:ea typeface="Lucida Grande"/>
                <a:cs typeface="Lucida Grande"/>
              </a:rPr>
              <a:t>S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)</a:t>
            </a:r>
            <a:r>
              <a:rPr lang="en-US" baseline="30000" dirty="0" smtClean="0">
                <a:latin typeface="Lucida Grande"/>
                <a:ea typeface="Lucida Grande"/>
                <a:cs typeface="Lucida Grande"/>
              </a:rPr>
              <a:t>2</a:t>
            </a:r>
            <a:endParaRPr lang="en-US" baseline="-2500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8265529" y="3886200"/>
            <a:ext cx="954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…(α</a:t>
            </a:r>
            <a:r>
              <a:rPr lang="en-US" baseline="-25000" dirty="0" smtClean="0">
                <a:latin typeface="Lucida Grande"/>
                <a:ea typeface="Lucida Grande"/>
                <a:cs typeface="Lucida Grande"/>
              </a:rPr>
              <a:t>S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)</a:t>
            </a:r>
            <a:r>
              <a:rPr lang="en-US" baseline="30000" dirty="0" smtClean="0">
                <a:latin typeface="Lucida Grande"/>
                <a:ea typeface="Lucida Grande"/>
                <a:cs typeface="Lucida Grande"/>
              </a:rPr>
              <a:t>4</a:t>
            </a:r>
            <a:endParaRPr lang="en-US" baseline="-25000" dirty="0" smtClean="0"/>
          </a:p>
        </p:txBody>
      </p:sp>
      <p:sp>
        <p:nvSpPr>
          <p:cNvPr id="45" name="Right Brace 44"/>
          <p:cNvSpPr/>
          <p:nvPr/>
        </p:nvSpPr>
        <p:spPr>
          <a:xfrm rot="5400000">
            <a:off x="6210300" y="3314700"/>
            <a:ext cx="304800" cy="22098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638800" y="4572000"/>
            <a:ext cx="1465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 smtClean="0"/>
              <a:t>NLO/LO</a:t>
            </a:r>
            <a:r>
              <a:rPr lang="en-US" dirty="0" smtClean="0"/>
              <a:t>=1.01</a:t>
            </a:r>
            <a:endParaRPr lang="en-US" dirty="0"/>
          </a:p>
        </p:txBody>
      </p:sp>
      <p:sp>
        <p:nvSpPr>
          <p:cNvPr id="47" name="Right Brace 46"/>
          <p:cNvSpPr/>
          <p:nvPr/>
        </p:nvSpPr>
        <p:spPr>
          <a:xfrm rot="5400000">
            <a:off x="6858000" y="3200400"/>
            <a:ext cx="533400" cy="38862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6248400" y="5410200"/>
            <a:ext cx="1671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 smtClean="0"/>
              <a:t>NNLO/NLO</a:t>
            </a:r>
            <a:r>
              <a:rPr lang="en-US" dirty="0" smtClean="0"/>
              <a:t>=1.05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33400" y="6019800"/>
            <a:ext cx="8077200" cy="381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K-factors alone not totally adequate without taking uncertainties into account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839805" y="1840468"/>
            <a:ext cx="312259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Same K-factors with NLO </a:t>
            </a:r>
            <a:r>
              <a:rPr lang="en-US" dirty="0" err="1" smtClean="0"/>
              <a:t>pdf</a:t>
            </a:r>
            <a:endParaRPr lang="en-US" dirty="0"/>
          </a:p>
        </p:txBody>
      </p:sp>
      <p:sp>
        <p:nvSpPr>
          <p:cNvPr id="53" name="Oval Callout 52"/>
          <p:cNvSpPr/>
          <p:nvPr/>
        </p:nvSpPr>
        <p:spPr>
          <a:xfrm>
            <a:off x="685800" y="1752600"/>
            <a:ext cx="3429000" cy="609600"/>
          </a:xfrm>
          <a:prstGeom prst="wedgeEllipseCallout">
            <a:avLst>
              <a:gd name="adj1" fmla="val -27387"/>
              <a:gd name="adj2" fmla="val 121341"/>
            </a:avLst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2213947" y="5410200"/>
            <a:ext cx="231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(K</a:t>
            </a:r>
            <a:r>
              <a:rPr lang="en-US" baseline="-25000" dirty="0" smtClean="0"/>
              <a:t>NNLO+NNLL/NLO</a:t>
            </a:r>
            <a:r>
              <a:rPr lang="en-US" dirty="0" smtClean="0"/>
              <a:t>=1.09)</a:t>
            </a:r>
            <a:endParaRPr lang="en-US" dirty="0"/>
          </a:p>
        </p:txBody>
      </p:sp>
      <p:sp>
        <p:nvSpPr>
          <p:cNvPr id="55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  <p:sp>
        <p:nvSpPr>
          <p:cNvPr id="50" name="Line 13"/>
          <p:cNvSpPr>
            <a:spLocks noChangeShapeType="1"/>
          </p:cNvSpPr>
          <p:nvPr/>
        </p:nvSpPr>
        <p:spPr bwMode="auto">
          <a:xfrm flipH="1">
            <a:off x="5486400" y="3048000"/>
            <a:ext cx="381000" cy="304800"/>
          </a:xfrm>
          <a:prstGeom prst="line">
            <a:avLst/>
          </a:prstGeom>
          <a:noFill/>
          <a:ln w="12700">
            <a:solidFill>
              <a:srgbClr val="FF4545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Line 13"/>
          <p:cNvSpPr>
            <a:spLocks noChangeShapeType="1"/>
          </p:cNvSpPr>
          <p:nvPr/>
        </p:nvSpPr>
        <p:spPr bwMode="auto">
          <a:xfrm>
            <a:off x="6324600" y="3048000"/>
            <a:ext cx="304800" cy="228600"/>
          </a:xfrm>
          <a:prstGeom prst="line">
            <a:avLst/>
          </a:prstGeom>
          <a:noFill/>
          <a:ln w="12700">
            <a:solidFill>
              <a:srgbClr val="FF4545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Line 13"/>
          <p:cNvSpPr>
            <a:spLocks noChangeShapeType="1"/>
          </p:cNvSpPr>
          <p:nvPr/>
        </p:nvSpPr>
        <p:spPr bwMode="auto">
          <a:xfrm>
            <a:off x="7010400" y="3048000"/>
            <a:ext cx="1066800" cy="304800"/>
          </a:xfrm>
          <a:prstGeom prst="line">
            <a:avLst/>
          </a:prstGeom>
          <a:noFill/>
          <a:ln w="12700">
            <a:solidFill>
              <a:srgbClr val="FF4545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buClr>
                <a:srgbClr val="008000"/>
              </a:buClr>
              <a:buSzPct val="150000"/>
            </a:pPr>
            <a:r>
              <a:rPr lang="en-US" sz="2400" b="1" dirty="0" smtClean="0"/>
              <a:t>Implementation and numbers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33400"/>
            <a:ext cx="8122736" cy="5909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We have also prepared the tools for top physics:</a:t>
            </a:r>
          </a:p>
          <a:p>
            <a:endParaRPr lang="en-US" dirty="0" smtClean="0"/>
          </a:p>
          <a:p>
            <a:r>
              <a:rPr lang="en-US" b="1" i="1" dirty="0" smtClean="0"/>
              <a:t>   Top++</a:t>
            </a:r>
            <a:r>
              <a:rPr lang="en-US" dirty="0" smtClean="0"/>
              <a:t> : a C++ program for the calculation of the total cross-section:</a:t>
            </a:r>
          </a:p>
          <a:p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Includes: </a:t>
            </a:r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 lvl="1">
              <a:buClr>
                <a:schemeClr val="accent2"/>
              </a:buClr>
              <a:buFont typeface="Wingdings" charset="2"/>
              <a:buChar char="Ø"/>
            </a:pPr>
            <a:r>
              <a:rPr lang="en-US" dirty="0" smtClean="0"/>
              <a:t> Fixed Order:</a:t>
            </a:r>
          </a:p>
          <a:p>
            <a:pPr lvl="2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LO,NLO, </a:t>
            </a:r>
          </a:p>
          <a:p>
            <a:pPr lvl="2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</a:t>
            </a:r>
            <a:r>
              <a:rPr lang="en-US" dirty="0" err="1" smtClean="0"/>
              <a:t>NNLO_approx</a:t>
            </a:r>
            <a:r>
              <a:rPr lang="en-US" dirty="0" smtClean="0"/>
              <a:t> (</a:t>
            </a:r>
            <a:r>
              <a:rPr lang="en-US" dirty="0" err="1" smtClean="0"/>
              <a:t>gg</a:t>
            </a:r>
            <a:r>
              <a:rPr lang="en-US" dirty="0" smtClean="0"/>
              <a:t>), </a:t>
            </a:r>
          </a:p>
          <a:p>
            <a:pPr lvl="2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exact NNLO (</a:t>
            </a:r>
            <a:r>
              <a:rPr lang="en-US" dirty="0" err="1" smtClean="0"/>
              <a:t>qqbar</a:t>
            </a:r>
            <a:r>
              <a:rPr lang="en-US" dirty="0" smtClean="0"/>
              <a:t>)</a:t>
            </a:r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1">
              <a:buClr>
                <a:schemeClr val="accent2"/>
              </a:buClr>
              <a:buFont typeface="Wingdings" charset="2"/>
              <a:buChar char="Ø"/>
            </a:pPr>
            <a:r>
              <a:rPr lang="en-US" dirty="0" smtClean="0"/>
              <a:t> Resummation (in </a:t>
            </a:r>
            <a:r>
              <a:rPr lang="en-US" dirty="0" err="1" smtClean="0"/>
              <a:t>Mellin</a:t>
            </a:r>
            <a:r>
              <a:rPr lang="en-US" dirty="0" smtClean="0"/>
              <a:t> space; full NNLL already there).</a:t>
            </a:r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Very user friendly. 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Developments:</a:t>
            </a:r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ver. 1.1: Approx NNLO +NNLL (</a:t>
            </a:r>
            <a:r>
              <a:rPr lang="en-US" dirty="0" smtClean="0">
                <a:solidFill>
                  <a:srgbClr val="FF0000"/>
                </a:solidFill>
              </a:rPr>
              <a:t>Released</a:t>
            </a:r>
            <a:r>
              <a:rPr lang="en-US" dirty="0" smtClean="0"/>
              <a:t>)</a:t>
            </a:r>
          </a:p>
          <a:p>
            <a:pPr lvl="1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ver. 1.2: </a:t>
            </a:r>
            <a:r>
              <a:rPr lang="en-US" dirty="0" err="1" smtClean="0"/>
              <a:t>NNLO(qqbar</a:t>
            </a:r>
            <a:r>
              <a:rPr lang="en-US" dirty="0" smtClean="0"/>
              <a:t>) + NNLL. Complete Tevatron </a:t>
            </a:r>
            <a:r>
              <a:rPr lang="en-US" dirty="0" err="1" smtClean="0"/>
              <a:t>pheno</a:t>
            </a:r>
            <a:r>
              <a:rPr lang="en-US" dirty="0" smtClean="0"/>
              <a:t>. (</a:t>
            </a:r>
            <a:r>
              <a:rPr lang="en-US" dirty="0" smtClean="0">
                <a:solidFill>
                  <a:srgbClr val="FF0000"/>
                </a:solidFill>
              </a:rPr>
              <a:t>Released</a:t>
            </a:r>
            <a:r>
              <a:rPr lang="en-US" dirty="0" smtClean="0"/>
              <a:t>)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ver. 2.0: Full NNLO + NNLL (</a:t>
            </a:r>
            <a:r>
              <a:rPr lang="en-US" dirty="0" smtClean="0">
                <a:solidFill>
                  <a:srgbClr val="FF0000"/>
                </a:solidFill>
              </a:rPr>
              <a:t>Sometime this year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6286661" y="1752600"/>
            <a:ext cx="16381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Czakon, Mitov `11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533400"/>
            <a:ext cx="530145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Computed the NNLO to </a:t>
            </a:r>
            <a:r>
              <a:rPr lang="en-US" dirty="0" err="1" smtClean="0"/>
              <a:t>qqbar</a:t>
            </a:r>
            <a:r>
              <a:rPr lang="en-US" dirty="0" smtClean="0"/>
              <a:t> -&gt; </a:t>
            </a:r>
            <a:r>
              <a:rPr lang="en-US" dirty="0" err="1" smtClean="0"/>
              <a:t>ttbar</a:t>
            </a:r>
            <a:endParaRPr lang="en-US" dirty="0" smtClean="0"/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Future work: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Compute the remaining </a:t>
            </a:r>
            <a:r>
              <a:rPr lang="en-US" dirty="0" err="1" smtClean="0"/>
              <a:t>partonic</a:t>
            </a:r>
            <a:r>
              <a:rPr lang="en-US" dirty="0" smtClean="0"/>
              <a:t> reactions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Compute the forward-backward asymmetry 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Compute differential distributions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Add top decay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2545" y="4583668"/>
            <a:ext cx="7225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Compute many more processes: dijets, </a:t>
            </a:r>
            <a:r>
              <a:rPr lang="en-US" dirty="0" err="1" smtClean="0"/>
              <a:t>W+jet</a:t>
            </a:r>
            <a:r>
              <a:rPr lang="en-US" dirty="0" smtClean="0"/>
              <a:t>, </a:t>
            </a:r>
            <a:r>
              <a:rPr lang="en-US" dirty="0" err="1" smtClean="0"/>
              <a:t>H+jet</a:t>
            </a:r>
            <a:r>
              <a:rPr lang="en-US" dirty="0" smtClean="0"/>
              <a:t>, etc @ NNLO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5345668"/>
            <a:ext cx="911815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 Facing the future, the stumbling block seems to be the availability of 2-loop amplitudes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3624" y="5867400"/>
            <a:ext cx="8084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Our work is a strong motivation for new developments in this direction, too.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400" b="1" dirty="0"/>
              <a:t>Summary and Conclusions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1066800"/>
            <a:ext cx="9155346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Significantly improved precision; right now O(½) from the experimental one at Tevatron</a:t>
            </a:r>
            <a:endParaRPr lang="en-US" dirty="0"/>
          </a:p>
        </p:txBody>
      </p:sp>
      <p:sp>
        <p:nvSpPr>
          <p:cNvPr id="16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3400" y="2007275"/>
            <a:ext cx="625042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I’ll discuss the total inclusive cross-section.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Relevant for this workshop in the following ways: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lvl="2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Gives normalizations,</a:t>
            </a:r>
          </a:p>
          <a:p>
            <a:pPr lvl="2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lvl="2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An orthogonal, stringent constraint on SM/data.</a:t>
            </a:r>
            <a:endParaRPr lang="en-US" dirty="0"/>
          </a:p>
        </p:txBody>
      </p:sp>
      <p:sp>
        <p:nvSpPr>
          <p:cNvPr id="14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164068"/>
            <a:ext cx="435125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</a:pPr>
            <a:r>
              <a:rPr lang="en-US" dirty="0" smtClean="0">
                <a:sym typeface="Wingdings"/>
              </a:rPr>
              <a:t>Until now analyzed in approximate NNLO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693" y="685800"/>
            <a:ext cx="3978507" cy="28956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9044" y="4694872"/>
            <a:ext cx="74943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Significant differences between various predictions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Suggests the true approximate NNLO uncertainty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The realistic improvements over NLO+NLL are small (to be expected)</a:t>
            </a:r>
            <a:endParaRPr lang="en-US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724400" y="6169223"/>
            <a:ext cx="38738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400" dirty="0" smtClean="0">
                <a:solidFill>
                  <a:srgbClr val="FF0000"/>
                </a:solidFill>
              </a:rPr>
              <a:t>Cacciari, Czakon, Mangano, Mitov, </a:t>
            </a:r>
            <a:r>
              <a:rPr lang="it-IT" sz="1400" dirty="0" err="1" smtClean="0">
                <a:solidFill>
                  <a:srgbClr val="FF0000"/>
                </a:solidFill>
              </a:rPr>
              <a:t>Nason</a:t>
            </a:r>
            <a:r>
              <a:rPr lang="it-IT" sz="1400" dirty="0" smtClean="0">
                <a:solidFill>
                  <a:srgbClr val="FF0000"/>
                </a:solidFill>
              </a:rPr>
              <a:t> `11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4126468"/>
            <a:ext cx="46741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Comparison between various groups shows: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38200" y="533400"/>
            <a:ext cx="37095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400" dirty="0" err="1" smtClean="0">
                <a:solidFill>
                  <a:srgbClr val="FF0000"/>
                </a:solidFill>
              </a:rPr>
              <a:t>Beneke</a:t>
            </a:r>
            <a:r>
              <a:rPr lang="it-IT" sz="1400" dirty="0" smtClean="0">
                <a:solidFill>
                  <a:srgbClr val="FF0000"/>
                </a:solidFill>
              </a:rPr>
              <a:t>, Czakon, </a:t>
            </a:r>
            <a:r>
              <a:rPr lang="it-IT" sz="1400" dirty="0" err="1" smtClean="0">
                <a:solidFill>
                  <a:srgbClr val="FF0000"/>
                </a:solidFill>
              </a:rPr>
              <a:t>Falgari</a:t>
            </a:r>
            <a:r>
              <a:rPr lang="it-IT" sz="1400" dirty="0" smtClean="0">
                <a:solidFill>
                  <a:srgbClr val="FF0000"/>
                </a:solidFill>
              </a:rPr>
              <a:t>, Mitov, </a:t>
            </a:r>
            <a:r>
              <a:rPr lang="it-IT" sz="1400" dirty="0" err="1" smtClean="0">
                <a:solidFill>
                  <a:srgbClr val="FF0000"/>
                </a:solidFill>
              </a:rPr>
              <a:t>Schwinn</a:t>
            </a:r>
            <a:r>
              <a:rPr lang="it-IT" sz="1400" dirty="0" smtClean="0">
                <a:solidFill>
                  <a:srgbClr val="FF0000"/>
                </a:solidFill>
              </a:rPr>
              <a:t> `09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55911" y="1143000"/>
            <a:ext cx="320972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 as an extension of the NLO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... resumed NLL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and now NNLL resummation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40666" y="3505200"/>
            <a:ext cx="3003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rgbClr val="FF0000"/>
                </a:solidFill>
              </a:rPr>
              <a:t>Beneke</a:t>
            </a:r>
            <a:r>
              <a:rPr lang="it-IT" sz="1400" dirty="0" smtClean="0">
                <a:solidFill>
                  <a:srgbClr val="FF0000"/>
                </a:solidFill>
              </a:rPr>
              <a:t>, </a:t>
            </a:r>
            <a:r>
              <a:rPr lang="it-IT" sz="1400" dirty="0" err="1" smtClean="0">
                <a:solidFill>
                  <a:srgbClr val="FF0000"/>
                </a:solidFill>
              </a:rPr>
              <a:t>Falgari</a:t>
            </a:r>
            <a:r>
              <a:rPr lang="it-IT" sz="1400" dirty="0" smtClean="0">
                <a:solidFill>
                  <a:srgbClr val="FF0000"/>
                </a:solidFill>
              </a:rPr>
              <a:t>, Klein, </a:t>
            </a:r>
            <a:r>
              <a:rPr lang="it-IT" sz="1400" dirty="0" err="1" smtClean="0">
                <a:solidFill>
                  <a:srgbClr val="FF0000"/>
                </a:solidFill>
              </a:rPr>
              <a:t>Schwinn</a:t>
            </a:r>
            <a:r>
              <a:rPr lang="it-IT" sz="1400" dirty="0" smtClean="0">
                <a:solidFill>
                  <a:srgbClr val="FF0000"/>
                </a:solidFill>
              </a:rPr>
              <a:t> `11</a:t>
            </a:r>
            <a:endParaRPr lang="en-US" dirty="0"/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377700" y="1457980"/>
            <a:ext cx="2118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400" dirty="0" err="1" smtClean="0">
                <a:solidFill>
                  <a:srgbClr val="FF0000"/>
                </a:solidFill>
              </a:rPr>
              <a:t>Nason</a:t>
            </a:r>
            <a:r>
              <a:rPr lang="it-IT" sz="1400" dirty="0" smtClean="0">
                <a:solidFill>
                  <a:srgbClr val="FF0000"/>
                </a:solidFill>
              </a:rPr>
              <a:t>, Dawson, </a:t>
            </a:r>
            <a:r>
              <a:rPr lang="it-IT" sz="1400" dirty="0" err="1" smtClean="0">
                <a:solidFill>
                  <a:srgbClr val="FF0000"/>
                </a:solidFill>
              </a:rPr>
              <a:t>Ellis</a:t>
            </a:r>
            <a:r>
              <a:rPr lang="it-IT" sz="1400" dirty="0" smtClean="0">
                <a:solidFill>
                  <a:srgbClr val="FF0000"/>
                </a:solidFill>
              </a:rPr>
              <a:t> ‘88</a:t>
            </a:r>
          </a:p>
          <a:p>
            <a:r>
              <a:rPr lang="it-IT" sz="1400" dirty="0" err="1" smtClean="0">
                <a:solidFill>
                  <a:srgbClr val="FF0000"/>
                </a:solidFill>
              </a:rPr>
              <a:t>Beenakker</a:t>
            </a:r>
            <a:r>
              <a:rPr lang="it-IT" sz="1400" dirty="0" smtClean="0">
                <a:solidFill>
                  <a:srgbClr val="FF0000"/>
                </a:solidFill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</a:rPr>
              <a:t>et</a:t>
            </a:r>
            <a:r>
              <a:rPr lang="it-IT" sz="1400" dirty="0" smtClean="0">
                <a:solidFill>
                  <a:srgbClr val="FF0000"/>
                </a:solidFill>
              </a:rPr>
              <a:t> al ‘89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1620535" y="2209800"/>
            <a:ext cx="31800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400" dirty="0" smtClean="0">
                <a:solidFill>
                  <a:srgbClr val="FF0000"/>
                </a:solidFill>
              </a:rPr>
              <a:t>Sterman, </a:t>
            </a:r>
            <a:r>
              <a:rPr lang="it-IT" sz="1400" dirty="0" err="1" smtClean="0">
                <a:solidFill>
                  <a:srgbClr val="FF0000"/>
                </a:solidFill>
              </a:rPr>
              <a:t>Kidonakis</a:t>
            </a:r>
            <a:r>
              <a:rPr lang="it-IT" sz="1400" dirty="0" smtClean="0">
                <a:solidFill>
                  <a:srgbClr val="FF0000"/>
                </a:solidFill>
              </a:rPr>
              <a:t> ‘97</a:t>
            </a:r>
          </a:p>
          <a:p>
            <a:r>
              <a:rPr lang="it-IT" sz="1400" dirty="0" err="1" smtClean="0">
                <a:solidFill>
                  <a:srgbClr val="FF0000"/>
                </a:solidFill>
              </a:rPr>
              <a:t>Bonciani</a:t>
            </a:r>
            <a:r>
              <a:rPr lang="it-IT" sz="1400" dirty="0" smtClean="0">
                <a:solidFill>
                  <a:srgbClr val="FF0000"/>
                </a:solidFill>
              </a:rPr>
              <a:t>, </a:t>
            </a:r>
            <a:r>
              <a:rPr lang="it-IT" sz="1400" dirty="0" err="1" smtClean="0">
                <a:solidFill>
                  <a:srgbClr val="FF0000"/>
                </a:solidFill>
              </a:rPr>
              <a:t>Catani</a:t>
            </a:r>
            <a:r>
              <a:rPr lang="it-IT" sz="1400" dirty="0" smtClean="0">
                <a:solidFill>
                  <a:srgbClr val="FF0000"/>
                </a:solidFill>
              </a:rPr>
              <a:t>, Mangano, </a:t>
            </a:r>
            <a:r>
              <a:rPr lang="it-IT" sz="1400" dirty="0" err="1" smtClean="0">
                <a:solidFill>
                  <a:srgbClr val="FF0000"/>
                </a:solidFill>
              </a:rPr>
              <a:t>Nason</a:t>
            </a:r>
            <a:r>
              <a:rPr lang="it-IT" sz="1400" dirty="0" smtClean="0">
                <a:solidFill>
                  <a:srgbClr val="FF0000"/>
                </a:solidFill>
              </a:rPr>
              <a:t> ‘98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045277" y="3071336"/>
            <a:ext cx="245052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400" dirty="0" err="1" smtClean="0">
                <a:solidFill>
                  <a:srgbClr val="FF0000"/>
                </a:solidFill>
              </a:rPr>
              <a:t>Beneke</a:t>
            </a:r>
            <a:r>
              <a:rPr lang="it-IT" sz="1400" dirty="0" smtClean="0">
                <a:solidFill>
                  <a:srgbClr val="FF0000"/>
                </a:solidFill>
              </a:rPr>
              <a:t>, </a:t>
            </a:r>
            <a:r>
              <a:rPr lang="it-IT" sz="1400" dirty="0" err="1" smtClean="0">
                <a:solidFill>
                  <a:srgbClr val="FF0000"/>
                </a:solidFill>
              </a:rPr>
              <a:t>Falgari</a:t>
            </a:r>
            <a:r>
              <a:rPr lang="it-IT" sz="1400" dirty="0" smtClean="0">
                <a:solidFill>
                  <a:srgbClr val="FF0000"/>
                </a:solidFill>
              </a:rPr>
              <a:t>, </a:t>
            </a:r>
            <a:r>
              <a:rPr lang="it-IT" sz="1400" dirty="0" err="1" smtClean="0">
                <a:solidFill>
                  <a:srgbClr val="FF0000"/>
                </a:solidFill>
              </a:rPr>
              <a:t>Schwinn</a:t>
            </a:r>
            <a:r>
              <a:rPr lang="it-IT" sz="1400" dirty="0" smtClean="0">
                <a:solidFill>
                  <a:srgbClr val="FF0000"/>
                </a:solidFill>
              </a:rPr>
              <a:t> ‘10</a:t>
            </a:r>
          </a:p>
          <a:p>
            <a:r>
              <a:rPr lang="it-IT" sz="1400" dirty="0" smtClean="0">
                <a:solidFill>
                  <a:srgbClr val="FF0000"/>
                </a:solidFill>
              </a:rPr>
              <a:t>Czakon, Mitov, Sterman ‘10</a:t>
            </a:r>
          </a:p>
          <a:p>
            <a:r>
              <a:rPr lang="it-IT" sz="1400" dirty="0" err="1" smtClean="0">
                <a:solidFill>
                  <a:srgbClr val="FF0000"/>
                </a:solidFill>
              </a:rPr>
              <a:t>Ahrens</a:t>
            </a:r>
            <a:r>
              <a:rPr lang="it-IT" sz="1400" dirty="0" smtClean="0">
                <a:solidFill>
                  <a:srgbClr val="FF0000"/>
                </a:solidFill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</a:rPr>
              <a:t>et</a:t>
            </a:r>
            <a:r>
              <a:rPr lang="it-IT" sz="1400" dirty="0" smtClean="0">
                <a:solidFill>
                  <a:srgbClr val="FF0000"/>
                </a:solidFill>
              </a:rPr>
              <a:t> al ’10-’11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Line 13"/>
          <p:cNvSpPr>
            <a:spLocks noChangeShapeType="1"/>
          </p:cNvSpPr>
          <p:nvPr/>
        </p:nvSpPr>
        <p:spPr bwMode="auto">
          <a:xfrm flipV="1">
            <a:off x="4038600" y="3581400"/>
            <a:ext cx="914400" cy="533400"/>
          </a:xfrm>
          <a:prstGeom prst="line">
            <a:avLst/>
          </a:prstGeom>
          <a:noFill/>
          <a:ln w="38100" cap="flat" cmpd="sng" algn="ctr">
            <a:solidFill>
              <a:srgbClr val="FF4545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52400" y="2667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3657600" y="4953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8597225" cy="923330"/>
          </a:xfrm>
          <a:prstGeom prst="rect">
            <a:avLst/>
          </a:prstGeom>
          <a:noFill/>
          <a:ln>
            <a:solidFill>
              <a:srgbClr val="FF4545"/>
            </a:solidFill>
          </a:ln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SzPct val="120000"/>
              <a:buFont typeface="Wingdings" charset="2"/>
              <a:buChar char="ü"/>
            </a:pPr>
            <a:r>
              <a:rPr lang="en-US" dirty="0" smtClean="0"/>
              <a:t> First ever hadron collider calculation at NNLO with more than 2 colored partons. </a:t>
            </a:r>
          </a:p>
          <a:p>
            <a:pPr>
              <a:buClr>
                <a:srgbClr val="008000"/>
              </a:buClr>
              <a:buSzPct val="120000"/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SzPct val="120000"/>
              <a:buFont typeface="Wingdings" charset="2"/>
              <a:buChar char="ü"/>
            </a:pPr>
            <a:r>
              <a:rPr lang="en-US" dirty="0" smtClean="0"/>
              <a:t> First ever NNLO hadron collider calculation with massive fermions.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66168" y="621268"/>
            <a:ext cx="382963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Our answer: compute the full NNLO</a:t>
            </a:r>
            <a:endParaRPr lang="en-US" dirty="0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4724400" y="1219200"/>
            <a:ext cx="27624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Baernreuther</a:t>
            </a:r>
            <a:r>
              <a:rPr lang="en-US" sz="1400" dirty="0" smtClean="0">
                <a:solidFill>
                  <a:srgbClr val="FF0000"/>
                </a:solidFill>
              </a:rPr>
              <a:t>, Czakon, Mitov `12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4759" y="2353270"/>
            <a:ext cx="38010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2"/>
              </a:buClr>
              <a:buFont typeface="Wingdings" charset="2"/>
              <a:buChar char="Ø"/>
            </a:pPr>
            <a:r>
              <a:rPr lang="en-US" dirty="0" smtClean="0"/>
              <a:t> So far published </a:t>
            </a:r>
            <a:r>
              <a:rPr lang="en-US" dirty="0" err="1" smtClean="0"/>
              <a:t>qq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tt</a:t>
            </a:r>
            <a:r>
              <a:rPr lang="en-US" dirty="0" smtClean="0">
                <a:sym typeface="Wingdings"/>
              </a:rPr>
              <a:t> +X</a:t>
            </a:r>
          </a:p>
          <a:p>
            <a:pPr>
              <a:buClr>
                <a:schemeClr val="accent2"/>
              </a:buClr>
              <a:buFont typeface="Wingdings" charset="2"/>
              <a:buChar char="Ø"/>
            </a:pPr>
            <a:endParaRPr lang="en-US" dirty="0" smtClean="0">
              <a:sym typeface="Wingdings"/>
            </a:endParaRPr>
          </a:p>
          <a:p>
            <a:pPr>
              <a:buClr>
                <a:schemeClr val="accent2"/>
              </a:buClr>
              <a:buFont typeface="Wingdings" charset="2"/>
              <a:buChar char="Ø"/>
            </a:pPr>
            <a:r>
              <a:rPr lang="en-US" dirty="0" smtClean="0">
                <a:sym typeface="Wingdings"/>
              </a:rPr>
              <a:t> Remaining reactions in the works</a:t>
            </a:r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28600" y="228600"/>
            <a:ext cx="317985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</a:pPr>
            <a:r>
              <a:rPr lang="en-US" dirty="0" smtClean="0"/>
              <a:t>Structure of the cross-section</a:t>
            </a:r>
            <a:endParaRPr lang="en-US" dirty="0"/>
          </a:p>
        </p:txBody>
      </p:sp>
      <p:pic>
        <p:nvPicPr>
          <p:cNvPr id="22" name="Picture 2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>
                <a:lum contrast="3000"/>
                <a:alphaModFix/>
              </a:blip>
              <a:stretch>
                <a:fillRect/>
              </a:stretch>
            </p:blipFill>
          </mc:Choice>
          <mc:Fallback>
            <p:blipFill>
              <a:blip r:embed="rId3">
                <a:lum contrast="3000"/>
                <a:alphaModFix/>
              </a:blip>
              <a:stretch>
                <a:fillRect/>
              </a:stretch>
            </p:blipFill>
          </mc:Fallback>
        </mc:AlternateContent>
        <p:spPr>
          <a:xfrm>
            <a:off x="3886200" y="228600"/>
            <a:ext cx="2984500" cy="698500"/>
          </a:xfrm>
          <a:prstGeom prst="rect">
            <a:avLst/>
          </a:prstGeom>
        </p:spPr>
      </p:pic>
      <p:pic>
        <p:nvPicPr>
          <p:cNvPr id="23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219200"/>
            <a:ext cx="120332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395109" y="1981200"/>
            <a:ext cx="8058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The </a:t>
            </a:r>
            <a:r>
              <a:rPr lang="en-US" dirty="0" err="1" smtClean="0"/>
              <a:t>partonic</a:t>
            </a:r>
            <a:r>
              <a:rPr lang="en-US" dirty="0" smtClean="0"/>
              <a:t>  cross-section computed numerically in 80 points. Then fitted.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Many contributing </a:t>
            </a:r>
            <a:r>
              <a:rPr lang="en-US" dirty="0" err="1" smtClean="0"/>
              <a:t>partonic</a:t>
            </a:r>
            <a:r>
              <a:rPr lang="en-US" dirty="0" smtClean="0"/>
              <a:t> channels:</a:t>
            </a:r>
            <a:endParaRPr lang="en-US" dirty="0"/>
          </a:p>
        </p:txBody>
      </p:sp>
      <p:pic>
        <p:nvPicPr>
          <p:cNvPr id="26" name="Picture 2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57200" y="3810000"/>
            <a:ext cx="2781300" cy="1409700"/>
          </a:xfrm>
          <a:prstGeom prst="rect">
            <a:avLst/>
          </a:prstGeom>
        </p:spPr>
      </p:pic>
      <p:pic>
        <p:nvPicPr>
          <p:cNvPr id="27" name="Picture 2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3683000" y="3810000"/>
            <a:ext cx="1346200" cy="1409700"/>
          </a:xfrm>
          <a:prstGeom prst="rect">
            <a:avLst/>
          </a:prstGeom>
        </p:spPr>
      </p:pic>
      <p:pic>
        <p:nvPicPr>
          <p:cNvPr id="28" name="Picture 2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6070600" y="3733800"/>
            <a:ext cx="1320800" cy="685800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6096000" y="4572000"/>
            <a:ext cx="2781300" cy="330200"/>
          </a:xfrm>
          <a:prstGeom prst="rect">
            <a:avLst/>
          </a:prstGeom>
        </p:spPr>
      </p:pic>
      <p:pic>
        <p:nvPicPr>
          <p:cNvPr id="30" name="Picture 2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6159500" y="5168900"/>
            <a:ext cx="1308100" cy="3175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52400" y="5943600"/>
            <a:ext cx="9007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of the same complexity. No more conceptual challenges expected (just lots of CPU)</a:t>
            </a:r>
            <a:endParaRPr lang="en-US" dirty="0"/>
          </a:p>
        </p:txBody>
      </p:sp>
      <p:sp>
        <p:nvSpPr>
          <p:cNvPr id="32" name="Line 13"/>
          <p:cNvSpPr>
            <a:spLocks noChangeShapeType="1"/>
          </p:cNvSpPr>
          <p:nvPr/>
        </p:nvSpPr>
        <p:spPr bwMode="auto">
          <a:xfrm flipH="1" flipV="1">
            <a:off x="6781800" y="685800"/>
            <a:ext cx="152400" cy="533400"/>
          </a:xfrm>
          <a:prstGeom prst="line">
            <a:avLst/>
          </a:prstGeom>
          <a:noFill/>
          <a:ln w="12700">
            <a:solidFill>
              <a:srgbClr val="FF4545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auto">
          <a:xfrm>
            <a:off x="152400" y="3657600"/>
            <a:ext cx="1981200" cy="1828800"/>
          </a:xfrm>
          <a:prstGeom prst="ellipse">
            <a:avLst/>
          </a:prstGeom>
          <a:noFill/>
          <a:ln w="9525">
            <a:solidFill>
              <a:srgbClr val="FF4545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464090" y="3200400"/>
            <a:ext cx="453599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Computed. Dominant at Tevatron (~85%)</a:t>
            </a:r>
            <a:endParaRPr lang="en-US" dirty="0"/>
          </a:p>
        </p:txBody>
      </p:sp>
      <p:pic>
        <p:nvPicPr>
          <p:cNvPr id="35" name="Picture 1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886200" y="1143000"/>
            <a:ext cx="96996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Line 13"/>
          <p:cNvSpPr>
            <a:spLocks noChangeShapeType="1"/>
          </p:cNvSpPr>
          <p:nvPr/>
        </p:nvSpPr>
        <p:spPr bwMode="auto">
          <a:xfrm flipH="1">
            <a:off x="1828800" y="3505200"/>
            <a:ext cx="609600" cy="381000"/>
          </a:xfrm>
          <a:prstGeom prst="line">
            <a:avLst/>
          </a:prstGeom>
          <a:noFill/>
          <a:ln w="12700">
            <a:solidFill>
              <a:srgbClr val="FF4545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010400" y="990600"/>
            <a:ext cx="1818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Relative velocity</a:t>
            </a:r>
          </a:p>
          <a:p>
            <a:r>
              <a:rPr lang="en-US" dirty="0" smtClean="0"/>
              <a:t>       of </a:t>
            </a:r>
            <a:r>
              <a:rPr lang="en-US" dirty="0" err="1" smtClean="0"/>
              <a:t>tT</a:t>
            </a:r>
            <a:endParaRPr lang="en-US" dirty="0"/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6934200" y="914400"/>
            <a:ext cx="1905000" cy="685800"/>
          </a:xfrm>
          <a:prstGeom prst="ellipse">
            <a:avLst/>
          </a:prstGeom>
          <a:noFill/>
          <a:ln w="9525">
            <a:solidFill>
              <a:srgbClr val="FF4545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7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62470" name="Text Box 3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 smtClean="0"/>
              <a:t>What goes into the NNLO?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7736" y="533400"/>
            <a:ext cx="5262979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en-US" dirty="0" smtClean="0"/>
              <a:t> There are 3 principle contributions: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Clr>
                <a:srgbClr val="008000"/>
              </a:buClr>
              <a:buSzPct val="150000"/>
              <a:buFont typeface="Wingdings" charset="2"/>
              <a:buChar char="ü"/>
            </a:pPr>
            <a:r>
              <a:rPr lang="en-US" dirty="0" smtClean="0"/>
              <a:t> 2-loop virtual corrections (V-V) </a:t>
            </a:r>
          </a:p>
          <a:p>
            <a:pPr>
              <a:buClr>
                <a:srgbClr val="008000"/>
              </a:buClr>
              <a:buSzPct val="150000"/>
            </a:pPr>
            <a:r>
              <a:rPr lang="en-US" dirty="0" smtClean="0"/>
              <a:t>     </a:t>
            </a:r>
          </a:p>
          <a:p>
            <a:pPr>
              <a:buClr>
                <a:srgbClr val="008000"/>
              </a:buClr>
              <a:buSzPct val="150000"/>
            </a:pPr>
            <a:endParaRPr lang="en-US" dirty="0" smtClean="0"/>
          </a:p>
          <a:p>
            <a:pPr lvl="1">
              <a:buClr>
                <a:srgbClr val="008000"/>
              </a:buClr>
              <a:buSzPct val="150000"/>
              <a:buFont typeface="Wingdings" charset="2"/>
              <a:buChar char="ü"/>
            </a:pPr>
            <a:r>
              <a:rPr lang="en-US" dirty="0" smtClean="0"/>
              <a:t> 1-loop virtual with one extra </a:t>
            </a:r>
            <a:r>
              <a:rPr lang="en-US" dirty="0" err="1" smtClean="0"/>
              <a:t>parton</a:t>
            </a:r>
            <a:r>
              <a:rPr lang="en-US" dirty="0" smtClean="0"/>
              <a:t> (R-V)</a:t>
            </a:r>
          </a:p>
          <a:p>
            <a:pPr>
              <a:buClr>
                <a:srgbClr val="008000"/>
              </a:buClr>
              <a:buSzPct val="150000"/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SzPct val="150000"/>
              <a:buFont typeface="Wingdings" charset="2"/>
              <a:buChar char="ü"/>
            </a:pPr>
            <a:endParaRPr lang="en-US" dirty="0" smtClean="0"/>
          </a:p>
          <a:p>
            <a:pPr lvl="1">
              <a:buClr>
                <a:srgbClr val="008000"/>
              </a:buClr>
              <a:buSzPct val="150000"/>
              <a:buFont typeface="Wingdings" charset="2"/>
              <a:buChar char="ü"/>
            </a:pPr>
            <a:r>
              <a:rPr lang="en-US" dirty="0" smtClean="0"/>
              <a:t> 2 extra emitted partons at tree level (R-R)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9621" y="3733800"/>
            <a:ext cx="49808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en-US" dirty="0" smtClean="0"/>
              <a:t> And 2 secondary contributions:</a:t>
            </a:r>
          </a:p>
          <a:p>
            <a:endParaRPr lang="en-US" dirty="0" smtClean="0"/>
          </a:p>
          <a:p>
            <a:pPr lvl="1">
              <a:buClr>
                <a:srgbClr val="008000"/>
              </a:buClr>
              <a:buSzPct val="150000"/>
              <a:buFont typeface="Wingdings" charset="2"/>
              <a:buChar char="ü"/>
            </a:pPr>
            <a:r>
              <a:rPr lang="en-US" dirty="0" smtClean="0"/>
              <a:t> Collinear subtraction for the initial state</a:t>
            </a:r>
          </a:p>
          <a:p>
            <a:pPr lvl="1">
              <a:buClr>
                <a:srgbClr val="008000"/>
              </a:buClr>
              <a:buSzPct val="150000"/>
            </a:pPr>
            <a:r>
              <a:rPr lang="en-US" dirty="0" smtClean="0"/>
              <a:t>    </a:t>
            </a:r>
          </a:p>
          <a:p>
            <a:pPr lvl="1">
              <a:buClr>
                <a:srgbClr val="008000"/>
              </a:buClr>
              <a:buSzPct val="150000"/>
              <a:buFont typeface="Wingdings" charset="2"/>
              <a:buChar char="ü"/>
            </a:pPr>
            <a:r>
              <a:rPr lang="en-US" dirty="0" smtClean="0"/>
              <a:t> One-loop squared amplitudes (analytic)</a:t>
            </a:r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4419600" y="5105400"/>
            <a:ext cx="266985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 dirty="0" smtClean="0">
                <a:solidFill>
                  <a:srgbClr val="FF0000"/>
                </a:solidFill>
              </a:rPr>
              <a:t>Korner, </a:t>
            </a:r>
            <a:r>
              <a:rPr lang="de-DE" sz="1400" dirty="0" err="1" smtClean="0">
                <a:solidFill>
                  <a:srgbClr val="FF0000"/>
                </a:solidFill>
              </a:rPr>
              <a:t>Merebashvili</a:t>
            </a:r>
            <a:r>
              <a:rPr lang="de-DE" sz="1400" dirty="0" smtClean="0">
                <a:solidFill>
                  <a:srgbClr val="FF0000"/>
                </a:solidFill>
              </a:rPr>
              <a:t>, </a:t>
            </a:r>
            <a:r>
              <a:rPr lang="de-DE" sz="1400" dirty="0" err="1" smtClean="0">
                <a:solidFill>
                  <a:srgbClr val="FF0000"/>
                </a:solidFill>
              </a:rPr>
              <a:t>Rogal</a:t>
            </a:r>
            <a:r>
              <a:rPr lang="de-DE" sz="1400" dirty="0" smtClean="0">
                <a:solidFill>
                  <a:srgbClr val="FF0000"/>
                </a:solidFill>
              </a:rPr>
              <a:t> `07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4419600" y="4495800"/>
            <a:ext cx="32118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 dirty="0" err="1" smtClean="0">
                <a:solidFill>
                  <a:srgbClr val="FF0000"/>
                </a:solidFill>
              </a:rPr>
              <a:t>Known</a:t>
            </a:r>
            <a:r>
              <a:rPr lang="de-DE" sz="1400" dirty="0" smtClean="0">
                <a:solidFill>
                  <a:srgbClr val="FF0000"/>
                </a:solidFill>
              </a:rPr>
              <a:t>, in </a:t>
            </a:r>
            <a:r>
              <a:rPr lang="de-DE" sz="1400" dirty="0" err="1" smtClean="0">
                <a:solidFill>
                  <a:srgbClr val="FF0000"/>
                </a:solidFill>
              </a:rPr>
              <a:t>principle</a:t>
            </a:r>
            <a:r>
              <a:rPr lang="de-DE" sz="1400" dirty="0" smtClean="0">
                <a:solidFill>
                  <a:srgbClr val="FF0000"/>
                </a:solidFill>
              </a:rPr>
              <a:t>. </a:t>
            </a:r>
            <a:r>
              <a:rPr lang="de-DE" sz="1400" dirty="0" err="1" smtClean="0">
                <a:solidFill>
                  <a:srgbClr val="FF0000"/>
                </a:solidFill>
              </a:rPr>
              <a:t>Done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numerically</a:t>
            </a:r>
            <a:r>
              <a:rPr lang="de-DE" sz="1400" dirty="0" smtClean="0">
                <a:solidFill>
                  <a:srgbClr val="FF0000"/>
                </a:solidFill>
              </a:rPr>
              <a:t>.</a:t>
            </a:r>
            <a:endParaRPr lang="de-DE" sz="1400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048000"/>
            <a:ext cx="2459195" cy="13017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97387"/>
            <a:ext cx="2438218" cy="11458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33400"/>
            <a:ext cx="2464449" cy="82550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4419600" y="990600"/>
            <a:ext cx="160020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486400" y="2133600"/>
            <a:ext cx="5334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257800" y="3581400"/>
            <a:ext cx="6858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7901" y="5477470"/>
            <a:ext cx="53270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en-US" dirty="0" smtClean="0"/>
              <a:t> Glued together</a:t>
            </a:r>
            <a:r>
              <a:rPr lang="en-US" dirty="0" smtClean="0"/>
              <a:t> in STRIPPER </a:t>
            </a:r>
            <a:r>
              <a:rPr lang="en-US" dirty="0" smtClean="0"/>
              <a:t>subtraction </a:t>
            </a:r>
            <a:r>
              <a:rPr lang="en-US" dirty="0" smtClean="0"/>
              <a:t>scheme</a:t>
            </a:r>
          </a:p>
          <a:p>
            <a:pPr>
              <a:buClr>
                <a:srgbClr val="FF0000"/>
              </a:buClr>
            </a:pPr>
            <a:r>
              <a:rPr lang="en-US" dirty="0" smtClean="0"/>
              <a:t>   </a:t>
            </a:r>
          </a:p>
          <a:p>
            <a:pPr>
              <a:buClr>
                <a:srgbClr val="FF0000"/>
              </a:buClr>
            </a:pPr>
            <a:r>
              <a:rPr lang="en-US" dirty="0" smtClean="0"/>
              <a:t>  (inspired </a:t>
            </a:r>
            <a:r>
              <a:rPr lang="en-US" dirty="0" smtClean="0"/>
              <a:t>by FKS and Sector </a:t>
            </a:r>
            <a:r>
              <a:rPr lang="en-US" dirty="0" smtClean="0"/>
              <a:t>Decomposition)</a:t>
            </a:r>
            <a:endParaRPr lang="en-US" dirty="0"/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3241328" y="1676400"/>
            <a:ext cx="11020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 dirty="0" err="1" smtClean="0">
                <a:solidFill>
                  <a:srgbClr val="FF0000"/>
                </a:solidFill>
              </a:rPr>
              <a:t>Czakon</a:t>
            </a:r>
            <a:r>
              <a:rPr lang="de-DE" sz="1400" dirty="0" smtClean="0">
                <a:solidFill>
                  <a:srgbClr val="FF0000"/>
                </a:solidFill>
              </a:rPr>
              <a:t> `08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3720280" y="3352800"/>
            <a:ext cx="14613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 dirty="0" err="1" smtClean="0">
                <a:solidFill>
                  <a:srgbClr val="FF0000"/>
                </a:solidFill>
              </a:rPr>
              <a:t>Czakon</a:t>
            </a:r>
            <a:r>
              <a:rPr lang="de-DE" sz="1400" dirty="0" smtClean="0">
                <a:solidFill>
                  <a:srgbClr val="FF0000"/>
                </a:solidFill>
              </a:rPr>
              <a:t> `10-`11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5181600" y="6096000"/>
            <a:ext cx="23988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Frixione</a:t>
            </a:r>
            <a:r>
              <a:rPr lang="en-US" sz="1400" dirty="0" smtClean="0">
                <a:solidFill>
                  <a:srgbClr val="FF0000"/>
                </a:solidFill>
              </a:rPr>
              <a:t>, </a:t>
            </a:r>
            <a:r>
              <a:rPr lang="en-US" sz="1400" dirty="0" err="1" smtClean="0">
                <a:solidFill>
                  <a:srgbClr val="FF0000"/>
                </a:solidFill>
              </a:rPr>
              <a:t>Kunszt</a:t>
            </a:r>
            <a:r>
              <a:rPr lang="en-US" sz="1400" dirty="0" smtClean="0">
                <a:solidFill>
                  <a:srgbClr val="FF0000"/>
                </a:solidFill>
              </a:rPr>
              <a:t>, Signer `96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26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1981200" y="2590800"/>
            <a:ext cx="37328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 dirty="0" smtClean="0">
                <a:solidFill>
                  <a:srgbClr val="FF0000"/>
                </a:solidFill>
              </a:rPr>
              <a:t>1-loop </a:t>
            </a:r>
            <a:r>
              <a:rPr lang="de-DE" sz="1400" dirty="0" err="1" smtClean="0">
                <a:solidFill>
                  <a:srgbClr val="FF0000"/>
                </a:solidFill>
              </a:rPr>
              <a:t>amplitude</a:t>
            </a:r>
            <a:r>
              <a:rPr lang="de-DE" sz="1400" dirty="0" smtClean="0">
                <a:solidFill>
                  <a:srgbClr val="FF0000"/>
                </a:solidFill>
              </a:rPr>
              <a:t>: </a:t>
            </a:r>
            <a:r>
              <a:rPr lang="de-DE" sz="1400" dirty="0" err="1" smtClean="0">
                <a:solidFill>
                  <a:srgbClr val="FF0000"/>
                </a:solidFill>
              </a:rPr>
              <a:t>thanks</a:t>
            </a:r>
            <a:r>
              <a:rPr lang="de-DE" sz="1400" dirty="0" smtClean="0">
                <a:solidFill>
                  <a:srgbClr val="FF0000"/>
                </a:solidFill>
              </a:rPr>
              <a:t> to S. </a:t>
            </a:r>
            <a:r>
              <a:rPr lang="en-US" sz="1400" dirty="0" err="1" smtClean="0">
                <a:solidFill>
                  <a:srgbClr val="FF0000"/>
                </a:solidFill>
              </a:rPr>
              <a:t>Dittmaier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smtClean="0">
                <a:solidFill>
                  <a:srgbClr val="FF0000"/>
                </a:solidFill>
              </a:rPr>
              <a:t>`07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5181600" y="5715000"/>
            <a:ext cx="11020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400" dirty="0" err="1" smtClean="0">
                <a:solidFill>
                  <a:srgbClr val="FF0000"/>
                </a:solidFill>
              </a:rPr>
              <a:t>Czakon</a:t>
            </a:r>
            <a:r>
              <a:rPr lang="de-DE" sz="1400" dirty="0" smtClean="0">
                <a:solidFill>
                  <a:srgbClr val="FF0000"/>
                </a:solidFill>
              </a:rPr>
              <a:t> `</a:t>
            </a:r>
            <a:r>
              <a:rPr lang="de-DE" sz="1400" dirty="0" smtClean="0">
                <a:solidFill>
                  <a:srgbClr val="FF0000"/>
                </a:solidFill>
              </a:rPr>
              <a:t>10</a:t>
            </a:r>
            <a:endParaRPr lang="de-DE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1187" y="152400"/>
            <a:ext cx="2490398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Results @ </a:t>
            </a:r>
            <a:r>
              <a:rPr lang="en-US" dirty="0" err="1" smtClean="0">
                <a:solidFill>
                  <a:srgbClr val="FF0000"/>
                </a:solidFill>
              </a:rPr>
              <a:t>parton</a:t>
            </a:r>
            <a:r>
              <a:rPr lang="en-US" dirty="0" smtClean="0">
                <a:solidFill>
                  <a:srgbClr val="FF0000"/>
                </a:solidFill>
              </a:rPr>
              <a:t> level</a:t>
            </a:r>
            <a:endParaRPr lang="en-US" dirty="0" smtClean="0">
              <a:sym typeface="Wingding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29577" y="323671"/>
            <a:ext cx="3185487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SzPct val="110000"/>
            </a:pPr>
            <a:r>
              <a:rPr lang="en-US" dirty="0" smtClean="0"/>
              <a:t>Notable features:</a:t>
            </a:r>
          </a:p>
          <a:p>
            <a:pPr>
              <a:buClr>
                <a:srgbClr val="008000"/>
              </a:buClr>
              <a:buSzPct val="110000"/>
            </a:pPr>
            <a:r>
              <a:rPr lang="en-US" dirty="0" smtClean="0"/>
              <a:t> </a:t>
            </a:r>
          </a:p>
          <a:p>
            <a:pPr lvl="1">
              <a:buClr>
                <a:srgbClr val="008000"/>
              </a:buClr>
              <a:buSzPct val="110000"/>
              <a:buFont typeface="Wingdings" charset="2"/>
              <a:buChar char="ü"/>
            </a:pPr>
            <a:r>
              <a:rPr lang="en-US" dirty="0" smtClean="0"/>
              <a:t> Small numerical errors</a:t>
            </a:r>
          </a:p>
          <a:p>
            <a:pPr lvl="1">
              <a:buClr>
                <a:srgbClr val="008000"/>
              </a:buClr>
              <a:buSzPct val="110000"/>
              <a:buFont typeface="Wingdings" charset="2"/>
              <a:buChar char="ü"/>
            </a:pPr>
            <a:r>
              <a:rPr lang="en-US" dirty="0" smtClean="0"/>
              <a:t> Agrees with limits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19200"/>
            <a:ext cx="3359104" cy="990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870813"/>
            <a:ext cx="3352800" cy="48198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" y="4481720"/>
            <a:ext cx="2692400" cy="39508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52400" y="849868"/>
            <a:ext cx="4052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Partonic</a:t>
            </a:r>
            <a:r>
              <a:rPr lang="en-US" dirty="0" smtClean="0"/>
              <a:t> cross-section through NNLO: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01791" y="2514600"/>
            <a:ext cx="18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NNLO term: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108334" y="3745468"/>
            <a:ext cx="102526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Numeric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537170" y="3733800"/>
            <a:ext cx="97713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Analytic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2705100" y="3467100"/>
            <a:ext cx="4572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1752600" y="3429000"/>
            <a:ext cx="4572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V="1">
            <a:off x="1181100" y="3467100"/>
            <a:ext cx="4572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6200" y="5562600"/>
            <a:ext cx="240203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The known  threshold </a:t>
            </a:r>
          </a:p>
          <a:p>
            <a:r>
              <a:rPr lang="en-US" dirty="0" smtClean="0"/>
              <a:t>approximation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rot="16200000" flipV="1">
            <a:off x="1104900" y="5143500"/>
            <a:ext cx="6858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1025160" y="6245423"/>
            <a:ext cx="15149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Beneke</a:t>
            </a:r>
            <a:r>
              <a:rPr lang="en-US" sz="1400" dirty="0" smtClean="0">
                <a:solidFill>
                  <a:srgbClr val="FF0000"/>
                </a:solidFill>
              </a:rPr>
              <a:t> et al `09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0" y="2057400"/>
            <a:ext cx="5210347" cy="3810000"/>
          </a:xfrm>
          <a:prstGeom prst="rect">
            <a:avLst/>
          </a:prstGeom>
        </p:spPr>
      </p:pic>
      <p:sp>
        <p:nvSpPr>
          <p:cNvPr id="33" name="Text Box 25"/>
          <p:cNvSpPr txBox="1">
            <a:spLocks noChangeArrowheads="1"/>
          </p:cNvSpPr>
          <p:nvPr/>
        </p:nvSpPr>
        <p:spPr bwMode="auto">
          <a:xfrm>
            <a:off x="5715000" y="5943600"/>
            <a:ext cx="31756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MT"/>
              </a:rPr>
              <a:t>P. </a:t>
            </a:r>
            <a:r>
              <a:rPr lang="en-US" sz="1400" dirty="0" err="1" smtClean="0">
                <a:solidFill>
                  <a:srgbClr val="FF0000"/>
                </a:solidFill>
                <a:latin typeface="ArialMT"/>
              </a:rPr>
              <a:t>Baernreuther</a:t>
            </a:r>
            <a:r>
              <a:rPr lang="en-US" sz="1400" dirty="0" smtClean="0">
                <a:solidFill>
                  <a:srgbClr val="FF0000"/>
                </a:solidFill>
                <a:latin typeface="ArialMT"/>
              </a:rPr>
              <a:t> et al arXiv:1204.5201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5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4962" y="228600"/>
            <a:ext cx="396826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happens once we add the flux?</a:t>
            </a:r>
            <a:endParaRPr lang="en-US" dirty="0" smtClean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>
                <a:lum contrast="3000"/>
                <a:alphaModFix/>
              </a:blip>
              <a:stretch>
                <a:fillRect/>
              </a:stretch>
            </p:blipFill>
          </mc:Choice>
          <mc:Fallback>
            <p:blipFill>
              <a:blip r:embed="rId3">
                <a:lum contrast="3000"/>
                <a:alphaModFix/>
              </a:blip>
              <a:stretch>
                <a:fillRect/>
              </a:stretch>
            </p:blipFill>
          </mc:Fallback>
        </mc:AlternateContent>
        <p:spPr>
          <a:xfrm>
            <a:off x="5549900" y="152400"/>
            <a:ext cx="2984500" cy="6985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0186" y="5257800"/>
            <a:ext cx="877676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Approximate NNLO is a an OK approximation at </a:t>
            </a:r>
            <a:r>
              <a:rPr lang="en-US" dirty="0" err="1" smtClean="0"/>
              <a:t>parton</a:t>
            </a:r>
            <a:r>
              <a:rPr lang="en-US" dirty="0" smtClean="0"/>
              <a:t> level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There are non-trivial cancellations; the integrated numbers are closer to the exact</a:t>
            </a:r>
          </a:p>
          <a:p>
            <a:pPr>
              <a:buClr>
                <a:srgbClr val="008000"/>
              </a:buClr>
            </a:pPr>
            <a:r>
              <a:rPr lang="en-US" dirty="0" smtClean="0"/>
              <a:t>    ones than one might anticipate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The power corrections to the Leading Born term have important effect</a:t>
            </a:r>
          </a:p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1219200"/>
            <a:ext cx="5188807" cy="3886200"/>
          </a:xfrm>
          <a:prstGeom prst="rect">
            <a:avLst/>
          </a:prstGeom>
        </p:spPr>
      </p:pic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4063318" y="911423"/>
            <a:ext cx="31756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MT"/>
              </a:rPr>
              <a:t>P. </a:t>
            </a:r>
            <a:r>
              <a:rPr lang="en-US" sz="1400" dirty="0" err="1" smtClean="0">
                <a:solidFill>
                  <a:srgbClr val="FF0000"/>
                </a:solidFill>
                <a:latin typeface="ArialMT"/>
              </a:rPr>
              <a:t>Baernreuther</a:t>
            </a:r>
            <a:r>
              <a:rPr lang="en-US" sz="1400" dirty="0" smtClean="0">
                <a:solidFill>
                  <a:srgbClr val="FF0000"/>
                </a:solidFill>
                <a:latin typeface="ArialMT"/>
              </a:rPr>
              <a:t> et al arXiv:1204.5201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7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2400" y="3671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96880" y="228600"/>
            <a:ext cx="4203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Here are the numbers for the Tevatron: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" y="4419600"/>
            <a:ext cx="81355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Two loop hard matching coefficient extracted and included</a:t>
            </a:r>
          </a:p>
          <a:p>
            <a:pPr>
              <a:buClr>
                <a:srgbClr val="008000"/>
              </a:buClr>
            </a:pPr>
            <a:r>
              <a:rPr lang="en-US" dirty="0" smtClean="0"/>
              <a:t> 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Very week dependence on unknown parameters (sub 1%): </a:t>
            </a:r>
            <a:r>
              <a:rPr lang="en-US" dirty="0" err="1" smtClean="0"/>
              <a:t>gg</a:t>
            </a:r>
            <a:r>
              <a:rPr lang="en-US" dirty="0" smtClean="0"/>
              <a:t> NNLO, A, etc.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50% scales reduction compared to the NLO+NNLL analysis of </a:t>
            </a:r>
            <a:endParaRPr lang="en-US" dirty="0"/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5410200" y="5864423"/>
            <a:ext cx="37156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400" dirty="0" smtClean="0">
                <a:solidFill>
                  <a:srgbClr val="FF0000"/>
                </a:solidFill>
              </a:rPr>
              <a:t>Cacciari, Czakon, Mangano, Mitov, </a:t>
            </a:r>
            <a:r>
              <a:rPr lang="it-IT" sz="1400" dirty="0" err="1" smtClean="0">
                <a:solidFill>
                  <a:srgbClr val="FF0000"/>
                </a:solidFill>
              </a:rPr>
              <a:t>Nason</a:t>
            </a:r>
            <a:r>
              <a:rPr lang="it-IT" sz="1400" dirty="0" smtClean="0">
                <a:solidFill>
                  <a:srgbClr val="FF0000"/>
                </a:solidFill>
              </a:rPr>
              <a:t> ‘11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95600" y="6107668"/>
            <a:ext cx="226204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6.72 + 3.6% - 6.1%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981118" y="219670"/>
            <a:ext cx="28264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Independent F/R scales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MSTW2008NNLO</a:t>
            </a:r>
          </a:p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</a:t>
            </a:r>
            <a:r>
              <a:rPr lang="en-US" dirty="0" err="1" smtClean="0"/>
              <a:t>mt</a:t>
            </a:r>
            <a:r>
              <a:rPr lang="en-US" dirty="0" smtClean="0"/>
              <a:t>=173.3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295400"/>
            <a:ext cx="4724400" cy="3097363"/>
          </a:xfrm>
          <a:prstGeom prst="rect">
            <a:avLst/>
          </a:prstGeom>
        </p:spPr>
      </p:pic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1409245" y="533400"/>
            <a:ext cx="31756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MT"/>
              </a:rPr>
              <a:t>P. </a:t>
            </a:r>
            <a:r>
              <a:rPr lang="en-US" sz="1400" dirty="0" err="1" smtClean="0">
                <a:solidFill>
                  <a:srgbClr val="FF0000"/>
                </a:solidFill>
                <a:latin typeface="ArialMT"/>
              </a:rPr>
              <a:t>Baernreuther</a:t>
            </a:r>
            <a:r>
              <a:rPr lang="en-US" sz="1400" dirty="0" smtClean="0">
                <a:solidFill>
                  <a:srgbClr val="FF0000"/>
                </a:solidFill>
                <a:latin typeface="ArialMT"/>
              </a:rPr>
              <a:t> et al arXiv:1204.5201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47800"/>
            <a:ext cx="4267200" cy="48384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67109"/>
            <a:ext cx="4267200" cy="42849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278526" y="2895600"/>
            <a:ext cx="333043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Best prediction at NNLO+NNLL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04800" y="1066800"/>
            <a:ext cx="7689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NNLO</a:t>
            </a:r>
            <a:endParaRPr lang="en-US" dirty="0"/>
          </a:p>
        </p:txBody>
      </p:sp>
      <p:sp>
        <p:nvSpPr>
          <p:cNvPr id="32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0" y="6553200"/>
            <a:ext cx="9144000" cy="2587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Rockwell" charset="0"/>
              </a:rPr>
              <a:t>NNLO corrections to </a:t>
            </a:r>
            <a:r>
              <a:rPr lang="en-US" dirty="0" err="1" smtClean="0">
                <a:latin typeface="Rockwell" charset="0"/>
              </a:rPr>
              <a:t>qqbar</a:t>
            </a:r>
            <a:r>
              <a:rPr lang="en-US" dirty="0" smtClean="0">
                <a:latin typeface="Rockwell" charset="0"/>
              </a:rPr>
              <a:t> -&gt; </a:t>
            </a:r>
            <a:r>
              <a:rPr lang="en-US" dirty="0" err="1" smtClean="0">
                <a:latin typeface="Rockwell" charset="0"/>
              </a:rPr>
              <a:t>ttbar</a:t>
            </a:r>
            <a:r>
              <a:rPr lang="en-US" dirty="0" smtClean="0">
                <a:latin typeface="Rockwell" charset="0"/>
              </a:rPr>
              <a:t>                                               Alexander </a:t>
            </a:r>
            <a:r>
              <a:rPr lang="en-US" dirty="0">
                <a:latin typeface="Rockwell" charset="0"/>
              </a:rPr>
              <a:t>Mitov</a:t>
            </a:r>
            <a:r>
              <a:rPr lang="en-US" dirty="0" smtClean="0">
                <a:latin typeface="Rockwell" charset="0"/>
              </a:rPr>
              <a:t>                                                   A</a:t>
            </a:r>
            <a:r>
              <a:rPr lang="en-US" baseline="-25000" dirty="0" smtClean="0">
                <a:latin typeface="Rockwell" charset="0"/>
              </a:rPr>
              <a:t>FB</a:t>
            </a:r>
            <a:r>
              <a:rPr lang="en-US" dirty="0" smtClean="0">
                <a:latin typeface="Rockwell" charset="0"/>
              </a:rPr>
              <a:t> and boosted tops, 3 May, 2012 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FIRSTALEXANDER@YFMYQPEFUVWXY5M7" val="2689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30001167.potx</Template>
  <TotalTime>10373</TotalTime>
  <Words>1272</Words>
  <Application>Microsoft Macintosh PowerPoint</Application>
  <PresentationFormat>On-screen Show (4:3)</PresentationFormat>
  <Paragraphs>201</Paragraphs>
  <Slides>13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Inkwell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Slide 1</dc:title>
  <dc:subject/>
  <dc:creator>Milena Mitova</dc:creator>
  <cp:keywords/>
  <dc:description/>
  <cp:lastModifiedBy>Alexander Mitov</cp:lastModifiedBy>
  <cp:revision>1374</cp:revision>
  <cp:lastPrinted>2012-04-19T13:00:38Z</cp:lastPrinted>
  <dcterms:created xsi:type="dcterms:W3CDTF">2012-05-03T23:58:15Z</dcterms:created>
  <dcterms:modified xsi:type="dcterms:W3CDTF">2012-05-04T00:05:29Z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TC100690451033</vt:lpwstr>
  </property>
</Properties>
</file>