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72" r:id="rId4"/>
    <p:sldId id="269" r:id="rId5"/>
    <p:sldId id="273" r:id="rId6"/>
    <p:sldId id="274" r:id="rId7"/>
    <p:sldId id="275" r:id="rId8"/>
    <p:sldId id="276" r:id="rId9"/>
    <p:sldId id="277" r:id="rId10"/>
    <p:sldId id="280" r:id="rId11"/>
    <p:sldId id="279" r:id="rId12"/>
    <p:sldId id="278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FF83"/>
    <a:srgbClr val="61D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CC77E-B531-6343-A463-C5589C44CB5A}" type="datetimeFigureOut">
              <a:rPr lang="en-US" smtClean="0"/>
              <a:pPr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BB048-838C-D54A-B58E-0588D99154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30707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44AE2-22C7-4E65-BE7C-76D7A11A2F7C}" type="datetimeFigureOut">
              <a:rPr lang="en-GB" smtClean="0"/>
              <a:pPr/>
              <a:t>13/12/2012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A113-92FC-4233-AC49-D68ED6F6F8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8717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2073" name="Visio" r:id="rId3" imgW="10424530" imgH="7384543" progId="Visio.Drawing.11">
              <p:embed/>
            </p:oleObj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11289" name="Visio" r:id="rId3" imgW="10424530" imgH="7384543" progId="Visio.Drawing.11">
              <p:embed/>
            </p:oleObj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12313" name="Visio" r:id="rId3" imgW="10424530" imgH="7384543" progId="Visio.Drawing.11">
              <p:embed/>
            </p:oleObj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3097" name="Visio" r:id="rId3" imgW="10424530" imgH="7384543" progId="Visio.Drawing.11">
              <p:embed/>
            </p:oleObj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4121" name="Visio" r:id="rId3" imgW="10424530" imgH="7384543" progId="Visio.Drawing.11">
              <p:embed/>
            </p:oleObj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5145" name="Visio" r:id="rId3" imgW="10424530" imgH="7384543" progId="Visio.Drawing.11">
              <p:embed/>
            </p:oleObj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6169" name="Visio" r:id="rId3" imgW="10424530" imgH="7384543" progId="Visio.Drawing.11">
              <p:embed/>
            </p:oleObj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7193" name="Visio" r:id="rId3" imgW="10424530" imgH="7384543" progId="Visio.Drawing.11">
              <p:embed/>
            </p:oleObj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8217" name="Visio" r:id="rId3" imgW="10424530" imgH="7384543" progId="Visio.Drawing.11">
              <p:embed/>
            </p:oleObj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9241" name="Visio" r:id="rId3" imgW="10424530" imgH="7384543" progId="Visio.Drawing.11">
              <p:embed/>
            </p:oleObj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10265" name="Visio" r:id="rId3" imgW="10424530" imgH="7384543" progId="Visio.Drawing.11">
              <p:embed/>
            </p:oleObj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Online Infrastructure during LS1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p:oleObj spid="_x0000_s1050" name="Visio" r:id="rId14" imgW="10424530" imgH="7384543" progId="Visio.Drawing.11">
              <p:embed/>
            </p:oleObj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364337-E9A7-478F-896F-39896E623B4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31" name="Picture 7" descr="CERNLogoNe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hcb-online-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280920" cy="1470025"/>
          </a:xfrm>
        </p:spPr>
        <p:txBody>
          <a:bodyPr/>
          <a:lstStyle/>
          <a:p>
            <a:r>
              <a:rPr lang="en-GB" dirty="0" smtClean="0"/>
              <a:t>Update on Optical Fibre issues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403648" y="6237312"/>
            <a:ext cx="6400800" cy="31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Rainer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Schwemmer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7215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Gather more statistics</a:t>
            </a:r>
          </a:p>
          <a:p>
            <a:pPr lvl="1"/>
            <a:r>
              <a:rPr lang="en-US" dirty="0" smtClean="0"/>
              <a:t>We are going to set up a more automated set-up to measure a larger amount of </a:t>
            </a:r>
            <a:r>
              <a:rPr lang="en-US" dirty="0" err="1" smtClean="0"/>
              <a:t>MiniPOD</a:t>
            </a:r>
            <a:r>
              <a:rPr lang="en-US" dirty="0" smtClean="0"/>
              <a:t> devices</a:t>
            </a:r>
          </a:p>
          <a:p>
            <a:r>
              <a:rPr lang="en-US" dirty="0" smtClean="0"/>
              <a:t>If these values persist</a:t>
            </a:r>
          </a:p>
          <a:p>
            <a:r>
              <a:rPr lang="en-US" dirty="0" smtClean="0"/>
              <a:t>Go for small scale installation at P8</a:t>
            </a:r>
          </a:p>
          <a:p>
            <a:pPr lvl="1"/>
            <a:r>
              <a:rPr lang="en-US" dirty="0" smtClean="0"/>
              <a:t>Install cable holding infrastructure</a:t>
            </a:r>
          </a:p>
          <a:p>
            <a:pPr lvl="1"/>
            <a:r>
              <a:rPr lang="en-US" dirty="0" smtClean="0"/>
              <a:t>Install small amount of long distance </a:t>
            </a:r>
            <a:r>
              <a:rPr lang="en-US" dirty="0" err="1" smtClean="0"/>
              <a:t>fibres</a:t>
            </a:r>
            <a:endParaRPr lang="en-US" dirty="0" smtClean="0"/>
          </a:p>
          <a:p>
            <a:pPr lvl="1"/>
            <a:r>
              <a:rPr lang="en-US" dirty="0" smtClean="0"/>
              <a:t>Terminate with MPO connectors</a:t>
            </a:r>
          </a:p>
          <a:p>
            <a:pPr lvl="1"/>
            <a:r>
              <a:rPr lang="en-US" dirty="0" smtClean="0"/>
              <a:t>Install Tell40 and </a:t>
            </a:r>
            <a:r>
              <a:rPr lang="en-US" dirty="0" err="1" smtClean="0"/>
              <a:t>VTRx</a:t>
            </a:r>
            <a:r>
              <a:rPr lang="en-US" dirty="0" smtClean="0"/>
              <a:t> boards upstairs/downstairs</a:t>
            </a:r>
          </a:p>
          <a:p>
            <a:r>
              <a:rPr lang="en-US" dirty="0" smtClean="0"/>
              <a:t>Do a long running system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network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local area network technologies are investigated: Ethernet and </a:t>
            </a:r>
            <a:r>
              <a:rPr lang="en-US" dirty="0" err="1" smtClean="0"/>
              <a:t>InfiniBand</a:t>
            </a:r>
            <a:endParaRPr lang="en-US" dirty="0" smtClean="0"/>
          </a:p>
          <a:p>
            <a:r>
              <a:rPr lang="en-US" dirty="0" smtClean="0"/>
              <a:t>Speed-grades </a:t>
            </a:r>
          </a:p>
          <a:p>
            <a:pPr lvl="1"/>
            <a:r>
              <a:rPr lang="en-US" dirty="0" smtClean="0"/>
              <a:t>Ethernet 10 </a:t>
            </a:r>
            <a:r>
              <a:rPr lang="en-US" dirty="0" err="1" smtClean="0"/>
              <a:t>Gbit</a:t>
            </a:r>
            <a:r>
              <a:rPr lang="en-US" dirty="0" smtClean="0"/>
              <a:t>/s, 40 </a:t>
            </a:r>
            <a:r>
              <a:rPr lang="en-US" dirty="0" err="1" smtClean="0"/>
              <a:t>Gbit</a:t>
            </a:r>
            <a:r>
              <a:rPr lang="en-US" dirty="0" smtClean="0"/>
              <a:t>/s and 100 </a:t>
            </a:r>
            <a:r>
              <a:rPr lang="en-US" dirty="0" err="1" smtClean="0"/>
              <a:t>Gbit</a:t>
            </a:r>
            <a:r>
              <a:rPr lang="en-US" dirty="0" smtClean="0"/>
              <a:t>/s (only for up-links and interconnects)</a:t>
            </a:r>
          </a:p>
          <a:p>
            <a:pPr lvl="1"/>
            <a:r>
              <a:rPr lang="en-US" dirty="0" smtClean="0"/>
              <a:t>InfiniBand QDR 32 </a:t>
            </a:r>
            <a:r>
              <a:rPr lang="en-US" dirty="0" err="1" smtClean="0"/>
              <a:t>Gbit</a:t>
            </a:r>
            <a:r>
              <a:rPr lang="en-US" dirty="0" smtClean="0"/>
              <a:t>/s FDR 54 </a:t>
            </a:r>
            <a:r>
              <a:rPr lang="en-US" dirty="0" err="1" smtClean="0"/>
              <a:t>Gbit</a:t>
            </a:r>
            <a:r>
              <a:rPr lang="en-US" dirty="0" smtClean="0"/>
              <a:t>/s (in the future: EDR ~ 100 </a:t>
            </a:r>
            <a:r>
              <a:rPr lang="en-US" dirty="0" err="1" smtClean="0"/>
              <a:t>Gbit</a:t>
            </a:r>
            <a:r>
              <a:rPr lang="en-US" dirty="0" smtClean="0"/>
              <a:t>/s</a:t>
            </a:r>
            <a:r>
              <a:rPr lang="en-US" dirty="0" smtClean="0"/>
              <a:t>)</a:t>
            </a:r>
          </a:p>
          <a:p>
            <a:r>
              <a:rPr lang="en-US" dirty="0" smtClean="0"/>
              <a:t>Both technologies will use the same physical link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48398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for a long distance DAQ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450m </a:t>
            </a:r>
            <a:r>
              <a:rPr lang="en-US" dirty="0" smtClean="0"/>
              <a:t>SR version of </a:t>
            </a:r>
            <a:r>
              <a:rPr lang="en-US" dirty="0" smtClean="0"/>
              <a:t>Ethernet and IB transceivers is going to be released within </a:t>
            </a:r>
            <a:r>
              <a:rPr lang="en-US" dirty="0" smtClean="0"/>
              <a:t>the next 2 </a:t>
            </a:r>
            <a:r>
              <a:rPr lang="en-US" dirty="0" smtClean="0"/>
              <a:t>years (at least by </a:t>
            </a:r>
            <a:r>
              <a:rPr lang="en-US" dirty="0" err="1" smtClean="0"/>
              <a:t>Avago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They will of course be more expensive than the 100m versions</a:t>
            </a:r>
            <a:endParaRPr lang="en-US" dirty="0" smtClean="0"/>
          </a:p>
          <a:p>
            <a:r>
              <a:rPr lang="en-US" dirty="0" smtClean="0"/>
              <a:t>Similar measurements we did at 10Gbit/s show that it will work</a:t>
            </a:r>
          </a:p>
          <a:p>
            <a:r>
              <a:rPr lang="en-US" dirty="0" smtClean="0"/>
              <a:t>Keep in mind though:</a:t>
            </a:r>
          </a:p>
          <a:p>
            <a:pPr lvl="1"/>
            <a:r>
              <a:rPr lang="en-US" dirty="0" smtClean="0"/>
              <a:t>Long distance GBT will also profit from 10Gbit improvements</a:t>
            </a:r>
          </a:p>
          <a:p>
            <a:pPr lvl="1"/>
            <a:r>
              <a:rPr lang="en-US" dirty="0" smtClean="0"/>
              <a:t>If we go for long distance network, we might have to buy twice the amount of optical equipment (can most likely get away with copper if BE upstairs)</a:t>
            </a:r>
          </a:p>
          <a:p>
            <a:pPr lvl="1"/>
            <a:r>
              <a:rPr lang="en-US" dirty="0" smtClean="0"/>
              <a:t>Increasing the amount of TELL40s upstairs is easy. Downstairs will be a nightmare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Fiber attenuation is more than expected, but mode dispersion is less strong</a:t>
            </a:r>
          </a:p>
          <a:p>
            <a:r>
              <a:rPr lang="en-US" dirty="0" smtClean="0"/>
              <a:t>Performance of </a:t>
            </a:r>
            <a:r>
              <a:rPr lang="en-US" dirty="0" err="1" smtClean="0"/>
              <a:t>MiniPOD</a:t>
            </a:r>
            <a:r>
              <a:rPr lang="en-US" dirty="0" smtClean="0"/>
              <a:t> seems to be much better than advertised</a:t>
            </a:r>
            <a:endParaRPr lang="en-US" dirty="0"/>
          </a:p>
          <a:p>
            <a:pPr lvl="1"/>
            <a:r>
              <a:rPr lang="en-US" dirty="0" smtClean="0"/>
              <a:t>To be expected, since the manufacturer has an agenda of increasing range with these devices</a:t>
            </a:r>
          </a:p>
          <a:p>
            <a:r>
              <a:rPr lang="en-US" dirty="0" smtClean="0"/>
              <a:t>Long distance GBT solution looks very feasible</a:t>
            </a:r>
          </a:p>
          <a:p>
            <a:r>
              <a:rPr lang="en-US" dirty="0" smtClean="0"/>
              <a:t>Vendors will most likely not commit to this usage though</a:t>
            </a:r>
          </a:p>
          <a:p>
            <a:pPr lvl="1"/>
            <a:r>
              <a:rPr lang="en-US" dirty="0" smtClean="0"/>
              <a:t>They anyway don’t for 5 GBs</a:t>
            </a:r>
          </a:p>
          <a:p>
            <a:pPr lvl="1"/>
            <a:r>
              <a:rPr lang="en-US" dirty="0" smtClean="0"/>
              <a:t>We will have to qualify the components ourselves</a:t>
            </a:r>
          </a:p>
          <a:p>
            <a:r>
              <a:rPr lang="en-US" dirty="0" smtClean="0"/>
              <a:t>Work on a test with more devices to gather more statistics</a:t>
            </a:r>
          </a:p>
          <a:p>
            <a:r>
              <a:rPr lang="en-US" dirty="0" smtClean="0"/>
              <a:t>If this test checks out </a:t>
            </a:r>
            <a:r>
              <a:rPr lang="en-US" dirty="0" smtClean="0">
                <a:sym typeface="Wingdings" pitchFamily="2" charset="2"/>
              </a:rPr>
              <a:t> Small system installation at P8 with and long time test to determine real BER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Minimum required bandwidth: </a:t>
            </a:r>
            <a:r>
              <a:rPr lang="en-US" dirty="0" smtClean="0"/>
              <a:t> </a:t>
            </a:r>
            <a:r>
              <a:rPr lang="en-US" dirty="0" smtClean="0"/>
              <a:t>32 </a:t>
            </a:r>
            <a:r>
              <a:rPr lang="en-US" dirty="0" err="1" smtClean="0"/>
              <a:t>Tbit</a:t>
            </a:r>
            <a:r>
              <a:rPr lang="en-US" dirty="0" smtClean="0"/>
              <a:t>/s </a:t>
            </a:r>
          </a:p>
          <a:p>
            <a:pPr lvl="1"/>
            <a:r>
              <a:rPr lang="en-US" dirty="0" smtClean="0"/>
              <a:t># of 100 Gigabit/s links &gt; 320, # of 40 Gigabit/s links &gt; 800, # of 10 Gigabit/s links &gt; 3200 </a:t>
            </a:r>
            <a:endParaRPr lang="en-US" dirty="0" smtClean="0"/>
          </a:p>
          <a:p>
            <a:pPr lvl="1"/>
            <a:r>
              <a:rPr lang="en-US" dirty="0" smtClean="0"/>
              <a:t># of 5Gbit GBT links (3.2Gbit effective): &gt; 10000</a:t>
            </a:r>
          </a:p>
          <a:p>
            <a:r>
              <a:rPr lang="en-US" dirty="0" smtClean="0"/>
              <a:t>Option 1: BE </a:t>
            </a:r>
            <a:r>
              <a:rPr lang="en-US" dirty="0" smtClean="0"/>
              <a:t>downstairs</a:t>
            </a:r>
          </a:p>
          <a:p>
            <a:r>
              <a:rPr lang="en-US" dirty="0" smtClean="0"/>
              <a:t>Option 2: BE upstairs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1172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348880"/>
            <a:ext cx="4320480" cy="4176464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Pro:</a:t>
            </a:r>
          </a:p>
          <a:p>
            <a:pPr lvl="1"/>
            <a:r>
              <a:rPr lang="en-US" sz="2000" dirty="0" smtClean="0"/>
              <a:t>Detector </a:t>
            </a:r>
            <a:r>
              <a:rPr lang="en-US" sz="2000" dirty="0" smtClean="0">
                <a:sym typeface="Wingdings" pitchFamily="2" charset="2"/>
              </a:rPr>
              <a:t> BE is within current versatile link specs</a:t>
            </a:r>
            <a:endParaRPr lang="en-US" sz="2000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Currently no affordable commercial solution for BE to DAQ</a:t>
            </a:r>
          </a:p>
          <a:p>
            <a:pPr lvl="1"/>
            <a:r>
              <a:rPr lang="en-US" dirty="0" smtClean="0"/>
              <a:t>When it comes it will not be cheap</a:t>
            </a:r>
          </a:p>
          <a:p>
            <a:pPr lvl="1"/>
            <a:r>
              <a:rPr lang="en-US" dirty="0" smtClean="0"/>
              <a:t>All the little annoyances that come with having the electronics downstairs</a:t>
            </a:r>
            <a:endParaRPr lang="en-US" dirty="0" smtClean="0"/>
          </a:p>
          <a:p>
            <a:pPr lvl="1"/>
            <a:r>
              <a:rPr lang="en-US" dirty="0" smtClean="0"/>
              <a:t>Limited space, limited power, limited cooling, access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BE Downstairs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2D611D-4A20-4476-B464-7DA6F427828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83568" y="1268760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3568" y="4077072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DAQ network</a:t>
            </a:r>
          </a:p>
        </p:txBody>
      </p:sp>
      <p:grpSp>
        <p:nvGrpSpPr>
          <p:cNvPr id="3" name="Group 19"/>
          <p:cNvGrpSpPr/>
          <p:nvPr/>
        </p:nvGrpSpPr>
        <p:grpSpPr>
          <a:xfrm>
            <a:off x="683568" y="5229200"/>
            <a:ext cx="216024" cy="1008112"/>
            <a:chOff x="683568" y="4653136"/>
            <a:chExt cx="216024" cy="1008112"/>
          </a:xfrm>
        </p:grpSpPr>
        <p:sp>
          <p:nvSpPr>
            <p:cNvPr id="17" name="Rounded Rectangle 1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984692" y="5229200"/>
            <a:ext cx="216024" cy="1008112"/>
            <a:chOff x="683568" y="4653136"/>
            <a:chExt cx="216024" cy="1008112"/>
          </a:xfrm>
        </p:grpSpPr>
        <p:sp>
          <p:nvSpPr>
            <p:cNvPr id="22" name="Rounded Rectangle 2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24"/>
          <p:cNvGrpSpPr/>
          <p:nvPr/>
        </p:nvGrpSpPr>
        <p:grpSpPr>
          <a:xfrm>
            <a:off x="1285816" y="5229200"/>
            <a:ext cx="216024" cy="1008112"/>
            <a:chOff x="683568" y="4653136"/>
            <a:chExt cx="216024" cy="1008112"/>
          </a:xfrm>
        </p:grpSpPr>
        <p:sp>
          <p:nvSpPr>
            <p:cNvPr id="26" name="Rounded Rectangle 2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8"/>
          <p:cNvGrpSpPr/>
          <p:nvPr/>
        </p:nvGrpSpPr>
        <p:grpSpPr>
          <a:xfrm>
            <a:off x="1586940" y="5229200"/>
            <a:ext cx="216024" cy="1008112"/>
            <a:chOff x="683568" y="4653136"/>
            <a:chExt cx="216024" cy="1008112"/>
          </a:xfrm>
        </p:grpSpPr>
        <p:sp>
          <p:nvSpPr>
            <p:cNvPr id="30" name="Rounded Rectangle 2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1888064" y="5229200"/>
            <a:ext cx="216024" cy="1008112"/>
            <a:chOff x="683568" y="4653136"/>
            <a:chExt cx="216024" cy="1008112"/>
          </a:xfrm>
        </p:grpSpPr>
        <p:sp>
          <p:nvSpPr>
            <p:cNvPr id="34" name="Rounded Rectangle 3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36"/>
          <p:cNvGrpSpPr/>
          <p:nvPr/>
        </p:nvGrpSpPr>
        <p:grpSpPr>
          <a:xfrm>
            <a:off x="2189188" y="5229200"/>
            <a:ext cx="216024" cy="1008112"/>
            <a:chOff x="683568" y="4653136"/>
            <a:chExt cx="216024" cy="1008112"/>
          </a:xfrm>
        </p:grpSpPr>
        <p:sp>
          <p:nvSpPr>
            <p:cNvPr id="38" name="Rounded Rectangle 3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40"/>
          <p:cNvGrpSpPr/>
          <p:nvPr/>
        </p:nvGrpSpPr>
        <p:grpSpPr>
          <a:xfrm>
            <a:off x="2490312" y="5229200"/>
            <a:ext cx="216024" cy="1008112"/>
            <a:chOff x="683568" y="4653136"/>
            <a:chExt cx="216024" cy="1008112"/>
          </a:xfrm>
        </p:grpSpPr>
        <p:sp>
          <p:nvSpPr>
            <p:cNvPr id="42" name="Rounded Rectangle 4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44"/>
          <p:cNvGrpSpPr/>
          <p:nvPr/>
        </p:nvGrpSpPr>
        <p:grpSpPr>
          <a:xfrm>
            <a:off x="2791436" y="5229200"/>
            <a:ext cx="216024" cy="1008112"/>
            <a:chOff x="683568" y="4653136"/>
            <a:chExt cx="216024" cy="1008112"/>
          </a:xfrm>
        </p:grpSpPr>
        <p:sp>
          <p:nvSpPr>
            <p:cNvPr id="46" name="Rounded Rectangle 4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8"/>
          <p:cNvGrpSpPr/>
          <p:nvPr/>
        </p:nvGrpSpPr>
        <p:grpSpPr>
          <a:xfrm>
            <a:off x="3092560" y="5229200"/>
            <a:ext cx="216024" cy="1008112"/>
            <a:chOff x="683568" y="4653136"/>
            <a:chExt cx="216024" cy="1008112"/>
          </a:xfrm>
        </p:grpSpPr>
        <p:sp>
          <p:nvSpPr>
            <p:cNvPr id="50" name="Rounded Rectangle 4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52"/>
          <p:cNvGrpSpPr/>
          <p:nvPr/>
        </p:nvGrpSpPr>
        <p:grpSpPr>
          <a:xfrm>
            <a:off x="3393684" y="5229200"/>
            <a:ext cx="216024" cy="1008112"/>
            <a:chOff x="683568" y="4653136"/>
            <a:chExt cx="216024" cy="1008112"/>
          </a:xfrm>
        </p:grpSpPr>
        <p:sp>
          <p:nvSpPr>
            <p:cNvPr id="54" name="Rounded Rectangle 5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3694808" y="5229200"/>
            <a:ext cx="216024" cy="1008112"/>
            <a:chOff x="683568" y="4653136"/>
            <a:chExt cx="216024" cy="1008112"/>
          </a:xfrm>
        </p:grpSpPr>
        <p:sp>
          <p:nvSpPr>
            <p:cNvPr id="58" name="Rounded Rectangle 5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60"/>
          <p:cNvGrpSpPr/>
          <p:nvPr/>
        </p:nvGrpSpPr>
        <p:grpSpPr>
          <a:xfrm>
            <a:off x="3995936" y="5229200"/>
            <a:ext cx="216024" cy="1008112"/>
            <a:chOff x="683568" y="4653136"/>
            <a:chExt cx="216024" cy="1008112"/>
          </a:xfrm>
        </p:grpSpPr>
        <p:sp>
          <p:nvSpPr>
            <p:cNvPr id="62" name="Rounded Rectangle 6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110"/>
          <p:cNvGrpSpPr/>
          <p:nvPr/>
        </p:nvGrpSpPr>
        <p:grpSpPr>
          <a:xfrm>
            <a:off x="683568" y="3075681"/>
            <a:ext cx="3479254" cy="1001391"/>
            <a:chOff x="816149" y="3933056"/>
            <a:chExt cx="3479254" cy="1001391"/>
          </a:xfrm>
        </p:grpSpPr>
        <p:sp>
          <p:nvSpPr>
            <p:cNvPr id="65" name="Freeform 64"/>
            <p:cNvSpPr/>
            <p:nvPr/>
          </p:nvSpPr>
          <p:spPr>
            <a:xfrm rot="10800000">
              <a:off x="816149" y="4365104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827584" y="3933056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61" name="Group 73"/>
            <p:cNvGrpSpPr/>
            <p:nvPr/>
          </p:nvGrpSpPr>
          <p:grpSpPr>
            <a:xfrm>
              <a:off x="2411760" y="4005064"/>
              <a:ext cx="766557" cy="864096"/>
              <a:chOff x="4211960" y="2132856"/>
              <a:chExt cx="766557" cy="864096"/>
            </a:xfrm>
          </p:grpSpPr>
          <p:grpSp>
            <p:nvGrpSpPr>
              <p:cNvPr id="67" name="Group 71"/>
              <p:cNvGrpSpPr/>
              <p:nvPr/>
            </p:nvGrpSpPr>
            <p:grpSpPr>
              <a:xfrm>
                <a:off x="4391980" y="2132856"/>
                <a:ext cx="216024" cy="864096"/>
                <a:chOff x="4391980" y="2132856"/>
                <a:chExt cx="216024" cy="864096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>
                  <a:off x="4391980" y="2132856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/>
                <p:nvPr/>
              </p:nvCxnSpPr>
              <p:spPr>
                <a:xfrm rot="5400000">
                  <a:off x="4067944" y="2564110"/>
                  <a:ext cx="864096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4391980" y="2996158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TextBox 72"/>
              <p:cNvSpPr txBox="1"/>
              <p:nvPr/>
            </p:nvSpPr>
            <p:spPr>
              <a:xfrm>
                <a:off x="4211960" y="2420888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+mn-lt"/>
                  </a:rPr>
                  <a:t>100 m rock</a:t>
                </a:r>
              </a:p>
            </p:txBody>
          </p:sp>
        </p:grpSp>
      </p:grpSp>
      <p:grpSp>
        <p:nvGrpSpPr>
          <p:cNvPr id="69" name="Group 122"/>
          <p:cNvGrpSpPr/>
          <p:nvPr/>
        </p:nvGrpSpPr>
        <p:grpSpPr>
          <a:xfrm>
            <a:off x="683568" y="2636912"/>
            <a:ext cx="3528392" cy="432048"/>
            <a:chOff x="683568" y="2348880"/>
            <a:chExt cx="3528392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2010573" y="23488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72" name="Group 120"/>
            <p:cNvGrpSpPr/>
            <p:nvPr/>
          </p:nvGrpSpPr>
          <p:grpSpPr>
            <a:xfrm>
              <a:off x="683568" y="2348880"/>
              <a:ext cx="3528392" cy="432048"/>
              <a:chOff x="683568" y="2348880"/>
              <a:chExt cx="3528392" cy="432048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68356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125903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156823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245290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895243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333757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779912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619672" y="2348880"/>
                <a:ext cx="15159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latin typeface="+mn-lt"/>
                  </a:rPr>
                  <a:t>Readout Units</a:t>
                </a:r>
              </a:p>
            </p:txBody>
          </p:sp>
        </p:grpSp>
      </p:grpSp>
      <p:sp>
        <p:nvSpPr>
          <p:cNvPr id="92" name="TextBox 91"/>
          <p:cNvSpPr txBox="1"/>
          <p:nvPr/>
        </p:nvSpPr>
        <p:spPr>
          <a:xfrm>
            <a:off x="1758262" y="5517232"/>
            <a:ext cx="158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Compute Units</a:t>
            </a:r>
          </a:p>
        </p:txBody>
      </p:sp>
      <p:grpSp>
        <p:nvGrpSpPr>
          <p:cNvPr id="74" name="Group 120"/>
          <p:cNvGrpSpPr/>
          <p:nvPr/>
        </p:nvGrpSpPr>
        <p:grpSpPr>
          <a:xfrm>
            <a:off x="898798" y="3068960"/>
            <a:ext cx="3170734" cy="1008112"/>
            <a:chOff x="898798" y="2780928"/>
            <a:chExt cx="3170734" cy="360040"/>
          </a:xfrm>
        </p:grpSpPr>
        <p:cxnSp>
          <p:nvCxnSpPr>
            <p:cNvPr id="94" name="Straight Arrow Connector 93"/>
            <p:cNvCxnSpPr/>
            <p:nvPr/>
          </p:nvCxnSpPr>
          <p:spPr>
            <a:xfrm rot="5400000">
              <a:off x="719572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rot="5400000">
              <a:off x="1071699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>
              <a:off x="1423826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rot="5400000">
              <a:off x="1775953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rot="5400000">
              <a:off x="2128080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rot="5400000">
              <a:off x="2480207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 rot="5400000">
              <a:off x="2832334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rot="5400000">
              <a:off x="3184461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rot="5400000">
              <a:off x="3536588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rot="5400000">
              <a:off x="3888718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118"/>
          <p:cNvGrpSpPr/>
          <p:nvPr/>
        </p:nvGrpSpPr>
        <p:grpSpPr>
          <a:xfrm>
            <a:off x="899592" y="1988840"/>
            <a:ext cx="3098726" cy="648072"/>
            <a:chOff x="898798" y="1988840"/>
            <a:chExt cx="3098726" cy="360040"/>
          </a:xfrm>
        </p:grpSpPr>
        <p:cxnSp>
          <p:nvCxnSpPr>
            <p:cNvPr id="76" name="Straight Arrow Connector 75"/>
            <p:cNvCxnSpPr/>
            <p:nvPr/>
          </p:nvCxnSpPr>
          <p:spPr>
            <a:xfrm rot="5400000">
              <a:off x="71957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94079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5400000">
              <a:off x="116202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5400000">
              <a:off x="138324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5400000">
              <a:off x="1604468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5400000">
              <a:off x="182569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5400000">
              <a:off x="2710588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5400000">
              <a:off x="337426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rot="5400000">
              <a:off x="359548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381671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5400000">
              <a:off x="204691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5400000">
              <a:off x="226814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rot="5400000">
              <a:off x="248936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rot="5400000">
              <a:off x="293181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rot="5400000">
              <a:off x="315303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118"/>
          <p:cNvGrpSpPr/>
          <p:nvPr/>
        </p:nvGrpSpPr>
        <p:grpSpPr>
          <a:xfrm>
            <a:off x="971600" y="4797152"/>
            <a:ext cx="3025130" cy="431254"/>
            <a:chOff x="971600" y="3933056"/>
            <a:chExt cx="3025130" cy="1295350"/>
          </a:xfrm>
        </p:grpSpPr>
        <p:cxnSp>
          <p:nvCxnSpPr>
            <p:cNvPr id="109" name="Straight Arrow Connector 108"/>
            <p:cNvCxnSpPr/>
            <p:nvPr/>
          </p:nvCxnSpPr>
          <p:spPr>
            <a:xfrm rot="5400000">
              <a:off x="324322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rot="5400000">
              <a:off x="828378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rot="5400000">
              <a:off x="1332434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rot="5400000">
              <a:off x="1836490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rot="5400000">
              <a:off x="2340546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rot="5400000">
              <a:off x="2844602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5400000">
              <a:off x="3348658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4572000" y="126876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  <a:sym typeface="Wingdings" pitchFamily="2" charset="2"/>
              </a:rPr>
              <a:t>Short Distance links from Detector to Tell40</a:t>
            </a:r>
          </a:p>
          <a:p>
            <a:r>
              <a:rPr lang="en-US" dirty="0" smtClean="0">
                <a:sym typeface="Wingdings" pitchFamily="2" charset="2"/>
              </a:rPr>
              <a:t>Long Distance commercial network links to upstairs</a:t>
            </a:r>
            <a:endParaRPr lang="en-US" sz="1800" dirty="0" smtClean="0">
              <a:latin typeface="+mn-lt"/>
              <a:sym typeface="Wingdings" pitchFamily="2" charset="2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>
            <a:off x="4319972" y="2924944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4427984" y="2924944"/>
            <a:ext cx="0" cy="129614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319972" y="4221088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139952" y="308115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~400 m cable equivalent length</a:t>
            </a:r>
          </a:p>
        </p:txBody>
      </p:sp>
    </p:spTree>
    <p:extLst>
      <p:ext uri="{BB962C8B-B14F-4D97-AF65-F5344CB8AC3E}">
        <p14:creationId xmlns:p14="http://schemas.microsoft.com/office/powerpoint/2010/main" xmlns="" val="134636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924944"/>
            <a:ext cx="4320480" cy="3600400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Pros:</a:t>
            </a:r>
          </a:p>
          <a:p>
            <a:pPr lvl="1"/>
            <a:r>
              <a:rPr lang="en-US" sz="2000" dirty="0" smtClean="0"/>
              <a:t>DAQ Network + Readout Units in one place</a:t>
            </a:r>
          </a:p>
          <a:p>
            <a:pPr lvl="1"/>
            <a:r>
              <a:rPr lang="en-US" sz="2000" dirty="0" smtClean="0"/>
              <a:t>(Almost) no space constraints on BE installation</a:t>
            </a:r>
          </a:p>
          <a:p>
            <a:pPr lvl="1"/>
            <a:r>
              <a:rPr lang="en-US" sz="2000" dirty="0" smtClean="0"/>
              <a:t>All cots based interconnects are very short </a:t>
            </a:r>
            <a:r>
              <a:rPr lang="en-US" sz="2000" dirty="0" smtClean="0">
                <a:sym typeface="Wingdings" pitchFamily="2" charset="2"/>
              </a:rPr>
              <a:t> cheap</a:t>
            </a:r>
          </a:p>
          <a:p>
            <a:r>
              <a:rPr lang="en-US" dirty="0" smtClean="0">
                <a:sym typeface="Wingdings" pitchFamily="2" charset="2"/>
              </a:rPr>
              <a:t>Cons: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See this presentation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Preferred Solution: GBT all the way 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2D611D-4A20-4476-B464-7DA6F427828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83568" y="1268760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3568" y="4077072"/>
            <a:ext cx="3528392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DAQ network</a:t>
            </a:r>
          </a:p>
        </p:txBody>
      </p:sp>
      <p:grpSp>
        <p:nvGrpSpPr>
          <p:cNvPr id="3" name="Group 19"/>
          <p:cNvGrpSpPr/>
          <p:nvPr/>
        </p:nvGrpSpPr>
        <p:grpSpPr>
          <a:xfrm>
            <a:off x="683568" y="5229200"/>
            <a:ext cx="216024" cy="1008112"/>
            <a:chOff x="683568" y="4653136"/>
            <a:chExt cx="216024" cy="1008112"/>
          </a:xfrm>
        </p:grpSpPr>
        <p:sp>
          <p:nvSpPr>
            <p:cNvPr id="17" name="Rounded Rectangle 1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84692" y="5229200"/>
            <a:ext cx="216024" cy="1008112"/>
            <a:chOff x="683568" y="4653136"/>
            <a:chExt cx="216024" cy="1008112"/>
          </a:xfrm>
        </p:grpSpPr>
        <p:sp>
          <p:nvSpPr>
            <p:cNvPr id="22" name="Rounded Rectangle 2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285816" y="5229200"/>
            <a:ext cx="216024" cy="1008112"/>
            <a:chOff x="683568" y="4653136"/>
            <a:chExt cx="216024" cy="1008112"/>
          </a:xfrm>
        </p:grpSpPr>
        <p:sp>
          <p:nvSpPr>
            <p:cNvPr id="26" name="Rounded Rectangle 2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8"/>
          <p:cNvGrpSpPr/>
          <p:nvPr/>
        </p:nvGrpSpPr>
        <p:grpSpPr>
          <a:xfrm>
            <a:off x="1586940" y="5229200"/>
            <a:ext cx="216024" cy="1008112"/>
            <a:chOff x="683568" y="4653136"/>
            <a:chExt cx="216024" cy="1008112"/>
          </a:xfrm>
        </p:grpSpPr>
        <p:sp>
          <p:nvSpPr>
            <p:cNvPr id="30" name="Rounded Rectangle 2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32"/>
          <p:cNvGrpSpPr/>
          <p:nvPr/>
        </p:nvGrpSpPr>
        <p:grpSpPr>
          <a:xfrm>
            <a:off x="1888064" y="5229200"/>
            <a:ext cx="216024" cy="1008112"/>
            <a:chOff x="683568" y="4653136"/>
            <a:chExt cx="216024" cy="1008112"/>
          </a:xfrm>
        </p:grpSpPr>
        <p:sp>
          <p:nvSpPr>
            <p:cNvPr id="34" name="Rounded Rectangle 3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6"/>
          <p:cNvGrpSpPr/>
          <p:nvPr/>
        </p:nvGrpSpPr>
        <p:grpSpPr>
          <a:xfrm>
            <a:off x="2189188" y="5229200"/>
            <a:ext cx="216024" cy="1008112"/>
            <a:chOff x="683568" y="4653136"/>
            <a:chExt cx="216024" cy="1008112"/>
          </a:xfrm>
        </p:grpSpPr>
        <p:sp>
          <p:nvSpPr>
            <p:cNvPr id="38" name="Rounded Rectangle 3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40"/>
          <p:cNvGrpSpPr/>
          <p:nvPr/>
        </p:nvGrpSpPr>
        <p:grpSpPr>
          <a:xfrm>
            <a:off x="2490312" y="5229200"/>
            <a:ext cx="216024" cy="1008112"/>
            <a:chOff x="683568" y="4653136"/>
            <a:chExt cx="216024" cy="1008112"/>
          </a:xfrm>
        </p:grpSpPr>
        <p:sp>
          <p:nvSpPr>
            <p:cNvPr id="42" name="Rounded Rectangle 4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4"/>
          <p:cNvGrpSpPr/>
          <p:nvPr/>
        </p:nvGrpSpPr>
        <p:grpSpPr>
          <a:xfrm>
            <a:off x="2791436" y="5229200"/>
            <a:ext cx="216024" cy="1008112"/>
            <a:chOff x="683568" y="4653136"/>
            <a:chExt cx="216024" cy="1008112"/>
          </a:xfrm>
        </p:grpSpPr>
        <p:sp>
          <p:nvSpPr>
            <p:cNvPr id="46" name="Rounded Rectangle 4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8"/>
          <p:cNvGrpSpPr/>
          <p:nvPr/>
        </p:nvGrpSpPr>
        <p:grpSpPr>
          <a:xfrm>
            <a:off x="3092560" y="5229200"/>
            <a:ext cx="216024" cy="1008112"/>
            <a:chOff x="683568" y="4653136"/>
            <a:chExt cx="216024" cy="1008112"/>
          </a:xfrm>
        </p:grpSpPr>
        <p:sp>
          <p:nvSpPr>
            <p:cNvPr id="50" name="Rounded Rectangle 4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52"/>
          <p:cNvGrpSpPr/>
          <p:nvPr/>
        </p:nvGrpSpPr>
        <p:grpSpPr>
          <a:xfrm>
            <a:off x="3393684" y="5229200"/>
            <a:ext cx="216024" cy="1008112"/>
            <a:chOff x="683568" y="4653136"/>
            <a:chExt cx="216024" cy="1008112"/>
          </a:xfrm>
        </p:grpSpPr>
        <p:sp>
          <p:nvSpPr>
            <p:cNvPr id="54" name="Rounded Rectangle 5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6"/>
          <p:cNvGrpSpPr/>
          <p:nvPr/>
        </p:nvGrpSpPr>
        <p:grpSpPr>
          <a:xfrm>
            <a:off x="3694808" y="5229200"/>
            <a:ext cx="216024" cy="1008112"/>
            <a:chOff x="683568" y="4653136"/>
            <a:chExt cx="216024" cy="1008112"/>
          </a:xfrm>
        </p:grpSpPr>
        <p:sp>
          <p:nvSpPr>
            <p:cNvPr id="58" name="Rounded Rectangle 57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60"/>
          <p:cNvGrpSpPr/>
          <p:nvPr/>
        </p:nvGrpSpPr>
        <p:grpSpPr>
          <a:xfrm>
            <a:off x="3995936" y="5229200"/>
            <a:ext cx="216024" cy="1008112"/>
            <a:chOff x="683568" y="4653136"/>
            <a:chExt cx="216024" cy="1008112"/>
          </a:xfrm>
        </p:grpSpPr>
        <p:sp>
          <p:nvSpPr>
            <p:cNvPr id="62" name="Rounded Rectangle 6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110"/>
          <p:cNvGrpSpPr/>
          <p:nvPr/>
        </p:nvGrpSpPr>
        <p:grpSpPr>
          <a:xfrm>
            <a:off x="683568" y="1995561"/>
            <a:ext cx="3479254" cy="1001391"/>
            <a:chOff x="816149" y="3933056"/>
            <a:chExt cx="3479254" cy="1001391"/>
          </a:xfrm>
        </p:grpSpPr>
        <p:sp>
          <p:nvSpPr>
            <p:cNvPr id="65" name="Freeform 64"/>
            <p:cNvSpPr/>
            <p:nvPr/>
          </p:nvSpPr>
          <p:spPr>
            <a:xfrm rot="10800000">
              <a:off x="816149" y="4365104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827584" y="3933056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67" name="Group 73"/>
            <p:cNvGrpSpPr/>
            <p:nvPr/>
          </p:nvGrpSpPr>
          <p:grpSpPr>
            <a:xfrm>
              <a:off x="2411760" y="4005064"/>
              <a:ext cx="766557" cy="864096"/>
              <a:chOff x="4211960" y="2132856"/>
              <a:chExt cx="766557" cy="864096"/>
            </a:xfrm>
          </p:grpSpPr>
          <p:grpSp>
            <p:nvGrpSpPr>
              <p:cNvPr id="69" name="Group 71"/>
              <p:cNvGrpSpPr/>
              <p:nvPr/>
            </p:nvGrpSpPr>
            <p:grpSpPr>
              <a:xfrm>
                <a:off x="4391980" y="2132856"/>
                <a:ext cx="216024" cy="864096"/>
                <a:chOff x="4391980" y="2132856"/>
                <a:chExt cx="216024" cy="864096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>
                  <a:off x="4391980" y="2132856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/>
                <p:nvPr/>
              </p:nvCxnSpPr>
              <p:spPr>
                <a:xfrm rot="5400000">
                  <a:off x="4067944" y="2564110"/>
                  <a:ext cx="864096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4391980" y="2996158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TextBox 72"/>
              <p:cNvSpPr txBox="1"/>
              <p:nvPr/>
            </p:nvSpPr>
            <p:spPr>
              <a:xfrm>
                <a:off x="4211960" y="2420888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+mn-lt"/>
                  </a:rPr>
                  <a:t>100 m rock</a:t>
                </a:r>
              </a:p>
            </p:txBody>
          </p:sp>
        </p:grpSp>
      </p:grpSp>
      <p:grpSp>
        <p:nvGrpSpPr>
          <p:cNvPr id="72" name="Group 122"/>
          <p:cNvGrpSpPr/>
          <p:nvPr/>
        </p:nvGrpSpPr>
        <p:grpSpPr>
          <a:xfrm>
            <a:off x="683568" y="3212976"/>
            <a:ext cx="3528392" cy="432048"/>
            <a:chOff x="683568" y="2348880"/>
            <a:chExt cx="3528392" cy="432048"/>
          </a:xfrm>
        </p:grpSpPr>
        <p:sp>
          <p:nvSpPr>
            <p:cNvPr id="11" name="Rounded Rectangle 10"/>
            <p:cNvSpPr/>
            <p:nvPr/>
          </p:nvSpPr>
          <p:spPr>
            <a:xfrm>
              <a:off x="2010573" y="23488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74" name="Group 120"/>
            <p:cNvGrpSpPr/>
            <p:nvPr/>
          </p:nvGrpSpPr>
          <p:grpSpPr>
            <a:xfrm>
              <a:off x="683568" y="2348880"/>
              <a:ext cx="3528392" cy="432048"/>
              <a:chOff x="683568" y="2348880"/>
              <a:chExt cx="3528392" cy="432048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68356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125903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156823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245290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895243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3337578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779912" y="2348880"/>
                <a:ext cx="432048" cy="43204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619672" y="2348880"/>
                <a:ext cx="15159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latin typeface="+mn-lt"/>
                  </a:rPr>
                  <a:t>Readout Units</a:t>
                </a:r>
              </a:p>
            </p:txBody>
          </p:sp>
        </p:grpSp>
      </p:grpSp>
      <p:sp>
        <p:nvSpPr>
          <p:cNvPr id="92" name="TextBox 91"/>
          <p:cNvSpPr txBox="1"/>
          <p:nvPr/>
        </p:nvSpPr>
        <p:spPr>
          <a:xfrm>
            <a:off x="1758262" y="5517232"/>
            <a:ext cx="158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Compute Units</a:t>
            </a:r>
          </a:p>
        </p:txBody>
      </p:sp>
      <p:grpSp>
        <p:nvGrpSpPr>
          <p:cNvPr id="75" name="Group 120"/>
          <p:cNvGrpSpPr/>
          <p:nvPr/>
        </p:nvGrpSpPr>
        <p:grpSpPr>
          <a:xfrm>
            <a:off x="898798" y="3645024"/>
            <a:ext cx="3170734" cy="432048"/>
            <a:chOff x="898798" y="2780928"/>
            <a:chExt cx="3170734" cy="360040"/>
          </a:xfrm>
        </p:grpSpPr>
        <p:cxnSp>
          <p:nvCxnSpPr>
            <p:cNvPr id="94" name="Straight Arrow Connector 93"/>
            <p:cNvCxnSpPr/>
            <p:nvPr/>
          </p:nvCxnSpPr>
          <p:spPr>
            <a:xfrm rot="5400000">
              <a:off x="719572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rot="5400000">
              <a:off x="1071699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>
              <a:off x="1423826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rot="5400000">
              <a:off x="1775953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rot="5400000">
              <a:off x="2128080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rot="5400000">
              <a:off x="2480207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 rot="5400000">
              <a:off x="2832334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rot="5400000">
              <a:off x="3184461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rot="5400000">
              <a:off x="3536588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rot="5400000">
              <a:off x="3888718" y="29601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118"/>
          <p:cNvGrpSpPr/>
          <p:nvPr/>
        </p:nvGrpSpPr>
        <p:grpSpPr>
          <a:xfrm>
            <a:off x="899592" y="1988840"/>
            <a:ext cx="3098726" cy="1224136"/>
            <a:chOff x="898798" y="1988840"/>
            <a:chExt cx="3098726" cy="360040"/>
          </a:xfrm>
        </p:grpSpPr>
        <p:cxnSp>
          <p:nvCxnSpPr>
            <p:cNvPr id="76" name="Straight Arrow Connector 75"/>
            <p:cNvCxnSpPr/>
            <p:nvPr/>
          </p:nvCxnSpPr>
          <p:spPr>
            <a:xfrm rot="5400000">
              <a:off x="71957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94079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5400000">
              <a:off x="116202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5400000">
              <a:off x="138324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5400000">
              <a:off x="1604468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5400000">
              <a:off x="182569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5400000">
              <a:off x="2710588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5400000">
              <a:off x="337426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rot="5400000">
              <a:off x="359548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381671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5400000">
              <a:off x="204691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5400000">
              <a:off x="2268140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rot="5400000">
              <a:off x="2489364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rot="5400000">
              <a:off x="2931812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rot="5400000">
              <a:off x="3153036" y="21680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118"/>
          <p:cNvGrpSpPr/>
          <p:nvPr/>
        </p:nvGrpSpPr>
        <p:grpSpPr>
          <a:xfrm>
            <a:off x="971600" y="4797152"/>
            <a:ext cx="3025130" cy="431254"/>
            <a:chOff x="971600" y="3933056"/>
            <a:chExt cx="3025130" cy="1295350"/>
          </a:xfrm>
        </p:grpSpPr>
        <p:cxnSp>
          <p:nvCxnSpPr>
            <p:cNvPr id="109" name="Straight Arrow Connector 108"/>
            <p:cNvCxnSpPr/>
            <p:nvPr/>
          </p:nvCxnSpPr>
          <p:spPr>
            <a:xfrm rot="5400000">
              <a:off x="324322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rot="5400000">
              <a:off x="828378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rot="5400000">
              <a:off x="1332434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rot="5400000">
              <a:off x="1836490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rot="5400000">
              <a:off x="2340546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rot="5400000">
              <a:off x="2844602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5400000">
              <a:off x="3348658" y="45803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4572000" y="126876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Long distance covered by low-speed links from detector to Readout Units.</a:t>
            </a:r>
          </a:p>
          <a:p>
            <a:pPr>
              <a:buFont typeface="Wingdings"/>
              <a:buChar char="J"/>
            </a:pPr>
            <a:r>
              <a:rPr lang="en-US" sz="1800" dirty="0" smtClean="0">
                <a:latin typeface="+mn-lt"/>
                <a:sym typeface="Wingdings" pitchFamily="2" charset="2"/>
              </a:rPr>
              <a:t> Cheap and links required anyhow</a:t>
            </a:r>
          </a:p>
        </p:txBody>
      </p:sp>
      <p:cxnSp>
        <p:nvCxnSpPr>
          <p:cNvPr id="119" name="Straight Connector 118"/>
          <p:cNvCxnSpPr/>
          <p:nvPr/>
        </p:nvCxnSpPr>
        <p:spPr>
          <a:xfrm>
            <a:off x="4319972" y="1916832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4427984" y="1916832"/>
            <a:ext cx="0" cy="129614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319972" y="321297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139952" y="2348880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~400 m cable equivalent length</a:t>
            </a:r>
          </a:p>
        </p:txBody>
      </p:sp>
    </p:spTree>
    <p:extLst>
      <p:ext uri="{BB962C8B-B14F-4D97-AF65-F5344CB8AC3E}">
        <p14:creationId xmlns:p14="http://schemas.microsoft.com/office/powerpoint/2010/main" xmlns="" val="1346364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Furukawa </a:t>
            </a:r>
            <a:r>
              <a:rPr lang="en-US" sz="4000" dirty="0" err="1" smtClean="0"/>
              <a:t>Fibre</a:t>
            </a:r>
            <a:r>
              <a:rPr lang="en-US" sz="4000" dirty="0" smtClean="0"/>
              <a:t>/</a:t>
            </a:r>
            <a:r>
              <a:rPr lang="en-US" sz="4000" dirty="0" err="1" smtClean="0"/>
              <a:t>Avago</a:t>
            </a:r>
            <a:r>
              <a:rPr lang="en-US" sz="4000" dirty="0" smtClean="0"/>
              <a:t> </a:t>
            </a:r>
            <a:r>
              <a:rPr lang="en-US" sz="4000" dirty="0" err="1" smtClean="0"/>
              <a:t>MiniPOD</a:t>
            </a:r>
            <a:r>
              <a:rPr lang="en-US" sz="4000" dirty="0" smtClean="0"/>
              <a:t> test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Versatile Link, like 10Gbit Ethernet is specified for 150m</a:t>
            </a:r>
          </a:p>
          <a:p>
            <a:r>
              <a:rPr lang="en-US" dirty="0" smtClean="0"/>
              <a:t>Assumes rather high radiation levels which don’t really apply to us</a:t>
            </a:r>
          </a:p>
          <a:p>
            <a:r>
              <a:rPr lang="en-US" dirty="0" smtClean="0"/>
              <a:t>VL only runs at 5Gbit/s signaling rate</a:t>
            </a:r>
          </a:p>
          <a:p>
            <a:r>
              <a:rPr lang="en-US" dirty="0" smtClean="0"/>
              <a:t>Lower radiation levels</a:t>
            </a:r>
          </a:p>
          <a:p>
            <a:r>
              <a:rPr lang="en-US" dirty="0" smtClean="0"/>
              <a:t>Commercial components are already capable of reaching much longer distances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Test if we can find a </a:t>
            </a:r>
            <a:r>
              <a:rPr lang="en-US" dirty="0" err="1" smtClean="0">
                <a:sym typeface="Wingdings" pitchFamily="2" charset="2"/>
              </a:rPr>
              <a:t>fibre</a:t>
            </a:r>
            <a:r>
              <a:rPr lang="en-US" dirty="0" smtClean="0">
                <a:sym typeface="Wingdings" pitchFamily="2" charset="2"/>
              </a:rPr>
              <a:t> + receiver/transmitter which can reach the </a:t>
            </a:r>
            <a:r>
              <a:rPr lang="en-US" dirty="0" smtClean="0">
                <a:sym typeface="Wingdings" pitchFamily="2" charset="2"/>
              </a:rPr>
              <a:t>necessary</a:t>
            </a:r>
            <a:r>
              <a:rPr lang="en-US" dirty="0" smtClean="0">
                <a:sym typeface="Wingdings" pitchFamily="2" charset="2"/>
              </a:rPr>
              <a:t> 400m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Optical Link Budget estimate</a:t>
            </a:r>
            <a:endParaRPr lang="en-US" dirty="0"/>
          </a:p>
        </p:txBody>
      </p:sp>
      <p:pic>
        <p:nvPicPr>
          <p:cNvPr id="5" name="Content Placeholder 4" descr="LinkBudgetEstimat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9299" y="1439316"/>
            <a:ext cx="6601173" cy="422193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99592" y="6093296"/>
            <a:ext cx="7344816" cy="432048"/>
          </a:xfrm>
          <a:prstGeom prst="rect">
            <a:avLst/>
          </a:prstGeom>
          <a:noFill/>
        </p:spPr>
        <p:txBody>
          <a:bodyPr wrap="none" rtlCol="0">
            <a:normAutofit fontScale="70000" lnSpcReduction="20000"/>
          </a:bodyPr>
          <a:lstStyle/>
          <a:p>
            <a:pPr algn="ctr"/>
            <a:r>
              <a:rPr lang="en-US" sz="1800" dirty="0" smtClean="0">
                <a:latin typeface="+mn-lt"/>
              </a:rPr>
              <a:t>First Estimate of available link quality in both directions, based on </a:t>
            </a:r>
            <a:r>
              <a:rPr lang="en-US" sz="1800" dirty="0" err="1" smtClean="0">
                <a:latin typeface="+mn-lt"/>
              </a:rPr>
              <a:t>fibre</a:t>
            </a:r>
            <a:r>
              <a:rPr lang="en-US" sz="1800" dirty="0" smtClean="0">
                <a:latin typeface="+mn-lt"/>
              </a:rPr>
              <a:t> estimates </a:t>
            </a:r>
          </a:p>
          <a:p>
            <a:pPr algn="ctr"/>
            <a:r>
              <a:rPr lang="en-US" sz="1800" dirty="0" smtClean="0">
                <a:latin typeface="+mn-lt"/>
              </a:rPr>
              <a:t>and worst case receiver tests done by </a:t>
            </a:r>
            <a:r>
              <a:rPr lang="en-US" sz="1800" dirty="0" err="1" smtClean="0">
                <a:latin typeface="+mn-lt"/>
              </a:rPr>
              <a:t>Avago</a:t>
            </a:r>
            <a:r>
              <a:rPr lang="en-US" sz="1800" dirty="0" smtClean="0">
                <a:latin typeface="+mn-lt"/>
              </a:rPr>
              <a:t> in early 2011</a:t>
            </a:r>
            <a:endParaRPr lang="en-US" sz="1800" dirty="0" smtClean="0">
              <a:latin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2195736" y="2348880"/>
            <a:ext cx="30963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95736" y="3140968"/>
            <a:ext cx="30963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195736" y="4797152"/>
            <a:ext cx="30963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3068960"/>
            <a:ext cx="1800200" cy="648072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r>
              <a:rPr lang="en-US" dirty="0" smtClean="0"/>
              <a:t>Measure these </a:t>
            </a:r>
          </a:p>
          <a:p>
            <a:r>
              <a:rPr lang="en-US" dirty="0" smtClean="0"/>
              <a:t>values to see if we</a:t>
            </a:r>
          </a:p>
          <a:p>
            <a:r>
              <a:rPr lang="en-US" dirty="0" smtClean="0"/>
              <a:t>c</a:t>
            </a:r>
            <a:r>
              <a:rPr lang="en-US" dirty="0" smtClean="0"/>
              <a:t>an do better</a:t>
            </a:r>
            <a:endParaRPr lang="en-US" sz="1800" dirty="0" smtClean="0">
              <a:latin typeface="+mn-lt"/>
            </a:endParaRPr>
          </a:p>
        </p:txBody>
      </p:sp>
      <p:cxnSp>
        <p:nvCxnSpPr>
          <p:cNvPr id="18" name="Elbow Connector 17"/>
          <p:cNvCxnSpPr>
            <a:endCxn id="9" idx="2"/>
          </p:cNvCxnSpPr>
          <p:nvPr/>
        </p:nvCxnSpPr>
        <p:spPr>
          <a:xfrm>
            <a:off x="251520" y="3717032"/>
            <a:ext cx="1944216" cy="1260140"/>
          </a:xfrm>
          <a:prstGeom prst="bentConnector3">
            <a:avLst>
              <a:gd name="adj1" fmla="val 9070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endCxn id="8" idx="2"/>
          </p:cNvCxnSpPr>
          <p:nvPr/>
        </p:nvCxnSpPr>
        <p:spPr>
          <a:xfrm flipV="1">
            <a:off x="251520" y="3320988"/>
            <a:ext cx="1944216" cy="396044"/>
          </a:xfrm>
          <a:prstGeom prst="bentConnector3">
            <a:avLst>
              <a:gd name="adj1" fmla="val 9110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endCxn id="7" idx="2"/>
          </p:cNvCxnSpPr>
          <p:nvPr/>
        </p:nvCxnSpPr>
        <p:spPr>
          <a:xfrm flipV="1">
            <a:off x="251520" y="2528900"/>
            <a:ext cx="1944216" cy="1188132"/>
          </a:xfrm>
          <a:prstGeom prst="bentConnector3">
            <a:avLst>
              <a:gd name="adj1" fmla="val 9031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211343" y="1925841"/>
            <a:ext cx="309634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2"/>
          </p:cNvCxnSpPr>
          <p:nvPr/>
        </p:nvCxnSpPr>
        <p:spPr>
          <a:xfrm rot="10800000" flipV="1">
            <a:off x="251521" y="2105860"/>
            <a:ext cx="1959823" cy="1611171"/>
          </a:xfrm>
          <a:prstGeom prst="bentConnector3">
            <a:avLst>
              <a:gd name="adj1" fmla="val 104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Diagram Measurements</a:t>
            </a:r>
            <a:endParaRPr lang="en-US" dirty="0"/>
          </a:p>
        </p:txBody>
      </p:sp>
      <p:pic>
        <p:nvPicPr>
          <p:cNvPr id="5" name="Content Placeholder 4" descr="vtrx451_tx_ey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1846" y="959912"/>
            <a:ext cx="3643176" cy="24690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 descr="AMC40_mpod_tx5_400mOFS_ey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7256" y="3448810"/>
            <a:ext cx="3643176" cy="2469088"/>
          </a:xfrm>
          <a:prstGeom prst="rect">
            <a:avLst/>
          </a:prstGeom>
        </p:spPr>
      </p:pic>
      <p:pic>
        <p:nvPicPr>
          <p:cNvPr id="7" name="Picture 6" descr="AMC40_mpod_tx5_ey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1846" y="3429000"/>
            <a:ext cx="3670266" cy="2487448"/>
          </a:xfrm>
          <a:prstGeom prst="rect">
            <a:avLst/>
          </a:prstGeom>
        </p:spPr>
      </p:pic>
      <p:pic>
        <p:nvPicPr>
          <p:cNvPr id="8" name="Picture 7" descr="vtrx451_400mOFS_ey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0278" y="939251"/>
            <a:ext cx="3670266" cy="248744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2843808" y="1556792"/>
            <a:ext cx="0" cy="98416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732240" y="1844824"/>
            <a:ext cx="0" cy="85294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16462" y="1463968"/>
            <a:ext cx="847404" cy="328055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800" dirty="0" smtClean="0">
                <a:latin typeface="+mn-lt"/>
              </a:rPr>
              <a:t>-1 dB</a:t>
            </a:r>
            <a:endParaRPr lang="en-US" sz="1800" dirty="0" smtClean="0">
              <a:latin typeface="+mn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843808" y="1556792"/>
            <a:ext cx="3888432" cy="288032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43808" y="2564904"/>
            <a:ext cx="3888432" cy="14401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15816" y="3861048"/>
            <a:ext cx="0" cy="114159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804248" y="4189706"/>
            <a:ext cx="0" cy="91855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88470" y="3808850"/>
            <a:ext cx="847404" cy="328055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800" dirty="0" smtClean="0">
                <a:latin typeface="+mn-lt"/>
              </a:rPr>
              <a:t>-1 dB</a:t>
            </a:r>
            <a:endParaRPr lang="en-US" sz="1800" dirty="0" smtClean="0">
              <a:latin typeface="+mn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915816" y="3861048"/>
            <a:ext cx="3888432" cy="328658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15816" y="4981794"/>
            <a:ext cx="3888432" cy="14401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195736" y="4259470"/>
            <a:ext cx="667321" cy="393666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800" dirty="0" smtClean="0">
                <a:latin typeface="+mn-lt"/>
              </a:rPr>
              <a:t>0 </a:t>
            </a:r>
            <a:r>
              <a:rPr lang="en-US" sz="1800" dirty="0" err="1" smtClean="0">
                <a:latin typeface="+mn-lt"/>
              </a:rPr>
              <a:t>dBm</a:t>
            </a:r>
            <a:endParaRPr lang="en-US" sz="1800" dirty="0" smtClean="0">
              <a:latin typeface="+mn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03648" y="6021288"/>
            <a:ext cx="5544616" cy="72008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</a:rPr>
              <a:t>Attenuation is actually -1dB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Optical launch power of </a:t>
            </a:r>
            <a:r>
              <a:rPr lang="en-US" dirty="0" err="1" smtClean="0"/>
              <a:t>MiniPOD</a:t>
            </a:r>
            <a:r>
              <a:rPr lang="en-US" dirty="0" smtClean="0"/>
              <a:t> can be turned up to almost 0 </a:t>
            </a:r>
            <a:r>
              <a:rPr lang="en-US" dirty="0" err="1" smtClean="0"/>
              <a:t>dBm</a:t>
            </a:r>
            <a:endParaRPr lang="en-US" sz="1800" dirty="0" smtClean="0">
              <a:latin typeface="+mn-lt"/>
            </a:endParaRPr>
          </a:p>
          <a:p>
            <a:endParaRPr lang="en-US" sz="18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BERT for Mode Dispersion and Receiver sensitivity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3314" name="Picture 2" descr="G:\Users\r\rschwemm\Documents\LHCb Electronics Upgrade\MiniPOD_BERT_resul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487" y="1412776"/>
            <a:ext cx="3198465" cy="3646393"/>
          </a:xfrm>
          <a:prstGeom prst="rect">
            <a:avLst/>
          </a:prstGeom>
          <a:noFill/>
        </p:spPr>
      </p:pic>
      <p:pic>
        <p:nvPicPr>
          <p:cNvPr id="13315" name="Picture 3" descr="G:\Users\r\rschwemm\Documents\LHCb Electronics Upgrade\VTRx451_to_FMC_MiniPOD_BE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12775"/>
            <a:ext cx="3240360" cy="3694155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 flipV="1">
            <a:off x="6444208" y="1412776"/>
            <a:ext cx="0" cy="648072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516216" y="1412776"/>
            <a:ext cx="0" cy="648072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020272" y="3429000"/>
            <a:ext cx="0" cy="144016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092280" y="3429000"/>
            <a:ext cx="0" cy="144016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00192" y="3284984"/>
            <a:ext cx="720080" cy="216024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000" dirty="0" smtClean="0">
                <a:latin typeface="+mn-lt"/>
              </a:rPr>
              <a:t>Approx -0.3dB</a:t>
            </a:r>
            <a:endParaRPr lang="en-US" sz="1000" dirty="0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2160" y="1196752"/>
            <a:ext cx="936104" cy="216024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000" dirty="0" smtClean="0">
                <a:latin typeface="+mn-lt"/>
              </a:rPr>
              <a:t>Approx -0.3dB</a:t>
            </a:r>
            <a:endParaRPr lang="en-US" sz="1000" dirty="0" smtClean="0">
              <a:latin typeface="+mn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580112" y="4149080"/>
            <a:ext cx="1656184" cy="0"/>
          </a:xfrm>
          <a:prstGeom prst="line">
            <a:avLst/>
          </a:prstGeom>
          <a:ln w="9525">
            <a:solidFill>
              <a:srgbClr val="0070C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339328" y="1959429"/>
            <a:ext cx="1021976" cy="2881512"/>
          </a:xfrm>
          <a:custGeom>
            <a:avLst/>
            <a:gdLst>
              <a:gd name="connsiteX0" fmla="*/ 0 w 1021976"/>
              <a:gd name="connsiteY0" fmla="*/ 0 h 2881512"/>
              <a:gd name="connsiteX1" fmla="*/ 161364 w 1021976"/>
              <a:gd name="connsiteY1" fmla="*/ 222837 h 2881512"/>
              <a:gd name="connsiteX2" fmla="*/ 399569 w 1021976"/>
              <a:gd name="connsiteY2" fmla="*/ 637774 h 2881512"/>
              <a:gd name="connsiteX3" fmla="*/ 560934 w 1021976"/>
              <a:gd name="connsiteY3" fmla="*/ 1014292 h 2881512"/>
              <a:gd name="connsiteX4" fmla="*/ 722299 w 1021976"/>
              <a:gd name="connsiteY4" fmla="*/ 1536806 h 2881512"/>
              <a:gd name="connsiteX5" fmla="*/ 822191 w 1021976"/>
              <a:gd name="connsiteY5" fmla="*/ 1905640 h 2881512"/>
              <a:gd name="connsiteX6" fmla="*/ 1021976 w 1021976"/>
              <a:gd name="connsiteY6" fmla="*/ 2881512 h 288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1976" h="2881512">
                <a:moveTo>
                  <a:pt x="0" y="0"/>
                </a:moveTo>
                <a:cubicBezTo>
                  <a:pt x="47384" y="58270"/>
                  <a:pt x="94769" y="116541"/>
                  <a:pt x="161364" y="222837"/>
                </a:cubicBezTo>
                <a:cubicBezTo>
                  <a:pt x="227959" y="329133"/>
                  <a:pt x="332974" y="505865"/>
                  <a:pt x="399569" y="637774"/>
                </a:cubicBezTo>
                <a:cubicBezTo>
                  <a:pt x="466164" y="769683"/>
                  <a:pt x="507146" y="864453"/>
                  <a:pt x="560934" y="1014292"/>
                </a:cubicBezTo>
                <a:cubicBezTo>
                  <a:pt x="614722" y="1164131"/>
                  <a:pt x="678756" y="1388248"/>
                  <a:pt x="722299" y="1536806"/>
                </a:cubicBezTo>
                <a:cubicBezTo>
                  <a:pt x="765842" y="1685364"/>
                  <a:pt x="772245" y="1681522"/>
                  <a:pt x="822191" y="1905640"/>
                </a:cubicBezTo>
                <a:cubicBezTo>
                  <a:pt x="872137" y="2129758"/>
                  <a:pt x="966907" y="2676605"/>
                  <a:pt x="1021976" y="2881512"/>
                </a:cubicBezTo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372200" y="1916832"/>
            <a:ext cx="1021976" cy="2881512"/>
          </a:xfrm>
          <a:custGeom>
            <a:avLst/>
            <a:gdLst>
              <a:gd name="connsiteX0" fmla="*/ 0 w 1021976"/>
              <a:gd name="connsiteY0" fmla="*/ 0 h 2881512"/>
              <a:gd name="connsiteX1" fmla="*/ 161364 w 1021976"/>
              <a:gd name="connsiteY1" fmla="*/ 222837 h 2881512"/>
              <a:gd name="connsiteX2" fmla="*/ 399569 w 1021976"/>
              <a:gd name="connsiteY2" fmla="*/ 637774 h 2881512"/>
              <a:gd name="connsiteX3" fmla="*/ 560934 w 1021976"/>
              <a:gd name="connsiteY3" fmla="*/ 1014292 h 2881512"/>
              <a:gd name="connsiteX4" fmla="*/ 722299 w 1021976"/>
              <a:gd name="connsiteY4" fmla="*/ 1536806 h 2881512"/>
              <a:gd name="connsiteX5" fmla="*/ 822191 w 1021976"/>
              <a:gd name="connsiteY5" fmla="*/ 1905640 h 2881512"/>
              <a:gd name="connsiteX6" fmla="*/ 1021976 w 1021976"/>
              <a:gd name="connsiteY6" fmla="*/ 2881512 h 288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1976" h="2881512">
                <a:moveTo>
                  <a:pt x="0" y="0"/>
                </a:moveTo>
                <a:cubicBezTo>
                  <a:pt x="47384" y="58270"/>
                  <a:pt x="94769" y="116541"/>
                  <a:pt x="161364" y="222837"/>
                </a:cubicBezTo>
                <a:cubicBezTo>
                  <a:pt x="227959" y="329133"/>
                  <a:pt x="332974" y="505865"/>
                  <a:pt x="399569" y="637774"/>
                </a:cubicBezTo>
                <a:cubicBezTo>
                  <a:pt x="466164" y="769683"/>
                  <a:pt x="507146" y="864453"/>
                  <a:pt x="560934" y="1014292"/>
                </a:cubicBezTo>
                <a:cubicBezTo>
                  <a:pt x="614722" y="1164131"/>
                  <a:pt x="678756" y="1388248"/>
                  <a:pt x="722299" y="1536806"/>
                </a:cubicBezTo>
                <a:cubicBezTo>
                  <a:pt x="765842" y="1685364"/>
                  <a:pt x="772245" y="1681522"/>
                  <a:pt x="822191" y="1905640"/>
                </a:cubicBezTo>
                <a:cubicBezTo>
                  <a:pt x="872137" y="2129758"/>
                  <a:pt x="966907" y="2676605"/>
                  <a:pt x="1021976" y="2881512"/>
                </a:cubicBezTo>
              </a:path>
            </a:pathLst>
          </a:cu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236296" y="4149080"/>
            <a:ext cx="0" cy="648072"/>
          </a:xfrm>
          <a:prstGeom prst="line">
            <a:avLst/>
          </a:prstGeom>
          <a:ln w="9525">
            <a:solidFill>
              <a:srgbClr val="0070C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4941168"/>
            <a:ext cx="1224136" cy="216024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000" dirty="0" smtClean="0">
                <a:latin typeface="+mn-lt"/>
              </a:rPr>
              <a:t>Approx -16dBm @ 10</a:t>
            </a:r>
            <a:r>
              <a:rPr lang="en-US" sz="1000" baseline="30000" dirty="0" smtClean="0">
                <a:latin typeface="+mn-lt"/>
              </a:rPr>
              <a:t>-13</a:t>
            </a:r>
            <a:endParaRPr lang="en-US" sz="1000" baseline="30000" dirty="0" smtClean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7624" y="5157192"/>
            <a:ext cx="7200800" cy="1368152"/>
          </a:xfrm>
          <a:prstGeom prst="rect">
            <a:avLst/>
          </a:prstGeom>
          <a:noFill/>
        </p:spPr>
        <p:txBody>
          <a:bodyPr wrap="none" rtlCol="0"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Penalty due to Mode Dispersion @ 5Gbit/s is much better than anticipated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-0.3dB instead of -1dB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Receiver sensitivity also seems to have improved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-16dBm @ BERT of 10</a:t>
            </a:r>
            <a:r>
              <a:rPr lang="en-US" baseline="30000" dirty="0" smtClean="0"/>
              <a:t>-13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-14dBm according to receiver noise detection threshold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New Optical Link Budget @ BERT 10</a:t>
            </a:r>
            <a:r>
              <a:rPr lang="en-US" sz="3600" baseline="30000" dirty="0" smtClean="0"/>
              <a:t>-13</a:t>
            </a:r>
            <a:endParaRPr lang="en-US" sz="36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4337-E9A7-478F-896F-39896E623B4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Content Placeholder 4" descr="LinkBudgetEstimat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7170" y="1052736"/>
            <a:ext cx="7389286" cy="4725988"/>
          </a:xfrm>
        </p:spPr>
      </p:pic>
      <p:sp>
        <p:nvSpPr>
          <p:cNvPr id="6" name="Rectangle 5"/>
          <p:cNvSpPr/>
          <p:nvPr/>
        </p:nvSpPr>
        <p:spPr>
          <a:xfrm>
            <a:off x="7117956" y="1628598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-0.4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18345" y="2086832"/>
            <a:ext cx="1512168" cy="41733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1.0 (1.2)</a:t>
            </a:r>
            <a:endParaRPr lang="en-US" sz="2400" dirty="0" smtClean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4579" y="2087115"/>
            <a:ext cx="1512168" cy="41733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1.0 (1.2)</a:t>
            </a:r>
            <a:endParaRPr lang="en-US" sz="2400" dirty="0" smtClean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13513" y="2980161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0.5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61737" y="2988218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0.5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7104" y="4794003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-14.0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59093" y="5318864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5.7(5.5)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24209" y="5320441"/>
            <a:ext cx="1512168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7.1(6.9)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5805264"/>
            <a:ext cx="7200800" cy="792088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</a:rPr>
              <a:t>Current GBT FEC will add another 6-7dB to this Margin 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have not used any equalizer cleanup yet</a:t>
            </a:r>
            <a:endParaRPr lang="en-US" sz="1800" dirty="0" smtClean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87259" y="2544175"/>
            <a:ext cx="576629" cy="41733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0.5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lhcb-online</Template>
  <TotalTime>1798</TotalTime>
  <Words>793</Words>
  <Application>Microsoft Office PowerPoint</Application>
  <PresentationFormat>On-screen Show (4:3)</PresentationFormat>
  <Paragraphs>125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lhcb-online</vt:lpstr>
      <vt:lpstr>Visio</vt:lpstr>
      <vt:lpstr>Update on Optical Fibre issues</vt:lpstr>
      <vt:lpstr>Key figures</vt:lpstr>
      <vt:lpstr>BE Downstairs</vt:lpstr>
      <vt:lpstr>Preferred Solution: GBT all the way </vt:lpstr>
      <vt:lpstr>Furukawa Fibre/Avago MiniPOD test</vt:lpstr>
      <vt:lpstr>Early Optical Link Budget estimate</vt:lpstr>
      <vt:lpstr>Eye Diagram Measurements</vt:lpstr>
      <vt:lpstr>BERT for Mode Dispersion and Receiver sensitivity</vt:lpstr>
      <vt:lpstr>New Optical Link Budget @ BERT 10-13</vt:lpstr>
      <vt:lpstr>To do</vt:lpstr>
      <vt:lpstr>The network options</vt:lpstr>
      <vt:lpstr>The case for a long distance DAQ network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NICE</cp:lastModifiedBy>
  <cp:revision>122</cp:revision>
  <dcterms:created xsi:type="dcterms:W3CDTF">2012-11-26T13:39:28Z</dcterms:created>
  <dcterms:modified xsi:type="dcterms:W3CDTF">2012-12-13T12:47:07Z</dcterms:modified>
</cp:coreProperties>
</file>