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Default Extension="pdf" ContentType="application/pdf"/>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Default Extension="doc" ContentType="application/msword"/>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commentAuthors.xml" ContentType="application/vnd.openxmlformats-officedocument.presentationml.commentAuthors+xml"/>
  <Override PartName="/ppt/notesSlides/notesSlide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66" r:id="rId1"/>
  </p:sldMasterIdLst>
  <p:notesMasterIdLst>
    <p:notesMasterId r:id="rId80"/>
  </p:notesMasterIdLst>
  <p:handoutMasterIdLst>
    <p:handoutMasterId r:id="rId81"/>
  </p:handoutMasterIdLst>
  <p:sldIdLst>
    <p:sldId id="256" r:id="rId2"/>
    <p:sldId id="308" r:id="rId3"/>
    <p:sldId id="297" r:id="rId4"/>
    <p:sldId id="359" r:id="rId5"/>
    <p:sldId id="324" r:id="rId6"/>
    <p:sldId id="389" r:id="rId7"/>
    <p:sldId id="387" r:id="rId8"/>
    <p:sldId id="408" r:id="rId9"/>
    <p:sldId id="390" r:id="rId10"/>
    <p:sldId id="339" r:id="rId11"/>
    <p:sldId id="312" r:id="rId12"/>
    <p:sldId id="381" r:id="rId13"/>
    <p:sldId id="316" r:id="rId14"/>
    <p:sldId id="385" r:id="rId15"/>
    <p:sldId id="360" r:id="rId16"/>
    <p:sldId id="361" r:id="rId17"/>
    <p:sldId id="362" r:id="rId18"/>
    <p:sldId id="382" r:id="rId19"/>
    <p:sldId id="378" r:id="rId20"/>
    <p:sldId id="398" r:id="rId21"/>
    <p:sldId id="397" r:id="rId22"/>
    <p:sldId id="391" r:id="rId23"/>
    <p:sldId id="392" r:id="rId24"/>
    <p:sldId id="393" r:id="rId25"/>
    <p:sldId id="394" r:id="rId26"/>
    <p:sldId id="409" r:id="rId27"/>
    <p:sldId id="395" r:id="rId28"/>
    <p:sldId id="340" r:id="rId29"/>
    <p:sldId id="367" r:id="rId30"/>
    <p:sldId id="374" r:id="rId31"/>
    <p:sldId id="267" r:id="rId32"/>
    <p:sldId id="279" r:id="rId33"/>
    <p:sldId id="277" r:id="rId34"/>
    <p:sldId id="347" r:id="rId35"/>
    <p:sldId id="351" r:id="rId36"/>
    <p:sldId id="375" r:id="rId37"/>
    <p:sldId id="292" r:id="rId38"/>
    <p:sldId id="280" r:id="rId39"/>
    <p:sldId id="283" r:id="rId40"/>
    <p:sldId id="281" r:id="rId41"/>
    <p:sldId id="377" r:id="rId42"/>
    <p:sldId id="282" r:id="rId43"/>
    <p:sldId id="376" r:id="rId44"/>
    <p:sldId id="307" r:id="rId45"/>
    <p:sldId id="402" r:id="rId46"/>
    <p:sldId id="403" r:id="rId47"/>
    <p:sldId id="372" r:id="rId48"/>
    <p:sldId id="410" r:id="rId49"/>
    <p:sldId id="404" r:id="rId50"/>
    <p:sldId id="371" r:id="rId51"/>
    <p:sldId id="405" r:id="rId52"/>
    <p:sldId id="411" r:id="rId53"/>
    <p:sldId id="388" r:id="rId54"/>
    <p:sldId id="298" r:id="rId55"/>
    <p:sldId id="412" r:id="rId56"/>
    <p:sldId id="355" r:id="rId57"/>
    <p:sldId id="263" r:id="rId58"/>
    <p:sldId id="264" r:id="rId59"/>
    <p:sldId id="313" r:id="rId60"/>
    <p:sldId id="309" r:id="rId61"/>
    <p:sldId id="310" r:id="rId62"/>
    <p:sldId id="262" r:id="rId63"/>
    <p:sldId id="344" r:id="rId64"/>
    <p:sldId id="343" r:id="rId65"/>
    <p:sldId id="341" r:id="rId66"/>
    <p:sldId id="350" r:id="rId67"/>
    <p:sldId id="348" r:id="rId68"/>
    <p:sldId id="291" r:id="rId69"/>
    <p:sldId id="380" r:id="rId70"/>
    <p:sldId id="383" r:id="rId71"/>
    <p:sldId id="384" r:id="rId72"/>
    <p:sldId id="386" r:id="rId73"/>
    <p:sldId id="303" r:id="rId74"/>
    <p:sldId id="399" r:id="rId75"/>
    <p:sldId id="400" r:id="rId76"/>
    <p:sldId id="401" r:id="rId77"/>
    <p:sldId id="406" r:id="rId78"/>
    <p:sldId id="407" r:id="rId79"/>
  </p:sldIdLst>
  <p:sldSz cx="9144000" cy="6858000" type="screen4x3"/>
  <p:notesSz cx="6858000" cy="9144000"/>
  <p:embeddedFontLst>
    <p:embeddedFont>
      <p:font typeface="Comic Sans MS" pitchFamily="66" charset="0"/>
      <p:regular r:id="rId82"/>
      <p:bold r:id="rId83"/>
    </p:embeddedFont>
    <p:embeddedFont>
      <p:font typeface="Book Antiqua" pitchFamily="18" charset="0"/>
      <p:regular r:id="rId84"/>
      <p:bold r:id="rId85"/>
      <p:italic r:id="rId86"/>
      <p:boldItalic r:id="rId87"/>
    </p:embeddedFont>
  </p:embeddedFontLst>
  <p:defaultTextStyle>
    <a:defPPr>
      <a:defRPr lang="en-US"/>
    </a:defPPr>
    <a:lvl1pPr algn="l" rtl="0" fontAlgn="base">
      <a:lnSpc>
        <a:spcPct val="80000"/>
      </a:lnSpc>
      <a:spcBef>
        <a:spcPct val="50000"/>
      </a:spcBef>
      <a:spcAft>
        <a:spcPct val="0"/>
      </a:spcAft>
      <a:buClr>
        <a:schemeClr val="accent2"/>
      </a:buClr>
      <a:buSzPct val="80000"/>
      <a:buFont typeface="Wingdings" pitchFamily="2" charset="2"/>
      <a:defRPr sz="2400" kern="1200">
        <a:solidFill>
          <a:schemeClr val="tx1"/>
        </a:solidFill>
        <a:latin typeface="Arial" pitchFamily="34" charset="0"/>
        <a:ea typeface="+mn-ea"/>
        <a:cs typeface="+mn-cs"/>
      </a:defRPr>
    </a:lvl1pPr>
    <a:lvl2pPr marL="457200" algn="l" rtl="0" fontAlgn="base">
      <a:lnSpc>
        <a:spcPct val="80000"/>
      </a:lnSpc>
      <a:spcBef>
        <a:spcPct val="50000"/>
      </a:spcBef>
      <a:spcAft>
        <a:spcPct val="0"/>
      </a:spcAft>
      <a:buClr>
        <a:schemeClr val="accent2"/>
      </a:buClr>
      <a:buSzPct val="80000"/>
      <a:buFont typeface="Wingdings" pitchFamily="2" charset="2"/>
      <a:defRPr sz="2400" kern="1200">
        <a:solidFill>
          <a:schemeClr val="tx1"/>
        </a:solidFill>
        <a:latin typeface="Arial" pitchFamily="34" charset="0"/>
        <a:ea typeface="+mn-ea"/>
        <a:cs typeface="+mn-cs"/>
      </a:defRPr>
    </a:lvl2pPr>
    <a:lvl3pPr marL="914400" algn="l" rtl="0" fontAlgn="base">
      <a:lnSpc>
        <a:spcPct val="80000"/>
      </a:lnSpc>
      <a:spcBef>
        <a:spcPct val="50000"/>
      </a:spcBef>
      <a:spcAft>
        <a:spcPct val="0"/>
      </a:spcAft>
      <a:buClr>
        <a:schemeClr val="accent2"/>
      </a:buClr>
      <a:buSzPct val="80000"/>
      <a:buFont typeface="Wingdings" pitchFamily="2" charset="2"/>
      <a:defRPr sz="2400" kern="1200">
        <a:solidFill>
          <a:schemeClr val="tx1"/>
        </a:solidFill>
        <a:latin typeface="Arial" pitchFamily="34" charset="0"/>
        <a:ea typeface="+mn-ea"/>
        <a:cs typeface="+mn-cs"/>
      </a:defRPr>
    </a:lvl3pPr>
    <a:lvl4pPr marL="1371600" algn="l" rtl="0" fontAlgn="base">
      <a:lnSpc>
        <a:spcPct val="80000"/>
      </a:lnSpc>
      <a:spcBef>
        <a:spcPct val="50000"/>
      </a:spcBef>
      <a:spcAft>
        <a:spcPct val="0"/>
      </a:spcAft>
      <a:buClr>
        <a:schemeClr val="accent2"/>
      </a:buClr>
      <a:buSzPct val="80000"/>
      <a:buFont typeface="Wingdings" pitchFamily="2" charset="2"/>
      <a:defRPr sz="2400" kern="1200">
        <a:solidFill>
          <a:schemeClr val="tx1"/>
        </a:solidFill>
        <a:latin typeface="Arial" pitchFamily="34" charset="0"/>
        <a:ea typeface="+mn-ea"/>
        <a:cs typeface="+mn-cs"/>
      </a:defRPr>
    </a:lvl4pPr>
    <a:lvl5pPr marL="1828800" algn="l" rtl="0" fontAlgn="base">
      <a:lnSpc>
        <a:spcPct val="80000"/>
      </a:lnSpc>
      <a:spcBef>
        <a:spcPct val="50000"/>
      </a:spcBef>
      <a:spcAft>
        <a:spcPct val="0"/>
      </a:spcAft>
      <a:buClr>
        <a:schemeClr val="accent2"/>
      </a:buClr>
      <a:buSzPct val="80000"/>
      <a:buFont typeface="Wingdings" pitchFamily="2" charset="2"/>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evin Stenson"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FF66"/>
    <a:srgbClr val="66FFFF"/>
    <a:srgbClr val="FFFFFF"/>
    <a:srgbClr val="0033CC"/>
    <a:srgbClr val="000066"/>
    <a:srgbClr val="33CC33"/>
    <a:srgbClr val="FF3300"/>
    <a:srgbClr val="003300"/>
    <a:srgbClr val="CC6600"/>
    <a:srgbClr val="00132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43" autoAdjust="0"/>
    <p:restoredTop sz="94664" autoAdjust="0"/>
  </p:normalViewPr>
  <p:slideViewPr>
    <p:cSldViewPr>
      <p:cViewPr varScale="1">
        <p:scale>
          <a:sx n="79" d="100"/>
          <a:sy n="79" d="100"/>
        </p:scale>
        <p:origin x="-90" y="-96"/>
      </p:cViewPr>
      <p:guideLst>
        <p:guide orient="horz" pos="2160"/>
        <p:guide pos="43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706"/>
    </p:cViewPr>
  </p:sorterViewPr>
  <p:notesViewPr>
    <p:cSldViewPr>
      <p:cViewPr varScale="1">
        <p:scale>
          <a:sx n="61" d="100"/>
          <a:sy n="61" d="100"/>
        </p:scale>
        <p:origin x="-1698" y="-42"/>
      </p:cViewPr>
      <p:guideLst>
        <p:guide orient="horz" pos="2880"/>
        <p:guide pos="2160"/>
      </p:guideLst>
    </p:cSldViewPr>
  </p:notesViewPr>
  <p:gridSpacing cx="36868100" cy="368681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font" Target="fonts/font3.fntdata"/><Relationship Id="rId89"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font" Target="fonts/font6.fntdata"/><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font" Target="fonts/font1.fntdata"/><Relationship Id="rId90"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85" Type="http://schemas.openxmlformats.org/officeDocument/2006/relationships/font" Target="fonts/font4.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font" Target="fonts/font2.fntdata"/><Relationship Id="rId88" Type="http://schemas.openxmlformats.org/officeDocument/2006/relationships/commentAuthors" Target="commentAuthors.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handoutMaster" Target="handoutMasters/handoutMaster1.xml"/><Relationship Id="rId86"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1" Type="http://schemas.openxmlformats.org/officeDocument/2006/relationships/oleObject" Target="file:///C:\jbutler\My%20Documents\CMS\USCMS-RP\LPC\EJTERMS\pseudorap.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jbutler\My%20Documents\CMS\USCMS-RP\LPC\EJTERMS\pseudorap.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baseline="0" dirty="0" smtClean="0"/>
              <a:t> polar angle </a:t>
            </a:r>
            <a:r>
              <a:rPr lang="en-US" baseline="0" dirty="0" err="1" smtClean="0"/>
              <a:t>vs</a:t>
            </a:r>
            <a:r>
              <a:rPr lang="en-US" baseline="0" dirty="0" smtClean="0"/>
              <a:t> </a:t>
            </a:r>
            <a:r>
              <a:rPr lang="en-US" baseline="0" dirty="0" smtClean="0">
                <a:latin typeface="Symbol" pitchFamily="18" charset="2"/>
              </a:rPr>
              <a:t>h</a:t>
            </a:r>
            <a:endParaRPr lang="en-US" baseline="0" dirty="0">
              <a:latin typeface="Symbol" pitchFamily="18" charset="2"/>
            </a:endParaRPr>
          </a:p>
        </c:rich>
      </c:tx>
      <c:layout/>
    </c:title>
    <c:plotArea>
      <c:layout/>
      <c:scatterChart>
        <c:scatterStyle val="smoothMarker"/>
        <c:ser>
          <c:idx val="0"/>
          <c:order val="0"/>
          <c:tx>
            <c:strRef>
              <c:f>Sheet1!$C$1</c:f>
              <c:strCache>
                <c:ptCount val="1"/>
                <c:pt idx="0">
                  <c:v>degree</c:v>
                </c:pt>
              </c:strCache>
            </c:strRef>
          </c:tx>
          <c:marker>
            <c:symbol val="none"/>
          </c:marker>
          <c:xVal>
            <c:numRef>
              <c:f>Sheet1!$B$2:$B$41</c:f>
              <c:numCache>
                <c:formatCode>General</c:formatCode>
                <c:ptCount val="40"/>
                <c:pt idx="0">
                  <c:v>5.2983090331660918</c:v>
                </c:pt>
                <c:pt idx="1">
                  <c:v>3.6886710903933202</c:v>
                </c:pt>
                <c:pt idx="2">
                  <c:v>3.100417470092605</c:v>
                </c:pt>
                <c:pt idx="3">
                  <c:v>2.7319582857197027</c:v>
                </c:pt>
                <c:pt idx="4">
                  <c:v>2.4626916208434557</c:v>
                </c:pt>
                <c:pt idx="5">
                  <c:v>2.2501104454802712</c:v>
                </c:pt>
                <c:pt idx="6">
                  <c:v>2.0742141358031767</c:v>
                </c:pt>
                <c:pt idx="7">
                  <c:v>1.9239786169333102</c:v>
                </c:pt>
                <c:pt idx="8">
                  <c:v>1.792676711110986</c:v>
                </c:pt>
                <c:pt idx="9">
                  <c:v>1.675899129462076</c:v>
                </c:pt>
                <c:pt idx="10">
                  <c:v>1.5705979587171057</c:v>
                </c:pt>
                <c:pt idx="11">
                  <c:v>1.474577658478085</c:v>
                </c:pt>
                <c:pt idx="12">
                  <c:v>1.3862036830367161</c:v>
                </c:pt>
                <c:pt idx="13">
                  <c:v>1.3042258135697404</c:v>
                </c:pt>
                <c:pt idx="14">
                  <c:v>1.2276659398853</c:v>
                </c:pt>
                <c:pt idx="15">
                  <c:v>1.1557439833454857</c:v>
                </c:pt>
                <c:pt idx="16">
                  <c:v>1.087827386978832</c:v>
                </c:pt>
                <c:pt idx="17">
                  <c:v>1.0233957081977938</c:v>
                </c:pt>
                <c:pt idx="18">
                  <c:v>0.96201519663636992</c:v>
                </c:pt>
                <c:pt idx="19">
                  <c:v>0.90332015462666559</c:v>
                </c:pt>
                <c:pt idx="20">
                  <c:v>0.84699901520848053</c:v>
                </c:pt>
                <c:pt idx="21">
                  <c:v>0.79278377045478865</c:v>
                </c:pt>
                <c:pt idx="22">
                  <c:v>0.74044182356829835</c:v>
                </c:pt>
                <c:pt idx="23">
                  <c:v>0.68976962362188288</c:v>
                </c:pt>
                <c:pt idx="24">
                  <c:v>0.64058763092161353</c:v>
                </c:pt>
                <c:pt idx="25">
                  <c:v>0.59273628884167151</c:v>
                </c:pt>
                <c:pt idx="26">
                  <c:v>0.5460727660507857</c:v>
                </c:pt>
                <c:pt idx="27">
                  <c:v>0.50046829472565235</c:v>
                </c:pt>
                <c:pt idx="28">
                  <c:v>0.45580597419511748</c:v>
                </c:pt>
                <c:pt idx="29">
                  <c:v>0.4119789410636735</c:v>
                </c:pt>
                <c:pt idx="30">
                  <c:v>0.36888882992677846</c:v>
                </c:pt>
                <c:pt idx="31">
                  <c:v>0.32644446580891096</c:v>
                </c:pt>
                <c:pt idx="32">
                  <c:v>0.28456074213754751</c:v>
                </c:pt>
                <c:pt idx="33">
                  <c:v>0.24315764759559891</c:v>
                </c:pt>
                <c:pt idx="34">
                  <c:v>0.2021594124029174</c:v>
                </c:pt>
                <c:pt idx="35">
                  <c:v>0.16149375005388183</c:v>
                </c:pt>
                <c:pt idx="36">
                  <c:v>0.12109117470439849</c:v>
                </c:pt>
                <c:pt idx="37">
                  <c:v>8.0884377561489265E-2</c:v>
                </c:pt>
                <c:pt idx="38">
                  <c:v>4.0807648000791424E-2</c:v>
                </c:pt>
                <c:pt idx="39">
                  <c:v>7.9632687905925397E-4</c:v>
                </c:pt>
              </c:numCache>
            </c:numRef>
          </c:xVal>
          <c:yVal>
            <c:numRef>
              <c:f>Sheet1!$C$2:$C$41</c:f>
              <c:numCache>
                <c:formatCode>General</c:formatCode>
                <c:ptCount val="40"/>
                <c:pt idx="0">
                  <c:v>0.57295779513082323</c:v>
                </c:pt>
                <c:pt idx="1">
                  <c:v>2.8647889756541165</c:v>
                </c:pt>
                <c:pt idx="2">
                  <c:v>5.1566201561774045</c:v>
                </c:pt>
                <c:pt idx="3">
                  <c:v>7.4484513367007015</c:v>
                </c:pt>
                <c:pt idx="4">
                  <c:v>9.7402825172240028</c:v>
                </c:pt>
                <c:pt idx="5">
                  <c:v>12.032113697747302</c:v>
                </c:pt>
                <c:pt idx="6">
                  <c:v>14.323944878270582</c:v>
                </c:pt>
                <c:pt idx="7">
                  <c:v>16.615776058793873</c:v>
                </c:pt>
                <c:pt idx="8">
                  <c:v>18.907607239316988</c:v>
                </c:pt>
                <c:pt idx="9">
                  <c:v>21.199438419840629</c:v>
                </c:pt>
                <c:pt idx="10">
                  <c:v>23.491269600363548</c:v>
                </c:pt>
                <c:pt idx="11">
                  <c:v>25.783100780887029</c:v>
                </c:pt>
                <c:pt idx="12">
                  <c:v>28.074931961410542</c:v>
                </c:pt>
                <c:pt idx="13">
                  <c:v>30.366763141933589</c:v>
                </c:pt>
                <c:pt idx="14">
                  <c:v>32.658594322456963</c:v>
                </c:pt>
                <c:pt idx="15">
                  <c:v>34.950425502980195</c:v>
                </c:pt>
                <c:pt idx="16">
                  <c:v>37.242256683503506</c:v>
                </c:pt>
                <c:pt idx="17">
                  <c:v>39.534087864026795</c:v>
                </c:pt>
                <c:pt idx="18">
                  <c:v>41.825919044550524</c:v>
                </c:pt>
                <c:pt idx="19">
                  <c:v>44.117750225073401</c:v>
                </c:pt>
                <c:pt idx="20">
                  <c:v>46.409581405596072</c:v>
                </c:pt>
                <c:pt idx="21">
                  <c:v>48.701412586120163</c:v>
                </c:pt>
                <c:pt idx="22">
                  <c:v>50.993243766642891</c:v>
                </c:pt>
                <c:pt idx="23">
                  <c:v>53.285074947166578</c:v>
                </c:pt>
                <c:pt idx="24">
                  <c:v>55.576906127689881</c:v>
                </c:pt>
                <c:pt idx="25">
                  <c:v>57.868737308213156</c:v>
                </c:pt>
                <c:pt idx="26">
                  <c:v>60.160568488736445</c:v>
                </c:pt>
                <c:pt idx="27">
                  <c:v>62.452399669259748</c:v>
                </c:pt>
                <c:pt idx="28">
                  <c:v>64.744230849783065</c:v>
                </c:pt>
                <c:pt idx="29">
                  <c:v>67.03606203030634</c:v>
                </c:pt>
                <c:pt idx="30">
                  <c:v>69.327893210829558</c:v>
                </c:pt>
                <c:pt idx="31">
                  <c:v>71.619724391352932</c:v>
                </c:pt>
                <c:pt idx="32">
                  <c:v>73.911555571876931</c:v>
                </c:pt>
                <c:pt idx="33">
                  <c:v>76.203386752398799</c:v>
                </c:pt>
                <c:pt idx="34">
                  <c:v>78.495217932922813</c:v>
                </c:pt>
                <c:pt idx="35">
                  <c:v>80.787049113446088</c:v>
                </c:pt>
                <c:pt idx="36">
                  <c:v>83.078880293968439</c:v>
                </c:pt>
                <c:pt idx="37">
                  <c:v>85.370711474491756</c:v>
                </c:pt>
                <c:pt idx="38">
                  <c:v>87.662542655015983</c:v>
                </c:pt>
                <c:pt idx="39">
                  <c:v>89.954373835539258</c:v>
                </c:pt>
              </c:numCache>
            </c:numRef>
          </c:yVal>
          <c:smooth val="1"/>
        </c:ser>
        <c:axId val="57052544"/>
        <c:axId val="72025600"/>
      </c:scatterChart>
      <c:valAx>
        <c:axId val="57052544"/>
        <c:scaling>
          <c:orientation val="minMax"/>
        </c:scaling>
        <c:axPos val="b"/>
        <c:title>
          <c:tx>
            <c:rich>
              <a:bodyPr/>
              <a:lstStyle/>
              <a:p>
                <a:pPr>
                  <a:defRPr/>
                </a:pPr>
                <a:r>
                  <a:rPr lang="en-US"/>
                  <a:t>Pseudorapidity</a:t>
                </a:r>
              </a:p>
            </c:rich>
          </c:tx>
          <c:layout/>
        </c:title>
        <c:numFmt formatCode="General" sourceLinked="1"/>
        <c:majorTickMark val="none"/>
        <c:tickLblPos val="nextTo"/>
        <c:crossAx val="72025600"/>
        <c:crosses val="autoZero"/>
        <c:crossBetween val="midCat"/>
      </c:valAx>
      <c:valAx>
        <c:axId val="72025600"/>
        <c:scaling>
          <c:orientation val="minMax"/>
        </c:scaling>
        <c:axPos val="l"/>
        <c:majorGridlines/>
        <c:title>
          <c:tx>
            <c:rich>
              <a:bodyPr/>
              <a:lstStyle/>
              <a:p>
                <a:pPr>
                  <a:defRPr/>
                </a:pPr>
                <a:r>
                  <a:rPr lang="en-US"/>
                  <a:t>polar angle (degree)</a:t>
                </a:r>
              </a:p>
            </c:rich>
          </c:tx>
          <c:layout/>
        </c:title>
        <c:numFmt formatCode="General" sourceLinked="1"/>
        <c:majorTickMark val="none"/>
        <c:tickLblPos val="nextTo"/>
        <c:crossAx val="57052544"/>
        <c:crosses val="autoZero"/>
        <c:crossBetween val="midCat"/>
      </c:valAx>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baseline="0" dirty="0" smtClean="0"/>
              <a:t> degrees </a:t>
            </a:r>
            <a:r>
              <a:rPr lang="en-US" baseline="0" dirty="0" err="1" smtClean="0"/>
              <a:t>vs</a:t>
            </a:r>
            <a:r>
              <a:rPr lang="en-US" baseline="0" dirty="0" smtClean="0"/>
              <a:t> </a:t>
            </a:r>
            <a:r>
              <a:rPr lang="en-US" baseline="0" dirty="0" smtClean="0">
                <a:latin typeface="Symbol" pitchFamily="18" charset="2"/>
              </a:rPr>
              <a:t>h</a:t>
            </a:r>
            <a:endParaRPr lang="en-US" baseline="0" dirty="0">
              <a:latin typeface="Symbol" pitchFamily="18" charset="2"/>
            </a:endParaRPr>
          </a:p>
        </c:rich>
      </c:tx>
      <c:layout/>
    </c:title>
    <c:plotArea>
      <c:layout/>
      <c:scatterChart>
        <c:scatterStyle val="smoothMarker"/>
        <c:ser>
          <c:idx val="0"/>
          <c:order val="0"/>
          <c:tx>
            <c:strRef>
              <c:f>Sheet1!$C$1</c:f>
              <c:strCache>
                <c:ptCount val="1"/>
                <c:pt idx="0">
                  <c:v>degree</c:v>
                </c:pt>
              </c:strCache>
            </c:strRef>
          </c:tx>
          <c:marker>
            <c:symbol val="none"/>
          </c:marker>
          <c:xVal>
            <c:numRef>
              <c:f>Sheet1!$B$2:$B$41</c:f>
              <c:numCache>
                <c:formatCode>General</c:formatCode>
                <c:ptCount val="40"/>
                <c:pt idx="0">
                  <c:v>5.2983090331660918</c:v>
                </c:pt>
                <c:pt idx="1">
                  <c:v>3.6886710903933202</c:v>
                </c:pt>
                <c:pt idx="2">
                  <c:v>3.100417470092605</c:v>
                </c:pt>
                <c:pt idx="3">
                  <c:v>2.7319582857197027</c:v>
                </c:pt>
                <c:pt idx="4">
                  <c:v>2.4626916208434557</c:v>
                </c:pt>
                <c:pt idx="5">
                  <c:v>2.2501104454802712</c:v>
                </c:pt>
                <c:pt idx="6">
                  <c:v>2.0742141358031767</c:v>
                </c:pt>
                <c:pt idx="7">
                  <c:v>1.9239786169333171</c:v>
                </c:pt>
                <c:pt idx="8">
                  <c:v>1.7926767111109858</c:v>
                </c:pt>
                <c:pt idx="9">
                  <c:v>1.675899129462076</c:v>
                </c:pt>
                <c:pt idx="10">
                  <c:v>1.5705979587171057</c:v>
                </c:pt>
                <c:pt idx="11">
                  <c:v>1.474577658478085</c:v>
                </c:pt>
                <c:pt idx="12">
                  <c:v>1.3862036830367161</c:v>
                </c:pt>
                <c:pt idx="13">
                  <c:v>1.3042258135697404</c:v>
                </c:pt>
                <c:pt idx="14">
                  <c:v>1.2276659398853</c:v>
                </c:pt>
                <c:pt idx="15">
                  <c:v>1.1557439833454857</c:v>
                </c:pt>
                <c:pt idx="16">
                  <c:v>1.087827386978832</c:v>
                </c:pt>
                <c:pt idx="17">
                  <c:v>1.0233957081977938</c:v>
                </c:pt>
                <c:pt idx="18">
                  <c:v>0.96201519663636992</c:v>
                </c:pt>
                <c:pt idx="19">
                  <c:v>0.90332015462666559</c:v>
                </c:pt>
                <c:pt idx="20">
                  <c:v>0.84699901520848087</c:v>
                </c:pt>
                <c:pt idx="21">
                  <c:v>0.79278377045478865</c:v>
                </c:pt>
                <c:pt idx="22">
                  <c:v>0.74044182356829857</c:v>
                </c:pt>
                <c:pt idx="23">
                  <c:v>0.68976962362187977</c:v>
                </c:pt>
                <c:pt idx="24">
                  <c:v>0.64058763092161353</c:v>
                </c:pt>
                <c:pt idx="25">
                  <c:v>0.59273628884166496</c:v>
                </c:pt>
                <c:pt idx="26">
                  <c:v>0.5460727660507857</c:v>
                </c:pt>
                <c:pt idx="27">
                  <c:v>0.50046829472565213</c:v>
                </c:pt>
                <c:pt idx="28">
                  <c:v>0.45580597419511748</c:v>
                </c:pt>
                <c:pt idx="29">
                  <c:v>0.41197894106367361</c:v>
                </c:pt>
                <c:pt idx="30">
                  <c:v>0.36888882992677857</c:v>
                </c:pt>
                <c:pt idx="31">
                  <c:v>0.32644446580891107</c:v>
                </c:pt>
                <c:pt idx="32">
                  <c:v>0.28456074213754756</c:v>
                </c:pt>
                <c:pt idx="33">
                  <c:v>0.24315764759559891</c:v>
                </c:pt>
                <c:pt idx="34">
                  <c:v>0.2021594124029174</c:v>
                </c:pt>
                <c:pt idx="35">
                  <c:v>0.16149375005388092</c:v>
                </c:pt>
                <c:pt idx="36">
                  <c:v>0.12109117470439849</c:v>
                </c:pt>
                <c:pt idx="37">
                  <c:v>8.0884377561488766E-2</c:v>
                </c:pt>
                <c:pt idx="38">
                  <c:v>4.0807648000791424E-2</c:v>
                </c:pt>
                <c:pt idx="39">
                  <c:v>7.9632687905925158E-4</c:v>
                </c:pt>
              </c:numCache>
            </c:numRef>
          </c:xVal>
          <c:yVal>
            <c:numRef>
              <c:f>Sheet1!$C$2:$C$41</c:f>
              <c:numCache>
                <c:formatCode>General</c:formatCode>
                <c:ptCount val="40"/>
                <c:pt idx="0">
                  <c:v>0.57295779513082323</c:v>
                </c:pt>
                <c:pt idx="1">
                  <c:v>2.8647889756541165</c:v>
                </c:pt>
                <c:pt idx="2">
                  <c:v>5.1566201561774045</c:v>
                </c:pt>
                <c:pt idx="3">
                  <c:v>7.4484513367007015</c:v>
                </c:pt>
                <c:pt idx="4">
                  <c:v>9.7402825172240028</c:v>
                </c:pt>
                <c:pt idx="5">
                  <c:v>12.032113697747302</c:v>
                </c:pt>
                <c:pt idx="6">
                  <c:v>14.323944878270582</c:v>
                </c:pt>
                <c:pt idx="7">
                  <c:v>16.615776058793873</c:v>
                </c:pt>
                <c:pt idx="8">
                  <c:v>18.907607239316985</c:v>
                </c:pt>
                <c:pt idx="9">
                  <c:v>21.199438419840636</c:v>
                </c:pt>
                <c:pt idx="10">
                  <c:v>23.491269600363541</c:v>
                </c:pt>
                <c:pt idx="11">
                  <c:v>25.783100780887029</c:v>
                </c:pt>
                <c:pt idx="12">
                  <c:v>28.074931961410549</c:v>
                </c:pt>
                <c:pt idx="13">
                  <c:v>30.366763141933589</c:v>
                </c:pt>
                <c:pt idx="14">
                  <c:v>32.658594322456963</c:v>
                </c:pt>
                <c:pt idx="15">
                  <c:v>34.950425502980195</c:v>
                </c:pt>
                <c:pt idx="16">
                  <c:v>37.242256683503506</c:v>
                </c:pt>
                <c:pt idx="17">
                  <c:v>39.534087864026795</c:v>
                </c:pt>
                <c:pt idx="18">
                  <c:v>41.825919044550538</c:v>
                </c:pt>
                <c:pt idx="19">
                  <c:v>44.117750225073401</c:v>
                </c:pt>
                <c:pt idx="20">
                  <c:v>46.409581405596057</c:v>
                </c:pt>
                <c:pt idx="21">
                  <c:v>48.701412586120163</c:v>
                </c:pt>
                <c:pt idx="22">
                  <c:v>50.993243766642884</c:v>
                </c:pt>
                <c:pt idx="23">
                  <c:v>53.285074947166578</c:v>
                </c:pt>
                <c:pt idx="24">
                  <c:v>55.576906127689881</c:v>
                </c:pt>
                <c:pt idx="25">
                  <c:v>57.868737308213156</c:v>
                </c:pt>
                <c:pt idx="26">
                  <c:v>60.160568488736445</c:v>
                </c:pt>
                <c:pt idx="27">
                  <c:v>62.452399669259748</c:v>
                </c:pt>
                <c:pt idx="28">
                  <c:v>64.744230849783065</c:v>
                </c:pt>
                <c:pt idx="29">
                  <c:v>67.03606203030634</c:v>
                </c:pt>
                <c:pt idx="30">
                  <c:v>69.327893210829558</c:v>
                </c:pt>
                <c:pt idx="31">
                  <c:v>71.619724391352932</c:v>
                </c:pt>
                <c:pt idx="32">
                  <c:v>73.911555571876946</c:v>
                </c:pt>
                <c:pt idx="33">
                  <c:v>76.203386752398785</c:v>
                </c:pt>
                <c:pt idx="34">
                  <c:v>78.495217932922813</c:v>
                </c:pt>
                <c:pt idx="35">
                  <c:v>80.787049113446088</c:v>
                </c:pt>
                <c:pt idx="36">
                  <c:v>83.078880293968425</c:v>
                </c:pt>
                <c:pt idx="37">
                  <c:v>85.370711474491728</c:v>
                </c:pt>
                <c:pt idx="38">
                  <c:v>87.662542655015983</c:v>
                </c:pt>
                <c:pt idx="39">
                  <c:v>89.954373835539258</c:v>
                </c:pt>
              </c:numCache>
            </c:numRef>
          </c:yVal>
          <c:smooth val="1"/>
        </c:ser>
        <c:axId val="73172864"/>
        <c:axId val="73179136"/>
      </c:scatterChart>
      <c:valAx>
        <c:axId val="73172864"/>
        <c:scaling>
          <c:orientation val="minMax"/>
        </c:scaling>
        <c:axPos val="b"/>
        <c:title>
          <c:tx>
            <c:rich>
              <a:bodyPr/>
              <a:lstStyle/>
              <a:p>
                <a:pPr>
                  <a:defRPr/>
                </a:pPr>
                <a:r>
                  <a:rPr lang="en-US"/>
                  <a:t>Pseudorapidity</a:t>
                </a:r>
              </a:p>
            </c:rich>
          </c:tx>
          <c:layout/>
        </c:title>
        <c:numFmt formatCode="General" sourceLinked="1"/>
        <c:majorTickMark val="none"/>
        <c:tickLblPos val="nextTo"/>
        <c:crossAx val="73179136"/>
        <c:crosses val="autoZero"/>
        <c:crossBetween val="midCat"/>
      </c:valAx>
      <c:valAx>
        <c:axId val="73179136"/>
        <c:scaling>
          <c:orientation val="minMax"/>
        </c:scaling>
        <c:axPos val="l"/>
        <c:majorGridlines/>
        <c:title>
          <c:tx>
            <c:rich>
              <a:bodyPr/>
              <a:lstStyle/>
              <a:p>
                <a:pPr>
                  <a:defRPr/>
                </a:pPr>
                <a:r>
                  <a:rPr lang="en-US"/>
                  <a:t>polar angle (degree)</a:t>
                </a:r>
              </a:p>
            </c:rich>
          </c:tx>
          <c:layout/>
        </c:title>
        <c:numFmt formatCode="General" sourceLinked="1"/>
        <c:majorTickMark val="none"/>
        <c:tickLblPos val="nextTo"/>
        <c:crossAx val="73172864"/>
        <c:crosses val="autoZero"/>
        <c:crossBetween val="midCat"/>
      </c:valAx>
    </c:plotArea>
    <c:plotVisOnly val="1"/>
  </c:chart>
  <c:externalData r:id="rId1"/>
</c:chartSpace>
</file>

<file path=ppt/drawings/_rels/vmlDrawing1.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57.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69.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89.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image" Target="../media/image90.png"/></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94.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104.wmf"/><Relationship Id="rId2" Type="http://schemas.openxmlformats.org/officeDocument/2006/relationships/image" Target="../media/image103.wmf"/><Relationship Id="rId1" Type="http://schemas.openxmlformats.org/officeDocument/2006/relationships/image" Target="../media/image102.wmf"/><Relationship Id="rId4" Type="http://schemas.openxmlformats.org/officeDocument/2006/relationships/image" Target="../media/image105.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06.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 Id="rId5" Type="http://schemas.openxmlformats.org/officeDocument/2006/relationships/image" Target="../media/image21.wmf"/><Relationship Id="rId4" Type="http://schemas.openxmlformats.org/officeDocument/2006/relationships/image" Target="../media/image20.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image" Target="../media/image2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5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lnSpc>
                <a:spcPct val="100000"/>
              </a:lnSpc>
              <a:spcBef>
                <a:spcPct val="0"/>
              </a:spcBef>
              <a:buClrTx/>
              <a:buSzTx/>
              <a:buFontTx/>
              <a:buNone/>
              <a:defRPr sz="1200">
                <a:latin typeface="Times New Roman" pitchFamily="18" charset="0"/>
              </a:defRPr>
            </a:lvl1pPr>
          </a:lstStyle>
          <a:p>
            <a:endParaRPr lang="en-US"/>
          </a:p>
        </p:txBody>
      </p:sp>
      <p:sp>
        <p:nvSpPr>
          <p:cNvPr id="20483" name="Rectangle 3"/>
          <p:cNvSpPr>
            <a:spLocks noGrp="1" noChangeArrowheads="1"/>
          </p:cNvSpPr>
          <p:nvPr>
            <p:ph type="dt" sz="quarter" idx="1"/>
          </p:nvPr>
        </p:nvSpPr>
        <p:spPr bwMode="auto">
          <a:xfrm>
            <a:off x="388620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lnSpc>
                <a:spcPct val="100000"/>
              </a:lnSpc>
              <a:spcBef>
                <a:spcPct val="0"/>
              </a:spcBef>
              <a:buClrTx/>
              <a:buSzTx/>
              <a:buFontTx/>
              <a:buNone/>
              <a:defRPr sz="1200">
                <a:latin typeface="Times New Roman" pitchFamily="18" charset="0"/>
              </a:defRPr>
            </a:lvl1pPr>
          </a:lstStyle>
          <a:p>
            <a:endParaRPr lang="en-US"/>
          </a:p>
        </p:txBody>
      </p:sp>
      <p:sp>
        <p:nvSpPr>
          <p:cNvPr id="20484" name="Rectangle 4"/>
          <p:cNvSpPr>
            <a:spLocks noGrp="1" noChangeArrowheads="1"/>
          </p:cNvSpPr>
          <p:nvPr>
            <p:ph type="ftr" sz="quarter" idx="2"/>
          </p:nvPr>
        </p:nvSpPr>
        <p:spPr bwMode="auto">
          <a:xfrm>
            <a:off x="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lnSpc>
                <a:spcPct val="100000"/>
              </a:lnSpc>
              <a:spcBef>
                <a:spcPct val="0"/>
              </a:spcBef>
              <a:buClrTx/>
              <a:buSzTx/>
              <a:buFontTx/>
              <a:buNone/>
              <a:defRPr sz="1200">
                <a:latin typeface="Times New Roman" pitchFamily="18" charset="0"/>
              </a:defRPr>
            </a:lvl1pPr>
          </a:lstStyle>
          <a:p>
            <a:endParaRPr lang="en-US"/>
          </a:p>
        </p:txBody>
      </p:sp>
      <p:sp>
        <p:nvSpPr>
          <p:cNvPr id="20485" name="Rectangle 5"/>
          <p:cNvSpPr>
            <a:spLocks noGrp="1" noChangeArrowheads="1"/>
          </p:cNvSpPr>
          <p:nvPr>
            <p:ph type="sldNum" sz="quarter" idx="3"/>
          </p:nvPr>
        </p:nvSpPr>
        <p:spPr bwMode="auto">
          <a:xfrm>
            <a:off x="388620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lnSpc>
                <a:spcPct val="100000"/>
              </a:lnSpc>
              <a:spcBef>
                <a:spcPct val="0"/>
              </a:spcBef>
              <a:buClrTx/>
              <a:buSzTx/>
              <a:buFontTx/>
              <a:buNone/>
              <a:defRPr sz="1200">
                <a:latin typeface="Times New Roman" pitchFamily="18" charset="0"/>
              </a:defRPr>
            </a:lvl1pPr>
          </a:lstStyle>
          <a:p>
            <a:fld id="{72FB0D88-85C8-4E86-8710-077E342060D8}"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lnSpc>
                <a:spcPct val="100000"/>
              </a:lnSpc>
              <a:spcBef>
                <a:spcPct val="0"/>
              </a:spcBef>
              <a:buClrTx/>
              <a:buSzTx/>
              <a:buFontTx/>
              <a:buNone/>
              <a:defRPr sz="1200">
                <a:latin typeface="Times New Roman" pitchFamily="18" charset="0"/>
              </a:defRPr>
            </a:lvl1pPr>
          </a:lstStyle>
          <a:p>
            <a:endParaRPr lang="en-US"/>
          </a:p>
        </p:txBody>
      </p:sp>
      <p:sp>
        <p:nvSpPr>
          <p:cNvPr id="2051" name="Rectangle 3"/>
          <p:cNvSpPr>
            <a:spLocks noGrp="1" noRot="1" noChangeAspect="1" noChangeArrowheads="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052" name="Rectangle 4"/>
          <p:cNvSpPr>
            <a:spLocks noGrp="1" noChangeArrowheads="1"/>
          </p:cNvSpPr>
          <p:nvPr>
            <p:ph type="body" sz="quarter" idx="3"/>
          </p:nvPr>
        </p:nvSpPr>
        <p:spPr bwMode="auto">
          <a:xfrm>
            <a:off x="914400" y="4343400"/>
            <a:ext cx="5029200" cy="41148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3" name="Rectangle 5"/>
          <p:cNvSpPr>
            <a:spLocks noGrp="1" noChangeArrowheads="1"/>
          </p:cNvSpPr>
          <p:nvPr>
            <p:ph type="dt" idx="1"/>
          </p:nvPr>
        </p:nvSpPr>
        <p:spPr bwMode="auto">
          <a:xfrm>
            <a:off x="388620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lnSpc>
                <a:spcPct val="100000"/>
              </a:lnSpc>
              <a:spcBef>
                <a:spcPct val="0"/>
              </a:spcBef>
              <a:buClrTx/>
              <a:buSzTx/>
              <a:buFontTx/>
              <a:buNone/>
              <a:defRPr sz="1200">
                <a:latin typeface="Times New Roman" pitchFamily="18" charset="0"/>
              </a:defRPr>
            </a:lvl1pPr>
          </a:lstStyle>
          <a:p>
            <a:endParaRPr lang="en-US"/>
          </a:p>
        </p:txBody>
      </p:sp>
      <p:sp>
        <p:nvSpPr>
          <p:cNvPr id="2054" name="Rectangle 6"/>
          <p:cNvSpPr>
            <a:spLocks noGrp="1" noChangeArrowheads="1"/>
          </p:cNvSpPr>
          <p:nvPr>
            <p:ph type="ftr" sz="quarter" idx="4"/>
          </p:nvPr>
        </p:nvSpPr>
        <p:spPr bwMode="auto">
          <a:xfrm>
            <a:off x="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lnSpc>
                <a:spcPct val="100000"/>
              </a:lnSpc>
              <a:spcBef>
                <a:spcPct val="0"/>
              </a:spcBef>
              <a:buClrTx/>
              <a:buSzTx/>
              <a:buFontTx/>
              <a:buNone/>
              <a:defRPr sz="1200">
                <a:latin typeface="Times New Roman" pitchFamily="18" charset="0"/>
              </a:defRPr>
            </a:lvl1pPr>
          </a:lstStyle>
          <a:p>
            <a:endParaRPr lang="en-US"/>
          </a:p>
        </p:txBody>
      </p:sp>
      <p:sp>
        <p:nvSpPr>
          <p:cNvPr id="2055" name="Rectangle 7"/>
          <p:cNvSpPr>
            <a:spLocks noGrp="1" noChangeArrowheads="1"/>
          </p:cNvSpPr>
          <p:nvPr>
            <p:ph type="sldNum" sz="quarter" idx="5"/>
          </p:nvPr>
        </p:nvSpPr>
        <p:spPr bwMode="auto">
          <a:xfrm>
            <a:off x="388620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lnSpc>
                <a:spcPct val="100000"/>
              </a:lnSpc>
              <a:spcBef>
                <a:spcPct val="0"/>
              </a:spcBef>
              <a:buClrTx/>
              <a:buSzTx/>
              <a:buFontTx/>
              <a:buNone/>
              <a:defRPr sz="1200">
                <a:latin typeface="Times New Roman" pitchFamily="18" charset="0"/>
              </a:defRPr>
            </a:lvl1pPr>
          </a:lstStyle>
          <a:p>
            <a:fld id="{33B2CCA8-48B1-43B6-8F2A-E6081CBB7F89}"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889C66-75A4-4F8A-8227-8F53E06FA822}" type="slidenum">
              <a:rPr lang="en-US"/>
              <a:pPr/>
              <a:t>10</a:t>
            </a:fld>
            <a:endParaRPr lang="en-US"/>
          </a:p>
        </p:txBody>
      </p:sp>
      <p:sp>
        <p:nvSpPr>
          <p:cNvPr id="236546" name="Rectangle 2"/>
          <p:cNvSpPr>
            <a:spLocks noGrp="1" noRot="1" noChangeAspect="1" noChangeArrowheads="1" noTextEdit="1"/>
          </p:cNvSpPr>
          <p:nvPr>
            <p:ph type="sldImg"/>
          </p:nvPr>
        </p:nvSpPr>
        <p:spPr>
          <a:xfrm>
            <a:off x="1144588" y="685800"/>
            <a:ext cx="4572000" cy="3429000"/>
          </a:xfrm>
          <a:ln/>
        </p:spPr>
      </p:sp>
      <p:sp>
        <p:nvSpPr>
          <p:cNvPr id="2365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420B28-2C86-4BA0-A30E-7DB0F8F8E182}" type="slidenum">
              <a:rPr lang="en-US"/>
              <a:pPr/>
              <a:t>13</a:t>
            </a:fld>
            <a:endParaRPr lang="en-US"/>
          </a:p>
        </p:txBody>
      </p:sp>
      <p:sp>
        <p:nvSpPr>
          <p:cNvPr id="203778" name="Rectangle 2"/>
          <p:cNvSpPr>
            <a:spLocks noGrp="1" noRot="1" noChangeAspect="1" noChangeArrowheads="1" noTextEdit="1"/>
          </p:cNvSpPr>
          <p:nvPr>
            <p:ph type="sldImg"/>
          </p:nvPr>
        </p:nvSpPr>
        <p:spPr>
          <a:xfrm>
            <a:off x="1150938" y="692150"/>
            <a:ext cx="4554537" cy="3416300"/>
          </a:xfrm>
          <a:ln/>
        </p:spPr>
      </p:sp>
      <p:sp>
        <p:nvSpPr>
          <p:cNvPr id="2037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80A242-5595-4A67-8EFB-FAFF06C8FF06}" type="slidenum">
              <a:rPr lang="en-US"/>
              <a:pPr/>
              <a:t>28</a:t>
            </a:fld>
            <a:endParaRPr lang="en-US"/>
          </a:p>
        </p:txBody>
      </p:sp>
      <p:sp>
        <p:nvSpPr>
          <p:cNvPr id="238594" name="Rectangle 2"/>
          <p:cNvSpPr>
            <a:spLocks noGrp="1" noRot="1" noChangeAspect="1" noChangeArrowheads="1" noTextEdit="1"/>
          </p:cNvSpPr>
          <p:nvPr>
            <p:ph type="sldImg"/>
          </p:nvPr>
        </p:nvSpPr>
        <p:spPr>
          <a:xfrm>
            <a:off x="1144588" y="685800"/>
            <a:ext cx="4572000" cy="3429000"/>
          </a:xfrm>
          <a:ln/>
        </p:spPr>
      </p:sp>
      <p:sp>
        <p:nvSpPr>
          <p:cNvPr id="2385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7C0E224C-FBB9-42D6-A401-209D7623605B}" type="datetime1">
              <a:rPr lang="en-US" altLang="en-US"/>
              <a:pPr/>
              <a:t>9/10/2012</a:t>
            </a:fld>
            <a:endParaRPr lang="en-US" altLang="en-US"/>
          </a:p>
        </p:txBody>
      </p:sp>
      <p:sp>
        <p:nvSpPr>
          <p:cNvPr id="7" name="Rectangle 13"/>
          <p:cNvSpPr>
            <a:spLocks noGrp="1" noChangeArrowheads="1"/>
          </p:cNvSpPr>
          <p:nvPr>
            <p:ph type="sldNum" sz="quarter" idx="5"/>
          </p:nvPr>
        </p:nvSpPr>
        <p:spPr>
          <a:ln/>
        </p:spPr>
        <p:txBody>
          <a:bodyPr/>
          <a:lstStyle/>
          <a:p>
            <a:fld id="{CEE16B46-8FDA-42D3-AE3E-448E6042971E}" type="slidenum">
              <a:rPr lang="en-US" altLang="en-US"/>
              <a:pPr/>
              <a:t>29</a:t>
            </a:fld>
            <a:endParaRPr lang="en-US" altLang="en-US"/>
          </a:p>
        </p:txBody>
      </p:sp>
      <p:sp>
        <p:nvSpPr>
          <p:cNvPr id="3592194" name="Rectangle 2"/>
          <p:cNvSpPr>
            <a:spLocks noGrp="1" noRot="1" noChangeAspect="1" noChangeArrowheads="1" noTextEdit="1"/>
          </p:cNvSpPr>
          <p:nvPr>
            <p:ph type="sldImg"/>
          </p:nvPr>
        </p:nvSpPr>
        <p:spPr>
          <a:ln/>
        </p:spPr>
      </p:sp>
      <p:sp>
        <p:nvSpPr>
          <p:cNvPr id="3592195" name="Rectangle 3"/>
          <p:cNvSpPr>
            <a:spLocks noGrp="1" noChangeArrowheads="1"/>
          </p:cNvSpPr>
          <p:nvPr>
            <p:ph type="body" idx="1"/>
          </p:nvPr>
        </p:nvSpPr>
        <p:spPr/>
        <p:txBody>
          <a:bodyPr/>
          <a:lstStyle/>
          <a:p>
            <a:r>
              <a:rPr lang="en-US"/>
              <a:t>Most crystals of any expt. Most silicon coverage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3B2CCA8-48B1-43B6-8F2A-E6081CBB7F89}" type="slidenum">
              <a:rPr lang="en-US" smtClean="0"/>
              <a:pPr/>
              <a:t>47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0343DF-D964-4E3E-B27C-C744AE0607D6}" type="slidenum">
              <a:rPr lang="en-US"/>
              <a:pPr/>
              <a:t>63</a:t>
            </a:fld>
            <a:endParaRPr lang="en-US"/>
          </a:p>
        </p:txBody>
      </p:sp>
      <p:sp>
        <p:nvSpPr>
          <p:cNvPr id="246786" name="Rectangle 2"/>
          <p:cNvSpPr>
            <a:spLocks noGrp="1" noRot="1" noChangeAspect="1" noChangeArrowheads="1" noTextEdit="1"/>
          </p:cNvSpPr>
          <p:nvPr>
            <p:ph type="sldImg"/>
          </p:nvPr>
        </p:nvSpPr>
        <p:spPr>
          <a:xfrm>
            <a:off x="1150938" y="692150"/>
            <a:ext cx="4554537" cy="3416300"/>
          </a:xfrm>
          <a:ln/>
        </p:spPr>
      </p:sp>
      <p:sp>
        <p:nvSpPr>
          <p:cNvPr id="2467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449035-B31E-4A89-B5BD-33BDD3779300}" type="slidenum">
              <a:rPr lang="en-US"/>
              <a:pPr/>
              <a:t>64</a:t>
            </a:fld>
            <a:endParaRPr lang="en-US"/>
          </a:p>
        </p:txBody>
      </p:sp>
      <p:sp>
        <p:nvSpPr>
          <p:cNvPr id="244738" name="Rectangle 2"/>
          <p:cNvSpPr>
            <a:spLocks noGrp="1" noRot="1" noChangeAspect="1" noChangeArrowheads="1" noTextEdit="1"/>
          </p:cNvSpPr>
          <p:nvPr>
            <p:ph type="sldImg"/>
          </p:nvPr>
        </p:nvSpPr>
        <p:spPr>
          <a:xfrm>
            <a:off x="1150938" y="692150"/>
            <a:ext cx="4554537" cy="3416300"/>
          </a:xfrm>
          <a:ln/>
        </p:spPr>
      </p:sp>
      <p:sp>
        <p:nvSpPr>
          <p:cNvPr id="2447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15C4AE-D4AB-492E-AABE-9A66EE0F1354}" type="slidenum">
              <a:rPr lang="en-US"/>
              <a:pPr/>
              <a:t>67</a:t>
            </a:fld>
            <a:endParaRPr lang="en-US"/>
          </a:p>
        </p:txBody>
      </p:sp>
      <p:sp>
        <p:nvSpPr>
          <p:cNvPr id="301058" name="Rectangle 2"/>
          <p:cNvSpPr>
            <a:spLocks noGrp="1" noRot="1" noChangeAspect="1" noChangeArrowheads="1" noTextEdit="1"/>
          </p:cNvSpPr>
          <p:nvPr>
            <p:ph type="sldImg"/>
          </p:nvPr>
        </p:nvSpPr>
        <p:spPr>
          <a:ln/>
        </p:spPr>
      </p:sp>
      <p:sp>
        <p:nvSpPr>
          <p:cNvPr id="301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ln/>
        </p:spPr>
      </p:sp>
      <p:sp>
        <p:nvSpPr>
          <p:cNvPr id="11267" name="Notes Placeholder 2"/>
          <p:cNvSpPr>
            <a:spLocks noGrp="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latin typeface="Book Antiqua"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5060" name="Rectangle 4"/>
          <p:cNvSpPr>
            <a:spLocks noGrp="1" noChangeArrowheads="1"/>
          </p:cNvSpPr>
          <p:nvPr>
            <p:ph type="ctrTitle" sz="quarter"/>
          </p:nvPr>
        </p:nvSpPr>
        <p:spPr>
          <a:xfrm>
            <a:off x="685800" y="2286000"/>
            <a:ext cx="7772400" cy="1143000"/>
          </a:xfrm>
        </p:spPr>
        <p:txBody>
          <a:bodyPr/>
          <a:lstStyle>
            <a:lvl1pPr>
              <a:defRPr/>
            </a:lvl1pPr>
          </a:lstStyle>
          <a:p>
            <a:r>
              <a:rPr lang="en-US" dirty="0"/>
              <a:t>Click to edit Master title style</a:t>
            </a:r>
          </a:p>
        </p:txBody>
      </p:sp>
      <p:sp>
        <p:nvSpPr>
          <p:cNvPr id="45061" name="Rectangle 5"/>
          <p:cNvSpPr>
            <a:spLocks noGrp="1" noChangeArrowheads="1"/>
          </p:cNvSpPr>
          <p:nvPr>
            <p:ph type="subTitle" sz="quarter" idx="1"/>
          </p:nvPr>
        </p:nvSpPr>
        <p:spPr>
          <a:xfrm>
            <a:off x="2057400" y="4114800"/>
            <a:ext cx="6400800" cy="1752600"/>
          </a:xfrm>
        </p:spPr>
        <p:txBody>
          <a:bodyPr/>
          <a:lstStyle>
            <a:lvl1pPr marL="0" indent="0" algn="ctr">
              <a:buFont typeface="Wingdings" pitchFamily="2" charset="2"/>
              <a:buNone/>
              <a:defRPr/>
            </a:lvl1pPr>
          </a:lstStyle>
          <a:p>
            <a:r>
              <a:rPr lang="en-US"/>
              <a:t>Click to edit Master subtitle style</a:t>
            </a:r>
          </a:p>
        </p:txBody>
      </p:sp>
      <p:sp>
        <p:nvSpPr>
          <p:cNvPr id="45063" name="Rectangle 7"/>
          <p:cNvSpPr>
            <a:spLocks noGrp="1" noChangeArrowheads="1"/>
          </p:cNvSpPr>
          <p:nvPr>
            <p:ph type="ftr" sz="quarter" idx="3"/>
          </p:nvPr>
        </p:nvSpPr>
        <p:spPr>
          <a:xfrm>
            <a:off x="539750" y="6200775"/>
            <a:ext cx="4427538" cy="457200"/>
          </a:xfrm>
        </p:spPr>
        <p:txBody>
          <a:bodyPr/>
          <a:lstStyle>
            <a:lvl1pPr>
              <a:defRPr sz="1400"/>
            </a:lvl1pPr>
          </a:lstStyle>
          <a:p>
            <a:r>
              <a:rPr lang="en-US" smtClean="0"/>
              <a:t>CMS Data Analysis School  September 11, 2012</a:t>
            </a:r>
            <a:endParaRPr lang="en-US" dirty="0"/>
          </a:p>
        </p:txBody>
      </p:sp>
      <p:sp>
        <p:nvSpPr>
          <p:cNvPr id="45064" name="Rectangle 8"/>
          <p:cNvSpPr>
            <a:spLocks noGrp="1" noChangeArrowheads="1"/>
          </p:cNvSpPr>
          <p:nvPr>
            <p:ph type="sldNum" sz="quarter" idx="4"/>
          </p:nvPr>
        </p:nvSpPr>
        <p:spPr>
          <a:xfrm>
            <a:off x="6553200" y="6172200"/>
            <a:ext cx="1905000" cy="457200"/>
          </a:xfrm>
        </p:spPr>
        <p:txBody>
          <a:bodyPr/>
          <a:lstStyle>
            <a:lvl1pPr>
              <a:defRPr sz="1400"/>
            </a:lvl1pPr>
          </a:lstStyle>
          <a:p>
            <a:fld id="{04AC46C7-2623-4C99-B0F9-0961BE26C76E}"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smtClean="0"/>
              <a:t>CMS Data Analysis School  September 11, 2012</a:t>
            </a:r>
            <a:endParaRPr lang="en-US"/>
          </a:p>
        </p:txBody>
      </p:sp>
      <p:sp>
        <p:nvSpPr>
          <p:cNvPr id="6" name="Slide Number Placeholder 5"/>
          <p:cNvSpPr>
            <a:spLocks noGrp="1"/>
          </p:cNvSpPr>
          <p:nvPr>
            <p:ph type="sldNum" sz="quarter" idx="11"/>
          </p:nvPr>
        </p:nvSpPr>
        <p:spPr/>
        <p:txBody>
          <a:bodyPr/>
          <a:lstStyle>
            <a:lvl1pPr>
              <a:defRPr/>
            </a:lvl1pPr>
          </a:lstStyle>
          <a:p>
            <a:fld id="{B460BFED-0F44-40E5-B494-A4B892F832DF}"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smtClean="0"/>
              <a:t>CMS Data Analysis School  September 11, 2012</a:t>
            </a:r>
            <a:endParaRPr lang="en-US"/>
          </a:p>
        </p:txBody>
      </p:sp>
      <p:sp>
        <p:nvSpPr>
          <p:cNvPr id="5" name="Slide Number Placeholder 4"/>
          <p:cNvSpPr>
            <a:spLocks noGrp="1"/>
          </p:cNvSpPr>
          <p:nvPr>
            <p:ph type="sldNum" sz="quarter" idx="11"/>
          </p:nvPr>
        </p:nvSpPr>
        <p:spPr/>
        <p:txBody>
          <a:bodyPr/>
          <a:lstStyle>
            <a:lvl1pPr>
              <a:defRPr/>
            </a:lvl1pPr>
          </a:lstStyle>
          <a:p>
            <a:fld id="{410B4127-4AD3-4A8D-9DC8-15EC540104D8}"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9575" y="115888"/>
            <a:ext cx="2097088" cy="612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68313" y="115888"/>
            <a:ext cx="6138862" cy="612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smtClean="0"/>
              <a:t>CMS Data Analysis School  September 11, 2012</a:t>
            </a:r>
            <a:endParaRPr lang="en-US"/>
          </a:p>
        </p:txBody>
      </p:sp>
      <p:sp>
        <p:nvSpPr>
          <p:cNvPr id="5" name="Slide Number Placeholder 4"/>
          <p:cNvSpPr>
            <a:spLocks noGrp="1"/>
          </p:cNvSpPr>
          <p:nvPr>
            <p:ph type="sldNum" sz="quarter" idx="11"/>
          </p:nvPr>
        </p:nvSpPr>
        <p:spPr/>
        <p:txBody>
          <a:bodyPr/>
          <a:lstStyle>
            <a:lvl1pPr>
              <a:defRPr/>
            </a:lvl1pPr>
          </a:lstStyle>
          <a:p>
            <a:fld id="{E433E433-C6F7-4B69-8FE6-FA2DAF39EB3D}"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68313" y="115888"/>
            <a:ext cx="8388350" cy="612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Footer Placeholder 2"/>
          <p:cNvSpPr>
            <a:spLocks noGrp="1"/>
          </p:cNvSpPr>
          <p:nvPr>
            <p:ph type="ftr" sz="quarter" idx="10"/>
          </p:nvPr>
        </p:nvSpPr>
        <p:spPr>
          <a:xfrm>
            <a:off x="503238" y="6489700"/>
            <a:ext cx="4284662" cy="323850"/>
          </a:xfrm>
        </p:spPr>
        <p:txBody>
          <a:bodyPr/>
          <a:lstStyle>
            <a:lvl1pPr>
              <a:defRPr/>
            </a:lvl1pPr>
          </a:lstStyle>
          <a:p>
            <a:r>
              <a:rPr lang="en-US" smtClean="0"/>
              <a:t>CMS Data Analysis School  September 11, 2012</a:t>
            </a:r>
            <a:endParaRPr lang="en-US" dirty="0"/>
          </a:p>
        </p:txBody>
      </p:sp>
      <p:sp>
        <p:nvSpPr>
          <p:cNvPr id="4" name="Slide Number Placeholder 3"/>
          <p:cNvSpPr>
            <a:spLocks noGrp="1"/>
          </p:cNvSpPr>
          <p:nvPr>
            <p:ph type="sldNum" sz="quarter" idx="11"/>
          </p:nvPr>
        </p:nvSpPr>
        <p:spPr>
          <a:xfrm>
            <a:off x="7310438" y="6421438"/>
            <a:ext cx="1546225" cy="392112"/>
          </a:xfrm>
        </p:spPr>
        <p:txBody>
          <a:bodyPr/>
          <a:lstStyle>
            <a:lvl1pPr>
              <a:defRPr/>
            </a:lvl1pPr>
          </a:lstStyle>
          <a:p>
            <a:fld id="{FC08CB24-FB5D-4763-81F3-1968BB3A00AF}"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11300" y="115888"/>
            <a:ext cx="7345363" cy="865187"/>
          </a:xfrm>
        </p:spPr>
        <p:txBody>
          <a:bodyPr/>
          <a:lstStyle/>
          <a:p>
            <a:r>
              <a:rPr lang="en-US" dirty="0" smtClean="0"/>
              <a:t>Click to edit Master title style</a:t>
            </a:r>
            <a:endParaRPr lang="en-US" dirty="0"/>
          </a:p>
        </p:txBody>
      </p:sp>
      <p:sp>
        <p:nvSpPr>
          <p:cNvPr id="3" name="Text Placeholder 2"/>
          <p:cNvSpPr>
            <a:spLocks noGrp="1"/>
          </p:cNvSpPr>
          <p:nvPr>
            <p:ph type="body" sz="half" idx="1"/>
          </p:nvPr>
        </p:nvSpPr>
        <p:spPr>
          <a:xfrm>
            <a:off x="468313" y="1196975"/>
            <a:ext cx="4117975" cy="5040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38688" y="1196975"/>
            <a:ext cx="4117975" cy="5040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503238" y="6489700"/>
            <a:ext cx="4284662" cy="323850"/>
          </a:xfrm>
        </p:spPr>
        <p:txBody>
          <a:bodyPr/>
          <a:lstStyle>
            <a:lvl1pPr>
              <a:defRPr/>
            </a:lvl1pPr>
          </a:lstStyle>
          <a:p>
            <a:r>
              <a:rPr lang="en-US" smtClean="0"/>
              <a:t>CMS Data Analysis School  September 11, 2012</a:t>
            </a:r>
            <a:endParaRPr lang="en-US"/>
          </a:p>
        </p:txBody>
      </p:sp>
      <p:sp>
        <p:nvSpPr>
          <p:cNvPr id="6" name="Slide Number Placeholder 5"/>
          <p:cNvSpPr>
            <a:spLocks noGrp="1"/>
          </p:cNvSpPr>
          <p:nvPr>
            <p:ph type="sldNum" sz="quarter" idx="11"/>
          </p:nvPr>
        </p:nvSpPr>
        <p:spPr>
          <a:xfrm>
            <a:off x="7310438" y="6421438"/>
            <a:ext cx="1546225" cy="392112"/>
          </a:xfrm>
        </p:spPr>
        <p:txBody>
          <a:bodyPr/>
          <a:lstStyle>
            <a:lvl1pPr>
              <a:defRPr/>
            </a:lvl1pPr>
          </a:lstStyle>
          <a:p>
            <a:fld id="{A1869796-BEAA-43C9-BC19-326F1E96A53F}"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511300" y="115888"/>
            <a:ext cx="7345363" cy="8651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68313" y="1196975"/>
            <a:ext cx="4117975" cy="5040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38688" y="1196975"/>
            <a:ext cx="4117975" cy="2443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738688" y="3792538"/>
            <a:ext cx="4117975" cy="24447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0"/>
          </p:nvPr>
        </p:nvSpPr>
        <p:spPr>
          <a:xfrm>
            <a:off x="503238" y="6489700"/>
            <a:ext cx="4284662" cy="323850"/>
          </a:xfrm>
        </p:spPr>
        <p:txBody>
          <a:bodyPr/>
          <a:lstStyle>
            <a:lvl1pPr>
              <a:defRPr/>
            </a:lvl1pPr>
          </a:lstStyle>
          <a:p>
            <a:r>
              <a:rPr lang="en-US" smtClean="0"/>
              <a:t>CMS Data Analysis School  September 11, 2012</a:t>
            </a:r>
            <a:endParaRPr lang="en-US"/>
          </a:p>
        </p:txBody>
      </p:sp>
      <p:sp>
        <p:nvSpPr>
          <p:cNvPr id="7" name="Slide Number Placeholder 6"/>
          <p:cNvSpPr>
            <a:spLocks noGrp="1"/>
          </p:cNvSpPr>
          <p:nvPr>
            <p:ph type="sldNum" sz="quarter" idx="11"/>
          </p:nvPr>
        </p:nvSpPr>
        <p:spPr>
          <a:xfrm>
            <a:off x="7310438" y="6421438"/>
            <a:ext cx="1546225" cy="392112"/>
          </a:xfrm>
        </p:spPr>
        <p:txBody>
          <a:bodyPr/>
          <a:lstStyle>
            <a:lvl1pPr>
              <a:defRPr/>
            </a:lvl1pPr>
          </a:lstStyle>
          <a:p>
            <a:fld id="{E7E59399-45EA-4B08-9AA1-72952B16B6EB}"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511300" y="115888"/>
            <a:ext cx="7345363" cy="86518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68313" y="1196975"/>
            <a:ext cx="4117975" cy="5040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38688" y="1196975"/>
            <a:ext cx="4117975" cy="2443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738688" y="3792538"/>
            <a:ext cx="4117975" cy="24447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0"/>
          </p:nvPr>
        </p:nvSpPr>
        <p:spPr>
          <a:xfrm>
            <a:off x="503238" y="6489700"/>
            <a:ext cx="4284662" cy="323850"/>
          </a:xfrm>
        </p:spPr>
        <p:txBody>
          <a:bodyPr/>
          <a:lstStyle>
            <a:lvl1pPr>
              <a:defRPr/>
            </a:lvl1pPr>
          </a:lstStyle>
          <a:p>
            <a:r>
              <a:rPr lang="en-US" smtClean="0"/>
              <a:t>CMS Data Analysis School  September 11, 2012</a:t>
            </a:r>
            <a:endParaRPr lang="en-US"/>
          </a:p>
        </p:txBody>
      </p:sp>
      <p:sp>
        <p:nvSpPr>
          <p:cNvPr id="7" name="Slide Number Placeholder 6"/>
          <p:cNvSpPr>
            <a:spLocks noGrp="1"/>
          </p:cNvSpPr>
          <p:nvPr>
            <p:ph type="sldNum" sz="quarter" idx="11"/>
          </p:nvPr>
        </p:nvSpPr>
        <p:spPr>
          <a:xfrm>
            <a:off x="7310438" y="6421438"/>
            <a:ext cx="1546225" cy="392112"/>
          </a:xfrm>
        </p:spPr>
        <p:txBody>
          <a:bodyPr/>
          <a:lstStyle>
            <a:lvl1pPr>
              <a:defRPr/>
            </a:lvl1pPr>
          </a:lstStyle>
          <a:p>
            <a:fld id="{AC41A7A3-DCBC-466E-9828-DA9017BBAC79}"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ObjOverTx" preserve="1">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511300" y="115888"/>
            <a:ext cx="7345363" cy="865187"/>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68313" y="1196975"/>
            <a:ext cx="4117975" cy="2443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38688" y="1196975"/>
            <a:ext cx="4117975" cy="2443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68313" y="3792538"/>
            <a:ext cx="8388350" cy="24447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0"/>
          </p:nvPr>
        </p:nvSpPr>
        <p:spPr>
          <a:xfrm>
            <a:off x="503238" y="6489700"/>
            <a:ext cx="4284662" cy="323850"/>
          </a:xfrm>
        </p:spPr>
        <p:txBody>
          <a:bodyPr/>
          <a:lstStyle>
            <a:lvl1pPr>
              <a:defRPr/>
            </a:lvl1pPr>
          </a:lstStyle>
          <a:p>
            <a:r>
              <a:rPr lang="en-US" smtClean="0"/>
              <a:t>CMS Data Analysis School  September 11, 2012</a:t>
            </a:r>
            <a:endParaRPr lang="en-US"/>
          </a:p>
        </p:txBody>
      </p:sp>
      <p:sp>
        <p:nvSpPr>
          <p:cNvPr id="7" name="Slide Number Placeholder 6"/>
          <p:cNvSpPr>
            <a:spLocks noGrp="1"/>
          </p:cNvSpPr>
          <p:nvPr>
            <p:ph type="sldNum" sz="quarter" idx="11"/>
          </p:nvPr>
        </p:nvSpPr>
        <p:spPr>
          <a:xfrm>
            <a:off x="7310438" y="6421438"/>
            <a:ext cx="1546225" cy="392112"/>
          </a:xfrm>
        </p:spPr>
        <p:txBody>
          <a:bodyPr/>
          <a:lstStyle>
            <a:lvl1pPr>
              <a:defRPr/>
            </a:lvl1pPr>
          </a:lstStyle>
          <a:p>
            <a:fld id="{ADC11715-8E81-48B8-87E4-98DD2725A84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67644" y="115888"/>
            <a:ext cx="7345363" cy="865187"/>
          </a:xfrm>
          <a:solidFill>
            <a:srgbClr val="66FFFF"/>
          </a:solidFill>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
                <a:srgbClr val="00B050"/>
              </a:buClr>
              <a:defRPr/>
            </a:lvl1pPr>
            <a:lvl3pPr>
              <a:buClr>
                <a:srgbClr val="00B050"/>
              </a:buClr>
              <a:defRPr/>
            </a:lvl3pPr>
            <a:lvl5pPr>
              <a:buClr>
                <a:srgbClr val="00B050"/>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3"/>
          <p:cNvSpPr>
            <a:spLocks noGrp="1"/>
          </p:cNvSpPr>
          <p:nvPr>
            <p:ph type="ftr" sz="quarter" idx="10"/>
          </p:nvPr>
        </p:nvSpPr>
        <p:spPr/>
        <p:txBody>
          <a:bodyPr/>
          <a:lstStyle>
            <a:lvl1pPr>
              <a:defRPr/>
            </a:lvl1pPr>
          </a:lstStyle>
          <a:p>
            <a:r>
              <a:rPr lang="en-US" smtClean="0"/>
              <a:t>CMS Data Analysis School  September 11, 2012</a:t>
            </a:r>
            <a:endParaRPr lang="en-US" dirty="0"/>
          </a:p>
        </p:txBody>
      </p:sp>
      <p:sp>
        <p:nvSpPr>
          <p:cNvPr id="5" name="Slide Number Placeholder 4"/>
          <p:cNvSpPr>
            <a:spLocks noGrp="1"/>
          </p:cNvSpPr>
          <p:nvPr>
            <p:ph type="sldNum" sz="quarter" idx="11"/>
          </p:nvPr>
        </p:nvSpPr>
        <p:spPr/>
        <p:txBody>
          <a:bodyPr/>
          <a:lstStyle>
            <a:lvl1pPr>
              <a:defRPr/>
            </a:lvl1pPr>
          </a:lstStyle>
          <a:p>
            <a:fld id="{18178D1C-DE8A-4798-95A2-4F899DF1A931}" type="slidenum">
              <a:rPr lang="en-US"/>
              <a:pPr/>
              <a:t>‹#›</a:t>
            </a:fld>
            <a:endParaRPr lang="en-US"/>
          </a:p>
        </p:txBody>
      </p:sp>
      <p:pic>
        <p:nvPicPr>
          <p:cNvPr id="244737" name="Picture 1"/>
          <p:cNvPicPr>
            <a:picLocks noChangeAspect="1" noChangeArrowheads="1"/>
          </p:cNvPicPr>
          <p:nvPr userDrawn="1"/>
        </p:nvPicPr>
        <p:blipFill>
          <a:blip r:embed="rId2" cstate="print"/>
          <a:srcRect/>
          <a:stretch>
            <a:fillRect/>
          </a:stretch>
        </p:blipFill>
        <p:spPr bwMode="auto">
          <a:xfrm>
            <a:off x="467544" y="80628"/>
            <a:ext cx="913645" cy="911465"/>
          </a:xfrm>
          <a:prstGeom prst="rect">
            <a:avLst/>
          </a:prstGeom>
          <a:noFill/>
          <a:ln w="9525">
            <a:noFill/>
            <a:miter lim="800000"/>
            <a:headEnd/>
            <a:tailEnd/>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en-US" smtClean="0"/>
              <a:t>CMS Data Analysis School  September 11, 2012</a:t>
            </a:r>
            <a:endParaRPr lang="en-US"/>
          </a:p>
        </p:txBody>
      </p:sp>
      <p:sp>
        <p:nvSpPr>
          <p:cNvPr id="5" name="Slide Number Placeholder 4"/>
          <p:cNvSpPr>
            <a:spLocks noGrp="1"/>
          </p:cNvSpPr>
          <p:nvPr>
            <p:ph type="sldNum" sz="quarter" idx="11"/>
          </p:nvPr>
        </p:nvSpPr>
        <p:spPr/>
        <p:txBody>
          <a:bodyPr/>
          <a:lstStyle>
            <a:lvl1pPr>
              <a:defRPr/>
            </a:lvl1pPr>
          </a:lstStyle>
          <a:p>
            <a:fld id="{1B510481-A205-4F11-BCCF-150748864BC5}"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68313" y="1196975"/>
            <a:ext cx="4117975" cy="5040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38688" y="1196975"/>
            <a:ext cx="4117975" cy="5040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r>
              <a:rPr lang="en-US" smtClean="0"/>
              <a:t>CMS Data Analysis School  September 11, 2012</a:t>
            </a:r>
            <a:endParaRPr lang="en-US"/>
          </a:p>
        </p:txBody>
      </p:sp>
      <p:sp>
        <p:nvSpPr>
          <p:cNvPr id="6" name="Slide Number Placeholder 5"/>
          <p:cNvSpPr>
            <a:spLocks noGrp="1"/>
          </p:cNvSpPr>
          <p:nvPr>
            <p:ph type="sldNum" sz="quarter" idx="11"/>
          </p:nvPr>
        </p:nvSpPr>
        <p:spPr/>
        <p:txBody>
          <a:bodyPr/>
          <a:lstStyle>
            <a:lvl1pPr>
              <a:defRPr/>
            </a:lvl1pPr>
          </a:lstStyle>
          <a:p>
            <a:fld id="{65161EED-7B68-4430-82DC-DDFDEB328243}"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r>
              <a:rPr lang="en-US" smtClean="0"/>
              <a:t>CMS Data Analysis School  September 11, 2012</a:t>
            </a:r>
            <a:endParaRPr lang="en-US"/>
          </a:p>
        </p:txBody>
      </p:sp>
      <p:sp>
        <p:nvSpPr>
          <p:cNvPr id="8" name="Slide Number Placeholder 7"/>
          <p:cNvSpPr>
            <a:spLocks noGrp="1"/>
          </p:cNvSpPr>
          <p:nvPr>
            <p:ph type="sldNum" sz="quarter" idx="11"/>
          </p:nvPr>
        </p:nvSpPr>
        <p:spPr/>
        <p:txBody>
          <a:bodyPr/>
          <a:lstStyle>
            <a:lvl1pPr>
              <a:defRPr/>
            </a:lvl1pPr>
          </a:lstStyle>
          <a:p>
            <a:fld id="{F84663AA-6D03-4BA3-B5A3-B71DB72ACB0D}"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solidFill>
            <a:srgbClr val="66FFFF"/>
          </a:solidFill>
        </p:spPr>
        <p:txBody>
          <a:bodyPr/>
          <a:lstStyle/>
          <a:p>
            <a:r>
              <a:rPr lang="en-US" dirty="0" smtClean="0"/>
              <a:t>Click to edit Master title style</a:t>
            </a:r>
            <a:endParaRPr lang="en-US" dirty="0"/>
          </a:p>
        </p:txBody>
      </p:sp>
      <p:sp>
        <p:nvSpPr>
          <p:cNvPr id="3" name="Footer Placeholder 2"/>
          <p:cNvSpPr>
            <a:spLocks noGrp="1"/>
          </p:cNvSpPr>
          <p:nvPr>
            <p:ph type="ftr" sz="quarter" idx="10"/>
          </p:nvPr>
        </p:nvSpPr>
        <p:spPr/>
        <p:txBody>
          <a:bodyPr/>
          <a:lstStyle>
            <a:lvl1pPr>
              <a:defRPr/>
            </a:lvl1pPr>
          </a:lstStyle>
          <a:p>
            <a:r>
              <a:rPr lang="en-US" smtClean="0"/>
              <a:t>CMS Data Analysis School  September 11, 2012</a:t>
            </a:r>
            <a:endParaRPr lang="en-US"/>
          </a:p>
        </p:txBody>
      </p:sp>
      <p:sp>
        <p:nvSpPr>
          <p:cNvPr id="4" name="Slide Number Placeholder 3"/>
          <p:cNvSpPr>
            <a:spLocks noGrp="1"/>
          </p:cNvSpPr>
          <p:nvPr>
            <p:ph type="sldNum" sz="quarter" idx="11"/>
          </p:nvPr>
        </p:nvSpPr>
        <p:spPr/>
        <p:txBody>
          <a:bodyPr/>
          <a:lstStyle>
            <a:lvl1pPr>
              <a:defRPr/>
            </a:lvl1pPr>
          </a:lstStyle>
          <a:p>
            <a:fld id="{E55B4D47-4321-4323-AB3D-BFF2D1C0B39A}"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US" smtClean="0"/>
              <a:t>CMS Data Analysis School  September 11, 2012</a:t>
            </a:r>
            <a:endParaRPr lang="en-US"/>
          </a:p>
        </p:txBody>
      </p:sp>
      <p:sp>
        <p:nvSpPr>
          <p:cNvPr id="3" name="Slide Number Placeholder 2"/>
          <p:cNvSpPr>
            <a:spLocks noGrp="1"/>
          </p:cNvSpPr>
          <p:nvPr>
            <p:ph type="sldNum" sz="quarter" idx="11"/>
          </p:nvPr>
        </p:nvSpPr>
        <p:spPr/>
        <p:txBody>
          <a:bodyPr/>
          <a:lstStyle>
            <a:lvl1pPr>
              <a:defRPr/>
            </a:lvl1pPr>
          </a:lstStyle>
          <a:p>
            <a:fld id="{2E734FBE-9EC0-4503-BC17-2C863CC45537}"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403648" y="187549"/>
            <a:ext cx="7345363" cy="865187"/>
          </a:xfrm>
          <a:solidFill>
            <a:schemeClr val="accent1">
              <a:lumMod val="20000"/>
              <a:lumOff val="80000"/>
            </a:schemeClr>
          </a:solidFill>
        </p:spPr>
        <p:txBody>
          <a:bodyPr/>
          <a:lstStyle>
            <a:lvl1pPr>
              <a:defRPr>
                <a:solidFill>
                  <a:schemeClr val="tx1"/>
                </a:solidFill>
              </a:defRPr>
            </a:lvl1pPr>
          </a:lstStyle>
          <a:p>
            <a:r>
              <a:rPr lang="en-US" dirty="0" smtClean="0"/>
              <a:t>Click to edit Master title style</a:t>
            </a:r>
            <a:endParaRPr lang="en-US" dirty="0"/>
          </a:p>
        </p:txBody>
      </p:sp>
      <p:sp>
        <p:nvSpPr>
          <p:cNvPr id="3" name="Footer Placeholder 2"/>
          <p:cNvSpPr>
            <a:spLocks noGrp="1"/>
          </p:cNvSpPr>
          <p:nvPr>
            <p:ph type="ftr" sz="quarter" idx="10"/>
          </p:nvPr>
        </p:nvSpPr>
        <p:spPr/>
        <p:txBody>
          <a:bodyPr/>
          <a:lstStyle/>
          <a:p>
            <a:r>
              <a:rPr lang="en-US" smtClean="0"/>
              <a:t>CMS Data Analysis School  September 11, 2012</a:t>
            </a:r>
            <a:endParaRPr lang="en-US" dirty="0"/>
          </a:p>
        </p:txBody>
      </p:sp>
      <p:sp>
        <p:nvSpPr>
          <p:cNvPr id="4" name="Slide Number Placeholder 3"/>
          <p:cNvSpPr>
            <a:spLocks noGrp="1"/>
          </p:cNvSpPr>
          <p:nvPr>
            <p:ph type="sldNum" sz="quarter" idx="11"/>
          </p:nvPr>
        </p:nvSpPr>
        <p:spPr/>
        <p:txBody>
          <a:bodyPr/>
          <a:lstStyle/>
          <a:p>
            <a:fld id="{15154A06-9CC7-4EFF-9481-1A9F61D380B0}" type="slidenum">
              <a:rPr lang="en-US" smtClean="0"/>
              <a:pPr/>
              <a:t>‹#›</a:t>
            </a:fld>
            <a:endParaRPr lang="en-US"/>
          </a:p>
        </p:txBody>
      </p:sp>
      <p:pic>
        <p:nvPicPr>
          <p:cNvPr id="224258" name="Picture 2"/>
          <p:cNvPicPr>
            <a:picLocks noChangeAspect="1" noChangeArrowheads="1"/>
          </p:cNvPicPr>
          <p:nvPr userDrawn="1"/>
        </p:nvPicPr>
        <p:blipFill>
          <a:blip r:embed="rId2" cstate="print"/>
          <a:srcRect/>
          <a:stretch>
            <a:fillRect/>
          </a:stretch>
        </p:blipFill>
        <p:spPr bwMode="auto">
          <a:xfrm>
            <a:off x="503548" y="177688"/>
            <a:ext cx="900100" cy="900100"/>
          </a:xfrm>
          <a:prstGeom prst="rect">
            <a:avLst/>
          </a:prstGeom>
          <a:noFill/>
          <a:ln w="9525">
            <a:noFill/>
            <a:miter lim="800000"/>
            <a:headEnd/>
            <a:tailEnd/>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smtClean="0"/>
              <a:t>CMS Data Analysis School  September 11, 2012</a:t>
            </a:r>
            <a:endParaRPr lang="en-US"/>
          </a:p>
        </p:txBody>
      </p:sp>
      <p:sp>
        <p:nvSpPr>
          <p:cNvPr id="6" name="Slide Number Placeholder 5"/>
          <p:cNvSpPr>
            <a:spLocks noGrp="1"/>
          </p:cNvSpPr>
          <p:nvPr>
            <p:ph type="sldNum" sz="quarter" idx="11"/>
          </p:nvPr>
        </p:nvSpPr>
        <p:spPr/>
        <p:txBody>
          <a:bodyPr/>
          <a:lstStyle>
            <a:lvl1pPr>
              <a:defRPr/>
            </a:lvl1pPr>
          </a:lstStyle>
          <a:p>
            <a:fld id="{F93CFB73-4E0C-48D8-AA08-4B2E6D1BE12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7" name="Rectangle 5"/>
          <p:cNvSpPr>
            <a:spLocks noChangeArrowheads="1"/>
          </p:cNvSpPr>
          <p:nvPr/>
        </p:nvSpPr>
        <p:spPr bwMode="auto">
          <a:xfrm>
            <a:off x="323850" y="152400"/>
            <a:ext cx="8380413" cy="762000"/>
          </a:xfrm>
          <a:prstGeom prst="rect">
            <a:avLst/>
          </a:prstGeom>
          <a:gradFill rotWithShape="1">
            <a:gsLst>
              <a:gs pos="0">
                <a:schemeClr val="bg2"/>
              </a:gs>
              <a:gs pos="100000">
                <a:srgbClr val="000099"/>
              </a:gs>
            </a:gsLst>
            <a:lin ang="0" scaled="1"/>
          </a:gradFill>
          <a:ln w="9525">
            <a:noFill/>
            <a:miter lim="800000"/>
            <a:headEnd/>
            <a:tailEnd/>
          </a:ln>
          <a:effectLst/>
        </p:spPr>
        <p:txBody>
          <a:bodyPr/>
          <a:lstStyle/>
          <a:p>
            <a:pPr>
              <a:lnSpc>
                <a:spcPct val="100000"/>
              </a:lnSpc>
              <a:spcBef>
                <a:spcPct val="0"/>
              </a:spcBef>
              <a:buClrTx/>
              <a:buSzTx/>
              <a:buFontTx/>
              <a:buNone/>
            </a:pPr>
            <a:endParaRPr kumimoji="1" lang="en-US">
              <a:latin typeface="Times New Roman" pitchFamily="18" charset="0"/>
            </a:endParaRPr>
          </a:p>
        </p:txBody>
      </p:sp>
      <p:sp>
        <p:nvSpPr>
          <p:cNvPr id="44038" name="Rectangle 6"/>
          <p:cNvSpPr>
            <a:spLocks noGrp="1" noChangeArrowheads="1"/>
          </p:cNvSpPr>
          <p:nvPr>
            <p:ph type="title"/>
          </p:nvPr>
        </p:nvSpPr>
        <p:spPr bwMode="auto">
          <a:xfrm>
            <a:off x="1511300" y="115888"/>
            <a:ext cx="7345363" cy="865187"/>
          </a:xfrm>
          <a:prstGeom prst="rect">
            <a:avLst/>
          </a:prstGeom>
          <a:solidFill>
            <a:srgbClr val="66FFFF"/>
          </a:solid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44039" name="Rectangle 7"/>
          <p:cNvSpPr>
            <a:spLocks noGrp="1" noChangeArrowheads="1"/>
          </p:cNvSpPr>
          <p:nvPr>
            <p:ph type="body" idx="1"/>
          </p:nvPr>
        </p:nvSpPr>
        <p:spPr bwMode="auto">
          <a:xfrm>
            <a:off x="468313" y="1196975"/>
            <a:ext cx="8388350" cy="5040313"/>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4041" name="Rectangle 9"/>
          <p:cNvSpPr>
            <a:spLocks noGrp="1" noChangeArrowheads="1"/>
          </p:cNvSpPr>
          <p:nvPr>
            <p:ph type="ftr" sz="quarter" idx="3"/>
          </p:nvPr>
        </p:nvSpPr>
        <p:spPr bwMode="auto">
          <a:xfrm>
            <a:off x="503238" y="6489700"/>
            <a:ext cx="4284662" cy="32385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lnSpc>
                <a:spcPct val="100000"/>
              </a:lnSpc>
              <a:spcBef>
                <a:spcPct val="0"/>
              </a:spcBef>
              <a:buClrTx/>
              <a:buSzTx/>
              <a:buFontTx/>
              <a:buNone/>
              <a:defRPr sz="1600">
                <a:latin typeface="+mj-lt"/>
              </a:defRPr>
            </a:lvl1pPr>
          </a:lstStyle>
          <a:p>
            <a:r>
              <a:rPr lang="en-US" smtClean="0"/>
              <a:t>CMS Data Analysis School  September 11, 2012</a:t>
            </a:r>
            <a:endParaRPr lang="en-US" dirty="0"/>
          </a:p>
        </p:txBody>
      </p:sp>
      <p:sp>
        <p:nvSpPr>
          <p:cNvPr id="44042" name="Rectangle 10"/>
          <p:cNvSpPr>
            <a:spLocks noGrp="1" noChangeArrowheads="1"/>
          </p:cNvSpPr>
          <p:nvPr>
            <p:ph type="sldNum" sz="quarter" idx="4"/>
          </p:nvPr>
        </p:nvSpPr>
        <p:spPr bwMode="auto">
          <a:xfrm>
            <a:off x="7310438" y="6421438"/>
            <a:ext cx="1546225" cy="392112"/>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lnSpc>
                <a:spcPct val="100000"/>
              </a:lnSpc>
              <a:spcBef>
                <a:spcPct val="0"/>
              </a:spcBef>
              <a:buClrTx/>
              <a:buSzTx/>
              <a:buFontTx/>
              <a:buNone/>
              <a:defRPr sz="1800">
                <a:latin typeface="+mj-lt"/>
              </a:defRPr>
            </a:lvl1pPr>
          </a:lstStyle>
          <a:p>
            <a:fld id="{15154A06-9CC7-4EFF-9481-1A9F61D380B0}" type="slidenum">
              <a:rPr lang="en-US"/>
              <a:pPr/>
              <a:t>‹#›</a:t>
            </a:fld>
            <a:endParaRPr lang="en-US"/>
          </a:p>
        </p:txBody>
      </p:sp>
      <p:pic>
        <p:nvPicPr>
          <p:cNvPr id="44044" name="Picture 12"/>
          <p:cNvPicPr>
            <a:picLocks noChangeAspect="1" noChangeArrowheads="1"/>
          </p:cNvPicPr>
          <p:nvPr userDrawn="1"/>
        </p:nvPicPr>
        <p:blipFill>
          <a:blip r:embed="rId19" cstate="print"/>
          <a:srcRect/>
          <a:stretch>
            <a:fillRect/>
          </a:stretch>
        </p:blipFill>
        <p:spPr bwMode="auto">
          <a:xfrm>
            <a:off x="287338" y="115888"/>
            <a:ext cx="1223962" cy="868362"/>
          </a:xfrm>
          <a:prstGeom prst="rect">
            <a:avLst/>
          </a:prstGeom>
          <a:noFill/>
          <a:ln w="12700">
            <a:noFill/>
            <a:miter lim="800000"/>
            <a:headEnd/>
            <a:tailEnd/>
          </a:ln>
          <a:effectLst/>
        </p:spPr>
      </p:pic>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8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 id="2147483682" r:id="rId17"/>
  </p:sldLayoutIdLst>
  <p:timing>
    <p:tnLst>
      <p:par>
        <p:cTn id="1" dur="indefinite" restart="never" nodeType="tmRoot"/>
      </p:par>
    </p:tnLst>
  </p:timing>
  <p:hf hdr="0" dt="0"/>
  <p:txStyles>
    <p:titleStyle>
      <a:lvl1pPr algn="l" rtl="0" fontAlgn="base">
        <a:spcBef>
          <a:spcPct val="0"/>
        </a:spcBef>
        <a:spcAft>
          <a:spcPct val="0"/>
        </a:spcAft>
        <a:defRPr sz="4400">
          <a:solidFill>
            <a:srgbClr val="66FFFF"/>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400">
          <a:solidFill>
            <a:srgbClr val="66FFFF"/>
          </a:solidFill>
          <a:effectLst>
            <a:outerShdw blurRad="38100" dist="38100" dir="2700000" algn="tl">
              <a:srgbClr val="000000"/>
            </a:outerShdw>
          </a:effectLst>
          <a:latin typeface="Times New Roman" pitchFamily="18" charset="0"/>
        </a:defRPr>
      </a:lvl2pPr>
      <a:lvl3pPr algn="l" rtl="0" fontAlgn="base">
        <a:spcBef>
          <a:spcPct val="0"/>
        </a:spcBef>
        <a:spcAft>
          <a:spcPct val="0"/>
        </a:spcAft>
        <a:defRPr sz="4400">
          <a:solidFill>
            <a:srgbClr val="66FFFF"/>
          </a:solidFill>
          <a:effectLst>
            <a:outerShdw blurRad="38100" dist="38100" dir="2700000" algn="tl">
              <a:srgbClr val="000000"/>
            </a:outerShdw>
          </a:effectLst>
          <a:latin typeface="Times New Roman" pitchFamily="18" charset="0"/>
        </a:defRPr>
      </a:lvl3pPr>
      <a:lvl4pPr algn="l" rtl="0" fontAlgn="base">
        <a:spcBef>
          <a:spcPct val="0"/>
        </a:spcBef>
        <a:spcAft>
          <a:spcPct val="0"/>
        </a:spcAft>
        <a:defRPr sz="4400">
          <a:solidFill>
            <a:srgbClr val="66FFFF"/>
          </a:solidFill>
          <a:effectLst>
            <a:outerShdw blurRad="38100" dist="38100" dir="2700000" algn="tl">
              <a:srgbClr val="000000"/>
            </a:outerShdw>
          </a:effectLst>
          <a:latin typeface="Times New Roman" pitchFamily="18" charset="0"/>
        </a:defRPr>
      </a:lvl4pPr>
      <a:lvl5pPr algn="l" rtl="0" fontAlgn="base">
        <a:spcBef>
          <a:spcPct val="0"/>
        </a:spcBef>
        <a:spcAft>
          <a:spcPct val="0"/>
        </a:spcAft>
        <a:defRPr sz="4400">
          <a:solidFill>
            <a:srgbClr val="66FFFF"/>
          </a:solidFill>
          <a:effectLst>
            <a:outerShdw blurRad="38100" dist="38100" dir="2700000" algn="tl">
              <a:srgbClr val="000000"/>
            </a:outerShdw>
          </a:effectLst>
          <a:latin typeface="Times New Roman" pitchFamily="18" charset="0"/>
        </a:defRPr>
      </a:lvl5pPr>
      <a:lvl6pPr marL="457200" algn="l" rtl="0" fontAlgn="base">
        <a:spcBef>
          <a:spcPct val="0"/>
        </a:spcBef>
        <a:spcAft>
          <a:spcPct val="0"/>
        </a:spcAft>
        <a:defRPr sz="4400">
          <a:solidFill>
            <a:srgbClr val="66FFFF"/>
          </a:solidFill>
          <a:effectLst>
            <a:outerShdw blurRad="38100" dist="38100" dir="2700000" algn="tl">
              <a:srgbClr val="000000"/>
            </a:outerShdw>
          </a:effectLst>
          <a:latin typeface="Times New Roman" pitchFamily="18" charset="0"/>
        </a:defRPr>
      </a:lvl6pPr>
      <a:lvl7pPr marL="914400" algn="l" rtl="0" fontAlgn="base">
        <a:spcBef>
          <a:spcPct val="0"/>
        </a:spcBef>
        <a:spcAft>
          <a:spcPct val="0"/>
        </a:spcAft>
        <a:defRPr sz="4400">
          <a:solidFill>
            <a:srgbClr val="66FFFF"/>
          </a:solidFill>
          <a:effectLst>
            <a:outerShdw blurRad="38100" dist="38100" dir="2700000" algn="tl">
              <a:srgbClr val="000000"/>
            </a:outerShdw>
          </a:effectLst>
          <a:latin typeface="Times New Roman" pitchFamily="18" charset="0"/>
        </a:defRPr>
      </a:lvl7pPr>
      <a:lvl8pPr marL="1371600" algn="l" rtl="0" fontAlgn="base">
        <a:spcBef>
          <a:spcPct val="0"/>
        </a:spcBef>
        <a:spcAft>
          <a:spcPct val="0"/>
        </a:spcAft>
        <a:defRPr sz="4400">
          <a:solidFill>
            <a:srgbClr val="66FFFF"/>
          </a:solidFill>
          <a:effectLst>
            <a:outerShdw blurRad="38100" dist="38100" dir="2700000" algn="tl">
              <a:srgbClr val="000000"/>
            </a:outerShdw>
          </a:effectLst>
          <a:latin typeface="Times New Roman" pitchFamily="18" charset="0"/>
        </a:defRPr>
      </a:lvl8pPr>
      <a:lvl9pPr marL="1828800" algn="l" rtl="0" fontAlgn="base">
        <a:spcBef>
          <a:spcPct val="0"/>
        </a:spcBef>
        <a:spcAft>
          <a:spcPct val="0"/>
        </a:spcAft>
        <a:defRPr sz="4400">
          <a:solidFill>
            <a:srgbClr val="66FFFF"/>
          </a:solidFill>
          <a:effectLst>
            <a:outerShdw blurRad="38100" dist="38100" dir="2700000" algn="tl">
              <a:srgbClr val="000000"/>
            </a:outerShdw>
          </a:effectLst>
          <a:latin typeface="Times New Roman" pitchFamily="18" charset="0"/>
        </a:defRPr>
      </a:lvl9pPr>
    </p:titleStyle>
    <p:bodyStyle>
      <a:lvl1pPr marL="342900" indent="-342900" algn="l" rtl="0" fontAlgn="base">
        <a:spcBef>
          <a:spcPct val="20000"/>
        </a:spcBef>
        <a:spcAft>
          <a:spcPct val="0"/>
        </a:spcAft>
        <a:buClr>
          <a:schemeClr val="accent2"/>
        </a:buClr>
        <a:buSzPct val="80000"/>
        <a:buFont typeface="Wingdings" pitchFamily="2" charset="2"/>
        <a:buChar char="l"/>
        <a:defRPr sz="2800">
          <a:solidFill>
            <a:schemeClr val="tx1"/>
          </a:solidFill>
          <a:latin typeface="+mn-lt"/>
          <a:ea typeface="+mn-ea"/>
          <a:cs typeface="+mn-cs"/>
        </a:defRPr>
      </a:lvl1pPr>
      <a:lvl2pPr marL="742950" indent="-285750" algn="l" rtl="0" fontAlgn="base">
        <a:spcBef>
          <a:spcPct val="20000"/>
        </a:spcBef>
        <a:spcAft>
          <a:spcPct val="0"/>
        </a:spcAft>
        <a:buClr>
          <a:schemeClr val="tx2"/>
        </a:buClr>
        <a:buFont typeface="Wingdings" pitchFamily="2" charset="2"/>
        <a:buChar char="§"/>
        <a:defRPr sz="2400">
          <a:solidFill>
            <a:schemeClr val="tx1"/>
          </a:solidFill>
          <a:latin typeface="+mn-lt"/>
        </a:defRPr>
      </a:lvl2pPr>
      <a:lvl3pPr marL="1143000" indent="-228600" algn="l" rtl="0" fontAlgn="base">
        <a:spcBef>
          <a:spcPct val="20000"/>
        </a:spcBef>
        <a:spcAft>
          <a:spcPct val="0"/>
        </a:spcAft>
        <a:buClr>
          <a:schemeClr val="accent2"/>
        </a:buClr>
        <a:buSzPct val="80000"/>
        <a:buFont typeface="Wingdings" pitchFamily="2" charset="2"/>
        <a:buChar char="Ø"/>
        <a:defRPr sz="2400">
          <a:solidFill>
            <a:schemeClr val="tx1"/>
          </a:solidFill>
          <a:latin typeface="+mn-lt"/>
        </a:defRPr>
      </a:lvl3pPr>
      <a:lvl4pPr marL="1600200" indent="-228600" algn="l" rtl="0" fontAlgn="base">
        <a:spcBef>
          <a:spcPct val="20000"/>
        </a:spcBef>
        <a:spcAft>
          <a:spcPct val="0"/>
        </a:spcAft>
        <a:buChar char="–"/>
        <a:defRPr sz="2400">
          <a:solidFill>
            <a:schemeClr val="tx1"/>
          </a:solidFill>
          <a:latin typeface="+mn-lt"/>
        </a:defRPr>
      </a:lvl4pPr>
      <a:lvl5pPr marL="2057400" indent="-228600" algn="l" rtl="0" fontAlgn="base">
        <a:spcBef>
          <a:spcPct val="20000"/>
        </a:spcBef>
        <a:spcAft>
          <a:spcPct val="0"/>
        </a:spcAft>
        <a:buClr>
          <a:schemeClr val="accent2"/>
        </a:buClr>
        <a:buChar char="•"/>
        <a:defRPr sz="2400">
          <a:solidFill>
            <a:schemeClr val="tx1"/>
          </a:solidFill>
          <a:latin typeface="+mn-lt"/>
        </a:defRPr>
      </a:lvl5pPr>
      <a:lvl6pPr marL="2514600" indent="-228600" algn="l" rtl="0" fontAlgn="base">
        <a:spcBef>
          <a:spcPct val="20000"/>
        </a:spcBef>
        <a:spcAft>
          <a:spcPct val="0"/>
        </a:spcAft>
        <a:buClr>
          <a:schemeClr val="accent2"/>
        </a:buClr>
        <a:buChar char="•"/>
        <a:defRPr sz="2400">
          <a:solidFill>
            <a:schemeClr val="tx1"/>
          </a:solidFill>
          <a:latin typeface="+mn-lt"/>
        </a:defRPr>
      </a:lvl6pPr>
      <a:lvl7pPr marL="2971800" indent="-228600" algn="l" rtl="0" fontAlgn="base">
        <a:spcBef>
          <a:spcPct val="20000"/>
        </a:spcBef>
        <a:spcAft>
          <a:spcPct val="0"/>
        </a:spcAft>
        <a:buClr>
          <a:schemeClr val="accent2"/>
        </a:buClr>
        <a:buChar char="•"/>
        <a:defRPr sz="2400">
          <a:solidFill>
            <a:schemeClr val="tx1"/>
          </a:solidFill>
          <a:latin typeface="+mn-lt"/>
        </a:defRPr>
      </a:lvl7pPr>
      <a:lvl8pPr marL="3429000" indent="-228600" algn="l" rtl="0" fontAlgn="base">
        <a:spcBef>
          <a:spcPct val="20000"/>
        </a:spcBef>
        <a:spcAft>
          <a:spcPct val="0"/>
        </a:spcAft>
        <a:buClr>
          <a:schemeClr val="accent2"/>
        </a:buClr>
        <a:buChar char="•"/>
        <a:defRPr sz="2400">
          <a:solidFill>
            <a:schemeClr val="tx1"/>
          </a:solidFill>
          <a:latin typeface="+mn-lt"/>
        </a:defRPr>
      </a:lvl8pPr>
      <a:lvl9pPr marL="3886200" indent="-228600" algn="l" rtl="0" fontAlgn="base">
        <a:spcBef>
          <a:spcPct val="20000"/>
        </a:spcBef>
        <a:spcAft>
          <a:spcPct val="0"/>
        </a:spcAft>
        <a:buClr>
          <a:schemeClr val="accent2"/>
        </a:buClr>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hyperlink" Target="http://cmsdoc.cern.ch/cms/PRS/g"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8.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oleObject" Target="../embeddings/oleObject1.bin"/><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3.bin"/><Relationship Id="rId7" Type="http://schemas.openxmlformats.org/officeDocument/2006/relationships/oleObject" Target="../embeddings/oleObject7.bin"/><Relationship Id="rId2" Type="http://schemas.openxmlformats.org/officeDocument/2006/relationships/slideLayout" Target="../slideLayouts/slideLayout8.xml"/><Relationship Id="rId1" Type="http://schemas.openxmlformats.org/officeDocument/2006/relationships/vmlDrawing" Target="../drawings/vmlDrawing2.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8.xml"/><Relationship Id="rId1" Type="http://schemas.openxmlformats.org/officeDocument/2006/relationships/vmlDrawing" Target="../drawings/vmlDrawing3.vml"/><Relationship Id="rId5" Type="http://schemas.openxmlformats.org/officeDocument/2006/relationships/chart" Target="../charts/chart1.xml"/><Relationship Id="rId4" Type="http://schemas.openxmlformats.org/officeDocument/2006/relationships/oleObject" Target="../embeddings/oleObject9.bin"/></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8.xml"/><Relationship Id="rId1" Type="http://schemas.openxmlformats.org/officeDocument/2006/relationships/vmlDrawing" Target="../drawings/vmlDrawing4.vml"/><Relationship Id="rId4" Type="http://schemas.openxmlformats.org/officeDocument/2006/relationships/oleObject" Target="../embeddings/oleObject11.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8.xml"/><Relationship Id="rId1" Type="http://schemas.openxmlformats.org/officeDocument/2006/relationships/vmlDrawing" Target="../drawings/vmlDrawing6.vml"/><Relationship Id="rId6" Type="http://schemas.openxmlformats.org/officeDocument/2006/relationships/image" Target="../media/image30.png"/><Relationship Id="rId5" Type="http://schemas.openxmlformats.org/officeDocument/2006/relationships/oleObject" Target="../embeddings/oleObject15.bin"/><Relationship Id="rId4" Type="http://schemas.openxmlformats.org/officeDocument/2006/relationships/oleObject" Target="../embeddings/oleObject14.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slideLayout" Target="../slideLayouts/slideLayout8.xml"/><Relationship Id="rId1" Type="http://schemas.openxmlformats.org/officeDocument/2006/relationships/vmlDrawing" Target="../drawings/vmlDrawing7.vml"/><Relationship Id="rId4" Type="http://schemas.openxmlformats.org/officeDocument/2006/relationships/oleObject" Target="../embeddings/Microsoft_Office_Word_97_-_2003_Document1.doc"/></Relationships>
</file>

<file path=ppt/slides/_rels/slide32.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jpeg"/><Relationship Id="rId1" Type="http://schemas.openxmlformats.org/officeDocument/2006/relationships/slideLayout" Target="../slideLayouts/slideLayout8.xml"/><Relationship Id="rId4" Type="http://schemas.openxmlformats.org/officeDocument/2006/relationships/image" Target="../media/image42.jpeg"/></Relationships>
</file>

<file path=ppt/slides/_rels/slide3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wmf"/><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8.xml"/><Relationship Id="rId5" Type="http://schemas.openxmlformats.org/officeDocument/2006/relationships/image" Target="../media/image49.jpeg"/><Relationship Id="rId4" Type="http://schemas.openxmlformats.org/officeDocument/2006/relationships/image" Target="../media/image48.jpeg"/></Relationships>
</file>

<file path=ppt/slides/_rels/slide36.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1.png"/><Relationship Id="rId7" Type="http://schemas.openxmlformats.org/officeDocument/2006/relationships/oleObject" Target="../embeddings/oleObject16.bin"/><Relationship Id="rId2" Type="http://schemas.openxmlformats.org/officeDocument/2006/relationships/slideLayout" Target="../slideLayouts/slideLayout8.xml"/><Relationship Id="rId1" Type="http://schemas.openxmlformats.org/officeDocument/2006/relationships/vmlDrawing" Target="../drawings/vmlDrawing8.v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8.xml"/><Relationship Id="rId1" Type="http://schemas.openxmlformats.org/officeDocument/2006/relationships/vmlDrawing" Target="../drawings/vmlDrawing9.vml"/></Relationships>
</file>

<file path=ppt/slides/_rels/slide38.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slideLayout" Target="../slideLayouts/slideLayout8.xml"/><Relationship Id="rId1" Type="http://schemas.openxmlformats.org/officeDocument/2006/relationships/vmlDrawing" Target="../drawings/vmlDrawing10.vml"/><Relationship Id="rId6" Type="http://schemas.openxmlformats.org/officeDocument/2006/relationships/oleObject" Target="../embeddings/oleObject18.bin"/><Relationship Id="rId5" Type="http://schemas.openxmlformats.org/officeDocument/2006/relationships/image" Target="../media/image60.png"/><Relationship Id="rId4" Type="http://schemas.openxmlformats.org/officeDocument/2006/relationships/image" Target="../media/image59.png"/></Relationships>
</file>

<file path=ppt/slides/_rels/slide39.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png"/><Relationship Id="rId1" Type="http://schemas.openxmlformats.org/officeDocument/2006/relationships/slideLayout" Target="../slideLayouts/slideLayout8.xml"/><Relationship Id="rId6" Type="http://schemas.openxmlformats.org/officeDocument/2006/relationships/image" Target="../media/image65.jpeg"/><Relationship Id="rId5" Type="http://schemas.openxmlformats.org/officeDocument/2006/relationships/image" Target="../media/image64.png"/><Relationship Id="rId4" Type="http://schemas.openxmlformats.org/officeDocument/2006/relationships/image" Target="../media/image6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jpeg"/><Relationship Id="rId1" Type="http://schemas.openxmlformats.org/officeDocument/2006/relationships/slideLayout" Target="../slideLayouts/slideLayout8.xml"/><Relationship Id="rId4" Type="http://schemas.openxmlformats.org/officeDocument/2006/relationships/image" Target="../media/image68.png"/></Relationships>
</file>

<file path=ppt/slides/_rels/slide41.xml.rels><?xml version="1.0" encoding="UTF-8" standalone="yes"?>
<Relationships xmlns="http://schemas.openxmlformats.org/package/2006/relationships"><Relationship Id="rId3" Type="http://schemas.openxmlformats.org/officeDocument/2006/relationships/image" Target="../media/image70.png"/><Relationship Id="rId7" Type="http://schemas.openxmlformats.org/officeDocument/2006/relationships/image" Target="../media/image73.png"/><Relationship Id="rId2" Type="http://schemas.openxmlformats.org/officeDocument/2006/relationships/slideLayout" Target="../slideLayouts/slideLayout8.xml"/><Relationship Id="rId1" Type="http://schemas.openxmlformats.org/officeDocument/2006/relationships/vmlDrawing" Target="../drawings/vmlDrawing11.vml"/><Relationship Id="rId6" Type="http://schemas.openxmlformats.org/officeDocument/2006/relationships/oleObject" Target="../embeddings/oleObject19.bin"/><Relationship Id="rId5" Type="http://schemas.openxmlformats.org/officeDocument/2006/relationships/image" Target="../media/image72.png"/><Relationship Id="rId4" Type="http://schemas.openxmlformats.org/officeDocument/2006/relationships/image" Target="../media/image71.png"/></Relationships>
</file>

<file path=ppt/slides/_rels/slide42.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jpeg"/><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pdf"/><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79.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5" Type="http://schemas.openxmlformats.org/officeDocument/2006/relationships/image" Target="../media/image80.png"/><Relationship Id="rId4" Type="http://schemas.openxmlformats.org/officeDocument/2006/relationships/image" Target="../media/image3.pd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8.xml"/><Relationship Id="rId4" Type="http://schemas.openxmlformats.org/officeDocument/2006/relationships/image" Target="../media/image7.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2.xml"/><Relationship Id="rId4" Type="http://schemas.openxmlformats.org/officeDocument/2006/relationships/image" Target="../media/image84.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jpeg"/><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2" Type="http://schemas.openxmlformats.org/officeDocument/2006/relationships/image" Target="../media/image87.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88.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oleObject" Target="../embeddings/Microsoft_Office_Word_97_-_2003_Document2.doc"/><Relationship Id="rId2" Type="http://schemas.openxmlformats.org/officeDocument/2006/relationships/slideLayout" Target="../slideLayouts/slideLayout13.xml"/><Relationship Id="rId1" Type="http://schemas.openxmlformats.org/officeDocument/2006/relationships/vmlDrawing" Target="../drawings/vmlDrawing12.v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13.vml"/><Relationship Id="rId5" Type="http://schemas.openxmlformats.org/officeDocument/2006/relationships/oleObject" Target="../embeddings/oleObject21.bin"/><Relationship Id="rId4" Type="http://schemas.openxmlformats.org/officeDocument/2006/relationships/oleObject" Target="../embeddings/oleObject20.bin"/></Relationships>
</file>

<file path=ppt/slides/_rels/slide64.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65.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oleObject" Target="../embeddings/oleObject22.bin"/><Relationship Id="rId5" Type="http://schemas.openxmlformats.org/officeDocument/2006/relationships/hyperlink" Target="file:///C:\Program%20Files\Real\RealPlayer\realplay.exe" TargetMode="External"/><Relationship Id="rId4" Type="http://schemas.openxmlformats.org/officeDocument/2006/relationships/image" Target="../media/image96.jpeg"/></Relationships>
</file>

<file path=ppt/slides/_rels/slide67.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6.xml"/><Relationship Id="rId5" Type="http://schemas.openxmlformats.org/officeDocument/2006/relationships/image" Target="../media/image99.jpeg"/><Relationship Id="rId4" Type="http://schemas.openxmlformats.org/officeDocument/2006/relationships/image" Target="../media/image98.jpeg"/></Relationships>
</file>

<file path=ppt/slides/_rels/slide69.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01.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oleObject" Target="../embeddings/oleObject23.bin"/><Relationship Id="rId7" Type="http://schemas.openxmlformats.org/officeDocument/2006/relationships/chart" Target="../charts/chart2.xml"/><Relationship Id="rId2" Type="http://schemas.openxmlformats.org/officeDocument/2006/relationships/slideLayout" Target="../slideLayouts/slideLayout8.xml"/><Relationship Id="rId1" Type="http://schemas.openxmlformats.org/officeDocument/2006/relationships/vmlDrawing" Target="../drawings/vmlDrawing15.vml"/><Relationship Id="rId6" Type="http://schemas.openxmlformats.org/officeDocument/2006/relationships/oleObject" Target="../embeddings/oleObject26.bin"/><Relationship Id="rId5" Type="http://schemas.openxmlformats.org/officeDocument/2006/relationships/oleObject" Target="../embeddings/oleObject25.bin"/><Relationship Id="rId4" Type="http://schemas.openxmlformats.org/officeDocument/2006/relationships/oleObject" Target="../embeddings/oleObject24.bin"/></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07.jpeg"/><Relationship Id="rId2" Type="http://schemas.openxmlformats.org/officeDocument/2006/relationships/slideLayout" Target="../slideLayouts/slideLayout8.xml"/><Relationship Id="rId1" Type="http://schemas.openxmlformats.org/officeDocument/2006/relationships/vmlDrawing" Target="../drawings/vmlDrawing16.vml"/><Relationship Id="rId4" Type="http://schemas.openxmlformats.org/officeDocument/2006/relationships/oleObject" Target="../embeddings/oleObject27.bin"/></Relationships>
</file>

<file path=ppt/slides/_rels/slide74.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0" name="Rectangle 4"/>
          <p:cNvSpPr>
            <a:spLocks noGrp="1" noChangeArrowheads="1"/>
          </p:cNvSpPr>
          <p:nvPr>
            <p:ph type="ctrTitle"/>
          </p:nvPr>
        </p:nvSpPr>
        <p:spPr>
          <a:xfrm>
            <a:off x="575556" y="224644"/>
            <a:ext cx="8099425" cy="791344"/>
          </a:xfrm>
          <a:solidFill>
            <a:schemeClr val="accent1">
              <a:lumMod val="20000"/>
              <a:lumOff val="80000"/>
            </a:schemeClr>
          </a:solidFill>
        </p:spPr>
        <p:txBody>
          <a:bodyPr/>
          <a:lstStyle/>
          <a:p>
            <a:pPr algn="ctr"/>
            <a:r>
              <a:rPr lang="en-US" sz="2800" dirty="0">
                <a:solidFill>
                  <a:schemeClr val="tx1"/>
                </a:solidFill>
              </a:rPr>
              <a:t>The </a:t>
            </a:r>
            <a:r>
              <a:rPr lang="en-US" sz="2800" dirty="0" smtClean="0">
                <a:solidFill>
                  <a:schemeClr val="tx1"/>
                </a:solidFill>
              </a:rPr>
              <a:t>CMS Detector:  Present and Future</a:t>
            </a:r>
            <a:endParaRPr lang="en-US" sz="2800" dirty="0">
              <a:solidFill>
                <a:schemeClr val="tx1"/>
              </a:solidFill>
            </a:endParaRPr>
          </a:p>
        </p:txBody>
      </p:sp>
      <p:pic>
        <p:nvPicPr>
          <p:cNvPr id="6" name="Picture 5"/>
          <p:cNvPicPr>
            <a:picLocks noChangeAspect="1"/>
          </p:cNvPicPr>
          <p:nvPr/>
        </p:nvPicPr>
        <p:blipFill>
          <a:blip r:embed="rId2" cstate="print"/>
          <a:srcRect/>
          <a:stretch>
            <a:fillRect/>
          </a:stretch>
        </p:blipFill>
        <p:spPr bwMode="auto">
          <a:xfrm>
            <a:off x="899592" y="1052736"/>
            <a:ext cx="7660471" cy="4914139"/>
          </a:xfrm>
          <a:prstGeom prst="rect">
            <a:avLst/>
          </a:prstGeom>
          <a:noFill/>
          <a:ln w="9525">
            <a:noFill/>
            <a:miter lim="800000"/>
            <a:headEnd/>
            <a:tailEnd/>
          </a:ln>
        </p:spPr>
      </p:pic>
      <p:sp>
        <p:nvSpPr>
          <p:cNvPr id="4101" name="Rectangle 5"/>
          <p:cNvSpPr>
            <a:spLocks noGrp="1" noChangeArrowheads="1"/>
          </p:cNvSpPr>
          <p:nvPr>
            <p:ph type="subTitle" idx="1"/>
          </p:nvPr>
        </p:nvSpPr>
        <p:spPr>
          <a:xfrm>
            <a:off x="4499992" y="5384812"/>
            <a:ext cx="4032448" cy="1320552"/>
          </a:xfrm>
          <a:solidFill>
            <a:schemeClr val="bg1"/>
          </a:solidFill>
          <a:ln>
            <a:solidFill>
              <a:schemeClr val="tx1"/>
            </a:solidFill>
          </a:ln>
        </p:spPr>
        <p:txBody>
          <a:bodyPr/>
          <a:lstStyle/>
          <a:p>
            <a:pPr>
              <a:lnSpc>
                <a:spcPct val="90000"/>
              </a:lnSpc>
              <a:buFont typeface="Arial" pitchFamily="34" charset="0"/>
              <a:buChar char="•"/>
            </a:pPr>
            <a:r>
              <a:rPr lang="en-US" sz="1600" b="1" dirty="0"/>
              <a:t>Joel </a:t>
            </a:r>
            <a:r>
              <a:rPr lang="en-US" sz="1600" b="1" dirty="0" smtClean="0"/>
              <a:t>Butler</a:t>
            </a:r>
            <a:endParaRPr lang="en-US" sz="1600" b="1" dirty="0"/>
          </a:p>
          <a:p>
            <a:pPr>
              <a:lnSpc>
                <a:spcPct val="90000"/>
              </a:lnSpc>
              <a:buFont typeface="Arial" pitchFamily="34" charset="0"/>
              <a:buChar char="•"/>
            </a:pPr>
            <a:r>
              <a:rPr lang="en-US" sz="1600" b="1" dirty="0" smtClean="0"/>
              <a:t>Fermilab</a:t>
            </a:r>
          </a:p>
          <a:p>
            <a:pPr>
              <a:lnSpc>
                <a:spcPct val="90000"/>
              </a:lnSpc>
              <a:buFont typeface="Arial" pitchFamily="34" charset="0"/>
              <a:buChar char="•"/>
            </a:pPr>
            <a:r>
              <a:rPr lang="en-US" sz="1600" b="1" dirty="0" smtClean="0"/>
              <a:t>CMS Data Analysis School</a:t>
            </a:r>
          </a:p>
          <a:p>
            <a:pPr>
              <a:lnSpc>
                <a:spcPct val="90000"/>
              </a:lnSpc>
              <a:buFont typeface="Arial" pitchFamily="34" charset="0"/>
              <a:buChar char="•"/>
            </a:pPr>
            <a:r>
              <a:rPr lang="en-US" sz="1600" b="1" dirty="0" smtClean="0"/>
              <a:t>Taipei</a:t>
            </a:r>
            <a:endParaRPr lang="en-US" sz="1600" b="1" dirty="0"/>
          </a:p>
          <a:p>
            <a:pPr>
              <a:lnSpc>
                <a:spcPct val="90000"/>
              </a:lnSpc>
              <a:buFont typeface="Arial" pitchFamily="34" charset="0"/>
              <a:buChar char="•"/>
            </a:pPr>
            <a:r>
              <a:rPr lang="en-US" sz="1600" b="1" dirty="0" smtClean="0"/>
              <a:t>September  11, 2012</a:t>
            </a:r>
            <a:endParaRPr lang="en-US" sz="16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sz="3600" dirty="0" smtClean="0">
                <a:solidFill>
                  <a:schemeClr val="tx1"/>
                </a:solidFill>
              </a:rPr>
              <a:t>Production Cross Sections at the LHC</a:t>
            </a:r>
            <a:endParaRPr lang="en-US" sz="3600" dirty="0">
              <a:solidFill>
                <a:schemeClr val="tx1"/>
              </a:solidFill>
            </a:endParaRPr>
          </a:p>
        </p:txBody>
      </p:sp>
      <p:sp>
        <p:nvSpPr>
          <p:cNvPr id="9" name="Footer Placeholder 1"/>
          <p:cNvSpPr>
            <a:spLocks noGrp="1"/>
          </p:cNvSpPr>
          <p:nvPr>
            <p:ph type="ftr" sz="quarter" idx="10"/>
          </p:nvPr>
        </p:nvSpPr>
        <p:spPr/>
        <p:txBody>
          <a:bodyPr/>
          <a:lstStyle/>
          <a:p>
            <a:r>
              <a:rPr lang="en-US" smtClean="0"/>
              <a:t>CMS Data Analysis School  September 11, 2012</a:t>
            </a:r>
            <a:endParaRPr lang="en-US" dirty="0"/>
          </a:p>
        </p:txBody>
      </p:sp>
      <p:sp>
        <p:nvSpPr>
          <p:cNvPr id="10" name="Slide Number Placeholder 2"/>
          <p:cNvSpPr>
            <a:spLocks noGrp="1"/>
          </p:cNvSpPr>
          <p:nvPr>
            <p:ph type="sldNum" sz="quarter" idx="11"/>
          </p:nvPr>
        </p:nvSpPr>
        <p:spPr/>
        <p:txBody>
          <a:bodyPr/>
          <a:lstStyle/>
          <a:p>
            <a:fld id="{DED25906-D7B9-4E36-B919-24E311EF6320}" type="slidenum">
              <a:rPr lang="en-US"/>
              <a:pPr/>
              <a:t>10</a:t>
            </a:fld>
            <a:endParaRPr lang="en-US"/>
          </a:p>
        </p:txBody>
      </p:sp>
      <p:pic>
        <p:nvPicPr>
          <p:cNvPr id="235522" name="Picture 2" descr="cms-trigger-rates"/>
          <p:cNvPicPr>
            <a:picLocks noChangeAspect="1" noChangeArrowheads="1"/>
          </p:cNvPicPr>
          <p:nvPr/>
        </p:nvPicPr>
        <p:blipFill>
          <a:blip r:embed="rId3"/>
          <a:srcRect b="1694"/>
          <a:stretch>
            <a:fillRect/>
          </a:stretch>
        </p:blipFill>
        <p:spPr bwMode="auto">
          <a:xfrm>
            <a:off x="323850" y="1052213"/>
            <a:ext cx="3600078" cy="5293111"/>
          </a:xfrm>
          <a:prstGeom prst="rect">
            <a:avLst/>
          </a:prstGeom>
          <a:noFill/>
          <a:effectLst>
            <a:outerShdw dist="35921" dir="2700000" algn="ctr" rotWithShape="0">
              <a:srgbClr val="808080"/>
            </a:outerShdw>
          </a:effectLst>
        </p:spPr>
      </p:pic>
      <p:sp>
        <p:nvSpPr>
          <p:cNvPr id="235524" name="Oval 4"/>
          <p:cNvSpPr>
            <a:spLocks noChangeArrowheads="1"/>
          </p:cNvSpPr>
          <p:nvPr/>
        </p:nvSpPr>
        <p:spPr bwMode="auto">
          <a:xfrm>
            <a:off x="358775" y="5057775"/>
            <a:ext cx="2165350" cy="1647825"/>
          </a:xfrm>
          <a:prstGeom prst="ellipse">
            <a:avLst/>
          </a:prstGeom>
          <a:noFill/>
          <a:ln w="38100">
            <a:solidFill>
              <a:schemeClr val="bg1"/>
            </a:solidFill>
            <a:round/>
            <a:headEnd/>
            <a:tailEnd/>
          </a:ln>
          <a:effectLst/>
        </p:spPr>
        <p:txBody>
          <a:bodyPr anchor="ctr">
            <a:spAutoFit/>
          </a:bodyPr>
          <a:lstStyle/>
          <a:p>
            <a:endParaRPr lang="en-US"/>
          </a:p>
        </p:txBody>
      </p:sp>
      <p:sp>
        <p:nvSpPr>
          <p:cNvPr id="235525" name="Line 5"/>
          <p:cNvSpPr>
            <a:spLocks noChangeShapeType="1"/>
          </p:cNvSpPr>
          <p:nvPr/>
        </p:nvSpPr>
        <p:spPr bwMode="auto">
          <a:xfrm flipV="1">
            <a:off x="2376488" y="4876800"/>
            <a:ext cx="2898775" cy="639763"/>
          </a:xfrm>
          <a:prstGeom prst="line">
            <a:avLst/>
          </a:prstGeom>
          <a:noFill/>
          <a:ln w="38100">
            <a:solidFill>
              <a:schemeClr val="bg1"/>
            </a:solidFill>
            <a:round/>
            <a:headEnd/>
            <a:tailEnd/>
          </a:ln>
          <a:effectLst/>
        </p:spPr>
        <p:txBody>
          <a:bodyPr anchor="ctr">
            <a:spAutoFit/>
          </a:bodyPr>
          <a:lstStyle/>
          <a:p>
            <a:endParaRPr lang="en-US"/>
          </a:p>
        </p:txBody>
      </p:sp>
      <p:sp>
        <p:nvSpPr>
          <p:cNvPr id="235526" name="Rectangle 6"/>
          <p:cNvSpPr>
            <a:spLocks noChangeArrowheads="1"/>
          </p:cNvSpPr>
          <p:nvPr/>
        </p:nvSpPr>
        <p:spPr bwMode="auto">
          <a:xfrm>
            <a:off x="5184068" y="3861048"/>
            <a:ext cx="3033203" cy="1200329"/>
          </a:xfrm>
          <a:prstGeom prst="rect">
            <a:avLst/>
          </a:prstGeom>
          <a:noFill/>
          <a:ln w="28575">
            <a:solidFill>
              <a:schemeClr val="tx1"/>
            </a:solidFill>
            <a:miter lim="800000"/>
            <a:headEnd/>
            <a:tailEnd/>
          </a:ln>
          <a:effectLst/>
        </p:spPr>
        <p:txBody>
          <a:bodyPr wrap="none">
            <a:spAutoFit/>
          </a:bodyPr>
          <a:lstStyle/>
          <a:p>
            <a:pPr eaLnBrk="0" hangingPunct="0">
              <a:lnSpc>
                <a:spcPct val="100000"/>
              </a:lnSpc>
              <a:spcBef>
                <a:spcPct val="30000"/>
              </a:spcBef>
              <a:buClrTx/>
              <a:buSzTx/>
              <a:buFontTx/>
              <a:buNone/>
            </a:pPr>
            <a:r>
              <a:rPr lang="en-US" sz="2000" b="1" dirty="0" smtClean="0">
                <a:solidFill>
                  <a:srgbClr val="001326"/>
                </a:solidFill>
                <a:latin typeface="Comic Sans MS" pitchFamily="66" charset="0"/>
              </a:rPr>
              <a:t>Supersymmetry ~ 1Hz</a:t>
            </a:r>
          </a:p>
          <a:p>
            <a:pPr eaLnBrk="0" hangingPunct="0">
              <a:lnSpc>
                <a:spcPct val="100000"/>
              </a:lnSpc>
              <a:spcBef>
                <a:spcPct val="30000"/>
              </a:spcBef>
              <a:buClrTx/>
              <a:buSzTx/>
              <a:buFontTx/>
              <a:buNone/>
            </a:pPr>
            <a:r>
              <a:rPr lang="en-US" sz="2000" b="1" dirty="0" smtClean="0">
                <a:solidFill>
                  <a:srgbClr val="001326"/>
                </a:solidFill>
                <a:latin typeface="Comic Sans MS" pitchFamily="66" charset="0"/>
              </a:rPr>
              <a:t>Detectable Higgs</a:t>
            </a:r>
          </a:p>
          <a:p>
            <a:pPr eaLnBrk="0" hangingPunct="0">
              <a:lnSpc>
                <a:spcPct val="100000"/>
              </a:lnSpc>
              <a:spcBef>
                <a:spcPct val="30000"/>
              </a:spcBef>
              <a:buClrTx/>
              <a:buSzTx/>
              <a:buFontTx/>
              <a:buNone/>
            </a:pPr>
            <a:r>
              <a:rPr lang="en-US" sz="2000" b="1" dirty="0" smtClean="0">
                <a:solidFill>
                  <a:srgbClr val="001326"/>
                </a:solidFill>
                <a:latin typeface="Comic Sans MS" pitchFamily="66" charset="0"/>
              </a:rPr>
              <a:t>production ~ 1 </a:t>
            </a:r>
            <a:r>
              <a:rPr lang="en-US" sz="2000" b="1" dirty="0" err="1" smtClean="0">
                <a:solidFill>
                  <a:srgbClr val="001326"/>
                </a:solidFill>
                <a:latin typeface="Comic Sans MS" pitchFamily="66" charset="0"/>
              </a:rPr>
              <a:t>milliHz</a:t>
            </a:r>
            <a:r>
              <a:rPr lang="en-US" sz="2000" b="1" dirty="0" smtClean="0">
                <a:solidFill>
                  <a:srgbClr val="ADFFFF"/>
                </a:solidFill>
                <a:latin typeface="Comic Sans MS" pitchFamily="66" charset="0"/>
              </a:rPr>
              <a:t>.</a:t>
            </a:r>
            <a:endParaRPr lang="en-US" sz="2000" b="1" dirty="0">
              <a:solidFill>
                <a:schemeClr val="accent2"/>
              </a:solidFill>
              <a:latin typeface="Comic Sans MS" pitchFamily="66" charset="0"/>
            </a:endParaRPr>
          </a:p>
        </p:txBody>
      </p:sp>
      <p:sp>
        <p:nvSpPr>
          <p:cNvPr id="235527" name="Rectangle 7"/>
          <p:cNvSpPr>
            <a:spLocks noChangeArrowheads="1"/>
          </p:cNvSpPr>
          <p:nvPr/>
        </p:nvSpPr>
        <p:spPr bwMode="auto">
          <a:xfrm>
            <a:off x="5112060" y="2708920"/>
            <a:ext cx="3376612" cy="1035050"/>
          </a:xfrm>
          <a:prstGeom prst="rect">
            <a:avLst/>
          </a:prstGeom>
          <a:noFill/>
          <a:ln w="28575">
            <a:solidFill>
              <a:schemeClr val="hlink"/>
            </a:solidFill>
            <a:miter lim="800000"/>
            <a:headEnd/>
            <a:tailEnd/>
          </a:ln>
          <a:effectLst/>
        </p:spPr>
        <p:txBody>
          <a:bodyPr>
            <a:spAutoFit/>
          </a:bodyPr>
          <a:lstStyle/>
          <a:p>
            <a:pPr eaLnBrk="0" hangingPunct="0">
              <a:lnSpc>
                <a:spcPct val="100000"/>
              </a:lnSpc>
              <a:spcBef>
                <a:spcPct val="30000"/>
              </a:spcBef>
              <a:buClrTx/>
              <a:buSzTx/>
              <a:buFontTx/>
              <a:buNone/>
            </a:pPr>
            <a:r>
              <a:rPr lang="en-US" sz="2000" b="1" dirty="0">
                <a:solidFill>
                  <a:srgbClr val="001326"/>
                </a:solidFill>
                <a:latin typeface="Comic Sans MS" pitchFamily="66" charset="0"/>
              </a:rPr>
              <a:t>Inelastic background events produced at a rate of 1 GHz.</a:t>
            </a:r>
          </a:p>
        </p:txBody>
      </p:sp>
      <p:sp>
        <p:nvSpPr>
          <p:cNvPr id="235528" name="Line 8"/>
          <p:cNvSpPr>
            <a:spLocks noChangeShapeType="1"/>
          </p:cNvSpPr>
          <p:nvPr/>
        </p:nvSpPr>
        <p:spPr bwMode="auto">
          <a:xfrm flipH="1" flipV="1">
            <a:off x="1799692" y="1808820"/>
            <a:ext cx="3312368" cy="1476164"/>
          </a:xfrm>
          <a:prstGeom prst="line">
            <a:avLst/>
          </a:prstGeom>
          <a:noFill/>
          <a:ln w="28575">
            <a:solidFill>
              <a:schemeClr val="hlink"/>
            </a:solidFill>
            <a:round/>
            <a:headEnd/>
            <a:tailEnd type="arrow" w="med" len="med"/>
          </a:ln>
          <a:effectLst/>
        </p:spPr>
        <p:txBody>
          <a:bodyPr wrap="square" anchor="ctr">
            <a:spAutoFit/>
          </a:bodyPr>
          <a:lstStyle/>
          <a:p>
            <a:endParaRPr lang="en-US"/>
          </a:p>
        </p:txBody>
      </p:sp>
      <p:sp>
        <p:nvSpPr>
          <p:cNvPr id="11" name="TextBox 10"/>
          <p:cNvSpPr txBox="1"/>
          <p:nvPr/>
        </p:nvSpPr>
        <p:spPr>
          <a:xfrm>
            <a:off x="4463988" y="1088740"/>
            <a:ext cx="4499992" cy="1594283"/>
          </a:xfrm>
          <a:prstGeom prst="rect">
            <a:avLst/>
          </a:prstGeom>
          <a:noFill/>
        </p:spPr>
        <p:txBody>
          <a:bodyPr wrap="square" rtlCol="0">
            <a:spAutoFit/>
          </a:bodyPr>
          <a:lstStyle/>
          <a:p>
            <a:pPr>
              <a:buClr>
                <a:schemeClr val="tx2"/>
              </a:buClr>
              <a:buSzPct val="150000"/>
              <a:buFont typeface="Arial" pitchFamily="34" charset="0"/>
              <a:buChar char="•"/>
            </a:pPr>
            <a:r>
              <a:rPr lang="en-US" sz="1600" dirty="0" smtClean="0"/>
              <a:t> </a:t>
            </a:r>
            <a:r>
              <a:rPr lang="en-US" sz="1600" b="1" dirty="0" smtClean="0"/>
              <a:t>Cross sections and background estimates (measured, calculated) tell us what minimum energy and luminosity we need from the colliding beams and therefore what the detector must be able to handle</a:t>
            </a:r>
          </a:p>
          <a:p>
            <a:pPr>
              <a:buClr>
                <a:schemeClr val="tx2"/>
              </a:buClr>
              <a:buSzPct val="150000"/>
              <a:buFont typeface="Arial" pitchFamily="34" charset="0"/>
              <a:buChar char="•"/>
            </a:pPr>
            <a:r>
              <a:rPr lang="en-US" sz="1600" b="1" dirty="0" smtClean="0"/>
              <a:t>Production dynamics determine the range of energies and angles we need to measure</a:t>
            </a:r>
            <a:endParaRPr lang="en-US" sz="1600" b="1" dirty="0"/>
          </a:p>
        </p:txBody>
      </p:sp>
      <p:cxnSp>
        <p:nvCxnSpPr>
          <p:cNvPr id="18" name="Straight Arrow Connector 17"/>
          <p:cNvCxnSpPr/>
          <p:nvPr/>
        </p:nvCxnSpPr>
        <p:spPr bwMode="auto">
          <a:xfrm rot="10800000">
            <a:off x="2879812" y="4185084"/>
            <a:ext cx="2376264" cy="216024"/>
          </a:xfrm>
          <a:prstGeom prst="straightConnector1">
            <a:avLst/>
          </a:prstGeom>
          <a:noFill/>
          <a:ln w="22225" cap="flat" cmpd="sng" algn="ctr">
            <a:solidFill>
              <a:srgbClr val="FF0000"/>
            </a:solidFill>
            <a:prstDash val="solid"/>
            <a:round/>
            <a:headEnd type="none" w="med" len="med"/>
            <a:tailEnd type="arrow"/>
          </a:ln>
          <a:effectLst/>
        </p:spPr>
      </p:cxnSp>
      <p:cxnSp>
        <p:nvCxnSpPr>
          <p:cNvPr id="22" name="Straight Arrow Connector 21"/>
          <p:cNvCxnSpPr/>
          <p:nvPr/>
        </p:nvCxnSpPr>
        <p:spPr bwMode="auto">
          <a:xfrm rot="10800000">
            <a:off x="1151620" y="4869160"/>
            <a:ext cx="3996444" cy="144016"/>
          </a:xfrm>
          <a:prstGeom prst="straightConnector1">
            <a:avLst/>
          </a:prstGeom>
          <a:noFill/>
          <a:ln w="15875" cap="flat" cmpd="sng" algn="ctr">
            <a:solidFill>
              <a:srgbClr val="FF0000"/>
            </a:solidFill>
            <a:prstDash val="solid"/>
            <a:round/>
            <a:headEnd type="none" w="med" len="med"/>
            <a:tailEnd type="arrow"/>
          </a:ln>
          <a:effectLst/>
        </p:spPr>
      </p:cxnSp>
      <p:sp>
        <p:nvSpPr>
          <p:cNvPr id="14" name="TextBox 13"/>
          <p:cNvSpPr txBox="1"/>
          <p:nvPr/>
        </p:nvSpPr>
        <p:spPr>
          <a:xfrm>
            <a:off x="4103948" y="5157192"/>
            <a:ext cx="4788532" cy="1249573"/>
          </a:xfrm>
          <a:prstGeom prst="rect">
            <a:avLst/>
          </a:prstGeom>
          <a:noFill/>
        </p:spPr>
        <p:txBody>
          <a:bodyPr wrap="square" rtlCol="0">
            <a:spAutoFit/>
          </a:bodyPr>
          <a:lstStyle/>
          <a:p>
            <a:r>
              <a:rPr lang="en-US" sz="1600" dirty="0" smtClean="0">
                <a:solidFill>
                  <a:srgbClr val="0033CC"/>
                </a:solidFill>
              </a:rPr>
              <a:t>“CMS” values of cross sections</a:t>
            </a:r>
          </a:p>
          <a:p>
            <a:r>
              <a:rPr lang="en-US" sz="1600" dirty="0" smtClean="0">
                <a:solidFill>
                  <a:srgbClr val="0033CC"/>
                </a:solidFill>
                <a:hlinkClick r:id="rId4"/>
              </a:rPr>
              <a:t>http://cmsdoc.cern.ch/cms/PRS/</a:t>
            </a:r>
          </a:p>
          <a:p>
            <a:r>
              <a:rPr lang="en-US" sz="1600" dirty="0" err="1" smtClean="0">
                <a:solidFill>
                  <a:srgbClr val="0033CC"/>
                </a:solidFill>
                <a:hlinkClick r:id="rId4"/>
              </a:rPr>
              <a:t>g</a:t>
            </a:r>
            <a:r>
              <a:rPr lang="en-US" sz="1600" dirty="0" err="1" smtClean="0">
                <a:solidFill>
                  <a:srgbClr val="0033CC"/>
                </a:solidFill>
              </a:rPr>
              <a:t>entools</a:t>
            </a:r>
            <a:r>
              <a:rPr lang="en-US" sz="1600" dirty="0" smtClean="0">
                <a:solidFill>
                  <a:srgbClr val="0033CC"/>
                </a:solidFill>
              </a:rPr>
              <a:t>/www/</a:t>
            </a:r>
            <a:r>
              <a:rPr lang="en-US" sz="1600" dirty="0" err="1" smtClean="0">
                <a:solidFill>
                  <a:srgbClr val="0033CC"/>
                </a:solidFill>
              </a:rPr>
              <a:t>xsec</a:t>
            </a:r>
            <a:r>
              <a:rPr lang="en-US" sz="1600" dirty="0" smtClean="0">
                <a:solidFill>
                  <a:srgbClr val="0033CC"/>
                </a:solidFill>
              </a:rPr>
              <a:t>/cmsxsec.html</a:t>
            </a:r>
          </a:p>
          <a:p>
            <a:r>
              <a:rPr lang="en-US" sz="1600" b="1" dirty="0" smtClean="0"/>
              <a:t>For Higgs: https://cms.web.cern.ch/org/higgs</a:t>
            </a:r>
            <a:endParaRPr lang="en-US" sz="1600" b="1" dirty="0"/>
          </a:p>
        </p:txBody>
      </p:sp>
      <p:sp>
        <p:nvSpPr>
          <p:cNvPr id="15" name="TextBox 14"/>
          <p:cNvSpPr txBox="1"/>
          <p:nvPr/>
        </p:nvSpPr>
        <p:spPr>
          <a:xfrm>
            <a:off x="1511660" y="2888940"/>
            <a:ext cx="761747" cy="313932"/>
          </a:xfrm>
          <a:prstGeom prst="rect">
            <a:avLst/>
          </a:prstGeom>
          <a:noFill/>
          <a:ln>
            <a:solidFill>
              <a:schemeClr val="tx2"/>
            </a:solidFill>
          </a:ln>
        </p:spPr>
        <p:txBody>
          <a:bodyPr wrap="none" rtlCol="0">
            <a:spAutoFit/>
          </a:bodyPr>
          <a:lstStyle/>
          <a:p>
            <a:r>
              <a:rPr lang="en-US" sz="1800" b="1" dirty="0" smtClean="0">
                <a:solidFill>
                  <a:srgbClr val="FF0000"/>
                </a:solidFill>
              </a:rPr>
              <a:t>JETS</a:t>
            </a:r>
            <a:endParaRPr lang="en-US" sz="1800" b="1" dirty="0">
              <a:solidFill>
                <a:srgbClr val="FF0000"/>
              </a:solidFill>
            </a:endParaRPr>
          </a:p>
        </p:txBody>
      </p:sp>
      <p:cxnSp>
        <p:nvCxnSpPr>
          <p:cNvPr id="17" name="Straight Arrow Connector 16"/>
          <p:cNvCxnSpPr>
            <a:stCxn id="15" idx="1"/>
          </p:cNvCxnSpPr>
          <p:nvPr/>
        </p:nvCxnSpPr>
        <p:spPr bwMode="auto">
          <a:xfrm rot="10800000" flipV="1">
            <a:off x="1223628" y="3045906"/>
            <a:ext cx="288032" cy="23054"/>
          </a:xfrm>
          <a:prstGeom prst="straightConnector1">
            <a:avLst/>
          </a:prstGeom>
          <a:noFill/>
          <a:ln w="9525" cap="flat" cmpd="sng" algn="ctr">
            <a:solidFill>
              <a:srgbClr val="C00000"/>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a:solidFill>
            <a:schemeClr val="accent1">
              <a:lumMod val="20000"/>
              <a:lumOff val="80000"/>
            </a:schemeClr>
          </a:solidFill>
        </p:spPr>
        <p:txBody>
          <a:bodyPr/>
          <a:lstStyle/>
          <a:p>
            <a:r>
              <a:rPr lang="en-US" dirty="0" smtClean="0">
                <a:solidFill>
                  <a:schemeClr val="tx1"/>
                </a:solidFill>
              </a:rPr>
              <a:t>Luminosity</a:t>
            </a:r>
            <a:endParaRPr lang="en-US" dirty="0">
              <a:solidFill>
                <a:schemeClr val="tx1"/>
              </a:solidFill>
            </a:endParaRPr>
          </a:p>
        </p:txBody>
      </p:sp>
      <p:sp>
        <p:nvSpPr>
          <p:cNvPr id="194563" name="Rectangle 3"/>
          <p:cNvSpPr>
            <a:spLocks noGrp="1" noChangeArrowheads="1"/>
          </p:cNvSpPr>
          <p:nvPr>
            <p:ph idx="1"/>
          </p:nvPr>
        </p:nvSpPr>
        <p:spPr>
          <a:xfrm>
            <a:off x="215516" y="1160748"/>
            <a:ext cx="8640960" cy="5040313"/>
          </a:xfrm>
        </p:spPr>
        <p:txBody>
          <a:bodyPr/>
          <a:lstStyle/>
          <a:p>
            <a:pPr>
              <a:lnSpc>
                <a:spcPct val="90000"/>
              </a:lnSpc>
            </a:pPr>
            <a:r>
              <a:rPr lang="en-US" sz="2000" dirty="0"/>
              <a:t>Each beam consists </a:t>
            </a:r>
            <a:r>
              <a:rPr lang="en-US" sz="2000" dirty="0" smtClean="0"/>
              <a:t>~1350 (2808) bunches  </a:t>
            </a:r>
          </a:p>
          <a:p>
            <a:pPr>
              <a:lnSpc>
                <a:spcPct val="90000"/>
              </a:lnSpc>
              <a:buNone/>
            </a:pPr>
            <a:r>
              <a:rPr lang="en-US" sz="2000" dirty="0" smtClean="0"/>
              <a:t>      a few cm long, 50 (25)ns apart</a:t>
            </a:r>
            <a:endParaRPr lang="en-US" sz="2000" dirty="0"/>
          </a:p>
          <a:p>
            <a:pPr>
              <a:lnSpc>
                <a:spcPct val="90000"/>
              </a:lnSpc>
            </a:pPr>
            <a:r>
              <a:rPr lang="en-US" sz="2000" dirty="0" smtClean="0"/>
              <a:t>To </a:t>
            </a:r>
            <a:r>
              <a:rPr lang="en-US" sz="2000" dirty="0"/>
              <a:t>maximize the interaction </a:t>
            </a:r>
            <a:r>
              <a:rPr lang="en-US" sz="2000" dirty="0" smtClean="0"/>
              <a:t>rate</a:t>
            </a:r>
            <a:endParaRPr lang="en-US" sz="2000" dirty="0"/>
          </a:p>
          <a:p>
            <a:pPr lvl="1">
              <a:lnSpc>
                <a:spcPct val="90000"/>
              </a:lnSpc>
            </a:pPr>
            <a:r>
              <a:rPr lang="en-US" sz="1600" b="1" dirty="0"/>
              <a:t>Maximize the number of particles </a:t>
            </a:r>
            <a:r>
              <a:rPr lang="en-US" sz="1600" b="1" dirty="0" smtClean="0"/>
              <a:t>per  </a:t>
            </a:r>
            <a:r>
              <a:rPr lang="en-US" sz="1600" b="1" dirty="0"/>
              <a:t>bunch</a:t>
            </a:r>
          </a:p>
          <a:p>
            <a:pPr lvl="1">
              <a:lnSpc>
                <a:spcPct val="90000"/>
              </a:lnSpc>
            </a:pPr>
            <a:r>
              <a:rPr lang="en-US" sz="1600" b="1" dirty="0"/>
              <a:t>Minimize </a:t>
            </a:r>
            <a:r>
              <a:rPr lang="en-US" sz="1600" b="1" dirty="0" smtClean="0"/>
              <a:t>spatial </a:t>
            </a:r>
            <a:r>
              <a:rPr lang="en-US" sz="1600" b="1" dirty="0"/>
              <a:t>extent of each </a:t>
            </a:r>
            <a:r>
              <a:rPr lang="en-US" sz="1600" b="1" dirty="0" smtClean="0"/>
              <a:t>bunch</a:t>
            </a:r>
            <a:endParaRPr lang="en-US" sz="1600" b="1" dirty="0"/>
          </a:p>
          <a:p>
            <a:pPr lvl="1">
              <a:lnSpc>
                <a:spcPct val="90000"/>
              </a:lnSpc>
            </a:pPr>
            <a:r>
              <a:rPr lang="en-US" sz="1600" b="1" dirty="0"/>
              <a:t>Don’t </a:t>
            </a:r>
            <a:r>
              <a:rPr lang="en-US" sz="1600" b="1" dirty="0" smtClean="0"/>
              <a:t>hit at angle </a:t>
            </a:r>
            <a:r>
              <a:rPr lang="en-US" sz="1600" b="1" dirty="0"/>
              <a:t>– hit them square </a:t>
            </a:r>
            <a:r>
              <a:rPr lang="en-US" sz="1600" b="1" dirty="0" smtClean="0"/>
              <a:t>on</a:t>
            </a:r>
          </a:p>
          <a:p>
            <a:pPr>
              <a:lnSpc>
                <a:spcPct val="90000"/>
              </a:lnSpc>
            </a:pPr>
            <a:r>
              <a:rPr lang="en-US" sz="2000" dirty="0" smtClean="0"/>
              <a:t>But at a given luminosity, fewer  bunches</a:t>
            </a:r>
          </a:p>
          <a:p>
            <a:pPr>
              <a:lnSpc>
                <a:spcPct val="90000"/>
              </a:lnSpc>
              <a:buNone/>
            </a:pPr>
            <a:r>
              <a:rPr lang="en-US" sz="2000" dirty="0" smtClean="0"/>
              <a:t>  </a:t>
            </a:r>
            <a:r>
              <a:rPr lang="en-US" sz="2000" dirty="0" smtClean="0">
                <a:sym typeface="Wingdings" pitchFamily="2" charset="2"/>
              </a:rPr>
              <a:t></a:t>
            </a:r>
            <a:r>
              <a:rPr lang="en-US" sz="2000" dirty="0" smtClean="0"/>
              <a:t>more interactions /bunch </a:t>
            </a:r>
          </a:p>
          <a:p>
            <a:pPr lvl="1">
              <a:lnSpc>
                <a:spcPct val="90000"/>
              </a:lnSpc>
            </a:pPr>
            <a:r>
              <a:rPr lang="en-US" sz="1600" b="1" dirty="0" smtClean="0">
                <a:solidFill>
                  <a:srgbClr val="7030A0"/>
                </a:solidFill>
              </a:rPr>
              <a:t>Several interactions/bunch is a challenge as they are all superimposed</a:t>
            </a:r>
          </a:p>
          <a:p>
            <a:pPr lvl="2">
              <a:lnSpc>
                <a:spcPct val="90000"/>
              </a:lnSpc>
            </a:pPr>
            <a:r>
              <a:rPr lang="en-US" sz="1800" b="1" dirty="0" smtClean="0">
                <a:solidFill>
                  <a:srgbClr val="7030A0"/>
                </a:solidFill>
              </a:rPr>
              <a:t>This is called </a:t>
            </a:r>
            <a:r>
              <a:rPr lang="en-US" sz="1800" b="1" dirty="0" smtClean="0"/>
              <a:t>“pileup” [</a:t>
            </a:r>
            <a:r>
              <a:rPr lang="en-US" sz="1800" b="1" dirty="0" err="1" smtClean="0"/>
              <a:t>exps</a:t>
            </a:r>
            <a:r>
              <a:rPr lang="en-US" sz="1800" b="1" dirty="0" smtClean="0"/>
              <a:t> (</a:t>
            </a:r>
            <a:r>
              <a:rPr lang="en-US" sz="1800" b="1" dirty="0" err="1" smtClean="0"/>
              <a:t>accel</a:t>
            </a:r>
            <a:r>
              <a:rPr lang="en-US" sz="1800" b="1" dirty="0" smtClean="0"/>
              <a:t>) like  low (high) pileup]</a:t>
            </a:r>
          </a:p>
        </p:txBody>
      </p:sp>
      <p:sp>
        <p:nvSpPr>
          <p:cNvPr id="4" name="Footer Placeholder 3"/>
          <p:cNvSpPr>
            <a:spLocks noGrp="1"/>
          </p:cNvSpPr>
          <p:nvPr>
            <p:ph type="ftr" sz="quarter" idx="10"/>
          </p:nvPr>
        </p:nvSpPr>
        <p:spPr/>
        <p:txBody>
          <a:bodyPr/>
          <a:lstStyle/>
          <a:p>
            <a:r>
              <a:rPr lang="en-US" smtClean="0"/>
              <a:t>CMS Data Analysis School  September 11, 2012</a:t>
            </a:r>
            <a:endParaRPr lang="en-US"/>
          </a:p>
        </p:txBody>
      </p:sp>
      <p:sp>
        <p:nvSpPr>
          <p:cNvPr id="5" name="Slide Number Placeholder 4"/>
          <p:cNvSpPr>
            <a:spLocks noGrp="1"/>
          </p:cNvSpPr>
          <p:nvPr>
            <p:ph type="sldNum" sz="quarter" idx="11"/>
          </p:nvPr>
        </p:nvSpPr>
        <p:spPr/>
        <p:txBody>
          <a:bodyPr/>
          <a:lstStyle/>
          <a:p>
            <a:fld id="{52392E93-D2B1-4E8E-AB93-6A99BCA5FDD2}" type="slidenum">
              <a:rPr lang="en-US"/>
              <a:pPr/>
              <a:t>11</a:t>
            </a:fld>
            <a:endParaRPr lang="en-US"/>
          </a:p>
        </p:txBody>
      </p:sp>
      <p:pic>
        <p:nvPicPr>
          <p:cNvPr id="215042" name="Picture 2"/>
          <p:cNvPicPr>
            <a:picLocks noChangeAspect="1" noChangeArrowheads="1"/>
          </p:cNvPicPr>
          <p:nvPr/>
        </p:nvPicPr>
        <p:blipFill>
          <a:blip r:embed="rId2"/>
          <a:srcRect/>
          <a:stretch>
            <a:fillRect/>
          </a:stretch>
        </p:blipFill>
        <p:spPr bwMode="auto">
          <a:xfrm>
            <a:off x="5523296" y="1412776"/>
            <a:ext cx="3621212" cy="2137275"/>
          </a:xfrm>
          <a:prstGeom prst="rect">
            <a:avLst/>
          </a:prstGeom>
          <a:noFill/>
          <a:ln w="9525">
            <a:noFill/>
            <a:miter lim="800000"/>
            <a:headEnd/>
            <a:tailEnd/>
          </a:ln>
        </p:spPr>
      </p:pic>
      <p:sp>
        <p:nvSpPr>
          <p:cNvPr id="8" name="TextBox 7"/>
          <p:cNvSpPr txBox="1"/>
          <p:nvPr/>
        </p:nvSpPr>
        <p:spPr>
          <a:xfrm>
            <a:off x="71500" y="4185084"/>
            <a:ext cx="8964488" cy="978729"/>
          </a:xfrm>
          <a:prstGeom prst="rect">
            <a:avLst/>
          </a:prstGeom>
          <a:solidFill>
            <a:srgbClr val="FFFF00"/>
          </a:solidFill>
          <a:ln>
            <a:noFill/>
          </a:ln>
        </p:spPr>
        <p:txBody>
          <a:bodyPr wrap="square" rtlCol="0">
            <a:spAutoFit/>
          </a:bodyPr>
          <a:lstStyle/>
          <a:p>
            <a:pPr>
              <a:lnSpc>
                <a:spcPct val="90000"/>
              </a:lnSpc>
            </a:pPr>
            <a:r>
              <a:rPr lang="en-US" sz="1800" dirty="0" smtClean="0"/>
              <a:t>The quantity “Luminosity” captures these ideas in one number. It has units of  cm</a:t>
            </a:r>
            <a:r>
              <a:rPr lang="en-US" sz="1800" baseline="30000" dirty="0" smtClean="0"/>
              <a:t>-2</a:t>
            </a:r>
            <a:r>
              <a:rPr lang="en-US" sz="1800" dirty="0" smtClean="0"/>
              <a:t>s</a:t>
            </a:r>
            <a:r>
              <a:rPr lang="en-US" sz="1800" baseline="30000" dirty="0" smtClean="0"/>
              <a:t>-1</a:t>
            </a:r>
            <a:r>
              <a:rPr lang="en-US" sz="1800" dirty="0" smtClean="0"/>
              <a:t>. </a:t>
            </a:r>
            <a:r>
              <a:rPr lang="en-US" sz="1800" b="1" dirty="0" smtClean="0"/>
              <a:t>The number of interactions =  Luminosity  x cross section (cm</a:t>
            </a:r>
            <a:r>
              <a:rPr lang="en-US" sz="1800" b="1" baseline="30000" dirty="0" smtClean="0"/>
              <a:t>2</a:t>
            </a:r>
            <a:r>
              <a:rPr lang="en-US" sz="1800" b="1" dirty="0" smtClean="0"/>
              <a:t>) x run time(s)</a:t>
            </a:r>
          </a:p>
          <a:p>
            <a:pPr>
              <a:lnSpc>
                <a:spcPct val="90000"/>
              </a:lnSpc>
            </a:pPr>
            <a:r>
              <a:rPr lang="en-US" sz="1800" b="1" dirty="0" smtClean="0"/>
              <a:t>One fb</a:t>
            </a:r>
            <a:r>
              <a:rPr lang="en-US" sz="1800" b="1" baseline="30000" dirty="0" smtClean="0"/>
              <a:t>-1 </a:t>
            </a:r>
            <a:r>
              <a:rPr lang="en-US" sz="1800" b="1" dirty="0" smtClean="0"/>
              <a:t>~ 10</a:t>
            </a:r>
            <a:r>
              <a:rPr lang="en-US" sz="1800" b="1" baseline="30000" dirty="0" smtClean="0"/>
              <a:t>14</a:t>
            </a:r>
            <a:r>
              <a:rPr lang="en-US" sz="1800" b="1" dirty="0" smtClean="0"/>
              <a:t> </a:t>
            </a:r>
            <a:r>
              <a:rPr lang="en-US" sz="1800" b="1" dirty="0" smtClean="0"/>
              <a:t>(100 trillion) inelastic </a:t>
            </a:r>
            <a:r>
              <a:rPr lang="en-US" sz="1800" b="1" dirty="0" smtClean="0"/>
              <a:t>collisions</a:t>
            </a:r>
          </a:p>
        </p:txBody>
      </p:sp>
      <p:sp>
        <p:nvSpPr>
          <p:cNvPr id="9" name="TextBox 8"/>
          <p:cNvSpPr txBox="1"/>
          <p:nvPr/>
        </p:nvSpPr>
        <p:spPr>
          <a:xfrm>
            <a:off x="611560" y="5301208"/>
            <a:ext cx="8172908" cy="1045158"/>
          </a:xfrm>
          <a:prstGeom prst="rect">
            <a:avLst/>
          </a:prstGeom>
          <a:noFill/>
        </p:spPr>
        <p:txBody>
          <a:bodyPr wrap="square" rtlCol="0">
            <a:spAutoFit/>
          </a:bodyPr>
          <a:lstStyle/>
          <a:p>
            <a:pPr>
              <a:lnSpc>
                <a:spcPct val="60000"/>
              </a:lnSpc>
            </a:pPr>
            <a:r>
              <a:rPr lang="en-US" sz="1800" b="1" dirty="0" smtClean="0">
                <a:solidFill>
                  <a:srgbClr val="0070C0"/>
                </a:solidFill>
              </a:rPr>
              <a:t>LHC design L=10</a:t>
            </a:r>
            <a:r>
              <a:rPr lang="en-US" sz="1800" b="1" baseline="30000" dirty="0" smtClean="0">
                <a:solidFill>
                  <a:srgbClr val="0070C0"/>
                </a:solidFill>
              </a:rPr>
              <a:t>34</a:t>
            </a:r>
            <a:r>
              <a:rPr lang="en-US" sz="1800" b="1" dirty="0" smtClean="0">
                <a:solidFill>
                  <a:srgbClr val="0070C0"/>
                </a:solidFill>
              </a:rPr>
              <a:t> cm</a:t>
            </a:r>
            <a:r>
              <a:rPr lang="en-US" sz="1800" b="1" baseline="30000" dirty="0" smtClean="0">
                <a:solidFill>
                  <a:srgbClr val="0070C0"/>
                </a:solidFill>
              </a:rPr>
              <a:t>-2</a:t>
            </a:r>
            <a:r>
              <a:rPr lang="en-US" sz="1800" b="1" dirty="0" smtClean="0">
                <a:solidFill>
                  <a:srgbClr val="0070C0"/>
                </a:solidFill>
              </a:rPr>
              <a:t> s</a:t>
            </a:r>
            <a:r>
              <a:rPr lang="en-US" sz="1800" b="1" baseline="30000" dirty="0" smtClean="0">
                <a:solidFill>
                  <a:srgbClr val="0070C0"/>
                </a:solidFill>
              </a:rPr>
              <a:t>-1</a:t>
            </a:r>
            <a:r>
              <a:rPr lang="en-US" sz="1800" b="1" dirty="0" smtClean="0">
                <a:solidFill>
                  <a:srgbClr val="0070C0"/>
                </a:solidFill>
              </a:rPr>
              <a:t>, ~40 (20)  interactions/crossing, 50 (25) ns</a:t>
            </a:r>
            <a:endParaRPr lang="en-US" sz="1600" b="1" dirty="0" smtClean="0">
              <a:solidFill>
                <a:srgbClr val="0070C0"/>
              </a:solidFill>
            </a:endParaRPr>
          </a:p>
          <a:p>
            <a:pPr>
              <a:lnSpc>
                <a:spcPct val="60000"/>
              </a:lnSpc>
            </a:pPr>
            <a:r>
              <a:rPr lang="en-US" sz="1800" b="1" dirty="0" smtClean="0"/>
              <a:t>After CM energy,  luminosity is the most important parameter that defines the physics reach of a machine</a:t>
            </a:r>
          </a:p>
          <a:p>
            <a:pPr>
              <a:lnSpc>
                <a:spcPct val="60000"/>
              </a:lnSpc>
            </a:pPr>
            <a:r>
              <a:rPr lang="en-US" sz="1800" b="1" dirty="0" smtClean="0">
                <a:solidFill>
                  <a:srgbClr val="FF0000"/>
                </a:solidFill>
              </a:rPr>
              <a:t>Luminosity calculator:  http://lpc.web.cern.ch/lpc/lumi.html</a:t>
            </a:r>
            <a:endParaRPr lang="en-US" sz="2000" b="1" dirty="0">
              <a:solidFill>
                <a:srgbClr val="FF0000"/>
              </a:solidFill>
            </a:endParaRPr>
          </a:p>
        </p:txBody>
      </p:sp>
      <p:grpSp>
        <p:nvGrpSpPr>
          <p:cNvPr id="12" name="Group 11"/>
          <p:cNvGrpSpPr/>
          <p:nvPr/>
        </p:nvGrpSpPr>
        <p:grpSpPr>
          <a:xfrm>
            <a:off x="6156176" y="120427"/>
            <a:ext cx="2133600" cy="1076325"/>
            <a:chOff x="6372200" y="1016732"/>
            <a:chExt cx="2133600" cy="1076325"/>
          </a:xfrm>
        </p:grpSpPr>
        <p:pic>
          <p:nvPicPr>
            <p:cNvPr id="215041" name="Picture 1"/>
            <p:cNvPicPr>
              <a:picLocks noChangeAspect="1" noChangeArrowheads="1"/>
            </p:cNvPicPr>
            <p:nvPr/>
          </p:nvPicPr>
          <p:blipFill>
            <a:blip r:embed="rId3"/>
            <a:srcRect/>
            <a:stretch>
              <a:fillRect/>
            </a:stretch>
          </p:blipFill>
          <p:spPr bwMode="auto">
            <a:xfrm>
              <a:off x="6372200" y="1016732"/>
              <a:ext cx="2133600" cy="1076325"/>
            </a:xfrm>
            <a:prstGeom prst="rect">
              <a:avLst/>
            </a:prstGeom>
            <a:noFill/>
            <a:ln w="9525">
              <a:noFill/>
              <a:miter lim="800000"/>
              <a:headEnd/>
              <a:tailEnd/>
            </a:ln>
          </p:spPr>
        </p:pic>
        <p:cxnSp>
          <p:nvCxnSpPr>
            <p:cNvPr id="11" name="Straight Connector 10"/>
            <p:cNvCxnSpPr/>
            <p:nvPr/>
          </p:nvCxnSpPr>
          <p:spPr bwMode="auto">
            <a:xfrm>
              <a:off x="6768244" y="1484784"/>
              <a:ext cx="144016" cy="1588"/>
            </a:xfrm>
            <a:prstGeom prst="line">
              <a:avLst/>
            </a:prstGeom>
            <a:noFill/>
            <a:ln w="9525" cap="flat" cmpd="sng" algn="ctr">
              <a:solidFill>
                <a:schemeClr val="tx1"/>
              </a:solidFill>
              <a:prstDash val="solid"/>
              <a:round/>
              <a:headEnd type="none" w="med" len="med"/>
              <a:tailEnd type="none"/>
            </a:ln>
            <a:effectLst/>
          </p:spPr>
        </p:cxnSp>
      </p:grpSp>
      <p:cxnSp>
        <p:nvCxnSpPr>
          <p:cNvPr id="14" name="Straight Arrow Connector 13"/>
          <p:cNvCxnSpPr>
            <a:endCxn id="215041" idx="1"/>
          </p:cNvCxnSpPr>
          <p:nvPr/>
        </p:nvCxnSpPr>
        <p:spPr bwMode="auto">
          <a:xfrm rot="5400000" flipH="1" flipV="1">
            <a:off x="2644838" y="821557"/>
            <a:ext cx="3674305" cy="3348372"/>
          </a:xfrm>
          <a:prstGeom prst="straightConnector1">
            <a:avLst/>
          </a:prstGeom>
          <a:noFill/>
          <a:ln w="9525" cap="flat" cmpd="sng" algn="ctr">
            <a:solidFill>
              <a:srgbClr val="0070C0"/>
            </a:solidFill>
            <a:prstDash val="dash"/>
            <a:round/>
            <a:headEnd type="none" w="med" len="med"/>
            <a:tailEnd type="arrow"/>
          </a:ln>
          <a:effectLst/>
        </p:spPr>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20000"/>
              <a:lumOff val="80000"/>
            </a:schemeClr>
          </a:solidFill>
        </p:spPr>
        <p:txBody>
          <a:bodyPr/>
          <a:lstStyle/>
          <a:p>
            <a:r>
              <a:rPr lang="en-US" sz="3600" b="1" dirty="0" smtClean="0">
                <a:solidFill>
                  <a:schemeClr val="tx1"/>
                </a:solidFill>
              </a:rPr>
              <a:t>Typical Events and Hard Scatters</a:t>
            </a:r>
            <a:endParaRPr lang="en-US" sz="3600" b="1" dirty="0">
              <a:solidFill>
                <a:schemeClr val="tx1"/>
              </a:solidFill>
            </a:endParaRPr>
          </a:p>
        </p:txBody>
      </p:sp>
      <p:sp>
        <p:nvSpPr>
          <p:cNvPr id="3" name="Content Placeholder 2"/>
          <p:cNvSpPr>
            <a:spLocks noGrp="1"/>
          </p:cNvSpPr>
          <p:nvPr>
            <p:ph idx="1"/>
          </p:nvPr>
        </p:nvSpPr>
        <p:spPr>
          <a:xfrm>
            <a:off x="468313" y="980728"/>
            <a:ext cx="8388350" cy="5328592"/>
          </a:xfrm>
        </p:spPr>
        <p:txBody>
          <a:bodyPr/>
          <a:lstStyle/>
          <a:p>
            <a:r>
              <a:rPr lang="en-US" sz="1800" b="1" dirty="0" smtClean="0"/>
              <a:t>The typical inelastic  event is mostly </a:t>
            </a:r>
            <a:r>
              <a:rPr lang="en-US" sz="1800" b="1" dirty="0" smtClean="0">
                <a:latin typeface="Symbol" pitchFamily="18" charset="2"/>
              </a:rPr>
              <a:t>p</a:t>
            </a:r>
            <a:r>
              <a:rPr lang="en-US" sz="1800" b="1" baseline="30000" dirty="0" smtClean="0"/>
              <a:t>+</a:t>
            </a:r>
            <a:r>
              <a:rPr lang="en-US" sz="1800" b="1" dirty="0" smtClean="0"/>
              <a:t>, </a:t>
            </a:r>
            <a:r>
              <a:rPr lang="en-US" sz="1800" b="1" dirty="0" smtClean="0">
                <a:latin typeface="Symbol" pitchFamily="18" charset="2"/>
              </a:rPr>
              <a:t>p</a:t>
            </a:r>
            <a:r>
              <a:rPr lang="en-US" sz="1800" b="1" baseline="30000" dirty="0" smtClean="0"/>
              <a:t>-</a:t>
            </a:r>
            <a:r>
              <a:rPr lang="en-US" sz="1800" b="1" dirty="0" smtClean="0"/>
              <a:t>, and </a:t>
            </a:r>
            <a:r>
              <a:rPr lang="en-US" sz="1800" b="1" dirty="0" smtClean="0">
                <a:latin typeface="Symbol" pitchFamily="18" charset="2"/>
              </a:rPr>
              <a:t>p</a:t>
            </a:r>
            <a:r>
              <a:rPr lang="en-US" sz="1800" b="1" baseline="30000" dirty="0" smtClean="0">
                <a:latin typeface="Symbol" pitchFamily="18" charset="2"/>
              </a:rPr>
              <a:t>0</a:t>
            </a:r>
            <a:r>
              <a:rPr lang="en-US" sz="1800" b="1" dirty="0" smtClean="0"/>
              <a:t>s (which decay immediately to 2 </a:t>
            </a:r>
            <a:r>
              <a:rPr lang="en-US" sz="1800" b="1" dirty="0" smtClean="0">
                <a:latin typeface="Arial" pitchFamily="34" charset="0"/>
              </a:rPr>
              <a:t>photons</a:t>
            </a:r>
            <a:r>
              <a:rPr lang="en-US" sz="1800" b="1" dirty="0" smtClean="0"/>
              <a:t>) in ~ equal amounts. These are distributed with a relatively flat </a:t>
            </a:r>
            <a:r>
              <a:rPr lang="en-US" sz="1800" b="1" dirty="0" smtClean="0">
                <a:solidFill>
                  <a:srgbClr val="FF0000"/>
                </a:solidFill>
              </a:rPr>
              <a:t>rapidity</a:t>
            </a:r>
            <a:r>
              <a:rPr lang="en-US" sz="1800" b="1" dirty="0" smtClean="0"/>
              <a:t> distribution, with about 6 tracks/unit of rapidity and reasonably small average P</a:t>
            </a:r>
            <a:r>
              <a:rPr lang="en-US" sz="1800" b="1" baseline="-25000" dirty="0" smtClean="0"/>
              <a:t>T</a:t>
            </a:r>
            <a:r>
              <a:rPr lang="en-US" sz="1800" b="1" dirty="0" smtClean="0"/>
              <a:t>~0.150 </a:t>
            </a:r>
            <a:r>
              <a:rPr lang="en-US" sz="1800" b="1" dirty="0" err="1" smtClean="0"/>
              <a:t>GeV</a:t>
            </a:r>
            <a:r>
              <a:rPr lang="en-US" sz="1800" b="1" dirty="0" smtClean="0"/>
              <a:t>/c</a:t>
            </a:r>
          </a:p>
          <a:p>
            <a:pPr lvl="2"/>
            <a:r>
              <a:rPr lang="en-US" sz="1800" b="1" dirty="0" smtClean="0"/>
              <a:t>So ~30 tracks in the  </a:t>
            </a:r>
            <a:r>
              <a:rPr lang="en-US" sz="1800" b="1" dirty="0" smtClean="0">
                <a:solidFill>
                  <a:srgbClr val="FF0000"/>
                </a:solidFill>
                <a:latin typeface="Symbol" pitchFamily="18" charset="2"/>
              </a:rPr>
              <a:t>h</a:t>
            </a:r>
            <a:r>
              <a:rPr lang="en-US" sz="1800" b="1" dirty="0" smtClean="0">
                <a:latin typeface="Symbol" pitchFamily="18" charset="2"/>
              </a:rPr>
              <a:t> </a:t>
            </a:r>
            <a:r>
              <a:rPr lang="en-US" sz="1800" b="1" dirty="0" smtClean="0"/>
              <a:t>= ±2.5 of CMS</a:t>
            </a:r>
          </a:p>
          <a:p>
            <a:pPr lvl="2"/>
            <a:r>
              <a:rPr lang="en-US" sz="1800" b="1" dirty="0" smtClean="0"/>
              <a:t> Less than 100 </a:t>
            </a:r>
            <a:r>
              <a:rPr lang="en-US" sz="1800" b="1" dirty="0" err="1" smtClean="0"/>
              <a:t>GeV</a:t>
            </a:r>
            <a:r>
              <a:rPr lang="en-US" sz="1800" b="1" dirty="0" smtClean="0"/>
              <a:t> of energy is deposited in the central region</a:t>
            </a:r>
          </a:p>
          <a:p>
            <a:pPr lvl="2"/>
            <a:r>
              <a:rPr lang="en-US" sz="1800" b="1" dirty="0" smtClean="0"/>
              <a:t>About 500 </a:t>
            </a:r>
            <a:r>
              <a:rPr lang="en-US" sz="1800" b="1" dirty="0" err="1" smtClean="0"/>
              <a:t>GeV</a:t>
            </a:r>
            <a:r>
              <a:rPr lang="en-US" sz="1800" b="1" dirty="0" smtClean="0"/>
              <a:t> is deposited in the interval </a:t>
            </a:r>
            <a:r>
              <a:rPr lang="en-US" sz="1800" b="1" dirty="0" smtClean="0">
                <a:latin typeface="Symbol" pitchFamily="18" charset="2"/>
              </a:rPr>
              <a:t>h</a:t>
            </a:r>
            <a:r>
              <a:rPr lang="en-US" sz="1800" b="1" dirty="0" smtClean="0"/>
              <a:t> = 3 to 5</a:t>
            </a:r>
          </a:p>
          <a:p>
            <a:pPr lvl="2"/>
            <a:r>
              <a:rPr lang="en-US" sz="1800" b="1" dirty="0" smtClean="0"/>
              <a:t>These constitute the “pileup” events, many of which are superimposed on the occasional “hard scatter” we want to study</a:t>
            </a:r>
          </a:p>
          <a:p>
            <a:pPr lvl="3"/>
            <a:r>
              <a:rPr lang="en-US" sz="1800" b="1" dirty="0" smtClean="0"/>
              <a:t>Pileup of 20 </a:t>
            </a:r>
            <a:r>
              <a:rPr lang="en-US" sz="1800" b="1" dirty="0" smtClean="0">
                <a:sym typeface="Wingdings" pitchFamily="2" charset="2"/>
              </a:rPr>
              <a:t> 600 tracks and 600 photons</a:t>
            </a:r>
            <a:endParaRPr lang="en-US" sz="1800" b="1" dirty="0" smtClean="0"/>
          </a:p>
          <a:p>
            <a:pPr lvl="2"/>
            <a:r>
              <a:rPr lang="en-US" sz="1800" b="1" dirty="0" smtClean="0"/>
              <a:t>They also contribute to the “radiation damage” of the detector</a:t>
            </a:r>
          </a:p>
          <a:p>
            <a:pPr lvl="2"/>
            <a:r>
              <a:rPr lang="en-US" sz="1800" b="1" dirty="0" smtClean="0"/>
              <a:t>All the rest of the energy, ~&gt; 6 </a:t>
            </a:r>
            <a:r>
              <a:rPr lang="en-US" sz="1800" b="1" dirty="0" err="1" smtClean="0"/>
              <a:t>TeV</a:t>
            </a:r>
            <a:r>
              <a:rPr lang="en-US" sz="1800" b="1" dirty="0" smtClean="0"/>
              <a:t>, goes forward or backward near or in the beam pipe</a:t>
            </a:r>
          </a:p>
          <a:p>
            <a:r>
              <a:rPr lang="en-US" sz="1800" b="1" dirty="0" smtClean="0">
                <a:solidFill>
                  <a:srgbClr val="C00000"/>
                </a:solidFill>
              </a:rPr>
              <a:t>These events, often called “minimum bias”,  are not interesting for addressing Electroweak physics or Beyond the Standard Model Physics</a:t>
            </a:r>
          </a:p>
          <a:p>
            <a:pPr lvl="1"/>
            <a:r>
              <a:rPr lang="en-US" sz="1800" b="1" dirty="0" smtClean="0">
                <a:solidFill>
                  <a:srgbClr val="C00000"/>
                </a:solidFill>
              </a:rPr>
              <a:t>Ideally,  “minimum bias” includes the whole inelastic cross section. In reality, it is affected by the trigger hardware that produces it. </a:t>
            </a:r>
          </a:p>
          <a:p>
            <a:pPr>
              <a:buNone/>
            </a:pPr>
            <a:endParaRPr lang="en-US" sz="1800" dirty="0" smtClean="0"/>
          </a:p>
        </p:txBody>
      </p:sp>
      <p:sp>
        <p:nvSpPr>
          <p:cNvPr id="4" name="Footer Placeholder 3"/>
          <p:cNvSpPr>
            <a:spLocks noGrp="1"/>
          </p:cNvSpPr>
          <p:nvPr>
            <p:ph type="ftr" sz="quarter" idx="10"/>
          </p:nvPr>
        </p:nvSpPr>
        <p:spPr/>
        <p:txBody>
          <a:bodyPr/>
          <a:lstStyle/>
          <a:p>
            <a:r>
              <a:rPr lang="en-US" smtClean="0"/>
              <a:t>CMS Data Analysis School  September 11, 2012</a:t>
            </a:r>
            <a:endParaRPr lang="en-US" dirty="0"/>
          </a:p>
        </p:txBody>
      </p:sp>
      <p:sp>
        <p:nvSpPr>
          <p:cNvPr id="5" name="Slide Number Placeholder 4"/>
          <p:cNvSpPr>
            <a:spLocks noGrp="1"/>
          </p:cNvSpPr>
          <p:nvPr>
            <p:ph type="sldNum" sz="quarter" idx="11"/>
          </p:nvPr>
        </p:nvSpPr>
        <p:spPr/>
        <p:txBody>
          <a:bodyPr/>
          <a:lstStyle/>
          <a:p>
            <a:fld id="{18178D1C-DE8A-4798-95A2-4F899DF1A931}"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5" name="Rectangle 3"/>
          <p:cNvSpPr>
            <a:spLocks noGrp="1" noChangeArrowheads="1"/>
          </p:cNvSpPr>
          <p:nvPr>
            <p:ph type="title"/>
          </p:nvPr>
        </p:nvSpPr>
        <p:spPr/>
        <p:txBody>
          <a:bodyPr/>
          <a:lstStyle/>
          <a:p>
            <a:pPr algn="ctr"/>
            <a:r>
              <a:rPr lang="en-US" sz="3200" dirty="0">
                <a:solidFill>
                  <a:schemeClr val="tx1"/>
                </a:solidFill>
              </a:rPr>
              <a:t>The Nature of </a:t>
            </a:r>
            <a:r>
              <a:rPr lang="en-US" sz="3200" dirty="0" smtClean="0">
                <a:solidFill>
                  <a:schemeClr val="tx1"/>
                </a:solidFill>
              </a:rPr>
              <a:t>Hard  </a:t>
            </a:r>
            <a:r>
              <a:rPr lang="en-US" sz="3200" dirty="0">
                <a:solidFill>
                  <a:schemeClr val="tx1"/>
                </a:solidFill>
              </a:rPr>
              <a:t>Collisions</a:t>
            </a:r>
          </a:p>
        </p:txBody>
      </p:sp>
      <p:sp>
        <p:nvSpPr>
          <p:cNvPr id="12" name="Footer Placeholder 4"/>
          <p:cNvSpPr>
            <a:spLocks noGrp="1"/>
          </p:cNvSpPr>
          <p:nvPr>
            <p:ph type="ftr" sz="quarter" idx="10"/>
          </p:nvPr>
        </p:nvSpPr>
        <p:spPr/>
        <p:txBody>
          <a:bodyPr/>
          <a:lstStyle/>
          <a:p>
            <a:r>
              <a:rPr lang="en-US" smtClean="0"/>
              <a:t>CMS Data Analysis School  September 11, 2012</a:t>
            </a:r>
            <a:endParaRPr lang="en-US"/>
          </a:p>
        </p:txBody>
      </p:sp>
      <p:sp>
        <p:nvSpPr>
          <p:cNvPr id="13" name="Slide Number Placeholder 5"/>
          <p:cNvSpPr>
            <a:spLocks noGrp="1"/>
          </p:cNvSpPr>
          <p:nvPr>
            <p:ph type="sldNum" sz="quarter" idx="11"/>
          </p:nvPr>
        </p:nvSpPr>
        <p:spPr/>
        <p:txBody>
          <a:bodyPr/>
          <a:lstStyle/>
          <a:p>
            <a:fld id="{240965B7-7FD9-41C7-B472-18EAC2857806}" type="slidenum">
              <a:rPr lang="en-US"/>
              <a:pPr/>
              <a:t>13</a:t>
            </a:fld>
            <a:endParaRPr lang="en-US"/>
          </a:p>
        </p:txBody>
      </p:sp>
      <p:pic>
        <p:nvPicPr>
          <p:cNvPr id="202754" name="Picture 2" descr="3"/>
          <p:cNvPicPr>
            <a:picLocks noGrp="1" noChangeAspect="1" noChangeArrowheads="1"/>
          </p:cNvPicPr>
          <p:nvPr>
            <p:ph type="body" idx="4294967295"/>
          </p:nvPr>
        </p:nvPicPr>
        <p:blipFill>
          <a:blip r:embed="rId4"/>
          <a:srcRect/>
          <a:stretch>
            <a:fillRect/>
          </a:stretch>
        </p:blipFill>
        <p:spPr>
          <a:xfrm>
            <a:off x="0" y="3500438"/>
            <a:ext cx="3810000" cy="2835275"/>
          </a:xfrm>
          <a:noFill/>
          <a:ln/>
        </p:spPr>
      </p:pic>
      <p:sp>
        <p:nvSpPr>
          <p:cNvPr id="202756" name="Text Box 4"/>
          <p:cNvSpPr txBox="1">
            <a:spLocks noChangeArrowheads="1"/>
          </p:cNvSpPr>
          <p:nvPr/>
        </p:nvSpPr>
        <p:spPr bwMode="auto">
          <a:xfrm>
            <a:off x="152400" y="980729"/>
            <a:ext cx="8915400" cy="2084160"/>
          </a:xfrm>
          <a:prstGeom prst="rect">
            <a:avLst/>
          </a:prstGeom>
          <a:noFill/>
          <a:ln w="12700" algn="ctr">
            <a:noFill/>
            <a:miter lim="800000"/>
            <a:headEnd/>
            <a:tailEnd/>
          </a:ln>
          <a:effectLst/>
        </p:spPr>
        <p:txBody>
          <a:bodyPr wrap="square" lIns="90488" tIns="44450" rIns="90488" bIns="44450">
            <a:spAutoFit/>
          </a:bodyPr>
          <a:lstStyle/>
          <a:p>
            <a:pPr marL="285750" indent="-285750" eaLnBrk="0" hangingPunct="0">
              <a:lnSpc>
                <a:spcPct val="90000"/>
              </a:lnSpc>
              <a:spcBef>
                <a:spcPct val="30000"/>
              </a:spcBef>
              <a:buClrTx/>
              <a:buSzTx/>
              <a:buFontTx/>
              <a:buNone/>
            </a:pPr>
            <a:r>
              <a:rPr lang="en-US" sz="1800" b="1" dirty="0" smtClean="0"/>
              <a:t>A proton is a “bag” containing </a:t>
            </a:r>
            <a:r>
              <a:rPr lang="en-US" sz="1800" b="1" dirty="0" err="1" smtClean="0"/>
              <a:t>partons</a:t>
            </a:r>
            <a:r>
              <a:rPr lang="en-US" sz="1800" b="1" dirty="0" smtClean="0"/>
              <a:t>:  3 “valence” quarks (u, u, d) and a whole spectrum of gluons, and virtual quark-</a:t>
            </a:r>
            <a:r>
              <a:rPr lang="en-US" sz="1800" b="1" dirty="0" err="1" smtClean="0"/>
              <a:t>antiquark</a:t>
            </a:r>
            <a:r>
              <a:rPr lang="en-US" sz="1800" b="1" dirty="0" smtClean="0"/>
              <a:t> pairs, called the “sea”.</a:t>
            </a:r>
          </a:p>
          <a:p>
            <a:pPr marL="285750" indent="-285750" eaLnBrk="0" hangingPunct="0">
              <a:lnSpc>
                <a:spcPct val="90000"/>
              </a:lnSpc>
              <a:spcBef>
                <a:spcPct val="30000"/>
              </a:spcBef>
              <a:buClrTx/>
              <a:buSzTx/>
              <a:buFontTx/>
              <a:buNone/>
            </a:pPr>
            <a:r>
              <a:rPr lang="en-US" sz="1800" b="1" dirty="0" smtClean="0"/>
              <a:t>The </a:t>
            </a:r>
            <a:r>
              <a:rPr lang="en-US" sz="1800" b="1" dirty="0" err="1" smtClean="0"/>
              <a:t>partons</a:t>
            </a:r>
            <a:r>
              <a:rPr lang="en-US" sz="1800" b="1" dirty="0" smtClean="0"/>
              <a:t> are described by Parton Distribution Functions (PDF)s:</a:t>
            </a:r>
          </a:p>
          <a:p>
            <a:pPr marL="285750" indent="-285750" eaLnBrk="0" hangingPunct="0">
              <a:lnSpc>
                <a:spcPct val="90000"/>
              </a:lnSpc>
              <a:spcBef>
                <a:spcPct val="30000"/>
              </a:spcBef>
              <a:buClrTx/>
              <a:buSzTx/>
              <a:buFontTx/>
              <a:buNone/>
            </a:pPr>
            <a:r>
              <a:rPr lang="en-US" sz="1800" b="1" dirty="0" err="1" smtClean="0"/>
              <a:t>f</a:t>
            </a:r>
            <a:r>
              <a:rPr lang="en-US" sz="1800" b="1" baseline="-25000" dirty="0" err="1" smtClean="0"/>
              <a:t>j</a:t>
            </a:r>
            <a:r>
              <a:rPr lang="en-US" sz="1800" b="1" dirty="0" smtClean="0"/>
              <a:t>(x)= probability density for having a parton of type j with fraction x of the proton’s momentum</a:t>
            </a:r>
          </a:p>
          <a:p>
            <a:pPr marL="285750" indent="-285750" eaLnBrk="0" hangingPunct="0">
              <a:lnSpc>
                <a:spcPct val="90000"/>
              </a:lnSpc>
              <a:spcBef>
                <a:spcPct val="30000"/>
              </a:spcBef>
              <a:buClrTx/>
              <a:buSzTx/>
              <a:buFontTx/>
              <a:buNone/>
            </a:pPr>
            <a:r>
              <a:rPr lang="en-US" sz="1800" b="1" dirty="0" smtClean="0">
                <a:solidFill>
                  <a:srgbClr val="0000FF"/>
                </a:solidFill>
              </a:rPr>
              <a:t>“Hard” collisions between a parton “a” in one proton and a parton “b” in the other proton occur with probabilities given by the cross sections and  PDFs:</a:t>
            </a:r>
          </a:p>
        </p:txBody>
      </p:sp>
      <p:sp>
        <p:nvSpPr>
          <p:cNvPr id="202757" name="Text Box 5"/>
          <p:cNvSpPr txBox="1">
            <a:spLocks noChangeArrowheads="1"/>
          </p:cNvSpPr>
          <p:nvPr/>
        </p:nvSpPr>
        <p:spPr bwMode="auto">
          <a:xfrm>
            <a:off x="4788024" y="3645024"/>
            <a:ext cx="2844316" cy="523220"/>
          </a:xfrm>
          <a:prstGeom prst="rect">
            <a:avLst/>
          </a:prstGeom>
          <a:noFill/>
          <a:ln w="12700">
            <a:noFill/>
            <a:miter lim="800000"/>
            <a:headEnd/>
            <a:tailEnd/>
          </a:ln>
          <a:effectLst/>
        </p:spPr>
        <p:txBody>
          <a:bodyPr wrap="square">
            <a:spAutoFit/>
          </a:bodyPr>
          <a:lstStyle/>
          <a:p>
            <a:pPr eaLnBrk="0" hangingPunct="0">
              <a:lnSpc>
                <a:spcPct val="100000"/>
              </a:lnSpc>
              <a:buClrTx/>
              <a:buSzTx/>
              <a:buFontTx/>
              <a:buNone/>
            </a:pPr>
            <a:r>
              <a:rPr lang="en-US" sz="1400" b="1" dirty="0" smtClean="0"/>
              <a:t>At </a:t>
            </a:r>
            <a:r>
              <a:rPr lang="en-US" sz="1400" b="1" dirty="0"/>
              <a:t>large x, u dominates over </a:t>
            </a:r>
            <a:r>
              <a:rPr lang="en-US" sz="1400" b="1" dirty="0" smtClean="0"/>
              <a:t>d. At x&lt;0.2, the gluon is dominant</a:t>
            </a:r>
          </a:p>
        </p:txBody>
      </p:sp>
      <p:sp>
        <p:nvSpPr>
          <p:cNvPr id="202762" name="Text Box 10"/>
          <p:cNvSpPr txBox="1">
            <a:spLocks noChangeArrowheads="1"/>
          </p:cNvSpPr>
          <p:nvPr/>
        </p:nvSpPr>
        <p:spPr bwMode="auto">
          <a:xfrm>
            <a:off x="3887924" y="4149080"/>
            <a:ext cx="4808587" cy="1397948"/>
          </a:xfrm>
          <a:prstGeom prst="rect">
            <a:avLst/>
          </a:prstGeom>
          <a:noFill/>
          <a:ln w="9525" algn="ctr">
            <a:noFill/>
            <a:miter lim="800000"/>
            <a:headEnd/>
            <a:tailEnd/>
          </a:ln>
          <a:effectLst/>
        </p:spPr>
        <p:txBody>
          <a:bodyPr wrap="square" lIns="92075" tIns="46038" rIns="92075" bIns="46038">
            <a:spAutoFit/>
          </a:bodyPr>
          <a:lstStyle/>
          <a:p>
            <a:pPr marL="342900" indent="-342900"/>
            <a:r>
              <a:rPr lang="en-US" sz="1400" b="1" dirty="0" smtClean="0"/>
              <a:t> </a:t>
            </a:r>
            <a:r>
              <a:rPr lang="en-US" sz="1600" b="1" dirty="0"/>
              <a:t>H</a:t>
            </a:r>
            <a:r>
              <a:rPr lang="en-US" sz="1600" b="1" dirty="0" smtClean="0"/>
              <a:t>igher </a:t>
            </a:r>
            <a:r>
              <a:rPr lang="en-US" sz="1600" b="1" dirty="0"/>
              <a:t>total energy </a:t>
            </a:r>
            <a:r>
              <a:rPr lang="en-US" sz="1600" b="1" dirty="0" smtClean="0"/>
              <a:t>allows the collisions of lower </a:t>
            </a:r>
            <a:r>
              <a:rPr lang="en-US" sz="1600" b="1" dirty="0"/>
              <a:t>“</a:t>
            </a:r>
            <a:r>
              <a:rPr lang="en-US" sz="1600" b="1" dirty="0" smtClean="0"/>
              <a:t>x” </a:t>
            </a:r>
            <a:r>
              <a:rPr lang="en-US" sz="1600" b="1" dirty="0" err="1" smtClean="0"/>
              <a:t>partons</a:t>
            </a:r>
            <a:r>
              <a:rPr lang="en-US" sz="1600" b="1" dirty="0"/>
              <a:t>, </a:t>
            </a:r>
            <a:r>
              <a:rPr lang="en-US" sz="1600" b="1" dirty="0" smtClean="0"/>
              <a:t>that </a:t>
            </a:r>
            <a:r>
              <a:rPr lang="en-US" sz="1600" b="1" dirty="0"/>
              <a:t>are more abundant, to have enough energy in the </a:t>
            </a:r>
            <a:r>
              <a:rPr lang="en-US" sz="1600" b="1" dirty="0" smtClean="0"/>
              <a:t>parton- parton </a:t>
            </a:r>
            <a:r>
              <a:rPr lang="en-US" sz="1600" b="1" dirty="0"/>
              <a:t>CM to make heavy objects. </a:t>
            </a:r>
            <a:endParaRPr lang="en-US" sz="1600" b="1" dirty="0" smtClean="0"/>
          </a:p>
          <a:p>
            <a:pPr marL="342900" indent="-342900"/>
            <a:r>
              <a:rPr lang="en-US" sz="1600" b="1" dirty="0" smtClean="0"/>
              <a:t>Cross </a:t>
            </a:r>
            <a:r>
              <a:rPr lang="en-US" sz="1600" b="1" dirty="0"/>
              <a:t>sections are higher than at lower energy machines</a:t>
            </a:r>
            <a:endParaRPr lang="en-US" sz="1400" b="1" dirty="0"/>
          </a:p>
        </p:txBody>
      </p:sp>
      <p:graphicFrame>
        <p:nvGraphicFramePr>
          <p:cNvPr id="14" name="Object 13"/>
          <p:cNvGraphicFramePr>
            <a:graphicFrameLocks noChangeAspect="1"/>
          </p:cNvGraphicFramePr>
          <p:nvPr/>
        </p:nvGraphicFramePr>
        <p:xfrm>
          <a:off x="3043506" y="2132856"/>
          <a:ext cx="988434" cy="321816"/>
        </p:xfrm>
        <a:graphic>
          <a:graphicData uri="http://schemas.openxmlformats.org/presentationml/2006/ole">
            <p:oleObj spid="_x0000_s216065" name="Equation" r:id="rId5" imgW="545760" imgH="177480" progId="Equation.3">
              <p:embed/>
            </p:oleObj>
          </a:graphicData>
        </a:graphic>
      </p:graphicFrame>
      <p:graphicFrame>
        <p:nvGraphicFramePr>
          <p:cNvPr id="17" name="Object 16"/>
          <p:cNvGraphicFramePr>
            <a:graphicFrameLocks noChangeAspect="1"/>
          </p:cNvGraphicFramePr>
          <p:nvPr/>
        </p:nvGraphicFramePr>
        <p:xfrm>
          <a:off x="1295400" y="2708920"/>
          <a:ext cx="6457950" cy="944562"/>
        </p:xfrm>
        <a:graphic>
          <a:graphicData uri="http://schemas.openxmlformats.org/presentationml/2006/ole">
            <p:oleObj spid="_x0000_s216067" name="Equation" r:id="rId6" imgW="3479760" imgH="507960" progId="Equation.3">
              <p:embed/>
            </p:oleObj>
          </a:graphicData>
        </a:graphic>
      </p:graphicFrame>
      <p:sp>
        <p:nvSpPr>
          <p:cNvPr id="16" name="Rectangle 15"/>
          <p:cNvSpPr/>
          <p:nvPr/>
        </p:nvSpPr>
        <p:spPr>
          <a:xfrm>
            <a:off x="35496" y="6247416"/>
            <a:ext cx="4572000" cy="313932"/>
          </a:xfrm>
          <a:prstGeom prst="rect">
            <a:avLst/>
          </a:prstGeom>
        </p:spPr>
        <p:txBody>
          <a:bodyPr>
            <a:spAutoFit/>
          </a:bodyPr>
          <a:lstStyle/>
          <a:p>
            <a:r>
              <a:rPr lang="en-US" sz="1800" b="1" dirty="0" smtClean="0">
                <a:solidFill>
                  <a:srgbClr val="FF0000"/>
                </a:solidFill>
              </a:rPr>
              <a:t>http://hepdata.cedar.ac.uk/pdf/pdf3.html</a:t>
            </a:r>
            <a:endParaRPr lang="en-US" sz="1800" b="1" dirty="0">
              <a:solidFill>
                <a:srgbClr val="FF0000"/>
              </a:solidFill>
            </a:endParaRPr>
          </a:p>
        </p:txBody>
      </p:sp>
      <p:sp>
        <p:nvSpPr>
          <p:cNvPr id="18" name="TextBox 17"/>
          <p:cNvSpPr txBox="1"/>
          <p:nvPr/>
        </p:nvSpPr>
        <p:spPr>
          <a:xfrm>
            <a:off x="3963889" y="5553236"/>
            <a:ext cx="5072607" cy="609398"/>
          </a:xfrm>
          <a:prstGeom prst="rect">
            <a:avLst/>
          </a:prstGeom>
          <a:noFill/>
          <a:ln>
            <a:solidFill>
              <a:srgbClr val="0033CC"/>
            </a:solidFill>
          </a:ln>
        </p:spPr>
        <p:txBody>
          <a:bodyPr wrap="none" rtlCol="0">
            <a:spAutoFit/>
          </a:bodyPr>
          <a:lstStyle/>
          <a:p>
            <a:r>
              <a:rPr lang="en-US" sz="1600" b="1" dirty="0" smtClean="0">
                <a:solidFill>
                  <a:srgbClr val="FF0000"/>
                </a:solidFill>
              </a:rPr>
              <a:t>The proton having M~1GeV, there is little intrinsic </a:t>
            </a:r>
          </a:p>
          <a:p>
            <a:r>
              <a:rPr lang="en-US" sz="1600" b="1" dirty="0" smtClean="0">
                <a:solidFill>
                  <a:srgbClr val="FF0000"/>
                </a:solidFill>
              </a:rPr>
              <a:t>transverse momentum in the initial state</a:t>
            </a:r>
            <a:endParaRPr lang="en-US" sz="1600" b="1" dirty="0">
              <a:solidFill>
                <a:srgbClr val="FF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Hard Scattering</a:t>
            </a:r>
            <a:endParaRPr lang="en-US" dirty="0"/>
          </a:p>
        </p:txBody>
      </p:sp>
      <p:sp>
        <p:nvSpPr>
          <p:cNvPr id="3" name="Footer Placeholder 2"/>
          <p:cNvSpPr>
            <a:spLocks noGrp="1"/>
          </p:cNvSpPr>
          <p:nvPr>
            <p:ph type="ftr" sz="quarter" idx="10"/>
          </p:nvPr>
        </p:nvSpPr>
        <p:spPr/>
        <p:txBody>
          <a:bodyPr/>
          <a:lstStyle/>
          <a:p>
            <a:r>
              <a:rPr lang="en-US" smtClean="0"/>
              <a:t>CMS Data Analysis School  September 11, 2012</a:t>
            </a:r>
            <a:endParaRPr lang="en-US" dirty="0"/>
          </a:p>
        </p:txBody>
      </p:sp>
      <p:sp>
        <p:nvSpPr>
          <p:cNvPr id="4" name="Slide Number Placeholder 3"/>
          <p:cNvSpPr>
            <a:spLocks noGrp="1"/>
          </p:cNvSpPr>
          <p:nvPr>
            <p:ph type="sldNum" sz="quarter" idx="11"/>
          </p:nvPr>
        </p:nvSpPr>
        <p:spPr/>
        <p:txBody>
          <a:bodyPr/>
          <a:lstStyle/>
          <a:p>
            <a:fld id="{15154A06-9CC7-4EFF-9481-1A9F61D380B0}" type="slidenum">
              <a:rPr lang="en-US" smtClean="0"/>
              <a:pPr/>
              <a:t>14</a:t>
            </a:fld>
            <a:endParaRPr lang="en-US"/>
          </a:p>
        </p:txBody>
      </p:sp>
      <p:pic>
        <p:nvPicPr>
          <p:cNvPr id="5" name="Picture 1"/>
          <p:cNvPicPr>
            <a:picLocks noChangeAspect="1" noChangeArrowheads="1"/>
          </p:cNvPicPr>
          <p:nvPr/>
        </p:nvPicPr>
        <p:blipFill>
          <a:blip r:embed="rId2"/>
          <a:srcRect/>
          <a:stretch>
            <a:fillRect/>
          </a:stretch>
        </p:blipFill>
        <p:spPr bwMode="auto">
          <a:xfrm>
            <a:off x="1439652" y="1124744"/>
            <a:ext cx="6516724" cy="3236492"/>
          </a:xfrm>
          <a:prstGeom prst="rect">
            <a:avLst/>
          </a:prstGeom>
          <a:solidFill>
            <a:schemeClr val="bg1"/>
          </a:solidFill>
          <a:ln w="9525">
            <a:solidFill>
              <a:schemeClr val="tx1"/>
            </a:solidFill>
            <a:prstDash val="lgDash"/>
            <a:miter lim="800000"/>
            <a:headEnd/>
            <a:tailEnd/>
          </a:ln>
        </p:spPr>
      </p:pic>
      <p:sp>
        <p:nvSpPr>
          <p:cNvPr id="6" name="Rectangle 5"/>
          <p:cNvSpPr/>
          <p:nvPr/>
        </p:nvSpPr>
        <p:spPr bwMode="auto">
          <a:xfrm>
            <a:off x="6768244" y="3104964"/>
            <a:ext cx="576064"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marL="342900" marR="0" indent="-342900" algn="l" defTabSz="914400" rtl="0" eaLnBrk="1" fontAlgn="base" latinLnBrk="0" hangingPunct="1">
              <a:lnSpc>
                <a:spcPct val="80000"/>
              </a:lnSpc>
              <a:spcBef>
                <a:spcPct val="50000"/>
              </a:spcBef>
              <a:spcAft>
                <a:spcPct val="0"/>
              </a:spcAft>
              <a:buClr>
                <a:schemeClr val="accent2"/>
              </a:buClr>
              <a:buSzPct val="80000"/>
              <a:buFont typeface="Wingdings" pitchFamily="2" charset="2"/>
              <a:buNone/>
              <a:tabLst/>
            </a:pPr>
            <a:endParaRPr kumimoji="0" lang="en-US" sz="2400" b="0" i="0" u="none" strike="noStrike" cap="none" normalizeH="0" baseline="0" smtClean="0">
              <a:ln>
                <a:noFill/>
              </a:ln>
              <a:solidFill>
                <a:schemeClr val="tx1"/>
              </a:solidFill>
              <a:effectLst/>
              <a:latin typeface="Arial" pitchFamily="34" charset="0"/>
            </a:endParaRPr>
          </a:p>
        </p:txBody>
      </p:sp>
      <p:sp>
        <p:nvSpPr>
          <p:cNvPr id="7" name="TextBox 6"/>
          <p:cNvSpPr txBox="1"/>
          <p:nvPr/>
        </p:nvSpPr>
        <p:spPr>
          <a:xfrm>
            <a:off x="5220072" y="4473116"/>
            <a:ext cx="2262158" cy="313932"/>
          </a:xfrm>
          <a:prstGeom prst="rect">
            <a:avLst/>
          </a:prstGeom>
          <a:noFill/>
          <a:ln>
            <a:solidFill>
              <a:srgbClr val="0033CC"/>
            </a:solidFill>
          </a:ln>
        </p:spPr>
        <p:txBody>
          <a:bodyPr wrap="none" rtlCol="0">
            <a:spAutoFit/>
          </a:bodyPr>
          <a:lstStyle/>
          <a:p>
            <a:r>
              <a:rPr lang="en-US" sz="1800" b="1" dirty="0" smtClean="0"/>
              <a:t>Incoming </a:t>
            </a:r>
            <a:r>
              <a:rPr lang="en-US" sz="1800" b="1" dirty="0" err="1" smtClean="0"/>
              <a:t>parton,b</a:t>
            </a:r>
            <a:r>
              <a:rPr lang="en-US" sz="1800" b="1" dirty="0" smtClean="0"/>
              <a:t> </a:t>
            </a:r>
            <a:endParaRPr lang="en-US" sz="1800" b="1" dirty="0"/>
          </a:p>
        </p:txBody>
      </p:sp>
      <p:cxnSp>
        <p:nvCxnSpPr>
          <p:cNvPr id="9" name="Straight Arrow Connector 8"/>
          <p:cNvCxnSpPr/>
          <p:nvPr/>
        </p:nvCxnSpPr>
        <p:spPr bwMode="auto">
          <a:xfrm rot="16200000" flipV="1">
            <a:off x="4571603" y="3573413"/>
            <a:ext cx="1836998" cy="36004"/>
          </a:xfrm>
          <a:prstGeom prst="straightConnector1">
            <a:avLst/>
          </a:prstGeom>
          <a:noFill/>
          <a:ln w="22225" cap="flat" cmpd="sng" algn="ctr">
            <a:solidFill>
              <a:schemeClr val="tx1"/>
            </a:solidFill>
            <a:prstDash val="lgDash"/>
            <a:round/>
            <a:headEnd type="none" w="med" len="med"/>
            <a:tailEnd type="arrow"/>
          </a:ln>
          <a:effectLst/>
        </p:spPr>
      </p:cxnSp>
      <p:sp>
        <p:nvSpPr>
          <p:cNvPr id="10" name="TextBox 9"/>
          <p:cNvSpPr txBox="1"/>
          <p:nvPr/>
        </p:nvSpPr>
        <p:spPr>
          <a:xfrm>
            <a:off x="1926622" y="4473116"/>
            <a:ext cx="2249334" cy="313932"/>
          </a:xfrm>
          <a:prstGeom prst="rect">
            <a:avLst/>
          </a:prstGeom>
          <a:noFill/>
          <a:ln>
            <a:solidFill>
              <a:srgbClr val="0033CC"/>
            </a:solidFill>
          </a:ln>
        </p:spPr>
        <p:txBody>
          <a:bodyPr wrap="none" rtlCol="0">
            <a:spAutoFit/>
          </a:bodyPr>
          <a:lstStyle/>
          <a:p>
            <a:r>
              <a:rPr lang="en-US" sz="1800" b="1" dirty="0" smtClean="0"/>
              <a:t>Incoming parton, a</a:t>
            </a:r>
            <a:endParaRPr lang="en-US" sz="1800" b="1" dirty="0"/>
          </a:p>
        </p:txBody>
      </p:sp>
      <p:cxnSp>
        <p:nvCxnSpPr>
          <p:cNvPr id="11" name="Straight Arrow Connector 10"/>
          <p:cNvCxnSpPr/>
          <p:nvPr/>
        </p:nvCxnSpPr>
        <p:spPr bwMode="auto">
          <a:xfrm rot="5400000" flipH="1" flipV="1">
            <a:off x="2933023" y="3590224"/>
            <a:ext cx="1764196" cy="1589"/>
          </a:xfrm>
          <a:prstGeom prst="straightConnector1">
            <a:avLst/>
          </a:prstGeom>
          <a:noFill/>
          <a:ln w="22225" cap="flat" cmpd="sng" algn="ctr">
            <a:solidFill>
              <a:schemeClr val="tx1"/>
            </a:solidFill>
            <a:prstDash val="lgDash"/>
            <a:round/>
            <a:headEnd type="none" w="med" len="med"/>
            <a:tailEnd type="arrow"/>
          </a:ln>
          <a:effectLst/>
        </p:spPr>
      </p:cxnSp>
      <p:sp>
        <p:nvSpPr>
          <p:cNvPr id="12" name="TextBox 11"/>
          <p:cNvSpPr txBox="1"/>
          <p:nvPr/>
        </p:nvSpPr>
        <p:spPr>
          <a:xfrm>
            <a:off x="6696236" y="1412776"/>
            <a:ext cx="377026" cy="313932"/>
          </a:xfrm>
          <a:prstGeom prst="rect">
            <a:avLst/>
          </a:prstGeom>
          <a:noFill/>
        </p:spPr>
        <p:txBody>
          <a:bodyPr wrap="none" rtlCol="0">
            <a:spAutoFit/>
          </a:bodyPr>
          <a:lstStyle/>
          <a:p>
            <a:r>
              <a:rPr lang="en-US" sz="1800" b="1" dirty="0" smtClean="0"/>
              <a:t>,c</a:t>
            </a:r>
            <a:endParaRPr lang="en-US" sz="1800" b="1" dirty="0"/>
          </a:p>
        </p:txBody>
      </p:sp>
      <p:sp>
        <p:nvSpPr>
          <p:cNvPr id="13" name="TextBox 12"/>
          <p:cNvSpPr txBox="1"/>
          <p:nvPr/>
        </p:nvSpPr>
        <p:spPr>
          <a:xfrm>
            <a:off x="3930122" y="3861048"/>
            <a:ext cx="389850" cy="313932"/>
          </a:xfrm>
          <a:prstGeom prst="rect">
            <a:avLst/>
          </a:prstGeom>
          <a:noFill/>
        </p:spPr>
        <p:txBody>
          <a:bodyPr wrap="none" rtlCol="0">
            <a:spAutoFit/>
          </a:bodyPr>
          <a:lstStyle/>
          <a:p>
            <a:r>
              <a:rPr lang="en-US" sz="1800" b="1" dirty="0" smtClean="0"/>
              <a:t>,d</a:t>
            </a:r>
            <a:endParaRPr lang="en-US" sz="1800" b="1" dirty="0"/>
          </a:p>
        </p:txBody>
      </p:sp>
      <p:sp>
        <p:nvSpPr>
          <p:cNvPr id="14" name="TextBox 13"/>
          <p:cNvSpPr txBox="1"/>
          <p:nvPr/>
        </p:nvSpPr>
        <p:spPr>
          <a:xfrm>
            <a:off x="575556" y="4941168"/>
            <a:ext cx="7812868" cy="1338828"/>
          </a:xfrm>
          <a:prstGeom prst="rect">
            <a:avLst/>
          </a:prstGeom>
          <a:noFill/>
        </p:spPr>
        <p:txBody>
          <a:bodyPr wrap="square" rtlCol="0">
            <a:spAutoFit/>
          </a:bodyPr>
          <a:lstStyle/>
          <a:p>
            <a:r>
              <a:rPr lang="en-US" sz="1800" b="1" dirty="0" smtClean="0"/>
              <a:t>Since parton a and parton b will rarely have the same energy, the center of mass of the parton-parton collision is moving in the proton-proton center of mass (corresponding to the collider lab frame)</a:t>
            </a:r>
          </a:p>
          <a:p>
            <a:r>
              <a:rPr lang="en-US" sz="1800" b="1" dirty="0" smtClean="0"/>
              <a:t>The final state topology has </a:t>
            </a:r>
            <a:r>
              <a:rPr lang="en-US" sz="1800" b="1" dirty="0" smtClean="0">
                <a:solidFill>
                  <a:srgbClr val="C00000"/>
                </a:solidFill>
              </a:rPr>
              <a:t>four </a:t>
            </a:r>
            <a:r>
              <a:rPr lang="en-US" sz="1800" b="1" dirty="0" err="1" smtClean="0">
                <a:solidFill>
                  <a:srgbClr val="C00000"/>
                </a:solidFill>
              </a:rPr>
              <a:t>partons</a:t>
            </a:r>
            <a:r>
              <a:rPr lang="en-US" sz="1800" b="1" dirty="0" smtClean="0">
                <a:solidFill>
                  <a:srgbClr val="C00000"/>
                </a:solidFill>
              </a:rPr>
              <a:t> (jets), </a:t>
            </a:r>
            <a:r>
              <a:rPr lang="en-US" sz="1800" b="1" dirty="0" smtClean="0"/>
              <a:t>the two from the hard scatter and the two “beam fragments” </a:t>
            </a:r>
            <a:endParaRPr lang="en-US" sz="1800" b="1" dirty="0"/>
          </a:p>
        </p:txBody>
      </p:sp>
      <p:sp>
        <p:nvSpPr>
          <p:cNvPr id="17" name="Rectangle 16"/>
          <p:cNvSpPr/>
          <p:nvPr/>
        </p:nvSpPr>
        <p:spPr bwMode="auto">
          <a:xfrm>
            <a:off x="6660232" y="2204864"/>
            <a:ext cx="396044" cy="388441"/>
          </a:xfrm>
          <a:prstGeom prst="rect">
            <a:avLst/>
          </a:prstGeom>
          <a:solidFill>
            <a:schemeClr val="bg1"/>
          </a:solid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marL="342900" marR="0" indent="-342900" algn="l" defTabSz="914400" rtl="0" eaLnBrk="1" fontAlgn="base" latinLnBrk="0" hangingPunct="1">
              <a:lnSpc>
                <a:spcPct val="80000"/>
              </a:lnSpc>
              <a:spcBef>
                <a:spcPct val="50000"/>
              </a:spcBef>
              <a:spcAft>
                <a:spcPct val="0"/>
              </a:spcAft>
              <a:buClr>
                <a:schemeClr val="accent2"/>
              </a:buClr>
              <a:buSzPct val="80000"/>
              <a:buFont typeface="Wingdings" pitchFamily="2" charset="2"/>
              <a:buNone/>
              <a:tabLst/>
            </a:pPr>
            <a:endParaRPr kumimoji="0" lang="en-US" sz="2400" b="0" i="0" u="none" strike="noStrike" cap="none" normalizeH="0" baseline="0" dirty="0" smtClean="0">
              <a:ln>
                <a:noFill/>
              </a:ln>
              <a:solidFill>
                <a:schemeClr val="bg1"/>
              </a:solidFill>
              <a:effectLst/>
              <a:latin typeface="Arial" pitchFamily="34" charset="0"/>
            </a:endParaRPr>
          </a:p>
        </p:txBody>
      </p:sp>
      <p:sp>
        <p:nvSpPr>
          <p:cNvPr id="15" name="TextBox 14"/>
          <p:cNvSpPr txBox="1"/>
          <p:nvPr/>
        </p:nvSpPr>
        <p:spPr>
          <a:xfrm>
            <a:off x="6611595" y="2034948"/>
            <a:ext cx="2172390" cy="313932"/>
          </a:xfrm>
          <a:prstGeom prst="rect">
            <a:avLst/>
          </a:prstGeom>
          <a:noFill/>
          <a:ln>
            <a:solidFill>
              <a:srgbClr val="0033CC"/>
            </a:solidFill>
          </a:ln>
        </p:spPr>
        <p:txBody>
          <a:bodyPr wrap="none" rtlCol="0">
            <a:spAutoFit/>
          </a:bodyPr>
          <a:lstStyle/>
          <a:p>
            <a:r>
              <a:rPr lang="en-US" sz="1800" b="1" dirty="0" smtClean="0"/>
              <a:t>Fragmented beam</a:t>
            </a:r>
            <a:endParaRPr lang="en-US" sz="1800" b="1" dirty="0"/>
          </a:p>
        </p:txBody>
      </p:sp>
      <p:sp>
        <p:nvSpPr>
          <p:cNvPr id="16" name="TextBox 15"/>
          <p:cNvSpPr txBox="1"/>
          <p:nvPr/>
        </p:nvSpPr>
        <p:spPr>
          <a:xfrm>
            <a:off x="719572" y="2070952"/>
            <a:ext cx="2172390" cy="313932"/>
          </a:xfrm>
          <a:prstGeom prst="rect">
            <a:avLst/>
          </a:prstGeom>
          <a:noFill/>
          <a:ln>
            <a:solidFill>
              <a:srgbClr val="0033CC"/>
            </a:solidFill>
          </a:ln>
        </p:spPr>
        <p:txBody>
          <a:bodyPr wrap="none" rtlCol="0">
            <a:spAutoFit/>
          </a:bodyPr>
          <a:lstStyle/>
          <a:p>
            <a:r>
              <a:rPr lang="en-US" sz="1800" b="1" dirty="0" smtClean="0"/>
              <a:t>Fragmented beam</a:t>
            </a:r>
            <a:endParaRPr lang="en-US" sz="1800" b="1" dirty="0"/>
          </a:p>
        </p:txBody>
      </p:sp>
      <p:sp>
        <p:nvSpPr>
          <p:cNvPr id="18" name="TextBox 17"/>
          <p:cNvSpPr txBox="1"/>
          <p:nvPr/>
        </p:nvSpPr>
        <p:spPr>
          <a:xfrm>
            <a:off x="6012160" y="1098844"/>
            <a:ext cx="2262158" cy="313932"/>
          </a:xfrm>
          <a:prstGeom prst="rect">
            <a:avLst/>
          </a:prstGeom>
          <a:noFill/>
          <a:ln>
            <a:solidFill>
              <a:srgbClr val="0033CC"/>
            </a:solidFill>
          </a:ln>
        </p:spPr>
        <p:txBody>
          <a:bodyPr wrap="none" rtlCol="0">
            <a:spAutoFit/>
          </a:bodyPr>
          <a:lstStyle/>
          <a:p>
            <a:r>
              <a:rPr lang="en-US" sz="1800" b="1" dirty="0" smtClean="0"/>
              <a:t>Outgoing Parton, c</a:t>
            </a:r>
            <a:endParaRPr lang="en-US" sz="1800" b="1" dirty="0"/>
          </a:p>
        </p:txBody>
      </p:sp>
      <p:sp>
        <p:nvSpPr>
          <p:cNvPr id="19" name="TextBox 18"/>
          <p:cNvSpPr txBox="1"/>
          <p:nvPr/>
        </p:nvSpPr>
        <p:spPr>
          <a:xfrm>
            <a:off x="1799692" y="3583120"/>
            <a:ext cx="2339102" cy="313932"/>
          </a:xfrm>
          <a:prstGeom prst="rect">
            <a:avLst/>
          </a:prstGeom>
          <a:noFill/>
          <a:ln>
            <a:solidFill>
              <a:srgbClr val="0033CC"/>
            </a:solidFill>
          </a:ln>
        </p:spPr>
        <p:txBody>
          <a:bodyPr wrap="none" rtlCol="0">
            <a:spAutoFit/>
          </a:bodyPr>
          <a:lstStyle/>
          <a:p>
            <a:r>
              <a:rPr lang="en-US" sz="1800" b="1" dirty="0" smtClean="0"/>
              <a:t>Outgoing Parton, d </a:t>
            </a:r>
            <a:endParaRPr lang="en-US" sz="1800"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solidFill>
              </a:rPr>
              <a:t>Production Kinematics - 1</a:t>
            </a:r>
            <a:endParaRPr lang="en-US" dirty="0">
              <a:solidFill>
                <a:schemeClr val="tx1"/>
              </a:solidFill>
            </a:endParaRPr>
          </a:p>
        </p:txBody>
      </p:sp>
      <p:sp>
        <p:nvSpPr>
          <p:cNvPr id="2" name="Footer Placeholder 1"/>
          <p:cNvSpPr>
            <a:spLocks noGrp="1"/>
          </p:cNvSpPr>
          <p:nvPr>
            <p:ph type="ftr" sz="quarter" idx="10"/>
          </p:nvPr>
        </p:nvSpPr>
        <p:spPr/>
        <p:txBody>
          <a:bodyPr/>
          <a:lstStyle/>
          <a:p>
            <a:r>
              <a:rPr lang="en-US" smtClean="0"/>
              <a:t>CMS Data Analysis School  September 11, 2012</a:t>
            </a:r>
            <a:endParaRPr lang="en-US" dirty="0"/>
          </a:p>
        </p:txBody>
      </p:sp>
      <p:sp>
        <p:nvSpPr>
          <p:cNvPr id="3" name="Slide Number Placeholder 2"/>
          <p:cNvSpPr>
            <a:spLocks noGrp="1"/>
          </p:cNvSpPr>
          <p:nvPr>
            <p:ph type="sldNum" sz="quarter" idx="11"/>
          </p:nvPr>
        </p:nvSpPr>
        <p:spPr/>
        <p:txBody>
          <a:bodyPr/>
          <a:lstStyle/>
          <a:p>
            <a:fld id="{2E734FBE-9EC0-4503-BC17-2C863CC45537}" type="slidenum">
              <a:rPr lang="en-US" smtClean="0"/>
              <a:pPr/>
              <a:t>15</a:t>
            </a:fld>
            <a:endParaRPr lang="en-US"/>
          </a:p>
        </p:txBody>
      </p:sp>
      <p:sp>
        <p:nvSpPr>
          <p:cNvPr id="8" name="Oval 7"/>
          <p:cNvSpPr/>
          <p:nvPr/>
        </p:nvSpPr>
        <p:spPr bwMode="auto">
          <a:xfrm>
            <a:off x="5832140" y="1268760"/>
            <a:ext cx="936104" cy="1440160"/>
          </a:xfrm>
          <a:prstGeom prst="ellipse">
            <a:avLst/>
          </a:prstGeom>
          <a:noFill/>
          <a:ln w="952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marL="342900" marR="0" indent="-342900" algn="l" defTabSz="914400" rtl="0" eaLnBrk="1" fontAlgn="base" latinLnBrk="0" hangingPunct="1">
              <a:lnSpc>
                <a:spcPct val="80000"/>
              </a:lnSpc>
              <a:spcBef>
                <a:spcPct val="50000"/>
              </a:spcBef>
              <a:spcAft>
                <a:spcPct val="0"/>
              </a:spcAft>
              <a:buClr>
                <a:schemeClr val="accent2"/>
              </a:buClr>
              <a:buSzPct val="80000"/>
              <a:buFont typeface="Wingdings" pitchFamily="2" charset="2"/>
              <a:buNone/>
              <a:tabLst/>
            </a:pPr>
            <a:endParaRPr kumimoji="0" lang="en-US" sz="2400" b="0" i="0" u="none" strike="noStrike" cap="none" normalizeH="0" baseline="0" smtClean="0">
              <a:ln>
                <a:noFill/>
              </a:ln>
              <a:solidFill>
                <a:schemeClr val="tx1"/>
              </a:solidFill>
              <a:effectLst/>
              <a:latin typeface="Arial" pitchFamily="34" charset="0"/>
            </a:endParaRPr>
          </a:p>
        </p:txBody>
      </p:sp>
      <p:sp>
        <p:nvSpPr>
          <p:cNvPr id="9" name="Oval 8"/>
          <p:cNvSpPr/>
          <p:nvPr/>
        </p:nvSpPr>
        <p:spPr bwMode="auto">
          <a:xfrm>
            <a:off x="1763688" y="1268760"/>
            <a:ext cx="936104" cy="1440160"/>
          </a:xfrm>
          <a:prstGeom prst="ellipse">
            <a:avLst/>
          </a:prstGeom>
          <a:noFill/>
          <a:ln w="952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marL="342900" marR="0" indent="-342900" algn="l" defTabSz="914400" rtl="0" eaLnBrk="1" fontAlgn="base" latinLnBrk="0" hangingPunct="1">
              <a:lnSpc>
                <a:spcPct val="80000"/>
              </a:lnSpc>
              <a:spcBef>
                <a:spcPct val="50000"/>
              </a:spcBef>
              <a:spcAft>
                <a:spcPct val="0"/>
              </a:spcAft>
              <a:buClr>
                <a:schemeClr val="accent2"/>
              </a:buClr>
              <a:buSzPct val="80000"/>
              <a:buFont typeface="Wingdings" pitchFamily="2" charset="2"/>
              <a:buNone/>
              <a:tabLst/>
            </a:pPr>
            <a:endParaRPr kumimoji="0" lang="en-US" sz="2400" b="0" i="0" u="none" strike="noStrike" cap="none" normalizeH="0" baseline="0" smtClean="0">
              <a:ln>
                <a:noFill/>
              </a:ln>
              <a:solidFill>
                <a:schemeClr val="tx1"/>
              </a:solidFill>
              <a:effectLst/>
              <a:latin typeface="Arial" pitchFamily="34" charset="0"/>
            </a:endParaRPr>
          </a:p>
        </p:txBody>
      </p:sp>
      <p:cxnSp>
        <p:nvCxnSpPr>
          <p:cNvPr id="16" name="Straight Arrow Connector 15"/>
          <p:cNvCxnSpPr/>
          <p:nvPr/>
        </p:nvCxnSpPr>
        <p:spPr bwMode="auto">
          <a:xfrm>
            <a:off x="2627784" y="1987252"/>
            <a:ext cx="720080" cy="1588"/>
          </a:xfrm>
          <a:prstGeom prst="straightConnector1">
            <a:avLst/>
          </a:prstGeom>
          <a:noFill/>
          <a:ln w="12700" cap="flat" cmpd="sng" algn="ctr">
            <a:solidFill>
              <a:schemeClr val="tx1"/>
            </a:solidFill>
            <a:prstDash val="solid"/>
            <a:round/>
            <a:headEnd type="none" w="med" len="med"/>
            <a:tailEnd type="arrow"/>
          </a:ln>
          <a:effectLst/>
        </p:spPr>
      </p:cxnSp>
      <p:cxnSp>
        <p:nvCxnSpPr>
          <p:cNvPr id="20" name="Straight Arrow Connector 19"/>
          <p:cNvCxnSpPr/>
          <p:nvPr/>
        </p:nvCxnSpPr>
        <p:spPr bwMode="auto">
          <a:xfrm>
            <a:off x="2591780" y="1699220"/>
            <a:ext cx="1440160" cy="1588"/>
          </a:xfrm>
          <a:prstGeom prst="straightConnector1">
            <a:avLst/>
          </a:prstGeom>
          <a:noFill/>
          <a:ln w="12700" cap="flat" cmpd="sng" algn="ctr">
            <a:solidFill>
              <a:schemeClr val="tx1"/>
            </a:solidFill>
            <a:prstDash val="solid"/>
            <a:round/>
            <a:headEnd type="none" w="med" len="med"/>
            <a:tailEnd type="arrow"/>
          </a:ln>
          <a:effectLst/>
        </p:spPr>
      </p:cxnSp>
      <p:cxnSp>
        <p:nvCxnSpPr>
          <p:cNvPr id="22" name="Straight Arrow Connector 21"/>
          <p:cNvCxnSpPr/>
          <p:nvPr/>
        </p:nvCxnSpPr>
        <p:spPr bwMode="auto">
          <a:xfrm>
            <a:off x="2627784" y="2239280"/>
            <a:ext cx="972108" cy="1588"/>
          </a:xfrm>
          <a:prstGeom prst="straightConnector1">
            <a:avLst/>
          </a:prstGeom>
          <a:noFill/>
          <a:ln w="12700" cap="flat" cmpd="sng" algn="ctr">
            <a:solidFill>
              <a:schemeClr val="tx1"/>
            </a:solidFill>
            <a:prstDash val="solid"/>
            <a:round/>
            <a:headEnd type="none" w="med" len="med"/>
            <a:tailEnd type="arrow"/>
          </a:ln>
          <a:effectLst/>
        </p:spPr>
      </p:cxnSp>
      <p:graphicFrame>
        <p:nvGraphicFramePr>
          <p:cNvPr id="23" name="Object 22"/>
          <p:cNvGraphicFramePr>
            <a:graphicFrameLocks noChangeAspect="1"/>
          </p:cNvGraphicFramePr>
          <p:nvPr/>
        </p:nvGraphicFramePr>
        <p:xfrm>
          <a:off x="2936875" y="944724"/>
          <a:ext cx="393700" cy="758825"/>
        </p:xfrm>
        <a:graphic>
          <a:graphicData uri="http://schemas.openxmlformats.org/presentationml/2006/ole">
            <p:oleObj spid="_x0000_s214017" name="Equation" r:id="rId3" imgW="393480" imgH="431640" progId="Equation.3">
              <p:embed/>
            </p:oleObj>
          </a:graphicData>
        </a:graphic>
      </p:graphicFrame>
      <p:graphicFrame>
        <p:nvGraphicFramePr>
          <p:cNvPr id="214018" name="Object 2"/>
          <p:cNvGraphicFramePr>
            <a:graphicFrameLocks noChangeAspect="1"/>
          </p:cNvGraphicFramePr>
          <p:nvPr/>
        </p:nvGraphicFramePr>
        <p:xfrm>
          <a:off x="5051425" y="944724"/>
          <a:ext cx="406400" cy="758825"/>
        </p:xfrm>
        <a:graphic>
          <a:graphicData uri="http://schemas.openxmlformats.org/presentationml/2006/ole">
            <p:oleObj spid="_x0000_s214018" name="Equation" r:id="rId4" imgW="406080" imgH="431640" progId="Equation.3">
              <p:embed/>
            </p:oleObj>
          </a:graphicData>
        </a:graphic>
      </p:graphicFrame>
      <p:cxnSp>
        <p:nvCxnSpPr>
          <p:cNvPr id="33" name="Straight Arrow Connector 32"/>
          <p:cNvCxnSpPr/>
          <p:nvPr/>
        </p:nvCxnSpPr>
        <p:spPr bwMode="auto">
          <a:xfrm rot="10800000">
            <a:off x="4319972" y="1699220"/>
            <a:ext cx="1548172" cy="1588"/>
          </a:xfrm>
          <a:prstGeom prst="straightConnector1">
            <a:avLst/>
          </a:prstGeom>
          <a:noFill/>
          <a:ln w="9525" cap="flat" cmpd="sng" algn="ctr">
            <a:solidFill>
              <a:schemeClr val="tx1"/>
            </a:solidFill>
            <a:prstDash val="solid"/>
            <a:round/>
            <a:headEnd type="none" w="med" len="med"/>
            <a:tailEnd type="arrow"/>
          </a:ln>
          <a:effectLst/>
        </p:spPr>
      </p:cxnSp>
      <p:cxnSp>
        <p:nvCxnSpPr>
          <p:cNvPr id="35" name="Straight Arrow Connector 34"/>
          <p:cNvCxnSpPr/>
          <p:nvPr/>
        </p:nvCxnSpPr>
        <p:spPr bwMode="auto">
          <a:xfrm rot="10800000">
            <a:off x="4824028" y="1880828"/>
            <a:ext cx="1008112" cy="1588"/>
          </a:xfrm>
          <a:prstGeom prst="straightConnector1">
            <a:avLst/>
          </a:prstGeom>
          <a:noFill/>
          <a:ln w="9525" cap="flat" cmpd="sng" algn="ctr">
            <a:solidFill>
              <a:schemeClr val="tx1"/>
            </a:solidFill>
            <a:prstDash val="solid"/>
            <a:round/>
            <a:headEnd type="none" w="med" len="med"/>
            <a:tailEnd type="arrow"/>
          </a:ln>
          <a:effectLst/>
        </p:spPr>
      </p:cxnSp>
      <p:graphicFrame>
        <p:nvGraphicFramePr>
          <p:cNvPr id="39" name="Object 38"/>
          <p:cNvGraphicFramePr>
            <a:graphicFrameLocks noChangeAspect="1"/>
          </p:cNvGraphicFramePr>
          <p:nvPr/>
        </p:nvGraphicFramePr>
        <p:xfrm>
          <a:off x="6978228" y="1089668"/>
          <a:ext cx="1518208" cy="1871280"/>
        </p:xfrm>
        <a:graphic>
          <a:graphicData uri="http://schemas.openxmlformats.org/presentationml/2006/ole">
            <p:oleObj spid="_x0000_s214019" name="Equation" r:id="rId5" imgW="1091880" imgH="1346040" progId="Equation.3">
              <p:embed/>
            </p:oleObj>
          </a:graphicData>
        </a:graphic>
      </p:graphicFrame>
      <p:cxnSp>
        <p:nvCxnSpPr>
          <p:cNvPr id="40" name="Straight Arrow Connector 39"/>
          <p:cNvCxnSpPr/>
          <p:nvPr/>
        </p:nvCxnSpPr>
        <p:spPr bwMode="auto">
          <a:xfrm rot="10800000">
            <a:off x="5364088" y="2132856"/>
            <a:ext cx="468052" cy="1588"/>
          </a:xfrm>
          <a:prstGeom prst="straightConnector1">
            <a:avLst/>
          </a:prstGeom>
          <a:noFill/>
          <a:ln w="9525" cap="flat" cmpd="sng" algn="ctr">
            <a:solidFill>
              <a:schemeClr val="tx1"/>
            </a:solidFill>
            <a:prstDash val="solid"/>
            <a:round/>
            <a:headEnd type="none" w="med" len="med"/>
            <a:tailEnd type="arrow"/>
          </a:ln>
          <a:effectLst/>
        </p:spPr>
      </p:cxnSp>
      <p:sp>
        <p:nvSpPr>
          <p:cNvPr id="43" name="TextBox 42"/>
          <p:cNvSpPr txBox="1"/>
          <p:nvPr/>
        </p:nvSpPr>
        <p:spPr>
          <a:xfrm>
            <a:off x="467544" y="2912689"/>
            <a:ext cx="8424936" cy="1003352"/>
          </a:xfrm>
          <a:prstGeom prst="rect">
            <a:avLst/>
          </a:prstGeom>
          <a:noFill/>
        </p:spPr>
        <p:txBody>
          <a:bodyPr wrap="square" rtlCol="0">
            <a:spAutoFit/>
          </a:bodyPr>
          <a:lstStyle/>
          <a:p>
            <a:r>
              <a:rPr lang="en-US" sz="1600" dirty="0" smtClean="0"/>
              <a:t>Since P</a:t>
            </a:r>
            <a:r>
              <a:rPr lang="en-US" sz="1600" baseline="-25000" dirty="0" smtClean="0"/>
              <a:t>T</a:t>
            </a:r>
            <a:r>
              <a:rPr lang="en-US" sz="1600" dirty="0" smtClean="0"/>
              <a:t> is limited but  P</a:t>
            </a:r>
            <a:r>
              <a:rPr lang="en-US" sz="1600" i="1" baseline="-25000" dirty="0" smtClean="0"/>
              <a:t>L</a:t>
            </a:r>
            <a:r>
              <a:rPr lang="en-US" sz="1600" dirty="0" smtClean="0"/>
              <a:t> varies greatly, we need special variables that transform well under a Lorentz boost to handle a center of mass with very different energies. E and p don’t work well, but (E+P</a:t>
            </a:r>
            <a:r>
              <a:rPr lang="en-US" sz="1600" i="1" baseline="-25000" dirty="0" smtClean="0"/>
              <a:t>L</a:t>
            </a:r>
            <a:r>
              <a:rPr lang="en-US" sz="1600" dirty="0" smtClean="0"/>
              <a:t>) and (E-P</a:t>
            </a:r>
            <a:r>
              <a:rPr lang="en-US" sz="1600" i="1" baseline="-25000" dirty="0" smtClean="0"/>
              <a:t>L</a:t>
            </a:r>
            <a:r>
              <a:rPr lang="en-US" sz="1600" dirty="0" smtClean="0"/>
              <a:t>) do (light cone variables)</a:t>
            </a:r>
          </a:p>
          <a:p>
            <a:r>
              <a:rPr lang="en-US" sz="1600" dirty="0" smtClean="0"/>
              <a:t>A boost of a system by </a:t>
            </a:r>
            <a:r>
              <a:rPr lang="en-US" sz="1600" dirty="0" smtClean="0">
                <a:latin typeface="Symbol" pitchFamily="18" charset="2"/>
              </a:rPr>
              <a:t>b</a:t>
            </a:r>
            <a:r>
              <a:rPr lang="en-US" sz="1600" dirty="0" smtClean="0"/>
              <a:t> is given by</a:t>
            </a:r>
          </a:p>
        </p:txBody>
      </p:sp>
      <p:graphicFrame>
        <p:nvGraphicFramePr>
          <p:cNvPr id="44" name="Object 43"/>
          <p:cNvGraphicFramePr>
            <a:graphicFrameLocks noChangeAspect="1"/>
          </p:cNvGraphicFramePr>
          <p:nvPr/>
        </p:nvGraphicFramePr>
        <p:xfrm>
          <a:off x="6012160" y="4689140"/>
          <a:ext cx="2151478" cy="950653"/>
        </p:xfrm>
        <a:graphic>
          <a:graphicData uri="http://schemas.openxmlformats.org/presentationml/2006/ole">
            <p:oleObj spid="_x0000_s214020" name="Equation" r:id="rId6" imgW="1091880" imgH="482400" progId="Equation.3">
              <p:embed/>
            </p:oleObj>
          </a:graphicData>
        </a:graphic>
      </p:graphicFrame>
      <p:graphicFrame>
        <p:nvGraphicFramePr>
          <p:cNvPr id="46" name="Object 45"/>
          <p:cNvGraphicFramePr>
            <a:graphicFrameLocks noChangeAspect="1"/>
          </p:cNvGraphicFramePr>
          <p:nvPr/>
        </p:nvGraphicFramePr>
        <p:xfrm>
          <a:off x="1637059" y="3933056"/>
          <a:ext cx="5383213" cy="792163"/>
        </p:xfrm>
        <a:graphic>
          <a:graphicData uri="http://schemas.openxmlformats.org/presentationml/2006/ole">
            <p:oleObj spid="_x0000_s214022" name="Equation" r:id="rId7" imgW="3454200" imgH="507960" progId="Equation.3">
              <p:embed/>
            </p:oleObj>
          </a:graphicData>
        </a:graphic>
      </p:graphicFrame>
      <p:sp>
        <p:nvSpPr>
          <p:cNvPr id="48" name="TextBox 47"/>
          <p:cNvSpPr txBox="1"/>
          <p:nvPr/>
        </p:nvSpPr>
        <p:spPr>
          <a:xfrm>
            <a:off x="539552" y="5769260"/>
            <a:ext cx="7884876" cy="535531"/>
          </a:xfrm>
          <a:prstGeom prst="rect">
            <a:avLst/>
          </a:prstGeom>
          <a:noFill/>
        </p:spPr>
        <p:txBody>
          <a:bodyPr wrap="square" rtlCol="0">
            <a:spAutoFit/>
          </a:bodyPr>
          <a:lstStyle/>
          <a:p>
            <a:r>
              <a:rPr lang="en-US" sz="1800" b="1" dirty="0" smtClean="0">
                <a:solidFill>
                  <a:srgbClr val="C00000"/>
                </a:solidFill>
              </a:rPr>
              <a:t>A boost of </a:t>
            </a:r>
            <a:r>
              <a:rPr lang="en-US" sz="1800" b="1" dirty="0" smtClean="0">
                <a:solidFill>
                  <a:srgbClr val="C00000"/>
                </a:solidFill>
                <a:latin typeface="Symbol" pitchFamily="18" charset="2"/>
              </a:rPr>
              <a:t>b</a:t>
            </a:r>
            <a:r>
              <a:rPr lang="en-US" sz="1800" b="1" dirty="0" smtClean="0">
                <a:solidFill>
                  <a:srgbClr val="C00000"/>
                </a:solidFill>
              </a:rPr>
              <a:t> simply adds </a:t>
            </a:r>
            <a:r>
              <a:rPr lang="en-US" sz="1800" b="1" dirty="0" err="1" smtClean="0">
                <a:solidFill>
                  <a:srgbClr val="C00000"/>
                </a:solidFill>
              </a:rPr>
              <a:t>Y</a:t>
            </a:r>
            <a:r>
              <a:rPr lang="en-US" sz="1800" b="1" baseline="-25000" dirty="0" err="1" smtClean="0">
                <a:solidFill>
                  <a:srgbClr val="C00000"/>
                </a:solidFill>
                <a:latin typeface="Symbol" pitchFamily="18" charset="2"/>
              </a:rPr>
              <a:t>b</a:t>
            </a:r>
            <a:r>
              <a:rPr lang="en-US" sz="1800" b="1" dirty="0" smtClean="0">
                <a:solidFill>
                  <a:srgbClr val="C00000"/>
                </a:solidFill>
              </a:rPr>
              <a:t> to the rapidity of every particle and </a:t>
            </a:r>
            <a:r>
              <a:rPr lang="en-US" sz="1800" b="1" u="sng" dirty="0" smtClean="0">
                <a:solidFill>
                  <a:srgbClr val="C00000"/>
                </a:solidFill>
              </a:rPr>
              <a:t>any rapidity interval is  unchanged by a boost</a:t>
            </a:r>
          </a:p>
        </p:txBody>
      </p:sp>
      <p:sp>
        <p:nvSpPr>
          <p:cNvPr id="21" name="TextBox 20"/>
          <p:cNvSpPr txBox="1"/>
          <p:nvPr/>
        </p:nvSpPr>
        <p:spPr>
          <a:xfrm>
            <a:off x="503548" y="4905164"/>
            <a:ext cx="5006499" cy="313932"/>
          </a:xfrm>
          <a:prstGeom prst="rect">
            <a:avLst/>
          </a:prstGeom>
          <a:noFill/>
        </p:spPr>
        <p:txBody>
          <a:bodyPr wrap="none" rtlCol="0">
            <a:spAutoFit/>
          </a:bodyPr>
          <a:lstStyle/>
          <a:p>
            <a:r>
              <a:rPr lang="en-US" sz="1800" dirty="0" smtClean="0"/>
              <a:t>This suggests using as a variable, the “rapidity”</a:t>
            </a:r>
            <a:endParaRPr lang="en-US" sz="1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solidFill>
              </a:rPr>
              <a:t>Production Kinematics - 2</a:t>
            </a:r>
            <a:endParaRPr lang="en-US" dirty="0">
              <a:solidFill>
                <a:schemeClr val="tx1"/>
              </a:solidFill>
            </a:endParaRPr>
          </a:p>
        </p:txBody>
      </p:sp>
      <p:sp>
        <p:nvSpPr>
          <p:cNvPr id="2" name="Footer Placeholder 1"/>
          <p:cNvSpPr>
            <a:spLocks noGrp="1"/>
          </p:cNvSpPr>
          <p:nvPr>
            <p:ph type="ftr" sz="quarter" idx="10"/>
          </p:nvPr>
        </p:nvSpPr>
        <p:spPr/>
        <p:txBody>
          <a:bodyPr/>
          <a:lstStyle/>
          <a:p>
            <a:r>
              <a:rPr lang="en-US" smtClean="0"/>
              <a:t>CMS Data Analysis School  September 11, 2012</a:t>
            </a:r>
            <a:endParaRPr lang="en-US" dirty="0"/>
          </a:p>
        </p:txBody>
      </p:sp>
      <p:sp>
        <p:nvSpPr>
          <p:cNvPr id="3" name="Slide Number Placeholder 2"/>
          <p:cNvSpPr>
            <a:spLocks noGrp="1"/>
          </p:cNvSpPr>
          <p:nvPr>
            <p:ph type="sldNum" sz="quarter" idx="11"/>
          </p:nvPr>
        </p:nvSpPr>
        <p:spPr/>
        <p:txBody>
          <a:bodyPr/>
          <a:lstStyle/>
          <a:p>
            <a:fld id="{2E734FBE-9EC0-4503-BC17-2C863CC45537}" type="slidenum">
              <a:rPr lang="en-US" smtClean="0"/>
              <a:pPr/>
              <a:t>16</a:t>
            </a:fld>
            <a:endParaRPr lang="en-US"/>
          </a:p>
        </p:txBody>
      </p:sp>
      <p:graphicFrame>
        <p:nvGraphicFramePr>
          <p:cNvPr id="7" name="Object 6"/>
          <p:cNvGraphicFramePr>
            <a:graphicFrameLocks noChangeAspect="1"/>
          </p:cNvGraphicFramePr>
          <p:nvPr/>
        </p:nvGraphicFramePr>
        <p:xfrm>
          <a:off x="1979712" y="2196406"/>
          <a:ext cx="5329238" cy="944562"/>
        </p:xfrm>
        <a:graphic>
          <a:graphicData uri="http://schemas.openxmlformats.org/presentationml/2006/ole">
            <p:oleObj spid="_x0000_s212994" name="Equation" r:id="rId3" imgW="4444920" imgH="787320" progId="Equation.3">
              <p:embed/>
            </p:oleObj>
          </a:graphicData>
        </a:graphic>
      </p:graphicFrame>
      <p:sp>
        <p:nvSpPr>
          <p:cNvPr id="8" name="TextBox 7"/>
          <p:cNvSpPr txBox="1"/>
          <p:nvPr/>
        </p:nvSpPr>
        <p:spPr>
          <a:xfrm>
            <a:off x="503548" y="1664804"/>
            <a:ext cx="8136904" cy="486287"/>
          </a:xfrm>
          <a:prstGeom prst="rect">
            <a:avLst/>
          </a:prstGeom>
          <a:noFill/>
        </p:spPr>
        <p:txBody>
          <a:bodyPr wrap="square" rtlCol="0">
            <a:spAutoFit/>
          </a:bodyPr>
          <a:lstStyle/>
          <a:p>
            <a:r>
              <a:rPr lang="en-US" sz="1600" dirty="0" smtClean="0"/>
              <a:t>For relativistic particles, </a:t>
            </a:r>
            <a:r>
              <a:rPr lang="en-US" sz="1600" dirty="0" smtClean="0">
                <a:latin typeface="Symbol" pitchFamily="18" charset="2"/>
              </a:rPr>
              <a:t>b</a:t>
            </a:r>
            <a:r>
              <a:rPr lang="en-US" sz="1600" dirty="0" smtClean="0"/>
              <a:t>~1, the momentum drops out, only depends on angle. This new variable is called the “</a:t>
            </a:r>
            <a:r>
              <a:rPr lang="en-US" sz="1600" dirty="0" err="1" smtClean="0"/>
              <a:t>pseudorapidity</a:t>
            </a:r>
            <a:r>
              <a:rPr lang="en-US" sz="1600" dirty="0" smtClean="0"/>
              <a:t>”, </a:t>
            </a:r>
            <a:r>
              <a:rPr lang="en-US" sz="1600" dirty="0" smtClean="0">
                <a:latin typeface="Symbol" pitchFamily="18" charset="2"/>
              </a:rPr>
              <a:t>h</a:t>
            </a:r>
            <a:r>
              <a:rPr lang="en-US" sz="1600" dirty="0" smtClean="0"/>
              <a:t>. </a:t>
            </a:r>
            <a:endParaRPr lang="en-US" sz="1600" dirty="0"/>
          </a:p>
        </p:txBody>
      </p:sp>
      <p:sp>
        <p:nvSpPr>
          <p:cNvPr id="13" name="TextBox 12"/>
          <p:cNvSpPr txBox="1"/>
          <p:nvPr/>
        </p:nvSpPr>
        <p:spPr>
          <a:xfrm>
            <a:off x="467544" y="1160748"/>
            <a:ext cx="8208912" cy="535531"/>
          </a:xfrm>
          <a:prstGeom prst="rect">
            <a:avLst/>
          </a:prstGeom>
          <a:noFill/>
        </p:spPr>
        <p:txBody>
          <a:bodyPr wrap="square" rtlCol="0">
            <a:spAutoFit/>
          </a:bodyPr>
          <a:lstStyle/>
          <a:p>
            <a:r>
              <a:rPr lang="en-US" sz="1800" b="1" dirty="0" smtClean="0"/>
              <a:t>Since y’= y + Y</a:t>
            </a:r>
            <a:r>
              <a:rPr lang="en-US" sz="1800" b="1" baseline="-25000" dirty="0" smtClean="0"/>
              <a:t>B</a:t>
            </a:r>
            <a:r>
              <a:rPr lang="en-US" sz="1800" b="1" dirty="0" smtClean="0"/>
              <a:t>, the “span” of a object </a:t>
            </a:r>
            <a:r>
              <a:rPr lang="en-US" sz="1800" b="1" dirty="0" smtClean="0">
                <a:latin typeface="Symbol" pitchFamily="18" charset="2"/>
              </a:rPr>
              <a:t>D</a:t>
            </a:r>
            <a:r>
              <a:rPr lang="en-US" sz="1800" b="1" dirty="0" smtClean="0"/>
              <a:t> y = y</a:t>
            </a:r>
            <a:r>
              <a:rPr lang="en-US" sz="1800" b="1" baseline="-25000" dirty="0" smtClean="0"/>
              <a:t>1</a:t>
            </a:r>
            <a:r>
              <a:rPr lang="en-US" sz="1800" b="1" dirty="0" smtClean="0"/>
              <a:t>-y</a:t>
            </a:r>
            <a:r>
              <a:rPr lang="en-US" sz="1800" b="1" baseline="-25000" dirty="0" smtClean="0"/>
              <a:t>2</a:t>
            </a:r>
            <a:r>
              <a:rPr lang="en-US" sz="1800" b="1" dirty="0" smtClean="0"/>
              <a:t>  is independent of CM motion of the 2 colliding </a:t>
            </a:r>
            <a:r>
              <a:rPr lang="en-US" sz="1800" b="1" dirty="0" err="1" smtClean="0"/>
              <a:t>partons</a:t>
            </a:r>
            <a:r>
              <a:rPr lang="en-US" sz="1800" b="1" dirty="0" smtClean="0"/>
              <a:t> </a:t>
            </a:r>
            <a:r>
              <a:rPr lang="en-US" sz="1800" b="1" dirty="0" smtClean="0">
                <a:sym typeface="Wingdings" pitchFamily="2" charset="2"/>
              </a:rPr>
              <a:t>central to definition of a “jet”</a:t>
            </a:r>
            <a:endParaRPr lang="en-US" sz="1800" b="1" dirty="0"/>
          </a:p>
        </p:txBody>
      </p:sp>
      <p:graphicFrame>
        <p:nvGraphicFramePr>
          <p:cNvPr id="14" name="Object 13"/>
          <p:cNvGraphicFramePr>
            <a:graphicFrameLocks noChangeAspect="1"/>
          </p:cNvGraphicFramePr>
          <p:nvPr/>
        </p:nvGraphicFramePr>
        <p:xfrm>
          <a:off x="403225" y="4257675"/>
          <a:ext cx="1517650" cy="657225"/>
        </p:xfrm>
        <a:graphic>
          <a:graphicData uri="http://schemas.openxmlformats.org/presentationml/2006/ole">
            <p:oleObj spid="_x0000_s212996" name="Equation" r:id="rId4" imgW="1054080" imgH="457200" progId="Equation.3">
              <p:embed/>
            </p:oleObj>
          </a:graphicData>
        </a:graphic>
      </p:graphicFrame>
      <p:sp>
        <p:nvSpPr>
          <p:cNvPr id="15" name="TextBox 14"/>
          <p:cNvSpPr txBox="1"/>
          <p:nvPr/>
        </p:nvSpPr>
        <p:spPr>
          <a:xfrm>
            <a:off x="143508" y="3392996"/>
            <a:ext cx="2339102" cy="674031"/>
          </a:xfrm>
          <a:prstGeom prst="rect">
            <a:avLst/>
          </a:prstGeom>
          <a:noFill/>
        </p:spPr>
        <p:txBody>
          <a:bodyPr wrap="none" rtlCol="0">
            <a:spAutoFit/>
          </a:bodyPr>
          <a:lstStyle/>
          <a:p>
            <a:r>
              <a:rPr lang="en-US" sz="1800" dirty="0" smtClean="0"/>
              <a:t>Relation to parton </a:t>
            </a:r>
          </a:p>
          <a:p>
            <a:r>
              <a:rPr lang="en-US" sz="1800" dirty="0" smtClean="0"/>
              <a:t>momentum fractions:</a:t>
            </a:r>
            <a:endParaRPr lang="en-US" sz="1800" dirty="0"/>
          </a:p>
        </p:txBody>
      </p:sp>
      <p:graphicFrame>
        <p:nvGraphicFramePr>
          <p:cNvPr id="17" name="Chart 16"/>
          <p:cNvGraphicFramePr/>
          <p:nvPr/>
        </p:nvGraphicFramePr>
        <p:xfrm>
          <a:off x="2483768" y="3068960"/>
          <a:ext cx="3600400" cy="3180568"/>
        </p:xfrm>
        <a:graphic>
          <a:graphicData uri="http://schemas.openxmlformats.org/drawingml/2006/chart">
            <c:chart xmlns:c="http://schemas.openxmlformats.org/drawingml/2006/chart" xmlns:r="http://schemas.openxmlformats.org/officeDocument/2006/relationships" r:id="rId5"/>
          </a:graphicData>
        </a:graphic>
      </p:graphicFrame>
      <p:cxnSp>
        <p:nvCxnSpPr>
          <p:cNvPr id="23" name="Straight Connector 22"/>
          <p:cNvCxnSpPr/>
          <p:nvPr/>
        </p:nvCxnSpPr>
        <p:spPr bwMode="auto">
          <a:xfrm>
            <a:off x="3455876" y="5373216"/>
            <a:ext cx="2664296" cy="1588"/>
          </a:xfrm>
          <a:prstGeom prst="line">
            <a:avLst/>
          </a:prstGeom>
          <a:noFill/>
          <a:ln w="9525" cap="flat" cmpd="sng" algn="ctr">
            <a:solidFill>
              <a:schemeClr val="tx1"/>
            </a:solidFill>
            <a:prstDash val="solid"/>
            <a:round/>
            <a:headEnd type="none" w="med" len="med"/>
            <a:tailEnd type="none"/>
          </a:ln>
          <a:effectLst/>
        </p:spPr>
      </p:cxnSp>
      <p:sp>
        <p:nvSpPr>
          <p:cNvPr id="24" name="TextBox 23"/>
          <p:cNvSpPr txBox="1"/>
          <p:nvPr/>
        </p:nvSpPr>
        <p:spPr>
          <a:xfrm>
            <a:off x="6084168" y="5265204"/>
            <a:ext cx="535724" cy="313932"/>
          </a:xfrm>
          <a:prstGeom prst="rect">
            <a:avLst/>
          </a:prstGeom>
          <a:noFill/>
        </p:spPr>
        <p:txBody>
          <a:bodyPr wrap="none" rtlCol="0">
            <a:spAutoFit/>
          </a:bodyPr>
          <a:lstStyle/>
          <a:p>
            <a:r>
              <a:rPr lang="en-US" sz="1800" b="1" dirty="0" smtClean="0"/>
              <a:t>10</a:t>
            </a:r>
            <a:r>
              <a:rPr lang="en-US" sz="1800" b="1" baseline="30000" dirty="0" smtClean="0"/>
              <a:t>o</a:t>
            </a:r>
            <a:endParaRPr lang="en-US" sz="1800" b="1" baseline="30000" dirty="0"/>
          </a:p>
        </p:txBody>
      </p:sp>
      <p:cxnSp>
        <p:nvCxnSpPr>
          <p:cNvPr id="26" name="Straight Connector 25"/>
          <p:cNvCxnSpPr/>
          <p:nvPr/>
        </p:nvCxnSpPr>
        <p:spPr bwMode="auto">
          <a:xfrm rot="5400000">
            <a:off x="3888718" y="5336418"/>
            <a:ext cx="792088" cy="1588"/>
          </a:xfrm>
          <a:prstGeom prst="line">
            <a:avLst/>
          </a:prstGeom>
          <a:noFill/>
          <a:ln w="22225" cap="flat" cmpd="sng" algn="ctr">
            <a:solidFill>
              <a:schemeClr val="tx1"/>
            </a:solidFill>
            <a:prstDash val="solid"/>
            <a:round/>
            <a:headEnd type="triangle" w="med" len="med"/>
            <a:tailEnd type="triangle"/>
          </a:ln>
          <a:effectLst/>
        </p:spPr>
      </p:cxnSp>
      <p:sp>
        <p:nvSpPr>
          <p:cNvPr id="16" name="TextBox 15"/>
          <p:cNvSpPr txBox="1"/>
          <p:nvPr/>
        </p:nvSpPr>
        <p:spPr>
          <a:xfrm>
            <a:off x="6408204" y="3284984"/>
            <a:ext cx="2663788" cy="1729704"/>
          </a:xfrm>
          <a:prstGeom prst="rect">
            <a:avLst/>
          </a:prstGeom>
          <a:noFill/>
        </p:spPr>
        <p:txBody>
          <a:bodyPr wrap="square" rtlCol="0">
            <a:spAutoFit/>
          </a:bodyPr>
          <a:lstStyle/>
          <a:p>
            <a:r>
              <a:rPr lang="en-US" sz="1400" b="1" dirty="0" smtClean="0">
                <a:solidFill>
                  <a:srgbClr val="0070C0"/>
                </a:solidFill>
              </a:rPr>
              <a:t>A spectrometer that covers  </a:t>
            </a:r>
          </a:p>
          <a:p>
            <a:r>
              <a:rPr lang="en-US" sz="1400" b="1" dirty="0" smtClean="0">
                <a:solidFill>
                  <a:srgbClr val="0070C0"/>
                </a:solidFill>
              </a:rPr>
              <a:t>2</a:t>
            </a:r>
            <a:r>
              <a:rPr lang="en-US" sz="1400" b="1" dirty="0" smtClean="0">
                <a:solidFill>
                  <a:srgbClr val="0070C0"/>
                </a:solidFill>
                <a:latin typeface="Symbol" pitchFamily="18" charset="2"/>
              </a:rPr>
              <a:t>p</a:t>
            </a:r>
            <a:r>
              <a:rPr lang="en-US" sz="1400" b="1" dirty="0" smtClean="0">
                <a:solidFill>
                  <a:srgbClr val="0070C0"/>
                </a:solidFill>
              </a:rPr>
              <a:t> in </a:t>
            </a:r>
            <a:r>
              <a:rPr lang="en-US" sz="1400" b="1" dirty="0" err="1" smtClean="0">
                <a:solidFill>
                  <a:srgbClr val="0070C0"/>
                </a:solidFill>
              </a:rPr>
              <a:t>azimuthal</a:t>
            </a:r>
            <a:r>
              <a:rPr lang="en-US" sz="1400" b="1" dirty="0" smtClean="0">
                <a:solidFill>
                  <a:srgbClr val="0070C0"/>
                </a:solidFill>
              </a:rPr>
              <a:t> angle and</a:t>
            </a:r>
          </a:p>
          <a:p>
            <a:r>
              <a:rPr lang="en-US" sz="1400" b="1" dirty="0" smtClean="0">
                <a:solidFill>
                  <a:srgbClr val="0070C0"/>
                </a:solidFill>
              </a:rPr>
              <a:t>down to 10</a:t>
            </a:r>
            <a:r>
              <a:rPr lang="en-US" sz="1400" b="1" baseline="30000" dirty="0" smtClean="0">
                <a:solidFill>
                  <a:srgbClr val="0070C0"/>
                </a:solidFill>
              </a:rPr>
              <a:t>0</a:t>
            </a:r>
            <a:r>
              <a:rPr lang="en-US" sz="1400" b="1" dirty="0" smtClean="0">
                <a:solidFill>
                  <a:srgbClr val="0070C0"/>
                </a:solidFill>
              </a:rPr>
              <a:t> on each end in</a:t>
            </a:r>
          </a:p>
          <a:p>
            <a:r>
              <a:rPr lang="en-US" sz="1400" b="1" dirty="0" smtClean="0">
                <a:solidFill>
                  <a:srgbClr val="0070C0"/>
                </a:solidFill>
              </a:rPr>
              <a:t>polar angle, covers </a:t>
            </a:r>
            <a:r>
              <a:rPr lang="en-US" sz="1400" b="1" dirty="0" smtClean="0">
                <a:solidFill>
                  <a:srgbClr val="FF0000"/>
                </a:solidFill>
              </a:rPr>
              <a:t>98%</a:t>
            </a:r>
            <a:r>
              <a:rPr lang="en-US" sz="1400" b="1" dirty="0" smtClean="0">
                <a:solidFill>
                  <a:srgbClr val="0070C0"/>
                </a:solidFill>
              </a:rPr>
              <a:t> of</a:t>
            </a:r>
          </a:p>
          <a:p>
            <a:r>
              <a:rPr lang="en-US" sz="1400" b="1" dirty="0" smtClean="0">
                <a:solidFill>
                  <a:srgbClr val="0070C0"/>
                </a:solidFill>
              </a:rPr>
              <a:t>the full solid angle. It will accept the light decay products of heavy objects</a:t>
            </a:r>
          </a:p>
        </p:txBody>
      </p:sp>
      <p:sp>
        <p:nvSpPr>
          <p:cNvPr id="18" name="TextBox 17"/>
          <p:cNvSpPr txBox="1"/>
          <p:nvPr/>
        </p:nvSpPr>
        <p:spPr>
          <a:xfrm>
            <a:off x="4067944" y="4723866"/>
            <a:ext cx="470000" cy="289310"/>
          </a:xfrm>
          <a:prstGeom prst="rect">
            <a:avLst/>
          </a:prstGeom>
          <a:noFill/>
          <a:ln>
            <a:solidFill>
              <a:srgbClr val="000066"/>
            </a:solidFill>
          </a:ln>
        </p:spPr>
        <p:txBody>
          <a:bodyPr wrap="none" rtlCol="0">
            <a:spAutoFit/>
          </a:bodyPr>
          <a:lstStyle/>
          <a:p>
            <a:r>
              <a:rPr lang="en-US" sz="1600" b="1" dirty="0" smtClean="0"/>
              <a:t>2.5</a:t>
            </a:r>
            <a:endParaRPr lang="en-US" sz="1600"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solidFill>
              </a:rPr>
              <a:t>Production Kinematics - 3</a:t>
            </a:r>
            <a:endParaRPr lang="en-US" dirty="0">
              <a:solidFill>
                <a:schemeClr val="tx1"/>
              </a:solidFill>
            </a:endParaRPr>
          </a:p>
        </p:txBody>
      </p:sp>
      <p:sp>
        <p:nvSpPr>
          <p:cNvPr id="2" name="Footer Placeholder 1"/>
          <p:cNvSpPr>
            <a:spLocks noGrp="1"/>
          </p:cNvSpPr>
          <p:nvPr>
            <p:ph type="ftr" sz="quarter" idx="10"/>
          </p:nvPr>
        </p:nvSpPr>
        <p:spPr/>
        <p:txBody>
          <a:bodyPr/>
          <a:lstStyle/>
          <a:p>
            <a:r>
              <a:rPr lang="en-US" smtClean="0"/>
              <a:t>CMS Data Analysis School  September 11, 2012</a:t>
            </a:r>
            <a:endParaRPr lang="en-US" dirty="0"/>
          </a:p>
        </p:txBody>
      </p:sp>
      <p:sp>
        <p:nvSpPr>
          <p:cNvPr id="3" name="Slide Number Placeholder 2"/>
          <p:cNvSpPr>
            <a:spLocks noGrp="1"/>
          </p:cNvSpPr>
          <p:nvPr>
            <p:ph type="sldNum" sz="quarter" idx="11"/>
          </p:nvPr>
        </p:nvSpPr>
        <p:spPr/>
        <p:txBody>
          <a:bodyPr/>
          <a:lstStyle/>
          <a:p>
            <a:fld id="{2E734FBE-9EC0-4503-BC17-2C863CC45537}" type="slidenum">
              <a:rPr lang="en-US" smtClean="0"/>
              <a:pPr/>
              <a:t>17</a:t>
            </a:fld>
            <a:endParaRPr lang="en-US"/>
          </a:p>
        </p:txBody>
      </p:sp>
      <p:sp>
        <p:nvSpPr>
          <p:cNvPr id="6" name="Content Placeholder 5"/>
          <p:cNvSpPr>
            <a:spLocks noGrp="1"/>
          </p:cNvSpPr>
          <p:nvPr>
            <p:ph idx="4294967295"/>
          </p:nvPr>
        </p:nvSpPr>
        <p:spPr>
          <a:xfrm>
            <a:off x="0" y="1089434"/>
            <a:ext cx="5113338" cy="4895850"/>
          </a:xfrm>
          <a:solidFill>
            <a:schemeClr val="bg1"/>
          </a:solidFill>
        </p:spPr>
        <p:txBody>
          <a:bodyPr/>
          <a:lstStyle/>
          <a:p>
            <a:r>
              <a:rPr lang="en-US" sz="2000" dirty="0" smtClean="0"/>
              <a:t>What angular coverage is necessary?</a:t>
            </a:r>
          </a:p>
          <a:p>
            <a:pPr lvl="1"/>
            <a:r>
              <a:rPr lang="en-US" sz="1600" b="1" dirty="0" smtClean="0"/>
              <a:t>Heavy objects are produced more “centrally” e.g. y(or </a:t>
            </a:r>
            <a:r>
              <a:rPr lang="en-US" sz="1600" b="1" dirty="0" smtClean="0">
                <a:latin typeface="Symbol" pitchFamily="18" charset="2"/>
              </a:rPr>
              <a:t>h</a:t>
            </a:r>
            <a:r>
              <a:rPr lang="en-US" sz="1600" b="1" dirty="0" smtClean="0"/>
              <a:t>)~ 0 so will not be moving too fast in the lab.</a:t>
            </a:r>
          </a:p>
          <a:p>
            <a:pPr lvl="1"/>
            <a:r>
              <a:rPr lang="en-US" sz="1600" b="1" dirty="0" smtClean="0"/>
              <a:t>Light decay products are emitted over a large range of lab angles and </a:t>
            </a:r>
            <a:r>
              <a:rPr lang="en-US" sz="1600" b="1" dirty="0" err="1" smtClean="0"/>
              <a:t>momenta</a:t>
            </a:r>
            <a:endParaRPr lang="en-US" sz="1600" b="1" dirty="0" smtClean="0"/>
          </a:p>
          <a:p>
            <a:pPr lvl="1"/>
            <a:r>
              <a:rPr lang="en-US" sz="1600" b="1" dirty="0" smtClean="0">
                <a:solidFill>
                  <a:srgbClr val="FF0000"/>
                </a:solidFill>
              </a:rPr>
              <a:t>A good P</a:t>
            </a:r>
            <a:r>
              <a:rPr lang="en-US" sz="1600" b="1" baseline="-25000" dirty="0" smtClean="0">
                <a:solidFill>
                  <a:srgbClr val="FF0000"/>
                </a:solidFill>
              </a:rPr>
              <a:t>t</a:t>
            </a:r>
            <a:r>
              <a:rPr lang="en-US" sz="1600" b="1" dirty="0" smtClean="0">
                <a:solidFill>
                  <a:srgbClr val="FF0000"/>
                </a:solidFill>
              </a:rPr>
              <a:t> measurement at large polar angles requires a B field parallel to the beam axis. </a:t>
            </a:r>
            <a:r>
              <a:rPr lang="en-US" sz="1600" b="1" dirty="0" smtClean="0">
                <a:solidFill>
                  <a:srgbClr val="0033CC"/>
                </a:solidFill>
              </a:rPr>
              <a:t>For forward particles requires a B field perpendicular to the beam axis</a:t>
            </a:r>
          </a:p>
          <a:p>
            <a:pPr lvl="2"/>
            <a:r>
              <a:rPr lang="en-US" sz="1600" b="1" dirty="0" smtClean="0"/>
              <a:t>In practice must choose!!!</a:t>
            </a:r>
          </a:p>
          <a:p>
            <a:pPr lvl="1"/>
            <a:r>
              <a:rPr lang="en-US" sz="1600" b="1" dirty="0" smtClean="0"/>
              <a:t>You do not gain much solid angle coverage for light decay products by going to small polar angles  (d </a:t>
            </a:r>
            <a:r>
              <a:rPr lang="en-US" sz="1600" b="1" dirty="0" smtClean="0">
                <a:latin typeface="Symbol" pitchFamily="18" charset="2"/>
              </a:rPr>
              <a:t>W</a:t>
            </a:r>
            <a:r>
              <a:rPr lang="en-US" sz="1600" b="1" dirty="0" smtClean="0"/>
              <a:t> = sin </a:t>
            </a:r>
            <a:r>
              <a:rPr lang="en-US" sz="1600" b="1" dirty="0" smtClean="0">
                <a:latin typeface="Symbol" pitchFamily="18" charset="2"/>
              </a:rPr>
              <a:t>q </a:t>
            </a:r>
            <a:r>
              <a:rPr lang="en-US" sz="1600" b="1" dirty="0" err="1" smtClean="0">
                <a:latin typeface="Arial" pitchFamily="34" charset="0"/>
              </a:rPr>
              <a:t>d</a:t>
            </a:r>
            <a:r>
              <a:rPr lang="en-US" sz="1600" b="1" dirty="0" err="1" smtClean="0">
                <a:latin typeface="Symbol" pitchFamily="18" charset="2"/>
              </a:rPr>
              <a:t>q</a:t>
            </a:r>
            <a:r>
              <a:rPr lang="en-US" sz="1600" b="1" dirty="0" smtClean="0">
                <a:latin typeface="Symbol" pitchFamily="18" charset="2"/>
              </a:rPr>
              <a:t> </a:t>
            </a:r>
            <a:r>
              <a:rPr lang="en-US" sz="1600" b="1" dirty="0" err="1" smtClean="0">
                <a:latin typeface="Arial" pitchFamily="34" charset="0"/>
              </a:rPr>
              <a:t>d</a:t>
            </a:r>
            <a:r>
              <a:rPr lang="en-US" sz="1600" b="1" dirty="0" err="1" smtClean="0">
                <a:latin typeface="Symbol" pitchFamily="18" charset="2"/>
              </a:rPr>
              <a:t>f</a:t>
            </a:r>
            <a:r>
              <a:rPr lang="en-US" sz="1600" b="1" dirty="0" smtClean="0">
                <a:latin typeface="Symbol" pitchFamily="18" charset="2"/>
              </a:rPr>
              <a:t>)</a:t>
            </a:r>
            <a:endParaRPr lang="en-US" sz="1600" dirty="0" smtClean="0"/>
          </a:p>
          <a:p>
            <a:pPr lvl="1"/>
            <a:r>
              <a:rPr lang="en-US" sz="1600" b="1" dirty="0" smtClean="0"/>
              <a:t>The small angles, being closest to the beams and the forward burst of energy, are least likely to be useful.</a:t>
            </a:r>
          </a:p>
          <a:p>
            <a:pPr lvl="1"/>
            <a:endParaRPr lang="en-US" sz="1600" dirty="0" smtClean="0"/>
          </a:p>
          <a:p>
            <a:pPr lvl="1">
              <a:buNone/>
            </a:pPr>
            <a:endParaRPr lang="en-US" sz="1600" dirty="0" smtClean="0"/>
          </a:p>
          <a:p>
            <a:pPr lvl="2"/>
            <a:endParaRPr lang="en-US" sz="1600" dirty="0" smtClean="0"/>
          </a:p>
          <a:p>
            <a:pPr lvl="1">
              <a:buNone/>
            </a:pPr>
            <a:endParaRPr lang="en-US" sz="1600" dirty="0" smtClean="0"/>
          </a:p>
          <a:p>
            <a:pPr lvl="1">
              <a:buNone/>
            </a:pPr>
            <a:endParaRPr lang="en-US" sz="1600" dirty="0" smtClean="0"/>
          </a:p>
          <a:p>
            <a:endParaRPr lang="en-US" dirty="0" smtClean="0"/>
          </a:p>
          <a:p>
            <a:endParaRPr lang="en-US" dirty="0" smtClean="0"/>
          </a:p>
        </p:txBody>
      </p:sp>
      <p:sp>
        <p:nvSpPr>
          <p:cNvPr id="7" name="TextBox 6"/>
          <p:cNvSpPr txBox="1"/>
          <p:nvPr/>
        </p:nvSpPr>
        <p:spPr>
          <a:xfrm>
            <a:off x="5112060" y="1088740"/>
            <a:ext cx="3384376" cy="757130"/>
          </a:xfrm>
          <a:prstGeom prst="rect">
            <a:avLst/>
          </a:prstGeom>
          <a:noFill/>
        </p:spPr>
        <p:txBody>
          <a:bodyPr wrap="square" rtlCol="0">
            <a:spAutoFit/>
          </a:bodyPr>
          <a:lstStyle/>
          <a:p>
            <a:r>
              <a:rPr lang="en-US" sz="1800" b="1" dirty="0" smtClean="0">
                <a:solidFill>
                  <a:srgbClr val="FF0000"/>
                </a:solidFill>
              </a:rPr>
              <a:t>The total rapidity interval is limited and depends on the mass of the object produced</a:t>
            </a:r>
            <a:endParaRPr lang="en-US" sz="1800" b="1" dirty="0">
              <a:solidFill>
                <a:srgbClr val="FF0000"/>
              </a:solidFill>
            </a:endParaRPr>
          </a:p>
        </p:txBody>
      </p:sp>
      <p:sp>
        <p:nvSpPr>
          <p:cNvPr id="8" name="TextBox 7"/>
          <p:cNvSpPr txBox="1"/>
          <p:nvPr/>
        </p:nvSpPr>
        <p:spPr>
          <a:xfrm>
            <a:off x="5220072" y="4509120"/>
            <a:ext cx="3600400" cy="535531"/>
          </a:xfrm>
          <a:prstGeom prst="rect">
            <a:avLst/>
          </a:prstGeom>
          <a:noFill/>
        </p:spPr>
        <p:txBody>
          <a:bodyPr wrap="square" rtlCol="0">
            <a:spAutoFit/>
          </a:bodyPr>
          <a:lstStyle/>
          <a:p>
            <a:r>
              <a:rPr lang="en-US" sz="1800" dirty="0" smtClean="0"/>
              <a:t>Y=0 corresponds to head on collisions at </a:t>
            </a:r>
          </a:p>
        </p:txBody>
      </p:sp>
      <p:graphicFrame>
        <p:nvGraphicFramePr>
          <p:cNvPr id="9" name="Object 8"/>
          <p:cNvGraphicFramePr>
            <a:graphicFrameLocks noChangeAspect="1"/>
          </p:cNvGraphicFramePr>
          <p:nvPr/>
        </p:nvGraphicFramePr>
        <p:xfrm>
          <a:off x="5631656" y="1880828"/>
          <a:ext cx="1867972" cy="648072"/>
        </p:xfrm>
        <a:graphic>
          <a:graphicData uri="http://schemas.openxmlformats.org/presentationml/2006/ole">
            <p:oleObj spid="_x0000_s269313" name="Equation" r:id="rId3" imgW="1244520" imgH="431640" progId="Equation.3">
              <p:embed/>
            </p:oleObj>
          </a:graphicData>
        </a:graphic>
      </p:graphicFrame>
      <p:graphicFrame>
        <p:nvGraphicFramePr>
          <p:cNvPr id="269314" name="Object 2"/>
          <p:cNvGraphicFramePr>
            <a:graphicFrameLocks noChangeAspect="1"/>
          </p:cNvGraphicFramePr>
          <p:nvPr/>
        </p:nvGraphicFramePr>
        <p:xfrm>
          <a:off x="5327724" y="5038501"/>
          <a:ext cx="3060700" cy="766763"/>
        </p:xfrm>
        <a:graphic>
          <a:graphicData uri="http://schemas.openxmlformats.org/presentationml/2006/ole">
            <p:oleObj spid="_x0000_s269314" name="Equation" r:id="rId4" imgW="1828800" imgH="457200" progId="Equation.3">
              <p:embed/>
            </p:oleObj>
          </a:graphicData>
        </a:graphic>
      </p:graphicFrame>
      <p:sp>
        <p:nvSpPr>
          <p:cNvPr id="10" name="Rectangle 9"/>
          <p:cNvSpPr/>
          <p:nvPr/>
        </p:nvSpPr>
        <p:spPr>
          <a:xfrm>
            <a:off x="755576" y="5841268"/>
            <a:ext cx="7632848" cy="584775"/>
          </a:xfrm>
          <a:prstGeom prst="rect">
            <a:avLst/>
          </a:prstGeom>
          <a:ln w="28575">
            <a:solidFill>
              <a:srgbClr val="0070C0"/>
            </a:solidFill>
          </a:ln>
        </p:spPr>
        <p:txBody>
          <a:bodyPr wrap="square">
            <a:spAutoFit/>
          </a:bodyPr>
          <a:lstStyle/>
          <a:p>
            <a:r>
              <a:rPr lang="en-US" sz="2000" dirty="0" smtClean="0"/>
              <a:t>Heavy objects are produced more centrally, so the detector should do the best  job of instrumenting the central region!!!</a:t>
            </a:r>
          </a:p>
        </p:txBody>
      </p:sp>
      <p:graphicFrame>
        <p:nvGraphicFramePr>
          <p:cNvPr id="11" name="Table 10"/>
          <p:cNvGraphicFramePr>
            <a:graphicFrameLocks noGrp="1"/>
          </p:cNvGraphicFramePr>
          <p:nvPr/>
        </p:nvGraphicFramePr>
        <p:xfrm>
          <a:off x="5436096" y="2587992"/>
          <a:ext cx="2880320" cy="1849120"/>
        </p:xfrm>
        <a:graphic>
          <a:graphicData uri="http://schemas.openxmlformats.org/drawingml/2006/table">
            <a:tbl>
              <a:tblPr firstRow="1" bandRow="1">
                <a:tableStyleId>{5C22544A-7EE6-4342-B048-85BDC9FD1C3A}</a:tableStyleId>
              </a:tblPr>
              <a:tblGrid>
                <a:gridCol w="578051"/>
                <a:gridCol w="652771"/>
                <a:gridCol w="527119"/>
                <a:gridCol w="520540"/>
                <a:gridCol w="601839"/>
              </a:tblGrid>
              <a:tr h="29375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√s</a:t>
                      </a:r>
                    </a:p>
                  </a:txBody>
                  <a:tcPr/>
                </a:tc>
                <a:tc gridSpan="4">
                  <a:txBody>
                    <a:bodyPr/>
                    <a:lstStyle/>
                    <a:p>
                      <a:pPr algn="ctr"/>
                      <a:r>
                        <a:rPr lang="en-US" sz="1600" b="0" baseline="0" dirty="0" smtClean="0">
                          <a:solidFill>
                            <a:schemeClr val="tx1"/>
                          </a:solidFill>
                        </a:rPr>
                        <a:t>M(</a:t>
                      </a:r>
                      <a:r>
                        <a:rPr lang="en-US" sz="1600" b="0" baseline="0" dirty="0" err="1" smtClean="0">
                          <a:solidFill>
                            <a:schemeClr val="tx1"/>
                          </a:solidFill>
                        </a:rPr>
                        <a:t>GeV</a:t>
                      </a:r>
                      <a:r>
                        <a:rPr lang="en-US" sz="1600" b="0" baseline="0" dirty="0" smtClean="0">
                          <a:solidFill>
                            <a:schemeClr val="tx1"/>
                          </a:solidFill>
                        </a:rPr>
                        <a:t>/c</a:t>
                      </a:r>
                      <a:r>
                        <a:rPr lang="en-US" sz="1600" b="0" baseline="30000" dirty="0" smtClean="0">
                          <a:solidFill>
                            <a:schemeClr val="tx1"/>
                          </a:solidFill>
                        </a:rPr>
                        <a:t>2)</a:t>
                      </a:r>
                      <a:endParaRPr lang="en-US" sz="1600" b="0" baseline="0" dirty="0" smtClean="0">
                        <a:solidFill>
                          <a:schemeClr val="tx1"/>
                        </a:solidFill>
                      </a:endParaRPr>
                    </a:p>
                  </a:txBody>
                  <a:tcPr/>
                </a:tc>
                <a:tc hMerge="1">
                  <a:txBody>
                    <a:bodyPr/>
                    <a:lstStyle/>
                    <a:p>
                      <a:endParaRPr lang="en-US" sz="1400" dirty="0">
                        <a:solidFill>
                          <a:schemeClr val="tx1"/>
                        </a:solidFill>
                      </a:endParaRPr>
                    </a:p>
                  </a:txBody>
                  <a:tcPr/>
                </a:tc>
                <a:tc hMerge="1">
                  <a:txBody>
                    <a:bodyPr/>
                    <a:lstStyle/>
                    <a:p>
                      <a:endParaRPr lang="en-US" sz="1400" dirty="0">
                        <a:solidFill>
                          <a:schemeClr val="tx1"/>
                        </a:solidFill>
                      </a:endParaRPr>
                    </a:p>
                  </a:txBody>
                  <a:tcPr/>
                </a:tc>
                <a:tc hMerge="1">
                  <a:txBody>
                    <a:bodyPr/>
                    <a:lstStyle/>
                    <a:p>
                      <a:endParaRPr lang="en-US" sz="1400" dirty="0">
                        <a:solidFill>
                          <a:schemeClr val="tx1"/>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800" kern="1200" dirty="0" smtClean="0">
                        <a:solidFill>
                          <a:schemeClr val="dk1"/>
                        </a:solidFill>
                        <a:latin typeface="+mn-lt"/>
                        <a:ea typeface="+mn-ea"/>
                        <a:cs typeface="+mn-cs"/>
                      </a:endParaRPr>
                    </a:p>
                  </a:txBody>
                  <a:tcPr/>
                </a:tc>
                <a:tc>
                  <a:txBody>
                    <a:bodyPr/>
                    <a:lstStyle/>
                    <a:p>
                      <a:r>
                        <a:rPr lang="en-US" sz="1400" dirty="0" smtClean="0">
                          <a:solidFill>
                            <a:schemeClr val="tx1"/>
                          </a:solidFill>
                        </a:rPr>
                        <a:t>0.140</a:t>
                      </a:r>
                      <a:endParaRPr lang="en-US" sz="1400" dirty="0">
                        <a:solidFill>
                          <a:schemeClr val="tx1"/>
                        </a:solidFill>
                      </a:endParaRPr>
                    </a:p>
                  </a:txBody>
                  <a:tcPr/>
                </a:tc>
                <a:tc>
                  <a:txBody>
                    <a:bodyPr/>
                    <a:lstStyle/>
                    <a:p>
                      <a:r>
                        <a:rPr lang="en-US" sz="1400" dirty="0" smtClean="0">
                          <a:solidFill>
                            <a:schemeClr val="tx1"/>
                          </a:solidFill>
                        </a:rPr>
                        <a:t>100</a:t>
                      </a:r>
                      <a:endParaRPr lang="en-US" sz="1400" dirty="0">
                        <a:solidFill>
                          <a:schemeClr val="tx1"/>
                        </a:solidFill>
                      </a:endParaRPr>
                    </a:p>
                  </a:txBody>
                  <a:tcPr/>
                </a:tc>
                <a:tc>
                  <a:txBody>
                    <a:bodyPr/>
                    <a:lstStyle/>
                    <a:p>
                      <a:r>
                        <a:rPr lang="en-US" sz="1400" dirty="0" smtClean="0">
                          <a:solidFill>
                            <a:schemeClr val="tx1"/>
                          </a:solidFill>
                        </a:rPr>
                        <a:t>350</a:t>
                      </a:r>
                      <a:endParaRPr lang="en-US" sz="1400" dirty="0">
                        <a:solidFill>
                          <a:schemeClr val="tx1"/>
                        </a:solidFill>
                      </a:endParaRPr>
                    </a:p>
                  </a:txBody>
                  <a:tcPr/>
                </a:tc>
                <a:tc>
                  <a:txBody>
                    <a:bodyPr/>
                    <a:lstStyle/>
                    <a:p>
                      <a:r>
                        <a:rPr lang="en-US" sz="1400" dirty="0" smtClean="0">
                          <a:solidFill>
                            <a:schemeClr val="tx1"/>
                          </a:solidFill>
                        </a:rPr>
                        <a:t>1000</a:t>
                      </a:r>
                      <a:endParaRPr lang="en-US" sz="1400" dirty="0">
                        <a:solidFill>
                          <a:schemeClr val="tx1"/>
                        </a:solidFill>
                      </a:endParaRPr>
                    </a:p>
                  </a:txBody>
                  <a:tcPr/>
                </a:tc>
              </a:tr>
              <a:tr h="370840">
                <a:tc>
                  <a:txBody>
                    <a:bodyPr/>
                    <a:lstStyle/>
                    <a:p>
                      <a:r>
                        <a:rPr lang="en-US" sz="1400" b="1" dirty="0" smtClean="0"/>
                        <a:t>1.96</a:t>
                      </a:r>
                      <a:endParaRPr lang="en-US" sz="1400" b="1" dirty="0"/>
                    </a:p>
                  </a:txBody>
                  <a:tcPr/>
                </a:tc>
                <a:tc>
                  <a:txBody>
                    <a:bodyPr/>
                    <a:lstStyle/>
                    <a:p>
                      <a:r>
                        <a:rPr lang="en-US" sz="1400" dirty="0" smtClean="0"/>
                        <a:t>9.5</a:t>
                      </a:r>
                      <a:endParaRPr lang="en-US" sz="1400" dirty="0"/>
                    </a:p>
                  </a:txBody>
                  <a:tcPr/>
                </a:tc>
                <a:tc>
                  <a:txBody>
                    <a:bodyPr/>
                    <a:lstStyle/>
                    <a:p>
                      <a:r>
                        <a:rPr lang="en-US" sz="1400" dirty="0" smtClean="0"/>
                        <a:t>3.0</a:t>
                      </a:r>
                      <a:endParaRPr lang="en-US" sz="1400" dirty="0"/>
                    </a:p>
                  </a:txBody>
                  <a:tcPr/>
                </a:tc>
                <a:tc>
                  <a:txBody>
                    <a:bodyPr/>
                    <a:lstStyle/>
                    <a:p>
                      <a:r>
                        <a:rPr lang="en-US" sz="1400" dirty="0" smtClean="0"/>
                        <a:t>1.7</a:t>
                      </a:r>
                      <a:endParaRPr lang="en-US" sz="1400" dirty="0"/>
                    </a:p>
                  </a:txBody>
                  <a:tcPr/>
                </a:tc>
                <a:tc>
                  <a:txBody>
                    <a:bodyPr/>
                    <a:lstStyle/>
                    <a:p>
                      <a:r>
                        <a:rPr lang="en-US" sz="1400" dirty="0" smtClean="0"/>
                        <a:t>0.7</a:t>
                      </a:r>
                      <a:endParaRPr lang="en-US" sz="1400" dirty="0"/>
                    </a:p>
                  </a:txBody>
                  <a:tcPr/>
                </a:tc>
              </a:tr>
              <a:tr h="370840">
                <a:tc>
                  <a:txBody>
                    <a:bodyPr/>
                    <a:lstStyle/>
                    <a:p>
                      <a:r>
                        <a:rPr lang="en-US" sz="1400" b="1" dirty="0" smtClean="0"/>
                        <a:t>7.0</a:t>
                      </a:r>
                      <a:endParaRPr lang="en-US" sz="1400" b="1" dirty="0"/>
                    </a:p>
                  </a:txBody>
                  <a:tcPr/>
                </a:tc>
                <a:tc>
                  <a:txBody>
                    <a:bodyPr/>
                    <a:lstStyle/>
                    <a:p>
                      <a:r>
                        <a:rPr lang="en-US" sz="1400" dirty="0" smtClean="0"/>
                        <a:t>10.8</a:t>
                      </a:r>
                      <a:endParaRPr lang="en-US" sz="1400" dirty="0"/>
                    </a:p>
                  </a:txBody>
                  <a:tcPr/>
                </a:tc>
                <a:tc>
                  <a:txBody>
                    <a:bodyPr/>
                    <a:lstStyle/>
                    <a:p>
                      <a:r>
                        <a:rPr lang="en-US" sz="1400" dirty="0" smtClean="0"/>
                        <a:t>4.2</a:t>
                      </a:r>
                      <a:endParaRPr lang="en-US" sz="1400" dirty="0"/>
                    </a:p>
                  </a:txBody>
                  <a:tcPr/>
                </a:tc>
                <a:tc>
                  <a:txBody>
                    <a:bodyPr/>
                    <a:lstStyle/>
                    <a:p>
                      <a:r>
                        <a:rPr lang="en-US" sz="1400" dirty="0" smtClean="0"/>
                        <a:t>3.0</a:t>
                      </a:r>
                      <a:endParaRPr lang="en-US" sz="1400" dirty="0"/>
                    </a:p>
                  </a:txBody>
                  <a:tcPr/>
                </a:tc>
                <a:tc>
                  <a:txBody>
                    <a:bodyPr/>
                    <a:lstStyle/>
                    <a:p>
                      <a:r>
                        <a:rPr lang="en-US" sz="1400" dirty="0" smtClean="0"/>
                        <a:t>1.9</a:t>
                      </a:r>
                      <a:endParaRPr lang="en-US" sz="1400" dirty="0"/>
                    </a:p>
                  </a:txBody>
                  <a:tcPr/>
                </a:tc>
              </a:tr>
              <a:tr h="370840">
                <a:tc>
                  <a:txBody>
                    <a:bodyPr/>
                    <a:lstStyle/>
                    <a:p>
                      <a:r>
                        <a:rPr lang="en-US" sz="1400" b="1" dirty="0" smtClean="0"/>
                        <a:t>14.0</a:t>
                      </a:r>
                      <a:endParaRPr lang="en-US" sz="1400" b="1" dirty="0"/>
                    </a:p>
                  </a:txBody>
                  <a:tcPr/>
                </a:tc>
                <a:tc>
                  <a:txBody>
                    <a:bodyPr/>
                    <a:lstStyle/>
                    <a:p>
                      <a:r>
                        <a:rPr lang="en-US" sz="1400" dirty="0" smtClean="0"/>
                        <a:t>11.5</a:t>
                      </a:r>
                      <a:endParaRPr lang="en-US" sz="1400" dirty="0"/>
                    </a:p>
                  </a:txBody>
                  <a:tcPr/>
                </a:tc>
                <a:tc>
                  <a:txBody>
                    <a:bodyPr/>
                    <a:lstStyle/>
                    <a:p>
                      <a:r>
                        <a:rPr lang="en-US" sz="1400" dirty="0" smtClean="0"/>
                        <a:t>4.9</a:t>
                      </a:r>
                      <a:endParaRPr lang="en-US" sz="1400" dirty="0"/>
                    </a:p>
                  </a:txBody>
                  <a:tcPr/>
                </a:tc>
                <a:tc>
                  <a:txBody>
                    <a:bodyPr/>
                    <a:lstStyle/>
                    <a:p>
                      <a:r>
                        <a:rPr lang="en-US" sz="1400" dirty="0" smtClean="0"/>
                        <a:t>3.7</a:t>
                      </a:r>
                      <a:endParaRPr lang="en-US" sz="1400" dirty="0"/>
                    </a:p>
                  </a:txBody>
                  <a:tcPr/>
                </a:tc>
                <a:tc>
                  <a:txBody>
                    <a:bodyPr/>
                    <a:lstStyle/>
                    <a:p>
                      <a:r>
                        <a:rPr lang="en-US" sz="1400" dirty="0" smtClean="0"/>
                        <a:t>2.6</a:t>
                      </a:r>
                      <a:endParaRPr lang="en-US" sz="1400" dirty="0"/>
                    </a:p>
                  </a:txBody>
                  <a:tcPr/>
                </a:tc>
              </a:tr>
            </a:tbl>
          </a:graphicData>
        </a:graphic>
      </p:graphicFrame>
      <p:sp>
        <p:nvSpPr>
          <p:cNvPr id="12" name="Right Arrow 11"/>
          <p:cNvSpPr/>
          <p:nvPr/>
        </p:nvSpPr>
        <p:spPr bwMode="auto">
          <a:xfrm>
            <a:off x="4427984" y="1844824"/>
            <a:ext cx="978408" cy="484632"/>
          </a:xfrm>
          <a:prstGeom prst="rightArrow">
            <a:avLst/>
          </a:prstGeom>
          <a:solidFill>
            <a:srgbClr val="FFFF00"/>
          </a:solidFill>
          <a:ln w="9525" cap="flat" cmpd="sng" algn="ctr">
            <a:solidFill>
              <a:srgbClr val="0033CC"/>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marL="342900" marR="0" indent="-342900" algn="l" defTabSz="914400" rtl="0" eaLnBrk="1" fontAlgn="base" latinLnBrk="0" hangingPunct="1">
              <a:lnSpc>
                <a:spcPct val="80000"/>
              </a:lnSpc>
              <a:spcBef>
                <a:spcPct val="50000"/>
              </a:spcBef>
              <a:spcAft>
                <a:spcPct val="0"/>
              </a:spcAft>
              <a:buClr>
                <a:schemeClr val="accent2"/>
              </a:buClr>
              <a:buSzPct val="80000"/>
              <a:buFont typeface="Wingdings" pitchFamily="2" charset="2"/>
              <a:buNone/>
              <a:tabLst/>
            </a:pPr>
            <a:endParaRPr kumimoji="0" lang="en-US" sz="24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20000"/>
              <a:lumOff val="80000"/>
            </a:schemeClr>
          </a:solidFill>
        </p:spPr>
        <p:txBody>
          <a:bodyPr/>
          <a:lstStyle/>
          <a:p>
            <a:r>
              <a:rPr lang="en-US" dirty="0" smtClean="0">
                <a:solidFill>
                  <a:schemeClr val="tx1"/>
                </a:solidFill>
              </a:rPr>
              <a:t>Transverse Momentum</a:t>
            </a:r>
            <a:endParaRPr lang="en-US" dirty="0">
              <a:solidFill>
                <a:schemeClr val="tx1"/>
              </a:solidFill>
            </a:endParaRPr>
          </a:p>
        </p:txBody>
      </p:sp>
      <p:sp>
        <p:nvSpPr>
          <p:cNvPr id="3" name="Content Placeholder 2"/>
          <p:cNvSpPr>
            <a:spLocks noGrp="1"/>
          </p:cNvSpPr>
          <p:nvPr>
            <p:ph idx="1"/>
          </p:nvPr>
        </p:nvSpPr>
        <p:spPr>
          <a:xfrm>
            <a:off x="468313" y="1016733"/>
            <a:ext cx="8388350" cy="2088232"/>
          </a:xfrm>
        </p:spPr>
        <p:txBody>
          <a:bodyPr/>
          <a:lstStyle/>
          <a:p>
            <a:r>
              <a:rPr lang="en-US" sz="2000" dirty="0" smtClean="0"/>
              <a:t>There is little transverse momentum in the initial state </a:t>
            </a:r>
          </a:p>
          <a:p>
            <a:r>
              <a:rPr lang="en-US" sz="2000" dirty="0" smtClean="0"/>
              <a:t>Transverse momentum in the final state comes from</a:t>
            </a:r>
          </a:p>
          <a:p>
            <a:pPr lvl="1"/>
            <a:r>
              <a:rPr lang="en-US" sz="1800" b="1" dirty="0" smtClean="0"/>
              <a:t>The hard scattering process or</a:t>
            </a:r>
          </a:p>
          <a:p>
            <a:pPr lvl="1"/>
            <a:r>
              <a:rPr lang="en-US" sz="1800" b="1" dirty="0" smtClean="0"/>
              <a:t>The decay of some heavy object made by the collision</a:t>
            </a:r>
          </a:p>
          <a:p>
            <a:r>
              <a:rPr lang="en-US" sz="2000" b="1" dirty="0" smtClean="0">
                <a:solidFill>
                  <a:srgbClr val="FF0000"/>
                </a:solidFill>
              </a:rPr>
              <a:t>Transverse momentum is also invariant to a longitudinal boost</a:t>
            </a:r>
          </a:p>
        </p:txBody>
      </p:sp>
      <p:sp>
        <p:nvSpPr>
          <p:cNvPr id="4" name="Footer Placeholder 3"/>
          <p:cNvSpPr>
            <a:spLocks noGrp="1"/>
          </p:cNvSpPr>
          <p:nvPr>
            <p:ph type="ftr" sz="quarter" idx="10"/>
          </p:nvPr>
        </p:nvSpPr>
        <p:spPr/>
        <p:txBody>
          <a:bodyPr/>
          <a:lstStyle/>
          <a:p>
            <a:r>
              <a:rPr lang="en-US" smtClean="0"/>
              <a:t>CMS Data Analysis School  September 11, 2012</a:t>
            </a:r>
            <a:endParaRPr lang="en-US" dirty="0"/>
          </a:p>
        </p:txBody>
      </p:sp>
      <p:sp>
        <p:nvSpPr>
          <p:cNvPr id="5" name="Slide Number Placeholder 4"/>
          <p:cNvSpPr>
            <a:spLocks noGrp="1"/>
          </p:cNvSpPr>
          <p:nvPr>
            <p:ph type="sldNum" sz="quarter" idx="11"/>
          </p:nvPr>
        </p:nvSpPr>
        <p:spPr/>
        <p:txBody>
          <a:bodyPr/>
          <a:lstStyle/>
          <a:p>
            <a:fld id="{18178D1C-DE8A-4798-95A2-4F899DF1A931}" type="slidenum">
              <a:rPr lang="en-US" smtClean="0"/>
              <a:pPr/>
              <a:t>18</a:t>
            </a:fld>
            <a:endParaRPr lang="en-US"/>
          </a:p>
        </p:txBody>
      </p:sp>
      <p:graphicFrame>
        <p:nvGraphicFramePr>
          <p:cNvPr id="6" name="Object 5"/>
          <p:cNvGraphicFramePr>
            <a:graphicFrameLocks noChangeAspect="1"/>
          </p:cNvGraphicFramePr>
          <p:nvPr/>
        </p:nvGraphicFramePr>
        <p:xfrm>
          <a:off x="2627784" y="4596011"/>
          <a:ext cx="3844925" cy="705197"/>
        </p:xfrm>
        <a:graphic>
          <a:graphicData uri="http://schemas.openxmlformats.org/presentationml/2006/ole">
            <p:oleObj spid="_x0000_s347138" name="Equation" r:id="rId3" imgW="1879560" imgH="469800" progId="Equation.3">
              <p:embed/>
            </p:oleObj>
          </a:graphicData>
        </a:graphic>
      </p:graphicFrame>
      <p:sp>
        <p:nvSpPr>
          <p:cNvPr id="7" name="TextBox 6"/>
          <p:cNvSpPr txBox="1"/>
          <p:nvPr/>
        </p:nvSpPr>
        <p:spPr>
          <a:xfrm>
            <a:off x="971600" y="5335934"/>
            <a:ext cx="7128792" cy="289310"/>
          </a:xfrm>
          <a:prstGeom prst="rect">
            <a:avLst/>
          </a:prstGeom>
          <a:noFill/>
        </p:spPr>
        <p:txBody>
          <a:bodyPr wrap="square" rtlCol="0">
            <a:spAutoFit/>
          </a:bodyPr>
          <a:lstStyle/>
          <a:p>
            <a:r>
              <a:rPr lang="en-US" sz="1600" b="1" dirty="0" smtClean="0"/>
              <a:t>(B in Tesla, L and </a:t>
            </a:r>
            <a:r>
              <a:rPr lang="en-US" sz="1600" b="1" dirty="0" smtClean="0">
                <a:latin typeface="Symbol" pitchFamily="18" charset="2"/>
              </a:rPr>
              <a:t>s</a:t>
            </a:r>
            <a:r>
              <a:rPr lang="en-US" sz="1600" b="1" baseline="-25000" dirty="0" smtClean="0"/>
              <a:t>r</a:t>
            </a:r>
            <a:r>
              <a:rPr lang="en-US" sz="1600" b="1" baseline="-25000" dirty="0" smtClean="0">
                <a:latin typeface="Symbol" pitchFamily="18" charset="2"/>
              </a:rPr>
              <a:t>f</a:t>
            </a:r>
            <a:r>
              <a:rPr lang="en-US" sz="1600" b="1" baseline="-25000" dirty="0" smtClean="0"/>
              <a:t> </a:t>
            </a:r>
            <a:r>
              <a:rPr lang="en-US" sz="1600" b="1" dirty="0" smtClean="0"/>
              <a:t>in m, P</a:t>
            </a:r>
            <a:r>
              <a:rPr lang="en-US" sz="1600" b="1" baseline="-25000" dirty="0" smtClean="0"/>
              <a:t>T</a:t>
            </a:r>
            <a:r>
              <a:rPr lang="en-US" sz="1600" b="1" dirty="0" smtClean="0"/>
              <a:t> in </a:t>
            </a:r>
            <a:r>
              <a:rPr lang="en-US" sz="1600" b="1" dirty="0" err="1" smtClean="0"/>
              <a:t>GeV</a:t>
            </a:r>
            <a:r>
              <a:rPr lang="en-US" sz="1600" b="1" dirty="0" smtClean="0"/>
              <a:t>/c, N = number of tracking Layers)</a:t>
            </a:r>
            <a:endParaRPr lang="en-US" sz="1600" b="1" dirty="0"/>
          </a:p>
        </p:txBody>
      </p:sp>
      <p:sp>
        <p:nvSpPr>
          <p:cNvPr id="8" name="TextBox 7"/>
          <p:cNvSpPr txBox="1"/>
          <p:nvPr/>
        </p:nvSpPr>
        <p:spPr>
          <a:xfrm>
            <a:off x="1728244" y="5682734"/>
            <a:ext cx="5518306" cy="338554"/>
          </a:xfrm>
          <a:prstGeom prst="rect">
            <a:avLst/>
          </a:prstGeom>
          <a:noFill/>
        </p:spPr>
        <p:txBody>
          <a:bodyPr wrap="none" rtlCol="0">
            <a:spAutoFit/>
          </a:bodyPr>
          <a:lstStyle/>
          <a:p>
            <a:r>
              <a:rPr lang="en-US" sz="2000" dirty="0" smtClean="0"/>
              <a:t>If </a:t>
            </a:r>
            <a:r>
              <a:rPr lang="en-US" sz="2000" dirty="0" smtClean="0">
                <a:latin typeface="Symbol" pitchFamily="18" charset="2"/>
              </a:rPr>
              <a:t>s</a:t>
            </a:r>
            <a:r>
              <a:rPr lang="en-US" sz="2000" baseline="-25000" dirty="0" smtClean="0"/>
              <a:t>r</a:t>
            </a:r>
            <a:r>
              <a:rPr lang="en-US" sz="2000" baseline="-25000" dirty="0" smtClean="0">
                <a:latin typeface="Symbol" pitchFamily="18" charset="2"/>
              </a:rPr>
              <a:t>f</a:t>
            </a:r>
            <a:r>
              <a:rPr lang="en-US" sz="2000" dirty="0" smtClean="0"/>
              <a:t>~ 50-100 </a:t>
            </a:r>
            <a:r>
              <a:rPr lang="en-US" sz="2000" dirty="0" smtClean="0">
                <a:latin typeface="Symbol" pitchFamily="18" charset="2"/>
              </a:rPr>
              <a:t>m</a:t>
            </a:r>
            <a:r>
              <a:rPr lang="en-US" sz="2000" dirty="0" smtClean="0"/>
              <a:t>m,BL</a:t>
            </a:r>
            <a:r>
              <a:rPr lang="en-US" sz="2000" baseline="30000" dirty="0" smtClean="0"/>
              <a:t>2</a:t>
            </a:r>
            <a:r>
              <a:rPr lang="en-US" sz="2000" dirty="0" smtClean="0"/>
              <a:t> must be around 3-4 T-m</a:t>
            </a:r>
            <a:r>
              <a:rPr lang="en-US" sz="2000" baseline="30000" dirty="0" smtClean="0"/>
              <a:t>2</a:t>
            </a:r>
            <a:endParaRPr lang="en-US" sz="2000" baseline="30000" dirty="0"/>
          </a:p>
        </p:txBody>
      </p:sp>
      <p:sp>
        <p:nvSpPr>
          <p:cNvPr id="9" name="TextBox 8"/>
          <p:cNvSpPr txBox="1"/>
          <p:nvPr/>
        </p:nvSpPr>
        <p:spPr>
          <a:xfrm>
            <a:off x="6804248" y="4761148"/>
            <a:ext cx="1620957" cy="289310"/>
          </a:xfrm>
          <a:prstGeom prst="rect">
            <a:avLst/>
          </a:prstGeom>
          <a:noFill/>
        </p:spPr>
        <p:txBody>
          <a:bodyPr wrap="none" rtlCol="0">
            <a:spAutoFit/>
          </a:bodyPr>
          <a:lstStyle/>
          <a:p>
            <a:r>
              <a:rPr lang="en-US" sz="1600" dirty="0" smtClean="0"/>
              <a:t>(For a solenoid)</a:t>
            </a:r>
            <a:endParaRPr lang="en-US" sz="1600" dirty="0"/>
          </a:p>
        </p:txBody>
      </p:sp>
      <p:sp>
        <p:nvSpPr>
          <p:cNvPr id="10" name="TextBox 9"/>
          <p:cNvSpPr txBox="1"/>
          <p:nvPr/>
        </p:nvSpPr>
        <p:spPr>
          <a:xfrm>
            <a:off x="252101" y="2960948"/>
            <a:ext cx="8568371" cy="338554"/>
          </a:xfrm>
          <a:prstGeom prst="rect">
            <a:avLst/>
          </a:prstGeom>
          <a:noFill/>
          <a:ln>
            <a:solidFill>
              <a:srgbClr val="0070C0"/>
            </a:solidFill>
          </a:ln>
        </p:spPr>
        <p:txBody>
          <a:bodyPr wrap="none" rtlCol="0">
            <a:spAutoFit/>
          </a:bodyPr>
          <a:lstStyle/>
          <a:p>
            <a:r>
              <a:rPr lang="en-US" sz="2000" b="1" dirty="0" smtClean="0"/>
              <a:t>Detector should measure well P</a:t>
            </a:r>
            <a:r>
              <a:rPr lang="en-US" sz="2000" b="1" baseline="-25000" dirty="0" smtClean="0"/>
              <a:t>t </a:t>
            </a:r>
            <a:r>
              <a:rPr lang="en-US" sz="2000" b="1" dirty="0" smtClean="0"/>
              <a:t>, </a:t>
            </a:r>
            <a:r>
              <a:rPr lang="en-US" sz="2000" b="1" dirty="0" smtClean="0">
                <a:latin typeface="Symbol" pitchFamily="18" charset="2"/>
              </a:rPr>
              <a:t>h</a:t>
            </a:r>
            <a:r>
              <a:rPr lang="en-US" sz="2000" b="1" dirty="0" smtClean="0"/>
              <a:t> (polar angle), </a:t>
            </a:r>
            <a:r>
              <a:rPr lang="en-US" sz="2000" b="1" dirty="0" smtClean="0">
                <a:latin typeface="Symbol" pitchFamily="18" charset="2"/>
              </a:rPr>
              <a:t>f (</a:t>
            </a:r>
            <a:r>
              <a:rPr lang="en-US" sz="2000" b="1" dirty="0" err="1" smtClean="0"/>
              <a:t>azimuthal</a:t>
            </a:r>
            <a:r>
              <a:rPr lang="en-US" sz="2000" b="1" dirty="0" smtClean="0"/>
              <a:t> angle) </a:t>
            </a:r>
            <a:endParaRPr lang="en-US" sz="2000" b="1" dirty="0">
              <a:latin typeface="Symbol" pitchFamily="18" charset="2"/>
            </a:endParaRPr>
          </a:p>
        </p:txBody>
      </p:sp>
      <p:sp>
        <p:nvSpPr>
          <p:cNvPr id="11" name="Rectangle 10"/>
          <p:cNvSpPr/>
          <p:nvPr/>
        </p:nvSpPr>
        <p:spPr>
          <a:xfrm>
            <a:off x="215516" y="3524235"/>
            <a:ext cx="8640960" cy="984885"/>
          </a:xfrm>
          <a:prstGeom prst="rect">
            <a:avLst/>
          </a:prstGeom>
        </p:spPr>
        <p:txBody>
          <a:bodyPr wrap="square">
            <a:spAutoFit/>
          </a:bodyPr>
          <a:lstStyle/>
          <a:p>
            <a:r>
              <a:rPr lang="en-US" sz="2000" dirty="0" smtClean="0"/>
              <a:t>How well do we have to measure it? Suppose an extreme case- a  2 </a:t>
            </a:r>
            <a:r>
              <a:rPr lang="en-US" sz="2000" dirty="0" err="1" smtClean="0"/>
              <a:t>TeV</a:t>
            </a:r>
            <a:r>
              <a:rPr lang="en-US" sz="2000" dirty="0" smtClean="0"/>
              <a:t> object decaying into two particles  (Z’</a:t>
            </a:r>
            <a:r>
              <a:rPr lang="en-US" sz="2000" dirty="0" smtClean="0">
                <a:sym typeface="Wingdings" pitchFamily="2" charset="2"/>
              </a:rPr>
              <a:t> </a:t>
            </a:r>
            <a:r>
              <a:rPr lang="en-US" sz="2000" dirty="0" err="1" smtClean="0">
                <a:latin typeface="Symbol" pitchFamily="18" charset="2"/>
                <a:sym typeface="Wingdings" pitchFamily="2" charset="2"/>
              </a:rPr>
              <a:t>m</a:t>
            </a:r>
            <a:r>
              <a:rPr lang="en-US" sz="2000" baseline="30000" dirty="0" err="1" smtClean="0">
                <a:sym typeface="Wingdings" pitchFamily="2" charset="2"/>
              </a:rPr>
              <a:t>+</a:t>
            </a:r>
            <a:r>
              <a:rPr lang="en-US" sz="2000" dirty="0" err="1" smtClean="0">
                <a:latin typeface="Symbol" pitchFamily="18" charset="2"/>
                <a:sym typeface="Wingdings" pitchFamily="2" charset="2"/>
              </a:rPr>
              <a:t>m</a:t>
            </a:r>
            <a:r>
              <a:rPr lang="en-US" sz="2000" baseline="30000" dirty="0" smtClean="0">
                <a:sym typeface="Wingdings" pitchFamily="2" charset="2"/>
              </a:rPr>
              <a:t>-</a:t>
            </a:r>
            <a:r>
              <a:rPr lang="en-US" sz="2000" dirty="0" smtClean="0">
                <a:sym typeface="Wingdings" pitchFamily="2" charset="2"/>
              </a:rPr>
              <a:t>), then, P</a:t>
            </a:r>
            <a:r>
              <a:rPr lang="en-US" sz="2000" baseline="-25000" dirty="0" smtClean="0">
                <a:sym typeface="Wingdings" pitchFamily="2" charset="2"/>
              </a:rPr>
              <a:t>T</a:t>
            </a:r>
            <a:r>
              <a:rPr lang="en-US" sz="2000" dirty="0" smtClean="0">
                <a:sym typeface="Wingdings" pitchFamily="2" charset="2"/>
              </a:rPr>
              <a:t>~1TeV/c x sin </a:t>
            </a:r>
            <a:r>
              <a:rPr lang="en-US" sz="2000" dirty="0" smtClean="0">
                <a:latin typeface="Symbol" pitchFamily="18" charset="2"/>
              </a:rPr>
              <a:t>q</a:t>
            </a:r>
            <a:endParaRPr lang="en-US" sz="1800" dirty="0" smtClean="0">
              <a:latin typeface="Symbol" pitchFamily="18" charset="2"/>
            </a:endParaRPr>
          </a:p>
          <a:p>
            <a:r>
              <a:rPr lang="en-US" sz="2000" dirty="0" smtClean="0"/>
              <a:t>Suppose we want P</a:t>
            </a:r>
            <a:r>
              <a:rPr lang="en-US" sz="2000" baseline="-25000" dirty="0" smtClean="0"/>
              <a:t>T</a:t>
            </a:r>
            <a:r>
              <a:rPr lang="en-US" sz="2000" dirty="0" smtClean="0"/>
              <a:t> to ~10% in this extreme case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chemeClr val="tx1"/>
                </a:solidFill>
              </a:rPr>
              <a:t>Complex Objects: Jets and Missing E</a:t>
            </a:r>
            <a:r>
              <a:rPr lang="en-US" sz="3600" baseline="-25000" dirty="0" smtClean="0">
                <a:solidFill>
                  <a:schemeClr val="tx1"/>
                </a:solidFill>
              </a:rPr>
              <a:t>t</a:t>
            </a:r>
            <a:endParaRPr lang="en-US" sz="3600" baseline="-25000" dirty="0">
              <a:solidFill>
                <a:schemeClr val="tx1"/>
              </a:solidFill>
            </a:endParaRPr>
          </a:p>
        </p:txBody>
      </p:sp>
      <p:sp>
        <p:nvSpPr>
          <p:cNvPr id="4" name="Footer Placeholder 3"/>
          <p:cNvSpPr>
            <a:spLocks noGrp="1"/>
          </p:cNvSpPr>
          <p:nvPr>
            <p:ph type="ftr" sz="quarter" idx="10"/>
          </p:nvPr>
        </p:nvSpPr>
        <p:spPr/>
        <p:txBody>
          <a:bodyPr/>
          <a:lstStyle/>
          <a:p>
            <a:r>
              <a:rPr lang="en-US" smtClean="0"/>
              <a:t>CMS Data Analysis School  September 11, 2012</a:t>
            </a:r>
            <a:endParaRPr lang="en-US" dirty="0"/>
          </a:p>
        </p:txBody>
      </p:sp>
      <p:sp>
        <p:nvSpPr>
          <p:cNvPr id="5" name="Slide Number Placeholder 4"/>
          <p:cNvSpPr>
            <a:spLocks noGrp="1"/>
          </p:cNvSpPr>
          <p:nvPr>
            <p:ph type="sldNum" sz="quarter" idx="11"/>
          </p:nvPr>
        </p:nvSpPr>
        <p:spPr/>
        <p:txBody>
          <a:bodyPr/>
          <a:lstStyle/>
          <a:p>
            <a:fld id="{18178D1C-DE8A-4798-95A2-4F899DF1A931}" type="slidenum">
              <a:rPr lang="en-US" smtClean="0"/>
              <a:pPr/>
              <a:t>19</a:t>
            </a:fld>
            <a:endParaRPr lang="en-US"/>
          </a:p>
        </p:txBody>
      </p:sp>
      <p:sp>
        <p:nvSpPr>
          <p:cNvPr id="8" name="TextBox 7"/>
          <p:cNvSpPr txBox="1"/>
          <p:nvPr/>
        </p:nvSpPr>
        <p:spPr>
          <a:xfrm>
            <a:off x="4319972" y="1124744"/>
            <a:ext cx="4652236" cy="535531"/>
          </a:xfrm>
          <a:prstGeom prst="rect">
            <a:avLst/>
          </a:prstGeom>
          <a:noFill/>
        </p:spPr>
        <p:txBody>
          <a:bodyPr wrap="square" rtlCol="0">
            <a:spAutoFit/>
          </a:bodyPr>
          <a:lstStyle/>
          <a:p>
            <a:r>
              <a:rPr lang="en-US" sz="1800" b="1" dirty="0" smtClean="0"/>
              <a:t>Jets are large deposits of energy in  ~small regions of </a:t>
            </a:r>
            <a:r>
              <a:rPr lang="en-US" sz="1800" b="1" dirty="0" smtClean="0">
                <a:latin typeface="Symbol" pitchFamily="18" charset="2"/>
              </a:rPr>
              <a:t>D</a:t>
            </a:r>
            <a:r>
              <a:rPr lang="en-US" sz="1800" b="1" dirty="0" smtClean="0"/>
              <a:t>y </a:t>
            </a:r>
            <a:r>
              <a:rPr lang="en-US" sz="1800" b="1" dirty="0" smtClean="0">
                <a:latin typeface="Symbol" pitchFamily="18" charset="2"/>
              </a:rPr>
              <a:t>(Dh)</a:t>
            </a:r>
            <a:r>
              <a:rPr lang="en-US" sz="1800" b="1" dirty="0" smtClean="0"/>
              <a:t> and </a:t>
            </a:r>
            <a:r>
              <a:rPr lang="en-US" sz="1800" b="1" dirty="0" smtClean="0">
                <a:latin typeface="Symbol" pitchFamily="18" charset="2"/>
              </a:rPr>
              <a:t>Df</a:t>
            </a:r>
            <a:r>
              <a:rPr lang="en-US" sz="1800" b="1" dirty="0" smtClean="0"/>
              <a:t>:</a:t>
            </a:r>
          </a:p>
        </p:txBody>
      </p:sp>
      <p:graphicFrame>
        <p:nvGraphicFramePr>
          <p:cNvPr id="9" name="Object 8"/>
          <p:cNvGraphicFramePr>
            <a:graphicFrameLocks noChangeAspect="1"/>
          </p:cNvGraphicFramePr>
          <p:nvPr/>
        </p:nvGraphicFramePr>
        <p:xfrm>
          <a:off x="4514850" y="3321050"/>
          <a:ext cx="114300" cy="215900"/>
        </p:xfrm>
        <a:graphic>
          <a:graphicData uri="http://schemas.openxmlformats.org/presentationml/2006/ole">
            <p:oleObj spid="_x0000_s311298" name="Equation" r:id="rId3" imgW="114120" imgH="215640" progId="Equation.3">
              <p:embed/>
            </p:oleObj>
          </a:graphicData>
        </a:graphic>
      </p:graphicFrame>
      <p:graphicFrame>
        <p:nvGraphicFramePr>
          <p:cNvPr id="10" name="Object 9"/>
          <p:cNvGraphicFramePr>
            <a:graphicFrameLocks noChangeAspect="1"/>
          </p:cNvGraphicFramePr>
          <p:nvPr/>
        </p:nvGraphicFramePr>
        <p:xfrm>
          <a:off x="4427984" y="1772816"/>
          <a:ext cx="4113848" cy="648072"/>
        </p:xfrm>
        <a:graphic>
          <a:graphicData uri="http://schemas.openxmlformats.org/presentationml/2006/ole">
            <p:oleObj spid="_x0000_s311299" name="Equation" r:id="rId4" imgW="1854000" imgH="291960" progId="Equation.3">
              <p:embed/>
            </p:oleObj>
          </a:graphicData>
        </a:graphic>
      </p:graphicFrame>
      <p:graphicFrame>
        <p:nvGraphicFramePr>
          <p:cNvPr id="12" name="Object 11"/>
          <p:cNvGraphicFramePr>
            <a:graphicFrameLocks noChangeAspect="1"/>
          </p:cNvGraphicFramePr>
          <p:nvPr/>
        </p:nvGraphicFramePr>
        <p:xfrm>
          <a:off x="5265738" y="3141663"/>
          <a:ext cx="2441575" cy="503237"/>
        </p:xfrm>
        <a:graphic>
          <a:graphicData uri="http://schemas.openxmlformats.org/presentationml/2006/ole">
            <p:oleObj spid="_x0000_s311301" name="Equation" r:id="rId5" imgW="1168200" imgH="241200" progId="Equation.3">
              <p:embed/>
            </p:oleObj>
          </a:graphicData>
        </a:graphic>
      </p:graphicFrame>
      <p:sp>
        <p:nvSpPr>
          <p:cNvPr id="13" name="TextBox 12"/>
          <p:cNvSpPr txBox="1"/>
          <p:nvPr/>
        </p:nvSpPr>
        <p:spPr>
          <a:xfrm>
            <a:off x="4247964" y="2492897"/>
            <a:ext cx="4680012" cy="535531"/>
          </a:xfrm>
          <a:prstGeom prst="rect">
            <a:avLst/>
          </a:prstGeom>
          <a:noFill/>
        </p:spPr>
        <p:txBody>
          <a:bodyPr wrap="square" rtlCol="0">
            <a:spAutoFit/>
          </a:bodyPr>
          <a:lstStyle/>
          <a:p>
            <a:r>
              <a:rPr lang="en-US" sz="1800" b="1" dirty="0" smtClean="0"/>
              <a:t>To include a track or calorimeter energy deposit in a jet:</a:t>
            </a:r>
          </a:p>
        </p:txBody>
      </p:sp>
      <p:sp>
        <p:nvSpPr>
          <p:cNvPr id="14" name="TextBox 13"/>
          <p:cNvSpPr txBox="1"/>
          <p:nvPr/>
        </p:nvSpPr>
        <p:spPr>
          <a:xfrm>
            <a:off x="503548" y="4117605"/>
            <a:ext cx="8028892" cy="535531"/>
          </a:xfrm>
          <a:prstGeom prst="rect">
            <a:avLst/>
          </a:prstGeom>
          <a:noFill/>
        </p:spPr>
        <p:txBody>
          <a:bodyPr wrap="square" rtlCol="0">
            <a:spAutoFit/>
          </a:bodyPr>
          <a:lstStyle/>
          <a:p>
            <a:r>
              <a:rPr lang="en-US" sz="1800" b="1" dirty="0" smtClean="0"/>
              <a:t>Total area of plot shown is  ~62.8, so </a:t>
            </a:r>
            <a:r>
              <a:rPr lang="en-US" sz="1800" b="1" dirty="0" smtClean="0">
                <a:latin typeface="Symbol" pitchFamily="18" charset="2"/>
              </a:rPr>
              <a:t>Dh</a:t>
            </a:r>
            <a:r>
              <a:rPr lang="en-US" sz="1800" b="1" dirty="0" smtClean="0"/>
              <a:t>~0.1, </a:t>
            </a:r>
            <a:r>
              <a:rPr lang="en-US" sz="1800" b="1" dirty="0" smtClean="0">
                <a:latin typeface="Symbol" pitchFamily="18" charset="2"/>
              </a:rPr>
              <a:t>Df</a:t>
            </a:r>
            <a:r>
              <a:rPr lang="en-US" sz="1800" b="1" dirty="0" smtClean="0"/>
              <a:t>~0.1 for calorimeter segmentation should be adequate even to resolve several jets in event </a:t>
            </a:r>
            <a:endParaRPr lang="en-US" sz="1800" b="1" dirty="0"/>
          </a:p>
        </p:txBody>
      </p:sp>
      <p:sp>
        <p:nvSpPr>
          <p:cNvPr id="15" name="TextBox 14"/>
          <p:cNvSpPr txBox="1"/>
          <p:nvPr/>
        </p:nvSpPr>
        <p:spPr>
          <a:xfrm>
            <a:off x="504056" y="4615851"/>
            <a:ext cx="8604448" cy="2803844"/>
          </a:xfrm>
          <a:prstGeom prst="rect">
            <a:avLst/>
          </a:prstGeom>
          <a:noFill/>
        </p:spPr>
        <p:txBody>
          <a:bodyPr wrap="square" rtlCol="0">
            <a:spAutoFit/>
          </a:bodyPr>
          <a:lstStyle/>
          <a:p>
            <a:r>
              <a:rPr lang="en-US" sz="1800" b="1" dirty="0" smtClean="0"/>
              <a:t>MET  is the negative the vector sum of all the transverse  components of observed energy including any </a:t>
            </a:r>
            <a:r>
              <a:rPr lang="en-US" sz="1800" b="1" dirty="0" err="1" smtClean="0"/>
              <a:t>muons</a:t>
            </a:r>
            <a:r>
              <a:rPr lang="en-US" sz="1800" b="1" dirty="0" smtClean="0"/>
              <a:t>. It Indicates the presence of weakly interacting particles, usually  neutrinos, but possibly new exotic objects that interact only weakly. </a:t>
            </a:r>
          </a:p>
          <a:p>
            <a:r>
              <a:rPr lang="en-US" sz="1800" b="1" dirty="0" smtClean="0"/>
              <a:t>The focus is on the transverse energy because an unknown amount of longitudinal energy may be lost down the beam. If the angular coverage is sufficient, missing components will not contribute much to the missing transverse energy</a:t>
            </a:r>
          </a:p>
          <a:p>
            <a:endParaRPr lang="en-US" sz="1600" b="1" dirty="0" smtClean="0"/>
          </a:p>
          <a:p>
            <a:endParaRPr lang="en-US" dirty="0"/>
          </a:p>
        </p:txBody>
      </p:sp>
      <p:pic>
        <p:nvPicPr>
          <p:cNvPr id="311302" name="Picture 6"/>
          <p:cNvPicPr>
            <a:picLocks noChangeAspect="1" noChangeArrowheads="1"/>
          </p:cNvPicPr>
          <p:nvPr/>
        </p:nvPicPr>
        <p:blipFill>
          <a:blip r:embed="rId6"/>
          <a:srcRect/>
          <a:stretch>
            <a:fillRect/>
          </a:stretch>
        </p:blipFill>
        <p:spPr bwMode="auto">
          <a:xfrm>
            <a:off x="503548" y="1088740"/>
            <a:ext cx="3816424" cy="303101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p:txBody>
          <a:bodyPr/>
          <a:lstStyle/>
          <a:p>
            <a:pPr algn="ctr"/>
            <a:r>
              <a:rPr lang="en-US" dirty="0" smtClean="0">
                <a:solidFill>
                  <a:schemeClr val="tx1"/>
                </a:solidFill>
              </a:rPr>
              <a:t>Lecture Objectives</a:t>
            </a:r>
            <a:endParaRPr lang="en-US" dirty="0">
              <a:solidFill>
                <a:schemeClr val="tx1"/>
              </a:solidFill>
            </a:endParaRPr>
          </a:p>
        </p:txBody>
      </p:sp>
      <p:sp>
        <p:nvSpPr>
          <p:cNvPr id="4" name="Footer Placeholder 3"/>
          <p:cNvSpPr>
            <a:spLocks noGrp="1"/>
          </p:cNvSpPr>
          <p:nvPr>
            <p:ph type="ftr" sz="quarter" idx="10"/>
          </p:nvPr>
        </p:nvSpPr>
        <p:spPr/>
        <p:txBody>
          <a:bodyPr/>
          <a:lstStyle/>
          <a:p>
            <a:r>
              <a:rPr lang="en-US" dirty="0" smtClean="0"/>
              <a:t>CMS Data Analysis School  September 11, 2012</a:t>
            </a:r>
            <a:endParaRPr lang="en-US" dirty="0"/>
          </a:p>
        </p:txBody>
      </p:sp>
      <p:sp>
        <p:nvSpPr>
          <p:cNvPr id="5" name="Slide Number Placeholder 4"/>
          <p:cNvSpPr>
            <a:spLocks noGrp="1"/>
          </p:cNvSpPr>
          <p:nvPr>
            <p:ph type="sldNum" sz="quarter" idx="11"/>
          </p:nvPr>
        </p:nvSpPr>
        <p:spPr/>
        <p:txBody>
          <a:bodyPr/>
          <a:lstStyle/>
          <a:p>
            <a:fld id="{820C11F2-AC26-4013-B40F-C363B8E2BDC8}" type="slidenum">
              <a:rPr lang="en-US"/>
              <a:pPr/>
              <a:t>2</a:t>
            </a:fld>
            <a:endParaRPr lang="en-US"/>
          </a:p>
        </p:txBody>
      </p:sp>
      <p:sp>
        <p:nvSpPr>
          <p:cNvPr id="189443" name="Rectangle 3"/>
          <p:cNvSpPr>
            <a:spLocks noGrp="1" noChangeArrowheads="1"/>
          </p:cNvSpPr>
          <p:nvPr>
            <p:ph type="body" idx="4294967295"/>
          </p:nvPr>
        </p:nvSpPr>
        <p:spPr>
          <a:xfrm>
            <a:off x="431540" y="1124744"/>
            <a:ext cx="8388350" cy="5256584"/>
          </a:xfrm>
        </p:spPr>
        <p:txBody>
          <a:bodyPr/>
          <a:lstStyle/>
          <a:p>
            <a:pPr>
              <a:buClr>
                <a:srgbClr val="33CC33"/>
              </a:buClr>
            </a:pPr>
            <a:r>
              <a:rPr lang="en-US" sz="2400" dirty="0" smtClean="0"/>
              <a:t>Explain what kind of detector should one build to explore electroweak symmetry breaking and search for new physics beyond the Standard Model.</a:t>
            </a:r>
            <a:endParaRPr lang="en-US" dirty="0"/>
          </a:p>
          <a:p>
            <a:pPr lvl="2">
              <a:buClr>
                <a:srgbClr val="33CC33"/>
              </a:buClr>
              <a:tabLst>
                <a:tab pos="517525" algn="l"/>
              </a:tabLst>
            </a:pPr>
            <a:r>
              <a:rPr lang="en-US" b="1" dirty="0" smtClean="0"/>
              <a:t>The Answer: CMS!</a:t>
            </a:r>
          </a:p>
          <a:p>
            <a:pPr lvl="3"/>
            <a:r>
              <a:rPr lang="en-US" sz="2000" dirty="0" smtClean="0"/>
              <a:t>But we will discuss how it is  designed and  why it works</a:t>
            </a:r>
          </a:p>
          <a:p>
            <a:r>
              <a:rPr lang="en-US" sz="2400" dirty="0" smtClean="0"/>
              <a:t>Present the basic information about the detector do you need to help you to understand how to analyze the data.</a:t>
            </a:r>
          </a:p>
          <a:p>
            <a:pPr>
              <a:buClr>
                <a:srgbClr val="33CC33"/>
              </a:buClr>
            </a:pPr>
            <a:r>
              <a:rPr lang="en-US" sz="2400" dirty="0" smtClean="0"/>
              <a:t>Explain why  the  CMS detector will need to be </a:t>
            </a:r>
            <a:r>
              <a:rPr lang="en-US" sz="2400" dirty="0" smtClean="0"/>
              <a:t>upgraded </a:t>
            </a:r>
            <a:r>
              <a:rPr lang="en-US" sz="2400" dirty="0" smtClean="0"/>
              <a:t>to keep it able to look for new physics as the luminosity of LHC is increased well beyond the original design</a:t>
            </a:r>
          </a:p>
          <a:p>
            <a:pPr lvl="2">
              <a:buClr>
                <a:srgbClr val="33CC33"/>
              </a:buClr>
            </a:pPr>
            <a:r>
              <a:rPr lang="en-US" dirty="0" smtClean="0"/>
              <a:t>Will just touch this topic, which is now very HOT</a:t>
            </a:r>
          </a:p>
          <a:p>
            <a:pPr lvl="2">
              <a:buClr>
                <a:srgbClr val="33CC33"/>
              </a:buClr>
            </a:pPr>
            <a:r>
              <a:rPr lang="en-US" dirty="0" smtClean="0"/>
              <a:t>It </a:t>
            </a:r>
            <a:r>
              <a:rPr lang="en-US" dirty="0" smtClean="0"/>
              <a:t>m</a:t>
            </a:r>
            <a:r>
              <a:rPr lang="en-US" dirty="0" smtClean="0"/>
              <a:t>ay </a:t>
            </a:r>
            <a:r>
              <a:rPr lang="en-US" dirty="0" smtClean="0"/>
              <a:t>well be in your future to work on the </a:t>
            </a:r>
            <a:r>
              <a:rPr lang="en-US" dirty="0" smtClean="0"/>
              <a:t>upgrade</a:t>
            </a:r>
            <a:endParaRPr lang="en-US" dirty="0"/>
          </a:p>
          <a:p>
            <a:pPr>
              <a:buNone/>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Complex Objects: Z’s and W’s</a:t>
            </a:r>
            <a:endParaRPr lang="en-US" dirty="0">
              <a:solidFill>
                <a:schemeClr val="tx1"/>
              </a:solidFill>
            </a:endParaRPr>
          </a:p>
        </p:txBody>
      </p:sp>
      <p:sp>
        <p:nvSpPr>
          <p:cNvPr id="3" name="Content Placeholder 2"/>
          <p:cNvSpPr>
            <a:spLocks noGrp="1"/>
          </p:cNvSpPr>
          <p:nvPr>
            <p:ph idx="1"/>
          </p:nvPr>
        </p:nvSpPr>
        <p:spPr>
          <a:xfrm>
            <a:off x="468313" y="1196975"/>
            <a:ext cx="8388350" cy="4644293"/>
          </a:xfrm>
        </p:spPr>
        <p:txBody>
          <a:bodyPr/>
          <a:lstStyle/>
          <a:p>
            <a:r>
              <a:rPr lang="en-US" sz="2000" dirty="0" smtClean="0"/>
              <a:t>Z has a mass of (91.2 GeV/c</a:t>
            </a:r>
            <a:r>
              <a:rPr lang="en-US" sz="2000" baseline="30000" dirty="0" smtClean="0"/>
              <a:t>2</a:t>
            </a:r>
            <a:r>
              <a:rPr lang="en-US" sz="2000" dirty="0" smtClean="0"/>
              <a:t>)</a:t>
            </a:r>
          </a:p>
          <a:p>
            <a:pPr lvl="1"/>
            <a:r>
              <a:rPr lang="en-US" sz="1800" dirty="0" smtClean="0"/>
              <a:t>It decays into </a:t>
            </a:r>
          </a:p>
          <a:p>
            <a:pPr lvl="2"/>
            <a:r>
              <a:rPr lang="en-US" sz="1800" dirty="0" smtClean="0"/>
              <a:t>the easily </a:t>
            </a:r>
            <a:r>
              <a:rPr lang="en-US" sz="1800" dirty="0" err="1" smtClean="0"/>
              <a:t>reconstructible</a:t>
            </a:r>
            <a:r>
              <a:rPr lang="en-US" sz="1800" dirty="0" smtClean="0"/>
              <a:t> states e</a:t>
            </a:r>
            <a:r>
              <a:rPr lang="en-US" sz="1800" baseline="30000" dirty="0" smtClean="0"/>
              <a:t>+</a:t>
            </a:r>
            <a:r>
              <a:rPr lang="en-US" sz="1800" dirty="0" smtClean="0"/>
              <a:t>e</a:t>
            </a:r>
            <a:r>
              <a:rPr lang="en-US" sz="1800" baseline="30000" dirty="0" smtClean="0"/>
              <a:t>-</a:t>
            </a:r>
            <a:r>
              <a:rPr lang="en-US" sz="1800" dirty="0" smtClean="0"/>
              <a:t>, </a:t>
            </a:r>
            <a:r>
              <a:rPr lang="en-US" sz="1800" dirty="0" err="1" smtClean="0">
                <a:latin typeface="Symbol" pitchFamily="18" charset="2"/>
              </a:rPr>
              <a:t>m</a:t>
            </a:r>
            <a:r>
              <a:rPr lang="en-US" sz="1800" dirty="0" err="1" smtClean="0"/>
              <a:t>+</a:t>
            </a:r>
            <a:r>
              <a:rPr lang="en-US" sz="1800" dirty="0" err="1" smtClean="0">
                <a:latin typeface="Symbol" pitchFamily="18" charset="2"/>
              </a:rPr>
              <a:t>m</a:t>
            </a:r>
            <a:r>
              <a:rPr lang="en-US" sz="1800" baseline="30000" dirty="0" smtClean="0"/>
              <a:t>-</a:t>
            </a:r>
            <a:endParaRPr lang="en-US" sz="1800" dirty="0" smtClean="0"/>
          </a:p>
          <a:p>
            <a:pPr lvl="2"/>
            <a:r>
              <a:rPr lang="en-US" sz="1800" dirty="0" smtClean="0"/>
              <a:t> </a:t>
            </a:r>
            <a:r>
              <a:rPr lang="en-US" sz="1800" dirty="0" smtClean="0">
                <a:latin typeface="Symbol" pitchFamily="18" charset="2"/>
              </a:rPr>
              <a:t>t</a:t>
            </a:r>
            <a:r>
              <a:rPr lang="en-US" sz="1800" dirty="0" smtClean="0"/>
              <a:t>+</a:t>
            </a:r>
            <a:r>
              <a:rPr lang="en-US" sz="1800" dirty="0" smtClean="0">
                <a:latin typeface="Symbol" pitchFamily="18" charset="2"/>
              </a:rPr>
              <a:t>t</a:t>
            </a:r>
            <a:r>
              <a:rPr lang="en-US" sz="1800" dirty="0" smtClean="0"/>
              <a:t> </a:t>
            </a:r>
            <a:r>
              <a:rPr lang="en-US" sz="1800" baseline="30000" dirty="0" smtClean="0"/>
              <a:t>-</a:t>
            </a:r>
            <a:r>
              <a:rPr lang="en-US" sz="1800" dirty="0" smtClean="0"/>
              <a:t>  (harder due to missing neutrinos)</a:t>
            </a:r>
          </a:p>
          <a:p>
            <a:pPr lvl="2"/>
            <a:r>
              <a:rPr lang="en-US" sz="1800" dirty="0" smtClean="0"/>
              <a:t>Two jets</a:t>
            </a:r>
          </a:p>
          <a:p>
            <a:pPr lvl="2"/>
            <a:r>
              <a:rPr lang="en-US" sz="1800" dirty="0" smtClean="0"/>
              <a:t>Two neutrinos – signified by large missing E</a:t>
            </a:r>
            <a:r>
              <a:rPr lang="en-US" sz="1800" baseline="-25000" dirty="0" smtClean="0"/>
              <a:t>T</a:t>
            </a:r>
          </a:p>
          <a:p>
            <a:r>
              <a:rPr lang="en-US" sz="2000" dirty="0" smtClean="0"/>
              <a:t>The W has a mass of (80.4 GeV/c</a:t>
            </a:r>
            <a:r>
              <a:rPr lang="en-US" sz="2000" baseline="30000" dirty="0" smtClean="0"/>
              <a:t>2</a:t>
            </a:r>
            <a:r>
              <a:rPr lang="en-US" sz="2000" dirty="0" smtClean="0"/>
              <a:t>)</a:t>
            </a:r>
          </a:p>
          <a:p>
            <a:pPr lvl="1"/>
            <a:r>
              <a:rPr lang="en-US" sz="1800" dirty="0" smtClean="0"/>
              <a:t>It decays into</a:t>
            </a:r>
          </a:p>
          <a:p>
            <a:pPr lvl="2"/>
            <a:r>
              <a:rPr lang="en-US" sz="1800" dirty="0" smtClean="0"/>
              <a:t>e, </a:t>
            </a:r>
            <a:r>
              <a:rPr lang="en-US" sz="1800" dirty="0" smtClean="0">
                <a:latin typeface="Symbol" pitchFamily="18" charset="2"/>
              </a:rPr>
              <a:t>m</a:t>
            </a:r>
            <a:r>
              <a:rPr lang="en-US" sz="1800" dirty="0" smtClean="0"/>
              <a:t>, or </a:t>
            </a:r>
            <a:r>
              <a:rPr lang="en-US" sz="1800" dirty="0" smtClean="0">
                <a:latin typeface="Symbol" pitchFamily="18" charset="2"/>
              </a:rPr>
              <a:t>t</a:t>
            </a:r>
            <a:r>
              <a:rPr lang="en-US" sz="1800" dirty="0" smtClean="0"/>
              <a:t> plus the corresponding flavor of  neutrino</a:t>
            </a:r>
          </a:p>
          <a:p>
            <a:pPr lvl="3"/>
            <a:r>
              <a:rPr lang="en-US" sz="1400" dirty="0" smtClean="0"/>
              <a:t>The neutrino results in MET and because of the 2-body decay the lepton has a characteristic P</a:t>
            </a:r>
            <a:r>
              <a:rPr lang="en-US" sz="1400" baseline="-25000" dirty="0" smtClean="0"/>
              <a:t>T</a:t>
            </a:r>
            <a:r>
              <a:rPr lang="en-US" sz="1400" dirty="0" smtClean="0"/>
              <a:t> distribution  (</a:t>
            </a:r>
            <a:r>
              <a:rPr lang="en-US" sz="1400" dirty="0" err="1" smtClean="0"/>
              <a:t>Jacobian</a:t>
            </a:r>
            <a:r>
              <a:rPr lang="en-US" sz="1400" dirty="0" smtClean="0"/>
              <a:t> peak at ½ x M</a:t>
            </a:r>
            <a:r>
              <a:rPr lang="en-US" sz="1400" baseline="-25000" dirty="0" smtClean="0"/>
              <a:t>W</a:t>
            </a:r>
            <a:r>
              <a:rPr lang="en-US" sz="1400" dirty="0" smtClean="0"/>
              <a:t>.</a:t>
            </a:r>
          </a:p>
          <a:p>
            <a:pPr lvl="2"/>
            <a:r>
              <a:rPr lang="en-US" sz="1600" dirty="0" smtClean="0"/>
              <a:t>Two quark jets </a:t>
            </a:r>
          </a:p>
          <a:p>
            <a:pPr marL="342900" lvl="1" indent="-342900">
              <a:buClr>
                <a:srgbClr val="00B050"/>
              </a:buClr>
              <a:buSzPct val="80000"/>
              <a:buFont typeface="Wingdings" pitchFamily="2" charset="2"/>
              <a:buChar char="l"/>
            </a:pPr>
            <a:r>
              <a:rPr lang="en-US" sz="1800" dirty="0" smtClean="0"/>
              <a:t>In addition to be a possible daughter particle of the decay of a heavy object, Z’s and W’s  are very useful as a standard candle for calibrating many systems. The Z</a:t>
            </a:r>
            <a:r>
              <a:rPr lang="en-US" sz="1800" dirty="0" smtClean="0">
                <a:sym typeface="Wingdings" pitchFamily="2" charset="2"/>
              </a:rPr>
              <a:t></a:t>
            </a:r>
            <a:r>
              <a:rPr lang="en-US" sz="1800" dirty="0" smtClean="0"/>
              <a:t> e</a:t>
            </a:r>
            <a:r>
              <a:rPr lang="en-US" sz="1800" baseline="30000" dirty="0" smtClean="0"/>
              <a:t>+</a:t>
            </a:r>
            <a:r>
              <a:rPr lang="en-US" sz="1800" dirty="0" smtClean="0"/>
              <a:t>e</a:t>
            </a:r>
            <a:r>
              <a:rPr lang="en-US" sz="1800" baseline="30000" dirty="0" smtClean="0"/>
              <a:t>-</a:t>
            </a:r>
            <a:r>
              <a:rPr lang="en-US" sz="1800" dirty="0" smtClean="0"/>
              <a:t>, </a:t>
            </a:r>
            <a:r>
              <a:rPr lang="en-US" sz="1800" dirty="0" smtClean="0">
                <a:latin typeface="Symbol" pitchFamily="18" charset="2"/>
              </a:rPr>
              <a:t>m</a:t>
            </a:r>
            <a:r>
              <a:rPr lang="en-US" sz="1800" dirty="0" smtClean="0"/>
              <a:t>+</a:t>
            </a:r>
            <a:r>
              <a:rPr lang="en-US" sz="1800" dirty="0" smtClean="0">
                <a:latin typeface="Symbol" pitchFamily="18" charset="2"/>
              </a:rPr>
              <a:t>m</a:t>
            </a:r>
            <a:r>
              <a:rPr lang="en-US" sz="1800" baseline="30000" dirty="0" smtClean="0"/>
              <a:t>-</a:t>
            </a:r>
            <a:r>
              <a:rPr lang="en-US" sz="1800" dirty="0" smtClean="0"/>
              <a:t>  are especially useful since the whole momentum can be reconstructed.</a:t>
            </a:r>
          </a:p>
          <a:p>
            <a:pPr>
              <a:buNone/>
            </a:pPr>
            <a:endParaRPr lang="en-US" sz="2200" dirty="0" smtClean="0"/>
          </a:p>
          <a:p>
            <a:endParaRPr lang="en-US" sz="2400" dirty="0"/>
          </a:p>
        </p:txBody>
      </p:sp>
      <p:sp>
        <p:nvSpPr>
          <p:cNvPr id="4" name="Footer Placeholder 3"/>
          <p:cNvSpPr>
            <a:spLocks noGrp="1"/>
          </p:cNvSpPr>
          <p:nvPr>
            <p:ph type="ftr" sz="quarter" idx="10"/>
          </p:nvPr>
        </p:nvSpPr>
        <p:spPr/>
        <p:txBody>
          <a:bodyPr/>
          <a:lstStyle/>
          <a:p>
            <a:r>
              <a:rPr lang="en-US" smtClean="0"/>
              <a:t>CMS Data Analysis School  September 11, 2012</a:t>
            </a:r>
            <a:endParaRPr lang="en-US" dirty="0"/>
          </a:p>
        </p:txBody>
      </p:sp>
      <p:sp>
        <p:nvSpPr>
          <p:cNvPr id="5" name="Slide Number Placeholder 4"/>
          <p:cNvSpPr>
            <a:spLocks noGrp="1"/>
          </p:cNvSpPr>
          <p:nvPr>
            <p:ph type="sldNum" sz="quarter" idx="11"/>
          </p:nvPr>
        </p:nvSpPr>
        <p:spPr/>
        <p:txBody>
          <a:bodyPr/>
          <a:lstStyle/>
          <a:p>
            <a:fld id="{18178D1C-DE8A-4798-95A2-4F899DF1A931}" type="slidenum">
              <a:rPr lang="en-US" smtClean="0"/>
              <a:pPr/>
              <a:t>20</a:t>
            </a:fld>
            <a:endParaRPr lang="en-US"/>
          </a:p>
        </p:txBody>
      </p:sp>
      <p:pic>
        <p:nvPicPr>
          <p:cNvPr id="9" name="Picture 2"/>
          <p:cNvPicPr>
            <a:picLocks noChangeAspect="1" noChangeArrowheads="1"/>
          </p:cNvPicPr>
          <p:nvPr/>
        </p:nvPicPr>
        <p:blipFill>
          <a:blip r:embed="rId2"/>
          <a:srcRect/>
          <a:stretch>
            <a:fillRect/>
          </a:stretch>
        </p:blipFill>
        <p:spPr bwMode="auto">
          <a:xfrm>
            <a:off x="6336197" y="1016732"/>
            <a:ext cx="2700300" cy="2570944"/>
          </a:xfrm>
          <a:prstGeom prst="rect">
            <a:avLst/>
          </a:prstGeom>
          <a:noFill/>
          <a:ln w="9525">
            <a:noFill/>
            <a:miter lim="800000"/>
            <a:headEnd/>
            <a:tailEnd/>
          </a:ln>
        </p:spPr>
      </p:pic>
      <p:cxnSp>
        <p:nvCxnSpPr>
          <p:cNvPr id="11" name="Straight Arrow Connector 10"/>
          <p:cNvCxnSpPr/>
          <p:nvPr/>
        </p:nvCxnSpPr>
        <p:spPr bwMode="auto">
          <a:xfrm rot="5400000" flipH="1" flipV="1">
            <a:off x="5328084" y="2312876"/>
            <a:ext cx="2304256" cy="2160240"/>
          </a:xfrm>
          <a:prstGeom prst="straightConnector1">
            <a:avLst/>
          </a:prstGeom>
          <a:noFill/>
          <a:ln w="9525" cap="flat" cmpd="sng" algn="ctr">
            <a:solidFill>
              <a:srgbClr val="C00000"/>
            </a:solidFill>
            <a:prstDash val="solid"/>
            <a:round/>
            <a:headEnd type="none" w="med" len="med"/>
            <a:tailEnd type="arrow"/>
          </a:ln>
          <a:effectLst/>
        </p:spPr>
      </p:cxnSp>
      <p:sp>
        <p:nvSpPr>
          <p:cNvPr id="10" name="TextBox 9"/>
          <p:cNvSpPr txBox="1"/>
          <p:nvPr/>
        </p:nvSpPr>
        <p:spPr>
          <a:xfrm>
            <a:off x="7308304" y="3725278"/>
            <a:ext cx="1044116" cy="387798"/>
          </a:xfrm>
          <a:prstGeom prst="rect">
            <a:avLst/>
          </a:prstGeom>
          <a:noFill/>
          <a:ln>
            <a:solidFill>
              <a:schemeClr val="accent1"/>
            </a:solidFill>
          </a:ln>
        </p:spPr>
        <p:txBody>
          <a:bodyPr wrap="square" rtlCol="0">
            <a:spAutoFit/>
          </a:bodyPr>
          <a:lstStyle/>
          <a:p>
            <a:r>
              <a:rPr lang="en-US" dirty="0" smtClean="0"/>
              <a:t> M</a:t>
            </a:r>
            <a:r>
              <a:rPr lang="en-US" baseline="-25000" dirty="0" smtClean="0"/>
              <a:t>w</a:t>
            </a:r>
            <a:r>
              <a:rPr lang="en-US" dirty="0" smtClean="0"/>
              <a:t>/2</a:t>
            </a:r>
            <a:endParaRPr lang="en-US" dirty="0"/>
          </a:p>
        </p:txBody>
      </p:sp>
      <p:cxnSp>
        <p:nvCxnSpPr>
          <p:cNvPr id="15" name="Straight Arrow Connector 14"/>
          <p:cNvCxnSpPr/>
          <p:nvPr/>
        </p:nvCxnSpPr>
        <p:spPr bwMode="auto">
          <a:xfrm rot="5400000" flipH="1" flipV="1">
            <a:off x="6786246" y="2834934"/>
            <a:ext cx="1764196" cy="1588"/>
          </a:xfrm>
          <a:prstGeom prst="straightConnector1">
            <a:avLst/>
          </a:prstGeom>
          <a:noFill/>
          <a:ln w="22225" cap="flat" cmpd="sng" algn="ctr">
            <a:solidFill>
              <a:srgbClr val="C00000"/>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               b-quark jets</a:t>
            </a:r>
            <a:endParaRPr lang="en-US" dirty="0">
              <a:solidFill>
                <a:schemeClr val="tx1"/>
              </a:solidFill>
            </a:endParaRPr>
          </a:p>
        </p:txBody>
      </p:sp>
      <p:sp>
        <p:nvSpPr>
          <p:cNvPr id="4" name="Footer Placeholder 3"/>
          <p:cNvSpPr>
            <a:spLocks noGrp="1"/>
          </p:cNvSpPr>
          <p:nvPr>
            <p:ph type="ftr" sz="quarter" idx="10"/>
          </p:nvPr>
        </p:nvSpPr>
        <p:spPr/>
        <p:txBody>
          <a:bodyPr/>
          <a:lstStyle/>
          <a:p>
            <a:r>
              <a:rPr lang="en-US" smtClean="0"/>
              <a:t>CMS Data Analysis School  September 11, 2012</a:t>
            </a:r>
            <a:endParaRPr lang="en-US" dirty="0"/>
          </a:p>
        </p:txBody>
      </p:sp>
      <p:sp>
        <p:nvSpPr>
          <p:cNvPr id="5" name="Slide Number Placeholder 4"/>
          <p:cNvSpPr>
            <a:spLocks noGrp="1"/>
          </p:cNvSpPr>
          <p:nvPr>
            <p:ph type="sldNum" sz="quarter" idx="11"/>
          </p:nvPr>
        </p:nvSpPr>
        <p:spPr/>
        <p:txBody>
          <a:bodyPr/>
          <a:lstStyle/>
          <a:p>
            <a:fld id="{18178D1C-DE8A-4798-95A2-4F899DF1A931}" type="slidenum">
              <a:rPr lang="en-US" smtClean="0"/>
              <a:pPr/>
              <a:t>21</a:t>
            </a:fld>
            <a:endParaRPr lang="en-US"/>
          </a:p>
        </p:txBody>
      </p:sp>
      <p:sp>
        <p:nvSpPr>
          <p:cNvPr id="6" name="Content Placeholder 3"/>
          <p:cNvSpPr>
            <a:spLocks noGrp="1"/>
          </p:cNvSpPr>
          <p:nvPr>
            <p:ph sz="half" idx="4294967295"/>
          </p:nvPr>
        </p:nvSpPr>
        <p:spPr>
          <a:xfrm>
            <a:off x="4572000" y="1124744"/>
            <a:ext cx="4117975" cy="5040313"/>
          </a:xfrm>
          <a:prstGeom prst="rect">
            <a:avLst/>
          </a:prstGeom>
        </p:spPr>
        <p:txBody>
          <a:bodyPr/>
          <a:lstStyle/>
          <a:p>
            <a:r>
              <a:rPr lang="en-US" sz="2000" b="1" dirty="0" smtClean="0"/>
              <a:t>Methods for discrimination</a:t>
            </a:r>
          </a:p>
          <a:p>
            <a:pPr lvl="1"/>
            <a:r>
              <a:rPr lang="en-US" sz="1600" b="1" dirty="0" smtClean="0"/>
              <a:t>Impact parameter based</a:t>
            </a:r>
          </a:p>
          <a:p>
            <a:pPr lvl="2"/>
            <a:r>
              <a:rPr lang="en-US" sz="1600" b="1" dirty="0" smtClean="0"/>
              <a:t>Track counting high efficiency</a:t>
            </a:r>
          </a:p>
          <a:p>
            <a:pPr lvl="2"/>
            <a:r>
              <a:rPr lang="en-US" sz="1600" b="1" dirty="0" smtClean="0"/>
              <a:t>Track counting high purity</a:t>
            </a:r>
          </a:p>
          <a:p>
            <a:pPr lvl="2"/>
            <a:r>
              <a:rPr lang="en-US" sz="1600" b="1" dirty="0" smtClean="0"/>
              <a:t>Jet probability</a:t>
            </a:r>
          </a:p>
          <a:p>
            <a:pPr lvl="2"/>
            <a:r>
              <a:rPr lang="en-US" sz="1600" b="1" dirty="0" smtClean="0"/>
              <a:t>Jet B probability</a:t>
            </a:r>
          </a:p>
          <a:p>
            <a:pPr lvl="1"/>
            <a:r>
              <a:rPr lang="en-US" sz="1600" b="1" dirty="0" smtClean="0"/>
              <a:t>Secondary vertices</a:t>
            </a:r>
          </a:p>
          <a:p>
            <a:pPr lvl="2"/>
            <a:r>
              <a:rPr lang="en-US" sz="1600" b="1" dirty="0" smtClean="0"/>
              <a:t>Simple secondary vertex</a:t>
            </a:r>
          </a:p>
          <a:p>
            <a:pPr lvl="2"/>
            <a:r>
              <a:rPr lang="en-US" sz="1600" b="1" dirty="0" smtClean="0"/>
              <a:t>Combined secondary vertex</a:t>
            </a:r>
          </a:p>
          <a:p>
            <a:pPr lvl="1"/>
            <a:r>
              <a:rPr lang="en-US" sz="1600" b="1" dirty="0" smtClean="0"/>
              <a:t>Lepton based algorithms</a:t>
            </a:r>
          </a:p>
          <a:p>
            <a:pPr lvl="2"/>
            <a:r>
              <a:rPr lang="en-US" sz="1600" b="1" dirty="0" smtClean="0"/>
              <a:t>Soft muon by </a:t>
            </a:r>
            <a:r>
              <a:rPr lang="en-US" sz="1600" b="1" dirty="0" err="1" smtClean="0"/>
              <a:t>PTrel</a:t>
            </a:r>
            <a:endParaRPr lang="en-US" sz="1600" b="1" dirty="0" smtClean="0"/>
          </a:p>
          <a:p>
            <a:pPr lvl="2"/>
            <a:r>
              <a:rPr lang="en-US" sz="1600" b="1" dirty="0" smtClean="0"/>
              <a:t>Soft muon by IP </a:t>
            </a:r>
            <a:r>
              <a:rPr lang="en-US" sz="1600" b="1" dirty="0" err="1" smtClean="0"/>
              <a:t>signficance</a:t>
            </a:r>
            <a:endParaRPr lang="en-US" sz="1600" b="1" dirty="0" smtClean="0"/>
          </a:p>
          <a:p>
            <a:pPr lvl="2"/>
            <a:r>
              <a:rPr lang="en-US" sz="1600" b="1" dirty="0" smtClean="0"/>
              <a:t>Soft electron</a:t>
            </a:r>
          </a:p>
          <a:p>
            <a:pPr lvl="1"/>
            <a:r>
              <a:rPr lang="en-US" sz="1600" b="1" dirty="0" smtClean="0"/>
              <a:t>Combined algorithm</a:t>
            </a:r>
          </a:p>
          <a:p>
            <a:pPr lvl="2"/>
            <a:r>
              <a:rPr lang="en-US" sz="1600" b="1" dirty="0" smtClean="0"/>
              <a:t>Combined MVA</a:t>
            </a:r>
            <a:endParaRPr lang="en-US" sz="2000" b="1" dirty="0"/>
          </a:p>
        </p:txBody>
      </p:sp>
      <p:sp>
        <p:nvSpPr>
          <p:cNvPr id="7" name="Text Placeholder 2"/>
          <p:cNvSpPr txBox="1">
            <a:spLocks/>
          </p:cNvSpPr>
          <p:nvPr/>
        </p:nvSpPr>
        <p:spPr bwMode="auto">
          <a:xfrm>
            <a:off x="468313" y="980728"/>
            <a:ext cx="4117975" cy="2772307"/>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rgbClr val="00B050"/>
              </a:buClr>
              <a:buSzPct val="80000"/>
              <a:tabLst/>
              <a:defRPr/>
            </a:pPr>
            <a:r>
              <a:rPr kumimoji="0" lang="en-US" sz="1600" b="1" i="0" u="none" strike="noStrike" kern="0" cap="none" spc="0" normalizeH="0" baseline="0" noProof="0" dirty="0" err="1" smtClean="0">
                <a:ln>
                  <a:noFill/>
                </a:ln>
                <a:solidFill>
                  <a:schemeClr val="tx1"/>
                </a:solidFill>
                <a:effectLst/>
                <a:uLnTx/>
                <a:uFillTx/>
                <a:latin typeface="+mn-lt"/>
                <a:ea typeface="+mn-ea"/>
                <a:cs typeface="+mn-cs"/>
              </a:rPr>
              <a:t>Discriminants</a:t>
            </a:r>
            <a:r>
              <a:rPr kumimoji="0" lang="en-US" sz="1600" b="1" i="0" u="none" strike="noStrike" kern="0" cap="none" spc="0" normalizeH="0" baseline="0" noProof="0" dirty="0" smtClean="0">
                <a:ln>
                  <a:noFill/>
                </a:ln>
                <a:solidFill>
                  <a:schemeClr val="tx1"/>
                </a:solidFill>
                <a:effectLst/>
                <a:uLnTx/>
                <a:uFillTx/>
                <a:latin typeface="+mn-lt"/>
                <a:ea typeface="+mn-ea"/>
                <a:cs typeface="+mn-cs"/>
              </a:rPr>
              <a:t> of b jets from light quark</a:t>
            </a:r>
            <a:r>
              <a:rPr kumimoji="0" lang="en-US" sz="1600" b="1" i="0" u="none" strike="noStrike" kern="0" cap="none" spc="0" normalizeH="0" noProof="0" dirty="0" smtClean="0">
                <a:ln>
                  <a:noFill/>
                </a:ln>
                <a:solidFill>
                  <a:schemeClr val="tx1"/>
                </a:solidFill>
                <a:effectLst/>
                <a:uLnTx/>
                <a:uFillTx/>
                <a:latin typeface="+mn-lt"/>
                <a:ea typeface="+mn-ea"/>
                <a:cs typeface="+mn-cs"/>
              </a:rPr>
              <a:t> </a:t>
            </a:r>
            <a:r>
              <a:rPr kumimoji="0" lang="en-US" sz="1600" b="1" i="0" u="none" strike="noStrike" kern="0" cap="none" spc="0" normalizeH="0" baseline="0" noProof="0" dirty="0" smtClean="0">
                <a:ln>
                  <a:noFill/>
                </a:ln>
                <a:solidFill>
                  <a:schemeClr val="tx1"/>
                </a:solidFill>
                <a:effectLst/>
                <a:uLnTx/>
                <a:uFillTx/>
                <a:latin typeface="+mn-lt"/>
                <a:ea typeface="+mn-ea"/>
                <a:cs typeface="+mn-cs"/>
              </a:rPr>
              <a:t>or gluon jets based on </a:t>
            </a:r>
          </a:p>
          <a:p>
            <a:pPr marL="285750" indent="-285750">
              <a:lnSpc>
                <a:spcPct val="100000"/>
              </a:lnSpc>
              <a:spcBef>
                <a:spcPct val="20000"/>
              </a:spcBef>
              <a:buClr>
                <a:schemeClr val="tx2"/>
              </a:buClr>
              <a:buSzTx/>
              <a:buFont typeface="Wingdings" pitchFamily="2" charset="2"/>
              <a:buChar char="§"/>
            </a:pPr>
            <a:r>
              <a:rPr kumimoji="0" lang="en-US" sz="1600" b="1" i="0" u="none" strike="noStrike" kern="0" cap="none" spc="0" normalizeH="0" baseline="0" noProof="0" dirty="0" smtClean="0">
                <a:ln>
                  <a:noFill/>
                </a:ln>
                <a:solidFill>
                  <a:schemeClr val="tx1"/>
                </a:solidFill>
                <a:effectLst/>
                <a:uLnTx/>
                <a:uFillTx/>
                <a:latin typeface="+mn-lt"/>
              </a:rPr>
              <a:t>Long lifetime of b-hadrons in them </a:t>
            </a:r>
          </a:p>
          <a:p>
            <a:pPr marL="742950" lvl="1" indent="-285750">
              <a:lnSpc>
                <a:spcPct val="100000"/>
              </a:lnSpc>
              <a:spcBef>
                <a:spcPct val="20000"/>
              </a:spcBef>
              <a:buClr>
                <a:schemeClr val="tx2"/>
              </a:buClr>
              <a:buSzTx/>
              <a:buFont typeface="Wingdings" pitchFamily="2" charset="2"/>
              <a:buChar char="§"/>
            </a:pPr>
            <a:r>
              <a:rPr lang="en-US" sz="1600" b="1" kern="0" dirty="0" smtClean="0">
                <a:latin typeface="Symbol" pitchFamily="18" charset="2"/>
              </a:rPr>
              <a:t>t</a:t>
            </a:r>
            <a:r>
              <a:rPr kumimoji="0" lang="en-US" sz="1600" b="1" i="0" u="none" strike="noStrike" kern="0" cap="none" spc="0" normalizeH="0" baseline="0" noProof="0" dirty="0" smtClean="0">
                <a:ln>
                  <a:noFill/>
                </a:ln>
                <a:solidFill>
                  <a:schemeClr val="tx1"/>
                </a:solidFill>
                <a:effectLst/>
                <a:uLnTx/>
                <a:uFillTx/>
                <a:latin typeface="+mn-lt"/>
              </a:rPr>
              <a:t>= 1.512 x 10</a:t>
            </a:r>
            <a:r>
              <a:rPr kumimoji="0" lang="en-US" sz="1600" b="1" i="0" u="none" strike="noStrike" kern="0" cap="none" spc="0" normalizeH="0" baseline="30000" noProof="0" dirty="0" smtClean="0">
                <a:ln>
                  <a:noFill/>
                </a:ln>
                <a:solidFill>
                  <a:schemeClr val="tx1"/>
                </a:solidFill>
                <a:effectLst/>
                <a:uLnTx/>
                <a:uFillTx/>
                <a:latin typeface="+mn-lt"/>
              </a:rPr>
              <a:t>-12</a:t>
            </a:r>
            <a:r>
              <a:rPr kumimoji="0" lang="en-US" sz="1600" b="1" i="0" u="none" strike="noStrike" kern="0" cap="none" spc="0" normalizeH="0" baseline="0" noProof="0" dirty="0" smtClean="0">
                <a:ln>
                  <a:noFill/>
                </a:ln>
                <a:solidFill>
                  <a:schemeClr val="tx1"/>
                </a:solidFill>
                <a:effectLst/>
                <a:uLnTx/>
                <a:uFillTx/>
                <a:latin typeface="+mn-lt"/>
              </a:rPr>
              <a:t> s, c</a:t>
            </a:r>
            <a:r>
              <a:rPr kumimoji="0" lang="en-US" sz="1600" b="1" i="0" u="none" strike="noStrike" kern="0" cap="none" spc="0" normalizeH="0" baseline="0" noProof="0" dirty="0" smtClean="0">
                <a:ln>
                  <a:noFill/>
                </a:ln>
                <a:solidFill>
                  <a:schemeClr val="tx1"/>
                </a:solidFill>
                <a:effectLst/>
                <a:uLnTx/>
                <a:uFillTx/>
                <a:latin typeface="Symbol" pitchFamily="18" charset="2"/>
              </a:rPr>
              <a:t>t</a:t>
            </a:r>
            <a:r>
              <a:rPr kumimoji="0" lang="en-US" sz="1600" b="1" i="0" u="none" strike="noStrike" kern="0" cap="none" spc="0" normalizeH="0" noProof="0" dirty="0" smtClean="0">
                <a:ln>
                  <a:noFill/>
                </a:ln>
                <a:solidFill>
                  <a:schemeClr val="tx1"/>
                </a:solidFill>
                <a:effectLst/>
                <a:uLnTx/>
                <a:uFillTx/>
                <a:latin typeface="+mn-lt"/>
              </a:rPr>
              <a:t> = 455.4 </a:t>
            </a:r>
            <a:r>
              <a:rPr kumimoji="0" lang="en-US" sz="1600" b="1" i="0" u="none" strike="noStrike" kern="0" cap="none" spc="0" normalizeH="0" noProof="0" dirty="0" smtClean="0">
                <a:ln>
                  <a:noFill/>
                </a:ln>
                <a:solidFill>
                  <a:schemeClr val="tx1"/>
                </a:solidFill>
                <a:effectLst/>
                <a:uLnTx/>
                <a:uFillTx/>
                <a:latin typeface="Symbol" pitchFamily="18" charset="2"/>
              </a:rPr>
              <a:t>m</a:t>
            </a:r>
            <a:r>
              <a:rPr kumimoji="0" lang="en-US" sz="1600" b="1" i="0" u="none" strike="noStrike" kern="0" cap="none" spc="0" normalizeH="0" noProof="0" dirty="0" smtClean="0">
                <a:ln>
                  <a:noFill/>
                </a:ln>
                <a:solidFill>
                  <a:schemeClr val="tx1"/>
                </a:solidFill>
                <a:effectLst/>
                <a:uLnTx/>
                <a:uFillTx/>
                <a:latin typeface="+mn-lt"/>
              </a:rPr>
              <a:t>m</a:t>
            </a:r>
            <a:endParaRPr kumimoji="0" lang="en-US" sz="1600" b="1" i="0" u="none" strike="noStrike" kern="0" cap="none" spc="0" normalizeH="0" baseline="0" noProof="0" dirty="0" smtClean="0">
              <a:ln>
                <a:noFill/>
              </a:ln>
              <a:solidFill>
                <a:schemeClr val="tx1"/>
              </a:solidFill>
              <a:effectLst/>
              <a:uLnTx/>
              <a:uFillTx/>
              <a:latin typeface="+mn-lt"/>
            </a:endParaRPr>
          </a:p>
          <a:p>
            <a:pPr marL="285750" indent="-285750">
              <a:lnSpc>
                <a:spcPct val="100000"/>
              </a:lnSpc>
              <a:spcBef>
                <a:spcPct val="20000"/>
              </a:spcBef>
              <a:buClr>
                <a:schemeClr val="tx2"/>
              </a:buClr>
              <a:buSzTx/>
              <a:buFont typeface="Wingdings" pitchFamily="2" charset="2"/>
              <a:buChar char="§"/>
            </a:pPr>
            <a:r>
              <a:rPr lang="en-US" sz="1600" b="1" kern="0" dirty="0" smtClean="0">
                <a:latin typeface="+mn-lt"/>
              </a:rPr>
              <a:t>H</a:t>
            </a:r>
            <a:r>
              <a:rPr kumimoji="0" lang="en-US" sz="1600" b="1" i="0" u="none" strike="noStrike" kern="0" cap="none" spc="0" normalizeH="0" baseline="0" noProof="0" dirty="0" err="1" smtClean="0">
                <a:ln>
                  <a:noFill/>
                </a:ln>
                <a:solidFill>
                  <a:schemeClr val="tx1"/>
                </a:solidFill>
                <a:effectLst/>
                <a:uLnTx/>
                <a:uFillTx/>
                <a:latin typeface="+mn-lt"/>
              </a:rPr>
              <a:t>igh</a:t>
            </a:r>
            <a:r>
              <a:rPr kumimoji="0" lang="en-US" sz="1600" b="1" i="0" u="none" strike="noStrike" kern="0" cap="none" spc="0" normalizeH="0" baseline="0" noProof="0" dirty="0" smtClean="0">
                <a:ln>
                  <a:noFill/>
                </a:ln>
                <a:solidFill>
                  <a:schemeClr val="tx1"/>
                </a:solidFill>
                <a:effectLst/>
                <a:uLnTx/>
                <a:uFillTx/>
                <a:latin typeface="+mn-lt"/>
              </a:rPr>
              <a:t> masses </a:t>
            </a:r>
          </a:p>
          <a:p>
            <a:pPr marL="285750" indent="-285750">
              <a:lnSpc>
                <a:spcPct val="100000"/>
              </a:lnSpc>
              <a:spcBef>
                <a:spcPct val="20000"/>
              </a:spcBef>
              <a:buClr>
                <a:schemeClr val="tx2"/>
              </a:buClr>
              <a:buSzTx/>
              <a:buFont typeface="Wingdings" pitchFamily="2" charset="2"/>
              <a:buChar char="§"/>
            </a:pPr>
            <a:r>
              <a:rPr kumimoji="0" lang="en-US" sz="1600" b="1" i="0" u="none" strike="noStrike" kern="0" cap="none" spc="0" normalizeH="0" baseline="0" noProof="0" dirty="0" smtClean="0">
                <a:ln>
                  <a:noFill/>
                </a:ln>
                <a:solidFill>
                  <a:schemeClr val="tx1"/>
                </a:solidFill>
                <a:effectLst/>
                <a:uLnTx/>
                <a:uFillTx/>
                <a:latin typeface="+mn-lt"/>
              </a:rPr>
              <a:t>High fraction of semi-</a:t>
            </a:r>
            <a:r>
              <a:rPr kumimoji="0" lang="en-US" sz="1600" b="1" i="0" u="none" strike="noStrike" kern="0" cap="none" spc="0" normalizeH="0" baseline="0" noProof="0" dirty="0" err="1" smtClean="0">
                <a:ln>
                  <a:noFill/>
                </a:ln>
                <a:solidFill>
                  <a:schemeClr val="tx1"/>
                </a:solidFill>
                <a:effectLst/>
                <a:uLnTx/>
                <a:uFillTx/>
                <a:latin typeface="+mn-lt"/>
              </a:rPr>
              <a:t>leptonic</a:t>
            </a:r>
            <a:r>
              <a:rPr kumimoji="0" lang="en-US" sz="1600" b="1" i="0" u="none" strike="noStrike" kern="0" cap="none" spc="0" normalizeH="0" baseline="0" noProof="0" dirty="0" smtClean="0">
                <a:ln>
                  <a:noFill/>
                </a:ln>
                <a:solidFill>
                  <a:schemeClr val="tx1"/>
                </a:solidFill>
                <a:effectLst/>
                <a:uLnTx/>
                <a:uFillTx/>
                <a:latin typeface="+mn-lt"/>
              </a:rPr>
              <a:t> decays</a:t>
            </a:r>
          </a:p>
          <a:p>
            <a:pPr marL="742950" lvl="1" indent="-285750">
              <a:lnSpc>
                <a:spcPct val="100000"/>
              </a:lnSpc>
              <a:spcBef>
                <a:spcPct val="20000"/>
              </a:spcBef>
              <a:buClr>
                <a:schemeClr val="tx2"/>
              </a:buClr>
              <a:buSzTx/>
              <a:buFont typeface="Wingdings" pitchFamily="2" charset="2"/>
              <a:buChar char="§"/>
            </a:pPr>
            <a:r>
              <a:rPr kumimoji="0" lang="en-US" sz="1600" b="1" i="0" u="none" strike="noStrike" kern="0" cap="none" spc="0" normalizeH="0" baseline="0" noProof="0" dirty="0" smtClean="0">
                <a:ln>
                  <a:noFill/>
                </a:ln>
                <a:solidFill>
                  <a:schemeClr val="tx1"/>
                </a:solidFill>
                <a:effectLst/>
                <a:uLnTx/>
                <a:uFillTx/>
                <a:latin typeface="+mn-lt"/>
              </a:rPr>
              <a:t>~10%</a:t>
            </a:r>
            <a:r>
              <a:rPr kumimoji="0" lang="en-US" sz="1600" b="1" i="0" u="none" strike="noStrike" kern="0" cap="none" spc="0" normalizeH="0" noProof="0" dirty="0" smtClean="0">
                <a:ln>
                  <a:noFill/>
                </a:ln>
                <a:solidFill>
                  <a:schemeClr val="tx1"/>
                </a:solidFill>
                <a:effectLst/>
                <a:uLnTx/>
                <a:uFillTx/>
                <a:latin typeface="+mn-lt"/>
              </a:rPr>
              <a:t> e, </a:t>
            </a:r>
            <a:r>
              <a:rPr kumimoji="0" lang="en-US" sz="1600" b="1" i="0" u="none" strike="noStrike" kern="0" cap="none" spc="0" normalizeH="0" noProof="0" dirty="0" smtClean="0">
                <a:ln>
                  <a:noFill/>
                </a:ln>
                <a:solidFill>
                  <a:schemeClr val="tx1"/>
                </a:solidFill>
                <a:effectLst/>
                <a:uLnTx/>
                <a:uFillTx/>
                <a:latin typeface="Symbol" pitchFamily="18" charset="2"/>
              </a:rPr>
              <a:t>m</a:t>
            </a:r>
            <a:r>
              <a:rPr kumimoji="0" lang="en-US" sz="1600" b="1" i="0" u="none" strike="noStrike" kern="0" cap="none" spc="0" normalizeH="0" noProof="0" dirty="0" smtClean="0">
                <a:ln>
                  <a:noFill/>
                </a:ln>
                <a:solidFill>
                  <a:schemeClr val="tx1"/>
                </a:solidFill>
                <a:effectLst/>
                <a:uLnTx/>
                <a:uFillTx/>
                <a:latin typeface="+mn-lt"/>
              </a:rPr>
              <a:t> (and from charm)</a:t>
            </a:r>
            <a:endParaRPr kumimoji="0" lang="en-US" sz="1600" b="1" i="0" u="none" strike="noStrike" kern="0" cap="none" spc="0" normalizeH="0" baseline="0" noProof="0" dirty="0" smtClean="0">
              <a:ln>
                <a:noFill/>
              </a:ln>
              <a:solidFill>
                <a:schemeClr val="tx1"/>
              </a:solidFill>
              <a:effectLst/>
              <a:uLnTx/>
              <a:uFillTx/>
              <a:latin typeface="+mn-lt"/>
            </a:endParaRPr>
          </a:p>
          <a:p>
            <a:pPr marL="285750" indent="-285750">
              <a:lnSpc>
                <a:spcPct val="100000"/>
              </a:lnSpc>
              <a:spcBef>
                <a:spcPct val="20000"/>
              </a:spcBef>
              <a:buClr>
                <a:schemeClr val="tx2"/>
              </a:buClr>
              <a:buSzTx/>
              <a:buFont typeface="Wingdings" pitchFamily="2" charset="2"/>
              <a:buChar char="§"/>
            </a:pPr>
            <a:r>
              <a:rPr kumimoji="0" lang="en-US" sz="1600" b="1" i="0" u="none" strike="noStrike" kern="0" cap="none" spc="0" normalizeH="0" baseline="0" noProof="0" dirty="0" smtClean="0">
                <a:ln>
                  <a:noFill/>
                </a:ln>
                <a:solidFill>
                  <a:schemeClr val="tx1"/>
                </a:solidFill>
                <a:effectLst/>
                <a:uLnTx/>
                <a:uFillTx/>
                <a:latin typeface="+mn-lt"/>
              </a:rPr>
              <a:t>Hard fragmentation</a:t>
            </a:r>
            <a:endParaRPr kumimoji="0" lang="en-US" sz="1600" b="1" i="0" u="none" strike="noStrike" kern="0" cap="none" spc="0" normalizeH="0" baseline="0" noProof="0" dirty="0">
              <a:ln>
                <a:noFill/>
              </a:ln>
              <a:solidFill>
                <a:schemeClr val="tx1"/>
              </a:solidFill>
              <a:effectLst/>
              <a:uLnTx/>
              <a:uFillTx/>
              <a:latin typeface="+mn-lt"/>
            </a:endParaRPr>
          </a:p>
        </p:txBody>
      </p:sp>
      <p:grpSp>
        <p:nvGrpSpPr>
          <p:cNvPr id="42" name="Group 41"/>
          <p:cNvGrpSpPr/>
          <p:nvPr/>
        </p:nvGrpSpPr>
        <p:grpSpPr>
          <a:xfrm>
            <a:off x="683568" y="3392202"/>
            <a:ext cx="2952328" cy="2341054"/>
            <a:chOff x="683568" y="3465004"/>
            <a:chExt cx="2952328" cy="2341054"/>
          </a:xfrm>
        </p:grpSpPr>
        <p:cxnSp>
          <p:nvCxnSpPr>
            <p:cNvPr id="9" name="Straight Connector 8"/>
            <p:cNvCxnSpPr/>
            <p:nvPr/>
          </p:nvCxnSpPr>
          <p:spPr bwMode="auto">
            <a:xfrm>
              <a:off x="827584" y="4653136"/>
              <a:ext cx="2808312" cy="1588"/>
            </a:xfrm>
            <a:prstGeom prst="line">
              <a:avLst/>
            </a:prstGeom>
            <a:noFill/>
            <a:ln w="9525" cap="flat" cmpd="sng" algn="ctr">
              <a:solidFill>
                <a:schemeClr val="tx1"/>
              </a:solidFill>
              <a:prstDash val="solid"/>
              <a:round/>
              <a:headEnd type="none" w="med" len="med"/>
              <a:tailEnd type="arrow"/>
            </a:ln>
            <a:effectLst/>
          </p:spPr>
        </p:cxnSp>
        <p:cxnSp>
          <p:nvCxnSpPr>
            <p:cNvPr id="11" name="Straight Arrow Connector 10"/>
            <p:cNvCxnSpPr/>
            <p:nvPr/>
          </p:nvCxnSpPr>
          <p:spPr bwMode="auto">
            <a:xfrm rot="5400000" flipH="1" flipV="1">
              <a:off x="1835696" y="3861048"/>
              <a:ext cx="936104" cy="648072"/>
            </a:xfrm>
            <a:prstGeom prst="straightConnector1">
              <a:avLst/>
            </a:prstGeom>
            <a:noFill/>
            <a:ln w="9525" cap="flat" cmpd="sng" algn="ctr">
              <a:solidFill>
                <a:schemeClr val="tx1"/>
              </a:solidFill>
              <a:prstDash val="solid"/>
              <a:round/>
              <a:headEnd type="none" w="med" len="med"/>
              <a:tailEnd type="arrow"/>
            </a:ln>
            <a:effectLst/>
          </p:spPr>
        </p:cxnSp>
        <p:cxnSp>
          <p:nvCxnSpPr>
            <p:cNvPr id="15" name="Straight Arrow Connector 14"/>
            <p:cNvCxnSpPr/>
            <p:nvPr/>
          </p:nvCxnSpPr>
          <p:spPr bwMode="auto">
            <a:xfrm rot="5400000" flipH="1" flipV="1">
              <a:off x="1673678" y="3987062"/>
              <a:ext cx="972108" cy="360040"/>
            </a:xfrm>
            <a:prstGeom prst="straightConnector1">
              <a:avLst/>
            </a:prstGeom>
            <a:noFill/>
            <a:ln w="9525" cap="flat" cmpd="sng" algn="ctr">
              <a:solidFill>
                <a:schemeClr val="tx1"/>
              </a:solidFill>
              <a:prstDash val="solid"/>
              <a:round/>
              <a:headEnd type="none" w="med" len="med"/>
              <a:tailEnd type="arrow"/>
            </a:ln>
            <a:effectLst/>
          </p:spPr>
        </p:cxnSp>
        <p:cxnSp>
          <p:nvCxnSpPr>
            <p:cNvPr id="17" name="Straight Arrow Connector 16"/>
            <p:cNvCxnSpPr/>
            <p:nvPr/>
          </p:nvCxnSpPr>
          <p:spPr bwMode="auto">
            <a:xfrm flipV="1">
              <a:off x="1979712" y="3861048"/>
              <a:ext cx="1152128" cy="828092"/>
            </a:xfrm>
            <a:prstGeom prst="straightConnector1">
              <a:avLst/>
            </a:prstGeom>
            <a:noFill/>
            <a:ln w="9525" cap="flat" cmpd="sng" algn="ctr">
              <a:solidFill>
                <a:schemeClr val="tx1"/>
              </a:solidFill>
              <a:prstDash val="solid"/>
              <a:round/>
              <a:headEnd type="none" w="med" len="med"/>
              <a:tailEnd type="arrow"/>
            </a:ln>
            <a:effectLst/>
          </p:spPr>
        </p:cxnSp>
        <p:cxnSp>
          <p:nvCxnSpPr>
            <p:cNvPr id="19" name="Straight Arrow Connector 18"/>
            <p:cNvCxnSpPr/>
            <p:nvPr/>
          </p:nvCxnSpPr>
          <p:spPr bwMode="auto">
            <a:xfrm rot="5400000" flipH="1" flipV="1">
              <a:off x="2303748" y="3537012"/>
              <a:ext cx="756084" cy="612068"/>
            </a:xfrm>
            <a:prstGeom prst="straightConnector1">
              <a:avLst/>
            </a:prstGeom>
            <a:noFill/>
            <a:ln w="9525" cap="flat" cmpd="sng" algn="ctr">
              <a:solidFill>
                <a:schemeClr val="tx1"/>
              </a:solidFill>
              <a:prstDash val="solid"/>
              <a:round/>
              <a:headEnd type="none" w="med" len="med"/>
              <a:tailEnd type="arrow"/>
            </a:ln>
            <a:effectLst/>
          </p:spPr>
        </p:cxnSp>
        <p:cxnSp>
          <p:nvCxnSpPr>
            <p:cNvPr id="22" name="Straight Connector 21"/>
            <p:cNvCxnSpPr/>
            <p:nvPr/>
          </p:nvCxnSpPr>
          <p:spPr bwMode="auto">
            <a:xfrm flipV="1">
              <a:off x="2411760" y="3537012"/>
              <a:ext cx="936104" cy="684076"/>
            </a:xfrm>
            <a:prstGeom prst="line">
              <a:avLst/>
            </a:prstGeom>
            <a:noFill/>
            <a:ln w="9525" cap="flat" cmpd="sng" algn="ctr">
              <a:solidFill>
                <a:schemeClr val="tx1"/>
              </a:solidFill>
              <a:prstDash val="solid"/>
              <a:round/>
              <a:headEnd type="none" w="med" len="med"/>
              <a:tailEnd type="arrow"/>
            </a:ln>
            <a:effectLst/>
          </p:spPr>
        </p:cxnSp>
        <p:cxnSp>
          <p:nvCxnSpPr>
            <p:cNvPr id="25" name="Straight Arrow Connector 24"/>
            <p:cNvCxnSpPr/>
            <p:nvPr/>
          </p:nvCxnSpPr>
          <p:spPr bwMode="auto">
            <a:xfrm rot="16200000" flipH="1">
              <a:off x="1925706" y="4707142"/>
              <a:ext cx="936104" cy="828092"/>
            </a:xfrm>
            <a:prstGeom prst="straightConnector1">
              <a:avLst/>
            </a:prstGeom>
            <a:noFill/>
            <a:ln w="9525" cap="flat" cmpd="sng" algn="ctr">
              <a:solidFill>
                <a:schemeClr val="tx1"/>
              </a:solidFill>
              <a:prstDash val="solid"/>
              <a:round/>
              <a:headEnd type="none" w="med" len="med"/>
              <a:tailEnd type="arrow"/>
            </a:ln>
            <a:effectLst/>
          </p:spPr>
        </p:cxnSp>
        <p:cxnSp>
          <p:nvCxnSpPr>
            <p:cNvPr id="27" name="Straight Arrow Connector 26"/>
            <p:cNvCxnSpPr/>
            <p:nvPr/>
          </p:nvCxnSpPr>
          <p:spPr bwMode="auto">
            <a:xfrm rot="16200000" flipH="1">
              <a:off x="1637674" y="4995174"/>
              <a:ext cx="1152128" cy="468052"/>
            </a:xfrm>
            <a:prstGeom prst="straightConnector1">
              <a:avLst/>
            </a:prstGeom>
            <a:noFill/>
            <a:ln w="9525" cap="flat" cmpd="sng" algn="ctr">
              <a:solidFill>
                <a:schemeClr val="tx1"/>
              </a:solidFill>
              <a:prstDash val="solid"/>
              <a:round/>
              <a:headEnd type="none" w="med" len="med"/>
              <a:tailEnd type="arrow"/>
            </a:ln>
            <a:effectLst/>
          </p:spPr>
        </p:cxnSp>
        <p:cxnSp>
          <p:nvCxnSpPr>
            <p:cNvPr id="29" name="Straight Arrow Connector 28"/>
            <p:cNvCxnSpPr/>
            <p:nvPr/>
          </p:nvCxnSpPr>
          <p:spPr bwMode="auto">
            <a:xfrm rot="5400000">
              <a:off x="1799692" y="5409220"/>
              <a:ext cx="792088" cy="1588"/>
            </a:xfrm>
            <a:prstGeom prst="straightConnector1">
              <a:avLst/>
            </a:prstGeom>
            <a:noFill/>
            <a:ln w="9525" cap="flat" cmpd="sng" algn="ctr">
              <a:solidFill>
                <a:schemeClr val="tx1"/>
              </a:solidFill>
              <a:prstDash val="solid"/>
              <a:round/>
              <a:headEnd type="none" w="med" len="med"/>
              <a:tailEnd type="arrow"/>
            </a:ln>
            <a:effectLst/>
          </p:spPr>
        </p:cxnSp>
        <p:cxnSp>
          <p:nvCxnSpPr>
            <p:cNvPr id="31" name="Straight Arrow Connector 30"/>
            <p:cNvCxnSpPr/>
            <p:nvPr/>
          </p:nvCxnSpPr>
          <p:spPr bwMode="auto">
            <a:xfrm rot="16200000" flipH="1">
              <a:off x="2069722" y="5139190"/>
              <a:ext cx="756084" cy="504056"/>
            </a:xfrm>
            <a:prstGeom prst="straightConnector1">
              <a:avLst/>
            </a:prstGeom>
            <a:noFill/>
            <a:ln w="9525" cap="flat" cmpd="sng" algn="ctr">
              <a:solidFill>
                <a:schemeClr val="tx1"/>
              </a:solidFill>
              <a:prstDash val="solid"/>
              <a:round/>
              <a:headEnd type="none" w="med" len="med"/>
              <a:tailEnd type="arrow"/>
            </a:ln>
            <a:effectLst/>
          </p:spPr>
        </p:cxnSp>
        <p:cxnSp>
          <p:nvCxnSpPr>
            <p:cNvPr id="33" name="Straight Arrow Connector 32"/>
            <p:cNvCxnSpPr/>
            <p:nvPr/>
          </p:nvCxnSpPr>
          <p:spPr bwMode="auto">
            <a:xfrm>
              <a:off x="2195736" y="5013176"/>
              <a:ext cx="828092" cy="252028"/>
            </a:xfrm>
            <a:prstGeom prst="straightConnector1">
              <a:avLst/>
            </a:prstGeom>
            <a:noFill/>
            <a:ln w="9525" cap="flat" cmpd="sng" algn="ctr">
              <a:solidFill>
                <a:schemeClr val="tx1"/>
              </a:solidFill>
              <a:prstDash val="solid"/>
              <a:round/>
              <a:headEnd type="none" w="med" len="med"/>
              <a:tailEnd type="arrow"/>
            </a:ln>
            <a:effectLst/>
          </p:spPr>
        </p:cxnSp>
        <p:cxnSp>
          <p:nvCxnSpPr>
            <p:cNvPr id="35" name="Straight Connector 34"/>
            <p:cNvCxnSpPr/>
            <p:nvPr/>
          </p:nvCxnSpPr>
          <p:spPr bwMode="auto">
            <a:xfrm rot="16200000" flipV="1">
              <a:off x="1871700" y="3717032"/>
              <a:ext cx="540060" cy="468052"/>
            </a:xfrm>
            <a:prstGeom prst="line">
              <a:avLst/>
            </a:prstGeom>
            <a:noFill/>
            <a:ln w="9525" cap="flat" cmpd="sng" algn="ctr">
              <a:solidFill>
                <a:schemeClr val="tx1"/>
              </a:solidFill>
              <a:prstDash val="solid"/>
              <a:round/>
              <a:headEnd type="none" w="med" len="med"/>
              <a:tailEnd type="none"/>
            </a:ln>
            <a:effectLst/>
          </p:spPr>
        </p:cxnSp>
        <p:cxnSp>
          <p:nvCxnSpPr>
            <p:cNvPr id="36" name="Straight Connector 35"/>
            <p:cNvCxnSpPr/>
            <p:nvPr/>
          </p:nvCxnSpPr>
          <p:spPr bwMode="auto">
            <a:xfrm rot="16200000" flipV="1">
              <a:off x="1475656" y="4149080"/>
              <a:ext cx="540060" cy="468052"/>
            </a:xfrm>
            <a:prstGeom prst="line">
              <a:avLst/>
            </a:prstGeom>
            <a:noFill/>
            <a:ln w="9525" cap="flat" cmpd="sng" algn="ctr">
              <a:solidFill>
                <a:schemeClr val="tx1"/>
              </a:solidFill>
              <a:prstDash val="solid"/>
              <a:round/>
              <a:headEnd type="none" w="med" len="med"/>
              <a:tailEnd type="none"/>
            </a:ln>
            <a:effectLst/>
          </p:spPr>
        </p:cxnSp>
        <p:sp>
          <p:nvSpPr>
            <p:cNvPr id="37" name="TextBox 36"/>
            <p:cNvSpPr txBox="1"/>
            <p:nvPr/>
          </p:nvSpPr>
          <p:spPr>
            <a:xfrm>
              <a:off x="683568" y="3702514"/>
              <a:ext cx="1144865" cy="338554"/>
            </a:xfrm>
            <a:prstGeom prst="rect">
              <a:avLst/>
            </a:prstGeom>
            <a:noFill/>
          </p:spPr>
          <p:txBody>
            <a:bodyPr wrap="none" rtlCol="0">
              <a:spAutoFit/>
            </a:bodyPr>
            <a:lstStyle/>
            <a:p>
              <a:r>
                <a:rPr lang="en-US" sz="2000" b="1" dirty="0" smtClean="0">
                  <a:latin typeface="+mn-lt"/>
                </a:rPr>
                <a:t>L</a:t>
              </a:r>
              <a:r>
                <a:rPr lang="en-US" sz="2000" b="1" dirty="0" smtClean="0">
                  <a:latin typeface="Symbol" pitchFamily="18" charset="2"/>
                </a:rPr>
                <a:t>=&lt;</a:t>
              </a:r>
              <a:r>
                <a:rPr lang="en-US" sz="2000" b="1" dirty="0" err="1" smtClean="0">
                  <a:latin typeface="Symbol" pitchFamily="18" charset="2"/>
                </a:rPr>
                <a:t>g</a:t>
              </a:r>
              <a:r>
                <a:rPr lang="en-US" sz="2000" b="1" dirty="0" err="1" smtClean="0"/>
                <a:t>c</a:t>
              </a:r>
              <a:r>
                <a:rPr lang="en-US" sz="2000" b="1" dirty="0" err="1" smtClean="0">
                  <a:latin typeface="Symbol" pitchFamily="18" charset="2"/>
                </a:rPr>
                <a:t>t</a:t>
              </a:r>
              <a:r>
                <a:rPr lang="en-US" sz="2000" b="1" dirty="0" smtClean="0">
                  <a:latin typeface="Symbol" pitchFamily="18" charset="2"/>
                </a:rPr>
                <a:t>&gt;</a:t>
              </a:r>
              <a:endParaRPr lang="en-US" sz="2000" b="1" dirty="0">
                <a:latin typeface="Symbol" pitchFamily="18" charset="2"/>
              </a:endParaRPr>
            </a:p>
          </p:txBody>
        </p:sp>
        <p:cxnSp>
          <p:nvCxnSpPr>
            <p:cNvPr id="39" name="Straight Arrow Connector 38"/>
            <p:cNvCxnSpPr/>
            <p:nvPr/>
          </p:nvCxnSpPr>
          <p:spPr bwMode="auto">
            <a:xfrm flipV="1">
              <a:off x="1511660" y="3753036"/>
              <a:ext cx="468052" cy="396044"/>
            </a:xfrm>
            <a:prstGeom prst="straightConnector1">
              <a:avLst/>
            </a:prstGeom>
            <a:noFill/>
            <a:ln w="9525" cap="flat" cmpd="sng" algn="ctr">
              <a:solidFill>
                <a:schemeClr val="tx1"/>
              </a:solidFill>
              <a:prstDash val="solid"/>
              <a:round/>
              <a:headEnd type="arrow"/>
              <a:tailEnd type="arrow"/>
            </a:ln>
            <a:effectLst/>
          </p:spPr>
        </p:cxnSp>
      </p:grpSp>
      <p:sp>
        <p:nvSpPr>
          <p:cNvPr id="40" name="TextBox 39"/>
          <p:cNvSpPr txBox="1"/>
          <p:nvPr/>
        </p:nvSpPr>
        <p:spPr>
          <a:xfrm>
            <a:off x="3095836" y="3212976"/>
            <a:ext cx="1476164" cy="867930"/>
          </a:xfrm>
          <a:prstGeom prst="rect">
            <a:avLst/>
          </a:prstGeom>
          <a:noFill/>
        </p:spPr>
        <p:txBody>
          <a:bodyPr wrap="square" rtlCol="0">
            <a:spAutoFit/>
          </a:bodyPr>
          <a:lstStyle/>
          <a:p>
            <a:r>
              <a:rPr lang="en-US" dirty="0" smtClean="0">
                <a:latin typeface="Symbol" pitchFamily="18" charset="2"/>
              </a:rPr>
              <a:t>q</a:t>
            </a:r>
            <a:r>
              <a:rPr lang="en-US" dirty="0" smtClean="0"/>
              <a:t>~1/</a:t>
            </a:r>
            <a:r>
              <a:rPr lang="en-US" dirty="0" smtClean="0">
                <a:latin typeface="Symbol" pitchFamily="18" charset="2"/>
              </a:rPr>
              <a:t>g</a:t>
            </a:r>
          </a:p>
          <a:p>
            <a:r>
              <a:rPr lang="en-US" dirty="0" smtClean="0">
                <a:latin typeface="Symbol" pitchFamily="18" charset="2"/>
              </a:rPr>
              <a:t>s</a:t>
            </a:r>
            <a:r>
              <a:rPr lang="en-US" baseline="-25000" dirty="0" smtClean="0">
                <a:latin typeface="+mn-lt"/>
              </a:rPr>
              <a:t>L</a:t>
            </a:r>
            <a:r>
              <a:rPr lang="en-US" dirty="0" smtClean="0">
                <a:latin typeface="Symbol" pitchFamily="18" charset="2"/>
              </a:rPr>
              <a:t>~1/</a:t>
            </a:r>
            <a:r>
              <a:rPr lang="en-US" dirty="0" err="1" smtClean="0">
                <a:latin typeface="Symbol" pitchFamily="18" charset="2"/>
              </a:rPr>
              <a:t>q~g</a:t>
            </a:r>
            <a:endParaRPr lang="en-US" dirty="0" smtClean="0">
              <a:latin typeface="Symbol" pitchFamily="18" charset="2"/>
            </a:endParaRPr>
          </a:p>
        </p:txBody>
      </p:sp>
      <p:sp>
        <p:nvSpPr>
          <p:cNvPr id="41" name="TextBox 40"/>
          <p:cNvSpPr txBox="1"/>
          <p:nvPr/>
        </p:nvSpPr>
        <p:spPr>
          <a:xfrm>
            <a:off x="323528" y="5769260"/>
            <a:ext cx="5086649" cy="738664"/>
          </a:xfrm>
          <a:prstGeom prst="rect">
            <a:avLst/>
          </a:prstGeom>
          <a:noFill/>
        </p:spPr>
        <p:txBody>
          <a:bodyPr wrap="none" rtlCol="0">
            <a:spAutoFit/>
          </a:bodyPr>
          <a:lstStyle/>
          <a:p>
            <a:r>
              <a:rPr lang="en-US" sz="2000" dirty="0" smtClean="0"/>
              <a:t>L/</a:t>
            </a:r>
            <a:r>
              <a:rPr lang="en-US" sz="2000" dirty="0" smtClean="0">
                <a:latin typeface="Symbol" pitchFamily="18" charset="2"/>
              </a:rPr>
              <a:t>s</a:t>
            </a:r>
            <a:r>
              <a:rPr lang="en-US" sz="2000" baseline="-25000" dirty="0" smtClean="0"/>
              <a:t>L</a:t>
            </a:r>
            <a:r>
              <a:rPr lang="en-US" sz="2000" dirty="0" smtClean="0"/>
              <a:t> ~ independent of p of B</a:t>
            </a:r>
          </a:p>
          <a:p>
            <a:r>
              <a:rPr lang="en-US" sz="2000" dirty="0" smtClean="0"/>
              <a:t>Impact parameter ~1/2</a:t>
            </a:r>
            <a:r>
              <a:rPr lang="en-US" sz="2000" dirty="0" smtClean="0">
                <a:latin typeface="Symbol" pitchFamily="18" charset="2"/>
              </a:rPr>
              <a:t>p</a:t>
            </a:r>
            <a:r>
              <a:rPr lang="en-US" sz="2000" dirty="0" smtClean="0"/>
              <a:t>c</a:t>
            </a:r>
            <a:r>
              <a:rPr lang="en-US" sz="2000" dirty="0" smtClean="0">
                <a:latin typeface="Symbol" pitchFamily="18" charset="2"/>
              </a:rPr>
              <a:t>t</a:t>
            </a:r>
            <a:r>
              <a:rPr lang="en-US" sz="2000" dirty="0" smtClean="0"/>
              <a:t> independent of p</a:t>
            </a:r>
            <a:endParaRPr lang="en-US" sz="2000" dirty="0"/>
          </a:p>
        </p:txBody>
      </p:sp>
      <p:cxnSp>
        <p:nvCxnSpPr>
          <p:cNvPr id="28" name="Straight Connector 27"/>
          <p:cNvCxnSpPr/>
          <p:nvPr/>
        </p:nvCxnSpPr>
        <p:spPr bwMode="auto">
          <a:xfrm rot="10800000">
            <a:off x="1511660" y="4725144"/>
            <a:ext cx="684076" cy="216024"/>
          </a:xfrm>
          <a:prstGeom prst="line">
            <a:avLst/>
          </a:prstGeom>
          <a:noFill/>
          <a:ln w="9525" cap="flat" cmpd="sng" algn="ctr">
            <a:solidFill>
              <a:schemeClr val="tx1"/>
            </a:solidFill>
            <a:prstDash val="dash"/>
            <a:round/>
            <a:headEnd type="none" w="med" len="med"/>
            <a:tailEnd type="none"/>
          </a:ln>
          <a:effectLst/>
        </p:spPr>
      </p:cxnSp>
      <p:cxnSp>
        <p:nvCxnSpPr>
          <p:cNvPr id="34" name="Straight Connector 33"/>
          <p:cNvCxnSpPr/>
          <p:nvPr/>
        </p:nvCxnSpPr>
        <p:spPr bwMode="auto">
          <a:xfrm rot="5400000">
            <a:off x="1836490" y="4724350"/>
            <a:ext cx="216024" cy="73596"/>
          </a:xfrm>
          <a:prstGeom prst="line">
            <a:avLst/>
          </a:prstGeom>
          <a:noFill/>
          <a:ln w="9525" cap="flat" cmpd="sng" algn="ctr">
            <a:solidFill>
              <a:schemeClr val="tx1"/>
            </a:solidFill>
            <a:prstDash val="sysDash"/>
            <a:round/>
            <a:headEnd type="none" w="med" len="med"/>
            <a:tailEnd type="none"/>
          </a:ln>
          <a:effectLst/>
        </p:spPr>
      </p:cxnSp>
      <p:sp>
        <p:nvSpPr>
          <p:cNvPr id="47" name="TextBox 46"/>
          <p:cNvSpPr txBox="1"/>
          <p:nvPr/>
        </p:nvSpPr>
        <p:spPr>
          <a:xfrm>
            <a:off x="575556" y="4833156"/>
            <a:ext cx="865943" cy="447815"/>
          </a:xfrm>
          <a:prstGeom prst="rect">
            <a:avLst/>
          </a:prstGeom>
          <a:noFill/>
        </p:spPr>
        <p:txBody>
          <a:bodyPr wrap="none" rtlCol="0">
            <a:spAutoFit/>
          </a:bodyPr>
          <a:lstStyle/>
          <a:p>
            <a:r>
              <a:rPr lang="en-US" sz="1100" b="1" dirty="0" smtClean="0"/>
              <a:t>Impact</a:t>
            </a:r>
          </a:p>
          <a:p>
            <a:r>
              <a:rPr lang="en-US" sz="1100" b="1" dirty="0" smtClean="0"/>
              <a:t>parameter</a:t>
            </a:r>
            <a:endParaRPr lang="en-US" sz="1100" b="1" dirty="0"/>
          </a:p>
        </p:txBody>
      </p:sp>
      <p:cxnSp>
        <p:nvCxnSpPr>
          <p:cNvPr id="49" name="Straight Arrow Connector 48"/>
          <p:cNvCxnSpPr/>
          <p:nvPr/>
        </p:nvCxnSpPr>
        <p:spPr bwMode="auto">
          <a:xfrm flipV="1">
            <a:off x="1151620" y="4725144"/>
            <a:ext cx="828092" cy="180020"/>
          </a:xfrm>
          <a:prstGeom prst="straightConnector1">
            <a:avLst/>
          </a:prstGeom>
          <a:noFill/>
          <a:ln w="9525"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                    Top </a:t>
            </a:r>
            <a:endParaRPr lang="en-US" dirty="0">
              <a:solidFill>
                <a:schemeClr val="tx1"/>
              </a:solidFill>
            </a:endParaRPr>
          </a:p>
        </p:txBody>
      </p:sp>
      <p:sp>
        <p:nvSpPr>
          <p:cNvPr id="4" name="Footer Placeholder 3"/>
          <p:cNvSpPr>
            <a:spLocks noGrp="1"/>
          </p:cNvSpPr>
          <p:nvPr>
            <p:ph type="ftr" sz="quarter" idx="10"/>
          </p:nvPr>
        </p:nvSpPr>
        <p:spPr/>
        <p:txBody>
          <a:bodyPr/>
          <a:lstStyle/>
          <a:p>
            <a:r>
              <a:rPr lang="en-US" smtClean="0"/>
              <a:t>CMS Data Analysis School  September 11, 2012</a:t>
            </a:r>
            <a:endParaRPr lang="en-US" dirty="0"/>
          </a:p>
        </p:txBody>
      </p:sp>
      <p:sp>
        <p:nvSpPr>
          <p:cNvPr id="5" name="Slide Number Placeholder 4"/>
          <p:cNvSpPr>
            <a:spLocks noGrp="1"/>
          </p:cNvSpPr>
          <p:nvPr>
            <p:ph type="sldNum" sz="quarter" idx="11"/>
          </p:nvPr>
        </p:nvSpPr>
        <p:spPr/>
        <p:txBody>
          <a:bodyPr/>
          <a:lstStyle/>
          <a:p>
            <a:fld id="{18178D1C-DE8A-4798-95A2-4F899DF1A931}" type="slidenum">
              <a:rPr lang="en-US" smtClean="0"/>
              <a:pPr/>
              <a:t>22</a:t>
            </a:fld>
            <a:endParaRPr lang="en-US"/>
          </a:p>
        </p:txBody>
      </p:sp>
      <p:sp>
        <p:nvSpPr>
          <p:cNvPr id="6" name="Content Placeholder 5"/>
          <p:cNvSpPr>
            <a:spLocks noGrp="1"/>
          </p:cNvSpPr>
          <p:nvPr>
            <p:ph idx="1"/>
          </p:nvPr>
        </p:nvSpPr>
        <p:spPr>
          <a:xfrm>
            <a:off x="468313" y="1052736"/>
            <a:ext cx="8388350" cy="5040313"/>
          </a:xfrm>
        </p:spPr>
        <p:txBody>
          <a:bodyPr/>
          <a:lstStyle/>
          <a:p>
            <a:r>
              <a:rPr lang="en-US" sz="2000" dirty="0" smtClean="0"/>
              <a:t>Top has a mass of ~175GeV/c</a:t>
            </a:r>
            <a:r>
              <a:rPr lang="en-US" sz="2000" baseline="30000" dirty="0" smtClean="0"/>
              <a:t>2</a:t>
            </a:r>
            <a:r>
              <a:rPr lang="en-US" sz="2000" dirty="0" smtClean="0"/>
              <a:t>. </a:t>
            </a:r>
          </a:p>
          <a:p>
            <a:r>
              <a:rPr lang="en-US" sz="2000" dirty="0" smtClean="0"/>
              <a:t>Top decays before it has time to </a:t>
            </a:r>
            <a:r>
              <a:rPr lang="en-US" sz="2000" dirty="0" err="1" smtClean="0"/>
              <a:t>hadronize</a:t>
            </a:r>
            <a:r>
              <a:rPr lang="en-US" sz="2000" dirty="0" smtClean="0"/>
              <a:t> (due to high mass) into </a:t>
            </a:r>
            <a:r>
              <a:rPr lang="en-US" sz="1800" dirty="0" smtClean="0"/>
              <a:t>W+ a “b-quark” because V</a:t>
            </a:r>
            <a:r>
              <a:rPr lang="en-US" sz="1800" baseline="-25000" dirty="0" smtClean="0"/>
              <a:t>tb</a:t>
            </a:r>
            <a:r>
              <a:rPr lang="en-US" sz="1800" dirty="0" smtClean="0"/>
              <a:t> ~ 1 – A</a:t>
            </a:r>
            <a:r>
              <a:rPr lang="en-US" sz="1800" baseline="30000" dirty="0" smtClean="0"/>
              <a:t>2</a:t>
            </a:r>
            <a:r>
              <a:rPr lang="en-US" sz="1800" dirty="0" smtClean="0">
                <a:latin typeface="Symbol" pitchFamily="18" charset="2"/>
              </a:rPr>
              <a:t>l</a:t>
            </a:r>
            <a:r>
              <a:rPr lang="en-US" sz="1800" baseline="30000" dirty="0" smtClean="0"/>
              <a:t>4</a:t>
            </a:r>
            <a:r>
              <a:rPr lang="en-US" sz="1800" dirty="0" smtClean="0"/>
              <a:t> ~ 1</a:t>
            </a:r>
          </a:p>
          <a:p>
            <a:pPr lvl="2"/>
            <a:r>
              <a:rPr lang="en-US" sz="1800" dirty="0" smtClean="0"/>
              <a:t>If the W decays </a:t>
            </a:r>
            <a:r>
              <a:rPr lang="en-US" sz="1800" dirty="0" err="1" smtClean="0"/>
              <a:t>leptonically</a:t>
            </a:r>
            <a:r>
              <a:rPr lang="en-US" sz="1800" dirty="0" smtClean="0"/>
              <a:t>, </a:t>
            </a:r>
          </a:p>
          <a:p>
            <a:pPr lvl="3"/>
            <a:r>
              <a:rPr lang="en-US" sz="1800" dirty="0" smtClean="0"/>
              <a:t>t</a:t>
            </a:r>
            <a:r>
              <a:rPr lang="en-US" sz="1800" dirty="0" smtClean="0">
                <a:sym typeface="Wingdings" pitchFamily="2" charset="2"/>
              </a:rPr>
              <a:t> lepton(e, </a:t>
            </a:r>
            <a:r>
              <a:rPr lang="en-US" sz="1800" dirty="0" smtClean="0">
                <a:latin typeface="Symbol" pitchFamily="18" charset="2"/>
                <a:sym typeface="Wingdings" pitchFamily="2" charset="2"/>
              </a:rPr>
              <a:t>m, t</a:t>
            </a:r>
            <a:r>
              <a:rPr lang="en-US" sz="1800" dirty="0" smtClean="0">
                <a:sym typeface="Wingdings" pitchFamily="2" charset="2"/>
              </a:rPr>
              <a:t>) + neutrino + b-jet</a:t>
            </a:r>
          </a:p>
          <a:p>
            <a:pPr lvl="4"/>
            <a:r>
              <a:rPr lang="en-US" sz="1800" dirty="0" smtClean="0">
                <a:sym typeface="Wingdings" pitchFamily="2" charset="2"/>
              </a:rPr>
              <a:t>Experimental signature includes MET</a:t>
            </a:r>
          </a:p>
          <a:p>
            <a:pPr lvl="2"/>
            <a:r>
              <a:rPr lang="en-US" sz="1800" dirty="0" smtClean="0">
                <a:sym typeface="Wingdings" pitchFamily="2" charset="2"/>
              </a:rPr>
              <a:t>If the W decays </a:t>
            </a:r>
            <a:r>
              <a:rPr lang="en-US" sz="1800" dirty="0" err="1" smtClean="0">
                <a:sym typeface="Wingdings" pitchFamily="2" charset="2"/>
              </a:rPr>
              <a:t>hadronically</a:t>
            </a:r>
            <a:endParaRPr lang="en-US" sz="1800" dirty="0" smtClean="0">
              <a:sym typeface="Wingdings" pitchFamily="2" charset="2"/>
            </a:endParaRPr>
          </a:p>
          <a:p>
            <a:pPr lvl="4"/>
            <a:r>
              <a:rPr lang="en-US" sz="1800" dirty="0" smtClean="0">
                <a:sym typeface="Wingdings" pitchFamily="2" charset="2"/>
              </a:rPr>
              <a:t>t two light quark jets + b-jet</a:t>
            </a:r>
          </a:p>
          <a:p>
            <a:pPr lvl="5"/>
            <a:r>
              <a:rPr lang="en-US" sz="1800" dirty="0" smtClean="0">
                <a:sym typeface="Wingdings" pitchFamily="2" charset="2"/>
              </a:rPr>
              <a:t>No MET</a:t>
            </a:r>
          </a:p>
          <a:p>
            <a:pPr lvl="2"/>
            <a:r>
              <a:rPr lang="en-US" sz="1800" dirty="0" smtClean="0">
                <a:sym typeface="Wingdings" pitchFamily="2" charset="2"/>
              </a:rPr>
              <a:t>W mass constraint helps constrain the neutrino momentum and thus the top kinematics</a:t>
            </a:r>
          </a:p>
          <a:p>
            <a:r>
              <a:rPr lang="en-US" sz="2000" dirty="0" smtClean="0">
                <a:sym typeface="Wingdings" pitchFamily="2" charset="2"/>
              </a:rPr>
              <a:t>Tops are produced in pairs by strong interaction or singly in EW </a:t>
            </a:r>
          </a:p>
          <a:p>
            <a:r>
              <a:rPr lang="en-US" sz="2000" dirty="0" smtClean="0">
                <a:sym typeface="Wingdings" pitchFamily="2" charset="2"/>
              </a:rPr>
              <a:t>Top may be “daughter particles” in the decays of new states</a:t>
            </a:r>
          </a:p>
          <a:p>
            <a:r>
              <a:rPr lang="en-US" sz="2000" dirty="0" smtClean="0">
                <a:sym typeface="Wingdings" pitchFamily="2" charset="2"/>
              </a:rPr>
              <a:t>Top provides a good source of b-jets for calibrations</a:t>
            </a:r>
          </a:p>
          <a:p>
            <a:pPr lvl="1"/>
            <a:r>
              <a:rPr lang="en-US" sz="1600" b="1" dirty="0" smtClean="0">
                <a:sym typeface="Wingdings" pitchFamily="2" charset="2"/>
              </a:rPr>
              <a:t>“Estimation of the b-tagging efficiency …. on Top </a:t>
            </a:r>
            <a:r>
              <a:rPr lang="en-US" sz="1600" b="1" dirty="0" err="1" smtClean="0">
                <a:sym typeface="Wingdings" pitchFamily="2" charset="2"/>
              </a:rPr>
              <a:t>di</a:t>
            </a:r>
            <a:r>
              <a:rPr lang="en-US" sz="1600" b="1" dirty="0" smtClean="0">
                <a:sym typeface="Wingdings" pitchFamily="2" charset="2"/>
              </a:rPr>
              <a:t>-lepton events with  2011 data”</a:t>
            </a:r>
          </a:p>
          <a:p>
            <a:endParaRPr lang="en-US" sz="2000" dirty="0" smtClean="0"/>
          </a:p>
        </p:txBody>
      </p:sp>
      <p:pic>
        <p:nvPicPr>
          <p:cNvPr id="408578" name="Picture 2"/>
          <p:cNvPicPr>
            <a:picLocks noChangeAspect="1" noChangeArrowheads="1"/>
          </p:cNvPicPr>
          <p:nvPr/>
        </p:nvPicPr>
        <p:blipFill>
          <a:blip r:embed="rId2"/>
          <a:srcRect/>
          <a:stretch>
            <a:fillRect/>
          </a:stretch>
        </p:blipFill>
        <p:spPr bwMode="auto">
          <a:xfrm>
            <a:off x="6530077" y="1942926"/>
            <a:ext cx="2290395" cy="199013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             Tau leptons</a:t>
            </a:r>
            <a:endParaRPr lang="en-US" dirty="0">
              <a:solidFill>
                <a:schemeClr val="tx1"/>
              </a:solidFill>
            </a:endParaRPr>
          </a:p>
        </p:txBody>
      </p:sp>
      <p:sp>
        <p:nvSpPr>
          <p:cNvPr id="4" name="Footer Placeholder 3"/>
          <p:cNvSpPr>
            <a:spLocks noGrp="1"/>
          </p:cNvSpPr>
          <p:nvPr>
            <p:ph type="ftr" sz="quarter" idx="10"/>
          </p:nvPr>
        </p:nvSpPr>
        <p:spPr/>
        <p:txBody>
          <a:bodyPr/>
          <a:lstStyle/>
          <a:p>
            <a:r>
              <a:rPr lang="en-US" smtClean="0"/>
              <a:t>CMS Data Analysis School  September 11, 2012</a:t>
            </a:r>
            <a:endParaRPr lang="en-US" dirty="0"/>
          </a:p>
        </p:txBody>
      </p:sp>
      <p:sp>
        <p:nvSpPr>
          <p:cNvPr id="5" name="Slide Number Placeholder 4"/>
          <p:cNvSpPr>
            <a:spLocks noGrp="1"/>
          </p:cNvSpPr>
          <p:nvPr>
            <p:ph type="sldNum" sz="quarter" idx="11"/>
          </p:nvPr>
        </p:nvSpPr>
        <p:spPr/>
        <p:txBody>
          <a:bodyPr/>
          <a:lstStyle/>
          <a:p>
            <a:fld id="{18178D1C-DE8A-4798-95A2-4F899DF1A931}" type="slidenum">
              <a:rPr lang="en-US" smtClean="0"/>
              <a:pPr/>
              <a:t>23</a:t>
            </a:fld>
            <a:endParaRPr lang="en-US"/>
          </a:p>
        </p:txBody>
      </p:sp>
      <p:sp>
        <p:nvSpPr>
          <p:cNvPr id="6" name="Content Placeholder 5"/>
          <p:cNvSpPr>
            <a:spLocks noGrp="1"/>
          </p:cNvSpPr>
          <p:nvPr>
            <p:ph idx="1"/>
          </p:nvPr>
        </p:nvSpPr>
        <p:spPr>
          <a:xfrm>
            <a:off x="468313" y="1196975"/>
            <a:ext cx="8388350" cy="3528169"/>
          </a:xfrm>
        </p:spPr>
        <p:txBody>
          <a:bodyPr/>
          <a:lstStyle/>
          <a:p>
            <a:r>
              <a:rPr lang="en-US" sz="2000" b="1" dirty="0" smtClean="0"/>
              <a:t>Tau leptons either decay into </a:t>
            </a:r>
          </a:p>
          <a:p>
            <a:pPr lvl="1"/>
            <a:r>
              <a:rPr lang="en-US" sz="1800" b="1" dirty="0" smtClean="0"/>
              <a:t>a charged lepton (</a:t>
            </a:r>
            <a:r>
              <a:rPr lang="en-US" sz="1800" b="1" dirty="0" smtClean="0">
                <a:latin typeface="Symbol" pitchFamily="18" charset="2"/>
              </a:rPr>
              <a:t>m</a:t>
            </a:r>
            <a:r>
              <a:rPr lang="en-US" sz="1800" b="1" dirty="0" smtClean="0"/>
              <a:t> or e) and its corresponding antineutrino; or</a:t>
            </a:r>
          </a:p>
          <a:p>
            <a:pPr lvl="1"/>
            <a:r>
              <a:rPr lang="en-US" sz="1800" b="1" dirty="0" smtClean="0"/>
              <a:t>A tau neutrino and a hadronic state, which then  typically decays into charged and neutral </a:t>
            </a:r>
            <a:r>
              <a:rPr lang="en-US" sz="1800" b="1" dirty="0" err="1" smtClean="0"/>
              <a:t>pions</a:t>
            </a:r>
            <a:r>
              <a:rPr lang="en-US" sz="1800" b="1" dirty="0" smtClean="0"/>
              <a:t> and </a:t>
            </a:r>
            <a:r>
              <a:rPr lang="en-US" sz="1800" b="1" dirty="0" err="1" smtClean="0"/>
              <a:t>kaons</a:t>
            </a:r>
            <a:r>
              <a:rPr lang="en-US" sz="1800" b="1" dirty="0" smtClean="0"/>
              <a:t> of relatively low multiplicity, sometimes with observable resonance behavior in the invariant mass of the hadrons </a:t>
            </a:r>
          </a:p>
          <a:p>
            <a:pPr lvl="1"/>
            <a:r>
              <a:rPr lang="en-US" sz="2000" b="1" dirty="0" smtClean="0"/>
              <a:t>Isolated small clusters of hadrons at large Pt are tau </a:t>
            </a:r>
            <a:r>
              <a:rPr lang="en-US" sz="2000" b="1" dirty="0" err="1" smtClean="0"/>
              <a:t>letpon</a:t>
            </a:r>
            <a:r>
              <a:rPr lang="en-US" sz="2000" b="1" dirty="0" smtClean="0"/>
              <a:t> candidates and can be distinguished from gluon or quark jets which typically have much higher multiplicity</a:t>
            </a:r>
          </a:p>
          <a:p>
            <a:pPr lvl="1"/>
            <a:r>
              <a:rPr lang="en-US" sz="1800" b="1" dirty="0" smtClean="0"/>
              <a:t>If the taus are produced in the signal in pairs the topology (e or </a:t>
            </a:r>
            <a:r>
              <a:rPr lang="en-US" sz="1800" b="1" dirty="0" smtClean="0">
                <a:latin typeface="Symbol" pitchFamily="18" charset="2"/>
              </a:rPr>
              <a:t>m</a:t>
            </a:r>
            <a:r>
              <a:rPr lang="en-US" sz="1800" b="1" dirty="0" smtClean="0"/>
              <a:t>) + hadrons is a powerful signature of the pair</a:t>
            </a:r>
          </a:p>
          <a:p>
            <a:pPr lvl="1"/>
            <a:r>
              <a:rPr lang="en-US" sz="1800" b="1" dirty="0" smtClean="0"/>
              <a:t>The event topology also features </a:t>
            </a:r>
          </a:p>
          <a:p>
            <a:pPr lvl="2"/>
            <a:r>
              <a:rPr lang="en-US" sz="1800" b="1" dirty="0" smtClean="0"/>
              <a:t>missing E</a:t>
            </a:r>
            <a:r>
              <a:rPr lang="en-US" sz="1800" b="1" baseline="-25000" dirty="0" smtClean="0"/>
              <a:t>T</a:t>
            </a:r>
            <a:r>
              <a:rPr lang="en-US" sz="1800" b="1" dirty="0" smtClean="0"/>
              <a:t> from the neutrinos and </a:t>
            </a:r>
          </a:p>
          <a:p>
            <a:pPr lvl="2"/>
            <a:r>
              <a:rPr lang="en-US" sz="1800" b="1" dirty="0" smtClean="0"/>
              <a:t>charged tracks which might have an observable impact parameter  (useful?)</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Tau leptons (continued)</a:t>
            </a:r>
            <a:endParaRPr lang="en-US" dirty="0">
              <a:solidFill>
                <a:schemeClr val="tx1"/>
              </a:solidFill>
            </a:endParaRPr>
          </a:p>
        </p:txBody>
      </p:sp>
      <p:sp>
        <p:nvSpPr>
          <p:cNvPr id="4" name="Footer Placeholder 3"/>
          <p:cNvSpPr>
            <a:spLocks noGrp="1"/>
          </p:cNvSpPr>
          <p:nvPr>
            <p:ph type="ftr" sz="quarter" idx="10"/>
          </p:nvPr>
        </p:nvSpPr>
        <p:spPr/>
        <p:txBody>
          <a:bodyPr/>
          <a:lstStyle/>
          <a:p>
            <a:r>
              <a:rPr lang="en-US" smtClean="0"/>
              <a:t>CMS Data Analysis School  September 11, 2012</a:t>
            </a:r>
            <a:endParaRPr lang="en-US" dirty="0"/>
          </a:p>
        </p:txBody>
      </p:sp>
      <p:sp>
        <p:nvSpPr>
          <p:cNvPr id="5" name="Slide Number Placeholder 4"/>
          <p:cNvSpPr>
            <a:spLocks noGrp="1"/>
          </p:cNvSpPr>
          <p:nvPr>
            <p:ph type="sldNum" sz="quarter" idx="11"/>
          </p:nvPr>
        </p:nvSpPr>
        <p:spPr/>
        <p:txBody>
          <a:bodyPr/>
          <a:lstStyle/>
          <a:p>
            <a:fld id="{18178D1C-DE8A-4798-95A2-4F899DF1A931}" type="slidenum">
              <a:rPr lang="en-US" smtClean="0"/>
              <a:pPr/>
              <a:t>24</a:t>
            </a:fld>
            <a:endParaRPr lang="en-US"/>
          </a:p>
        </p:txBody>
      </p:sp>
      <p:sp>
        <p:nvSpPr>
          <p:cNvPr id="6" name="Content Placeholder 5"/>
          <p:cNvSpPr>
            <a:spLocks noGrp="1"/>
          </p:cNvSpPr>
          <p:nvPr>
            <p:ph idx="1"/>
          </p:nvPr>
        </p:nvSpPr>
        <p:spPr>
          <a:xfrm>
            <a:off x="468313" y="1016732"/>
            <a:ext cx="8388350" cy="1188132"/>
          </a:xfrm>
        </p:spPr>
        <p:txBody>
          <a:bodyPr/>
          <a:lstStyle/>
          <a:p>
            <a:r>
              <a:rPr lang="en-US" sz="1800" b="1" dirty="0" smtClean="0"/>
              <a:t>Tau lepton decay modes with hadrons in CMS. “h” can be either a </a:t>
            </a:r>
            <a:r>
              <a:rPr lang="en-US" sz="1800" b="1" dirty="0" err="1" smtClean="0"/>
              <a:t>pion</a:t>
            </a:r>
            <a:r>
              <a:rPr lang="en-US" sz="1800" b="1" dirty="0" smtClean="0"/>
              <a:t> or </a:t>
            </a:r>
            <a:r>
              <a:rPr lang="en-US" sz="1800" b="1" dirty="0" err="1" smtClean="0"/>
              <a:t>kaon</a:t>
            </a:r>
            <a:r>
              <a:rPr lang="en-US" sz="1800" b="1" dirty="0" smtClean="0"/>
              <a:t>. The collection of modes is called  </a:t>
            </a:r>
            <a:r>
              <a:rPr lang="en-US" sz="1800" b="1" dirty="0" smtClean="0">
                <a:latin typeface="Symbol" pitchFamily="18" charset="2"/>
              </a:rPr>
              <a:t>t</a:t>
            </a:r>
            <a:r>
              <a:rPr lang="en-US" sz="1800" b="1" baseline="-25000" dirty="0" smtClean="0"/>
              <a:t>h</a:t>
            </a:r>
            <a:r>
              <a:rPr lang="en-US" sz="1800" b="1" dirty="0" smtClean="0"/>
              <a:t>.  A tau  pair consists of</a:t>
            </a:r>
          </a:p>
          <a:p>
            <a:pPr lvl="1"/>
            <a:r>
              <a:rPr lang="en-US" sz="1600" b="1" dirty="0" smtClean="0"/>
              <a:t>one </a:t>
            </a:r>
            <a:r>
              <a:rPr lang="en-US" sz="1600" b="1" dirty="0" err="1" smtClean="0"/>
              <a:t>leptonic</a:t>
            </a:r>
            <a:r>
              <a:rPr lang="en-US" sz="1600" b="1" dirty="0" smtClean="0"/>
              <a:t> decay into either electron or muon and neutrinos and one hadronic decay is called  e</a:t>
            </a:r>
            <a:r>
              <a:rPr lang="en-US" sz="1600" b="1" dirty="0" smtClean="0">
                <a:latin typeface="Symbol" pitchFamily="18" charset="2"/>
              </a:rPr>
              <a:t> t</a:t>
            </a:r>
            <a:r>
              <a:rPr lang="en-US" sz="1600" b="1" baseline="-25000" dirty="0" smtClean="0"/>
              <a:t>h</a:t>
            </a:r>
            <a:r>
              <a:rPr lang="en-US" sz="1600" b="1" dirty="0" smtClean="0"/>
              <a:t> or </a:t>
            </a:r>
            <a:r>
              <a:rPr lang="en-US" sz="1600" b="1" dirty="0" smtClean="0">
                <a:latin typeface="Symbol" pitchFamily="18" charset="2"/>
              </a:rPr>
              <a:t>m</a:t>
            </a:r>
            <a:r>
              <a:rPr lang="en-US" sz="1600" b="1" dirty="0" smtClean="0"/>
              <a:t> </a:t>
            </a:r>
            <a:r>
              <a:rPr lang="en-US" sz="1400" b="1" dirty="0" smtClean="0">
                <a:latin typeface="Symbol" pitchFamily="18" charset="2"/>
              </a:rPr>
              <a:t>t</a:t>
            </a:r>
            <a:r>
              <a:rPr lang="en-US" sz="1400" b="1" baseline="-25000" dirty="0" smtClean="0"/>
              <a:t>h</a:t>
            </a:r>
            <a:r>
              <a:rPr lang="en-US" sz="1400" b="1" dirty="0" smtClean="0"/>
              <a:t> , respectively</a:t>
            </a:r>
            <a:r>
              <a:rPr lang="en-US" sz="1400" b="1" baseline="-25000" dirty="0" smtClean="0"/>
              <a:t>.</a:t>
            </a:r>
            <a:r>
              <a:rPr lang="en-US" sz="1400" b="1" dirty="0" smtClean="0"/>
              <a:t> </a:t>
            </a:r>
          </a:p>
          <a:p>
            <a:pPr lvl="1"/>
            <a:r>
              <a:rPr lang="en-US" sz="1400" b="1" dirty="0" smtClean="0"/>
              <a:t>two </a:t>
            </a:r>
            <a:r>
              <a:rPr lang="en-US" sz="1400" b="1" dirty="0" err="1" smtClean="0"/>
              <a:t>leptonic</a:t>
            </a:r>
            <a:r>
              <a:rPr lang="en-US" sz="1400" b="1" dirty="0" smtClean="0"/>
              <a:t> decays resulting in the e</a:t>
            </a:r>
            <a:r>
              <a:rPr lang="en-US" sz="1400" b="1" dirty="0" smtClean="0">
                <a:latin typeface="Symbol" pitchFamily="18" charset="2"/>
              </a:rPr>
              <a:t>m</a:t>
            </a:r>
            <a:r>
              <a:rPr lang="en-US" sz="1400" b="1" dirty="0" smtClean="0"/>
              <a:t> final state</a:t>
            </a:r>
          </a:p>
        </p:txBody>
      </p:sp>
      <p:sp>
        <p:nvSpPr>
          <p:cNvPr id="7" name="Content Placeholder 5"/>
          <p:cNvSpPr txBox="1">
            <a:spLocks/>
          </p:cNvSpPr>
          <p:nvPr/>
        </p:nvSpPr>
        <p:spPr bwMode="auto">
          <a:xfrm>
            <a:off x="620713" y="5013399"/>
            <a:ext cx="8388350" cy="467829"/>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rgbClr val="00B050"/>
              </a:buClr>
              <a:buSzPct val="80000"/>
              <a:tabLst/>
              <a:defRPr/>
            </a:pPr>
            <a:endParaRPr kumimoji="0" lang="en-US" sz="1800" b="1" i="0" u="none" strike="noStrike" kern="0" cap="none" spc="0" normalizeH="0" baseline="0" noProof="0" dirty="0" smtClean="0">
              <a:ln>
                <a:noFill/>
              </a:ln>
              <a:solidFill>
                <a:schemeClr val="tx1"/>
              </a:solidFill>
              <a:effectLst/>
              <a:uLnTx/>
              <a:uFillTx/>
              <a:latin typeface="+mn-lt"/>
              <a:ea typeface="+mn-ea"/>
              <a:cs typeface="+mn-cs"/>
            </a:endParaRPr>
          </a:p>
        </p:txBody>
      </p:sp>
      <p:graphicFrame>
        <p:nvGraphicFramePr>
          <p:cNvPr id="8" name="Table 7"/>
          <p:cNvGraphicFramePr>
            <a:graphicFrameLocks noGrp="1"/>
          </p:cNvGraphicFramePr>
          <p:nvPr/>
        </p:nvGraphicFramePr>
        <p:xfrm>
          <a:off x="107504" y="2604616"/>
          <a:ext cx="5688632" cy="2494280"/>
        </p:xfrm>
        <a:graphic>
          <a:graphicData uri="http://schemas.openxmlformats.org/drawingml/2006/table">
            <a:tbl>
              <a:tblPr firstRow="1" bandRow="1">
                <a:tableStyleId>{5C22544A-7EE6-4342-B048-85BDC9FD1C3A}</a:tableStyleId>
              </a:tblPr>
              <a:tblGrid>
                <a:gridCol w="1980221"/>
                <a:gridCol w="972108"/>
                <a:gridCol w="1188132"/>
                <a:gridCol w="1548171"/>
              </a:tblGrid>
              <a:tr h="370840">
                <a:tc>
                  <a:txBody>
                    <a:bodyPr/>
                    <a:lstStyle/>
                    <a:p>
                      <a:r>
                        <a:rPr lang="en-US" sz="1800" dirty="0" smtClean="0">
                          <a:solidFill>
                            <a:schemeClr val="tx1"/>
                          </a:solidFill>
                        </a:rPr>
                        <a:t>Decay mode</a:t>
                      </a:r>
                      <a:endParaRPr lang="en-US"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800" dirty="0" err="1" smtClean="0">
                          <a:solidFill>
                            <a:schemeClr val="tx1"/>
                          </a:solidFill>
                        </a:rPr>
                        <a:t>Reson</a:t>
                      </a:r>
                      <a:r>
                        <a:rPr lang="en-US" sz="1800" dirty="0" smtClean="0">
                          <a:solidFill>
                            <a:schemeClr val="tx1"/>
                          </a:solidFill>
                        </a:rPr>
                        <a:t>-</a:t>
                      </a:r>
                    </a:p>
                    <a:p>
                      <a:pPr algn="ctr"/>
                      <a:r>
                        <a:rPr lang="en-US" sz="1800" dirty="0" err="1" smtClean="0">
                          <a:solidFill>
                            <a:schemeClr val="tx1"/>
                          </a:solidFill>
                        </a:rPr>
                        <a:t>ance</a:t>
                      </a:r>
                      <a:endParaRPr lang="en-US"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800" dirty="0" smtClean="0">
                          <a:solidFill>
                            <a:schemeClr val="tx1"/>
                          </a:solidFill>
                        </a:rPr>
                        <a:t>Mass</a:t>
                      </a:r>
                    </a:p>
                    <a:p>
                      <a:pPr algn="ctr"/>
                      <a:r>
                        <a:rPr lang="en-US" sz="1800" dirty="0" smtClean="0">
                          <a:solidFill>
                            <a:schemeClr val="tx1"/>
                          </a:solidFill>
                        </a:rPr>
                        <a:t> (</a:t>
                      </a:r>
                      <a:r>
                        <a:rPr lang="en-US" sz="1800" dirty="0" err="1" smtClean="0">
                          <a:solidFill>
                            <a:schemeClr val="tx1"/>
                          </a:solidFill>
                        </a:rPr>
                        <a:t>MeV</a:t>
                      </a:r>
                      <a:r>
                        <a:rPr lang="en-US" sz="1800" dirty="0" smtClean="0">
                          <a:solidFill>
                            <a:schemeClr val="tx1"/>
                          </a:solidFill>
                        </a:rPr>
                        <a:t>/c</a:t>
                      </a:r>
                      <a:r>
                        <a:rPr lang="en-US" sz="1800" baseline="30000" dirty="0" smtClean="0">
                          <a:solidFill>
                            <a:schemeClr val="tx1"/>
                          </a:solidFill>
                        </a:rPr>
                        <a:t>2</a:t>
                      </a:r>
                      <a:r>
                        <a:rPr lang="en-US" sz="1800" dirty="0" smtClean="0">
                          <a:solidFill>
                            <a:schemeClr val="tx1"/>
                          </a:solidFill>
                        </a:rPr>
                        <a:t>)</a:t>
                      </a:r>
                      <a:endParaRPr lang="en-US"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800" b="0" dirty="0" smtClean="0">
                          <a:solidFill>
                            <a:schemeClr val="tx1"/>
                          </a:solidFill>
                        </a:rPr>
                        <a:t>Branching</a:t>
                      </a:r>
                      <a:r>
                        <a:rPr lang="en-US" sz="1800" b="0" baseline="0" dirty="0" smtClean="0">
                          <a:solidFill>
                            <a:schemeClr val="tx1"/>
                          </a:solidFill>
                        </a:rPr>
                        <a:t> </a:t>
                      </a:r>
                    </a:p>
                    <a:p>
                      <a:pPr algn="ctr"/>
                      <a:r>
                        <a:rPr lang="en-US" sz="1800" b="0" baseline="0" dirty="0" smtClean="0">
                          <a:solidFill>
                            <a:schemeClr val="tx1"/>
                          </a:solidFill>
                        </a:rPr>
                        <a:t>Fraction (%)</a:t>
                      </a:r>
                      <a:endParaRPr lang="en-US" sz="18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solidFill>
                            <a:schemeClr val="tx1"/>
                          </a:solidFill>
                          <a:latin typeface="Symbol" pitchFamily="18" charset="2"/>
                        </a:rPr>
                        <a:t>t</a:t>
                      </a:r>
                      <a:r>
                        <a:rPr lang="en-US" sz="1800" baseline="30000" dirty="0" smtClean="0">
                          <a:solidFill>
                            <a:schemeClr val="tx1"/>
                          </a:solidFill>
                        </a:rPr>
                        <a:t>-</a:t>
                      </a:r>
                      <a:r>
                        <a:rPr lang="en-US" sz="1800" dirty="0" smtClean="0">
                          <a:solidFill>
                            <a:schemeClr val="tx1"/>
                          </a:solidFill>
                        </a:rPr>
                        <a:t> </a:t>
                      </a:r>
                      <a:r>
                        <a:rPr lang="en-US" sz="1800" kern="1200" baseline="0" dirty="0" smtClean="0">
                          <a:solidFill>
                            <a:schemeClr val="dk1"/>
                          </a:solidFill>
                          <a:latin typeface="Symbol" pitchFamily="18" charset="2"/>
                          <a:ea typeface="+mn-ea"/>
                          <a:cs typeface="+mn-cs"/>
                        </a:rPr>
                        <a:t>®</a:t>
                      </a:r>
                      <a:r>
                        <a:rPr lang="en-US" sz="1800" kern="1200" baseline="0" dirty="0" smtClean="0">
                          <a:solidFill>
                            <a:schemeClr val="tx1"/>
                          </a:solidFill>
                          <a:latin typeface="+mn-lt"/>
                          <a:ea typeface="+mn-ea"/>
                          <a:cs typeface="+mn-cs"/>
                        </a:rPr>
                        <a:t> </a:t>
                      </a:r>
                      <a:r>
                        <a:rPr lang="en-US" sz="1800" dirty="0" smtClean="0">
                          <a:solidFill>
                            <a:schemeClr val="tx1"/>
                          </a:solidFill>
                        </a:rPr>
                        <a:t>h</a:t>
                      </a:r>
                      <a:r>
                        <a:rPr lang="en-US" sz="1800" baseline="30000" dirty="0" smtClean="0">
                          <a:solidFill>
                            <a:schemeClr val="tx1"/>
                          </a:solidFill>
                        </a:rPr>
                        <a:t>- </a:t>
                      </a:r>
                      <a:r>
                        <a:rPr lang="en-US" sz="1800" baseline="0" dirty="0" smtClean="0">
                          <a:solidFill>
                            <a:schemeClr val="tx1"/>
                          </a:solidFill>
                          <a:latin typeface="Symbol" pitchFamily="18" charset="2"/>
                        </a:rPr>
                        <a:t>n</a:t>
                      </a:r>
                      <a:r>
                        <a:rPr lang="en-US" sz="1800" dirty="0" smtClean="0">
                          <a:solidFill>
                            <a:schemeClr val="tx1"/>
                          </a:solidFill>
                        </a:rPr>
                        <a:t> </a:t>
                      </a:r>
                      <a:r>
                        <a:rPr lang="en-US" sz="1800" baseline="-25000" dirty="0" smtClean="0">
                          <a:solidFill>
                            <a:schemeClr val="tx1"/>
                          </a:solidFill>
                          <a:latin typeface="Symbol" pitchFamily="18" charset="2"/>
                        </a:rPr>
                        <a:t>t</a:t>
                      </a:r>
                      <a:endParaRPr lang="en-US" sz="1800" baseline="-25000" dirty="0">
                        <a:solidFill>
                          <a:schemeClr val="tx1"/>
                        </a:solidFill>
                        <a:latin typeface="Symbol" pitchFamily="18" charset="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800" dirty="0" smtClean="0">
                          <a:solidFill>
                            <a:schemeClr val="tx1"/>
                          </a:solidFill>
                        </a:rPr>
                        <a:t>11.6</a:t>
                      </a:r>
                      <a:endParaRPr lang="en-US"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solidFill>
                            <a:schemeClr val="tx1"/>
                          </a:solidFill>
                          <a:latin typeface="Symbol" pitchFamily="18" charset="2"/>
                        </a:rPr>
                        <a:t>t</a:t>
                      </a:r>
                      <a:r>
                        <a:rPr lang="en-US" sz="1800" baseline="30000" dirty="0" smtClean="0">
                          <a:solidFill>
                            <a:schemeClr val="tx1"/>
                          </a:solidFill>
                        </a:rPr>
                        <a:t>-</a:t>
                      </a:r>
                      <a:r>
                        <a:rPr lang="en-US" sz="1800" dirty="0" smtClean="0">
                          <a:solidFill>
                            <a:schemeClr val="tx1"/>
                          </a:solidFill>
                        </a:rPr>
                        <a:t> </a:t>
                      </a:r>
                      <a:r>
                        <a:rPr lang="en-US" sz="1800" kern="1200" baseline="0" dirty="0" smtClean="0">
                          <a:solidFill>
                            <a:schemeClr val="dk1"/>
                          </a:solidFill>
                          <a:latin typeface="Symbol" pitchFamily="18" charset="2"/>
                          <a:ea typeface="+mn-ea"/>
                          <a:cs typeface="+mn-cs"/>
                        </a:rPr>
                        <a:t>®</a:t>
                      </a:r>
                      <a:r>
                        <a:rPr lang="en-US" sz="1800" kern="1200" baseline="0" dirty="0" smtClean="0">
                          <a:solidFill>
                            <a:schemeClr val="tx1"/>
                          </a:solidFill>
                          <a:latin typeface="+mn-lt"/>
                          <a:ea typeface="+mn-ea"/>
                          <a:cs typeface="+mn-cs"/>
                        </a:rPr>
                        <a:t> </a:t>
                      </a:r>
                      <a:r>
                        <a:rPr lang="en-US" sz="1800" dirty="0" smtClean="0">
                          <a:solidFill>
                            <a:schemeClr val="tx1"/>
                          </a:solidFill>
                        </a:rPr>
                        <a:t>h</a:t>
                      </a:r>
                      <a:r>
                        <a:rPr lang="en-US" sz="1800" baseline="30000" dirty="0" smtClean="0">
                          <a:solidFill>
                            <a:schemeClr val="tx1"/>
                          </a:solidFill>
                        </a:rPr>
                        <a:t>-</a:t>
                      </a:r>
                      <a:r>
                        <a:rPr lang="en-US" sz="1800" baseline="0" dirty="0" smtClean="0">
                          <a:solidFill>
                            <a:schemeClr val="tx1"/>
                          </a:solidFill>
                        </a:rPr>
                        <a:t> </a:t>
                      </a:r>
                      <a:r>
                        <a:rPr lang="en-US" sz="1800" baseline="0" dirty="0" smtClean="0">
                          <a:solidFill>
                            <a:schemeClr val="tx1"/>
                          </a:solidFill>
                          <a:latin typeface="Symbol" pitchFamily="18" charset="2"/>
                        </a:rPr>
                        <a:t>p</a:t>
                      </a:r>
                      <a:r>
                        <a:rPr lang="en-US" sz="1800" baseline="30000" dirty="0" smtClean="0">
                          <a:solidFill>
                            <a:schemeClr val="tx1"/>
                          </a:solidFill>
                        </a:rPr>
                        <a:t>0  </a:t>
                      </a:r>
                      <a:r>
                        <a:rPr lang="en-US" sz="1800" baseline="0" dirty="0" smtClean="0">
                          <a:solidFill>
                            <a:schemeClr val="tx1"/>
                          </a:solidFill>
                          <a:latin typeface="Symbol" pitchFamily="18" charset="2"/>
                        </a:rPr>
                        <a:t>n</a:t>
                      </a:r>
                      <a:r>
                        <a:rPr lang="en-US" sz="1800" dirty="0" smtClean="0">
                          <a:solidFill>
                            <a:schemeClr val="tx1"/>
                          </a:solidFill>
                        </a:rPr>
                        <a:t> </a:t>
                      </a:r>
                      <a:r>
                        <a:rPr lang="en-US" sz="1800" baseline="-25000" dirty="0" smtClean="0">
                          <a:solidFill>
                            <a:schemeClr val="tx1"/>
                          </a:solidFill>
                          <a:latin typeface="Symbol" pitchFamily="18" charset="2"/>
                        </a:rPr>
                        <a:t>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800" baseline="0" dirty="0" smtClean="0">
                          <a:solidFill>
                            <a:schemeClr val="tx1"/>
                          </a:solidFill>
                          <a:latin typeface="Symbol" pitchFamily="18" charset="2"/>
                        </a:rPr>
                        <a:t>r</a:t>
                      </a:r>
                      <a:r>
                        <a:rPr lang="en-US" sz="1800" baseline="30000" dirty="0" smtClean="0">
                          <a:solidFill>
                            <a:schemeClr val="tx1"/>
                          </a:solidFill>
                        </a:rPr>
                        <a:t>-</a:t>
                      </a:r>
                      <a:endParaRPr lang="en-US" sz="1800" baseline="30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800" dirty="0" smtClean="0">
                          <a:solidFill>
                            <a:schemeClr val="tx1"/>
                          </a:solidFill>
                        </a:rPr>
                        <a:t>770</a:t>
                      </a:r>
                      <a:endParaRPr lang="en-US"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800" dirty="0" smtClean="0">
                          <a:solidFill>
                            <a:schemeClr val="tx1"/>
                          </a:solidFill>
                        </a:rPr>
                        <a:t>26.0</a:t>
                      </a:r>
                      <a:endParaRPr lang="en-US"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solidFill>
                            <a:schemeClr val="tx1"/>
                          </a:solidFill>
                          <a:latin typeface="Symbol" pitchFamily="18" charset="2"/>
                        </a:rPr>
                        <a:t>t</a:t>
                      </a:r>
                      <a:r>
                        <a:rPr lang="en-US" sz="1800" baseline="30000" dirty="0" smtClean="0">
                          <a:solidFill>
                            <a:schemeClr val="tx1"/>
                          </a:solidFill>
                        </a:rPr>
                        <a:t>-</a:t>
                      </a:r>
                      <a:r>
                        <a:rPr lang="en-US" sz="1800" dirty="0" smtClean="0">
                          <a:solidFill>
                            <a:schemeClr val="tx1"/>
                          </a:solidFill>
                        </a:rPr>
                        <a:t> </a:t>
                      </a:r>
                      <a:r>
                        <a:rPr lang="en-US" sz="1800" kern="1200" baseline="0" dirty="0" smtClean="0">
                          <a:solidFill>
                            <a:schemeClr val="dk1"/>
                          </a:solidFill>
                          <a:latin typeface="Symbol" pitchFamily="18" charset="2"/>
                          <a:ea typeface="+mn-ea"/>
                          <a:cs typeface="+mn-cs"/>
                        </a:rPr>
                        <a:t>®</a:t>
                      </a:r>
                      <a:r>
                        <a:rPr lang="en-US" sz="1800" kern="1200" baseline="0" dirty="0" smtClean="0">
                          <a:solidFill>
                            <a:schemeClr val="tx1"/>
                          </a:solidFill>
                          <a:latin typeface="+mn-lt"/>
                          <a:ea typeface="+mn-ea"/>
                          <a:cs typeface="+mn-cs"/>
                        </a:rPr>
                        <a:t> </a:t>
                      </a:r>
                      <a:r>
                        <a:rPr lang="en-US" sz="1800" dirty="0" smtClean="0">
                          <a:solidFill>
                            <a:schemeClr val="tx1"/>
                          </a:solidFill>
                        </a:rPr>
                        <a:t>h</a:t>
                      </a:r>
                      <a:r>
                        <a:rPr lang="en-US" sz="1800" baseline="30000" dirty="0" smtClean="0">
                          <a:solidFill>
                            <a:schemeClr val="tx1"/>
                          </a:solidFill>
                        </a:rPr>
                        <a:t>-</a:t>
                      </a:r>
                      <a:r>
                        <a:rPr lang="en-US" sz="1800" baseline="0" dirty="0" smtClean="0">
                          <a:solidFill>
                            <a:schemeClr val="tx1"/>
                          </a:solidFill>
                        </a:rPr>
                        <a:t> </a:t>
                      </a:r>
                      <a:r>
                        <a:rPr lang="en-US" sz="1800" baseline="0" dirty="0" smtClean="0">
                          <a:solidFill>
                            <a:schemeClr val="tx1"/>
                          </a:solidFill>
                          <a:latin typeface="Symbol" pitchFamily="18" charset="2"/>
                        </a:rPr>
                        <a:t>p</a:t>
                      </a:r>
                      <a:r>
                        <a:rPr lang="en-US" sz="1800" baseline="30000" dirty="0" smtClean="0">
                          <a:solidFill>
                            <a:schemeClr val="tx1"/>
                          </a:solidFill>
                        </a:rPr>
                        <a:t>0</a:t>
                      </a:r>
                      <a:r>
                        <a:rPr lang="en-US" sz="1800" baseline="0" dirty="0" smtClean="0">
                          <a:solidFill>
                            <a:schemeClr val="tx1"/>
                          </a:solidFill>
                          <a:latin typeface="Symbol" pitchFamily="18" charset="2"/>
                        </a:rPr>
                        <a:t>p</a:t>
                      </a:r>
                      <a:r>
                        <a:rPr lang="en-US" sz="1800" baseline="30000" dirty="0" smtClean="0">
                          <a:solidFill>
                            <a:schemeClr val="tx1"/>
                          </a:solidFill>
                        </a:rPr>
                        <a:t>0</a:t>
                      </a:r>
                      <a:r>
                        <a:rPr lang="en-US" sz="1800" baseline="0" dirty="0" smtClean="0">
                          <a:solidFill>
                            <a:schemeClr val="tx1"/>
                          </a:solidFill>
                          <a:latin typeface="Symbol" pitchFamily="18" charset="2"/>
                        </a:rPr>
                        <a:t>n</a:t>
                      </a:r>
                      <a:r>
                        <a:rPr lang="en-US" sz="1800" dirty="0" smtClean="0">
                          <a:solidFill>
                            <a:schemeClr val="tx1"/>
                          </a:solidFill>
                        </a:rPr>
                        <a:t> </a:t>
                      </a:r>
                      <a:r>
                        <a:rPr lang="en-US" sz="1800" baseline="-25000" dirty="0" smtClean="0">
                          <a:solidFill>
                            <a:schemeClr val="tx1"/>
                          </a:solidFill>
                          <a:latin typeface="Symbol" pitchFamily="18" charset="2"/>
                        </a:rPr>
                        <a:t>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800" dirty="0" smtClean="0">
                          <a:solidFill>
                            <a:schemeClr val="tx1"/>
                          </a:solidFill>
                        </a:rPr>
                        <a:t>a</a:t>
                      </a:r>
                      <a:r>
                        <a:rPr lang="en-US" sz="1800" baseline="-25000" dirty="0" smtClean="0">
                          <a:solidFill>
                            <a:schemeClr val="tx1"/>
                          </a:solidFill>
                        </a:rPr>
                        <a:t>1</a:t>
                      </a:r>
                      <a:r>
                        <a:rPr lang="en-US" sz="1800" baseline="30000" dirty="0" smtClean="0">
                          <a:solidFill>
                            <a:schemeClr val="tx1"/>
                          </a:solidFill>
                        </a:rPr>
                        <a:t>-</a:t>
                      </a:r>
                      <a:endParaRPr lang="en-US" sz="1800" baseline="30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800" dirty="0" smtClean="0">
                          <a:solidFill>
                            <a:schemeClr val="tx1"/>
                          </a:solidFill>
                        </a:rPr>
                        <a:t>1200</a:t>
                      </a:r>
                      <a:endParaRPr lang="en-US"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800" dirty="0" smtClean="0">
                          <a:solidFill>
                            <a:schemeClr val="tx1"/>
                          </a:solidFill>
                        </a:rPr>
                        <a:t>9.5</a:t>
                      </a:r>
                      <a:endParaRPr lang="en-US"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solidFill>
                            <a:schemeClr val="tx1"/>
                          </a:solidFill>
                          <a:latin typeface="Symbol" pitchFamily="18" charset="2"/>
                        </a:rPr>
                        <a:t>t</a:t>
                      </a:r>
                      <a:r>
                        <a:rPr lang="en-US" sz="1800" baseline="30000" dirty="0" smtClean="0">
                          <a:solidFill>
                            <a:schemeClr val="tx1"/>
                          </a:solidFill>
                        </a:rPr>
                        <a:t>-</a:t>
                      </a:r>
                      <a:r>
                        <a:rPr lang="en-US" sz="1800" dirty="0" smtClean="0">
                          <a:solidFill>
                            <a:schemeClr val="tx1"/>
                          </a:solidFill>
                        </a:rPr>
                        <a:t> </a:t>
                      </a:r>
                      <a:r>
                        <a:rPr lang="en-US" sz="1800" kern="1200" baseline="0" dirty="0" smtClean="0">
                          <a:solidFill>
                            <a:schemeClr val="dk1"/>
                          </a:solidFill>
                          <a:latin typeface="Symbol" pitchFamily="18" charset="2"/>
                          <a:ea typeface="+mn-ea"/>
                          <a:cs typeface="+mn-cs"/>
                        </a:rPr>
                        <a:t>®</a:t>
                      </a:r>
                      <a:r>
                        <a:rPr lang="en-US" sz="1800" kern="1200" baseline="0" dirty="0" smtClean="0">
                          <a:solidFill>
                            <a:schemeClr val="tx1"/>
                          </a:solidFill>
                          <a:latin typeface="+mn-lt"/>
                          <a:ea typeface="+mn-ea"/>
                          <a:cs typeface="+mn-cs"/>
                        </a:rPr>
                        <a:t> </a:t>
                      </a:r>
                      <a:r>
                        <a:rPr lang="en-US" sz="1800" dirty="0" smtClean="0">
                          <a:solidFill>
                            <a:schemeClr val="tx1"/>
                          </a:solidFill>
                        </a:rPr>
                        <a:t>h</a:t>
                      </a:r>
                      <a:r>
                        <a:rPr lang="en-US" sz="1800" baseline="30000" dirty="0" smtClean="0">
                          <a:solidFill>
                            <a:schemeClr val="tx1"/>
                          </a:solidFill>
                        </a:rPr>
                        <a:t>-</a:t>
                      </a:r>
                      <a:r>
                        <a:rPr lang="en-US" sz="1800" baseline="0" dirty="0" smtClean="0">
                          <a:solidFill>
                            <a:schemeClr val="tx1"/>
                          </a:solidFill>
                        </a:rPr>
                        <a:t> </a:t>
                      </a:r>
                      <a:r>
                        <a:rPr lang="en-US" sz="1800" baseline="0" dirty="0" err="1" smtClean="0">
                          <a:solidFill>
                            <a:schemeClr val="tx1"/>
                          </a:solidFill>
                          <a:latin typeface="Arial" pitchFamily="34" charset="0"/>
                          <a:cs typeface="Arial" pitchFamily="34" charset="0"/>
                        </a:rPr>
                        <a:t>h</a:t>
                      </a:r>
                      <a:r>
                        <a:rPr lang="en-US" sz="1800" baseline="30000" dirty="0" err="1" smtClean="0">
                          <a:solidFill>
                            <a:schemeClr val="tx1"/>
                          </a:solidFill>
                          <a:latin typeface="+mn-lt"/>
                        </a:rPr>
                        <a:t>+</a:t>
                      </a:r>
                      <a:r>
                        <a:rPr lang="en-US" sz="1800" baseline="0" dirty="0" err="1" smtClean="0">
                          <a:solidFill>
                            <a:schemeClr val="tx1"/>
                          </a:solidFill>
                          <a:latin typeface="Arial" pitchFamily="34" charset="0"/>
                        </a:rPr>
                        <a:t>h</a:t>
                      </a:r>
                      <a:r>
                        <a:rPr lang="en-US" sz="1800" baseline="30000" dirty="0" smtClean="0">
                          <a:solidFill>
                            <a:schemeClr val="tx1"/>
                          </a:solidFill>
                          <a:latin typeface="+mn-lt"/>
                        </a:rPr>
                        <a:t>-</a:t>
                      </a:r>
                      <a:r>
                        <a:rPr lang="en-US" sz="1800" baseline="0" dirty="0" smtClean="0">
                          <a:solidFill>
                            <a:schemeClr val="tx1"/>
                          </a:solidFill>
                          <a:latin typeface="Symbol" pitchFamily="18" charset="2"/>
                        </a:rPr>
                        <a:t>n</a:t>
                      </a:r>
                      <a:r>
                        <a:rPr lang="en-US" sz="1800" dirty="0" smtClean="0">
                          <a:solidFill>
                            <a:schemeClr val="tx1"/>
                          </a:solidFill>
                        </a:rPr>
                        <a:t> </a:t>
                      </a:r>
                      <a:r>
                        <a:rPr lang="en-US" sz="1800" baseline="-25000" dirty="0" smtClean="0">
                          <a:solidFill>
                            <a:schemeClr val="tx1"/>
                          </a:solidFill>
                          <a:latin typeface="Symbol" pitchFamily="18" charset="2"/>
                        </a:rPr>
                        <a:t>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rPr>
                        <a:t>a</a:t>
                      </a:r>
                      <a:r>
                        <a:rPr lang="en-US" sz="1800" baseline="-25000" dirty="0" smtClean="0">
                          <a:solidFill>
                            <a:schemeClr val="tx1"/>
                          </a:solidFill>
                        </a:rPr>
                        <a:t>1</a:t>
                      </a:r>
                      <a:r>
                        <a:rPr lang="en-US" sz="1800" baseline="30000" dirty="0" smtClean="0">
                          <a:solidFill>
                            <a:schemeClr val="tx1"/>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800" dirty="0" smtClean="0">
                          <a:solidFill>
                            <a:schemeClr val="tx1"/>
                          </a:solidFill>
                        </a:rPr>
                        <a:t>1200</a:t>
                      </a:r>
                      <a:endParaRPr lang="en-US"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800" dirty="0" smtClean="0">
                          <a:solidFill>
                            <a:schemeClr val="tx1"/>
                          </a:solidFill>
                        </a:rPr>
                        <a:t>9.8</a:t>
                      </a:r>
                      <a:endParaRPr lang="en-US"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solidFill>
                            <a:schemeClr val="tx1"/>
                          </a:solidFill>
                          <a:latin typeface="Symbol" pitchFamily="18" charset="2"/>
                        </a:rPr>
                        <a:t>t</a:t>
                      </a:r>
                      <a:r>
                        <a:rPr lang="en-US" sz="1800" baseline="30000" dirty="0" smtClean="0">
                          <a:solidFill>
                            <a:schemeClr val="tx1"/>
                          </a:solidFill>
                        </a:rPr>
                        <a:t>-</a:t>
                      </a:r>
                      <a:r>
                        <a:rPr lang="en-US" sz="1800" dirty="0" smtClean="0">
                          <a:solidFill>
                            <a:schemeClr val="tx1"/>
                          </a:solidFill>
                        </a:rPr>
                        <a:t> </a:t>
                      </a:r>
                      <a:r>
                        <a:rPr lang="en-US" sz="1800" kern="1200" baseline="0" dirty="0" smtClean="0">
                          <a:solidFill>
                            <a:schemeClr val="dk1"/>
                          </a:solidFill>
                          <a:latin typeface="Symbol" pitchFamily="18" charset="2"/>
                          <a:ea typeface="+mn-ea"/>
                          <a:cs typeface="+mn-cs"/>
                        </a:rPr>
                        <a:t>®</a:t>
                      </a:r>
                      <a:r>
                        <a:rPr lang="en-US" sz="1800" kern="1200" baseline="0" dirty="0" smtClean="0">
                          <a:solidFill>
                            <a:schemeClr val="tx1"/>
                          </a:solidFill>
                          <a:latin typeface="+mn-lt"/>
                          <a:ea typeface="+mn-ea"/>
                          <a:cs typeface="+mn-cs"/>
                        </a:rPr>
                        <a:t> </a:t>
                      </a:r>
                      <a:r>
                        <a:rPr lang="en-US" sz="1800" dirty="0" smtClean="0">
                          <a:solidFill>
                            <a:schemeClr val="tx1"/>
                          </a:solidFill>
                        </a:rPr>
                        <a:t>h</a:t>
                      </a:r>
                      <a:r>
                        <a:rPr lang="en-US" sz="1800" baseline="30000" dirty="0" smtClean="0">
                          <a:solidFill>
                            <a:schemeClr val="tx1"/>
                          </a:solidFill>
                        </a:rPr>
                        <a:t>-</a:t>
                      </a:r>
                      <a:r>
                        <a:rPr lang="en-US" sz="1800" baseline="0" dirty="0" smtClean="0">
                          <a:solidFill>
                            <a:schemeClr val="tx1"/>
                          </a:solidFill>
                        </a:rPr>
                        <a:t> </a:t>
                      </a:r>
                      <a:r>
                        <a:rPr lang="en-US" sz="1800" baseline="0" dirty="0" err="1" smtClean="0">
                          <a:solidFill>
                            <a:schemeClr val="tx1"/>
                          </a:solidFill>
                          <a:latin typeface="Arial" pitchFamily="34" charset="0"/>
                          <a:cs typeface="Arial" pitchFamily="34" charset="0"/>
                        </a:rPr>
                        <a:t>h</a:t>
                      </a:r>
                      <a:r>
                        <a:rPr lang="en-US" sz="1800" baseline="30000" dirty="0" err="1" smtClean="0">
                          <a:solidFill>
                            <a:schemeClr val="tx1"/>
                          </a:solidFill>
                          <a:latin typeface="+mn-lt"/>
                        </a:rPr>
                        <a:t>+</a:t>
                      </a:r>
                      <a:r>
                        <a:rPr lang="en-US" sz="1800" baseline="0" dirty="0" err="1" smtClean="0">
                          <a:solidFill>
                            <a:schemeClr val="tx1"/>
                          </a:solidFill>
                          <a:latin typeface="Arial" pitchFamily="34" charset="0"/>
                        </a:rPr>
                        <a:t>h</a:t>
                      </a:r>
                      <a:r>
                        <a:rPr lang="en-US" sz="1800" baseline="30000" dirty="0" smtClean="0">
                          <a:solidFill>
                            <a:schemeClr val="tx1"/>
                          </a:solidFill>
                          <a:latin typeface="+mn-lt"/>
                        </a:rPr>
                        <a:t>-</a:t>
                      </a:r>
                      <a:r>
                        <a:rPr lang="en-US" sz="1800" baseline="0" dirty="0" smtClean="0">
                          <a:solidFill>
                            <a:schemeClr val="tx1"/>
                          </a:solidFill>
                          <a:latin typeface="+mn-lt"/>
                        </a:rPr>
                        <a:t> </a:t>
                      </a:r>
                      <a:r>
                        <a:rPr lang="en-US" sz="1800" baseline="0" dirty="0" smtClean="0">
                          <a:solidFill>
                            <a:schemeClr val="tx1"/>
                          </a:solidFill>
                          <a:latin typeface="Symbol" pitchFamily="18" charset="2"/>
                        </a:rPr>
                        <a:t>p</a:t>
                      </a:r>
                      <a:r>
                        <a:rPr lang="en-US" sz="1800" baseline="30000" dirty="0" smtClean="0">
                          <a:solidFill>
                            <a:schemeClr val="tx1"/>
                          </a:solidFill>
                        </a:rPr>
                        <a:t>0</a:t>
                      </a:r>
                      <a:r>
                        <a:rPr lang="en-US" sz="1800" baseline="0" dirty="0" smtClean="0">
                          <a:solidFill>
                            <a:schemeClr val="tx1"/>
                          </a:solidFill>
                          <a:latin typeface="Symbol" pitchFamily="18" charset="2"/>
                        </a:rPr>
                        <a:t>n</a:t>
                      </a:r>
                      <a:r>
                        <a:rPr lang="en-US" sz="1800" dirty="0" smtClean="0">
                          <a:solidFill>
                            <a:schemeClr val="tx1"/>
                          </a:solidFill>
                        </a:rPr>
                        <a:t> </a:t>
                      </a:r>
                      <a:r>
                        <a:rPr lang="en-US" sz="1800" baseline="-25000" dirty="0" smtClean="0">
                          <a:solidFill>
                            <a:schemeClr val="tx1"/>
                          </a:solidFill>
                          <a:latin typeface="Symbol" pitchFamily="18" charset="2"/>
                        </a:rPr>
                        <a:t>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800" dirty="0" smtClean="0">
                          <a:solidFill>
                            <a:schemeClr val="tx1"/>
                          </a:solidFill>
                        </a:rPr>
                        <a:t>4.8</a:t>
                      </a:r>
                      <a:endParaRPr lang="en-US"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pic>
        <p:nvPicPr>
          <p:cNvPr id="448514" name="Picture 2"/>
          <p:cNvPicPr>
            <a:picLocks noChangeAspect="1" noChangeArrowheads="1"/>
          </p:cNvPicPr>
          <p:nvPr/>
        </p:nvPicPr>
        <p:blipFill>
          <a:blip r:embed="rId2"/>
          <a:srcRect/>
          <a:stretch>
            <a:fillRect/>
          </a:stretch>
        </p:blipFill>
        <p:spPr bwMode="auto">
          <a:xfrm>
            <a:off x="5857122" y="2492896"/>
            <a:ext cx="3251382" cy="2700300"/>
          </a:xfrm>
          <a:prstGeom prst="rect">
            <a:avLst/>
          </a:prstGeom>
          <a:noFill/>
          <a:ln w="9525">
            <a:noFill/>
            <a:miter lim="800000"/>
            <a:headEnd/>
            <a:tailEnd/>
          </a:ln>
        </p:spPr>
      </p:pic>
      <p:sp>
        <p:nvSpPr>
          <p:cNvPr id="10" name="Content Placeholder 5"/>
          <p:cNvSpPr txBox="1">
            <a:spLocks/>
          </p:cNvSpPr>
          <p:nvPr/>
        </p:nvSpPr>
        <p:spPr bwMode="auto">
          <a:xfrm>
            <a:off x="467544" y="5265204"/>
            <a:ext cx="8388350" cy="1188132"/>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rgbClr val="00B050"/>
              </a:buClr>
              <a:buSzPct val="80000"/>
              <a:buFont typeface="Wingdings" pitchFamily="2" charset="2"/>
              <a:buChar char="l"/>
              <a:tabLst/>
              <a:defRPr/>
            </a:pPr>
            <a:r>
              <a:rPr kumimoji="0" lang="en-US" sz="1800" b="1" i="0" u="none" strike="noStrike" kern="0" cap="none" spc="0" normalizeH="0" baseline="0" noProof="0" dirty="0" smtClean="0">
                <a:ln>
                  <a:noFill/>
                </a:ln>
                <a:solidFill>
                  <a:schemeClr val="tx1"/>
                </a:solidFill>
                <a:effectLst/>
                <a:uLnTx/>
                <a:uFillTx/>
                <a:latin typeface="+mn-lt"/>
                <a:ea typeface="+mn-ea"/>
                <a:cs typeface="+mn-cs"/>
              </a:rPr>
              <a:t>Tau leptons</a:t>
            </a:r>
            <a:r>
              <a:rPr kumimoji="0" lang="en-US" sz="1800" b="1" i="0" u="none" strike="noStrike" kern="0" cap="none" spc="0" normalizeH="0" noProof="0" dirty="0" smtClean="0">
                <a:ln>
                  <a:noFill/>
                </a:ln>
                <a:solidFill>
                  <a:schemeClr val="tx1"/>
                </a:solidFill>
                <a:effectLst/>
                <a:uLnTx/>
                <a:uFillTx/>
                <a:latin typeface="+mn-lt"/>
                <a:ea typeface="+mn-ea"/>
                <a:cs typeface="+mn-cs"/>
              </a:rPr>
              <a:t> are being used successfully as objects in the search for the SM model Higgs and for MSSM Higgs where their production would be enhanced</a:t>
            </a:r>
            <a:endParaRPr kumimoji="0" lang="en-US" sz="1800" b="1"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                  Isolation</a:t>
            </a:r>
            <a:endParaRPr lang="en-US" dirty="0">
              <a:solidFill>
                <a:schemeClr val="tx1"/>
              </a:solidFill>
            </a:endParaRPr>
          </a:p>
        </p:txBody>
      </p:sp>
      <p:sp>
        <p:nvSpPr>
          <p:cNvPr id="3" name="Content Placeholder 2"/>
          <p:cNvSpPr>
            <a:spLocks noGrp="1"/>
          </p:cNvSpPr>
          <p:nvPr>
            <p:ph idx="1"/>
          </p:nvPr>
        </p:nvSpPr>
        <p:spPr>
          <a:xfrm>
            <a:off x="468313" y="980951"/>
            <a:ext cx="8388350" cy="3600177"/>
          </a:xfrm>
        </p:spPr>
        <p:txBody>
          <a:bodyPr/>
          <a:lstStyle/>
          <a:p>
            <a:r>
              <a:rPr lang="en-US" sz="2000" b="1" dirty="0" smtClean="0"/>
              <a:t>Since hard processes produce large angles between the final state </a:t>
            </a:r>
            <a:r>
              <a:rPr lang="en-US" sz="2000" b="1" dirty="0" err="1" smtClean="0"/>
              <a:t>partons</a:t>
            </a:r>
            <a:r>
              <a:rPr lang="en-US" sz="2000" b="1" dirty="0" smtClean="0"/>
              <a:t> and the beam remnant jets stay close to the beam line, the objects we are interested in for our studies are usually well separated or </a:t>
            </a:r>
            <a:r>
              <a:rPr lang="en-US" sz="2000" b="1" dirty="0" smtClean="0">
                <a:solidFill>
                  <a:srgbClr val="C00000"/>
                </a:solidFill>
              </a:rPr>
              <a:t>“isolated” </a:t>
            </a:r>
            <a:r>
              <a:rPr lang="en-US" sz="2000" b="1" dirty="0" smtClean="0"/>
              <a:t>from other objects in the event</a:t>
            </a:r>
          </a:p>
          <a:p>
            <a:r>
              <a:rPr lang="en-US" sz="2000" b="1" dirty="0" smtClean="0"/>
              <a:t>Isolation is applied by drawing a cone around the object of interest in </a:t>
            </a:r>
            <a:r>
              <a:rPr lang="en-US" sz="2000" b="1" dirty="0" smtClean="0">
                <a:latin typeface="Symbol" pitchFamily="18" charset="2"/>
              </a:rPr>
              <a:t>h-f</a:t>
            </a:r>
            <a:r>
              <a:rPr lang="en-US" sz="2000" b="1" dirty="0" smtClean="0"/>
              <a:t> space; adding up the extra E</a:t>
            </a:r>
            <a:r>
              <a:rPr lang="en-US" sz="2000" b="1" baseline="-25000" dirty="0" smtClean="0"/>
              <a:t>T</a:t>
            </a:r>
            <a:r>
              <a:rPr lang="en-US" sz="2000" b="1" dirty="0" smtClean="0"/>
              <a:t> in the cone (exclusive of the E</a:t>
            </a:r>
            <a:r>
              <a:rPr lang="en-US" sz="2000" b="1" baseline="-25000" dirty="0" smtClean="0"/>
              <a:t>T</a:t>
            </a:r>
            <a:r>
              <a:rPr lang="en-US" sz="2000" b="1" dirty="0" smtClean="0"/>
              <a:t> of the candidate); and rejecting the object if the “extra E</a:t>
            </a:r>
            <a:r>
              <a:rPr lang="en-US" sz="2000" b="1" baseline="-25000" dirty="0" smtClean="0"/>
              <a:t>T</a:t>
            </a:r>
            <a:r>
              <a:rPr lang="en-US" sz="2000" b="1" dirty="0" smtClean="0"/>
              <a:t>” is more than a certain fraction of the E</a:t>
            </a:r>
            <a:r>
              <a:rPr lang="en-US" sz="2000" b="1" baseline="-25000" dirty="0" smtClean="0"/>
              <a:t>T</a:t>
            </a:r>
            <a:r>
              <a:rPr lang="en-US" sz="2000" b="1" dirty="0" smtClean="0"/>
              <a:t> of the candidate</a:t>
            </a:r>
          </a:p>
          <a:p>
            <a:r>
              <a:rPr lang="en-US" sz="2000" b="1" dirty="0" smtClean="0"/>
              <a:t>Example of isolation: discriminating an isolated muon from a W from a muon coming from the </a:t>
            </a:r>
            <a:r>
              <a:rPr lang="en-US" sz="2000" b="1" dirty="0" err="1" smtClean="0"/>
              <a:t>semileptonic</a:t>
            </a:r>
            <a:r>
              <a:rPr lang="en-US" sz="2000" b="1" dirty="0" smtClean="0"/>
              <a:t> decay inside a b-jet  </a:t>
            </a:r>
            <a:endParaRPr lang="en-US" sz="2000" b="1" dirty="0"/>
          </a:p>
        </p:txBody>
      </p:sp>
      <p:sp>
        <p:nvSpPr>
          <p:cNvPr id="4" name="Footer Placeholder 3"/>
          <p:cNvSpPr>
            <a:spLocks noGrp="1"/>
          </p:cNvSpPr>
          <p:nvPr>
            <p:ph type="ftr" sz="quarter" idx="10"/>
          </p:nvPr>
        </p:nvSpPr>
        <p:spPr/>
        <p:txBody>
          <a:bodyPr/>
          <a:lstStyle/>
          <a:p>
            <a:r>
              <a:rPr lang="en-US" smtClean="0"/>
              <a:t>CMS Data Analysis School  September 11, 2012</a:t>
            </a:r>
            <a:endParaRPr lang="en-US" dirty="0"/>
          </a:p>
        </p:txBody>
      </p:sp>
      <p:sp>
        <p:nvSpPr>
          <p:cNvPr id="5" name="Slide Number Placeholder 4"/>
          <p:cNvSpPr>
            <a:spLocks noGrp="1"/>
          </p:cNvSpPr>
          <p:nvPr>
            <p:ph type="sldNum" sz="quarter" idx="11"/>
          </p:nvPr>
        </p:nvSpPr>
        <p:spPr/>
        <p:txBody>
          <a:bodyPr/>
          <a:lstStyle/>
          <a:p>
            <a:fld id="{18178D1C-DE8A-4798-95A2-4F899DF1A931}" type="slidenum">
              <a:rPr lang="en-US" smtClean="0"/>
              <a:pPr/>
              <a:t>25</a:t>
            </a:fld>
            <a:endParaRPr lang="en-US"/>
          </a:p>
        </p:txBody>
      </p:sp>
      <p:cxnSp>
        <p:nvCxnSpPr>
          <p:cNvPr id="11" name="Straight Connector 10"/>
          <p:cNvCxnSpPr/>
          <p:nvPr/>
        </p:nvCxnSpPr>
        <p:spPr bwMode="auto">
          <a:xfrm>
            <a:off x="899592" y="5625244"/>
            <a:ext cx="2088232" cy="1588"/>
          </a:xfrm>
          <a:prstGeom prst="line">
            <a:avLst/>
          </a:prstGeom>
          <a:noFill/>
          <a:ln w="9525" cap="flat" cmpd="sng" algn="ctr">
            <a:solidFill>
              <a:schemeClr val="tx1"/>
            </a:solidFill>
            <a:prstDash val="solid"/>
            <a:round/>
            <a:headEnd type="none" w="med" len="med"/>
            <a:tailEnd type="none"/>
          </a:ln>
          <a:effectLst/>
        </p:spPr>
      </p:cxnSp>
      <p:cxnSp>
        <p:nvCxnSpPr>
          <p:cNvPr id="13" name="Straight Connector 12"/>
          <p:cNvCxnSpPr/>
          <p:nvPr/>
        </p:nvCxnSpPr>
        <p:spPr bwMode="auto">
          <a:xfrm rot="5400000" flipH="1" flipV="1">
            <a:off x="1936088" y="4789532"/>
            <a:ext cx="900100" cy="771324"/>
          </a:xfrm>
          <a:prstGeom prst="line">
            <a:avLst/>
          </a:prstGeom>
          <a:noFill/>
          <a:ln w="9525" cap="flat" cmpd="sng" algn="ctr">
            <a:solidFill>
              <a:schemeClr val="tx1"/>
            </a:solidFill>
            <a:prstDash val="solid"/>
            <a:round/>
            <a:headEnd type="none" w="med" len="med"/>
            <a:tailEnd type="arrow"/>
          </a:ln>
          <a:effectLst/>
        </p:spPr>
      </p:cxnSp>
      <p:cxnSp>
        <p:nvCxnSpPr>
          <p:cNvPr id="15" name="Straight Arrow Connector 14"/>
          <p:cNvCxnSpPr/>
          <p:nvPr/>
        </p:nvCxnSpPr>
        <p:spPr bwMode="auto">
          <a:xfrm rot="16200000" flipH="1">
            <a:off x="1907704" y="5697252"/>
            <a:ext cx="576064" cy="432048"/>
          </a:xfrm>
          <a:prstGeom prst="straightConnector1">
            <a:avLst/>
          </a:prstGeom>
          <a:noFill/>
          <a:ln w="9525" cap="flat" cmpd="sng" algn="ctr">
            <a:solidFill>
              <a:schemeClr val="tx1"/>
            </a:solidFill>
            <a:prstDash val="solid"/>
            <a:round/>
            <a:headEnd type="none" w="med" len="med"/>
            <a:tailEnd type="arrow"/>
          </a:ln>
          <a:effectLst/>
        </p:spPr>
      </p:cxnSp>
      <p:cxnSp>
        <p:nvCxnSpPr>
          <p:cNvPr id="16" name="Straight Connector 15"/>
          <p:cNvCxnSpPr/>
          <p:nvPr/>
        </p:nvCxnSpPr>
        <p:spPr bwMode="auto">
          <a:xfrm>
            <a:off x="3815916" y="5625244"/>
            <a:ext cx="2088232" cy="1588"/>
          </a:xfrm>
          <a:prstGeom prst="line">
            <a:avLst/>
          </a:prstGeom>
          <a:noFill/>
          <a:ln w="9525" cap="flat" cmpd="sng" algn="ctr">
            <a:solidFill>
              <a:schemeClr val="tx1"/>
            </a:solidFill>
            <a:prstDash val="solid"/>
            <a:round/>
            <a:headEnd type="none" w="med" len="med"/>
            <a:tailEnd type="none"/>
          </a:ln>
          <a:effectLst/>
        </p:spPr>
      </p:cxnSp>
      <p:cxnSp>
        <p:nvCxnSpPr>
          <p:cNvPr id="17" name="Straight Connector 16"/>
          <p:cNvCxnSpPr/>
          <p:nvPr/>
        </p:nvCxnSpPr>
        <p:spPr bwMode="auto">
          <a:xfrm rot="5400000" flipH="1" flipV="1">
            <a:off x="4842030" y="4851158"/>
            <a:ext cx="828092" cy="720080"/>
          </a:xfrm>
          <a:prstGeom prst="line">
            <a:avLst/>
          </a:prstGeom>
          <a:noFill/>
          <a:ln w="9525" cap="flat" cmpd="sng" algn="ctr">
            <a:solidFill>
              <a:schemeClr val="tx1"/>
            </a:solidFill>
            <a:prstDash val="solid"/>
            <a:round/>
            <a:headEnd type="none" w="med" len="med"/>
            <a:tailEnd type="arrow"/>
          </a:ln>
          <a:effectLst/>
        </p:spPr>
      </p:cxnSp>
      <p:cxnSp>
        <p:nvCxnSpPr>
          <p:cNvPr id="18" name="Straight Arrow Connector 17"/>
          <p:cNvCxnSpPr/>
          <p:nvPr/>
        </p:nvCxnSpPr>
        <p:spPr bwMode="auto">
          <a:xfrm rot="16200000" flipH="1">
            <a:off x="4824028" y="5697252"/>
            <a:ext cx="576064" cy="432048"/>
          </a:xfrm>
          <a:prstGeom prst="straightConnector1">
            <a:avLst/>
          </a:prstGeom>
          <a:noFill/>
          <a:ln w="9525" cap="flat" cmpd="sng" algn="ctr">
            <a:solidFill>
              <a:schemeClr val="tx1"/>
            </a:solidFill>
            <a:prstDash val="solid"/>
            <a:round/>
            <a:headEnd type="none" w="med" len="med"/>
            <a:tailEnd type="arrow"/>
          </a:ln>
          <a:effectLst/>
        </p:spPr>
      </p:cxnSp>
      <p:cxnSp>
        <p:nvCxnSpPr>
          <p:cNvPr id="20" name="Straight Arrow Connector 19"/>
          <p:cNvCxnSpPr/>
          <p:nvPr/>
        </p:nvCxnSpPr>
        <p:spPr bwMode="auto">
          <a:xfrm rot="5400000" flipH="1" flipV="1">
            <a:off x="4854508" y="5352452"/>
            <a:ext cx="324036" cy="180020"/>
          </a:xfrm>
          <a:prstGeom prst="straightConnector1">
            <a:avLst/>
          </a:prstGeom>
          <a:noFill/>
          <a:ln w="9525" cap="flat" cmpd="sng" algn="ctr">
            <a:solidFill>
              <a:schemeClr val="tx1"/>
            </a:solidFill>
            <a:prstDash val="solid"/>
            <a:round/>
            <a:headEnd type="none" w="med" len="med"/>
            <a:tailEnd type="arrow"/>
          </a:ln>
          <a:effectLst/>
        </p:spPr>
      </p:cxnSp>
      <p:cxnSp>
        <p:nvCxnSpPr>
          <p:cNvPr id="22" name="Straight Arrow Connector 21"/>
          <p:cNvCxnSpPr/>
          <p:nvPr/>
        </p:nvCxnSpPr>
        <p:spPr bwMode="auto">
          <a:xfrm flipV="1">
            <a:off x="4896036" y="5229200"/>
            <a:ext cx="432048" cy="396044"/>
          </a:xfrm>
          <a:prstGeom prst="straightConnector1">
            <a:avLst/>
          </a:prstGeom>
          <a:noFill/>
          <a:ln w="9525" cap="flat" cmpd="sng" algn="ctr">
            <a:solidFill>
              <a:schemeClr val="tx1"/>
            </a:solidFill>
            <a:prstDash val="solid"/>
            <a:round/>
            <a:headEnd type="none" w="med" len="med"/>
            <a:tailEnd type="arrow"/>
          </a:ln>
          <a:effectLst/>
        </p:spPr>
      </p:cxnSp>
      <p:cxnSp>
        <p:nvCxnSpPr>
          <p:cNvPr id="24" name="Straight Arrow Connector 23"/>
          <p:cNvCxnSpPr/>
          <p:nvPr/>
        </p:nvCxnSpPr>
        <p:spPr bwMode="auto">
          <a:xfrm rot="5400000" flipH="1" flipV="1">
            <a:off x="4806026" y="5247202"/>
            <a:ext cx="504056" cy="252028"/>
          </a:xfrm>
          <a:prstGeom prst="straightConnector1">
            <a:avLst/>
          </a:prstGeom>
          <a:noFill/>
          <a:ln w="9525" cap="flat" cmpd="sng" algn="ctr">
            <a:solidFill>
              <a:schemeClr val="tx1"/>
            </a:solidFill>
            <a:prstDash val="solid"/>
            <a:round/>
            <a:headEnd type="none" w="med" len="med"/>
            <a:tailEnd type="arrow"/>
          </a:ln>
          <a:effectLst/>
        </p:spPr>
      </p:cxnSp>
      <p:sp>
        <p:nvSpPr>
          <p:cNvPr id="28" name="TextBox 27"/>
          <p:cNvSpPr txBox="1"/>
          <p:nvPr/>
        </p:nvSpPr>
        <p:spPr>
          <a:xfrm>
            <a:off x="1247048" y="4879205"/>
            <a:ext cx="1056700" cy="674031"/>
          </a:xfrm>
          <a:prstGeom prst="rect">
            <a:avLst/>
          </a:prstGeom>
          <a:noFill/>
        </p:spPr>
        <p:txBody>
          <a:bodyPr wrap="none" rtlCol="0">
            <a:spAutoFit/>
          </a:bodyPr>
          <a:lstStyle/>
          <a:p>
            <a:r>
              <a:rPr lang="en-US" sz="1800" b="1" dirty="0" smtClean="0"/>
              <a:t>Isolated</a:t>
            </a:r>
          </a:p>
          <a:p>
            <a:r>
              <a:rPr lang="en-US" sz="1800" b="1" dirty="0" smtClean="0"/>
              <a:t>Muon</a:t>
            </a:r>
            <a:endParaRPr lang="en-US" sz="1800" b="1" dirty="0"/>
          </a:p>
        </p:txBody>
      </p:sp>
      <p:sp>
        <p:nvSpPr>
          <p:cNvPr id="29" name="TextBox 28"/>
          <p:cNvSpPr txBox="1"/>
          <p:nvPr/>
        </p:nvSpPr>
        <p:spPr>
          <a:xfrm>
            <a:off x="5976156" y="4879205"/>
            <a:ext cx="2808312" cy="757130"/>
          </a:xfrm>
          <a:prstGeom prst="rect">
            <a:avLst/>
          </a:prstGeom>
          <a:noFill/>
        </p:spPr>
        <p:txBody>
          <a:bodyPr wrap="square" rtlCol="0">
            <a:spAutoFit/>
          </a:bodyPr>
          <a:lstStyle/>
          <a:p>
            <a:r>
              <a:rPr lang="en-US" sz="1800" b="1" dirty="0" smtClean="0"/>
              <a:t>Non-Isolated muon from semi-</a:t>
            </a:r>
            <a:r>
              <a:rPr lang="en-US" sz="1800" b="1" dirty="0" err="1" smtClean="0"/>
              <a:t>leptonic</a:t>
            </a:r>
            <a:r>
              <a:rPr lang="en-US" sz="1800" b="1" dirty="0" smtClean="0"/>
              <a:t> decay inside a b-jet</a:t>
            </a:r>
            <a:endParaRPr lang="en-US" sz="1800" b="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rPr>
              <a:t>The Challenge Ahead - Pileup</a:t>
            </a:r>
            <a:endParaRPr lang="en-US" b="1" dirty="0">
              <a:solidFill>
                <a:schemeClr val="tx1"/>
              </a:solidFill>
            </a:endParaRPr>
          </a:p>
        </p:txBody>
      </p:sp>
      <p:sp>
        <p:nvSpPr>
          <p:cNvPr id="4" name="Footer Placeholder 3"/>
          <p:cNvSpPr>
            <a:spLocks noGrp="1"/>
          </p:cNvSpPr>
          <p:nvPr>
            <p:ph type="ftr" sz="quarter" idx="10"/>
          </p:nvPr>
        </p:nvSpPr>
        <p:spPr/>
        <p:txBody>
          <a:bodyPr/>
          <a:lstStyle/>
          <a:p>
            <a:r>
              <a:rPr lang="en-US" smtClean="0"/>
              <a:t>CMS Data Analysis School  September 11, 2012</a:t>
            </a:r>
            <a:endParaRPr lang="en-US" dirty="0"/>
          </a:p>
        </p:txBody>
      </p:sp>
      <p:sp>
        <p:nvSpPr>
          <p:cNvPr id="5" name="Slide Number Placeholder 4"/>
          <p:cNvSpPr>
            <a:spLocks noGrp="1"/>
          </p:cNvSpPr>
          <p:nvPr>
            <p:ph type="sldNum" sz="quarter" idx="11"/>
          </p:nvPr>
        </p:nvSpPr>
        <p:spPr/>
        <p:txBody>
          <a:bodyPr/>
          <a:lstStyle/>
          <a:p>
            <a:fld id="{18178D1C-DE8A-4798-95A2-4F899DF1A931}" type="slidenum">
              <a:rPr lang="en-US" smtClean="0"/>
              <a:pPr/>
              <a:t>26</a:t>
            </a:fld>
            <a:endParaRPr lang="en-US"/>
          </a:p>
        </p:txBody>
      </p:sp>
      <p:pic>
        <p:nvPicPr>
          <p:cNvPr id="452610" name="Picture 2"/>
          <p:cNvPicPr>
            <a:picLocks noChangeAspect="1" noChangeArrowheads="1"/>
          </p:cNvPicPr>
          <p:nvPr/>
        </p:nvPicPr>
        <p:blipFill>
          <a:blip r:embed="rId2"/>
          <a:srcRect/>
          <a:stretch>
            <a:fillRect/>
          </a:stretch>
        </p:blipFill>
        <p:spPr bwMode="auto">
          <a:xfrm>
            <a:off x="557213" y="1362075"/>
            <a:ext cx="8029575" cy="4133850"/>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                    Pileup </a:t>
            </a:r>
            <a:endParaRPr lang="en-US" dirty="0">
              <a:solidFill>
                <a:schemeClr val="tx1"/>
              </a:solidFill>
            </a:endParaRPr>
          </a:p>
        </p:txBody>
      </p:sp>
      <p:sp>
        <p:nvSpPr>
          <p:cNvPr id="4" name="Footer Placeholder 3"/>
          <p:cNvSpPr>
            <a:spLocks noGrp="1"/>
          </p:cNvSpPr>
          <p:nvPr>
            <p:ph type="ftr" sz="quarter" idx="10"/>
          </p:nvPr>
        </p:nvSpPr>
        <p:spPr/>
        <p:txBody>
          <a:bodyPr/>
          <a:lstStyle/>
          <a:p>
            <a:r>
              <a:rPr lang="en-US" smtClean="0"/>
              <a:t>CMS Data Analysis School  September 11, 2012</a:t>
            </a:r>
            <a:endParaRPr lang="en-US" dirty="0"/>
          </a:p>
        </p:txBody>
      </p:sp>
      <p:sp>
        <p:nvSpPr>
          <p:cNvPr id="5" name="Slide Number Placeholder 4"/>
          <p:cNvSpPr>
            <a:spLocks noGrp="1"/>
          </p:cNvSpPr>
          <p:nvPr>
            <p:ph type="sldNum" sz="quarter" idx="11"/>
          </p:nvPr>
        </p:nvSpPr>
        <p:spPr/>
        <p:txBody>
          <a:bodyPr/>
          <a:lstStyle/>
          <a:p>
            <a:fld id="{18178D1C-DE8A-4798-95A2-4F899DF1A931}" type="slidenum">
              <a:rPr lang="en-US" smtClean="0"/>
              <a:pPr/>
              <a:t>27</a:t>
            </a:fld>
            <a:endParaRPr lang="en-US"/>
          </a:p>
        </p:txBody>
      </p:sp>
      <p:sp>
        <p:nvSpPr>
          <p:cNvPr id="6" name="Content Placeholder 2"/>
          <p:cNvSpPr>
            <a:spLocks noGrp="1"/>
          </p:cNvSpPr>
          <p:nvPr>
            <p:ph idx="1"/>
          </p:nvPr>
        </p:nvSpPr>
        <p:spPr>
          <a:xfrm>
            <a:off x="-1" y="983057"/>
            <a:ext cx="4905023" cy="5586608"/>
          </a:xfrm>
        </p:spPr>
        <p:txBody>
          <a:bodyPr/>
          <a:lstStyle/>
          <a:p>
            <a:r>
              <a:rPr lang="en-US" sz="1800" dirty="0">
                <a:latin typeface="Arial" pitchFamily="34" charset="0"/>
                <a:cs typeface="Arial" pitchFamily="34" charset="0"/>
              </a:rPr>
              <a:t>The LHC </a:t>
            </a:r>
            <a:r>
              <a:rPr lang="en-US" sz="1800" dirty="0" smtClean="0">
                <a:latin typeface="Arial" pitchFamily="34" charset="0"/>
                <a:cs typeface="Arial" pitchFamily="34" charset="0"/>
              </a:rPr>
              <a:t>has excellent performance, but with 50 ns rather than 25 ns bunch spacing,</a:t>
            </a:r>
            <a:r>
              <a:rPr lang="en-US" sz="1800" dirty="0">
                <a:latin typeface="Arial" pitchFamily="34" charset="0"/>
                <a:cs typeface="Arial" pitchFamily="34" charset="0"/>
              </a:rPr>
              <a:t> </a:t>
            </a:r>
            <a:r>
              <a:rPr lang="en-US" sz="1800" dirty="0" smtClean="0">
                <a:latin typeface="Arial" pitchFamily="34" charset="0"/>
                <a:cs typeface="Arial" pitchFamily="34" charset="0"/>
              </a:rPr>
              <a:t>instantaneous luminosity  ~7.5</a:t>
            </a:r>
            <a:r>
              <a:rPr lang="en-US" sz="1800" dirty="0" smtClean="0">
                <a:latin typeface="Arial" pitchFamily="34" charset="0"/>
                <a:cs typeface="Arial" pitchFamily="34" charset="0"/>
                <a:sym typeface="Symbol"/>
              </a:rPr>
              <a:t></a:t>
            </a:r>
            <a:r>
              <a:rPr lang="en-US" sz="1800" dirty="0">
                <a:latin typeface="Arial" pitchFamily="34" charset="0"/>
                <a:cs typeface="Arial" pitchFamily="34" charset="0"/>
              </a:rPr>
              <a:t>10</a:t>
            </a:r>
            <a:r>
              <a:rPr lang="en-US" sz="1800" baseline="30000" dirty="0">
                <a:latin typeface="Arial" pitchFamily="34" charset="0"/>
                <a:cs typeface="Arial" pitchFamily="34" charset="0"/>
              </a:rPr>
              <a:t>33</a:t>
            </a:r>
            <a:r>
              <a:rPr lang="en-US" sz="1800" dirty="0">
                <a:latin typeface="Arial" pitchFamily="34" charset="0"/>
                <a:cs typeface="Arial" pitchFamily="34" charset="0"/>
              </a:rPr>
              <a:t>cm</a:t>
            </a:r>
            <a:r>
              <a:rPr lang="en-US" sz="1800" baseline="30000" dirty="0">
                <a:latin typeface="Arial" pitchFamily="34" charset="0"/>
                <a:cs typeface="Arial" pitchFamily="34" charset="0"/>
              </a:rPr>
              <a:t>-2</a:t>
            </a:r>
            <a:r>
              <a:rPr lang="en-US" sz="1800" dirty="0">
                <a:latin typeface="Arial" pitchFamily="34" charset="0"/>
                <a:cs typeface="Arial" pitchFamily="34" charset="0"/>
              </a:rPr>
              <a:t>s</a:t>
            </a:r>
            <a:r>
              <a:rPr lang="en-US" sz="1800" baseline="30000" dirty="0">
                <a:latin typeface="Arial" pitchFamily="34" charset="0"/>
                <a:cs typeface="Arial" pitchFamily="34" charset="0"/>
              </a:rPr>
              <a:t>-1</a:t>
            </a:r>
            <a:r>
              <a:rPr lang="en-US" sz="1800" dirty="0">
                <a:latin typeface="Arial" pitchFamily="34" charset="0"/>
                <a:cs typeface="Arial" pitchFamily="34" charset="0"/>
              </a:rPr>
              <a:t>  </a:t>
            </a:r>
            <a:r>
              <a:rPr lang="en-US" sz="1800" dirty="0" smtClean="0">
                <a:latin typeface="Arial" pitchFamily="34" charset="0"/>
                <a:cs typeface="Arial" pitchFamily="34" charset="0"/>
              </a:rPr>
              <a:t>                                 </a:t>
            </a:r>
          </a:p>
          <a:p>
            <a:pPr lvl="1"/>
            <a:r>
              <a:rPr lang="en-US" sz="1600" dirty="0" smtClean="0">
                <a:latin typeface="Arial" pitchFamily="34" charset="0"/>
                <a:cs typeface="Arial" pitchFamily="34" charset="0"/>
              </a:rPr>
              <a:t>Average pileup has now increased to above 30</a:t>
            </a:r>
          </a:p>
          <a:p>
            <a:r>
              <a:rPr lang="en-US" sz="1800" dirty="0" smtClean="0">
                <a:latin typeface="Arial" pitchFamily="34" charset="0"/>
                <a:cs typeface="Arial" pitchFamily="34" charset="0"/>
              </a:rPr>
              <a:t>The pileup affects physics performance of </a:t>
            </a:r>
            <a:r>
              <a:rPr lang="en-US" sz="2000" dirty="0" smtClean="0">
                <a:latin typeface="Arial" pitchFamily="34" charset="0"/>
                <a:cs typeface="Arial" pitchFamily="34" charset="0"/>
              </a:rPr>
              <a:t>i</a:t>
            </a:r>
            <a:r>
              <a:rPr lang="en-US" sz="1800" dirty="0" smtClean="0">
                <a:latin typeface="Arial" pitchFamily="34" charset="0"/>
                <a:cs typeface="Arial" pitchFamily="34" charset="0"/>
              </a:rPr>
              <a:t>solation, Jet energy, Missing ET</a:t>
            </a:r>
            <a:r>
              <a:rPr lang="en-US" sz="1600" dirty="0" smtClean="0">
                <a:latin typeface="Arial" pitchFamily="34" charset="0"/>
                <a:cs typeface="Arial" pitchFamily="34" charset="0"/>
              </a:rPr>
              <a:t>, </a:t>
            </a:r>
            <a:r>
              <a:rPr lang="en-US" sz="1800" dirty="0" smtClean="0">
                <a:latin typeface="Arial" pitchFamily="34" charset="0"/>
                <a:cs typeface="Arial" pitchFamily="34" charset="0"/>
              </a:rPr>
              <a:t>confuses  the trigger and causes execution times in the trigger and analysis to grow</a:t>
            </a:r>
            <a:endParaRPr lang="en-US" sz="1600" dirty="0">
              <a:latin typeface="Arial" pitchFamily="34" charset="0"/>
              <a:cs typeface="Arial" pitchFamily="34" charset="0"/>
            </a:endParaRPr>
          </a:p>
          <a:p>
            <a:r>
              <a:rPr lang="en-US" sz="1800" dirty="0">
                <a:latin typeface="Arial" pitchFamily="34" charset="0"/>
                <a:cs typeface="Arial" pitchFamily="34" charset="0"/>
              </a:rPr>
              <a:t>Physics performance was maintained </a:t>
            </a:r>
            <a:r>
              <a:rPr lang="en-US" sz="1800" dirty="0" smtClean="0">
                <a:latin typeface="Arial" pitchFamily="34" charset="0"/>
                <a:cs typeface="Arial" pitchFamily="34" charset="0"/>
              </a:rPr>
              <a:t>by:</a:t>
            </a:r>
            <a:endParaRPr lang="en-US" sz="1800" dirty="0">
              <a:latin typeface="Arial" pitchFamily="34" charset="0"/>
              <a:cs typeface="Arial" pitchFamily="34" charset="0"/>
            </a:endParaRPr>
          </a:p>
          <a:p>
            <a:pPr lvl="1"/>
            <a:r>
              <a:rPr lang="en-US" sz="1600" dirty="0" smtClean="0">
                <a:latin typeface="Arial" pitchFamily="34" charset="0"/>
                <a:cs typeface="Arial" pitchFamily="34" charset="0"/>
              </a:rPr>
              <a:t>Changing triggers</a:t>
            </a:r>
          </a:p>
          <a:p>
            <a:pPr lvl="1"/>
            <a:r>
              <a:rPr lang="en-US" sz="1600" dirty="0" smtClean="0">
                <a:latin typeface="Arial" pitchFamily="34" charset="0"/>
                <a:cs typeface="Arial" pitchFamily="34" charset="0"/>
              </a:rPr>
              <a:t>Improving </a:t>
            </a:r>
            <a:r>
              <a:rPr lang="en-US" sz="1600" dirty="0">
                <a:latin typeface="Arial" pitchFamily="34" charset="0"/>
                <a:cs typeface="Arial" pitchFamily="34" charset="0"/>
              </a:rPr>
              <a:t>reconstruction algorithm to distinguish vertices  with ΔZ&gt;1mm</a:t>
            </a:r>
          </a:p>
          <a:p>
            <a:pPr lvl="1"/>
            <a:r>
              <a:rPr lang="en-US" sz="1600" dirty="0" smtClean="0">
                <a:latin typeface="Arial" pitchFamily="34" charset="0"/>
                <a:cs typeface="Arial" pitchFamily="34" charset="0"/>
              </a:rPr>
              <a:t>Correcting </a:t>
            </a:r>
            <a:r>
              <a:rPr lang="en-US" sz="1600" dirty="0">
                <a:latin typeface="Arial" pitchFamily="34" charset="0"/>
                <a:cs typeface="Arial" pitchFamily="34" charset="0"/>
              </a:rPr>
              <a:t>jet </a:t>
            </a:r>
            <a:r>
              <a:rPr lang="en-US" sz="1600" dirty="0" smtClean="0">
                <a:latin typeface="Arial" pitchFamily="34" charset="0"/>
                <a:cs typeface="Arial" pitchFamily="34" charset="0"/>
              </a:rPr>
              <a:t>energies by </a:t>
            </a:r>
            <a:r>
              <a:rPr lang="en-US" sz="1600" dirty="0">
                <a:latin typeface="Arial" pitchFamily="34" charset="0"/>
                <a:cs typeface="Arial" pitchFamily="34" charset="0"/>
              </a:rPr>
              <a:t>subtracting the </a:t>
            </a:r>
            <a:r>
              <a:rPr lang="en-US" sz="1600" dirty="0" smtClean="0">
                <a:latin typeface="Arial" pitchFamily="34" charset="0"/>
                <a:cs typeface="Arial" pitchFamily="34" charset="0"/>
              </a:rPr>
              <a:t>average expected pile </a:t>
            </a:r>
            <a:r>
              <a:rPr lang="en-US" sz="1600" dirty="0">
                <a:latin typeface="Arial" pitchFamily="34" charset="0"/>
                <a:cs typeface="Arial" pitchFamily="34" charset="0"/>
              </a:rPr>
              <a:t>up energy</a:t>
            </a:r>
          </a:p>
          <a:p>
            <a:pPr lvl="1"/>
            <a:r>
              <a:rPr lang="en-US" sz="1600" dirty="0" smtClean="0">
                <a:latin typeface="Arial" pitchFamily="34" charset="0"/>
                <a:cs typeface="Arial" pitchFamily="34" charset="0"/>
              </a:rPr>
              <a:t>Developing </a:t>
            </a:r>
            <a:r>
              <a:rPr lang="en-US" sz="1600" dirty="0">
                <a:latin typeface="Arial" pitchFamily="34" charset="0"/>
                <a:cs typeface="Arial" pitchFamily="34" charset="0"/>
              </a:rPr>
              <a:t>pile-up safe variables for lepton isolation and identification</a:t>
            </a:r>
          </a:p>
          <a:p>
            <a:pPr lvl="1"/>
            <a:r>
              <a:rPr lang="en-US" sz="1600" dirty="0">
                <a:latin typeface="Arial" pitchFamily="34" charset="0"/>
                <a:cs typeface="Arial" pitchFamily="34" charset="0"/>
              </a:rPr>
              <a:t>Careful evaluation of the MET</a:t>
            </a:r>
          </a:p>
          <a:p>
            <a:endParaRPr lang="en-US" sz="1600" dirty="0"/>
          </a:p>
        </p:txBody>
      </p:sp>
      <p:grpSp>
        <p:nvGrpSpPr>
          <p:cNvPr id="12" name="Group 11"/>
          <p:cNvGrpSpPr/>
          <p:nvPr/>
        </p:nvGrpSpPr>
        <p:grpSpPr>
          <a:xfrm>
            <a:off x="5004048" y="1124744"/>
            <a:ext cx="3730977" cy="2627509"/>
            <a:chOff x="4563930" y="669967"/>
            <a:chExt cx="4163025" cy="2915541"/>
          </a:xfrm>
        </p:grpSpPr>
        <p:pic>
          <p:nvPicPr>
            <p:cNvPr id="13" name="Picture 12" descr="nonlinear_v3_v4-10.jpg"/>
            <p:cNvPicPr>
              <a:picLocks noChangeAspect="1"/>
            </p:cNvPicPr>
            <p:nvPr/>
          </p:nvPicPr>
          <p:blipFill rotWithShape="1">
            <a:blip r:embed="rId2" cstate="print">
              <a:extLst>
                <a:ext uri="{28A0092B-C50C-407E-A947-70E740481C1C}">
                  <a14:useLocalDpi xmlns:a14="http://schemas.microsoft.com/office/drawing/2010/main" xmlns="" val="0"/>
                </a:ext>
              </a:extLst>
            </a:blip>
            <a:srcRect l="6085" t="7509" r="8552" b="4248"/>
            <a:stretch/>
          </p:blipFill>
          <p:spPr>
            <a:xfrm>
              <a:off x="4563930" y="669967"/>
              <a:ext cx="4163025" cy="2915541"/>
            </a:xfrm>
            <a:prstGeom prst="rect">
              <a:avLst/>
            </a:prstGeom>
            <a:ln>
              <a:noFill/>
            </a:ln>
            <a:effectLst>
              <a:outerShdw blurRad="292100" dist="139700" dir="2700000" algn="tl" rotWithShape="0">
                <a:srgbClr val="333333">
                  <a:alpha val="65000"/>
                </a:srgbClr>
              </a:outerShdw>
            </a:effectLst>
          </p:spPr>
        </p:pic>
        <p:sp>
          <p:nvSpPr>
            <p:cNvPr id="14" name="TextBox 13"/>
            <p:cNvSpPr txBox="1"/>
            <p:nvPr/>
          </p:nvSpPr>
          <p:spPr>
            <a:xfrm>
              <a:off x="7264900" y="1642774"/>
              <a:ext cx="441422" cy="369332"/>
            </a:xfrm>
            <a:prstGeom prst="rect">
              <a:avLst/>
            </a:prstGeom>
            <a:noFill/>
          </p:spPr>
          <p:txBody>
            <a:bodyPr wrap="none" rtlCol="0">
              <a:spAutoFit/>
            </a:bodyPr>
            <a:lstStyle/>
            <a:p>
              <a:r>
                <a:rPr lang="it-IT" sz="1800" dirty="0" smtClean="0"/>
                <a:t>v3</a:t>
              </a:r>
              <a:endParaRPr lang="it-IT" sz="1800" dirty="0"/>
            </a:p>
          </p:txBody>
        </p:sp>
        <p:sp>
          <p:nvSpPr>
            <p:cNvPr id="15" name="TextBox 14"/>
            <p:cNvSpPr txBox="1"/>
            <p:nvPr/>
          </p:nvSpPr>
          <p:spPr>
            <a:xfrm>
              <a:off x="7557126" y="2680641"/>
              <a:ext cx="441146" cy="369332"/>
            </a:xfrm>
            <a:prstGeom prst="rect">
              <a:avLst/>
            </a:prstGeom>
            <a:ln>
              <a:noFill/>
            </a:ln>
          </p:spPr>
          <p:style>
            <a:lnRef idx="1">
              <a:schemeClr val="accent2"/>
            </a:lnRef>
            <a:fillRef idx="2">
              <a:schemeClr val="accent2"/>
            </a:fillRef>
            <a:effectRef idx="1">
              <a:schemeClr val="accent2"/>
            </a:effectRef>
            <a:fontRef idx="minor">
              <a:schemeClr val="dk1"/>
            </a:fontRef>
          </p:style>
          <p:txBody>
            <a:bodyPr wrap="none" rtlCol="0">
              <a:spAutoFit/>
            </a:bodyPr>
            <a:lstStyle/>
            <a:p>
              <a:r>
                <a:rPr lang="it-IT" sz="1800" b="1" dirty="0" smtClean="0">
                  <a:solidFill>
                    <a:srgbClr val="FF0000"/>
                  </a:solidFill>
                </a:rPr>
                <a:t>v4</a:t>
              </a:r>
              <a:endParaRPr lang="it-IT" sz="1800" b="1" dirty="0">
                <a:solidFill>
                  <a:srgbClr val="FF0000"/>
                </a:solidFill>
              </a:endParaRPr>
            </a:p>
          </p:txBody>
        </p:sp>
        <p:sp>
          <p:nvSpPr>
            <p:cNvPr id="16" name="TextBox 15"/>
            <p:cNvSpPr txBox="1"/>
            <p:nvPr/>
          </p:nvSpPr>
          <p:spPr>
            <a:xfrm>
              <a:off x="4795144" y="846214"/>
              <a:ext cx="3826357" cy="276999"/>
            </a:xfrm>
            <a:prstGeom prst="rect">
              <a:avLst/>
            </a:prstGeom>
            <a:noFill/>
          </p:spPr>
          <p:txBody>
            <a:bodyPr wrap="none" rtlCol="0">
              <a:spAutoFit/>
            </a:bodyPr>
            <a:lstStyle/>
            <a:p>
              <a:r>
                <a:rPr lang="it-IT" sz="1200" dirty="0" smtClean="0"/>
                <a:t>IsoMu24_&lt;PF&lt;</a:t>
              </a:r>
              <a:r>
                <a:rPr lang="it-IT" sz="1100" dirty="0" smtClean="0"/>
                <a:t>jet30_PFJet25_Deta3_CentralPFJET25</a:t>
              </a:r>
              <a:endParaRPr lang="it-IT" sz="1200" dirty="0"/>
            </a:p>
          </p:txBody>
        </p:sp>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p:cNvSpPr>
            <a:spLocks noGrp="1" noChangeArrowheads="1"/>
          </p:cNvSpPr>
          <p:nvPr>
            <p:ph type="title"/>
          </p:nvPr>
        </p:nvSpPr>
        <p:spPr/>
        <p:txBody>
          <a:bodyPr/>
          <a:lstStyle/>
          <a:p>
            <a:r>
              <a:rPr lang="en-US" sz="3600" b="1" dirty="0" smtClean="0">
                <a:solidFill>
                  <a:schemeClr val="tx1"/>
                </a:solidFill>
              </a:rPr>
              <a:t>CMS - The Compact </a:t>
            </a:r>
            <a:r>
              <a:rPr lang="en-US" sz="3600" b="1" dirty="0" err="1" smtClean="0">
                <a:solidFill>
                  <a:schemeClr val="tx1"/>
                </a:solidFill>
              </a:rPr>
              <a:t>Muon</a:t>
            </a:r>
            <a:r>
              <a:rPr lang="en-US" sz="3600" b="1" dirty="0" smtClean="0">
                <a:solidFill>
                  <a:schemeClr val="tx1"/>
                </a:solidFill>
              </a:rPr>
              <a:t> Solenoid </a:t>
            </a:r>
            <a:endParaRPr lang="en-US" sz="3600" dirty="0">
              <a:solidFill>
                <a:schemeClr val="tx1"/>
              </a:solidFill>
            </a:endParaRPr>
          </a:p>
        </p:txBody>
      </p:sp>
      <p:sp>
        <p:nvSpPr>
          <p:cNvPr id="16" name="Footer Placeholder 3"/>
          <p:cNvSpPr>
            <a:spLocks noGrp="1"/>
          </p:cNvSpPr>
          <p:nvPr>
            <p:ph type="ftr" sz="quarter" idx="10"/>
          </p:nvPr>
        </p:nvSpPr>
        <p:spPr/>
        <p:txBody>
          <a:bodyPr/>
          <a:lstStyle/>
          <a:p>
            <a:r>
              <a:rPr lang="en-US" smtClean="0"/>
              <a:t>CMS Data Analysis School  September 11, 2012</a:t>
            </a:r>
            <a:endParaRPr lang="en-US" dirty="0"/>
          </a:p>
        </p:txBody>
      </p:sp>
      <p:sp>
        <p:nvSpPr>
          <p:cNvPr id="17" name="Slide Number Placeholder 4"/>
          <p:cNvSpPr>
            <a:spLocks noGrp="1"/>
          </p:cNvSpPr>
          <p:nvPr>
            <p:ph type="sldNum" sz="quarter" idx="11"/>
          </p:nvPr>
        </p:nvSpPr>
        <p:spPr/>
        <p:txBody>
          <a:bodyPr/>
          <a:lstStyle/>
          <a:p>
            <a:fld id="{953A0A64-4AA1-40F5-AF27-EF2827CC8E69}" type="slidenum">
              <a:rPr lang="en-US"/>
              <a:pPr/>
              <a:t>28</a:t>
            </a:fld>
            <a:endParaRPr lang="en-US"/>
          </a:p>
        </p:txBody>
      </p:sp>
      <p:sp>
        <p:nvSpPr>
          <p:cNvPr id="237572" name="Text Box 4"/>
          <p:cNvSpPr txBox="1">
            <a:spLocks noChangeArrowheads="1"/>
          </p:cNvSpPr>
          <p:nvPr/>
        </p:nvSpPr>
        <p:spPr bwMode="auto">
          <a:xfrm>
            <a:off x="1838325" y="4953000"/>
            <a:ext cx="1689100" cy="396875"/>
          </a:xfrm>
          <a:prstGeom prst="rect">
            <a:avLst/>
          </a:prstGeom>
          <a:noFill/>
          <a:ln w="9525">
            <a:noFill/>
            <a:miter lim="800000"/>
            <a:headEnd/>
            <a:tailEnd/>
          </a:ln>
          <a:effectLst/>
        </p:spPr>
        <p:txBody>
          <a:bodyPr>
            <a:spAutoFit/>
          </a:bodyPr>
          <a:lstStyle/>
          <a:p>
            <a:pPr eaLnBrk="0" hangingPunct="0">
              <a:lnSpc>
                <a:spcPct val="100000"/>
              </a:lnSpc>
              <a:buClrTx/>
              <a:buSzTx/>
              <a:buFontTx/>
              <a:buNone/>
            </a:pPr>
            <a:r>
              <a:rPr lang="en-US" sz="2000" b="1">
                <a:solidFill>
                  <a:schemeClr val="bg1"/>
                </a:solidFill>
                <a:latin typeface="Comic Sans MS" pitchFamily="66" charset="0"/>
              </a:rPr>
              <a:t>Tracker</a:t>
            </a:r>
          </a:p>
        </p:txBody>
      </p:sp>
      <p:sp>
        <p:nvSpPr>
          <p:cNvPr id="237573" name="Text Box 5"/>
          <p:cNvSpPr txBox="1">
            <a:spLocks noChangeArrowheads="1"/>
          </p:cNvSpPr>
          <p:nvPr/>
        </p:nvSpPr>
        <p:spPr bwMode="auto">
          <a:xfrm>
            <a:off x="4010025" y="838200"/>
            <a:ext cx="2743200" cy="701675"/>
          </a:xfrm>
          <a:prstGeom prst="rect">
            <a:avLst/>
          </a:prstGeom>
          <a:noFill/>
          <a:ln w="9525">
            <a:noFill/>
            <a:miter lim="800000"/>
            <a:headEnd/>
            <a:tailEnd/>
          </a:ln>
          <a:effectLst/>
        </p:spPr>
        <p:txBody>
          <a:bodyPr>
            <a:spAutoFit/>
          </a:bodyPr>
          <a:lstStyle/>
          <a:p>
            <a:pPr eaLnBrk="0" hangingPunct="0">
              <a:lnSpc>
                <a:spcPct val="100000"/>
              </a:lnSpc>
              <a:buClrTx/>
              <a:buSzTx/>
              <a:buFontTx/>
              <a:buNone/>
            </a:pPr>
            <a:r>
              <a:rPr lang="en-US" sz="2000" b="1" dirty="0" smtClean="0">
                <a:solidFill>
                  <a:schemeClr val="bg1"/>
                </a:solidFill>
                <a:latin typeface="Comic Sans MS" pitchFamily="66" charset="0"/>
              </a:rPr>
              <a:t>Electromagnetic </a:t>
            </a:r>
            <a:r>
              <a:rPr lang="en-US" sz="2000" b="1" dirty="0">
                <a:solidFill>
                  <a:schemeClr val="bg1"/>
                </a:solidFill>
                <a:latin typeface="Comic Sans MS" pitchFamily="66" charset="0"/>
              </a:rPr>
              <a:t>and </a:t>
            </a:r>
            <a:r>
              <a:rPr lang="en-US" sz="2000" b="1" dirty="0" err="1">
                <a:solidFill>
                  <a:schemeClr val="bg1"/>
                </a:solidFill>
                <a:latin typeface="Comic Sans MS" pitchFamily="66" charset="0"/>
              </a:rPr>
              <a:t>hadronic</a:t>
            </a:r>
            <a:r>
              <a:rPr lang="en-US" sz="2000" b="1" dirty="0">
                <a:solidFill>
                  <a:schemeClr val="bg1"/>
                </a:solidFill>
                <a:latin typeface="Comic Sans MS" pitchFamily="66" charset="0"/>
              </a:rPr>
              <a:t> calorimeters.</a:t>
            </a:r>
          </a:p>
        </p:txBody>
      </p:sp>
      <p:sp>
        <p:nvSpPr>
          <p:cNvPr id="237574" name="Text Box 6"/>
          <p:cNvSpPr txBox="1">
            <a:spLocks noChangeArrowheads="1"/>
          </p:cNvSpPr>
          <p:nvPr/>
        </p:nvSpPr>
        <p:spPr bwMode="auto">
          <a:xfrm>
            <a:off x="1406525" y="5715000"/>
            <a:ext cx="3235325" cy="396875"/>
          </a:xfrm>
          <a:prstGeom prst="rect">
            <a:avLst/>
          </a:prstGeom>
          <a:noFill/>
          <a:ln w="9525">
            <a:noFill/>
            <a:miter lim="800000"/>
            <a:headEnd/>
            <a:tailEnd/>
          </a:ln>
          <a:effectLst/>
        </p:spPr>
        <p:txBody>
          <a:bodyPr>
            <a:spAutoFit/>
          </a:bodyPr>
          <a:lstStyle/>
          <a:p>
            <a:pPr eaLnBrk="0" hangingPunct="0">
              <a:lnSpc>
                <a:spcPct val="100000"/>
              </a:lnSpc>
              <a:buClrTx/>
              <a:buSzTx/>
              <a:buFontTx/>
              <a:buNone/>
            </a:pPr>
            <a:r>
              <a:rPr lang="en-US" sz="2000" b="1">
                <a:solidFill>
                  <a:schemeClr val="bg1"/>
                </a:solidFill>
                <a:latin typeface="Comic Sans MS" pitchFamily="66" charset="0"/>
              </a:rPr>
              <a:t>4T Solenoid Magnet</a:t>
            </a:r>
          </a:p>
        </p:txBody>
      </p:sp>
      <p:sp>
        <p:nvSpPr>
          <p:cNvPr id="237575" name="Text Box 7"/>
          <p:cNvSpPr txBox="1">
            <a:spLocks noChangeArrowheads="1"/>
          </p:cNvSpPr>
          <p:nvPr/>
        </p:nvSpPr>
        <p:spPr bwMode="auto">
          <a:xfrm>
            <a:off x="6330950" y="1600200"/>
            <a:ext cx="2320925" cy="396875"/>
          </a:xfrm>
          <a:prstGeom prst="rect">
            <a:avLst/>
          </a:prstGeom>
          <a:noFill/>
          <a:ln w="9525">
            <a:noFill/>
            <a:miter lim="800000"/>
            <a:headEnd/>
            <a:tailEnd/>
          </a:ln>
          <a:effectLst/>
        </p:spPr>
        <p:txBody>
          <a:bodyPr>
            <a:spAutoFit/>
          </a:bodyPr>
          <a:lstStyle/>
          <a:p>
            <a:pPr eaLnBrk="0" hangingPunct="0">
              <a:lnSpc>
                <a:spcPct val="100000"/>
              </a:lnSpc>
              <a:buClrTx/>
              <a:buSzTx/>
              <a:buFontTx/>
              <a:buNone/>
            </a:pPr>
            <a:r>
              <a:rPr lang="en-US" sz="2000" b="1">
                <a:solidFill>
                  <a:schemeClr val="bg1"/>
                </a:solidFill>
                <a:latin typeface="Comic Sans MS" pitchFamily="66" charset="0"/>
              </a:rPr>
              <a:t>Muon Chambers</a:t>
            </a:r>
          </a:p>
        </p:txBody>
      </p:sp>
      <p:sp>
        <p:nvSpPr>
          <p:cNvPr id="237576" name="Text Box 8"/>
          <p:cNvSpPr txBox="1">
            <a:spLocks noChangeArrowheads="1"/>
          </p:cNvSpPr>
          <p:nvPr/>
        </p:nvSpPr>
        <p:spPr bwMode="auto">
          <a:xfrm>
            <a:off x="8285163" y="1617663"/>
            <a:ext cx="169862" cy="396875"/>
          </a:xfrm>
          <a:prstGeom prst="rect">
            <a:avLst/>
          </a:prstGeom>
          <a:noFill/>
          <a:ln w="9525">
            <a:noFill/>
            <a:miter lim="800000"/>
            <a:headEnd/>
            <a:tailEnd/>
          </a:ln>
          <a:effectLst/>
        </p:spPr>
        <p:txBody>
          <a:bodyPr wrap="none">
            <a:spAutoFit/>
          </a:bodyPr>
          <a:lstStyle/>
          <a:p>
            <a:pPr eaLnBrk="0" hangingPunct="0">
              <a:lnSpc>
                <a:spcPct val="100000"/>
              </a:lnSpc>
              <a:spcBef>
                <a:spcPct val="30000"/>
              </a:spcBef>
              <a:buClrTx/>
              <a:buSzTx/>
              <a:buFontTx/>
              <a:buNone/>
            </a:pPr>
            <a:endParaRPr lang="en-US" sz="2000" b="1">
              <a:solidFill>
                <a:schemeClr val="accent2"/>
              </a:solidFill>
              <a:latin typeface="Comic Sans MS" pitchFamily="66" charset="0"/>
            </a:endParaRPr>
          </a:p>
        </p:txBody>
      </p:sp>
      <p:sp>
        <p:nvSpPr>
          <p:cNvPr id="237577" name="Text Box 9"/>
          <p:cNvSpPr txBox="1">
            <a:spLocks noChangeArrowheads="1"/>
          </p:cNvSpPr>
          <p:nvPr/>
        </p:nvSpPr>
        <p:spPr bwMode="auto">
          <a:xfrm>
            <a:off x="7969250" y="1592263"/>
            <a:ext cx="169863" cy="396875"/>
          </a:xfrm>
          <a:prstGeom prst="rect">
            <a:avLst/>
          </a:prstGeom>
          <a:noFill/>
          <a:ln w="9525">
            <a:noFill/>
            <a:miter lim="800000"/>
            <a:headEnd/>
            <a:tailEnd/>
          </a:ln>
          <a:effectLst/>
        </p:spPr>
        <p:txBody>
          <a:bodyPr>
            <a:spAutoFit/>
          </a:bodyPr>
          <a:lstStyle/>
          <a:p>
            <a:pPr eaLnBrk="0" hangingPunct="0">
              <a:lnSpc>
                <a:spcPct val="100000"/>
              </a:lnSpc>
              <a:buClrTx/>
              <a:buSzTx/>
              <a:buFontTx/>
              <a:buNone/>
            </a:pPr>
            <a:endParaRPr lang="en-US" sz="2000" b="1">
              <a:solidFill>
                <a:schemeClr val="accent2"/>
              </a:solidFill>
              <a:latin typeface="Comic Sans MS" pitchFamily="66" charset="0"/>
            </a:endParaRPr>
          </a:p>
        </p:txBody>
      </p:sp>
      <p:sp>
        <p:nvSpPr>
          <p:cNvPr id="237578" name="Line 10"/>
          <p:cNvSpPr>
            <a:spLocks noChangeShapeType="1"/>
          </p:cNvSpPr>
          <p:nvPr/>
        </p:nvSpPr>
        <p:spPr bwMode="auto">
          <a:xfrm flipV="1">
            <a:off x="2051050" y="3276600"/>
            <a:ext cx="1536700" cy="1736725"/>
          </a:xfrm>
          <a:prstGeom prst="line">
            <a:avLst/>
          </a:prstGeom>
          <a:noFill/>
          <a:ln w="38100">
            <a:solidFill>
              <a:schemeClr val="bg1"/>
            </a:solidFill>
            <a:round/>
            <a:headEnd/>
            <a:tailEnd type="stealth" w="med" len="med"/>
          </a:ln>
          <a:effectLst/>
        </p:spPr>
        <p:txBody>
          <a:bodyPr anchor="ctr">
            <a:spAutoFit/>
          </a:bodyPr>
          <a:lstStyle/>
          <a:p>
            <a:endParaRPr lang="en-US"/>
          </a:p>
        </p:txBody>
      </p:sp>
      <p:sp>
        <p:nvSpPr>
          <p:cNvPr id="237579" name="Line 11"/>
          <p:cNvSpPr>
            <a:spLocks noChangeShapeType="1"/>
          </p:cNvSpPr>
          <p:nvPr/>
        </p:nvSpPr>
        <p:spPr bwMode="auto">
          <a:xfrm flipV="1">
            <a:off x="2673350" y="3886200"/>
            <a:ext cx="1125538" cy="1905000"/>
          </a:xfrm>
          <a:prstGeom prst="line">
            <a:avLst/>
          </a:prstGeom>
          <a:noFill/>
          <a:ln w="38100">
            <a:solidFill>
              <a:schemeClr val="bg1"/>
            </a:solidFill>
            <a:round/>
            <a:headEnd/>
            <a:tailEnd type="stealth" w="med" len="med"/>
          </a:ln>
          <a:effectLst/>
        </p:spPr>
        <p:txBody>
          <a:bodyPr anchor="ctr">
            <a:spAutoFit/>
          </a:bodyPr>
          <a:lstStyle/>
          <a:p>
            <a:endParaRPr lang="en-US"/>
          </a:p>
        </p:txBody>
      </p:sp>
      <p:sp>
        <p:nvSpPr>
          <p:cNvPr id="237580" name="Line 12"/>
          <p:cNvSpPr>
            <a:spLocks noChangeShapeType="1"/>
          </p:cNvSpPr>
          <p:nvPr/>
        </p:nvSpPr>
        <p:spPr bwMode="auto">
          <a:xfrm flipH="1">
            <a:off x="4291013" y="1524000"/>
            <a:ext cx="914400" cy="1676400"/>
          </a:xfrm>
          <a:prstGeom prst="line">
            <a:avLst/>
          </a:prstGeom>
          <a:noFill/>
          <a:ln w="38100">
            <a:solidFill>
              <a:schemeClr val="bg1"/>
            </a:solidFill>
            <a:round/>
            <a:headEnd/>
            <a:tailEnd type="stealth" w="med" len="med"/>
          </a:ln>
          <a:effectLst/>
        </p:spPr>
        <p:txBody>
          <a:bodyPr anchor="ctr">
            <a:spAutoFit/>
          </a:bodyPr>
          <a:lstStyle/>
          <a:p>
            <a:endParaRPr lang="en-US"/>
          </a:p>
        </p:txBody>
      </p:sp>
      <p:sp>
        <p:nvSpPr>
          <p:cNvPr id="237581" name="Line 13"/>
          <p:cNvSpPr>
            <a:spLocks noChangeShapeType="1"/>
          </p:cNvSpPr>
          <p:nvPr/>
        </p:nvSpPr>
        <p:spPr bwMode="auto">
          <a:xfrm flipH="1">
            <a:off x="5627688" y="1905000"/>
            <a:ext cx="703262" cy="457200"/>
          </a:xfrm>
          <a:prstGeom prst="line">
            <a:avLst/>
          </a:prstGeom>
          <a:noFill/>
          <a:ln w="38100">
            <a:solidFill>
              <a:schemeClr val="bg1"/>
            </a:solidFill>
            <a:round/>
            <a:headEnd/>
            <a:tailEnd type="stealth" w="med" len="med"/>
          </a:ln>
          <a:effectLst/>
        </p:spPr>
        <p:txBody>
          <a:bodyPr anchor="ctr">
            <a:spAutoFit/>
          </a:bodyPr>
          <a:lstStyle/>
          <a:p>
            <a:endParaRPr lang="en-US"/>
          </a:p>
        </p:txBody>
      </p:sp>
      <p:sp>
        <p:nvSpPr>
          <p:cNvPr id="237582" name="Line 14"/>
          <p:cNvSpPr>
            <a:spLocks noChangeShapeType="1"/>
          </p:cNvSpPr>
          <p:nvPr/>
        </p:nvSpPr>
        <p:spPr bwMode="auto">
          <a:xfrm>
            <a:off x="6611938" y="1981200"/>
            <a:ext cx="0" cy="609600"/>
          </a:xfrm>
          <a:prstGeom prst="line">
            <a:avLst/>
          </a:prstGeom>
          <a:noFill/>
          <a:ln w="38100">
            <a:solidFill>
              <a:schemeClr val="bg1"/>
            </a:solidFill>
            <a:round/>
            <a:headEnd/>
            <a:tailEnd type="stealth" w="med" len="med"/>
          </a:ln>
          <a:effectLst/>
        </p:spPr>
        <p:txBody>
          <a:bodyPr anchor="ctr">
            <a:spAutoFit/>
          </a:bodyPr>
          <a:lstStyle/>
          <a:p>
            <a:endParaRPr lang="en-US"/>
          </a:p>
        </p:txBody>
      </p:sp>
      <p:pic>
        <p:nvPicPr>
          <p:cNvPr id="18" name="Picture 17" descr="CMS3d_white_detector_colouredlabels_jul10.jpg"/>
          <p:cNvPicPr>
            <a:picLocks noChangeAspect="1"/>
          </p:cNvPicPr>
          <p:nvPr/>
        </p:nvPicPr>
        <p:blipFill>
          <a:blip r:embed="rId3"/>
          <a:stretch>
            <a:fillRect/>
          </a:stretch>
        </p:blipFill>
        <p:spPr>
          <a:xfrm>
            <a:off x="776287" y="1238783"/>
            <a:ext cx="7591425" cy="4962525"/>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1170" name="Rectangle 2"/>
          <p:cNvSpPr>
            <a:spLocks noGrp="1" noChangeArrowheads="1"/>
          </p:cNvSpPr>
          <p:nvPr>
            <p:ph type="title"/>
          </p:nvPr>
        </p:nvSpPr>
        <p:spPr/>
        <p:txBody>
          <a:bodyPr/>
          <a:lstStyle/>
          <a:p>
            <a:r>
              <a:rPr lang="en-US" sz="3600" b="1" dirty="0" smtClean="0">
                <a:solidFill>
                  <a:schemeClr val="tx1"/>
                </a:solidFill>
              </a:rPr>
              <a:t>CMS - The Compact </a:t>
            </a:r>
            <a:r>
              <a:rPr lang="en-US" sz="3600" b="1" dirty="0" err="1" smtClean="0">
                <a:solidFill>
                  <a:schemeClr val="tx1"/>
                </a:solidFill>
              </a:rPr>
              <a:t>Muon</a:t>
            </a:r>
            <a:r>
              <a:rPr lang="en-US" sz="3600" b="1" dirty="0" smtClean="0">
                <a:solidFill>
                  <a:schemeClr val="tx1"/>
                </a:solidFill>
              </a:rPr>
              <a:t> Solenoid </a:t>
            </a:r>
            <a:endParaRPr lang="en-US" sz="3600" b="1" dirty="0">
              <a:solidFill>
                <a:schemeClr val="tx1"/>
              </a:solidFill>
            </a:endParaRPr>
          </a:p>
        </p:txBody>
      </p:sp>
      <p:sp>
        <p:nvSpPr>
          <p:cNvPr id="13" name="Slide Number Placeholder 4"/>
          <p:cNvSpPr>
            <a:spLocks noGrp="1"/>
          </p:cNvSpPr>
          <p:nvPr>
            <p:ph type="sldNum" sz="quarter" idx="11"/>
          </p:nvPr>
        </p:nvSpPr>
        <p:spPr>
          <a:prstGeom prst="rect">
            <a:avLst/>
          </a:prstGeom>
        </p:spPr>
        <p:txBody>
          <a:bodyPr/>
          <a:lstStyle/>
          <a:p>
            <a:fld id="{C9BA7FD3-4DC3-4B7D-990A-D220501871A4}" type="slidenum">
              <a:rPr lang="en-US" altLang="en-US"/>
              <a:pPr/>
              <a:t>29</a:t>
            </a:fld>
            <a:endParaRPr lang="en-US" altLang="en-US"/>
          </a:p>
        </p:txBody>
      </p:sp>
      <p:pic>
        <p:nvPicPr>
          <p:cNvPr id="3591172" name="Picture 4" descr="cms_complete_labelled"/>
          <p:cNvPicPr>
            <a:picLocks noChangeAspect="1" noChangeArrowheads="1"/>
          </p:cNvPicPr>
          <p:nvPr/>
        </p:nvPicPr>
        <p:blipFill>
          <a:blip r:embed="rId3"/>
          <a:srcRect/>
          <a:stretch>
            <a:fillRect/>
          </a:stretch>
        </p:blipFill>
        <p:spPr bwMode="auto">
          <a:xfrm>
            <a:off x="668338" y="1071563"/>
            <a:ext cx="7170737" cy="5068887"/>
          </a:xfrm>
          <a:prstGeom prst="rect">
            <a:avLst/>
          </a:prstGeom>
          <a:noFill/>
        </p:spPr>
      </p:pic>
      <p:sp>
        <p:nvSpPr>
          <p:cNvPr id="3591173" name="Text Box 5"/>
          <p:cNvSpPr txBox="1">
            <a:spLocks noChangeArrowheads="1"/>
          </p:cNvSpPr>
          <p:nvPr/>
        </p:nvSpPr>
        <p:spPr bwMode="auto">
          <a:xfrm>
            <a:off x="6080125" y="1004888"/>
            <a:ext cx="773113" cy="366712"/>
          </a:xfrm>
          <a:prstGeom prst="rect">
            <a:avLst/>
          </a:prstGeom>
          <a:noFill/>
          <a:ln w="9525">
            <a:noFill/>
            <a:miter lim="800000"/>
            <a:headEnd/>
            <a:tailEnd/>
          </a:ln>
          <a:effectLst/>
        </p:spPr>
        <p:txBody>
          <a:bodyPr>
            <a:spAutoFit/>
          </a:bodyPr>
          <a:lstStyle/>
          <a:p>
            <a:pPr>
              <a:spcBef>
                <a:spcPct val="50000"/>
              </a:spcBef>
            </a:pPr>
            <a:r>
              <a:rPr lang="en-US" sz="1800">
                <a:solidFill>
                  <a:srgbClr val="003399"/>
                </a:solidFill>
              </a:rPr>
              <a:t>(4T)</a:t>
            </a:r>
          </a:p>
        </p:txBody>
      </p:sp>
      <p:sp>
        <p:nvSpPr>
          <p:cNvPr id="3591174" name="Text Box 6"/>
          <p:cNvSpPr txBox="1">
            <a:spLocks noChangeArrowheads="1"/>
          </p:cNvSpPr>
          <p:nvPr/>
        </p:nvSpPr>
        <p:spPr bwMode="auto">
          <a:xfrm>
            <a:off x="6981825" y="1101725"/>
            <a:ext cx="2447925" cy="825500"/>
          </a:xfrm>
          <a:prstGeom prst="rect">
            <a:avLst/>
          </a:prstGeom>
          <a:noFill/>
          <a:ln w="9525">
            <a:noFill/>
            <a:miter lim="800000"/>
            <a:headEnd/>
            <a:tailEnd/>
          </a:ln>
          <a:effectLst/>
        </p:spPr>
        <p:txBody>
          <a:bodyPr>
            <a:spAutoFit/>
          </a:bodyPr>
          <a:lstStyle/>
          <a:p>
            <a:r>
              <a:rPr lang="en-US" sz="1600">
                <a:solidFill>
                  <a:srgbClr val="003399"/>
                </a:solidFill>
              </a:rPr>
              <a:t>210 m</a:t>
            </a:r>
            <a:r>
              <a:rPr lang="en-US" sz="1600" baseline="30000">
                <a:solidFill>
                  <a:srgbClr val="003399"/>
                </a:solidFill>
              </a:rPr>
              <a:t>2</a:t>
            </a:r>
            <a:r>
              <a:rPr lang="en-US" sz="1600">
                <a:solidFill>
                  <a:srgbClr val="003399"/>
                </a:solidFill>
              </a:rPr>
              <a:t> of silicon sensors</a:t>
            </a:r>
            <a:r>
              <a:rPr lang="en-US" sz="1600" b="0">
                <a:solidFill>
                  <a:srgbClr val="003399"/>
                </a:solidFill>
              </a:rPr>
              <a:t>: 9.6M (Str) &amp; 66M (Pix) channels</a:t>
            </a:r>
          </a:p>
        </p:txBody>
      </p:sp>
      <p:sp>
        <p:nvSpPr>
          <p:cNvPr id="3591175" name="Text Box 7"/>
          <p:cNvSpPr txBox="1">
            <a:spLocks noChangeArrowheads="1"/>
          </p:cNvSpPr>
          <p:nvPr/>
        </p:nvSpPr>
        <p:spPr bwMode="auto">
          <a:xfrm>
            <a:off x="644525" y="5583238"/>
            <a:ext cx="2447925" cy="336550"/>
          </a:xfrm>
          <a:prstGeom prst="rect">
            <a:avLst/>
          </a:prstGeom>
          <a:noFill/>
          <a:ln w="9525">
            <a:noFill/>
            <a:miter lim="800000"/>
            <a:headEnd/>
            <a:tailEnd/>
          </a:ln>
          <a:effectLst/>
        </p:spPr>
        <p:txBody>
          <a:bodyPr>
            <a:spAutoFit/>
          </a:bodyPr>
          <a:lstStyle/>
          <a:p>
            <a:r>
              <a:rPr lang="en-US" sz="1600">
                <a:solidFill>
                  <a:srgbClr val="003399"/>
                </a:solidFill>
              </a:rPr>
              <a:t>PbWO</a:t>
            </a:r>
            <a:r>
              <a:rPr lang="en-US" sz="1600" baseline="-25000">
                <a:solidFill>
                  <a:srgbClr val="003399"/>
                </a:solidFill>
              </a:rPr>
              <a:t>4</a:t>
            </a:r>
            <a:r>
              <a:rPr lang="en-US" sz="1600">
                <a:solidFill>
                  <a:srgbClr val="003399"/>
                </a:solidFill>
              </a:rPr>
              <a:t> crystals (76K)</a:t>
            </a:r>
          </a:p>
        </p:txBody>
      </p:sp>
      <p:sp>
        <p:nvSpPr>
          <p:cNvPr id="3591176" name="Text Box 8"/>
          <p:cNvSpPr txBox="1">
            <a:spLocks noChangeArrowheads="1"/>
          </p:cNvSpPr>
          <p:nvPr/>
        </p:nvSpPr>
        <p:spPr bwMode="auto">
          <a:xfrm>
            <a:off x="0" y="4597400"/>
            <a:ext cx="2447925" cy="336550"/>
          </a:xfrm>
          <a:prstGeom prst="rect">
            <a:avLst/>
          </a:prstGeom>
          <a:noFill/>
          <a:ln w="9525">
            <a:noFill/>
            <a:miter lim="800000"/>
            <a:headEnd/>
            <a:tailEnd/>
          </a:ln>
          <a:effectLst/>
        </p:spPr>
        <p:txBody>
          <a:bodyPr>
            <a:spAutoFit/>
          </a:bodyPr>
          <a:lstStyle/>
          <a:p>
            <a:r>
              <a:rPr lang="en-US" sz="1600">
                <a:solidFill>
                  <a:srgbClr val="003399"/>
                </a:solidFill>
              </a:rPr>
              <a:t>Scintillator/brass</a:t>
            </a:r>
          </a:p>
        </p:txBody>
      </p:sp>
      <p:sp>
        <p:nvSpPr>
          <p:cNvPr id="3591177" name="Text Box 9"/>
          <p:cNvSpPr txBox="1">
            <a:spLocks noChangeArrowheads="1"/>
          </p:cNvSpPr>
          <p:nvPr/>
        </p:nvSpPr>
        <p:spPr bwMode="auto">
          <a:xfrm>
            <a:off x="7278688" y="2935288"/>
            <a:ext cx="1939925" cy="2292350"/>
          </a:xfrm>
          <a:prstGeom prst="rect">
            <a:avLst/>
          </a:prstGeom>
          <a:noFill/>
          <a:ln w="9525">
            <a:noFill/>
            <a:miter lim="800000"/>
            <a:headEnd/>
            <a:tailEnd/>
          </a:ln>
          <a:effectLst/>
        </p:spPr>
        <p:txBody>
          <a:bodyPr>
            <a:spAutoFit/>
          </a:bodyPr>
          <a:lstStyle/>
          <a:p>
            <a:r>
              <a:rPr lang="en-US" sz="1600">
                <a:solidFill>
                  <a:srgbClr val="003399"/>
                </a:solidFill>
              </a:rPr>
              <a:t>Iron / Quartz fiber fwd calorimeter</a:t>
            </a:r>
            <a:r>
              <a:rPr lang="en-US" sz="1600" b="0">
                <a:solidFill>
                  <a:srgbClr val="003399"/>
                </a:solidFill>
              </a:rPr>
              <a:t>, 3&lt;|</a:t>
            </a:r>
            <a:r>
              <a:rPr lang="en-US" sz="1600" b="0">
                <a:solidFill>
                  <a:srgbClr val="003399"/>
                </a:solidFill>
                <a:sym typeface="Symbol" pitchFamily="18" charset="2"/>
              </a:rPr>
              <a:t>|&lt;5; </a:t>
            </a:r>
          </a:p>
          <a:p>
            <a:endParaRPr lang="en-US" sz="1600" b="0">
              <a:solidFill>
                <a:srgbClr val="003399"/>
              </a:solidFill>
              <a:sym typeface="Symbol" pitchFamily="18" charset="2"/>
            </a:endParaRPr>
          </a:p>
          <a:p>
            <a:r>
              <a:rPr lang="en-US" sz="1600" b="0">
                <a:solidFill>
                  <a:srgbClr val="003399"/>
                </a:solidFill>
                <a:sym typeface="Symbol" pitchFamily="18" charset="2"/>
              </a:rPr>
              <a:t>       + Castor,   </a:t>
            </a:r>
            <a:br>
              <a:rPr lang="en-US" sz="1600" b="0">
                <a:solidFill>
                  <a:srgbClr val="003399"/>
                </a:solidFill>
                <a:sym typeface="Symbol" pitchFamily="18" charset="2"/>
              </a:rPr>
            </a:br>
            <a:r>
              <a:rPr lang="en-US" sz="1600" b="0">
                <a:solidFill>
                  <a:srgbClr val="003399"/>
                </a:solidFill>
                <a:sym typeface="Symbol" pitchFamily="18" charset="2"/>
              </a:rPr>
              <a:t>       5&lt;||&lt;6.55</a:t>
            </a:r>
          </a:p>
          <a:p>
            <a:endParaRPr lang="en-US" sz="1600" b="0">
              <a:solidFill>
                <a:srgbClr val="003399"/>
              </a:solidFill>
              <a:sym typeface="Symbol" pitchFamily="18" charset="2"/>
            </a:endParaRPr>
          </a:p>
          <a:p>
            <a:r>
              <a:rPr lang="en-US" sz="1600" b="0">
                <a:solidFill>
                  <a:srgbClr val="003399"/>
                </a:solidFill>
                <a:sym typeface="Symbol" pitchFamily="18" charset="2"/>
              </a:rPr>
              <a:t>+ Zero Degree Calorimeter</a:t>
            </a:r>
          </a:p>
        </p:txBody>
      </p:sp>
      <p:sp>
        <p:nvSpPr>
          <p:cNvPr id="3591178" name="Text Box 10"/>
          <p:cNvSpPr txBox="1">
            <a:spLocks noChangeArrowheads="1"/>
          </p:cNvSpPr>
          <p:nvPr/>
        </p:nvSpPr>
        <p:spPr bwMode="auto">
          <a:xfrm>
            <a:off x="7462838" y="5364163"/>
            <a:ext cx="1817687" cy="1069975"/>
          </a:xfrm>
          <a:prstGeom prst="rect">
            <a:avLst/>
          </a:prstGeom>
          <a:noFill/>
          <a:ln w="9525">
            <a:noFill/>
            <a:miter lim="800000"/>
            <a:headEnd/>
            <a:tailEnd/>
          </a:ln>
          <a:effectLst/>
        </p:spPr>
        <p:txBody>
          <a:bodyPr>
            <a:spAutoFit/>
          </a:bodyPr>
          <a:lstStyle/>
          <a:p>
            <a:r>
              <a:rPr lang="en-US" sz="1600">
                <a:solidFill>
                  <a:srgbClr val="003399"/>
                </a:solidFill>
              </a:rPr>
              <a:t>Cathode Strip Chambers, </a:t>
            </a:r>
          </a:p>
          <a:p>
            <a:r>
              <a:rPr lang="en-US" sz="1600">
                <a:solidFill>
                  <a:srgbClr val="003399"/>
                </a:solidFill>
              </a:rPr>
              <a:t>Drift Tubes, Resistive Plates</a:t>
            </a:r>
          </a:p>
        </p:txBody>
      </p:sp>
      <p:sp>
        <p:nvSpPr>
          <p:cNvPr id="3591180" name="Text Box 12"/>
          <p:cNvSpPr txBox="1">
            <a:spLocks noChangeArrowheads="1"/>
          </p:cNvSpPr>
          <p:nvPr/>
        </p:nvSpPr>
        <p:spPr bwMode="auto">
          <a:xfrm>
            <a:off x="7056438" y="2266950"/>
            <a:ext cx="2087562" cy="581025"/>
          </a:xfrm>
          <a:prstGeom prst="rect">
            <a:avLst/>
          </a:prstGeom>
          <a:noFill/>
          <a:ln w="9525">
            <a:noFill/>
            <a:miter lim="800000"/>
            <a:headEnd/>
            <a:tailEnd/>
          </a:ln>
          <a:effectLst/>
        </p:spPr>
        <p:txBody>
          <a:bodyPr>
            <a:spAutoFit/>
          </a:bodyPr>
          <a:lstStyle/>
          <a:p>
            <a:r>
              <a:rPr lang="en-US" sz="1600">
                <a:solidFill>
                  <a:srgbClr val="003399"/>
                </a:solidFill>
              </a:rPr>
              <a:t>2 planes of silicon modules for ECAL</a:t>
            </a:r>
            <a:endParaRPr lang="en-US" sz="1600" b="0">
              <a:solidFill>
                <a:srgbClr val="003399"/>
              </a:solidFill>
              <a:sym typeface="Symbol" pitchFamily="18" charset="2"/>
            </a:endParaRPr>
          </a:p>
        </p:txBody>
      </p:sp>
      <p:sp>
        <p:nvSpPr>
          <p:cNvPr id="14" name="Footer Placeholder 13"/>
          <p:cNvSpPr>
            <a:spLocks noGrp="1"/>
          </p:cNvSpPr>
          <p:nvPr>
            <p:ph type="ftr" sz="quarter" idx="10"/>
          </p:nvPr>
        </p:nvSpPr>
        <p:spPr/>
        <p:txBody>
          <a:bodyPr/>
          <a:lstStyle/>
          <a:p>
            <a:r>
              <a:rPr lang="en-US" smtClean="0"/>
              <a:t>CMS Data Analysis School  September 11, 2012</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a:solidFill>
            <a:schemeClr val="accent1">
              <a:lumMod val="40000"/>
              <a:lumOff val="60000"/>
            </a:schemeClr>
          </a:solidFill>
        </p:spPr>
        <p:txBody>
          <a:bodyPr/>
          <a:lstStyle/>
          <a:p>
            <a:r>
              <a:rPr lang="en-US" sz="2800" dirty="0" smtClean="0">
                <a:solidFill>
                  <a:schemeClr val="tx1"/>
                </a:solidFill>
              </a:rPr>
              <a:t>A </a:t>
            </a:r>
            <a:r>
              <a:rPr lang="en-US" sz="2800" dirty="0">
                <a:solidFill>
                  <a:schemeClr val="tx1"/>
                </a:solidFill>
              </a:rPr>
              <a:t>D</a:t>
            </a:r>
            <a:r>
              <a:rPr lang="en-US" sz="2800" dirty="0" smtClean="0">
                <a:solidFill>
                  <a:schemeClr val="tx1"/>
                </a:solidFill>
              </a:rPr>
              <a:t>etector to Study Electroweak Physics and Look Beyond the Standard Model at the </a:t>
            </a:r>
            <a:r>
              <a:rPr lang="en-US" sz="2800" dirty="0" err="1" smtClean="0">
                <a:solidFill>
                  <a:schemeClr val="tx1"/>
                </a:solidFill>
              </a:rPr>
              <a:t>Terascale</a:t>
            </a:r>
            <a:r>
              <a:rPr lang="en-US" sz="2800" dirty="0" smtClean="0">
                <a:solidFill>
                  <a:schemeClr val="tx1"/>
                </a:solidFill>
              </a:rPr>
              <a:t> </a:t>
            </a:r>
            <a:endParaRPr lang="en-US" sz="2800" dirty="0">
              <a:solidFill>
                <a:schemeClr val="tx1"/>
              </a:solidFill>
            </a:endParaRPr>
          </a:p>
        </p:txBody>
      </p:sp>
      <p:sp>
        <p:nvSpPr>
          <p:cNvPr id="171011" name="Rectangle 3"/>
          <p:cNvSpPr>
            <a:spLocks noGrp="1" noChangeArrowheads="1"/>
          </p:cNvSpPr>
          <p:nvPr>
            <p:ph idx="1"/>
          </p:nvPr>
        </p:nvSpPr>
        <p:spPr/>
        <p:txBody>
          <a:bodyPr/>
          <a:lstStyle/>
          <a:p>
            <a:pPr>
              <a:lnSpc>
                <a:spcPct val="90000"/>
              </a:lnSpc>
            </a:pPr>
            <a:r>
              <a:rPr lang="en-US" sz="2400" dirty="0" smtClean="0"/>
              <a:t>There are many models of how Electroweak symmetry breaking can be  accomplished</a:t>
            </a:r>
          </a:p>
          <a:p>
            <a:pPr lvl="1">
              <a:lnSpc>
                <a:spcPct val="90000"/>
              </a:lnSpc>
            </a:pPr>
            <a:r>
              <a:rPr lang="en-US" sz="2000" dirty="0" smtClean="0"/>
              <a:t>Even within the Standard Model, there are a variety of possible decay modes for the Higgs boson, depending on its mass</a:t>
            </a:r>
          </a:p>
          <a:p>
            <a:pPr>
              <a:lnSpc>
                <a:spcPct val="90000"/>
              </a:lnSpc>
            </a:pPr>
            <a:r>
              <a:rPr lang="en-US" sz="2400" dirty="0" smtClean="0"/>
              <a:t>There are many candidates for new (unknown)  physics</a:t>
            </a:r>
          </a:p>
          <a:p>
            <a:pPr lvl="1">
              <a:lnSpc>
                <a:spcPct val="90000"/>
              </a:lnSpc>
            </a:pPr>
            <a:r>
              <a:rPr lang="en-US" sz="1800" dirty="0" smtClean="0"/>
              <a:t>Supersymmetry</a:t>
            </a:r>
          </a:p>
          <a:p>
            <a:pPr lvl="1">
              <a:lnSpc>
                <a:spcPct val="90000"/>
              </a:lnSpc>
            </a:pPr>
            <a:r>
              <a:rPr lang="en-US" sz="1800" dirty="0" smtClean="0"/>
              <a:t>New interactions, e.g. Technicolor</a:t>
            </a:r>
          </a:p>
          <a:p>
            <a:pPr lvl="1">
              <a:lnSpc>
                <a:spcPct val="90000"/>
              </a:lnSpc>
            </a:pPr>
            <a:r>
              <a:rPr lang="en-US" sz="1800" dirty="0" smtClean="0"/>
              <a:t>Extra dimensions</a:t>
            </a:r>
          </a:p>
          <a:p>
            <a:pPr lvl="1">
              <a:lnSpc>
                <a:spcPct val="90000"/>
              </a:lnSpc>
            </a:pPr>
            <a:r>
              <a:rPr lang="en-US" sz="1800" dirty="0" smtClean="0"/>
              <a:t>Right-handed gauge bosons  (broken left-right symmetric models)</a:t>
            </a:r>
          </a:p>
          <a:p>
            <a:pPr lvl="1">
              <a:lnSpc>
                <a:spcPct val="90000"/>
              </a:lnSpc>
            </a:pPr>
            <a:r>
              <a:rPr lang="en-US" sz="1800" dirty="0" smtClean="0"/>
              <a:t>Many, many more …. </a:t>
            </a:r>
          </a:p>
          <a:p>
            <a:pPr>
              <a:lnSpc>
                <a:spcPct val="90000"/>
              </a:lnSpc>
            </a:pPr>
            <a:r>
              <a:rPr lang="en-US" sz="2400" dirty="0" smtClean="0"/>
              <a:t>A “ discovery detector”, also called a “general purpose detector”  at LHC must be able to study all these topics and separate the interesting events from a much larger background of </a:t>
            </a:r>
            <a:r>
              <a:rPr lang="en-US" sz="2400" b="1" dirty="0" smtClean="0">
                <a:solidFill>
                  <a:srgbClr val="FF0000"/>
                </a:solidFill>
              </a:rPr>
              <a:t>uninteresting stuff that has the nasty habit of mimicking  new physics and misleading us</a:t>
            </a:r>
          </a:p>
          <a:p>
            <a:pPr lvl="1">
              <a:lnSpc>
                <a:spcPct val="90000"/>
              </a:lnSpc>
              <a:buFont typeface="Wingdings" pitchFamily="2" charset="2"/>
              <a:buNone/>
            </a:pPr>
            <a:endParaRPr lang="en-US" sz="2000" dirty="0"/>
          </a:p>
          <a:p>
            <a:pPr>
              <a:lnSpc>
                <a:spcPct val="90000"/>
              </a:lnSpc>
              <a:buFont typeface="Wingdings" pitchFamily="2" charset="2"/>
              <a:buNone/>
            </a:pPr>
            <a:endParaRPr lang="en-US" sz="2400" dirty="0"/>
          </a:p>
        </p:txBody>
      </p:sp>
      <p:sp>
        <p:nvSpPr>
          <p:cNvPr id="4" name="Footer Placeholder 3"/>
          <p:cNvSpPr>
            <a:spLocks noGrp="1"/>
          </p:cNvSpPr>
          <p:nvPr>
            <p:ph type="ftr" sz="quarter" idx="10"/>
          </p:nvPr>
        </p:nvSpPr>
        <p:spPr/>
        <p:txBody>
          <a:bodyPr/>
          <a:lstStyle/>
          <a:p>
            <a:r>
              <a:rPr lang="en-US" smtClean="0"/>
              <a:t>CMS Data Analysis School  September 11, 2012</a:t>
            </a:r>
            <a:endParaRPr lang="en-US" dirty="0"/>
          </a:p>
        </p:txBody>
      </p:sp>
      <p:sp>
        <p:nvSpPr>
          <p:cNvPr id="5" name="Slide Number Placeholder 4"/>
          <p:cNvSpPr>
            <a:spLocks noGrp="1"/>
          </p:cNvSpPr>
          <p:nvPr>
            <p:ph type="sldNum" sz="quarter" idx="11"/>
          </p:nvPr>
        </p:nvSpPr>
        <p:spPr/>
        <p:txBody>
          <a:bodyPr/>
          <a:lstStyle/>
          <a:p>
            <a:fld id="{5E919CB8-5393-4DE4-B5DB-A3FDCA273BA0}" type="slidenum">
              <a:rPr lang="en-US"/>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2"/>
          <p:cNvSpPr>
            <a:spLocks noGrp="1" noChangeArrowheads="1"/>
          </p:cNvSpPr>
          <p:nvPr>
            <p:ph type="title"/>
          </p:nvPr>
        </p:nvSpPr>
        <p:spPr/>
        <p:txBody>
          <a:bodyPr/>
          <a:lstStyle/>
          <a:p>
            <a:r>
              <a:rPr lang="en-US" dirty="0">
                <a:solidFill>
                  <a:schemeClr val="tx1"/>
                </a:solidFill>
              </a:rPr>
              <a:t>CMS Design Features</a:t>
            </a:r>
          </a:p>
        </p:txBody>
      </p:sp>
      <p:sp>
        <p:nvSpPr>
          <p:cNvPr id="4" name="Footer Placeholder 3"/>
          <p:cNvSpPr>
            <a:spLocks noGrp="1"/>
          </p:cNvSpPr>
          <p:nvPr>
            <p:ph type="ftr" sz="quarter" idx="10"/>
          </p:nvPr>
        </p:nvSpPr>
        <p:spPr/>
        <p:txBody>
          <a:bodyPr/>
          <a:lstStyle/>
          <a:p>
            <a:r>
              <a:rPr lang="en-US" smtClean="0"/>
              <a:t>CMS Data Analysis School  September 11, 2012</a:t>
            </a:r>
            <a:endParaRPr lang="en-US"/>
          </a:p>
        </p:txBody>
      </p:sp>
      <p:sp>
        <p:nvSpPr>
          <p:cNvPr id="5" name="Slide Number Placeholder 4"/>
          <p:cNvSpPr>
            <a:spLocks noGrp="1"/>
          </p:cNvSpPr>
          <p:nvPr>
            <p:ph type="sldNum" sz="quarter" idx="11"/>
          </p:nvPr>
        </p:nvSpPr>
        <p:spPr/>
        <p:txBody>
          <a:bodyPr/>
          <a:lstStyle/>
          <a:p>
            <a:fld id="{C49E0845-3019-4A5C-B454-9DFF542B66B3}" type="slidenum">
              <a:rPr lang="en-US"/>
              <a:pPr/>
              <a:t>30</a:t>
            </a:fld>
            <a:endParaRPr lang="en-US"/>
          </a:p>
        </p:txBody>
      </p:sp>
      <p:sp>
        <p:nvSpPr>
          <p:cNvPr id="249859" name="Rectangle 3"/>
          <p:cNvSpPr>
            <a:spLocks noGrp="1" noChangeArrowheads="1"/>
          </p:cNvSpPr>
          <p:nvPr>
            <p:ph type="body" idx="4294967295"/>
          </p:nvPr>
        </p:nvSpPr>
        <p:spPr>
          <a:xfrm>
            <a:off x="0" y="1090377"/>
            <a:ext cx="4645025" cy="5614987"/>
          </a:xfrm>
        </p:spPr>
        <p:txBody>
          <a:bodyPr/>
          <a:lstStyle/>
          <a:p>
            <a:pPr>
              <a:lnSpc>
                <a:spcPct val="80000"/>
              </a:lnSpc>
            </a:pPr>
            <a:r>
              <a:rPr lang="en-US" sz="2000" dirty="0"/>
              <a:t>Very large solenoid – </a:t>
            </a:r>
            <a:r>
              <a:rPr lang="en-US" sz="2000" dirty="0" smtClean="0"/>
              <a:t>                        6m </a:t>
            </a:r>
            <a:r>
              <a:rPr lang="en-US" sz="2000" dirty="0"/>
              <a:t>diameter x 13 m long</a:t>
            </a:r>
          </a:p>
          <a:p>
            <a:pPr>
              <a:lnSpc>
                <a:spcPct val="80000"/>
              </a:lnSpc>
            </a:pPr>
            <a:r>
              <a:rPr lang="en-US" sz="2200" dirty="0" smtClean="0"/>
              <a:t>Tracking </a:t>
            </a:r>
            <a:r>
              <a:rPr lang="en-US" sz="2200" dirty="0"/>
              <a:t>and </a:t>
            </a:r>
            <a:r>
              <a:rPr lang="en-US" sz="2200" dirty="0" err="1"/>
              <a:t>calorimetry</a:t>
            </a:r>
            <a:r>
              <a:rPr lang="en-US" sz="2200" dirty="0"/>
              <a:t> fits inside the </a:t>
            </a:r>
            <a:r>
              <a:rPr lang="en-US" sz="2200" dirty="0" smtClean="0"/>
              <a:t>solenoid</a:t>
            </a:r>
          </a:p>
          <a:p>
            <a:pPr lvl="1">
              <a:lnSpc>
                <a:spcPct val="80000"/>
              </a:lnSpc>
            </a:pPr>
            <a:r>
              <a:rPr lang="en-US" sz="1600" dirty="0" smtClean="0"/>
              <a:t>particles measured </a:t>
            </a:r>
            <a:r>
              <a:rPr lang="en-US" sz="1600" dirty="0"/>
              <a:t>before they pass through the solenoid coil and cryostat, which would degrade their resolution</a:t>
            </a:r>
            <a:endParaRPr lang="en-US" sz="1400" dirty="0"/>
          </a:p>
          <a:p>
            <a:pPr>
              <a:lnSpc>
                <a:spcPct val="80000"/>
              </a:lnSpc>
            </a:pPr>
            <a:r>
              <a:rPr lang="en-US" sz="2000" dirty="0"/>
              <a:t>Very strong field – </a:t>
            </a:r>
            <a:r>
              <a:rPr lang="en-US" sz="2000" dirty="0" smtClean="0"/>
              <a:t>3.8 T</a:t>
            </a:r>
            <a:endParaRPr lang="en-US" sz="1800" dirty="0"/>
          </a:p>
          <a:p>
            <a:pPr lvl="1">
              <a:lnSpc>
                <a:spcPct val="80000"/>
              </a:lnSpc>
            </a:pPr>
            <a:r>
              <a:rPr lang="en-US" sz="1600" dirty="0"/>
              <a:t>Excellent momentum </a:t>
            </a:r>
            <a:r>
              <a:rPr lang="en-US" sz="1600" dirty="0" smtClean="0"/>
              <a:t>resolution</a:t>
            </a:r>
          </a:p>
          <a:p>
            <a:pPr lvl="1">
              <a:lnSpc>
                <a:spcPct val="80000"/>
              </a:lnSpc>
            </a:pPr>
            <a:r>
              <a:rPr lang="en-US" sz="1600" dirty="0" smtClean="0"/>
              <a:t>Coils up soft charged particles</a:t>
            </a:r>
            <a:endParaRPr lang="en-US" sz="1600" dirty="0"/>
          </a:p>
          <a:p>
            <a:pPr>
              <a:lnSpc>
                <a:spcPct val="80000"/>
              </a:lnSpc>
            </a:pPr>
            <a:r>
              <a:rPr lang="en-US" sz="2000" dirty="0"/>
              <a:t>Tracking chambers in the return iron track and identify </a:t>
            </a:r>
            <a:r>
              <a:rPr lang="en-US" sz="2000" dirty="0" err="1"/>
              <a:t>muons</a:t>
            </a:r>
            <a:endParaRPr lang="en-US" sz="2000" dirty="0"/>
          </a:p>
          <a:p>
            <a:pPr lvl="1">
              <a:lnSpc>
                <a:spcPct val="80000"/>
              </a:lnSpc>
            </a:pPr>
            <a:r>
              <a:rPr lang="en-US" sz="1600" dirty="0"/>
              <a:t>This makes the system very compact</a:t>
            </a:r>
          </a:p>
          <a:p>
            <a:pPr lvl="1">
              <a:lnSpc>
                <a:spcPct val="80000"/>
              </a:lnSpc>
            </a:pPr>
            <a:r>
              <a:rPr lang="en-US" sz="1600" dirty="0"/>
              <a:t>Weight of CMS is dominated by all the steel and is </a:t>
            </a:r>
            <a:r>
              <a:rPr lang="en-US" sz="1600" dirty="0" smtClean="0"/>
              <a:t>14,000 </a:t>
            </a:r>
            <a:r>
              <a:rPr lang="en-US" sz="1600" dirty="0" err="1"/>
              <a:t>Tonnes</a:t>
            </a:r>
            <a:endParaRPr lang="en-US" sz="1600" dirty="0"/>
          </a:p>
          <a:p>
            <a:pPr>
              <a:lnSpc>
                <a:spcPct val="80000"/>
              </a:lnSpc>
            </a:pPr>
            <a:r>
              <a:rPr lang="en-US" sz="2000" dirty="0" smtClean="0"/>
              <a:t>A lead </a:t>
            </a:r>
            <a:r>
              <a:rPr lang="en-US" sz="2000" dirty="0" err="1" smtClean="0"/>
              <a:t>tungstate</a:t>
            </a:r>
            <a:r>
              <a:rPr lang="en-US" sz="2000" dirty="0" smtClean="0"/>
              <a:t> crystal calorimeter (~76K crystals) for photon and electron reconstruction</a:t>
            </a:r>
          </a:p>
          <a:p>
            <a:pPr>
              <a:lnSpc>
                <a:spcPct val="80000"/>
              </a:lnSpc>
            </a:pPr>
            <a:r>
              <a:rPr lang="en-US" sz="2000" dirty="0" err="1" smtClean="0"/>
              <a:t>Hadron</a:t>
            </a:r>
            <a:r>
              <a:rPr lang="en-US" sz="2000" dirty="0" smtClean="0"/>
              <a:t> calorimeters for jet and missing E</a:t>
            </a:r>
            <a:r>
              <a:rPr lang="en-US" sz="2000" baseline="-25000" dirty="0" smtClean="0"/>
              <a:t>t</a:t>
            </a:r>
            <a:r>
              <a:rPr lang="en-US" sz="2000" dirty="0" smtClean="0"/>
              <a:t> reconstruction (provides coverage to </a:t>
            </a:r>
            <a:r>
              <a:rPr lang="en-US" sz="2000" dirty="0" smtClean="0">
                <a:latin typeface="Symbol" pitchFamily="18" charset="2"/>
              </a:rPr>
              <a:t>h</a:t>
            </a:r>
            <a:r>
              <a:rPr lang="en-US" sz="2000" dirty="0" smtClean="0"/>
              <a:t>~5)</a:t>
            </a:r>
            <a:endParaRPr lang="en-US" sz="2000" dirty="0"/>
          </a:p>
          <a:p>
            <a:pPr lvl="2">
              <a:lnSpc>
                <a:spcPct val="80000"/>
              </a:lnSpc>
            </a:pPr>
            <a:endParaRPr lang="en-US" sz="1800" dirty="0"/>
          </a:p>
        </p:txBody>
      </p:sp>
      <p:sp>
        <p:nvSpPr>
          <p:cNvPr id="6" name="Rectangle 5"/>
          <p:cNvSpPr/>
          <p:nvPr/>
        </p:nvSpPr>
        <p:spPr>
          <a:xfrm>
            <a:off x="4535996" y="1165617"/>
            <a:ext cx="4608004" cy="6007799"/>
          </a:xfrm>
          <a:prstGeom prst="rect">
            <a:avLst/>
          </a:prstGeom>
        </p:spPr>
        <p:txBody>
          <a:bodyPr wrap="square">
            <a:spAutoFit/>
          </a:bodyPr>
          <a:lstStyle/>
          <a:p>
            <a:pPr>
              <a:buClr>
                <a:srgbClr val="00B050"/>
              </a:buClr>
              <a:buSzPct val="150000"/>
              <a:buFont typeface="Arial" pitchFamily="34" charset="0"/>
              <a:buChar char="•"/>
            </a:pPr>
            <a:r>
              <a:rPr lang="en-US" sz="2000" dirty="0" smtClean="0"/>
              <a:t> Charged Particle Tracking is based       on all-silicon components</a:t>
            </a:r>
          </a:p>
          <a:p>
            <a:pPr lvl="1">
              <a:buClr>
                <a:schemeClr val="tx2"/>
              </a:buClr>
              <a:buFont typeface="Wingdings" pitchFamily="2" charset="2"/>
              <a:buChar char="§"/>
            </a:pPr>
            <a:r>
              <a:rPr lang="en-US" sz="1600" dirty="0" smtClean="0"/>
              <a:t>A silicon pixel detector out to radius ~ 20 cm</a:t>
            </a:r>
          </a:p>
          <a:p>
            <a:pPr lvl="1">
              <a:buClr>
                <a:schemeClr val="tx2"/>
              </a:buClr>
              <a:buFont typeface="Wingdings" pitchFamily="2" charset="2"/>
              <a:buChar char="§"/>
            </a:pPr>
            <a:r>
              <a:rPr lang="en-US" sz="1600" dirty="0" smtClean="0"/>
              <a:t>A silicon </a:t>
            </a:r>
            <a:r>
              <a:rPr lang="en-US" sz="1600" dirty="0" err="1" smtClean="0"/>
              <a:t>microstrip</a:t>
            </a:r>
            <a:r>
              <a:rPr lang="en-US" sz="1600" dirty="0" smtClean="0"/>
              <a:t> detector from there out to 1.1 m</a:t>
            </a:r>
          </a:p>
          <a:p>
            <a:pPr lvl="1">
              <a:buClr>
                <a:schemeClr val="tx2"/>
              </a:buClr>
              <a:buFont typeface="Wingdings" pitchFamily="2" charset="2"/>
              <a:buChar char="§"/>
            </a:pPr>
            <a:r>
              <a:rPr lang="en-US" sz="1600" dirty="0" smtClean="0"/>
              <a:t>Small pitch gives CMS excellent charged particle tracking and primary and secondary reconstruction</a:t>
            </a:r>
          </a:p>
          <a:p>
            <a:pPr lvl="1">
              <a:buClr>
                <a:schemeClr val="tx2"/>
              </a:buClr>
              <a:buFont typeface="Wingdings" pitchFamily="2" charset="2"/>
              <a:buChar char="§"/>
            </a:pPr>
            <a:r>
              <a:rPr lang="en-US" sz="1600" dirty="0" smtClean="0"/>
              <a:t>High segmentation results in very low occupancy</a:t>
            </a:r>
          </a:p>
          <a:p>
            <a:pPr lvl="1">
              <a:buClr>
                <a:schemeClr val="tx2"/>
              </a:buClr>
              <a:buFont typeface="Wingdings" pitchFamily="2" charset="2"/>
              <a:buChar char="§"/>
            </a:pPr>
            <a:r>
              <a:rPr lang="en-US" sz="1600" dirty="0" smtClean="0"/>
              <a:t>Silicon detectors are very radiation hard</a:t>
            </a:r>
            <a:endParaRPr lang="en-US" sz="1800" dirty="0" smtClean="0"/>
          </a:p>
          <a:p>
            <a:pPr lvl="1">
              <a:buSzPct val="150000"/>
            </a:pPr>
            <a:r>
              <a:rPr lang="en-US" sz="1600" b="1" dirty="0" err="1" smtClean="0">
                <a:solidFill>
                  <a:srgbClr val="0033CC"/>
                </a:solidFill>
              </a:rPr>
              <a:t>Muon</a:t>
            </a:r>
            <a:r>
              <a:rPr lang="en-US" sz="1600" b="1" dirty="0" smtClean="0">
                <a:solidFill>
                  <a:srgbClr val="0033CC"/>
                </a:solidFill>
              </a:rPr>
              <a:t> momentum is measured in the </a:t>
            </a:r>
            <a:r>
              <a:rPr lang="en-US" sz="1600" b="1" dirty="0" err="1" smtClean="0">
                <a:solidFill>
                  <a:srgbClr val="0033CC"/>
                </a:solidFill>
              </a:rPr>
              <a:t>muon</a:t>
            </a:r>
            <a:r>
              <a:rPr lang="en-US" sz="1600" b="1" dirty="0" smtClean="0">
                <a:solidFill>
                  <a:srgbClr val="0033CC"/>
                </a:solidFill>
              </a:rPr>
              <a:t> system but the best resolution comes from associating a silicon track, which has excellent momentum resolution ,with the  </a:t>
            </a:r>
            <a:r>
              <a:rPr lang="en-US" sz="1600" b="1" dirty="0" err="1" smtClean="0">
                <a:solidFill>
                  <a:srgbClr val="0033CC"/>
                </a:solidFill>
              </a:rPr>
              <a:t>muon</a:t>
            </a:r>
            <a:r>
              <a:rPr lang="en-US" sz="1600" b="1" dirty="0" smtClean="0">
                <a:solidFill>
                  <a:srgbClr val="0033CC"/>
                </a:solidFill>
              </a:rPr>
              <a:t> track </a:t>
            </a:r>
            <a:r>
              <a:rPr lang="en-US" sz="1600" b="1" smtClean="0">
                <a:solidFill>
                  <a:srgbClr val="0033CC"/>
                </a:solidFill>
              </a:rPr>
              <a:t>and doing </a:t>
            </a:r>
            <a:r>
              <a:rPr lang="en-US" sz="1600" b="1" dirty="0" smtClean="0">
                <a:solidFill>
                  <a:srgbClr val="0033CC"/>
                </a:solidFill>
              </a:rPr>
              <a:t>a full fit. Challenge is to do this with high pileup </a:t>
            </a:r>
            <a:r>
              <a:rPr lang="en-US" sz="1600" b="1" dirty="0" smtClean="0">
                <a:solidFill>
                  <a:srgbClr val="0033CC"/>
                </a:solidFill>
                <a:sym typeface="Wingdings" pitchFamily="2" charset="2"/>
              </a:rPr>
              <a:t> fine pitch low occupancy, </a:t>
            </a:r>
            <a:r>
              <a:rPr lang="en-US" sz="1600" b="1" dirty="0" smtClean="0">
                <a:solidFill>
                  <a:srgbClr val="C00000"/>
                </a:solidFill>
                <a:sym typeface="Wingdings" pitchFamily="2" charset="2"/>
              </a:rPr>
              <a:t>MAJOR DIFFERENCE BETWEEN ATLAS AND CMS</a:t>
            </a:r>
            <a:r>
              <a:rPr lang="en-US" sz="1600" b="1" dirty="0" smtClean="0">
                <a:solidFill>
                  <a:srgbClr val="0033CC"/>
                </a:solidFill>
                <a:sym typeface="Wingdings" pitchFamily="2" charset="2"/>
              </a:rPr>
              <a:t>. It is why CMS  is</a:t>
            </a:r>
            <a:r>
              <a:rPr lang="en-US" sz="1600" dirty="0" smtClean="0">
                <a:sym typeface="Wingdings" pitchFamily="2" charset="2"/>
              </a:rPr>
              <a:t> “</a:t>
            </a:r>
            <a:r>
              <a:rPr lang="en-US" sz="1800" b="1" dirty="0" smtClean="0">
                <a:sym typeface="Wingdings" pitchFamily="2" charset="2"/>
              </a:rPr>
              <a:t>compact</a:t>
            </a:r>
            <a:r>
              <a:rPr lang="en-US" sz="1600" dirty="0" smtClean="0">
                <a:sym typeface="Wingdings" pitchFamily="2" charset="2"/>
              </a:rPr>
              <a:t>”</a:t>
            </a:r>
            <a:endParaRPr lang="en-US" sz="1600" dirty="0" smtClean="0"/>
          </a:p>
          <a:p>
            <a:pPr lvl="1">
              <a:buSzPct val="150000"/>
            </a:pPr>
            <a:r>
              <a:rPr lang="en-US" sz="1800" dirty="0" smtClean="0"/>
              <a:t>	</a:t>
            </a:r>
          </a:p>
          <a:p>
            <a:pPr lvl="1">
              <a:buSzPct val="150000"/>
            </a:pPr>
            <a:r>
              <a:rPr lang="en-US" sz="1800" dirty="0" smtClean="0"/>
              <a:t>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n-US" dirty="0">
                <a:solidFill>
                  <a:schemeClr val="tx1"/>
                </a:solidFill>
              </a:rPr>
              <a:t>CMS Slice</a:t>
            </a:r>
          </a:p>
        </p:txBody>
      </p:sp>
      <p:sp>
        <p:nvSpPr>
          <p:cNvPr id="4" name="Footer Placeholder 3"/>
          <p:cNvSpPr>
            <a:spLocks noGrp="1"/>
          </p:cNvSpPr>
          <p:nvPr>
            <p:ph type="ftr" sz="quarter" idx="10"/>
          </p:nvPr>
        </p:nvSpPr>
        <p:spPr/>
        <p:txBody>
          <a:bodyPr/>
          <a:lstStyle/>
          <a:p>
            <a:r>
              <a:rPr lang="en-US" smtClean="0"/>
              <a:t>CMS Data Analysis School  September 11, 2012</a:t>
            </a:r>
            <a:endParaRPr lang="en-US"/>
          </a:p>
        </p:txBody>
      </p:sp>
      <p:sp>
        <p:nvSpPr>
          <p:cNvPr id="5" name="Slide Number Placeholder 4"/>
          <p:cNvSpPr>
            <a:spLocks noGrp="1"/>
          </p:cNvSpPr>
          <p:nvPr>
            <p:ph type="sldNum" sz="quarter" idx="11"/>
          </p:nvPr>
        </p:nvSpPr>
        <p:spPr/>
        <p:txBody>
          <a:bodyPr/>
          <a:lstStyle/>
          <a:p>
            <a:fld id="{327D3B49-C858-4DCF-BB66-F00B0C464D07}" type="slidenum">
              <a:rPr lang="en-US"/>
              <a:pPr/>
              <a:t>31</a:t>
            </a:fld>
            <a:endParaRPr lang="en-US"/>
          </a:p>
        </p:txBody>
      </p:sp>
      <p:pic>
        <p:nvPicPr>
          <p:cNvPr id="93189" name="Picture 5" descr="CMS_Slice"/>
          <p:cNvPicPr>
            <a:picLocks noGrp="1" noChangeAspect="1" noChangeArrowheads="1"/>
          </p:cNvPicPr>
          <p:nvPr>
            <p:ph idx="4294967295"/>
          </p:nvPr>
        </p:nvPicPr>
        <p:blipFill>
          <a:blip r:embed="rId3"/>
          <a:srcRect/>
          <a:stretch>
            <a:fillRect/>
          </a:stretch>
        </p:blipFill>
        <p:spPr>
          <a:xfrm>
            <a:off x="1611313" y="1016000"/>
            <a:ext cx="7532687" cy="3841750"/>
          </a:xfrm>
          <a:noFill/>
          <a:ln/>
        </p:spPr>
      </p:pic>
      <p:graphicFrame>
        <p:nvGraphicFramePr>
          <p:cNvPr id="261121" name="Object 1"/>
          <p:cNvGraphicFramePr>
            <a:graphicFrameLocks noChangeAspect="1"/>
          </p:cNvGraphicFramePr>
          <p:nvPr/>
        </p:nvGraphicFramePr>
        <p:xfrm>
          <a:off x="5424438" y="4293096"/>
          <a:ext cx="2747962" cy="2305050"/>
        </p:xfrm>
        <a:graphic>
          <a:graphicData uri="http://schemas.openxmlformats.org/presentationml/2006/ole">
            <p:oleObj spid="_x0000_s261121" name="Document" r:id="rId4" imgW="3934440" imgH="3313800" progId="Word.Document.8">
              <p:embed/>
            </p:oleObj>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r>
              <a:rPr lang="en-US" dirty="0">
                <a:solidFill>
                  <a:schemeClr val="tx1"/>
                </a:solidFill>
              </a:rPr>
              <a:t>CMS Solenoid</a:t>
            </a:r>
          </a:p>
        </p:txBody>
      </p:sp>
      <p:sp>
        <p:nvSpPr>
          <p:cNvPr id="7" name="Footer Placeholder 5"/>
          <p:cNvSpPr>
            <a:spLocks noGrp="1"/>
          </p:cNvSpPr>
          <p:nvPr>
            <p:ph type="ftr" sz="quarter" idx="10"/>
          </p:nvPr>
        </p:nvSpPr>
        <p:spPr/>
        <p:txBody>
          <a:bodyPr/>
          <a:lstStyle/>
          <a:p>
            <a:r>
              <a:rPr lang="en-US" smtClean="0"/>
              <a:t>CMS Data Analysis School  September 11, 2012</a:t>
            </a:r>
            <a:endParaRPr lang="en-US"/>
          </a:p>
        </p:txBody>
      </p:sp>
      <p:sp>
        <p:nvSpPr>
          <p:cNvPr id="8" name="Slide Number Placeholder 6"/>
          <p:cNvSpPr>
            <a:spLocks noGrp="1"/>
          </p:cNvSpPr>
          <p:nvPr>
            <p:ph type="sldNum" sz="quarter" idx="11"/>
          </p:nvPr>
        </p:nvSpPr>
        <p:spPr/>
        <p:txBody>
          <a:bodyPr/>
          <a:lstStyle/>
          <a:p>
            <a:fld id="{55C1E6A3-C4B2-42F1-9933-06997DB77CD1}" type="slidenum">
              <a:rPr lang="en-US"/>
              <a:pPr/>
              <a:t>32</a:t>
            </a:fld>
            <a:endParaRPr lang="en-US"/>
          </a:p>
        </p:txBody>
      </p:sp>
      <p:sp>
        <p:nvSpPr>
          <p:cNvPr id="124935" name="Rectangle 7"/>
          <p:cNvSpPr>
            <a:spLocks noGrp="1" noChangeArrowheads="1"/>
          </p:cNvSpPr>
          <p:nvPr>
            <p:ph type="body" sz="half" idx="4294967295"/>
          </p:nvPr>
        </p:nvSpPr>
        <p:spPr>
          <a:xfrm>
            <a:off x="0" y="1089025"/>
            <a:ext cx="5221288" cy="2663825"/>
          </a:xfrm>
        </p:spPr>
        <p:txBody>
          <a:bodyPr/>
          <a:lstStyle/>
          <a:p>
            <a:r>
              <a:rPr lang="en-US" sz="1800" dirty="0" smtClean="0"/>
              <a:t>Solenoid has the features described above</a:t>
            </a:r>
          </a:p>
          <a:p>
            <a:pPr lvl="1"/>
            <a:r>
              <a:rPr lang="en-US" sz="1400" b="1" dirty="0" smtClean="0"/>
              <a:t>Large acceptance in the most promising region</a:t>
            </a:r>
          </a:p>
          <a:p>
            <a:pPr lvl="1"/>
            <a:r>
              <a:rPr lang="en-US" sz="1400" b="1" dirty="0" smtClean="0"/>
              <a:t>Bends charged particles, allowing tracker to measure the transverse momentum. Optimal for measuring P</a:t>
            </a:r>
            <a:r>
              <a:rPr lang="en-US" sz="1400" b="1" baseline="-25000" dirty="0" smtClean="0"/>
              <a:t>t</a:t>
            </a:r>
            <a:r>
              <a:rPr lang="en-US" sz="1400" b="1" dirty="0" smtClean="0"/>
              <a:t> in central region</a:t>
            </a:r>
          </a:p>
          <a:p>
            <a:r>
              <a:rPr lang="en-US" sz="1600" b="1" dirty="0" smtClean="0"/>
              <a:t>3.8 </a:t>
            </a:r>
            <a:r>
              <a:rPr lang="en-US" sz="1600" b="1" dirty="0"/>
              <a:t>T magnet at </a:t>
            </a:r>
            <a:r>
              <a:rPr lang="en-US" sz="1600" b="1" dirty="0" smtClean="0"/>
              <a:t>4</a:t>
            </a:r>
            <a:r>
              <a:rPr lang="en-US" sz="1600" b="1" i="1" baseline="30000" dirty="0" smtClean="0"/>
              <a:t>o</a:t>
            </a:r>
            <a:r>
              <a:rPr lang="en-US" sz="1600" b="1" dirty="0" smtClean="0"/>
              <a:t> </a:t>
            </a:r>
            <a:r>
              <a:rPr lang="en-US" sz="1600" b="1" dirty="0"/>
              <a:t>K</a:t>
            </a:r>
          </a:p>
          <a:p>
            <a:r>
              <a:rPr lang="en-US" sz="1600" b="1" dirty="0"/>
              <a:t>6 m diameter and 12.5 m long (largest ever built)</a:t>
            </a:r>
          </a:p>
          <a:p>
            <a:r>
              <a:rPr lang="en-US" sz="1600" b="1" dirty="0"/>
              <a:t>220 </a:t>
            </a:r>
            <a:r>
              <a:rPr lang="en-US" sz="1600" b="1" dirty="0" smtClean="0"/>
              <a:t>t </a:t>
            </a:r>
            <a:r>
              <a:rPr lang="en-US" sz="1600" b="1" dirty="0"/>
              <a:t>(including 6 t of </a:t>
            </a:r>
            <a:r>
              <a:rPr lang="en-US" sz="1600" b="1" dirty="0" err="1"/>
              <a:t>NbTi</a:t>
            </a:r>
            <a:r>
              <a:rPr lang="en-US" sz="1600" b="1" dirty="0"/>
              <a:t>)</a:t>
            </a:r>
          </a:p>
          <a:p>
            <a:r>
              <a:rPr lang="en-US" sz="1600" b="1" dirty="0"/>
              <a:t>Stores 2.7 GJ </a:t>
            </a:r>
            <a:r>
              <a:rPr lang="en-US" sz="1600" b="1" dirty="0">
                <a:cs typeface="Arial" pitchFamily="34" charset="0"/>
              </a:rPr>
              <a:t>—</a:t>
            </a:r>
            <a:r>
              <a:rPr lang="en-US" sz="1600" b="1" dirty="0"/>
              <a:t> equivalent to 1300 lbs of </a:t>
            </a:r>
            <a:r>
              <a:rPr lang="en-US" sz="1600" b="1" dirty="0" smtClean="0"/>
              <a:t>TNT</a:t>
            </a:r>
          </a:p>
        </p:txBody>
      </p:sp>
      <p:pic>
        <p:nvPicPr>
          <p:cNvPr id="124938" name="Picture 10"/>
          <p:cNvPicPr>
            <a:picLocks noGrp="1" noChangeAspect="1" noChangeArrowheads="1"/>
          </p:cNvPicPr>
          <p:nvPr>
            <p:ph sz="quarter" idx="4294967295"/>
          </p:nvPr>
        </p:nvPicPr>
        <p:blipFill>
          <a:blip r:embed="rId2"/>
          <a:srcRect r="3751"/>
          <a:stretch>
            <a:fillRect/>
          </a:stretch>
        </p:blipFill>
        <p:spPr>
          <a:xfrm>
            <a:off x="0" y="3824288"/>
            <a:ext cx="3846513" cy="2600325"/>
          </a:xfrm>
          <a:noFill/>
          <a:ln/>
        </p:spPr>
      </p:pic>
      <p:pic>
        <p:nvPicPr>
          <p:cNvPr id="124939" name="Picture 11"/>
          <p:cNvPicPr>
            <a:picLocks noGrp="1" noChangeAspect="1" noChangeArrowheads="1"/>
          </p:cNvPicPr>
          <p:nvPr>
            <p:ph sz="quarter" idx="4294967295"/>
          </p:nvPr>
        </p:nvPicPr>
        <p:blipFill>
          <a:blip r:embed="rId3"/>
          <a:srcRect l="7979" r="7365" b="9830"/>
          <a:stretch>
            <a:fillRect/>
          </a:stretch>
        </p:blipFill>
        <p:spPr>
          <a:xfrm>
            <a:off x="5432425" y="914400"/>
            <a:ext cx="3711575" cy="2874963"/>
          </a:xfrm>
          <a:noFill/>
          <a:ln/>
        </p:spPr>
      </p:pic>
      <p:pic>
        <p:nvPicPr>
          <p:cNvPr id="124940" name="Picture 12" descr="IMG_3912"/>
          <p:cNvPicPr>
            <a:picLocks noChangeAspect="1" noChangeArrowheads="1"/>
          </p:cNvPicPr>
          <p:nvPr/>
        </p:nvPicPr>
        <p:blipFill>
          <a:blip r:embed="rId4" cstate="print"/>
          <a:srcRect/>
          <a:stretch>
            <a:fillRect/>
          </a:stretch>
        </p:blipFill>
        <p:spPr bwMode="auto">
          <a:xfrm>
            <a:off x="5184775" y="3681413"/>
            <a:ext cx="3708400" cy="2779712"/>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r>
              <a:rPr lang="en-US" dirty="0">
                <a:solidFill>
                  <a:schemeClr val="tx1"/>
                </a:solidFill>
              </a:rPr>
              <a:t>CMS Tracker</a:t>
            </a:r>
          </a:p>
        </p:txBody>
      </p:sp>
      <p:sp>
        <p:nvSpPr>
          <p:cNvPr id="7" name="Footer Placeholder 5"/>
          <p:cNvSpPr>
            <a:spLocks noGrp="1"/>
          </p:cNvSpPr>
          <p:nvPr>
            <p:ph type="ftr" sz="quarter" idx="10"/>
          </p:nvPr>
        </p:nvSpPr>
        <p:spPr/>
        <p:txBody>
          <a:bodyPr/>
          <a:lstStyle/>
          <a:p>
            <a:r>
              <a:rPr lang="en-US" smtClean="0"/>
              <a:t>CMS Data Analysis School  September 11, 2012</a:t>
            </a:r>
            <a:endParaRPr lang="en-US"/>
          </a:p>
        </p:txBody>
      </p:sp>
      <p:sp>
        <p:nvSpPr>
          <p:cNvPr id="8" name="Slide Number Placeholder 6"/>
          <p:cNvSpPr>
            <a:spLocks noGrp="1"/>
          </p:cNvSpPr>
          <p:nvPr>
            <p:ph type="sldNum" sz="quarter" idx="11"/>
          </p:nvPr>
        </p:nvSpPr>
        <p:spPr/>
        <p:txBody>
          <a:bodyPr/>
          <a:lstStyle/>
          <a:p>
            <a:fld id="{D50F2FDE-968A-48AF-9F9B-A7D025DFEC9C}" type="slidenum">
              <a:rPr lang="en-US"/>
              <a:pPr/>
              <a:t>33</a:t>
            </a:fld>
            <a:endParaRPr lang="en-US"/>
          </a:p>
        </p:txBody>
      </p:sp>
      <p:sp>
        <p:nvSpPr>
          <p:cNvPr id="119103" name="Rectangle 319"/>
          <p:cNvSpPr>
            <a:spLocks noGrp="1" noChangeArrowheads="1"/>
          </p:cNvSpPr>
          <p:nvPr>
            <p:ph type="body" sz="half" idx="4294967295"/>
          </p:nvPr>
        </p:nvSpPr>
        <p:spPr>
          <a:xfrm>
            <a:off x="0" y="944563"/>
            <a:ext cx="8640763" cy="3779837"/>
          </a:xfrm>
        </p:spPr>
        <p:txBody>
          <a:bodyPr/>
          <a:lstStyle/>
          <a:p>
            <a:r>
              <a:rPr lang="en-US" sz="2000" b="1" dirty="0"/>
              <a:t>All silicon </a:t>
            </a:r>
            <a:r>
              <a:rPr lang="en-US" sz="2000" b="1" dirty="0" smtClean="0"/>
              <a:t>tracker </a:t>
            </a:r>
          </a:p>
          <a:p>
            <a:pPr lvl="1"/>
            <a:r>
              <a:rPr lang="en-US" sz="1800" b="1" dirty="0" smtClean="0"/>
              <a:t>3 </a:t>
            </a:r>
            <a:r>
              <a:rPr lang="en-US" sz="1800" b="1" dirty="0"/>
              <a:t>layers of 100x150 </a:t>
            </a:r>
            <a:r>
              <a:rPr lang="en-US" sz="1800" b="1" dirty="0">
                <a:latin typeface="Symbol" pitchFamily="18" charset="2"/>
              </a:rPr>
              <a:t>m</a:t>
            </a:r>
            <a:r>
              <a:rPr lang="en-US" sz="1800" b="1" dirty="0"/>
              <a:t>m</a:t>
            </a:r>
            <a:r>
              <a:rPr lang="en-US" sz="1800" b="1" baseline="30000" dirty="0"/>
              <a:t>2</a:t>
            </a:r>
            <a:r>
              <a:rPr lang="en-US" sz="1800" b="1" dirty="0"/>
              <a:t> </a:t>
            </a:r>
            <a:r>
              <a:rPr lang="en-US" sz="1800" b="1" dirty="0" smtClean="0"/>
              <a:t>pixels: radii = 4.4cm, 7.3 cm, 10.3 cm </a:t>
            </a:r>
          </a:p>
          <a:p>
            <a:pPr lvl="2"/>
            <a:r>
              <a:rPr lang="en-US" sz="1800" b="1" dirty="0" smtClean="0"/>
              <a:t>Precision vertex – primary and secondary – reconstruction</a:t>
            </a:r>
          </a:p>
          <a:p>
            <a:pPr lvl="2"/>
            <a:r>
              <a:rPr lang="en-US" sz="1800" b="1" dirty="0" smtClean="0"/>
              <a:t>“seeds” the pattern recognition</a:t>
            </a:r>
          </a:p>
          <a:p>
            <a:pPr lvl="1"/>
            <a:r>
              <a:rPr lang="en-US" sz="1800" b="1" dirty="0" smtClean="0"/>
              <a:t>10 layers of silicon strips with ~100 </a:t>
            </a:r>
            <a:r>
              <a:rPr lang="en-US" sz="1800" b="1" dirty="0">
                <a:latin typeface="Symbol" pitchFamily="18" charset="2"/>
              </a:rPr>
              <a:t>m</a:t>
            </a:r>
            <a:r>
              <a:rPr lang="en-US" sz="1800" b="1" dirty="0"/>
              <a:t>m </a:t>
            </a:r>
            <a:r>
              <a:rPr lang="en-US" sz="1800" b="1" dirty="0" smtClean="0"/>
              <a:t>pitch, from r =25 cm to 110 cm</a:t>
            </a:r>
          </a:p>
          <a:p>
            <a:pPr lvl="2"/>
            <a:r>
              <a:rPr lang="en-US" sz="1800" b="1" dirty="0" smtClean="0"/>
              <a:t>Measures the momentum</a:t>
            </a:r>
          </a:p>
          <a:p>
            <a:pPr lvl="2"/>
            <a:r>
              <a:rPr lang="en-US" sz="1800" b="1" dirty="0" smtClean="0"/>
              <a:t>Precision matching of charged tracks to calorimeters and </a:t>
            </a:r>
            <a:r>
              <a:rPr lang="en-US" sz="1800" b="1" dirty="0" err="1" smtClean="0"/>
              <a:t>muon</a:t>
            </a:r>
            <a:r>
              <a:rPr lang="en-US" sz="1800" b="1" dirty="0" smtClean="0"/>
              <a:t> detectors</a:t>
            </a:r>
          </a:p>
          <a:p>
            <a:pPr lvl="2"/>
            <a:r>
              <a:rPr lang="en-US" sz="1800" b="1" dirty="0" smtClean="0"/>
              <a:t>Four layers are “double sided” – two back to back ladders with an </a:t>
            </a:r>
            <a:r>
              <a:rPr lang="en-US" sz="1800" b="1" dirty="0" err="1" smtClean="0"/>
              <a:t>azimuthal</a:t>
            </a:r>
            <a:r>
              <a:rPr lang="en-US" sz="1800" b="1" dirty="0" smtClean="0"/>
              <a:t> and small angle stereo view</a:t>
            </a:r>
            <a:endParaRPr lang="en-US" sz="1800" b="1" dirty="0"/>
          </a:p>
          <a:p>
            <a:r>
              <a:rPr lang="en-US" sz="1800" b="1" dirty="0"/>
              <a:t>Entire system at -10</a:t>
            </a:r>
            <a:r>
              <a:rPr lang="en-US" sz="1800" b="1" baseline="30000" dirty="0"/>
              <a:t>o</a:t>
            </a:r>
            <a:r>
              <a:rPr lang="en-US" sz="1800" b="1" dirty="0"/>
              <a:t>C which improves radiation tolerance by a factor of 100 compared to </a:t>
            </a:r>
            <a:r>
              <a:rPr lang="en-US" sz="1800" b="1" dirty="0" smtClean="0"/>
              <a:t>25</a:t>
            </a:r>
            <a:r>
              <a:rPr lang="en-US" sz="1800" b="1" baseline="30000" dirty="0" smtClean="0"/>
              <a:t>o</a:t>
            </a:r>
            <a:r>
              <a:rPr lang="en-US" sz="1800" b="1" dirty="0" smtClean="0"/>
              <a:t>C</a:t>
            </a:r>
          </a:p>
        </p:txBody>
      </p:sp>
      <p:pic>
        <p:nvPicPr>
          <p:cNvPr id="119121" name="Picture 337" descr="inner%20tracker%20layout"/>
          <p:cNvPicPr>
            <a:picLocks noChangeAspect="1" noChangeArrowheads="1"/>
          </p:cNvPicPr>
          <p:nvPr/>
        </p:nvPicPr>
        <p:blipFill>
          <a:blip r:embed="rId2"/>
          <a:srcRect/>
          <a:stretch>
            <a:fillRect/>
          </a:stretch>
        </p:blipFill>
        <p:spPr bwMode="auto">
          <a:xfrm>
            <a:off x="3923928" y="4617132"/>
            <a:ext cx="4032448" cy="1904398"/>
          </a:xfrm>
          <a:prstGeom prst="rect">
            <a:avLst/>
          </a:prstGeom>
          <a:noFill/>
          <a:ln w="19050">
            <a:solidFill>
              <a:schemeClr val="tx2"/>
            </a:solidFill>
            <a:miter lim="800000"/>
            <a:headEnd/>
            <a:tailEnd/>
          </a:ln>
        </p:spPr>
      </p:pic>
      <p:sp>
        <p:nvSpPr>
          <p:cNvPr id="11" name="TextBox 10"/>
          <p:cNvSpPr txBox="1"/>
          <p:nvPr/>
        </p:nvSpPr>
        <p:spPr>
          <a:xfrm>
            <a:off x="359532" y="4905164"/>
            <a:ext cx="3326552" cy="1394228"/>
          </a:xfrm>
          <a:prstGeom prst="rect">
            <a:avLst/>
          </a:prstGeom>
          <a:solidFill>
            <a:schemeClr val="accent1"/>
          </a:solidFill>
          <a:ln w="22225">
            <a:solidFill>
              <a:srgbClr val="0070C0"/>
            </a:solidFill>
          </a:ln>
        </p:spPr>
        <p:txBody>
          <a:bodyPr wrap="none" rtlCol="0">
            <a:spAutoFit/>
          </a:bodyPr>
          <a:lstStyle/>
          <a:p>
            <a:r>
              <a:rPr lang="en-US" sz="1800" b="1" dirty="0" smtClean="0">
                <a:solidFill>
                  <a:srgbClr val="C00000"/>
                </a:solidFill>
              </a:rPr>
              <a:t>68M pixels and 10M strips</a:t>
            </a:r>
          </a:p>
          <a:p>
            <a:r>
              <a:rPr lang="en-US" sz="1800" b="1" dirty="0" smtClean="0">
                <a:solidFill>
                  <a:srgbClr val="C00000"/>
                </a:solidFill>
              </a:rPr>
              <a:t>produces low occupancy.</a:t>
            </a:r>
          </a:p>
          <a:p>
            <a:r>
              <a:rPr lang="en-US" sz="1800" b="1" dirty="0" smtClean="0">
                <a:solidFill>
                  <a:srgbClr val="C00000"/>
                </a:solidFill>
              </a:rPr>
              <a:t>Detector can function well in</a:t>
            </a:r>
          </a:p>
          <a:p>
            <a:r>
              <a:rPr lang="en-US" sz="1800" b="1" dirty="0" smtClean="0">
                <a:solidFill>
                  <a:srgbClr val="C00000"/>
                </a:solidFill>
              </a:rPr>
              <a:t>high pileup environment</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2"/>
          <p:cNvSpPr>
            <a:spLocks noGrp="1" noChangeArrowheads="1"/>
          </p:cNvSpPr>
          <p:nvPr>
            <p:ph type="title"/>
          </p:nvPr>
        </p:nvSpPr>
        <p:spPr/>
        <p:txBody>
          <a:bodyPr/>
          <a:lstStyle/>
          <a:p>
            <a:r>
              <a:rPr lang="en-US" b="1" dirty="0">
                <a:solidFill>
                  <a:schemeClr val="tx1"/>
                </a:solidFill>
              </a:rPr>
              <a:t>The CMS Pixel System</a:t>
            </a:r>
          </a:p>
        </p:txBody>
      </p:sp>
      <p:sp>
        <p:nvSpPr>
          <p:cNvPr id="4" name="Footer Placeholder 3"/>
          <p:cNvSpPr>
            <a:spLocks noGrp="1"/>
          </p:cNvSpPr>
          <p:nvPr>
            <p:ph type="ftr" sz="quarter" idx="10"/>
          </p:nvPr>
        </p:nvSpPr>
        <p:spPr/>
        <p:txBody>
          <a:bodyPr/>
          <a:lstStyle/>
          <a:p>
            <a:r>
              <a:rPr lang="en-US" smtClean="0"/>
              <a:t>CMS Data Analysis School  September 11, 2012</a:t>
            </a:r>
            <a:endParaRPr lang="en-US"/>
          </a:p>
        </p:txBody>
      </p:sp>
      <p:sp>
        <p:nvSpPr>
          <p:cNvPr id="5" name="Slide Number Placeholder 4"/>
          <p:cNvSpPr>
            <a:spLocks noGrp="1"/>
          </p:cNvSpPr>
          <p:nvPr>
            <p:ph type="sldNum" sz="quarter" idx="11"/>
          </p:nvPr>
        </p:nvSpPr>
        <p:spPr/>
        <p:txBody>
          <a:bodyPr/>
          <a:lstStyle/>
          <a:p>
            <a:fld id="{6D3D3452-46C8-44D6-B431-BB44D22B2657}" type="slidenum">
              <a:rPr lang="en-US"/>
              <a:pPr/>
              <a:t>34</a:t>
            </a:fld>
            <a:endParaRPr lang="en-US"/>
          </a:p>
        </p:txBody>
      </p:sp>
      <p:pic>
        <p:nvPicPr>
          <p:cNvPr id="299011" name="Picture 3"/>
          <p:cNvPicPr>
            <a:picLocks noChangeAspect="1" noChangeArrowheads="1"/>
          </p:cNvPicPr>
          <p:nvPr/>
        </p:nvPicPr>
        <p:blipFill>
          <a:blip r:embed="rId2"/>
          <a:srcRect/>
          <a:stretch>
            <a:fillRect/>
          </a:stretch>
        </p:blipFill>
        <p:spPr bwMode="auto">
          <a:xfrm>
            <a:off x="467544" y="1124744"/>
            <a:ext cx="8229600" cy="5383213"/>
          </a:xfrm>
          <a:prstGeom prst="rect">
            <a:avLst/>
          </a:prstGeom>
          <a:noFill/>
          <a:ln w="12700">
            <a:noFill/>
            <a:miter lim="800000"/>
            <a:headEnd/>
            <a:tailEnd/>
          </a:ln>
          <a:effectLst/>
        </p:spPr>
      </p:pic>
      <p:pic>
        <p:nvPicPr>
          <p:cNvPr id="6" name="Picture 4"/>
          <p:cNvPicPr>
            <a:picLocks noChangeAspect="1" noChangeArrowheads="1"/>
          </p:cNvPicPr>
          <p:nvPr/>
        </p:nvPicPr>
        <p:blipFill>
          <a:blip r:embed="rId3" cstate="print"/>
          <a:srcRect/>
          <a:stretch>
            <a:fillRect/>
          </a:stretch>
        </p:blipFill>
        <p:spPr bwMode="auto">
          <a:xfrm>
            <a:off x="179512" y="2125562"/>
            <a:ext cx="2267744" cy="1735486"/>
          </a:xfrm>
          <a:prstGeom prst="rect">
            <a:avLst/>
          </a:prstGeom>
          <a:noFill/>
        </p:spPr>
      </p:pic>
      <p:cxnSp>
        <p:nvCxnSpPr>
          <p:cNvPr id="8" name="Straight Arrow Connector 7"/>
          <p:cNvCxnSpPr/>
          <p:nvPr/>
        </p:nvCxnSpPr>
        <p:spPr bwMode="auto">
          <a:xfrm flipV="1">
            <a:off x="863588" y="2096852"/>
            <a:ext cx="1188132" cy="288032"/>
          </a:xfrm>
          <a:prstGeom prst="straightConnector1">
            <a:avLst/>
          </a:prstGeom>
          <a:noFill/>
          <a:ln w="9525" cap="flat" cmpd="sng" algn="ctr">
            <a:solidFill>
              <a:schemeClr val="tx1"/>
            </a:solidFill>
            <a:prstDash val="solid"/>
            <a:round/>
            <a:headEnd type="arrow"/>
            <a:tailEnd type="arrow"/>
          </a:ln>
          <a:effectLst/>
        </p:spPr>
      </p:cxnSp>
      <p:sp>
        <p:nvSpPr>
          <p:cNvPr id="13" name="TextBox 12"/>
          <p:cNvSpPr txBox="1"/>
          <p:nvPr/>
        </p:nvSpPr>
        <p:spPr>
          <a:xfrm>
            <a:off x="1007604" y="1988840"/>
            <a:ext cx="864339" cy="289310"/>
          </a:xfrm>
          <a:prstGeom prst="rect">
            <a:avLst/>
          </a:prstGeom>
          <a:noFill/>
        </p:spPr>
        <p:txBody>
          <a:bodyPr wrap="none" rtlCol="0">
            <a:spAutoFit/>
          </a:bodyPr>
          <a:lstStyle/>
          <a:p>
            <a:r>
              <a:rPr lang="en-US" sz="1600" dirty="0" smtClean="0"/>
              <a:t>~60 cm</a:t>
            </a:r>
            <a:endParaRPr lang="en-US" sz="16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Rectangle 2"/>
          <p:cNvSpPr>
            <a:spLocks noGrp="1" noChangeArrowheads="1"/>
          </p:cNvSpPr>
          <p:nvPr>
            <p:ph type="title"/>
          </p:nvPr>
        </p:nvSpPr>
        <p:spPr/>
        <p:txBody>
          <a:bodyPr/>
          <a:lstStyle/>
          <a:p>
            <a:r>
              <a:rPr lang="en-GB" sz="4000" dirty="0">
                <a:solidFill>
                  <a:schemeClr val="tx1"/>
                </a:solidFill>
              </a:rPr>
              <a:t>Completed Tracker</a:t>
            </a:r>
          </a:p>
        </p:txBody>
      </p:sp>
      <p:sp>
        <p:nvSpPr>
          <p:cNvPr id="4" name="Footer Placeholder 3"/>
          <p:cNvSpPr>
            <a:spLocks noGrp="1"/>
          </p:cNvSpPr>
          <p:nvPr>
            <p:ph type="ftr" sz="quarter" idx="10"/>
          </p:nvPr>
        </p:nvSpPr>
        <p:spPr/>
        <p:txBody>
          <a:bodyPr/>
          <a:lstStyle/>
          <a:p>
            <a:r>
              <a:rPr lang="en-US" smtClean="0"/>
              <a:t>CMS Data Analysis School  September 11, 2012</a:t>
            </a:r>
            <a:endParaRPr lang="en-US"/>
          </a:p>
        </p:txBody>
      </p:sp>
      <p:sp>
        <p:nvSpPr>
          <p:cNvPr id="5" name="Slide Number Placeholder 4"/>
          <p:cNvSpPr>
            <a:spLocks noGrp="1"/>
          </p:cNvSpPr>
          <p:nvPr>
            <p:ph type="sldNum" sz="quarter" idx="11"/>
          </p:nvPr>
        </p:nvSpPr>
        <p:spPr/>
        <p:txBody>
          <a:bodyPr/>
          <a:lstStyle/>
          <a:p>
            <a:fld id="{E18D1ADC-064D-4523-8F59-52F02A1C0689}" type="slidenum">
              <a:rPr lang="en-US"/>
              <a:pPr/>
              <a:t>35</a:t>
            </a:fld>
            <a:endParaRPr lang="en-US"/>
          </a:p>
        </p:txBody>
      </p:sp>
      <p:pic>
        <p:nvPicPr>
          <p:cNvPr id="304139" name="Picture 11"/>
          <p:cNvPicPr>
            <a:picLocks noChangeAspect="1" noChangeArrowheads="1"/>
          </p:cNvPicPr>
          <p:nvPr/>
        </p:nvPicPr>
        <p:blipFill>
          <a:blip r:embed="rId2"/>
          <a:srcRect/>
          <a:stretch>
            <a:fillRect/>
          </a:stretch>
        </p:blipFill>
        <p:spPr bwMode="auto">
          <a:xfrm>
            <a:off x="3834933" y="1031106"/>
            <a:ext cx="5165559" cy="4018074"/>
          </a:xfrm>
          <a:prstGeom prst="rect">
            <a:avLst/>
          </a:prstGeom>
          <a:noFill/>
        </p:spPr>
      </p:pic>
      <p:pic>
        <p:nvPicPr>
          <p:cNvPr id="6" name="Picture 5" descr="P1010022"/>
          <p:cNvPicPr>
            <a:picLocks noChangeAspect="1" noChangeArrowheads="1"/>
          </p:cNvPicPr>
          <p:nvPr/>
        </p:nvPicPr>
        <p:blipFill>
          <a:blip r:embed="rId3"/>
          <a:srcRect l="2327" t="12447" r="1164" b="3111"/>
          <a:stretch>
            <a:fillRect/>
          </a:stretch>
        </p:blipFill>
        <p:spPr bwMode="auto">
          <a:xfrm>
            <a:off x="359532" y="1016732"/>
            <a:ext cx="3359025" cy="2171732"/>
          </a:xfrm>
          <a:prstGeom prst="rect">
            <a:avLst/>
          </a:prstGeom>
          <a:noFill/>
          <a:ln w="9525">
            <a:noFill/>
            <a:miter lim="800000"/>
            <a:headEnd/>
            <a:tailEnd/>
          </a:ln>
        </p:spPr>
      </p:pic>
      <p:pic>
        <p:nvPicPr>
          <p:cNvPr id="7" name="Picture 7" descr="DSCN7387"/>
          <p:cNvPicPr>
            <a:picLocks noChangeAspect="1" noChangeArrowheads="1"/>
          </p:cNvPicPr>
          <p:nvPr/>
        </p:nvPicPr>
        <p:blipFill>
          <a:blip r:embed="rId4"/>
          <a:srcRect t="13016"/>
          <a:stretch>
            <a:fillRect/>
          </a:stretch>
        </p:blipFill>
        <p:spPr bwMode="auto">
          <a:xfrm>
            <a:off x="359532" y="3212976"/>
            <a:ext cx="3330428" cy="2356557"/>
          </a:xfrm>
          <a:prstGeom prst="rect">
            <a:avLst/>
          </a:prstGeom>
          <a:noFill/>
          <a:ln w="9525">
            <a:noFill/>
            <a:miter lim="800000"/>
            <a:headEnd/>
            <a:tailEnd/>
          </a:ln>
        </p:spPr>
      </p:pic>
      <p:pic>
        <p:nvPicPr>
          <p:cNvPr id="8" name="Picture 8"/>
          <p:cNvPicPr>
            <a:picLocks noChangeAspect="1" noChangeArrowheads="1"/>
          </p:cNvPicPr>
          <p:nvPr/>
        </p:nvPicPr>
        <p:blipFill>
          <a:blip r:embed="rId5" cstate="print"/>
          <a:srcRect l="6067" t="25618" r="3033" b="26292"/>
          <a:stretch>
            <a:fillRect/>
          </a:stretch>
        </p:blipFill>
        <p:spPr bwMode="auto">
          <a:xfrm>
            <a:off x="4788024" y="5089054"/>
            <a:ext cx="3636715" cy="1544302"/>
          </a:xfrm>
          <a:prstGeom prst="rect">
            <a:avLst/>
          </a:prstGeom>
          <a:noFill/>
          <a:ln w="9525">
            <a:noFill/>
            <a:miter lim="800000"/>
            <a:headEnd/>
            <a:tailEnd/>
          </a:ln>
        </p:spPr>
      </p:pic>
      <p:sp>
        <p:nvSpPr>
          <p:cNvPr id="10" name="Text Box 13"/>
          <p:cNvSpPr txBox="1">
            <a:spLocks noChangeArrowheads="1"/>
          </p:cNvSpPr>
          <p:nvPr/>
        </p:nvSpPr>
        <p:spPr bwMode="auto">
          <a:xfrm>
            <a:off x="2447764" y="3248980"/>
            <a:ext cx="1224136" cy="861774"/>
          </a:xfrm>
          <a:prstGeom prst="rect">
            <a:avLst/>
          </a:prstGeom>
          <a:solidFill>
            <a:srgbClr val="00CCFF">
              <a:alpha val="50000"/>
            </a:srgbClr>
          </a:solidFill>
          <a:ln w="12700" cap="sq">
            <a:noFill/>
            <a:miter lim="800000"/>
            <a:headEnd type="none" w="sm" len="sm"/>
            <a:tailEnd type="none" w="sm" len="sm"/>
          </a:ln>
          <a:effectLst/>
        </p:spPr>
        <p:txBody>
          <a:bodyPr wrap="square">
            <a:spAutoFit/>
          </a:bodyPr>
          <a:lstStyle/>
          <a:p>
            <a:pPr eaLnBrk="0" hangingPunct="0">
              <a:lnSpc>
                <a:spcPct val="100000"/>
              </a:lnSpc>
              <a:buClrTx/>
              <a:buSzTx/>
              <a:buFontTx/>
              <a:buNone/>
            </a:pPr>
            <a:r>
              <a:rPr lang="en-US" sz="2000" b="1" dirty="0" smtClean="0"/>
              <a:t>TOB</a:t>
            </a:r>
          </a:p>
          <a:p>
            <a:pPr eaLnBrk="0" hangingPunct="0">
              <a:lnSpc>
                <a:spcPct val="100000"/>
              </a:lnSpc>
              <a:buClrTx/>
              <a:buSzTx/>
              <a:buFontTx/>
              <a:buNone/>
            </a:pPr>
            <a:r>
              <a:rPr lang="en-US" sz="2000" b="1" dirty="0" smtClean="0"/>
              <a:t>6 layers</a:t>
            </a:r>
            <a:endParaRPr lang="en-US" sz="2000" b="1" dirty="0"/>
          </a:p>
        </p:txBody>
      </p:sp>
      <p:sp>
        <p:nvSpPr>
          <p:cNvPr id="11" name="Text Box 13"/>
          <p:cNvSpPr txBox="1">
            <a:spLocks noChangeArrowheads="1"/>
          </p:cNvSpPr>
          <p:nvPr/>
        </p:nvSpPr>
        <p:spPr bwMode="auto">
          <a:xfrm>
            <a:off x="2411760" y="2243190"/>
            <a:ext cx="1296144" cy="861774"/>
          </a:xfrm>
          <a:prstGeom prst="rect">
            <a:avLst/>
          </a:prstGeom>
          <a:solidFill>
            <a:srgbClr val="00CCFF">
              <a:alpha val="50000"/>
            </a:srgbClr>
          </a:solidFill>
          <a:ln w="12700" cap="sq">
            <a:noFill/>
            <a:miter lim="800000"/>
            <a:headEnd type="none" w="sm" len="sm"/>
            <a:tailEnd type="none" w="sm" len="sm"/>
          </a:ln>
          <a:effectLst/>
        </p:spPr>
        <p:txBody>
          <a:bodyPr wrap="square">
            <a:spAutoFit/>
          </a:bodyPr>
          <a:lstStyle/>
          <a:p>
            <a:pPr eaLnBrk="0" hangingPunct="0">
              <a:lnSpc>
                <a:spcPct val="100000"/>
              </a:lnSpc>
              <a:buClrTx/>
              <a:buSzTx/>
              <a:buFontTx/>
              <a:buNone/>
            </a:pPr>
            <a:r>
              <a:rPr lang="en-US" sz="2000" b="1" dirty="0" smtClean="0"/>
              <a:t>TIB</a:t>
            </a:r>
          </a:p>
          <a:p>
            <a:pPr eaLnBrk="0" hangingPunct="0">
              <a:lnSpc>
                <a:spcPct val="100000"/>
              </a:lnSpc>
              <a:buClrTx/>
              <a:buSzTx/>
              <a:buFontTx/>
              <a:buNone/>
            </a:pPr>
            <a:r>
              <a:rPr lang="en-US" sz="2000" b="1" dirty="0" smtClean="0"/>
              <a:t>4 layers</a:t>
            </a:r>
            <a:endParaRPr lang="en-US" sz="2000" b="1" dirty="0"/>
          </a:p>
        </p:txBody>
      </p:sp>
      <p:sp>
        <p:nvSpPr>
          <p:cNvPr id="12" name="Text Box 13"/>
          <p:cNvSpPr txBox="1">
            <a:spLocks noChangeArrowheads="1"/>
          </p:cNvSpPr>
          <p:nvPr/>
        </p:nvSpPr>
        <p:spPr bwMode="auto">
          <a:xfrm>
            <a:off x="7523869" y="5117814"/>
            <a:ext cx="1044575" cy="707886"/>
          </a:xfrm>
          <a:prstGeom prst="rect">
            <a:avLst/>
          </a:prstGeom>
          <a:solidFill>
            <a:srgbClr val="00CCFF">
              <a:alpha val="50000"/>
            </a:srgbClr>
          </a:solidFill>
          <a:ln w="12700" cap="sq">
            <a:noFill/>
            <a:miter lim="800000"/>
            <a:headEnd type="none" w="sm" len="sm"/>
            <a:tailEnd type="none" w="sm" len="sm"/>
          </a:ln>
          <a:effectLst/>
        </p:spPr>
        <p:txBody>
          <a:bodyPr>
            <a:spAutoFit/>
          </a:bodyPr>
          <a:lstStyle/>
          <a:p>
            <a:pPr eaLnBrk="0" hangingPunct="0">
              <a:lnSpc>
                <a:spcPct val="100000"/>
              </a:lnSpc>
              <a:buClrTx/>
              <a:buSzTx/>
              <a:buFontTx/>
              <a:buNone/>
            </a:pPr>
            <a:r>
              <a:rPr lang="en-US" sz="2000" b="1" dirty="0" smtClean="0"/>
              <a:t>TEC “petal”</a:t>
            </a:r>
          </a:p>
        </p:txBody>
      </p:sp>
      <p:sp>
        <p:nvSpPr>
          <p:cNvPr id="13" name="Rectangle 12"/>
          <p:cNvSpPr/>
          <p:nvPr/>
        </p:nvSpPr>
        <p:spPr>
          <a:xfrm>
            <a:off x="107504" y="5733256"/>
            <a:ext cx="4572000" cy="683264"/>
          </a:xfrm>
          <a:prstGeom prst="rect">
            <a:avLst/>
          </a:prstGeom>
        </p:spPr>
        <p:txBody>
          <a:bodyPr>
            <a:spAutoFit/>
          </a:bodyPr>
          <a:lstStyle/>
          <a:p>
            <a:pPr marL="342900" indent="-342900"/>
            <a:r>
              <a:rPr lang="en-US" dirty="0" smtClean="0"/>
              <a:t>2300 square feet of silicon!!!!! detectors, 11 million strips</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Tracking System Performance</a:t>
            </a:r>
            <a:endParaRPr lang="en-US" dirty="0">
              <a:solidFill>
                <a:schemeClr val="tx1"/>
              </a:solidFill>
            </a:endParaRPr>
          </a:p>
        </p:txBody>
      </p:sp>
      <p:sp>
        <p:nvSpPr>
          <p:cNvPr id="4" name="Footer Placeholder 3"/>
          <p:cNvSpPr>
            <a:spLocks noGrp="1"/>
          </p:cNvSpPr>
          <p:nvPr>
            <p:ph type="ftr" sz="quarter" idx="10"/>
          </p:nvPr>
        </p:nvSpPr>
        <p:spPr/>
        <p:txBody>
          <a:bodyPr/>
          <a:lstStyle/>
          <a:p>
            <a:r>
              <a:rPr lang="en-US" smtClean="0"/>
              <a:t>CMS Data Analysis School  September 11, 2012</a:t>
            </a:r>
            <a:endParaRPr lang="en-US" dirty="0"/>
          </a:p>
        </p:txBody>
      </p:sp>
      <p:sp>
        <p:nvSpPr>
          <p:cNvPr id="5" name="Slide Number Placeholder 4"/>
          <p:cNvSpPr>
            <a:spLocks noGrp="1"/>
          </p:cNvSpPr>
          <p:nvPr>
            <p:ph type="sldNum" sz="quarter" idx="11"/>
          </p:nvPr>
        </p:nvSpPr>
        <p:spPr/>
        <p:txBody>
          <a:bodyPr/>
          <a:lstStyle/>
          <a:p>
            <a:fld id="{18178D1C-DE8A-4798-95A2-4F899DF1A931}" type="slidenum">
              <a:rPr lang="en-US" smtClean="0"/>
              <a:pPr/>
              <a:t>36</a:t>
            </a:fld>
            <a:endParaRPr lang="en-US"/>
          </a:p>
        </p:txBody>
      </p:sp>
      <p:pic>
        <p:nvPicPr>
          <p:cNvPr id="317441" name="Picture 1"/>
          <p:cNvPicPr>
            <a:picLocks noChangeAspect="1" noChangeArrowheads="1"/>
          </p:cNvPicPr>
          <p:nvPr/>
        </p:nvPicPr>
        <p:blipFill>
          <a:blip r:embed="rId3"/>
          <a:srcRect/>
          <a:stretch>
            <a:fillRect/>
          </a:stretch>
        </p:blipFill>
        <p:spPr bwMode="auto">
          <a:xfrm>
            <a:off x="4514054" y="1599717"/>
            <a:ext cx="4450434" cy="2693379"/>
          </a:xfrm>
          <a:prstGeom prst="rect">
            <a:avLst/>
          </a:prstGeom>
          <a:noFill/>
          <a:ln w="9525">
            <a:noFill/>
            <a:miter lim="800000"/>
            <a:headEnd/>
            <a:tailEnd/>
          </a:ln>
        </p:spPr>
      </p:pic>
      <p:pic>
        <p:nvPicPr>
          <p:cNvPr id="317443" name="Picture 3"/>
          <p:cNvPicPr>
            <a:picLocks noChangeAspect="1" noChangeArrowheads="1"/>
          </p:cNvPicPr>
          <p:nvPr/>
        </p:nvPicPr>
        <p:blipFill>
          <a:blip r:embed="rId4"/>
          <a:srcRect/>
          <a:stretch>
            <a:fillRect/>
          </a:stretch>
        </p:blipFill>
        <p:spPr bwMode="auto">
          <a:xfrm>
            <a:off x="35496" y="1149584"/>
            <a:ext cx="4572508" cy="1775360"/>
          </a:xfrm>
          <a:prstGeom prst="rect">
            <a:avLst/>
          </a:prstGeom>
          <a:noFill/>
          <a:ln w="9525">
            <a:noFill/>
            <a:miter lim="800000"/>
            <a:headEnd/>
            <a:tailEnd/>
          </a:ln>
        </p:spPr>
      </p:pic>
      <p:pic>
        <p:nvPicPr>
          <p:cNvPr id="317446" name="Picture 6"/>
          <p:cNvPicPr>
            <a:picLocks noChangeAspect="1" noChangeArrowheads="1"/>
          </p:cNvPicPr>
          <p:nvPr/>
        </p:nvPicPr>
        <p:blipFill>
          <a:blip r:embed="rId5"/>
          <a:srcRect/>
          <a:stretch>
            <a:fillRect/>
          </a:stretch>
        </p:blipFill>
        <p:spPr bwMode="auto">
          <a:xfrm>
            <a:off x="107504" y="2816932"/>
            <a:ext cx="2081517" cy="1941190"/>
          </a:xfrm>
          <a:prstGeom prst="rect">
            <a:avLst/>
          </a:prstGeom>
          <a:noFill/>
          <a:ln w="9525">
            <a:noFill/>
            <a:miter lim="800000"/>
            <a:headEnd/>
            <a:tailEnd/>
          </a:ln>
        </p:spPr>
      </p:pic>
      <p:pic>
        <p:nvPicPr>
          <p:cNvPr id="317447" name="Picture 7"/>
          <p:cNvPicPr>
            <a:picLocks noChangeAspect="1" noChangeArrowheads="1"/>
          </p:cNvPicPr>
          <p:nvPr/>
        </p:nvPicPr>
        <p:blipFill>
          <a:blip r:embed="rId6"/>
          <a:srcRect/>
          <a:stretch>
            <a:fillRect/>
          </a:stretch>
        </p:blipFill>
        <p:spPr bwMode="auto">
          <a:xfrm>
            <a:off x="2267744" y="2888940"/>
            <a:ext cx="2088232" cy="1925815"/>
          </a:xfrm>
          <a:prstGeom prst="rect">
            <a:avLst/>
          </a:prstGeom>
          <a:noFill/>
          <a:ln w="9525">
            <a:noFill/>
            <a:miter lim="800000"/>
            <a:headEnd/>
            <a:tailEnd/>
          </a:ln>
        </p:spPr>
      </p:pic>
      <p:graphicFrame>
        <p:nvGraphicFramePr>
          <p:cNvPr id="10" name="Object 9"/>
          <p:cNvGraphicFramePr>
            <a:graphicFrameLocks noChangeAspect="1"/>
          </p:cNvGraphicFramePr>
          <p:nvPr/>
        </p:nvGraphicFramePr>
        <p:xfrm>
          <a:off x="4711452" y="4509120"/>
          <a:ext cx="4037012" cy="504825"/>
        </p:xfrm>
        <a:graphic>
          <a:graphicData uri="http://schemas.openxmlformats.org/presentationml/2006/ole">
            <p:oleObj spid="_x0000_s317441" name="Equation" r:id="rId7" imgW="3149280" imgH="393480" progId="Equation.3">
              <p:embed/>
            </p:oleObj>
          </a:graphicData>
        </a:graphic>
      </p:graphicFrame>
      <p:sp>
        <p:nvSpPr>
          <p:cNvPr id="11" name="TextBox 10"/>
          <p:cNvSpPr txBox="1"/>
          <p:nvPr/>
        </p:nvSpPr>
        <p:spPr>
          <a:xfrm>
            <a:off x="4636059" y="5121188"/>
            <a:ext cx="4328429" cy="289310"/>
          </a:xfrm>
          <a:prstGeom prst="rect">
            <a:avLst/>
          </a:prstGeom>
          <a:noFill/>
        </p:spPr>
        <p:txBody>
          <a:bodyPr wrap="none" rtlCol="0">
            <a:spAutoFit/>
          </a:bodyPr>
          <a:lstStyle/>
          <a:p>
            <a:r>
              <a:rPr lang="en-US" sz="1600" dirty="0" smtClean="0"/>
              <a:t>&lt;impact parameter&gt; &gt; resolution (50-100 </a:t>
            </a:r>
            <a:r>
              <a:rPr lang="en-US" sz="1600" dirty="0" smtClean="0">
                <a:latin typeface="Symbol" pitchFamily="18" charset="2"/>
              </a:rPr>
              <a:t>m</a:t>
            </a:r>
            <a:r>
              <a:rPr lang="en-US" sz="1600" dirty="0" smtClean="0"/>
              <a:t>m)</a:t>
            </a:r>
            <a:endParaRPr lang="en-US" sz="1600" dirty="0"/>
          </a:p>
        </p:txBody>
      </p:sp>
      <p:pic>
        <p:nvPicPr>
          <p:cNvPr id="317442" name="Picture 2"/>
          <p:cNvPicPr>
            <a:picLocks noChangeAspect="1" noChangeArrowheads="1"/>
          </p:cNvPicPr>
          <p:nvPr/>
        </p:nvPicPr>
        <p:blipFill>
          <a:blip r:embed="rId8"/>
          <a:srcRect/>
          <a:stretch>
            <a:fillRect/>
          </a:stretch>
        </p:blipFill>
        <p:spPr bwMode="auto">
          <a:xfrm>
            <a:off x="1295636" y="4725144"/>
            <a:ext cx="2016224" cy="183430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lstStyle/>
          <a:p>
            <a:r>
              <a:rPr lang="en-US" dirty="0" err="1">
                <a:solidFill>
                  <a:schemeClr val="tx1"/>
                </a:solidFill>
              </a:rPr>
              <a:t>Calorimetry</a:t>
            </a:r>
            <a:endParaRPr lang="en-US" dirty="0">
              <a:solidFill>
                <a:schemeClr val="tx1"/>
              </a:solidFill>
            </a:endParaRPr>
          </a:p>
        </p:txBody>
      </p:sp>
      <p:sp>
        <p:nvSpPr>
          <p:cNvPr id="48" name="Footer Placeholder 4"/>
          <p:cNvSpPr>
            <a:spLocks noGrp="1"/>
          </p:cNvSpPr>
          <p:nvPr>
            <p:ph type="ftr" sz="quarter" idx="10"/>
          </p:nvPr>
        </p:nvSpPr>
        <p:spPr/>
        <p:txBody>
          <a:bodyPr/>
          <a:lstStyle/>
          <a:p>
            <a:r>
              <a:rPr lang="en-US" smtClean="0"/>
              <a:t>CMS Data Analysis School  September 11, 2012</a:t>
            </a:r>
            <a:endParaRPr lang="en-US"/>
          </a:p>
        </p:txBody>
      </p:sp>
      <p:sp>
        <p:nvSpPr>
          <p:cNvPr id="49" name="Slide Number Placeholder 5"/>
          <p:cNvSpPr>
            <a:spLocks noGrp="1"/>
          </p:cNvSpPr>
          <p:nvPr>
            <p:ph type="sldNum" sz="quarter" idx="11"/>
          </p:nvPr>
        </p:nvSpPr>
        <p:spPr/>
        <p:txBody>
          <a:bodyPr/>
          <a:lstStyle/>
          <a:p>
            <a:fld id="{807DFA48-DDC5-4A58-8BBC-9EFE0C88EECB}" type="slidenum">
              <a:rPr lang="en-US"/>
              <a:pPr/>
              <a:t>37</a:t>
            </a:fld>
            <a:endParaRPr lang="en-US"/>
          </a:p>
        </p:txBody>
      </p:sp>
      <p:sp>
        <p:nvSpPr>
          <p:cNvPr id="159747" name="Rectangle 3"/>
          <p:cNvSpPr>
            <a:spLocks noGrp="1" noChangeArrowheads="1"/>
          </p:cNvSpPr>
          <p:nvPr>
            <p:ph type="body" sz="half" idx="4294967295"/>
          </p:nvPr>
        </p:nvSpPr>
        <p:spPr>
          <a:xfrm>
            <a:off x="395288" y="1017092"/>
            <a:ext cx="8748712" cy="1547812"/>
          </a:xfrm>
        </p:spPr>
        <p:txBody>
          <a:bodyPr/>
          <a:lstStyle/>
          <a:p>
            <a:pPr>
              <a:lnSpc>
                <a:spcPct val="90000"/>
              </a:lnSpc>
            </a:pPr>
            <a:r>
              <a:rPr lang="en-US" sz="2000" b="1" dirty="0"/>
              <a:t>Particles shower in calorimeter creating other particles which shower and so on until no more energy is left</a:t>
            </a:r>
          </a:p>
          <a:p>
            <a:pPr>
              <a:lnSpc>
                <a:spcPct val="90000"/>
              </a:lnSpc>
            </a:pPr>
            <a:r>
              <a:rPr lang="en-US" sz="2000" b="1" dirty="0"/>
              <a:t>The created charged particles </a:t>
            </a:r>
            <a:r>
              <a:rPr lang="en-US" sz="2000" b="1" dirty="0" smtClean="0"/>
              <a:t>produce light via scintillation or Cherenkov mechanisms </a:t>
            </a:r>
            <a:r>
              <a:rPr lang="en-US" sz="2000" b="1" dirty="0"/>
              <a:t>which can be collected and is proportional to the original particle energy</a:t>
            </a:r>
          </a:p>
        </p:txBody>
      </p:sp>
      <p:graphicFrame>
        <p:nvGraphicFramePr>
          <p:cNvPr id="159748" name="Object 4"/>
          <p:cNvGraphicFramePr>
            <a:graphicFrameLocks noChangeAspect="1"/>
          </p:cNvGraphicFramePr>
          <p:nvPr>
            <p:ph sz="half" idx="4294967295"/>
          </p:nvPr>
        </p:nvGraphicFramePr>
        <p:xfrm>
          <a:off x="3023828" y="4329113"/>
          <a:ext cx="3348037" cy="1012825"/>
        </p:xfrm>
        <a:graphic>
          <a:graphicData uri="http://schemas.openxmlformats.org/presentationml/2006/ole">
            <p:oleObj spid="_x0000_s159748" name="Equation" r:id="rId3" imgW="1384200" imgH="419040" progId="Equation.3">
              <p:embed/>
            </p:oleObj>
          </a:graphicData>
        </a:graphic>
      </p:graphicFrame>
      <p:sp>
        <p:nvSpPr>
          <p:cNvPr id="159779" name="Rectangle 35"/>
          <p:cNvSpPr>
            <a:spLocks noChangeArrowheads="1"/>
          </p:cNvSpPr>
          <p:nvPr/>
        </p:nvSpPr>
        <p:spPr bwMode="auto">
          <a:xfrm>
            <a:off x="358775" y="2492450"/>
            <a:ext cx="8497888" cy="144462"/>
          </a:xfrm>
          <a:prstGeom prst="rect">
            <a:avLst/>
          </a:prstGeom>
          <a:gradFill rotWithShape="1">
            <a:gsLst>
              <a:gs pos="0">
                <a:srgbClr val="CC6600"/>
              </a:gs>
              <a:gs pos="50000">
                <a:srgbClr val="CC6600">
                  <a:gamma/>
                  <a:shade val="46275"/>
                  <a:invGamma/>
                </a:srgbClr>
              </a:gs>
              <a:gs pos="100000">
                <a:srgbClr val="CC6600"/>
              </a:gs>
            </a:gsLst>
            <a:lin ang="0" scaled="1"/>
          </a:gradFill>
          <a:ln w="12700" cap="sq">
            <a:solidFill>
              <a:srgbClr val="FF9933"/>
            </a:solidFill>
            <a:miter lim="800000"/>
            <a:headEnd type="none" w="sm" len="sm"/>
            <a:tailEnd type="none" w="sm" len="sm"/>
          </a:ln>
          <a:effectLst/>
        </p:spPr>
        <p:txBody>
          <a:bodyPr wrap="none" anchor="ctr"/>
          <a:lstStyle/>
          <a:p>
            <a:endParaRPr lang="en-US"/>
          </a:p>
        </p:txBody>
      </p:sp>
      <p:grpSp>
        <p:nvGrpSpPr>
          <p:cNvPr id="159789" name="Group 45"/>
          <p:cNvGrpSpPr>
            <a:grpSpLocks/>
          </p:cNvGrpSpPr>
          <p:nvPr/>
        </p:nvGrpSpPr>
        <p:grpSpPr bwMode="auto">
          <a:xfrm>
            <a:off x="179388" y="2636838"/>
            <a:ext cx="2916237" cy="2543175"/>
            <a:chOff x="272" y="1570"/>
            <a:chExt cx="1837" cy="1777"/>
          </a:xfrm>
        </p:grpSpPr>
        <p:sp>
          <p:nvSpPr>
            <p:cNvPr id="159751" name="Rectangle 7"/>
            <p:cNvSpPr>
              <a:spLocks noChangeArrowheads="1"/>
            </p:cNvSpPr>
            <p:nvPr/>
          </p:nvSpPr>
          <p:spPr bwMode="auto">
            <a:xfrm>
              <a:off x="650" y="1962"/>
              <a:ext cx="68" cy="919"/>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59752" name="Rectangle 8"/>
            <p:cNvSpPr>
              <a:spLocks noChangeArrowheads="1"/>
            </p:cNvSpPr>
            <p:nvPr/>
          </p:nvSpPr>
          <p:spPr bwMode="auto">
            <a:xfrm>
              <a:off x="851" y="1962"/>
              <a:ext cx="68" cy="919"/>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59753" name="Rectangle 9"/>
            <p:cNvSpPr>
              <a:spLocks noChangeArrowheads="1"/>
            </p:cNvSpPr>
            <p:nvPr/>
          </p:nvSpPr>
          <p:spPr bwMode="auto">
            <a:xfrm>
              <a:off x="1053" y="1962"/>
              <a:ext cx="67" cy="919"/>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59754" name="Rectangle 10"/>
            <p:cNvSpPr>
              <a:spLocks noChangeArrowheads="1"/>
            </p:cNvSpPr>
            <p:nvPr/>
          </p:nvSpPr>
          <p:spPr bwMode="auto">
            <a:xfrm>
              <a:off x="1254" y="1962"/>
              <a:ext cx="68" cy="919"/>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59755" name="Rectangle 11"/>
            <p:cNvSpPr>
              <a:spLocks noChangeArrowheads="1"/>
            </p:cNvSpPr>
            <p:nvPr/>
          </p:nvSpPr>
          <p:spPr bwMode="auto">
            <a:xfrm>
              <a:off x="1455" y="1962"/>
              <a:ext cx="68" cy="919"/>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59756" name="Rectangle 12"/>
            <p:cNvSpPr>
              <a:spLocks noChangeArrowheads="1"/>
            </p:cNvSpPr>
            <p:nvPr/>
          </p:nvSpPr>
          <p:spPr bwMode="auto">
            <a:xfrm>
              <a:off x="1656" y="1962"/>
              <a:ext cx="68" cy="919"/>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59757" name="Rectangle 13"/>
            <p:cNvSpPr>
              <a:spLocks noChangeArrowheads="1"/>
            </p:cNvSpPr>
            <p:nvPr/>
          </p:nvSpPr>
          <p:spPr bwMode="auto">
            <a:xfrm>
              <a:off x="718" y="1962"/>
              <a:ext cx="133" cy="919"/>
            </a:xfrm>
            <a:prstGeom prst="rect">
              <a:avLst/>
            </a:prstGeom>
            <a:solidFill>
              <a:srgbClr val="FFFF66"/>
            </a:solidFill>
            <a:ln w="9525">
              <a:solidFill>
                <a:schemeClr val="tx1"/>
              </a:solidFill>
              <a:miter lim="800000"/>
              <a:headEnd/>
              <a:tailEnd/>
            </a:ln>
            <a:effectLst/>
          </p:spPr>
          <p:txBody>
            <a:bodyPr wrap="none" anchor="ctr"/>
            <a:lstStyle/>
            <a:p>
              <a:endParaRPr lang="en-US"/>
            </a:p>
          </p:txBody>
        </p:sp>
        <p:sp>
          <p:nvSpPr>
            <p:cNvPr id="159758" name="Rectangle 14"/>
            <p:cNvSpPr>
              <a:spLocks noChangeArrowheads="1"/>
            </p:cNvSpPr>
            <p:nvPr/>
          </p:nvSpPr>
          <p:spPr bwMode="auto">
            <a:xfrm>
              <a:off x="919" y="1962"/>
              <a:ext cx="134" cy="919"/>
            </a:xfrm>
            <a:prstGeom prst="rect">
              <a:avLst/>
            </a:prstGeom>
            <a:solidFill>
              <a:srgbClr val="FFFF66"/>
            </a:solidFill>
            <a:ln w="9525">
              <a:solidFill>
                <a:schemeClr val="tx1"/>
              </a:solidFill>
              <a:miter lim="800000"/>
              <a:headEnd/>
              <a:tailEnd/>
            </a:ln>
            <a:effectLst/>
          </p:spPr>
          <p:txBody>
            <a:bodyPr wrap="none" anchor="ctr"/>
            <a:lstStyle/>
            <a:p>
              <a:endParaRPr lang="en-US"/>
            </a:p>
          </p:txBody>
        </p:sp>
        <p:sp>
          <p:nvSpPr>
            <p:cNvPr id="159759" name="Rectangle 15"/>
            <p:cNvSpPr>
              <a:spLocks noChangeArrowheads="1"/>
            </p:cNvSpPr>
            <p:nvPr/>
          </p:nvSpPr>
          <p:spPr bwMode="auto">
            <a:xfrm>
              <a:off x="1120" y="1962"/>
              <a:ext cx="134" cy="919"/>
            </a:xfrm>
            <a:prstGeom prst="rect">
              <a:avLst/>
            </a:prstGeom>
            <a:solidFill>
              <a:srgbClr val="FFFF66"/>
            </a:solidFill>
            <a:ln w="9525">
              <a:solidFill>
                <a:schemeClr val="tx1"/>
              </a:solidFill>
              <a:miter lim="800000"/>
              <a:headEnd/>
              <a:tailEnd/>
            </a:ln>
            <a:effectLst/>
          </p:spPr>
          <p:txBody>
            <a:bodyPr wrap="none" anchor="ctr"/>
            <a:lstStyle/>
            <a:p>
              <a:endParaRPr lang="en-US"/>
            </a:p>
          </p:txBody>
        </p:sp>
        <p:sp>
          <p:nvSpPr>
            <p:cNvPr id="159760" name="Rectangle 16"/>
            <p:cNvSpPr>
              <a:spLocks noChangeArrowheads="1"/>
            </p:cNvSpPr>
            <p:nvPr/>
          </p:nvSpPr>
          <p:spPr bwMode="auto">
            <a:xfrm>
              <a:off x="1322" y="1962"/>
              <a:ext cx="133" cy="919"/>
            </a:xfrm>
            <a:prstGeom prst="rect">
              <a:avLst/>
            </a:prstGeom>
            <a:solidFill>
              <a:srgbClr val="FFFF66"/>
            </a:solidFill>
            <a:ln w="9525">
              <a:solidFill>
                <a:schemeClr val="tx1"/>
              </a:solidFill>
              <a:miter lim="800000"/>
              <a:headEnd/>
              <a:tailEnd/>
            </a:ln>
            <a:effectLst/>
          </p:spPr>
          <p:txBody>
            <a:bodyPr wrap="none" anchor="ctr"/>
            <a:lstStyle/>
            <a:p>
              <a:endParaRPr lang="en-US"/>
            </a:p>
          </p:txBody>
        </p:sp>
        <p:sp>
          <p:nvSpPr>
            <p:cNvPr id="159761" name="Rectangle 17"/>
            <p:cNvSpPr>
              <a:spLocks noChangeArrowheads="1"/>
            </p:cNvSpPr>
            <p:nvPr/>
          </p:nvSpPr>
          <p:spPr bwMode="auto">
            <a:xfrm>
              <a:off x="1523" y="1962"/>
              <a:ext cx="133" cy="919"/>
            </a:xfrm>
            <a:prstGeom prst="rect">
              <a:avLst/>
            </a:prstGeom>
            <a:solidFill>
              <a:srgbClr val="FFFF66"/>
            </a:solidFill>
            <a:ln w="9525">
              <a:solidFill>
                <a:schemeClr val="tx1"/>
              </a:solidFill>
              <a:miter lim="800000"/>
              <a:headEnd/>
              <a:tailEnd/>
            </a:ln>
            <a:effectLst/>
          </p:spPr>
          <p:txBody>
            <a:bodyPr wrap="none" anchor="ctr"/>
            <a:lstStyle/>
            <a:p>
              <a:endParaRPr lang="en-US"/>
            </a:p>
          </p:txBody>
        </p:sp>
        <p:sp>
          <p:nvSpPr>
            <p:cNvPr id="159762" name="Freeform 18"/>
            <p:cNvSpPr>
              <a:spLocks/>
            </p:cNvSpPr>
            <p:nvPr/>
          </p:nvSpPr>
          <p:spPr bwMode="auto">
            <a:xfrm>
              <a:off x="640" y="2011"/>
              <a:ext cx="1107" cy="386"/>
            </a:xfrm>
            <a:custGeom>
              <a:avLst/>
              <a:gdLst/>
              <a:ahLst/>
              <a:cxnLst>
                <a:cxn ang="0">
                  <a:pos x="0" y="496"/>
                </a:cxn>
                <a:cxn ang="0">
                  <a:pos x="96" y="496"/>
                </a:cxn>
                <a:cxn ang="0">
                  <a:pos x="240" y="352"/>
                </a:cxn>
                <a:cxn ang="0">
                  <a:pos x="384" y="112"/>
                </a:cxn>
                <a:cxn ang="0">
                  <a:pos x="576" y="16"/>
                </a:cxn>
                <a:cxn ang="0">
                  <a:pos x="720" y="16"/>
                </a:cxn>
                <a:cxn ang="0">
                  <a:pos x="864" y="112"/>
                </a:cxn>
                <a:cxn ang="0">
                  <a:pos x="960" y="208"/>
                </a:cxn>
                <a:cxn ang="0">
                  <a:pos x="1152" y="400"/>
                </a:cxn>
                <a:cxn ang="0">
                  <a:pos x="1344" y="496"/>
                </a:cxn>
                <a:cxn ang="0">
                  <a:pos x="1584" y="544"/>
                </a:cxn>
              </a:cxnLst>
              <a:rect l="0" t="0" r="r" b="b"/>
              <a:pathLst>
                <a:path w="1584" h="544">
                  <a:moveTo>
                    <a:pt x="0" y="496"/>
                  </a:moveTo>
                  <a:cubicBezTo>
                    <a:pt x="28" y="508"/>
                    <a:pt x="56" y="520"/>
                    <a:pt x="96" y="496"/>
                  </a:cubicBezTo>
                  <a:cubicBezTo>
                    <a:pt x="136" y="472"/>
                    <a:pt x="192" y="416"/>
                    <a:pt x="240" y="352"/>
                  </a:cubicBezTo>
                  <a:cubicBezTo>
                    <a:pt x="288" y="288"/>
                    <a:pt x="328" y="168"/>
                    <a:pt x="384" y="112"/>
                  </a:cubicBezTo>
                  <a:cubicBezTo>
                    <a:pt x="440" y="56"/>
                    <a:pt x="520" y="32"/>
                    <a:pt x="576" y="16"/>
                  </a:cubicBezTo>
                  <a:cubicBezTo>
                    <a:pt x="632" y="0"/>
                    <a:pt x="672" y="0"/>
                    <a:pt x="720" y="16"/>
                  </a:cubicBezTo>
                  <a:cubicBezTo>
                    <a:pt x="768" y="32"/>
                    <a:pt x="824" y="80"/>
                    <a:pt x="864" y="112"/>
                  </a:cubicBezTo>
                  <a:cubicBezTo>
                    <a:pt x="904" y="144"/>
                    <a:pt x="912" y="160"/>
                    <a:pt x="960" y="208"/>
                  </a:cubicBezTo>
                  <a:cubicBezTo>
                    <a:pt x="1008" y="256"/>
                    <a:pt x="1088" y="352"/>
                    <a:pt x="1152" y="400"/>
                  </a:cubicBezTo>
                  <a:cubicBezTo>
                    <a:pt x="1216" y="448"/>
                    <a:pt x="1272" y="472"/>
                    <a:pt x="1344" y="496"/>
                  </a:cubicBezTo>
                  <a:cubicBezTo>
                    <a:pt x="1416" y="520"/>
                    <a:pt x="1544" y="536"/>
                    <a:pt x="1584" y="544"/>
                  </a:cubicBezTo>
                </a:path>
              </a:pathLst>
            </a:custGeom>
            <a:noFill/>
            <a:ln w="38100" cmpd="sng">
              <a:solidFill>
                <a:srgbClr val="FF0000"/>
              </a:solidFill>
              <a:round/>
              <a:headEnd/>
              <a:tailEnd/>
            </a:ln>
            <a:effectLst/>
          </p:spPr>
          <p:txBody>
            <a:bodyPr wrap="none" anchor="ctr"/>
            <a:lstStyle/>
            <a:p>
              <a:endParaRPr lang="en-US"/>
            </a:p>
          </p:txBody>
        </p:sp>
        <p:sp>
          <p:nvSpPr>
            <p:cNvPr id="159763" name="Line 19"/>
            <p:cNvSpPr>
              <a:spLocks noChangeShapeType="1"/>
            </p:cNvSpPr>
            <p:nvPr/>
          </p:nvSpPr>
          <p:spPr bwMode="auto">
            <a:xfrm flipH="1">
              <a:off x="768" y="1763"/>
              <a:ext cx="213" cy="173"/>
            </a:xfrm>
            <a:prstGeom prst="line">
              <a:avLst/>
            </a:prstGeom>
            <a:noFill/>
            <a:ln w="28575">
              <a:solidFill>
                <a:schemeClr val="tx1"/>
              </a:solidFill>
              <a:round/>
              <a:headEnd/>
              <a:tailEnd type="triangle" w="med" len="med"/>
            </a:ln>
            <a:effectLst/>
          </p:spPr>
          <p:txBody>
            <a:bodyPr wrap="none" anchor="ctr"/>
            <a:lstStyle/>
            <a:p>
              <a:endParaRPr lang="en-US"/>
            </a:p>
          </p:txBody>
        </p:sp>
        <p:sp>
          <p:nvSpPr>
            <p:cNvPr id="159764" name="Line 20"/>
            <p:cNvSpPr>
              <a:spLocks noChangeShapeType="1"/>
            </p:cNvSpPr>
            <p:nvPr/>
          </p:nvSpPr>
          <p:spPr bwMode="auto">
            <a:xfrm flipH="1">
              <a:off x="981" y="1763"/>
              <a:ext cx="42" cy="195"/>
            </a:xfrm>
            <a:prstGeom prst="line">
              <a:avLst/>
            </a:prstGeom>
            <a:noFill/>
            <a:ln w="9525">
              <a:solidFill>
                <a:schemeClr val="tx1"/>
              </a:solidFill>
              <a:round/>
              <a:headEnd/>
              <a:tailEnd type="triangle" w="med" len="med"/>
            </a:ln>
            <a:effectLst/>
          </p:spPr>
          <p:txBody>
            <a:bodyPr wrap="none" anchor="ctr"/>
            <a:lstStyle/>
            <a:p>
              <a:endParaRPr lang="en-US"/>
            </a:p>
          </p:txBody>
        </p:sp>
        <p:sp>
          <p:nvSpPr>
            <p:cNvPr id="159765" name="Line 21"/>
            <p:cNvSpPr>
              <a:spLocks noChangeShapeType="1"/>
            </p:cNvSpPr>
            <p:nvPr/>
          </p:nvSpPr>
          <p:spPr bwMode="auto">
            <a:xfrm>
              <a:off x="1044" y="1763"/>
              <a:ext cx="143" cy="199"/>
            </a:xfrm>
            <a:prstGeom prst="line">
              <a:avLst/>
            </a:prstGeom>
            <a:noFill/>
            <a:ln w="9525">
              <a:solidFill>
                <a:schemeClr val="tx1"/>
              </a:solidFill>
              <a:round/>
              <a:headEnd/>
              <a:tailEnd type="triangle" w="med" len="med"/>
            </a:ln>
            <a:effectLst/>
          </p:spPr>
          <p:txBody>
            <a:bodyPr wrap="none" anchor="ctr"/>
            <a:lstStyle/>
            <a:p>
              <a:endParaRPr lang="en-US"/>
            </a:p>
          </p:txBody>
        </p:sp>
        <p:sp>
          <p:nvSpPr>
            <p:cNvPr id="159766" name="Line 22"/>
            <p:cNvSpPr>
              <a:spLocks noChangeShapeType="1"/>
            </p:cNvSpPr>
            <p:nvPr/>
          </p:nvSpPr>
          <p:spPr bwMode="auto">
            <a:xfrm>
              <a:off x="1087" y="1763"/>
              <a:ext cx="302" cy="199"/>
            </a:xfrm>
            <a:prstGeom prst="line">
              <a:avLst/>
            </a:prstGeom>
            <a:noFill/>
            <a:ln w="9525">
              <a:solidFill>
                <a:schemeClr val="tx1"/>
              </a:solidFill>
              <a:round/>
              <a:headEnd/>
              <a:tailEnd type="triangle" w="med" len="med"/>
            </a:ln>
            <a:effectLst/>
          </p:spPr>
          <p:txBody>
            <a:bodyPr wrap="none" anchor="ctr"/>
            <a:lstStyle/>
            <a:p>
              <a:endParaRPr lang="en-US"/>
            </a:p>
          </p:txBody>
        </p:sp>
        <p:sp>
          <p:nvSpPr>
            <p:cNvPr id="159767" name="Line 23"/>
            <p:cNvSpPr>
              <a:spLocks noChangeShapeType="1"/>
            </p:cNvSpPr>
            <p:nvPr/>
          </p:nvSpPr>
          <p:spPr bwMode="auto">
            <a:xfrm>
              <a:off x="1087" y="1743"/>
              <a:ext cx="502" cy="219"/>
            </a:xfrm>
            <a:prstGeom prst="line">
              <a:avLst/>
            </a:prstGeom>
            <a:noFill/>
            <a:ln w="9525">
              <a:solidFill>
                <a:schemeClr val="tx1"/>
              </a:solidFill>
              <a:round/>
              <a:headEnd/>
              <a:tailEnd type="triangle" w="med" len="med"/>
            </a:ln>
            <a:effectLst/>
          </p:spPr>
          <p:txBody>
            <a:bodyPr wrap="none" anchor="ctr"/>
            <a:lstStyle/>
            <a:p>
              <a:endParaRPr lang="en-US"/>
            </a:p>
          </p:txBody>
        </p:sp>
        <p:sp>
          <p:nvSpPr>
            <p:cNvPr id="159768" name="Line 24"/>
            <p:cNvSpPr>
              <a:spLocks noChangeShapeType="1"/>
            </p:cNvSpPr>
            <p:nvPr/>
          </p:nvSpPr>
          <p:spPr bwMode="auto">
            <a:xfrm flipH="1" flipV="1">
              <a:off x="684" y="2881"/>
              <a:ext cx="369" cy="238"/>
            </a:xfrm>
            <a:prstGeom prst="line">
              <a:avLst/>
            </a:prstGeom>
            <a:noFill/>
            <a:ln w="9525">
              <a:solidFill>
                <a:schemeClr val="tx1"/>
              </a:solidFill>
              <a:round/>
              <a:headEnd/>
              <a:tailEnd type="triangle" w="med" len="med"/>
            </a:ln>
            <a:effectLst/>
          </p:spPr>
          <p:txBody>
            <a:bodyPr wrap="none" anchor="ctr"/>
            <a:lstStyle/>
            <a:p>
              <a:endParaRPr lang="en-US"/>
            </a:p>
          </p:txBody>
        </p:sp>
        <p:sp>
          <p:nvSpPr>
            <p:cNvPr id="159769" name="Line 25"/>
            <p:cNvSpPr>
              <a:spLocks noChangeShapeType="1"/>
            </p:cNvSpPr>
            <p:nvPr/>
          </p:nvSpPr>
          <p:spPr bwMode="auto">
            <a:xfrm flipH="1" flipV="1">
              <a:off x="885" y="2881"/>
              <a:ext cx="168" cy="238"/>
            </a:xfrm>
            <a:prstGeom prst="line">
              <a:avLst/>
            </a:prstGeom>
            <a:noFill/>
            <a:ln w="9525">
              <a:solidFill>
                <a:schemeClr val="tx1"/>
              </a:solidFill>
              <a:round/>
              <a:headEnd/>
              <a:tailEnd type="triangle" w="med" len="med"/>
            </a:ln>
            <a:effectLst/>
          </p:spPr>
          <p:txBody>
            <a:bodyPr wrap="none" anchor="ctr"/>
            <a:lstStyle/>
            <a:p>
              <a:endParaRPr lang="en-US"/>
            </a:p>
          </p:txBody>
        </p:sp>
        <p:sp>
          <p:nvSpPr>
            <p:cNvPr id="159770" name="Line 26"/>
            <p:cNvSpPr>
              <a:spLocks noChangeShapeType="1"/>
            </p:cNvSpPr>
            <p:nvPr/>
          </p:nvSpPr>
          <p:spPr bwMode="auto">
            <a:xfrm flipV="1">
              <a:off x="1053" y="2881"/>
              <a:ext cx="34" cy="205"/>
            </a:xfrm>
            <a:prstGeom prst="line">
              <a:avLst/>
            </a:prstGeom>
            <a:noFill/>
            <a:ln w="9525">
              <a:solidFill>
                <a:schemeClr val="tx1"/>
              </a:solidFill>
              <a:round/>
              <a:headEnd/>
              <a:tailEnd type="triangle" w="med" len="med"/>
            </a:ln>
            <a:effectLst/>
          </p:spPr>
          <p:txBody>
            <a:bodyPr wrap="none" anchor="ctr"/>
            <a:lstStyle/>
            <a:p>
              <a:endParaRPr lang="en-US"/>
            </a:p>
          </p:txBody>
        </p:sp>
        <p:sp>
          <p:nvSpPr>
            <p:cNvPr id="159771" name="Line 27"/>
            <p:cNvSpPr>
              <a:spLocks noChangeShapeType="1"/>
            </p:cNvSpPr>
            <p:nvPr/>
          </p:nvSpPr>
          <p:spPr bwMode="auto">
            <a:xfrm flipV="1">
              <a:off x="1053" y="2881"/>
              <a:ext cx="234" cy="238"/>
            </a:xfrm>
            <a:prstGeom prst="line">
              <a:avLst/>
            </a:prstGeom>
            <a:noFill/>
            <a:ln w="9525">
              <a:solidFill>
                <a:schemeClr val="tx1"/>
              </a:solidFill>
              <a:round/>
              <a:headEnd/>
              <a:tailEnd type="triangle" w="med" len="med"/>
            </a:ln>
            <a:effectLst/>
          </p:spPr>
          <p:txBody>
            <a:bodyPr wrap="none" anchor="ctr"/>
            <a:lstStyle/>
            <a:p>
              <a:endParaRPr lang="en-US"/>
            </a:p>
          </p:txBody>
        </p:sp>
        <p:sp>
          <p:nvSpPr>
            <p:cNvPr id="159772" name="Line 28"/>
            <p:cNvSpPr>
              <a:spLocks noChangeShapeType="1"/>
            </p:cNvSpPr>
            <p:nvPr/>
          </p:nvSpPr>
          <p:spPr bwMode="auto">
            <a:xfrm flipV="1">
              <a:off x="1053" y="2881"/>
              <a:ext cx="436" cy="238"/>
            </a:xfrm>
            <a:prstGeom prst="line">
              <a:avLst/>
            </a:prstGeom>
            <a:noFill/>
            <a:ln w="9525">
              <a:solidFill>
                <a:schemeClr val="tx1"/>
              </a:solidFill>
              <a:round/>
              <a:headEnd/>
              <a:tailEnd type="triangle" w="med" len="med"/>
            </a:ln>
            <a:effectLst/>
          </p:spPr>
          <p:txBody>
            <a:bodyPr wrap="none" anchor="ctr"/>
            <a:lstStyle/>
            <a:p>
              <a:endParaRPr lang="en-US"/>
            </a:p>
          </p:txBody>
        </p:sp>
        <p:sp>
          <p:nvSpPr>
            <p:cNvPr id="159773" name="Line 29"/>
            <p:cNvSpPr>
              <a:spLocks noChangeShapeType="1"/>
            </p:cNvSpPr>
            <p:nvPr/>
          </p:nvSpPr>
          <p:spPr bwMode="auto">
            <a:xfrm flipV="1">
              <a:off x="1053" y="2881"/>
              <a:ext cx="638" cy="238"/>
            </a:xfrm>
            <a:prstGeom prst="line">
              <a:avLst/>
            </a:prstGeom>
            <a:noFill/>
            <a:ln w="9525">
              <a:solidFill>
                <a:schemeClr val="tx1"/>
              </a:solidFill>
              <a:round/>
              <a:headEnd/>
              <a:tailEnd type="triangle" w="med" len="med"/>
            </a:ln>
            <a:effectLst/>
          </p:spPr>
          <p:txBody>
            <a:bodyPr wrap="none" anchor="ctr"/>
            <a:lstStyle/>
            <a:p>
              <a:endParaRPr lang="en-US"/>
            </a:p>
          </p:txBody>
        </p:sp>
        <p:sp>
          <p:nvSpPr>
            <p:cNvPr id="159780" name="Text Box 36"/>
            <p:cNvSpPr txBox="1">
              <a:spLocks noChangeArrowheads="1"/>
            </p:cNvSpPr>
            <p:nvPr/>
          </p:nvSpPr>
          <p:spPr bwMode="auto">
            <a:xfrm>
              <a:off x="317" y="1570"/>
              <a:ext cx="1610" cy="256"/>
            </a:xfrm>
            <a:prstGeom prst="rect">
              <a:avLst/>
            </a:prstGeom>
            <a:solidFill>
              <a:srgbClr val="FFFF00"/>
            </a:solidFill>
            <a:ln w="12700" cap="sq">
              <a:noFill/>
              <a:miter lim="800000"/>
              <a:headEnd type="none" w="sm" len="sm"/>
              <a:tailEnd type="none" w="sm" len="sm"/>
            </a:ln>
            <a:effectLst/>
          </p:spPr>
          <p:txBody>
            <a:bodyPr>
              <a:spAutoFit/>
            </a:bodyPr>
            <a:lstStyle/>
            <a:p>
              <a:pPr eaLnBrk="0" hangingPunct="0">
                <a:lnSpc>
                  <a:spcPct val="100000"/>
                </a:lnSpc>
                <a:buClrTx/>
                <a:buSzTx/>
                <a:buFontTx/>
                <a:buNone/>
              </a:pPr>
              <a:r>
                <a:rPr lang="en-US" sz="1800" dirty="0"/>
                <a:t>Passive heavy material</a:t>
              </a:r>
            </a:p>
          </p:txBody>
        </p:sp>
        <p:sp>
          <p:nvSpPr>
            <p:cNvPr id="159781" name="Text Box 37"/>
            <p:cNvSpPr txBox="1">
              <a:spLocks noChangeArrowheads="1"/>
            </p:cNvSpPr>
            <p:nvPr/>
          </p:nvSpPr>
          <p:spPr bwMode="auto">
            <a:xfrm>
              <a:off x="272" y="3090"/>
              <a:ext cx="1837" cy="257"/>
            </a:xfrm>
            <a:prstGeom prst="rect">
              <a:avLst/>
            </a:prstGeom>
            <a:solidFill>
              <a:srgbClr val="66FFFF"/>
            </a:solidFill>
            <a:ln w="12700" cap="sq">
              <a:noFill/>
              <a:miter lim="800000"/>
              <a:headEnd type="none" w="sm" len="sm"/>
              <a:tailEnd type="none" w="sm" len="sm"/>
            </a:ln>
            <a:effectLst/>
          </p:spPr>
          <p:txBody>
            <a:bodyPr>
              <a:spAutoFit/>
            </a:bodyPr>
            <a:lstStyle/>
            <a:p>
              <a:pPr eaLnBrk="0" hangingPunct="0">
                <a:lnSpc>
                  <a:spcPct val="100000"/>
                </a:lnSpc>
                <a:buClrTx/>
                <a:buSzTx/>
                <a:buFontTx/>
                <a:buNone/>
              </a:pPr>
              <a:r>
                <a:rPr lang="en-US" sz="1800" dirty="0"/>
                <a:t>Active material (</a:t>
              </a:r>
              <a:r>
                <a:rPr lang="en-US" sz="1800" dirty="0" err="1"/>
                <a:t>scintillator</a:t>
              </a:r>
              <a:r>
                <a:rPr lang="en-US" sz="1800" dirty="0"/>
                <a:t>)</a:t>
              </a:r>
            </a:p>
          </p:txBody>
        </p:sp>
      </p:grpSp>
      <p:grpSp>
        <p:nvGrpSpPr>
          <p:cNvPr id="159787" name="Group 43"/>
          <p:cNvGrpSpPr>
            <a:grpSpLocks/>
          </p:cNvGrpSpPr>
          <p:nvPr/>
        </p:nvGrpSpPr>
        <p:grpSpPr bwMode="auto">
          <a:xfrm>
            <a:off x="6480175" y="2744788"/>
            <a:ext cx="2474913" cy="1752600"/>
            <a:chOff x="3424" y="2183"/>
            <a:chExt cx="1559" cy="1104"/>
          </a:xfrm>
        </p:grpSpPr>
        <p:sp>
          <p:nvSpPr>
            <p:cNvPr id="159783" name="Rectangle 39"/>
            <p:cNvSpPr>
              <a:spLocks noChangeArrowheads="1"/>
            </p:cNvSpPr>
            <p:nvPr/>
          </p:nvSpPr>
          <p:spPr bwMode="auto">
            <a:xfrm>
              <a:off x="3447" y="2183"/>
              <a:ext cx="1296" cy="1104"/>
            </a:xfrm>
            <a:prstGeom prst="rect">
              <a:avLst/>
            </a:prstGeom>
            <a:solidFill>
              <a:schemeClr val="accent1"/>
            </a:solidFill>
            <a:ln w="9525">
              <a:solidFill>
                <a:schemeClr val="tx1"/>
              </a:solidFill>
              <a:miter lim="800000"/>
              <a:headEnd/>
              <a:tailEnd/>
            </a:ln>
            <a:effectLst/>
          </p:spPr>
          <p:txBody>
            <a:bodyPr wrap="none" anchor="ctr"/>
            <a:lstStyle/>
            <a:p>
              <a:pPr algn="ctr">
                <a:lnSpc>
                  <a:spcPct val="100000"/>
                </a:lnSpc>
                <a:spcBef>
                  <a:spcPct val="0"/>
                </a:spcBef>
                <a:buClrTx/>
                <a:buSzTx/>
                <a:buFontTx/>
                <a:buNone/>
              </a:pPr>
              <a:endParaRPr lang="en-US" sz="1800"/>
            </a:p>
          </p:txBody>
        </p:sp>
        <p:sp>
          <p:nvSpPr>
            <p:cNvPr id="159784" name="Freeform 40"/>
            <p:cNvSpPr>
              <a:spLocks/>
            </p:cNvSpPr>
            <p:nvPr/>
          </p:nvSpPr>
          <p:spPr bwMode="auto">
            <a:xfrm>
              <a:off x="3424" y="2319"/>
              <a:ext cx="1356" cy="482"/>
            </a:xfrm>
            <a:custGeom>
              <a:avLst/>
              <a:gdLst/>
              <a:ahLst/>
              <a:cxnLst>
                <a:cxn ang="0">
                  <a:pos x="0" y="496"/>
                </a:cxn>
                <a:cxn ang="0">
                  <a:pos x="96" y="496"/>
                </a:cxn>
                <a:cxn ang="0">
                  <a:pos x="240" y="352"/>
                </a:cxn>
                <a:cxn ang="0">
                  <a:pos x="384" y="112"/>
                </a:cxn>
                <a:cxn ang="0">
                  <a:pos x="576" y="16"/>
                </a:cxn>
                <a:cxn ang="0">
                  <a:pos x="720" y="16"/>
                </a:cxn>
                <a:cxn ang="0">
                  <a:pos x="864" y="112"/>
                </a:cxn>
                <a:cxn ang="0">
                  <a:pos x="960" y="208"/>
                </a:cxn>
                <a:cxn ang="0">
                  <a:pos x="1152" y="400"/>
                </a:cxn>
                <a:cxn ang="0">
                  <a:pos x="1344" y="496"/>
                </a:cxn>
                <a:cxn ang="0">
                  <a:pos x="1584" y="544"/>
                </a:cxn>
              </a:cxnLst>
              <a:rect l="0" t="0" r="r" b="b"/>
              <a:pathLst>
                <a:path w="1584" h="544">
                  <a:moveTo>
                    <a:pt x="0" y="496"/>
                  </a:moveTo>
                  <a:cubicBezTo>
                    <a:pt x="28" y="508"/>
                    <a:pt x="56" y="520"/>
                    <a:pt x="96" y="496"/>
                  </a:cubicBezTo>
                  <a:cubicBezTo>
                    <a:pt x="136" y="472"/>
                    <a:pt x="192" y="416"/>
                    <a:pt x="240" y="352"/>
                  </a:cubicBezTo>
                  <a:cubicBezTo>
                    <a:pt x="288" y="288"/>
                    <a:pt x="328" y="168"/>
                    <a:pt x="384" y="112"/>
                  </a:cubicBezTo>
                  <a:cubicBezTo>
                    <a:pt x="440" y="56"/>
                    <a:pt x="520" y="32"/>
                    <a:pt x="576" y="16"/>
                  </a:cubicBezTo>
                  <a:cubicBezTo>
                    <a:pt x="632" y="0"/>
                    <a:pt x="672" y="0"/>
                    <a:pt x="720" y="16"/>
                  </a:cubicBezTo>
                  <a:cubicBezTo>
                    <a:pt x="768" y="32"/>
                    <a:pt x="824" y="80"/>
                    <a:pt x="864" y="112"/>
                  </a:cubicBezTo>
                  <a:cubicBezTo>
                    <a:pt x="904" y="144"/>
                    <a:pt x="912" y="160"/>
                    <a:pt x="960" y="208"/>
                  </a:cubicBezTo>
                  <a:cubicBezTo>
                    <a:pt x="1008" y="256"/>
                    <a:pt x="1088" y="352"/>
                    <a:pt x="1152" y="400"/>
                  </a:cubicBezTo>
                  <a:cubicBezTo>
                    <a:pt x="1216" y="448"/>
                    <a:pt x="1272" y="472"/>
                    <a:pt x="1344" y="496"/>
                  </a:cubicBezTo>
                  <a:cubicBezTo>
                    <a:pt x="1416" y="520"/>
                    <a:pt x="1544" y="536"/>
                    <a:pt x="1584" y="544"/>
                  </a:cubicBezTo>
                </a:path>
              </a:pathLst>
            </a:custGeom>
            <a:noFill/>
            <a:ln w="38100" cmpd="sng">
              <a:solidFill>
                <a:srgbClr val="FF0000"/>
              </a:solidFill>
              <a:round/>
              <a:headEnd/>
              <a:tailEnd/>
            </a:ln>
            <a:effectLst/>
          </p:spPr>
          <p:txBody>
            <a:bodyPr wrap="none" anchor="ctr"/>
            <a:lstStyle/>
            <a:p>
              <a:endParaRPr lang="en-US"/>
            </a:p>
          </p:txBody>
        </p:sp>
        <p:sp>
          <p:nvSpPr>
            <p:cNvPr id="159785" name="Text Box 41"/>
            <p:cNvSpPr txBox="1">
              <a:spLocks noChangeArrowheads="1"/>
            </p:cNvSpPr>
            <p:nvPr/>
          </p:nvSpPr>
          <p:spPr bwMode="auto">
            <a:xfrm>
              <a:off x="3687" y="2951"/>
              <a:ext cx="780" cy="231"/>
            </a:xfrm>
            <a:prstGeom prst="rect">
              <a:avLst/>
            </a:prstGeom>
            <a:noFill/>
            <a:ln w="9525">
              <a:noFill/>
              <a:miter lim="800000"/>
              <a:headEnd/>
              <a:tailEnd/>
            </a:ln>
            <a:effectLst/>
          </p:spPr>
          <p:txBody>
            <a:bodyPr wrap="none">
              <a:spAutoFit/>
            </a:bodyPr>
            <a:lstStyle/>
            <a:p>
              <a:pPr>
                <a:lnSpc>
                  <a:spcPct val="100000"/>
                </a:lnSpc>
                <a:spcBef>
                  <a:spcPct val="0"/>
                </a:spcBef>
                <a:buClrTx/>
                <a:buSzTx/>
                <a:buFontTx/>
                <a:buNone/>
              </a:pPr>
              <a:r>
                <a:rPr lang="en-US" sz="1800" dirty="0" err="1"/>
                <a:t>Scintillator</a:t>
              </a:r>
              <a:endParaRPr lang="en-US" sz="1800" dirty="0"/>
            </a:p>
          </p:txBody>
        </p:sp>
        <p:sp>
          <p:nvSpPr>
            <p:cNvPr id="159786" name="Rectangle 42"/>
            <p:cNvSpPr>
              <a:spLocks noChangeArrowheads="1"/>
            </p:cNvSpPr>
            <p:nvPr/>
          </p:nvSpPr>
          <p:spPr bwMode="auto">
            <a:xfrm>
              <a:off x="4791" y="2183"/>
              <a:ext cx="192" cy="1104"/>
            </a:xfrm>
            <a:prstGeom prst="rect">
              <a:avLst/>
            </a:prstGeom>
            <a:solidFill>
              <a:srgbClr val="3366FF"/>
            </a:solidFill>
            <a:ln w="9525">
              <a:solidFill>
                <a:schemeClr val="tx1"/>
              </a:solidFill>
              <a:miter lim="800000"/>
              <a:headEnd/>
              <a:tailEnd/>
            </a:ln>
            <a:effectLst/>
          </p:spPr>
          <p:txBody>
            <a:bodyPr wrap="none" anchor="ctr"/>
            <a:lstStyle/>
            <a:p>
              <a:endParaRPr lang="en-US"/>
            </a:p>
          </p:txBody>
        </p:sp>
      </p:grpSp>
      <p:sp>
        <p:nvSpPr>
          <p:cNvPr id="159788" name="Text Box 44"/>
          <p:cNvSpPr txBox="1">
            <a:spLocks noChangeArrowheads="1"/>
          </p:cNvSpPr>
          <p:nvPr/>
        </p:nvSpPr>
        <p:spPr bwMode="auto">
          <a:xfrm>
            <a:off x="2808288" y="2744788"/>
            <a:ext cx="3816350" cy="457200"/>
          </a:xfrm>
          <a:prstGeom prst="rect">
            <a:avLst/>
          </a:prstGeom>
          <a:noFill/>
          <a:ln w="12700" cap="sq">
            <a:noFill/>
            <a:miter lim="800000"/>
            <a:headEnd type="none" w="sm" len="sm"/>
            <a:tailEnd type="none" w="sm" len="sm"/>
          </a:ln>
          <a:effectLst/>
        </p:spPr>
        <p:txBody>
          <a:bodyPr>
            <a:spAutoFit/>
          </a:bodyPr>
          <a:lstStyle/>
          <a:p>
            <a:pPr eaLnBrk="0" hangingPunct="0">
              <a:lnSpc>
                <a:spcPct val="100000"/>
              </a:lnSpc>
              <a:buClrTx/>
              <a:buSzTx/>
              <a:buFontTx/>
              <a:buNone/>
            </a:pPr>
            <a:r>
              <a:rPr lang="en-US">
                <a:solidFill>
                  <a:schemeClr val="hlink"/>
                </a:solidFill>
              </a:rPr>
              <a:t>Sampling</a:t>
            </a:r>
            <a:r>
              <a:rPr lang="en-US"/>
              <a:t> or </a:t>
            </a:r>
            <a:r>
              <a:rPr lang="en-US">
                <a:solidFill>
                  <a:schemeClr val="hlink"/>
                </a:solidFill>
              </a:rPr>
              <a:t>Homogenous</a:t>
            </a:r>
          </a:p>
        </p:txBody>
      </p:sp>
      <p:sp>
        <p:nvSpPr>
          <p:cNvPr id="159790" name="Line 46"/>
          <p:cNvSpPr>
            <a:spLocks noChangeShapeType="1"/>
          </p:cNvSpPr>
          <p:nvPr/>
        </p:nvSpPr>
        <p:spPr bwMode="auto">
          <a:xfrm flipH="1">
            <a:off x="2592388" y="3176588"/>
            <a:ext cx="1042987" cy="576262"/>
          </a:xfrm>
          <a:prstGeom prst="line">
            <a:avLst/>
          </a:prstGeom>
          <a:noFill/>
          <a:ln w="50800" cap="sq">
            <a:solidFill>
              <a:schemeClr val="hlink"/>
            </a:solidFill>
            <a:round/>
            <a:headEnd type="none" w="sm" len="sm"/>
            <a:tailEnd type="arrow" w="lg" len="lg"/>
          </a:ln>
          <a:effectLst/>
        </p:spPr>
        <p:txBody>
          <a:bodyPr/>
          <a:lstStyle/>
          <a:p>
            <a:endParaRPr lang="en-US"/>
          </a:p>
        </p:txBody>
      </p:sp>
      <p:sp>
        <p:nvSpPr>
          <p:cNvPr id="159791" name="Line 47"/>
          <p:cNvSpPr>
            <a:spLocks noChangeShapeType="1"/>
          </p:cNvSpPr>
          <p:nvPr/>
        </p:nvSpPr>
        <p:spPr bwMode="auto">
          <a:xfrm>
            <a:off x="5364163" y="3141663"/>
            <a:ext cx="1044575" cy="647700"/>
          </a:xfrm>
          <a:prstGeom prst="line">
            <a:avLst/>
          </a:prstGeom>
          <a:noFill/>
          <a:ln w="50800" cap="sq">
            <a:solidFill>
              <a:schemeClr val="hlink"/>
            </a:solidFill>
            <a:round/>
            <a:headEnd type="none" w="sm" len="sm"/>
            <a:tailEnd type="arrow" w="lg" len="lg"/>
          </a:ln>
          <a:effectLst/>
        </p:spPr>
        <p:txBody>
          <a:bodyPr/>
          <a:lstStyle/>
          <a:p>
            <a:endParaRPr lang="en-US"/>
          </a:p>
        </p:txBody>
      </p:sp>
      <p:sp>
        <p:nvSpPr>
          <p:cNvPr id="159792" name="Text Box 48"/>
          <p:cNvSpPr txBox="1">
            <a:spLocks noChangeArrowheads="1"/>
          </p:cNvSpPr>
          <p:nvPr/>
        </p:nvSpPr>
        <p:spPr bwMode="auto">
          <a:xfrm>
            <a:off x="3492500" y="3105150"/>
            <a:ext cx="1943100" cy="457200"/>
          </a:xfrm>
          <a:prstGeom prst="rect">
            <a:avLst/>
          </a:prstGeom>
          <a:noFill/>
          <a:ln w="12700" cap="sq">
            <a:noFill/>
            <a:miter lim="800000"/>
            <a:headEnd type="none" w="sm" len="sm"/>
            <a:tailEnd type="none" w="sm" len="sm"/>
          </a:ln>
          <a:effectLst/>
        </p:spPr>
        <p:txBody>
          <a:bodyPr>
            <a:spAutoFit/>
          </a:bodyPr>
          <a:lstStyle/>
          <a:p>
            <a:pPr eaLnBrk="0" hangingPunct="0">
              <a:lnSpc>
                <a:spcPct val="100000"/>
              </a:lnSpc>
              <a:buClrTx/>
              <a:buSzTx/>
              <a:buFontTx/>
              <a:buNone/>
            </a:pPr>
            <a:r>
              <a:rPr lang="en-US"/>
              <a:t>Calorimeters</a:t>
            </a:r>
          </a:p>
        </p:txBody>
      </p:sp>
      <p:sp>
        <p:nvSpPr>
          <p:cNvPr id="159793" name="Text Box 49"/>
          <p:cNvSpPr txBox="1">
            <a:spLocks noChangeArrowheads="1"/>
          </p:cNvSpPr>
          <p:nvPr/>
        </p:nvSpPr>
        <p:spPr bwMode="auto">
          <a:xfrm>
            <a:off x="3563938" y="3860800"/>
            <a:ext cx="1943100" cy="457200"/>
          </a:xfrm>
          <a:prstGeom prst="rect">
            <a:avLst/>
          </a:prstGeom>
          <a:noFill/>
          <a:ln w="12700" cap="sq">
            <a:noFill/>
            <a:miter lim="800000"/>
            <a:headEnd type="none" w="sm" len="sm"/>
            <a:tailEnd type="none" w="sm" len="sm"/>
          </a:ln>
          <a:effectLst/>
        </p:spPr>
        <p:txBody>
          <a:bodyPr>
            <a:spAutoFit/>
          </a:bodyPr>
          <a:lstStyle/>
          <a:p>
            <a:pPr eaLnBrk="0" hangingPunct="0">
              <a:lnSpc>
                <a:spcPct val="100000"/>
              </a:lnSpc>
              <a:buClrTx/>
              <a:buSzTx/>
              <a:buFontTx/>
              <a:buNone/>
            </a:pPr>
            <a:r>
              <a:rPr lang="en-US"/>
              <a:t>Resolution:</a:t>
            </a:r>
          </a:p>
        </p:txBody>
      </p:sp>
      <p:sp>
        <p:nvSpPr>
          <p:cNvPr id="159794" name="Text Box 50"/>
          <p:cNvSpPr txBox="1">
            <a:spLocks noChangeArrowheads="1"/>
          </p:cNvSpPr>
          <p:nvPr/>
        </p:nvSpPr>
        <p:spPr bwMode="auto">
          <a:xfrm>
            <a:off x="576263" y="5516563"/>
            <a:ext cx="3636962" cy="727075"/>
          </a:xfrm>
          <a:prstGeom prst="rect">
            <a:avLst/>
          </a:prstGeom>
          <a:solidFill>
            <a:srgbClr val="66FFFF"/>
          </a:solidFill>
          <a:ln w="25400" cap="sq">
            <a:solidFill>
              <a:schemeClr val="bg2"/>
            </a:solidFill>
            <a:miter lim="800000"/>
            <a:headEnd type="none" w="sm" len="sm"/>
            <a:tailEnd type="none" w="sm" len="sm"/>
          </a:ln>
          <a:effectLst/>
        </p:spPr>
        <p:txBody>
          <a:bodyPr>
            <a:spAutoFit/>
          </a:bodyPr>
          <a:lstStyle/>
          <a:p>
            <a:pPr eaLnBrk="0" hangingPunct="0">
              <a:lnSpc>
                <a:spcPct val="100000"/>
              </a:lnSpc>
              <a:buClrTx/>
              <a:buSzTx/>
              <a:buFontTx/>
              <a:buNone/>
            </a:pPr>
            <a:r>
              <a:rPr lang="en-US" sz="2000" dirty="0"/>
              <a:t>Sampling + Stochastic term (shower fluctuation + statistics</a:t>
            </a:r>
          </a:p>
        </p:txBody>
      </p:sp>
      <p:sp>
        <p:nvSpPr>
          <p:cNvPr id="159795" name="Text Box 51"/>
          <p:cNvSpPr txBox="1">
            <a:spLocks noChangeArrowheads="1"/>
          </p:cNvSpPr>
          <p:nvPr/>
        </p:nvSpPr>
        <p:spPr bwMode="auto">
          <a:xfrm>
            <a:off x="6624638" y="4941888"/>
            <a:ext cx="2089150" cy="1336675"/>
          </a:xfrm>
          <a:prstGeom prst="rect">
            <a:avLst/>
          </a:prstGeom>
          <a:solidFill>
            <a:srgbClr val="66FFFF"/>
          </a:solidFill>
          <a:ln w="25400" cap="sq">
            <a:solidFill>
              <a:schemeClr val="bg2"/>
            </a:solidFill>
            <a:miter lim="800000"/>
            <a:headEnd type="none" w="sm" len="sm"/>
            <a:tailEnd type="none" w="sm" len="sm"/>
          </a:ln>
          <a:effectLst/>
        </p:spPr>
        <p:txBody>
          <a:bodyPr>
            <a:spAutoFit/>
          </a:bodyPr>
          <a:lstStyle/>
          <a:p>
            <a:pPr eaLnBrk="0" hangingPunct="0">
              <a:lnSpc>
                <a:spcPct val="100000"/>
              </a:lnSpc>
              <a:buClrTx/>
              <a:buSzTx/>
              <a:buFontTx/>
              <a:buNone/>
            </a:pPr>
            <a:r>
              <a:rPr lang="en-US" sz="2000" dirty="0"/>
              <a:t>Constant term: calibration, temperature dependence, …</a:t>
            </a:r>
          </a:p>
        </p:txBody>
      </p:sp>
      <p:sp>
        <p:nvSpPr>
          <p:cNvPr id="159796" name="Text Box 52"/>
          <p:cNvSpPr txBox="1">
            <a:spLocks noChangeArrowheads="1"/>
          </p:cNvSpPr>
          <p:nvPr/>
        </p:nvSpPr>
        <p:spPr bwMode="auto">
          <a:xfrm>
            <a:off x="4679950" y="5589588"/>
            <a:ext cx="1439863" cy="422275"/>
          </a:xfrm>
          <a:prstGeom prst="rect">
            <a:avLst/>
          </a:prstGeom>
          <a:solidFill>
            <a:srgbClr val="66FFFF"/>
          </a:solidFill>
          <a:ln w="25400" cap="sq">
            <a:solidFill>
              <a:schemeClr val="bg2"/>
            </a:solidFill>
            <a:miter lim="800000"/>
            <a:headEnd type="none" w="sm" len="sm"/>
            <a:tailEnd type="none" w="sm" len="sm"/>
          </a:ln>
          <a:effectLst/>
        </p:spPr>
        <p:txBody>
          <a:bodyPr>
            <a:spAutoFit/>
          </a:bodyPr>
          <a:lstStyle/>
          <a:p>
            <a:pPr eaLnBrk="0" hangingPunct="0">
              <a:lnSpc>
                <a:spcPct val="100000"/>
              </a:lnSpc>
              <a:buClrTx/>
              <a:buSzTx/>
              <a:buFontTx/>
              <a:buNone/>
            </a:pPr>
            <a:r>
              <a:rPr lang="en-US" sz="2000" dirty="0"/>
              <a:t>Noise term</a:t>
            </a:r>
          </a:p>
        </p:txBody>
      </p:sp>
      <p:sp>
        <p:nvSpPr>
          <p:cNvPr id="159797" name="Line 53"/>
          <p:cNvSpPr>
            <a:spLocks noChangeShapeType="1"/>
          </p:cNvSpPr>
          <p:nvPr/>
        </p:nvSpPr>
        <p:spPr bwMode="auto">
          <a:xfrm flipH="1">
            <a:off x="3816350" y="4616450"/>
            <a:ext cx="719138" cy="900113"/>
          </a:xfrm>
          <a:prstGeom prst="line">
            <a:avLst/>
          </a:prstGeom>
          <a:noFill/>
          <a:ln w="38100" cap="sq">
            <a:solidFill>
              <a:srgbClr val="993366"/>
            </a:solidFill>
            <a:round/>
            <a:headEnd type="none" w="sm" len="sm"/>
            <a:tailEnd type="arrow" w="lg" len="lg"/>
          </a:ln>
          <a:effectLst/>
        </p:spPr>
        <p:txBody>
          <a:bodyPr/>
          <a:lstStyle/>
          <a:p>
            <a:endParaRPr lang="en-US"/>
          </a:p>
        </p:txBody>
      </p:sp>
      <p:sp>
        <p:nvSpPr>
          <p:cNvPr id="159798" name="Line 54"/>
          <p:cNvSpPr>
            <a:spLocks noChangeShapeType="1"/>
          </p:cNvSpPr>
          <p:nvPr/>
        </p:nvSpPr>
        <p:spPr bwMode="auto">
          <a:xfrm flipH="1">
            <a:off x="5219700" y="4724400"/>
            <a:ext cx="252413" cy="828675"/>
          </a:xfrm>
          <a:prstGeom prst="line">
            <a:avLst/>
          </a:prstGeom>
          <a:noFill/>
          <a:ln w="38100" cap="sq">
            <a:solidFill>
              <a:srgbClr val="993366"/>
            </a:solidFill>
            <a:round/>
            <a:headEnd type="none" w="sm" len="sm"/>
            <a:tailEnd type="arrow" w="lg" len="lg"/>
          </a:ln>
          <a:effectLst/>
        </p:spPr>
        <p:txBody>
          <a:bodyPr/>
          <a:lstStyle/>
          <a:p>
            <a:endParaRPr lang="en-US"/>
          </a:p>
        </p:txBody>
      </p:sp>
      <p:sp>
        <p:nvSpPr>
          <p:cNvPr id="159799" name="Line 55"/>
          <p:cNvSpPr>
            <a:spLocks noChangeShapeType="1"/>
          </p:cNvSpPr>
          <p:nvPr/>
        </p:nvSpPr>
        <p:spPr bwMode="auto">
          <a:xfrm>
            <a:off x="6300788" y="4976813"/>
            <a:ext cx="323850" cy="647700"/>
          </a:xfrm>
          <a:prstGeom prst="line">
            <a:avLst/>
          </a:prstGeom>
          <a:noFill/>
          <a:ln w="38100" cap="sq">
            <a:solidFill>
              <a:srgbClr val="993366"/>
            </a:solidFill>
            <a:round/>
            <a:headEnd type="none" w="sm" len="sm"/>
            <a:tailEnd type="arrow" w="lg" len="lg"/>
          </a:ln>
          <a:effectLst/>
        </p:spPr>
        <p:txBody>
          <a:bodyPr/>
          <a:lstStyle/>
          <a:p>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p:txBody>
          <a:bodyPr/>
          <a:lstStyle/>
          <a:p>
            <a:r>
              <a:rPr lang="en-US" dirty="0">
                <a:solidFill>
                  <a:schemeClr val="tx1"/>
                </a:solidFill>
              </a:rPr>
              <a:t>CMS ECAL</a:t>
            </a:r>
          </a:p>
        </p:txBody>
      </p:sp>
      <p:sp>
        <p:nvSpPr>
          <p:cNvPr id="7" name="Footer Placeholder 4"/>
          <p:cNvSpPr>
            <a:spLocks noGrp="1"/>
          </p:cNvSpPr>
          <p:nvPr>
            <p:ph type="ftr" sz="quarter" idx="10"/>
          </p:nvPr>
        </p:nvSpPr>
        <p:spPr/>
        <p:txBody>
          <a:bodyPr/>
          <a:lstStyle/>
          <a:p>
            <a:r>
              <a:rPr lang="en-US" smtClean="0"/>
              <a:t>CMS Data Analysis School  September 11, 2012</a:t>
            </a:r>
            <a:endParaRPr lang="en-US"/>
          </a:p>
        </p:txBody>
      </p:sp>
      <p:sp>
        <p:nvSpPr>
          <p:cNvPr id="8" name="Slide Number Placeholder 5"/>
          <p:cNvSpPr>
            <a:spLocks noGrp="1"/>
          </p:cNvSpPr>
          <p:nvPr>
            <p:ph type="sldNum" sz="quarter" idx="11"/>
          </p:nvPr>
        </p:nvSpPr>
        <p:spPr/>
        <p:txBody>
          <a:bodyPr/>
          <a:lstStyle/>
          <a:p>
            <a:fld id="{7F4CFA48-3430-4042-B1AD-90EECE9C9274}" type="slidenum">
              <a:rPr lang="en-US"/>
              <a:pPr/>
              <a:t>38</a:t>
            </a:fld>
            <a:endParaRPr lang="en-US"/>
          </a:p>
        </p:txBody>
      </p:sp>
      <p:sp>
        <p:nvSpPr>
          <p:cNvPr id="125963" name="Rectangle 11"/>
          <p:cNvSpPr>
            <a:spLocks noGrp="1" noChangeArrowheads="1"/>
          </p:cNvSpPr>
          <p:nvPr>
            <p:ph type="body" sz="half" idx="4294967295"/>
          </p:nvPr>
        </p:nvSpPr>
        <p:spPr>
          <a:xfrm>
            <a:off x="0" y="1015677"/>
            <a:ext cx="4030663" cy="2773363"/>
          </a:xfrm>
        </p:spPr>
        <p:txBody>
          <a:bodyPr/>
          <a:lstStyle/>
          <a:p>
            <a:pPr>
              <a:lnSpc>
                <a:spcPct val="90000"/>
              </a:lnSpc>
            </a:pPr>
            <a:r>
              <a:rPr lang="en-US" sz="1800" b="1" dirty="0"/>
              <a:t>Photons and electrons shower in high Z material</a:t>
            </a:r>
          </a:p>
          <a:p>
            <a:pPr>
              <a:lnSpc>
                <a:spcPct val="90000"/>
              </a:lnSpc>
            </a:pPr>
            <a:r>
              <a:rPr lang="en-US" sz="1800" b="1" dirty="0"/>
              <a:t>Homogenous calorimeter</a:t>
            </a:r>
          </a:p>
          <a:p>
            <a:pPr>
              <a:lnSpc>
                <a:spcPct val="90000"/>
              </a:lnSpc>
            </a:pPr>
            <a:r>
              <a:rPr lang="en-US" sz="1800" b="1" dirty="0"/>
              <a:t>Lead </a:t>
            </a:r>
            <a:r>
              <a:rPr lang="en-US" sz="1800" b="1" dirty="0" err="1"/>
              <a:t>tungstate</a:t>
            </a:r>
            <a:r>
              <a:rPr lang="en-US" sz="1800" b="1" dirty="0"/>
              <a:t> (PbWO</a:t>
            </a:r>
            <a:r>
              <a:rPr lang="en-US" sz="1800" b="1" baseline="-25000" dirty="0"/>
              <a:t>4</a:t>
            </a:r>
            <a:r>
              <a:rPr lang="en-US" sz="1800" b="1" dirty="0"/>
              <a:t>) crystals: 2.3 x 2.3 x 23 </a:t>
            </a:r>
            <a:r>
              <a:rPr lang="en-US" sz="1800" b="1" dirty="0" smtClean="0"/>
              <a:t>cm</a:t>
            </a:r>
            <a:r>
              <a:rPr lang="en-US" sz="1800" b="1" baseline="30000" dirty="0" smtClean="0"/>
              <a:t>3</a:t>
            </a:r>
          </a:p>
          <a:p>
            <a:pPr lvl="1">
              <a:lnSpc>
                <a:spcPct val="90000"/>
              </a:lnSpc>
            </a:pPr>
            <a:r>
              <a:rPr lang="en-US" sz="1600" b="1" dirty="0" smtClean="0"/>
              <a:t>~76,000  crystals</a:t>
            </a:r>
            <a:endParaRPr lang="en-US" sz="1600" b="1" dirty="0"/>
          </a:p>
          <a:p>
            <a:pPr>
              <a:lnSpc>
                <a:spcPct val="90000"/>
              </a:lnSpc>
            </a:pPr>
            <a:r>
              <a:rPr lang="en-US" sz="1800" b="1" dirty="0"/>
              <a:t>Radiation hard, dense, and </a:t>
            </a:r>
            <a:r>
              <a:rPr lang="en-US" sz="1800" b="1" dirty="0" smtClean="0"/>
              <a:t>fast</a:t>
            </a:r>
          </a:p>
          <a:p>
            <a:pPr>
              <a:lnSpc>
                <a:spcPct val="90000"/>
              </a:lnSpc>
            </a:pPr>
            <a:r>
              <a:rPr lang="en-US" sz="1800" b="1" dirty="0" smtClean="0"/>
              <a:t>Magnetic field and radiation require novel electronics APD and VPT</a:t>
            </a:r>
          </a:p>
          <a:p>
            <a:pPr>
              <a:lnSpc>
                <a:spcPct val="90000"/>
              </a:lnSpc>
            </a:pPr>
            <a:endParaRPr lang="en-US" sz="1800" b="1" dirty="0"/>
          </a:p>
        </p:txBody>
      </p:sp>
      <p:pic>
        <p:nvPicPr>
          <p:cNvPr id="125957" name="Picture 5" descr="SC_VPT_and_crystal"/>
          <p:cNvPicPr>
            <a:picLocks noChangeAspect="1" noChangeArrowheads="1"/>
          </p:cNvPicPr>
          <p:nvPr/>
        </p:nvPicPr>
        <p:blipFill>
          <a:blip r:embed="rId3"/>
          <a:srcRect l="2109" t="6741" b="9438"/>
          <a:stretch>
            <a:fillRect/>
          </a:stretch>
        </p:blipFill>
        <p:spPr bwMode="auto">
          <a:xfrm>
            <a:off x="179512" y="4653136"/>
            <a:ext cx="3854450" cy="1862138"/>
          </a:xfrm>
          <a:prstGeom prst="rect">
            <a:avLst/>
          </a:prstGeom>
          <a:noFill/>
          <a:ln w="9525">
            <a:noFill/>
            <a:miter lim="800000"/>
            <a:headEnd/>
            <a:tailEnd/>
          </a:ln>
          <a:effectLst>
            <a:outerShdw dist="35921" dir="2700000" algn="ctr" rotWithShape="0">
              <a:srgbClr val="808080"/>
            </a:outerShdw>
          </a:effectLst>
        </p:spPr>
      </p:pic>
      <p:pic>
        <p:nvPicPr>
          <p:cNvPr id="125962" name="Picture 10"/>
          <p:cNvPicPr>
            <a:picLocks noChangeAspect="1" noChangeArrowheads="1"/>
          </p:cNvPicPr>
          <p:nvPr/>
        </p:nvPicPr>
        <p:blipFill>
          <a:blip r:embed="rId4"/>
          <a:srcRect/>
          <a:stretch>
            <a:fillRect/>
          </a:stretch>
        </p:blipFill>
        <p:spPr bwMode="auto">
          <a:xfrm>
            <a:off x="4499992" y="1037152"/>
            <a:ext cx="3992749" cy="2607872"/>
          </a:xfrm>
          <a:prstGeom prst="rect">
            <a:avLst/>
          </a:prstGeom>
          <a:noFill/>
          <a:ln w="9525">
            <a:noFill/>
            <a:miter lim="800000"/>
            <a:headEnd/>
            <a:tailEnd/>
          </a:ln>
          <a:effectLst/>
        </p:spPr>
      </p:pic>
      <p:pic>
        <p:nvPicPr>
          <p:cNvPr id="9" name="Picture 2"/>
          <p:cNvPicPr>
            <a:picLocks noChangeAspect="1" noChangeArrowheads="1"/>
          </p:cNvPicPr>
          <p:nvPr/>
        </p:nvPicPr>
        <p:blipFill>
          <a:blip r:embed="rId5"/>
          <a:srcRect/>
          <a:stretch>
            <a:fillRect/>
          </a:stretch>
        </p:blipFill>
        <p:spPr bwMode="auto">
          <a:xfrm>
            <a:off x="4608004" y="3597121"/>
            <a:ext cx="3816424" cy="3036235"/>
          </a:xfrm>
          <a:prstGeom prst="rect">
            <a:avLst/>
          </a:prstGeom>
          <a:noFill/>
          <a:ln w="9525">
            <a:noFill/>
            <a:miter lim="800000"/>
            <a:headEnd/>
            <a:tailEnd/>
          </a:ln>
        </p:spPr>
      </p:pic>
      <p:graphicFrame>
        <p:nvGraphicFramePr>
          <p:cNvPr id="10" name="Object 9"/>
          <p:cNvGraphicFramePr>
            <a:graphicFrameLocks noChangeAspect="1"/>
          </p:cNvGraphicFramePr>
          <p:nvPr/>
        </p:nvGraphicFramePr>
        <p:xfrm>
          <a:off x="447675" y="3810620"/>
          <a:ext cx="3567113" cy="698500"/>
        </p:xfrm>
        <a:graphic>
          <a:graphicData uri="http://schemas.openxmlformats.org/presentationml/2006/ole">
            <p:oleObj spid="_x0000_s337921" name="Equation" r:id="rId6" imgW="2463480" imgH="482400" progId="Equation.3">
              <p:embed/>
            </p:oleObj>
          </a:graphicData>
        </a:graphic>
      </p:graphicFrame>
      <p:sp>
        <p:nvSpPr>
          <p:cNvPr id="11" name="TextBox 10"/>
          <p:cNvSpPr txBox="1"/>
          <p:nvPr/>
        </p:nvSpPr>
        <p:spPr>
          <a:xfrm>
            <a:off x="4427984" y="1026836"/>
            <a:ext cx="2893741" cy="313932"/>
          </a:xfrm>
          <a:prstGeom prst="rect">
            <a:avLst/>
          </a:prstGeom>
          <a:noFill/>
        </p:spPr>
        <p:txBody>
          <a:bodyPr wrap="none" rtlCol="0">
            <a:spAutoFit/>
          </a:bodyPr>
          <a:lstStyle/>
          <a:p>
            <a:r>
              <a:rPr lang="en-US" sz="1800" b="1" dirty="0" smtClean="0">
                <a:latin typeface="Symbol" pitchFamily="18" charset="2"/>
              </a:rPr>
              <a:t>Dh </a:t>
            </a:r>
            <a:r>
              <a:rPr lang="en-US" sz="1800" b="1" dirty="0" smtClean="0">
                <a:latin typeface="+mn-lt"/>
              </a:rPr>
              <a:t>x</a:t>
            </a:r>
            <a:r>
              <a:rPr lang="en-US" sz="1800" b="1" dirty="0" smtClean="0">
                <a:latin typeface="Symbol" pitchFamily="18" charset="2"/>
              </a:rPr>
              <a:t> </a:t>
            </a:r>
            <a:r>
              <a:rPr lang="en-US" sz="1800" b="1" dirty="0" err="1" smtClean="0">
                <a:latin typeface="Symbol" pitchFamily="18" charset="2"/>
              </a:rPr>
              <a:t>Df</a:t>
            </a:r>
            <a:r>
              <a:rPr lang="en-US" sz="1800" b="1" dirty="0" smtClean="0">
                <a:latin typeface="Symbol" pitchFamily="18" charset="2"/>
              </a:rPr>
              <a:t> </a:t>
            </a:r>
            <a:r>
              <a:rPr lang="en-US" sz="1800" b="1" dirty="0" smtClean="0"/>
              <a:t>= 0.0174 x 0.0174</a:t>
            </a:r>
            <a:endParaRPr lang="en-US" sz="1800" b="1"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p:txBody>
          <a:bodyPr/>
          <a:lstStyle/>
          <a:p>
            <a:r>
              <a:rPr lang="en-US" dirty="0">
                <a:solidFill>
                  <a:schemeClr val="tx1"/>
                </a:solidFill>
              </a:rPr>
              <a:t>Higgs to 2 photons (H </a:t>
            </a:r>
            <a:r>
              <a:rPr lang="en-US" dirty="0">
                <a:solidFill>
                  <a:schemeClr val="tx1"/>
                </a:solidFill>
                <a:cs typeface="Times New Roman" pitchFamily="18" charset="0"/>
              </a:rPr>
              <a:t>→ </a:t>
            </a:r>
            <a:r>
              <a:rPr lang="en-US" dirty="0">
                <a:solidFill>
                  <a:schemeClr val="tx1"/>
                </a:solidFill>
                <a:latin typeface="Symbol" pitchFamily="18" charset="2"/>
                <a:cs typeface="Times New Roman" pitchFamily="18" charset="0"/>
              </a:rPr>
              <a:t>gg</a:t>
            </a:r>
            <a:r>
              <a:rPr lang="en-US" dirty="0">
                <a:solidFill>
                  <a:schemeClr val="tx1"/>
                </a:solidFill>
                <a:latin typeface="Arial" pitchFamily="34" charset="0"/>
                <a:cs typeface="Times New Roman" pitchFamily="18" charset="0"/>
              </a:rPr>
              <a:t>)</a:t>
            </a:r>
            <a:endParaRPr lang="en-US" dirty="0">
              <a:solidFill>
                <a:schemeClr val="tx1"/>
              </a:solidFill>
              <a:cs typeface="Times New Roman" pitchFamily="18" charset="0"/>
            </a:endParaRPr>
          </a:p>
        </p:txBody>
      </p:sp>
      <p:sp>
        <p:nvSpPr>
          <p:cNvPr id="7" name="Footer Placeholder 4"/>
          <p:cNvSpPr>
            <a:spLocks noGrp="1"/>
          </p:cNvSpPr>
          <p:nvPr>
            <p:ph type="ftr" sz="quarter" idx="10"/>
          </p:nvPr>
        </p:nvSpPr>
        <p:spPr/>
        <p:txBody>
          <a:bodyPr/>
          <a:lstStyle/>
          <a:p>
            <a:r>
              <a:rPr lang="en-US" smtClean="0"/>
              <a:t>CMS Data Analysis School  September 11, 2012</a:t>
            </a:r>
            <a:endParaRPr lang="en-US"/>
          </a:p>
        </p:txBody>
      </p:sp>
      <p:sp>
        <p:nvSpPr>
          <p:cNvPr id="8" name="Slide Number Placeholder 5"/>
          <p:cNvSpPr>
            <a:spLocks noGrp="1"/>
          </p:cNvSpPr>
          <p:nvPr>
            <p:ph type="sldNum" sz="quarter" idx="11"/>
          </p:nvPr>
        </p:nvSpPr>
        <p:spPr/>
        <p:txBody>
          <a:bodyPr/>
          <a:lstStyle/>
          <a:p>
            <a:fld id="{BF6C311E-0B17-45C2-9048-878B72BD48F1}" type="slidenum">
              <a:rPr lang="en-US"/>
              <a:pPr/>
              <a:t>39</a:t>
            </a:fld>
            <a:endParaRPr lang="en-US"/>
          </a:p>
        </p:txBody>
      </p:sp>
      <p:pic>
        <p:nvPicPr>
          <p:cNvPr id="129030" name="Picture 6"/>
          <p:cNvPicPr>
            <a:picLocks noGrp="1" noChangeAspect="1" noChangeArrowheads="1"/>
          </p:cNvPicPr>
          <p:nvPr>
            <p:ph idx="4294967295"/>
          </p:nvPr>
        </p:nvPicPr>
        <p:blipFill>
          <a:blip r:embed="rId2"/>
          <a:stretch>
            <a:fillRect/>
          </a:stretch>
        </p:blipFill>
        <p:spPr>
          <a:xfrm>
            <a:off x="2591780" y="1088740"/>
            <a:ext cx="3852428" cy="2314811"/>
          </a:xfrm>
          <a:noFill/>
          <a:ln/>
        </p:spPr>
      </p:pic>
      <p:pic>
        <p:nvPicPr>
          <p:cNvPr id="129031" name="Picture 7" descr="Htogg_det"/>
          <p:cNvPicPr>
            <a:picLocks noChangeAspect="1" noChangeArrowheads="1"/>
          </p:cNvPicPr>
          <p:nvPr/>
        </p:nvPicPr>
        <p:blipFill>
          <a:blip r:embed="rId3"/>
          <a:srcRect/>
          <a:stretch>
            <a:fillRect/>
          </a:stretch>
        </p:blipFill>
        <p:spPr bwMode="auto">
          <a:xfrm>
            <a:off x="251520" y="3537012"/>
            <a:ext cx="2124422" cy="2124423"/>
          </a:xfrm>
          <a:prstGeom prst="rect">
            <a:avLst/>
          </a:prstGeom>
          <a:noFill/>
        </p:spPr>
      </p:pic>
      <p:sp>
        <p:nvSpPr>
          <p:cNvPr id="129033" name="Text Box 9"/>
          <p:cNvSpPr txBox="1">
            <a:spLocks noChangeArrowheads="1"/>
          </p:cNvSpPr>
          <p:nvPr/>
        </p:nvSpPr>
        <p:spPr bwMode="auto">
          <a:xfrm>
            <a:off x="287524" y="5781454"/>
            <a:ext cx="4212592" cy="707886"/>
          </a:xfrm>
          <a:prstGeom prst="rect">
            <a:avLst/>
          </a:prstGeom>
          <a:solidFill>
            <a:srgbClr val="66FFFF"/>
          </a:solidFill>
          <a:ln w="12700" cap="sq">
            <a:noFill/>
            <a:miter lim="800000"/>
            <a:headEnd type="none" w="sm" len="sm"/>
            <a:tailEnd type="none" w="sm" len="sm"/>
          </a:ln>
          <a:effectLst/>
        </p:spPr>
        <p:txBody>
          <a:bodyPr wrap="square">
            <a:spAutoFit/>
          </a:bodyPr>
          <a:lstStyle/>
          <a:p>
            <a:pPr eaLnBrk="0" hangingPunct="0">
              <a:lnSpc>
                <a:spcPct val="100000"/>
              </a:lnSpc>
              <a:buClrTx/>
              <a:buSzTx/>
              <a:buFontTx/>
              <a:buNone/>
            </a:pPr>
            <a:r>
              <a:rPr lang="en-US" sz="2000" dirty="0" smtClean="0"/>
              <a:t>Simulated </a:t>
            </a:r>
            <a:r>
              <a:rPr lang="en-US" sz="2000" dirty="0" err="1" smtClean="0"/>
              <a:t>H</a:t>
            </a:r>
            <a:r>
              <a:rPr lang="en-US" sz="2000" dirty="0" err="1">
                <a:cs typeface="Arial" pitchFamily="34" charset="0"/>
              </a:rPr>
              <a:t>→</a:t>
            </a:r>
            <a:r>
              <a:rPr lang="en-US" sz="2000" dirty="0" err="1">
                <a:latin typeface="Symbol" pitchFamily="18" charset="2"/>
                <a:cs typeface="Arial" pitchFamily="34" charset="0"/>
              </a:rPr>
              <a:t>gg</a:t>
            </a:r>
            <a:r>
              <a:rPr lang="en-US" sz="2000" dirty="0">
                <a:cs typeface="Arial" pitchFamily="34" charset="0"/>
              </a:rPr>
              <a:t> with M</a:t>
            </a:r>
            <a:r>
              <a:rPr lang="en-US" sz="2000" baseline="-25000" dirty="0">
                <a:cs typeface="Arial" pitchFamily="34" charset="0"/>
              </a:rPr>
              <a:t>H</a:t>
            </a:r>
            <a:r>
              <a:rPr lang="en-US" sz="2000" dirty="0">
                <a:cs typeface="Arial" pitchFamily="34" charset="0"/>
              </a:rPr>
              <a:t>=120 GeV as observed in the CMS detector</a:t>
            </a:r>
            <a:endParaRPr lang="en-US" sz="2000" dirty="0">
              <a:latin typeface="Symbol" pitchFamily="18" charset="2"/>
              <a:cs typeface="Arial" pitchFamily="34" charset="0"/>
            </a:endParaRPr>
          </a:p>
        </p:txBody>
      </p:sp>
      <p:sp>
        <p:nvSpPr>
          <p:cNvPr id="129034" name="Text Box 10"/>
          <p:cNvSpPr txBox="1">
            <a:spLocks noChangeArrowheads="1"/>
          </p:cNvSpPr>
          <p:nvPr/>
        </p:nvSpPr>
        <p:spPr bwMode="auto">
          <a:xfrm>
            <a:off x="5616116" y="3645024"/>
            <a:ext cx="3348372" cy="1569660"/>
          </a:xfrm>
          <a:prstGeom prst="rect">
            <a:avLst/>
          </a:prstGeom>
          <a:solidFill>
            <a:srgbClr val="66FFFF"/>
          </a:solidFill>
          <a:ln w="12700" cap="sq">
            <a:noFill/>
            <a:miter lim="800000"/>
            <a:headEnd type="none" w="sm" len="sm"/>
            <a:tailEnd type="none" w="sm" len="sm"/>
          </a:ln>
          <a:effectLst/>
        </p:spPr>
        <p:txBody>
          <a:bodyPr wrap="square">
            <a:spAutoFit/>
          </a:bodyPr>
          <a:lstStyle/>
          <a:p>
            <a:pPr eaLnBrk="0" hangingPunct="0">
              <a:lnSpc>
                <a:spcPct val="100000"/>
              </a:lnSpc>
              <a:buClrTx/>
              <a:buSzTx/>
              <a:buFontTx/>
              <a:buNone/>
            </a:pPr>
            <a:r>
              <a:rPr lang="en-US" sz="1600" dirty="0" smtClean="0"/>
              <a:t>Excellent calorimeter provides ~1 GeV mass resolution which allows a peak to be seen</a:t>
            </a:r>
          </a:p>
          <a:p>
            <a:pPr eaLnBrk="0" hangingPunct="0">
              <a:lnSpc>
                <a:spcPct val="100000"/>
              </a:lnSpc>
              <a:buClrTx/>
              <a:buSzTx/>
              <a:buFontTx/>
              <a:buNone/>
            </a:pPr>
            <a:r>
              <a:rPr lang="en-US" sz="1600" dirty="0" smtClean="0">
                <a:latin typeface="Symbol" pitchFamily="18" charset="2"/>
              </a:rPr>
              <a:t>G</a:t>
            </a:r>
            <a:r>
              <a:rPr lang="en-US" sz="1600" baseline="-25000" dirty="0" smtClean="0"/>
              <a:t>H</a:t>
            </a:r>
            <a:r>
              <a:rPr lang="en-US" sz="1600" dirty="0" smtClean="0"/>
              <a:t>&lt;&lt;1 GeV so resolution COUNTS</a:t>
            </a:r>
          </a:p>
          <a:p>
            <a:pPr eaLnBrk="0" hangingPunct="0">
              <a:lnSpc>
                <a:spcPct val="100000"/>
              </a:lnSpc>
              <a:buClrTx/>
              <a:buSzTx/>
              <a:buFontTx/>
              <a:buNone/>
            </a:pPr>
            <a:r>
              <a:rPr lang="en-US" sz="1600" dirty="0" smtClean="0">
                <a:latin typeface="Symbol" pitchFamily="18" charset="2"/>
                <a:cs typeface="Arial" pitchFamily="34" charset="0"/>
              </a:rPr>
              <a:t>Z</a:t>
            </a:r>
            <a:r>
              <a:rPr lang="en-US" sz="1600" dirty="0" smtClean="0">
                <a:latin typeface="Symbol" pitchFamily="18" charset="2"/>
                <a:cs typeface="Arial" pitchFamily="34" charset="0"/>
                <a:sym typeface="Wingdings" pitchFamily="2" charset="2"/>
              </a:rPr>
              <a:t></a:t>
            </a:r>
            <a:r>
              <a:rPr lang="en-US" sz="1600" dirty="0" smtClean="0">
                <a:cs typeface="Arial" pitchFamily="34" charset="0"/>
                <a:sym typeface="Wingdings" pitchFamily="2" charset="2"/>
              </a:rPr>
              <a:t>e</a:t>
            </a:r>
            <a:r>
              <a:rPr lang="en-US" sz="1600" baseline="30000" dirty="0" smtClean="0">
                <a:cs typeface="Arial" pitchFamily="34" charset="0"/>
                <a:sym typeface="Wingdings" pitchFamily="2" charset="2"/>
              </a:rPr>
              <a:t>+</a:t>
            </a:r>
            <a:r>
              <a:rPr lang="en-US" sz="1600" dirty="0" smtClean="0">
                <a:cs typeface="Arial" pitchFamily="34" charset="0"/>
                <a:sym typeface="Wingdings" pitchFamily="2" charset="2"/>
              </a:rPr>
              <a:t>e</a:t>
            </a:r>
            <a:r>
              <a:rPr lang="en-US" sz="1600" baseline="30000" dirty="0" smtClean="0">
                <a:cs typeface="Arial" pitchFamily="34" charset="0"/>
                <a:sym typeface="Wingdings" pitchFamily="2" charset="2"/>
              </a:rPr>
              <a:t>-</a:t>
            </a:r>
            <a:r>
              <a:rPr lang="en-US" sz="1600" dirty="0" smtClean="0">
                <a:cs typeface="Arial" pitchFamily="34" charset="0"/>
                <a:sym typeface="Wingdings" pitchFamily="2" charset="2"/>
              </a:rPr>
              <a:t> very similar to </a:t>
            </a:r>
            <a:r>
              <a:rPr lang="en-US" sz="1600" dirty="0" err="1" smtClean="0">
                <a:cs typeface="Arial" pitchFamily="34" charset="0"/>
                <a:sym typeface="Wingdings" pitchFamily="2" charset="2"/>
              </a:rPr>
              <a:t>H</a:t>
            </a:r>
            <a:r>
              <a:rPr lang="en-US" sz="1600" dirty="0" err="1" smtClean="0">
                <a:latin typeface="Symbol" pitchFamily="18" charset="2"/>
                <a:cs typeface="Arial" pitchFamily="34" charset="0"/>
                <a:sym typeface="Wingdings" pitchFamily="2" charset="2"/>
              </a:rPr>
              <a:t>gg</a:t>
            </a:r>
            <a:r>
              <a:rPr lang="en-US" sz="1600" dirty="0" smtClean="0">
                <a:cs typeface="Arial" pitchFamily="34" charset="0"/>
                <a:sym typeface="Wingdings" pitchFamily="2" charset="2"/>
              </a:rPr>
              <a:t>.</a:t>
            </a:r>
            <a:endParaRPr lang="en-US" sz="1600" dirty="0">
              <a:cs typeface="Arial" pitchFamily="34" charset="0"/>
            </a:endParaRPr>
          </a:p>
        </p:txBody>
      </p:sp>
      <p:pic>
        <p:nvPicPr>
          <p:cNvPr id="420865" name="Picture 1"/>
          <p:cNvPicPr>
            <a:picLocks noChangeAspect="1" noChangeArrowheads="1"/>
          </p:cNvPicPr>
          <p:nvPr/>
        </p:nvPicPr>
        <p:blipFill>
          <a:blip r:embed="rId4"/>
          <a:srcRect/>
          <a:stretch>
            <a:fillRect/>
          </a:stretch>
        </p:blipFill>
        <p:spPr bwMode="auto">
          <a:xfrm>
            <a:off x="251520" y="1088740"/>
            <a:ext cx="2499133" cy="2376475"/>
          </a:xfrm>
          <a:prstGeom prst="rect">
            <a:avLst/>
          </a:prstGeom>
          <a:noFill/>
          <a:ln w="9525">
            <a:noFill/>
            <a:miter lim="800000"/>
            <a:headEnd/>
            <a:tailEnd/>
          </a:ln>
        </p:spPr>
      </p:pic>
      <p:pic>
        <p:nvPicPr>
          <p:cNvPr id="2" name="Picture 1"/>
          <p:cNvPicPr>
            <a:picLocks noChangeAspect="1" noChangeArrowheads="1"/>
          </p:cNvPicPr>
          <p:nvPr/>
        </p:nvPicPr>
        <p:blipFill>
          <a:blip r:embed="rId5"/>
          <a:srcRect/>
          <a:stretch>
            <a:fillRect/>
          </a:stretch>
        </p:blipFill>
        <p:spPr bwMode="auto">
          <a:xfrm>
            <a:off x="2411760" y="3537012"/>
            <a:ext cx="3144908" cy="2160240"/>
          </a:xfrm>
          <a:prstGeom prst="rect">
            <a:avLst/>
          </a:prstGeom>
          <a:noFill/>
          <a:ln w="9525">
            <a:noFill/>
            <a:miter lim="800000"/>
            <a:headEnd/>
            <a:tailEnd/>
          </a:ln>
        </p:spPr>
      </p:pic>
      <p:cxnSp>
        <p:nvCxnSpPr>
          <p:cNvPr id="12" name="Straight Connector 11"/>
          <p:cNvCxnSpPr/>
          <p:nvPr/>
        </p:nvCxnSpPr>
        <p:spPr bwMode="auto">
          <a:xfrm>
            <a:off x="2735796" y="4509120"/>
            <a:ext cx="2484276" cy="1588"/>
          </a:xfrm>
          <a:prstGeom prst="line">
            <a:avLst/>
          </a:prstGeom>
          <a:noFill/>
          <a:ln w="9525" cap="flat" cmpd="sng" algn="ctr">
            <a:solidFill>
              <a:schemeClr val="tx1"/>
            </a:solidFill>
            <a:prstDash val="solid"/>
            <a:round/>
            <a:headEnd type="triangle" w="med" len="med"/>
            <a:tailEnd type="none"/>
          </a:ln>
          <a:effectLst/>
        </p:spPr>
      </p:cxnSp>
      <p:cxnSp>
        <p:nvCxnSpPr>
          <p:cNvPr id="16" name="Straight Connector 15"/>
          <p:cNvCxnSpPr/>
          <p:nvPr/>
        </p:nvCxnSpPr>
        <p:spPr bwMode="auto">
          <a:xfrm rot="5400000">
            <a:off x="2627784" y="4509120"/>
            <a:ext cx="1764196" cy="36004"/>
          </a:xfrm>
          <a:prstGeom prst="line">
            <a:avLst/>
          </a:prstGeom>
          <a:noFill/>
          <a:ln w="9525" cap="flat" cmpd="sng" algn="ctr">
            <a:solidFill>
              <a:schemeClr val="tx1"/>
            </a:solidFill>
            <a:prstDash val="solid"/>
            <a:round/>
            <a:headEnd type="none" w="med" len="med"/>
            <a:tailEnd type="arrow"/>
          </a:ln>
          <a:effectLst/>
        </p:spPr>
      </p:cxnSp>
      <p:sp>
        <p:nvSpPr>
          <p:cNvPr id="18" name="Oval 17"/>
          <p:cNvSpPr/>
          <p:nvPr/>
        </p:nvSpPr>
        <p:spPr bwMode="auto">
          <a:xfrm>
            <a:off x="2987824" y="4941168"/>
            <a:ext cx="288032" cy="360040"/>
          </a:xfrm>
          <a:prstGeom prst="ellipse">
            <a:avLst/>
          </a:prstGeom>
          <a:noFill/>
          <a:ln w="9525" cap="flat" cmpd="sng" algn="ctr">
            <a:solidFill>
              <a:srgbClr val="0033CC"/>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marL="342900" marR="0" indent="-342900" algn="l" defTabSz="914400" rtl="0" eaLnBrk="1" fontAlgn="base" latinLnBrk="0" hangingPunct="1">
              <a:lnSpc>
                <a:spcPct val="80000"/>
              </a:lnSpc>
              <a:spcBef>
                <a:spcPct val="50000"/>
              </a:spcBef>
              <a:spcAft>
                <a:spcPct val="0"/>
              </a:spcAft>
              <a:buClr>
                <a:schemeClr val="accent2"/>
              </a:buClr>
              <a:buSzPct val="80000"/>
              <a:buFont typeface="Wingdings" pitchFamily="2" charset="2"/>
              <a:buNone/>
              <a:tabLst/>
            </a:pPr>
            <a:endParaRPr kumimoji="0" lang="en-US" sz="2400" b="0" i="0" u="none" strike="noStrike" cap="none" normalizeH="0" baseline="0" smtClean="0">
              <a:ln>
                <a:noFill/>
              </a:ln>
              <a:solidFill>
                <a:schemeClr val="tx1"/>
              </a:solidFill>
              <a:effectLst/>
              <a:latin typeface="Arial" pitchFamily="34" charset="0"/>
            </a:endParaRPr>
          </a:p>
        </p:txBody>
      </p:sp>
      <p:pic>
        <p:nvPicPr>
          <p:cNvPr id="3" name="Picture 1"/>
          <p:cNvPicPr>
            <a:picLocks noChangeAspect="1" noChangeArrowheads="1"/>
          </p:cNvPicPr>
          <p:nvPr/>
        </p:nvPicPr>
        <p:blipFill>
          <a:blip r:embed="rId6"/>
          <a:srcRect/>
          <a:stretch>
            <a:fillRect/>
          </a:stretch>
        </p:blipFill>
        <p:spPr bwMode="auto">
          <a:xfrm>
            <a:off x="6552219" y="1160748"/>
            <a:ext cx="2398953" cy="205222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smtClean="0">
                <a:solidFill>
                  <a:schemeClr val="tx1"/>
                </a:solidFill>
              </a:rPr>
              <a:t>How can we do this? </a:t>
            </a:r>
            <a:br>
              <a:rPr lang="en-US" sz="3600" dirty="0" smtClean="0">
                <a:solidFill>
                  <a:schemeClr val="tx1"/>
                </a:solidFill>
              </a:rPr>
            </a:br>
            <a:r>
              <a:rPr lang="en-US" sz="3600" dirty="0" smtClean="0">
                <a:solidFill>
                  <a:schemeClr val="tx1"/>
                </a:solidFill>
              </a:rPr>
              <a:t>General Principles</a:t>
            </a:r>
            <a:endParaRPr lang="en-US" sz="3600" dirty="0">
              <a:solidFill>
                <a:schemeClr val="tx1"/>
              </a:solidFill>
            </a:endParaRPr>
          </a:p>
        </p:txBody>
      </p:sp>
      <p:sp>
        <p:nvSpPr>
          <p:cNvPr id="4" name="Footer Placeholder 3"/>
          <p:cNvSpPr>
            <a:spLocks noGrp="1"/>
          </p:cNvSpPr>
          <p:nvPr>
            <p:ph type="ftr" sz="quarter" idx="10"/>
          </p:nvPr>
        </p:nvSpPr>
        <p:spPr/>
        <p:txBody>
          <a:bodyPr/>
          <a:lstStyle/>
          <a:p>
            <a:r>
              <a:rPr lang="en-US" smtClean="0"/>
              <a:t>CMS Data Analysis School  September 11, 2012</a:t>
            </a:r>
            <a:endParaRPr lang="en-US" dirty="0"/>
          </a:p>
        </p:txBody>
      </p:sp>
      <p:sp>
        <p:nvSpPr>
          <p:cNvPr id="5" name="Slide Number Placeholder 4"/>
          <p:cNvSpPr>
            <a:spLocks noGrp="1"/>
          </p:cNvSpPr>
          <p:nvPr>
            <p:ph type="sldNum" sz="quarter" idx="11"/>
          </p:nvPr>
        </p:nvSpPr>
        <p:spPr/>
        <p:txBody>
          <a:bodyPr/>
          <a:lstStyle/>
          <a:p>
            <a:fld id="{18178D1C-DE8A-4798-95A2-4F899DF1A931}" type="slidenum">
              <a:rPr lang="en-US" smtClean="0"/>
              <a:pPr/>
              <a:t>4</a:t>
            </a:fld>
            <a:endParaRPr lang="en-US"/>
          </a:p>
        </p:txBody>
      </p:sp>
      <p:sp>
        <p:nvSpPr>
          <p:cNvPr id="3" name="Content Placeholder 2"/>
          <p:cNvSpPr>
            <a:spLocks noGrp="1"/>
          </p:cNvSpPr>
          <p:nvPr>
            <p:ph idx="4294967295"/>
          </p:nvPr>
        </p:nvSpPr>
        <p:spPr>
          <a:xfrm>
            <a:off x="503548" y="1124992"/>
            <a:ext cx="8388350" cy="5040312"/>
          </a:xfrm>
        </p:spPr>
        <p:txBody>
          <a:bodyPr/>
          <a:lstStyle/>
          <a:p>
            <a:pPr>
              <a:lnSpc>
                <a:spcPct val="90000"/>
              </a:lnSpc>
              <a:buClr>
                <a:schemeClr val="tx2"/>
              </a:buClr>
            </a:pPr>
            <a:r>
              <a:rPr lang="en-US" sz="2400" dirty="0" smtClean="0"/>
              <a:t>Heavy objects decay into lighter objects</a:t>
            </a:r>
          </a:p>
          <a:p>
            <a:pPr lvl="1">
              <a:lnSpc>
                <a:spcPct val="90000"/>
              </a:lnSpc>
            </a:pPr>
            <a:r>
              <a:rPr lang="en-US" sz="2000" b="1" dirty="0" smtClean="0">
                <a:solidFill>
                  <a:srgbClr val="C00000"/>
                </a:solidFill>
              </a:rPr>
              <a:t>The “lighter objects” are the particles of the Standard Model</a:t>
            </a:r>
          </a:p>
          <a:p>
            <a:pPr lvl="2">
              <a:lnSpc>
                <a:spcPct val="90000"/>
              </a:lnSpc>
              <a:buClr>
                <a:schemeClr val="tx2"/>
              </a:buClr>
            </a:pPr>
            <a:r>
              <a:rPr lang="en-US" sz="2000" dirty="0" smtClean="0"/>
              <a:t>Photons, electrons, </a:t>
            </a:r>
            <a:r>
              <a:rPr lang="en-US" sz="2000" dirty="0" err="1" smtClean="0"/>
              <a:t>muons</a:t>
            </a:r>
            <a:r>
              <a:rPr lang="en-US" sz="2000" dirty="0" smtClean="0"/>
              <a:t>, </a:t>
            </a:r>
            <a:r>
              <a:rPr lang="en-US" sz="2000" dirty="0" smtClean="0">
                <a:latin typeface="Symbol" pitchFamily="18" charset="2"/>
              </a:rPr>
              <a:t>t</a:t>
            </a:r>
            <a:r>
              <a:rPr lang="en-US" sz="2000" dirty="0" smtClean="0"/>
              <a:t> leptons, jets (light quarks </a:t>
            </a:r>
            <a:r>
              <a:rPr lang="en-US" sz="2000" dirty="0" err="1" smtClean="0"/>
              <a:t>u,d</a:t>
            </a:r>
            <a:r>
              <a:rPr lang="en-US" sz="2000" dirty="0" smtClean="0"/>
              <a:t>, s  and gluons)- especially “b-jets”, “charm jets”, “top”, Ws, and Zs</a:t>
            </a:r>
          </a:p>
          <a:p>
            <a:pPr lvl="3">
              <a:lnSpc>
                <a:spcPct val="90000"/>
              </a:lnSpc>
            </a:pPr>
            <a:r>
              <a:rPr lang="en-US" sz="1800" dirty="0" smtClean="0"/>
              <a:t>Only a few particles are stable enough to be measured directly: </a:t>
            </a:r>
            <a:r>
              <a:rPr lang="en-US" sz="1800" dirty="0" err="1" smtClean="0"/>
              <a:t>e,</a:t>
            </a:r>
            <a:r>
              <a:rPr lang="en-US" sz="1800" dirty="0" err="1" smtClean="0">
                <a:latin typeface="Symbol" pitchFamily="18" charset="2"/>
              </a:rPr>
              <a:t>m</a:t>
            </a:r>
            <a:r>
              <a:rPr lang="en-US" sz="1800" dirty="0" err="1" smtClean="0"/>
              <a:t>,</a:t>
            </a:r>
            <a:r>
              <a:rPr lang="en-US" sz="1800" dirty="0" err="1" smtClean="0">
                <a:latin typeface="Symbol" pitchFamily="18" charset="2"/>
              </a:rPr>
              <a:t>g</a:t>
            </a:r>
            <a:r>
              <a:rPr lang="en-US" sz="1800" dirty="0" smtClean="0"/>
              <a:t>, plus some hadrons: </a:t>
            </a:r>
            <a:r>
              <a:rPr lang="en-US" sz="1800" dirty="0" err="1" smtClean="0"/>
              <a:t>pions</a:t>
            </a:r>
            <a:r>
              <a:rPr lang="en-US" sz="1800" dirty="0" smtClean="0"/>
              <a:t>, </a:t>
            </a:r>
            <a:r>
              <a:rPr lang="en-US" sz="1800" dirty="0" err="1" smtClean="0"/>
              <a:t>kaons</a:t>
            </a:r>
            <a:r>
              <a:rPr lang="en-US" sz="1800" dirty="0" smtClean="0"/>
              <a:t>, protons, neutrons</a:t>
            </a:r>
          </a:p>
          <a:p>
            <a:pPr lvl="2">
              <a:lnSpc>
                <a:spcPct val="90000"/>
              </a:lnSpc>
              <a:buClr>
                <a:schemeClr val="tx2"/>
              </a:buClr>
            </a:pPr>
            <a:r>
              <a:rPr lang="en-US" sz="2000" dirty="0" err="1" smtClean="0"/>
              <a:t>Partons</a:t>
            </a:r>
            <a:r>
              <a:rPr lang="en-US" sz="2000" dirty="0" smtClean="0"/>
              <a:t>, </a:t>
            </a:r>
            <a:r>
              <a:rPr lang="en-US" sz="2000" dirty="0" smtClean="0"/>
              <a:t>the quarks </a:t>
            </a:r>
            <a:r>
              <a:rPr lang="en-US" sz="2000" dirty="0" smtClean="0"/>
              <a:t>and gluons, </a:t>
            </a:r>
            <a:r>
              <a:rPr lang="en-US" sz="2000" dirty="0" smtClean="0"/>
              <a:t>reveal</a:t>
            </a:r>
            <a:r>
              <a:rPr lang="en-US" sz="2000" dirty="0" smtClean="0"/>
              <a:t> </a:t>
            </a:r>
            <a:r>
              <a:rPr lang="en-US" sz="2000" dirty="0" smtClean="0"/>
              <a:t>themselves as </a:t>
            </a:r>
            <a:r>
              <a:rPr lang="en-US" sz="2000" dirty="0" smtClean="0"/>
              <a:t>collimated bursts of particles  called “jets</a:t>
            </a:r>
            <a:r>
              <a:rPr lang="en-US" sz="2000" dirty="0" smtClean="0"/>
              <a:t>” </a:t>
            </a:r>
            <a:r>
              <a:rPr lang="en-US" sz="2000" dirty="0" smtClean="0"/>
              <a:t>so </a:t>
            </a:r>
            <a:r>
              <a:rPr lang="en-US" sz="2000" dirty="0" smtClean="0"/>
              <a:t>identifying jets and measuring their angles and energy becomes important</a:t>
            </a:r>
          </a:p>
          <a:p>
            <a:pPr lvl="1">
              <a:lnSpc>
                <a:spcPct val="90000"/>
              </a:lnSpc>
            </a:pPr>
            <a:r>
              <a:rPr lang="en-US" sz="2000" b="1" dirty="0" smtClean="0">
                <a:solidFill>
                  <a:srgbClr val="C00000"/>
                </a:solidFill>
              </a:rPr>
              <a:t>It is a requirement for finding new physics to be able to measure all the known SM objects</a:t>
            </a:r>
          </a:p>
          <a:p>
            <a:pPr>
              <a:lnSpc>
                <a:spcPct val="90000"/>
              </a:lnSpc>
              <a:buClr>
                <a:schemeClr val="tx2"/>
              </a:buClr>
            </a:pPr>
            <a:r>
              <a:rPr lang="en-US" sz="2400" dirty="0" smtClean="0"/>
              <a:t>Particles may leave the detector without interacting </a:t>
            </a:r>
            <a:endParaRPr lang="en-US" sz="1800" dirty="0" smtClean="0"/>
          </a:p>
          <a:p>
            <a:pPr lvl="1">
              <a:lnSpc>
                <a:spcPct val="90000"/>
              </a:lnSpc>
            </a:pPr>
            <a:r>
              <a:rPr lang="en-US" sz="2000" dirty="0" smtClean="0"/>
              <a:t>Neutrinos are known SM particles that do that all the time</a:t>
            </a:r>
          </a:p>
          <a:p>
            <a:pPr lvl="1">
              <a:lnSpc>
                <a:spcPct val="90000"/>
              </a:lnSpc>
            </a:pPr>
            <a:r>
              <a:rPr lang="en-US" sz="2000" dirty="0" smtClean="0"/>
              <a:t>There may be NEW massive  weakly interacting particles that behave similarly</a:t>
            </a:r>
          </a:p>
          <a:p>
            <a:pPr lvl="1">
              <a:lnSpc>
                <a:spcPct val="90000"/>
              </a:lnSpc>
            </a:pPr>
            <a:r>
              <a:rPr lang="en-US" sz="2000" b="1" dirty="0" smtClean="0">
                <a:solidFill>
                  <a:srgbClr val="C00000"/>
                </a:solidFill>
              </a:rPr>
              <a:t>These can be “detected” by observing missing transverse energy , “MET”, so it is a requirement to be able to detect it </a:t>
            </a:r>
          </a:p>
          <a:p>
            <a:pPr>
              <a:lnSpc>
                <a:spcPct val="90000"/>
              </a:lnSpc>
              <a:buNone/>
            </a:pPr>
            <a:endParaRPr lang="en-US" dirty="0" smtClean="0"/>
          </a:p>
          <a:p>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p:txBody>
          <a:bodyPr/>
          <a:lstStyle/>
          <a:p>
            <a:r>
              <a:rPr lang="en-US" dirty="0">
                <a:solidFill>
                  <a:schemeClr val="tx1"/>
                </a:solidFill>
              </a:rPr>
              <a:t>CMS HCAL</a:t>
            </a:r>
          </a:p>
        </p:txBody>
      </p:sp>
      <p:sp>
        <p:nvSpPr>
          <p:cNvPr id="8" name="Footer Placeholder 4"/>
          <p:cNvSpPr>
            <a:spLocks noGrp="1"/>
          </p:cNvSpPr>
          <p:nvPr>
            <p:ph type="ftr" sz="quarter" idx="10"/>
          </p:nvPr>
        </p:nvSpPr>
        <p:spPr/>
        <p:txBody>
          <a:bodyPr/>
          <a:lstStyle/>
          <a:p>
            <a:r>
              <a:rPr lang="en-US" smtClean="0"/>
              <a:t>CMS Data Analysis School  September 11, 2012</a:t>
            </a:r>
            <a:endParaRPr lang="en-US"/>
          </a:p>
        </p:txBody>
      </p:sp>
      <p:sp>
        <p:nvSpPr>
          <p:cNvPr id="9" name="Slide Number Placeholder 5"/>
          <p:cNvSpPr>
            <a:spLocks noGrp="1"/>
          </p:cNvSpPr>
          <p:nvPr>
            <p:ph type="sldNum" sz="quarter" idx="11"/>
          </p:nvPr>
        </p:nvSpPr>
        <p:spPr/>
        <p:txBody>
          <a:bodyPr/>
          <a:lstStyle/>
          <a:p>
            <a:fld id="{7F83A906-BE39-4135-9087-84249C611D48}" type="slidenum">
              <a:rPr lang="en-US"/>
              <a:pPr/>
              <a:t>40</a:t>
            </a:fld>
            <a:endParaRPr lang="en-US"/>
          </a:p>
        </p:txBody>
      </p:sp>
      <p:sp>
        <p:nvSpPr>
          <p:cNvPr id="126979" name="Rectangle 3"/>
          <p:cNvSpPr>
            <a:spLocks noGrp="1" noChangeArrowheads="1"/>
          </p:cNvSpPr>
          <p:nvPr>
            <p:ph type="body" sz="half" idx="4294967295"/>
          </p:nvPr>
        </p:nvSpPr>
        <p:spPr>
          <a:xfrm>
            <a:off x="0" y="1016000"/>
            <a:ext cx="4967288" cy="2160588"/>
          </a:xfrm>
        </p:spPr>
        <p:txBody>
          <a:bodyPr/>
          <a:lstStyle/>
          <a:p>
            <a:r>
              <a:rPr lang="en-US" sz="2000" dirty="0"/>
              <a:t>Sampling calorimeter</a:t>
            </a:r>
          </a:p>
          <a:p>
            <a:r>
              <a:rPr lang="en-US" sz="2000" dirty="0"/>
              <a:t>Brass absorber from Russian artillery shells (non-magnetic)</a:t>
            </a:r>
          </a:p>
          <a:p>
            <a:r>
              <a:rPr lang="en-US" sz="2000" dirty="0"/>
              <a:t>Scintillating tiles with wavelength shifting (WLS) fiber</a:t>
            </a:r>
          </a:p>
        </p:txBody>
      </p:sp>
      <p:pic>
        <p:nvPicPr>
          <p:cNvPr id="126980" name="Picture 4" descr="HBpicture"/>
          <p:cNvPicPr>
            <a:picLocks noChangeAspect="1" noChangeArrowheads="1"/>
          </p:cNvPicPr>
          <p:nvPr/>
        </p:nvPicPr>
        <p:blipFill>
          <a:blip r:embed="rId2"/>
          <a:srcRect/>
          <a:stretch>
            <a:fillRect/>
          </a:stretch>
        </p:blipFill>
        <p:spPr bwMode="auto">
          <a:xfrm>
            <a:off x="5760132" y="1222510"/>
            <a:ext cx="3086435" cy="2314502"/>
          </a:xfrm>
          <a:prstGeom prst="rect">
            <a:avLst/>
          </a:prstGeom>
          <a:noFill/>
        </p:spPr>
      </p:pic>
      <p:pic>
        <p:nvPicPr>
          <p:cNvPr id="126984" name="Picture 8" descr="6photo_HE"/>
          <p:cNvPicPr>
            <a:picLocks noChangeAspect="1" noChangeArrowheads="1"/>
          </p:cNvPicPr>
          <p:nvPr/>
        </p:nvPicPr>
        <p:blipFill>
          <a:blip r:embed="rId3" cstate="print"/>
          <a:srcRect l="3516" r="5273" b="2344"/>
          <a:stretch>
            <a:fillRect/>
          </a:stretch>
        </p:blipFill>
        <p:spPr bwMode="auto">
          <a:xfrm>
            <a:off x="5832140" y="3721308"/>
            <a:ext cx="2948323" cy="2533442"/>
          </a:xfrm>
          <a:prstGeom prst="rect">
            <a:avLst/>
          </a:prstGeom>
          <a:noFill/>
          <a:ln w="9525">
            <a:noFill/>
            <a:miter lim="800000"/>
            <a:headEnd/>
            <a:tailEnd/>
          </a:ln>
        </p:spPr>
      </p:pic>
      <p:pic>
        <p:nvPicPr>
          <p:cNvPr id="126986" name="Picture 10"/>
          <p:cNvPicPr>
            <a:picLocks noChangeAspect="1" noChangeArrowheads="1"/>
          </p:cNvPicPr>
          <p:nvPr/>
        </p:nvPicPr>
        <p:blipFill>
          <a:blip r:embed="rId4" cstate="print"/>
          <a:srcRect t="7681" r="400" b="23042"/>
          <a:stretch>
            <a:fillRect/>
          </a:stretch>
        </p:blipFill>
        <p:spPr bwMode="auto">
          <a:xfrm>
            <a:off x="1439652" y="3933056"/>
            <a:ext cx="2598738" cy="2257425"/>
          </a:xfrm>
          <a:prstGeom prst="rect">
            <a:avLst/>
          </a:prstGeom>
          <a:noFill/>
          <a:ln w="9525">
            <a:noFill/>
            <a:miter lim="800000"/>
            <a:headEnd/>
            <a:tailEnd/>
          </a:ln>
          <a:effectLst/>
        </p:spPr>
      </p:pic>
      <p:sp>
        <p:nvSpPr>
          <p:cNvPr id="126989" name="Rectangle 13"/>
          <p:cNvSpPr>
            <a:spLocks noChangeArrowheads="1"/>
          </p:cNvSpPr>
          <p:nvPr/>
        </p:nvSpPr>
        <p:spPr bwMode="auto">
          <a:xfrm>
            <a:off x="71500" y="2672916"/>
            <a:ext cx="5436604" cy="2447925"/>
          </a:xfrm>
          <a:prstGeom prst="rect">
            <a:avLst/>
          </a:prstGeom>
          <a:noFill/>
          <a:ln w="9525">
            <a:noFill/>
            <a:miter lim="800000"/>
            <a:headEnd/>
            <a:tailEnd/>
          </a:ln>
          <a:effectLst/>
        </p:spPr>
        <p:txBody>
          <a:bodyPr lIns="92075" tIns="46038" rIns="92075" bIns="46038"/>
          <a:lstStyle/>
          <a:p>
            <a:pPr marL="342900" indent="-342900">
              <a:lnSpc>
                <a:spcPct val="100000"/>
              </a:lnSpc>
              <a:spcBef>
                <a:spcPct val="20000"/>
              </a:spcBef>
              <a:buFont typeface="Wingdings" pitchFamily="2" charset="2"/>
              <a:buChar char="l"/>
            </a:pPr>
            <a:r>
              <a:rPr lang="en-US" sz="2000" dirty="0"/>
              <a:t>WLS fiber is fed into a hybrid photo-diode (HPD) for light yield </a:t>
            </a:r>
            <a:r>
              <a:rPr lang="en-US" sz="2000" dirty="0" smtClean="0"/>
              <a:t>measurement</a:t>
            </a:r>
          </a:p>
          <a:p>
            <a:pPr marL="342900" indent="-342900">
              <a:lnSpc>
                <a:spcPct val="100000"/>
              </a:lnSpc>
              <a:spcBef>
                <a:spcPct val="20000"/>
              </a:spcBef>
              <a:buFont typeface="Wingdings" pitchFamily="2" charset="2"/>
              <a:buChar char="l"/>
            </a:pPr>
            <a:r>
              <a:rPr lang="en-US" sz="2000" b="1" dirty="0" smtClean="0"/>
              <a:t>Tower size is  </a:t>
            </a:r>
            <a:r>
              <a:rPr lang="en-US" sz="2000" b="1" dirty="0" err="1" smtClean="0">
                <a:latin typeface="Symbol" pitchFamily="18" charset="2"/>
              </a:rPr>
              <a:t>DhDf</a:t>
            </a:r>
            <a:r>
              <a:rPr lang="en-US" sz="2000" b="1" dirty="0" smtClean="0">
                <a:latin typeface="Symbol" pitchFamily="18" charset="2"/>
              </a:rPr>
              <a:t>=</a:t>
            </a:r>
            <a:r>
              <a:rPr lang="en-US" sz="2000" b="1" dirty="0" smtClean="0"/>
              <a:t>0.087x0.087</a:t>
            </a:r>
            <a:r>
              <a:rPr lang="en-US" sz="2000" dirty="0" smtClean="0"/>
              <a:t> </a:t>
            </a:r>
            <a:endParaRPr lang="en-US" sz="2000" dirty="0"/>
          </a:p>
        </p:txBody>
      </p:sp>
      <p:cxnSp>
        <p:nvCxnSpPr>
          <p:cNvPr id="11" name="Straight Arrow Connector 10"/>
          <p:cNvCxnSpPr/>
          <p:nvPr/>
        </p:nvCxnSpPr>
        <p:spPr bwMode="auto">
          <a:xfrm>
            <a:off x="4608004" y="1736812"/>
            <a:ext cx="1836204" cy="36004"/>
          </a:xfrm>
          <a:prstGeom prst="straightConnector1">
            <a:avLst/>
          </a:prstGeom>
          <a:noFill/>
          <a:ln w="22225" cap="flat" cmpd="sng" algn="ctr">
            <a:solidFill>
              <a:srgbClr val="FF0000"/>
            </a:solidFill>
            <a:prstDash val="solid"/>
            <a:round/>
            <a:headEnd type="none" w="med" len="med"/>
            <a:tailEnd type="arrow"/>
          </a:ln>
          <a:effectLst/>
        </p:spPr>
      </p:cxnSp>
      <p:cxnSp>
        <p:nvCxnSpPr>
          <p:cNvPr id="13" name="Straight Arrow Connector 12"/>
          <p:cNvCxnSpPr/>
          <p:nvPr/>
        </p:nvCxnSpPr>
        <p:spPr bwMode="auto">
          <a:xfrm>
            <a:off x="4608004" y="1736812"/>
            <a:ext cx="2448272" cy="2268252"/>
          </a:xfrm>
          <a:prstGeom prst="straightConnector1">
            <a:avLst/>
          </a:prstGeom>
          <a:noFill/>
          <a:ln w="22225" cap="flat" cmpd="sng" algn="ctr">
            <a:solidFill>
              <a:srgbClr val="FF3300"/>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err="1" smtClean="0">
                <a:solidFill>
                  <a:schemeClr val="tx1"/>
                </a:solidFill>
              </a:rPr>
              <a:t>Hadron</a:t>
            </a:r>
            <a:r>
              <a:rPr lang="en-US" sz="4000" dirty="0" smtClean="0">
                <a:solidFill>
                  <a:schemeClr val="tx1"/>
                </a:solidFill>
              </a:rPr>
              <a:t> Calorimeter Performance</a:t>
            </a:r>
            <a:endParaRPr lang="en-US" sz="4000" dirty="0">
              <a:solidFill>
                <a:schemeClr val="tx1"/>
              </a:solidFill>
            </a:endParaRPr>
          </a:p>
        </p:txBody>
      </p:sp>
      <p:sp>
        <p:nvSpPr>
          <p:cNvPr id="4" name="Footer Placeholder 3"/>
          <p:cNvSpPr>
            <a:spLocks noGrp="1"/>
          </p:cNvSpPr>
          <p:nvPr>
            <p:ph type="ftr" sz="quarter" idx="10"/>
          </p:nvPr>
        </p:nvSpPr>
        <p:spPr/>
        <p:txBody>
          <a:bodyPr/>
          <a:lstStyle/>
          <a:p>
            <a:r>
              <a:rPr lang="en-US" smtClean="0"/>
              <a:t>CMS Data Analysis School  September 11, 2012</a:t>
            </a:r>
            <a:endParaRPr lang="en-US" dirty="0"/>
          </a:p>
        </p:txBody>
      </p:sp>
      <p:sp>
        <p:nvSpPr>
          <p:cNvPr id="5" name="Slide Number Placeholder 4"/>
          <p:cNvSpPr>
            <a:spLocks noGrp="1"/>
          </p:cNvSpPr>
          <p:nvPr>
            <p:ph type="sldNum" sz="quarter" idx="11"/>
          </p:nvPr>
        </p:nvSpPr>
        <p:spPr/>
        <p:txBody>
          <a:bodyPr/>
          <a:lstStyle/>
          <a:p>
            <a:fld id="{18178D1C-DE8A-4798-95A2-4F899DF1A931}" type="slidenum">
              <a:rPr lang="en-US" smtClean="0"/>
              <a:pPr/>
              <a:t>41</a:t>
            </a:fld>
            <a:endParaRPr lang="en-US"/>
          </a:p>
        </p:txBody>
      </p:sp>
      <p:pic>
        <p:nvPicPr>
          <p:cNvPr id="336897" name="Picture 1"/>
          <p:cNvPicPr>
            <a:picLocks noChangeAspect="1" noChangeArrowheads="1"/>
          </p:cNvPicPr>
          <p:nvPr/>
        </p:nvPicPr>
        <p:blipFill>
          <a:blip r:embed="rId3"/>
          <a:srcRect/>
          <a:stretch>
            <a:fillRect/>
          </a:stretch>
        </p:blipFill>
        <p:spPr bwMode="auto">
          <a:xfrm>
            <a:off x="755576" y="1074467"/>
            <a:ext cx="7668852" cy="2930597"/>
          </a:xfrm>
          <a:prstGeom prst="rect">
            <a:avLst/>
          </a:prstGeom>
          <a:noFill/>
          <a:ln w="9525">
            <a:noFill/>
            <a:miter lim="800000"/>
            <a:headEnd/>
            <a:tailEnd/>
          </a:ln>
        </p:spPr>
      </p:pic>
      <p:pic>
        <p:nvPicPr>
          <p:cNvPr id="336898" name="Picture 2"/>
          <p:cNvPicPr>
            <a:picLocks noChangeAspect="1" noChangeArrowheads="1"/>
          </p:cNvPicPr>
          <p:nvPr/>
        </p:nvPicPr>
        <p:blipFill>
          <a:blip r:embed="rId4"/>
          <a:srcRect/>
          <a:stretch>
            <a:fillRect/>
          </a:stretch>
        </p:blipFill>
        <p:spPr bwMode="auto">
          <a:xfrm>
            <a:off x="431540" y="3897052"/>
            <a:ext cx="2935784" cy="2578091"/>
          </a:xfrm>
          <a:prstGeom prst="rect">
            <a:avLst/>
          </a:prstGeom>
          <a:noFill/>
          <a:ln w="9525">
            <a:noFill/>
            <a:miter lim="800000"/>
            <a:headEnd/>
            <a:tailEnd/>
          </a:ln>
        </p:spPr>
      </p:pic>
      <p:pic>
        <p:nvPicPr>
          <p:cNvPr id="333825" name="Picture 1"/>
          <p:cNvPicPr>
            <a:picLocks noChangeAspect="1" noChangeArrowheads="1"/>
          </p:cNvPicPr>
          <p:nvPr/>
        </p:nvPicPr>
        <p:blipFill>
          <a:blip r:embed="rId5"/>
          <a:srcRect/>
          <a:stretch>
            <a:fillRect/>
          </a:stretch>
        </p:blipFill>
        <p:spPr bwMode="auto">
          <a:xfrm>
            <a:off x="3383868" y="3933056"/>
            <a:ext cx="2780047" cy="2569892"/>
          </a:xfrm>
          <a:prstGeom prst="rect">
            <a:avLst/>
          </a:prstGeom>
          <a:noFill/>
          <a:ln w="9525">
            <a:noFill/>
            <a:miter lim="800000"/>
            <a:headEnd/>
            <a:tailEnd/>
          </a:ln>
        </p:spPr>
      </p:pic>
      <p:sp>
        <p:nvSpPr>
          <p:cNvPr id="8" name="Rectangle 7"/>
          <p:cNvSpPr/>
          <p:nvPr/>
        </p:nvSpPr>
        <p:spPr>
          <a:xfrm>
            <a:off x="2800411" y="5021422"/>
            <a:ext cx="835485" cy="387798"/>
          </a:xfrm>
          <a:prstGeom prst="rect">
            <a:avLst/>
          </a:prstGeom>
        </p:spPr>
        <p:txBody>
          <a:bodyPr wrap="none">
            <a:spAutoFit/>
          </a:bodyPr>
          <a:lstStyle/>
          <a:p>
            <a:r>
              <a:rPr lang="en-US" dirty="0" smtClean="0"/>
              <a:t>Data</a:t>
            </a:r>
            <a:endParaRPr lang="en-US" dirty="0"/>
          </a:p>
        </p:txBody>
      </p:sp>
      <p:graphicFrame>
        <p:nvGraphicFramePr>
          <p:cNvPr id="9" name="Object 8"/>
          <p:cNvGraphicFramePr>
            <a:graphicFrameLocks noChangeAspect="1"/>
          </p:cNvGraphicFramePr>
          <p:nvPr/>
        </p:nvGraphicFramePr>
        <p:xfrm>
          <a:off x="6524190" y="5653744"/>
          <a:ext cx="1900238" cy="763588"/>
        </p:xfrm>
        <a:graphic>
          <a:graphicData uri="http://schemas.openxmlformats.org/presentationml/2006/ole">
            <p:oleObj spid="_x0000_s418817" name="Equation" r:id="rId6" imgW="1041120" imgH="419040" progId="Equation.3">
              <p:embed/>
            </p:oleObj>
          </a:graphicData>
        </a:graphic>
      </p:graphicFrame>
      <p:pic>
        <p:nvPicPr>
          <p:cNvPr id="418818" name="Picture 2"/>
          <p:cNvPicPr>
            <a:picLocks noChangeAspect="1" noChangeArrowheads="1"/>
          </p:cNvPicPr>
          <p:nvPr/>
        </p:nvPicPr>
        <p:blipFill>
          <a:blip r:embed="rId7"/>
          <a:srcRect/>
          <a:stretch>
            <a:fillRect/>
          </a:stretch>
        </p:blipFill>
        <p:spPr bwMode="auto">
          <a:xfrm>
            <a:off x="6444208" y="3860084"/>
            <a:ext cx="1860612" cy="17291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p:txBody>
          <a:bodyPr/>
          <a:lstStyle/>
          <a:p>
            <a:r>
              <a:rPr lang="en-US" dirty="0" err="1">
                <a:solidFill>
                  <a:schemeClr val="tx1"/>
                </a:solidFill>
              </a:rPr>
              <a:t>Muon</a:t>
            </a:r>
            <a:r>
              <a:rPr lang="en-US" dirty="0">
                <a:solidFill>
                  <a:schemeClr val="tx1"/>
                </a:solidFill>
              </a:rPr>
              <a:t> systems</a:t>
            </a:r>
          </a:p>
        </p:txBody>
      </p:sp>
      <p:sp>
        <p:nvSpPr>
          <p:cNvPr id="7" name="Footer Placeholder 3"/>
          <p:cNvSpPr>
            <a:spLocks noGrp="1"/>
          </p:cNvSpPr>
          <p:nvPr>
            <p:ph type="ftr" sz="quarter" idx="10"/>
          </p:nvPr>
        </p:nvSpPr>
        <p:spPr/>
        <p:txBody>
          <a:bodyPr/>
          <a:lstStyle/>
          <a:p>
            <a:r>
              <a:rPr lang="en-US" smtClean="0"/>
              <a:t>CMS Data Analysis School  September 11, 2012</a:t>
            </a:r>
            <a:endParaRPr lang="en-US"/>
          </a:p>
        </p:txBody>
      </p:sp>
      <p:sp>
        <p:nvSpPr>
          <p:cNvPr id="8" name="Slide Number Placeholder 4"/>
          <p:cNvSpPr>
            <a:spLocks noGrp="1"/>
          </p:cNvSpPr>
          <p:nvPr>
            <p:ph type="sldNum" sz="quarter" idx="11"/>
          </p:nvPr>
        </p:nvSpPr>
        <p:spPr/>
        <p:txBody>
          <a:bodyPr/>
          <a:lstStyle/>
          <a:p>
            <a:fld id="{F143C59C-0227-4FEC-B5F5-8AEFB9A19284}" type="slidenum">
              <a:rPr lang="en-US"/>
              <a:pPr/>
              <a:t>42</a:t>
            </a:fld>
            <a:endParaRPr lang="en-US"/>
          </a:p>
        </p:txBody>
      </p:sp>
      <p:sp>
        <p:nvSpPr>
          <p:cNvPr id="128003" name="Rectangle 3"/>
          <p:cNvSpPr>
            <a:spLocks noGrp="1" noChangeArrowheads="1"/>
          </p:cNvSpPr>
          <p:nvPr>
            <p:ph type="body" idx="4294967295"/>
          </p:nvPr>
        </p:nvSpPr>
        <p:spPr>
          <a:xfrm>
            <a:off x="70618" y="980728"/>
            <a:ext cx="8605838" cy="2376488"/>
          </a:xfrm>
        </p:spPr>
        <p:txBody>
          <a:bodyPr/>
          <a:lstStyle/>
          <a:p>
            <a:r>
              <a:rPr lang="en-US" sz="1800" dirty="0" err="1"/>
              <a:t>Muons</a:t>
            </a:r>
            <a:r>
              <a:rPr lang="en-US" sz="1800" dirty="0"/>
              <a:t> interact less than other charged particles</a:t>
            </a:r>
          </a:p>
          <a:p>
            <a:pPr lvl="1"/>
            <a:r>
              <a:rPr lang="en-US" sz="1400" dirty="0"/>
              <a:t>Place detectors after material and what comes through is a </a:t>
            </a:r>
            <a:r>
              <a:rPr lang="en-US" sz="1400" dirty="0" smtClean="0"/>
              <a:t>muon candidate</a:t>
            </a:r>
            <a:endParaRPr lang="en-US" sz="1400" dirty="0"/>
          </a:p>
          <a:p>
            <a:r>
              <a:rPr lang="en-US" sz="1800" dirty="0"/>
              <a:t>Add B field </a:t>
            </a:r>
            <a:r>
              <a:rPr lang="en-US" sz="1800" dirty="0" smtClean="0"/>
              <a:t>in steel and </a:t>
            </a:r>
            <a:r>
              <a:rPr lang="en-US" sz="1800" dirty="0"/>
              <a:t>tracking to find </a:t>
            </a:r>
            <a:r>
              <a:rPr lang="en-US" sz="1800" dirty="0" smtClean="0"/>
              <a:t>momentum at trigger level  </a:t>
            </a:r>
            <a:r>
              <a:rPr lang="en-US" sz="1800" dirty="0"/>
              <a:t>and link with main </a:t>
            </a:r>
            <a:r>
              <a:rPr lang="en-US" sz="1800" dirty="0" smtClean="0"/>
              <a:t>tracker</a:t>
            </a:r>
          </a:p>
          <a:p>
            <a:r>
              <a:rPr lang="en-US" sz="1800" dirty="0" smtClean="0"/>
              <a:t>14000 </a:t>
            </a:r>
            <a:r>
              <a:rPr lang="en-US" sz="1800" dirty="0" err="1" smtClean="0"/>
              <a:t>tonnes</a:t>
            </a:r>
            <a:r>
              <a:rPr lang="en-US" sz="1800" dirty="0" smtClean="0"/>
              <a:t> of iron absorber and solenoid flux return</a:t>
            </a:r>
          </a:p>
          <a:p>
            <a:r>
              <a:rPr lang="en-US" sz="1800" dirty="0" smtClean="0"/>
              <a:t>Three tracking technologies: Drift Tube (Barrel), Resistive Plate Chamber (Barrel, </a:t>
            </a:r>
            <a:r>
              <a:rPr lang="en-US" sz="1800" dirty="0" err="1" smtClean="0"/>
              <a:t>Endcap</a:t>
            </a:r>
            <a:r>
              <a:rPr lang="en-US" sz="1800" dirty="0" smtClean="0"/>
              <a:t>), and Cathode Strip Chamber (</a:t>
            </a:r>
            <a:r>
              <a:rPr lang="en-US" sz="1800" dirty="0" err="1" smtClean="0"/>
              <a:t>Endcap</a:t>
            </a:r>
            <a:r>
              <a:rPr lang="en-US" sz="1800" dirty="0" smtClean="0"/>
              <a:t>)</a:t>
            </a:r>
          </a:p>
          <a:p>
            <a:pPr lvl="1"/>
            <a:r>
              <a:rPr lang="en-US" sz="1800" dirty="0" smtClean="0"/>
              <a:t>Each </a:t>
            </a:r>
            <a:r>
              <a:rPr lang="en-US" sz="1800" dirty="0" err="1" smtClean="0"/>
              <a:t>pseudorapidity</a:t>
            </a:r>
            <a:r>
              <a:rPr lang="en-US" sz="1800" dirty="0" smtClean="0"/>
              <a:t> interval is covered by two of these subsystems</a:t>
            </a:r>
          </a:p>
          <a:p>
            <a:pPr>
              <a:buNone/>
            </a:pPr>
            <a:endParaRPr lang="en-US" sz="1800" dirty="0"/>
          </a:p>
          <a:p>
            <a:endParaRPr lang="en-US" sz="1800" dirty="0" smtClean="0"/>
          </a:p>
        </p:txBody>
      </p:sp>
      <p:pic>
        <p:nvPicPr>
          <p:cNvPr id="9" name="Picture 3" descr="0607006_04"/>
          <p:cNvPicPr>
            <a:picLocks noChangeAspect="1" noChangeArrowheads="1"/>
          </p:cNvPicPr>
          <p:nvPr/>
        </p:nvPicPr>
        <p:blipFill>
          <a:blip r:embed="rId2" cstate="print"/>
          <a:srcRect/>
          <a:stretch>
            <a:fillRect/>
          </a:stretch>
        </p:blipFill>
        <p:spPr bwMode="auto">
          <a:xfrm>
            <a:off x="359532" y="3429000"/>
            <a:ext cx="3816424" cy="2948912"/>
          </a:xfrm>
          <a:prstGeom prst="rect">
            <a:avLst/>
          </a:prstGeom>
          <a:noFill/>
        </p:spPr>
      </p:pic>
      <p:pic>
        <p:nvPicPr>
          <p:cNvPr id="10" name="Picture 3" descr="muon_system_withRPC.pdf"/>
          <p:cNvPicPr>
            <a:picLocks noChangeAspect="1"/>
          </p:cNvPicPr>
          <p:nvPr/>
        </p:nvPicPr>
        <p:blipFill>
          <a:blip r:embed="rId3" cstate="print"/>
          <a:srcRect/>
          <a:stretch>
            <a:fillRect/>
          </a:stretch>
        </p:blipFill>
        <p:spPr bwMode="auto">
          <a:xfrm>
            <a:off x="4535996" y="3429000"/>
            <a:ext cx="4015949" cy="295232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tx1"/>
                </a:solidFill>
              </a:rPr>
              <a:t>Muon</a:t>
            </a:r>
            <a:r>
              <a:rPr lang="en-US" dirty="0" smtClean="0">
                <a:solidFill>
                  <a:schemeClr val="tx1"/>
                </a:solidFill>
              </a:rPr>
              <a:t> System Performance</a:t>
            </a:r>
            <a:endParaRPr lang="en-US" dirty="0">
              <a:solidFill>
                <a:schemeClr val="tx1"/>
              </a:solidFill>
            </a:endParaRPr>
          </a:p>
        </p:txBody>
      </p:sp>
      <p:sp>
        <p:nvSpPr>
          <p:cNvPr id="4" name="Footer Placeholder 3"/>
          <p:cNvSpPr>
            <a:spLocks noGrp="1"/>
          </p:cNvSpPr>
          <p:nvPr>
            <p:ph type="ftr" sz="quarter" idx="10"/>
          </p:nvPr>
        </p:nvSpPr>
        <p:spPr/>
        <p:txBody>
          <a:bodyPr/>
          <a:lstStyle/>
          <a:p>
            <a:r>
              <a:rPr lang="en-US" smtClean="0"/>
              <a:t>CMS Data Analysis School  September 11, 2012</a:t>
            </a:r>
            <a:endParaRPr lang="en-US" dirty="0"/>
          </a:p>
        </p:txBody>
      </p:sp>
      <p:sp>
        <p:nvSpPr>
          <p:cNvPr id="5" name="Slide Number Placeholder 4"/>
          <p:cNvSpPr>
            <a:spLocks noGrp="1"/>
          </p:cNvSpPr>
          <p:nvPr>
            <p:ph type="sldNum" sz="quarter" idx="11"/>
          </p:nvPr>
        </p:nvSpPr>
        <p:spPr/>
        <p:txBody>
          <a:bodyPr/>
          <a:lstStyle/>
          <a:p>
            <a:fld id="{18178D1C-DE8A-4798-95A2-4F899DF1A931}" type="slidenum">
              <a:rPr lang="en-US" smtClean="0"/>
              <a:pPr/>
              <a:t>43</a:t>
            </a:fld>
            <a:endParaRPr lang="en-US"/>
          </a:p>
        </p:txBody>
      </p:sp>
      <p:sp>
        <p:nvSpPr>
          <p:cNvPr id="3" name="Content Placeholder 2"/>
          <p:cNvSpPr>
            <a:spLocks noGrp="1"/>
          </p:cNvSpPr>
          <p:nvPr>
            <p:ph idx="4294967295"/>
          </p:nvPr>
        </p:nvSpPr>
        <p:spPr>
          <a:xfrm>
            <a:off x="468313" y="1052513"/>
            <a:ext cx="8675687" cy="1079500"/>
          </a:xfrm>
        </p:spPr>
        <p:txBody>
          <a:bodyPr/>
          <a:lstStyle/>
          <a:p>
            <a:r>
              <a:rPr lang="en-US" sz="1800" b="1" dirty="0" smtClean="0"/>
              <a:t>Tracker </a:t>
            </a:r>
            <a:r>
              <a:rPr lang="en-US" sz="1800" b="1" dirty="0" err="1" smtClean="0"/>
              <a:t>Muon</a:t>
            </a:r>
            <a:r>
              <a:rPr lang="en-US" sz="1800" b="1" dirty="0" smtClean="0"/>
              <a:t> (TM): silicon track with at least one matched </a:t>
            </a:r>
            <a:r>
              <a:rPr lang="en-US" sz="1800" b="1" dirty="0" err="1" smtClean="0"/>
              <a:t>muon</a:t>
            </a:r>
            <a:r>
              <a:rPr lang="en-US" sz="1800" b="1" dirty="0" smtClean="0"/>
              <a:t> segment</a:t>
            </a:r>
          </a:p>
          <a:p>
            <a:r>
              <a:rPr lang="en-US" sz="1800" b="1" dirty="0" smtClean="0"/>
              <a:t>Standalone </a:t>
            </a:r>
            <a:r>
              <a:rPr lang="en-US" sz="1800" b="1" dirty="0" err="1" smtClean="0"/>
              <a:t>muon</a:t>
            </a:r>
            <a:r>
              <a:rPr lang="en-US" sz="1800" b="1" dirty="0" smtClean="0"/>
              <a:t> (STA): fits to hits and segments in </a:t>
            </a:r>
            <a:r>
              <a:rPr lang="en-US" sz="1800" b="1" dirty="0" err="1" smtClean="0"/>
              <a:t>muon</a:t>
            </a:r>
            <a:r>
              <a:rPr lang="en-US" sz="1800" b="1" dirty="0" smtClean="0"/>
              <a:t> system alone</a:t>
            </a:r>
          </a:p>
          <a:p>
            <a:r>
              <a:rPr lang="en-US" sz="1800" b="1" dirty="0" smtClean="0"/>
              <a:t>Global </a:t>
            </a:r>
            <a:r>
              <a:rPr lang="en-US" sz="1800" b="1" dirty="0" err="1" smtClean="0"/>
              <a:t>Muon</a:t>
            </a:r>
            <a:r>
              <a:rPr lang="en-US" sz="1800" b="1" dirty="0" smtClean="0"/>
              <a:t> (GLB): combined fit to tracker and </a:t>
            </a:r>
            <a:r>
              <a:rPr lang="en-US" sz="1800" b="1" dirty="0" err="1" smtClean="0"/>
              <a:t>muon</a:t>
            </a:r>
            <a:r>
              <a:rPr lang="en-US" sz="1800" b="1" dirty="0" smtClean="0"/>
              <a:t> hits</a:t>
            </a:r>
          </a:p>
          <a:p>
            <a:r>
              <a:rPr lang="en-US" sz="1800" b="1" dirty="0" smtClean="0"/>
              <a:t>Tight muons: global plus tracker plus additional requirements</a:t>
            </a:r>
            <a:endParaRPr lang="en-US" sz="1800" b="1" dirty="0"/>
          </a:p>
        </p:txBody>
      </p:sp>
      <p:pic>
        <p:nvPicPr>
          <p:cNvPr id="433153" name="Picture 1"/>
          <p:cNvPicPr>
            <a:picLocks noChangeAspect="1" noChangeArrowheads="1"/>
          </p:cNvPicPr>
          <p:nvPr/>
        </p:nvPicPr>
        <p:blipFill>
          <a:blip r:embed="rId2"/>
          <a:srcRect/>
          <a:stretch>
            <a:fillRect/>
          </a:stretch>
        </p:blipFill>
        <p:spPr bwMode="auto">
          <a:xfrm>
            <a:off x="4907073" y="2420888"/>
            <a:ext cx="4129423" cy="3953167"/>
          </a:xfrm>
          <a:prstGeom prst="rect">
            <a:avLst/>
          </a:prstGeom>
          <a:noFill/>
          <a:ln w="9525">
            <a:noFill/>
            <a:miter lim="800000"/>
            <a:headEnd/>
            <a:tailEnd/>
          </a:ln>
        </p:spPr>
      </p:pic>
      <p:pic>
        <p:nvPicPr>
          <p:cNvPr id="10" name="Picture 5" descr="Figures_dimuMass_2011Run_1fb.pdf"/>
          <p:cNvPicPr>
            <a:picLocks noChangeAspect="1"/>
          </p:cNvPicPr>
          <p:nvPr/>
        </p:nvPicPr>
        <p:blipFill>
          <a:blip r:embed="rId3" cstate="print"/>
          <a:srcRect l="3368" t="5956" r="842" b="11909"/>
          <a:stretch>
            <a:fillRect/>
          </a:stretch>
        </p:blipFill>
        <p:spPr bwMode="auto">
          <a:xfrm>
            <a:off x="35496" y="2564904"/>
            <a:ext cx="4970187" cy="3262300"/>
          </a:xfrm>
          <a:prstGeom prst="rect">
            <a:avLst/>
          </a:prstGeom>
          <a:noFill/>
          <a:ln w="9525">
            <a:noFill/>
            <a:miter lim="800000"/>
            <a:headEnd/>
            <a:tailEnd/>
          </a:ln>
        </p:spPr>
      </p:pic>
      <p:sp>
        <p:nvSpPr>
          <p:cNvPr id="11" name="TextBox 10"/>
          <p:cNvSpPr txBox="1"/>
          <p:nvPr/>
        </p:nvSpPr>
        <p:spPr>
          <a:xfrm>
            <a:off x="1043608" y="4329100"/>
            <a:ext cx="1508746" cy="929485"/>
          </a:xfrm>
          <a:prstGeom prst="rect">
            <a:avLst/>
          </a:prstGeom>
          <a:noFill/>
          <a:ln>
            <a:solidFill>
              <a:srgbClr val="0033CC"/>
            </a:solidFill>
          </a:ln>
        </p:spPr>
        <p:txBody>
          <a:bodyPr wrap="none" rtlCol="0">
            <a:spAutoFit/>
          </a:bodyPr>
          <a:lstStyle/>
          <a:p>
            <a:r>
              <a:rPr lang="en-US" sz="1600" b="1" dirty="0" smtClean="0"/>
              <a:t>Sculpting of </a:t>
            </a:r>
          </a:p>
          <a:p>
            <a:r>
              <a:rPr lang="en-US" sz="1600" b="1" dirty="0" smtClean="0"/>
              <a:t>background </a:t>
            </a:r>
          </a:p>
          <a:p>
            <a:r>
              <a:rPr lang="en-US" sz="1600" b="1" dirty="0" smtClean="0"/>
              <a:t>due to trigger</a:t>
            </a:r>
            <a:endParaRPr lang="en-US" sz="1600" b="1"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p:txBody>
          <a:bodyPr/>
          <a:lstStyle/>
          <a:p>
            <a:r>
              <a:rPr lang="en-US" dirty="0">
                <a:solidFill>
                  <a:schemeClr val="tx1"/>
                </a:solidFill>
              </a:rPr>
              <a:t>Triggering and data acquisition</a:t>
            </a:r>
          </a:p>
        </p:txBody>
      </p:sp>
      <p:sp>
        <p:nvSpPr>
          <p:cNvPr id="7" name="Footer Placeholder 3"/>
          <p:cNvSpPr>
            <a:spLocks noGrp="1"/>
          </p:cNvSpPr>
          <p:nvPr>
            <p:ph type="ftr" sz="quarter" idx="10"/>
          </p:nvPr>
        </p:nvSpPr>
        <p:spPr/>
        <p:txBody>
          <a:bodyPr/>
          <a:lstStyle/>
          <a:p>
            <a:r>
              <a:rPr lang="en-US" smtClean="0"/>
              <a:t>CMS Data Analysis School  September 11, 2012</a:t>
            </a:r>
            <a:endParaRPr lang="en-US"/>
          </a:p>
        </p:txBody>
      </p:sp>
      <p:sp>
        <p:nvSpPr>
          <p:cNvPr id="8" name="Slide Number Placeholder 4"/>
          <p:cNvSpPr>
            <a:spLocks noGrp="1"/>
          </p:cNvSpPr>
          <p:nvPr>
            <p:ph type="sldNum" sz="quarter" idx="11"/>
          </p:nvPr>
        </p:nvSpPr>
        <p:spPr/>
        <p:txBody>
          <a:bodyPr/>
          <a:lstStyle/>
          <a:p>
            <a:fld id="{E1DA378A-524A-48EB-9DCB-0659CD27EBEA}" type="slidenum">
              <a:rPr lang="en-US"/>
              <a:pPr/>
              <a:t>44</a:t>
            </a:fld>
            <a:endParaRPr lang="en-US"/>
          </a:p>
        </p:txBody>
      </p:sp>
      <p:sp>
        <p:nvSpPr>
          <p:cNvPr id="187395" name="Rectangle 3"/>
          <p:cNvSpPr>
            <a:spLocks noGrp="1" noChangeArrowheads="1"/>
          </p:cNvSpPr>
          <p:nvPr>
            <p:ph type="body" idx="4294967295"/>
          </p:nvPr>
        </p:nvSpPr>
        <p:spPr>
          <a:xfrm>
            <a:off x="215900" y="1557338"/>
            <a:ext cx="8928100" cy="2124075"/>
          </a:xfrm>
        </p:spPr>
        <p:txBody>
          <a:bodyPr/>
          <a:lstStyle/>
          <a:p>
            <a:r>
              <a:rPr lang="en-US" sz="2000" dirty="0" smtClean="0"/>
              <a:t>40 MHz of beam crossings, with a average of ~20 interactions/crossing means that there are nearly 1 billion events/ second</a:t>
            </a:r>
          </a:p>
          <a:p>
            <a:r>
              <a:rPr lang="en-US" sz="2000" dirty="0" smtClean="0"/>
              <a:t>Beam </a:t>
            </a:r>
            <a:r>
              <a:rPr lang="en-US" sz="2000" dirty="0"/>
              <a:t>crossings generate </a:t>
            </a:r>
            <a:r>
              <a:rPr lang="en-US" sz="2000" dirty="0" smtClean="0"/>
              <a:t>~1 </a:t>
            </a:r>
            <a:r>
              <a:rPr lang="en-US" sz="2000" dirty="0"/>
              <a:t>MB of data </a:t>
            </a:r>
            <a:r>
              <a:rPr lang="en-US" sz="2000" dirty="0" smtClean="0"/>
              <a:t>or 40 </a:t>
            </a:r>
            <a:r>
              <a:rPr lang="en-US" sz="2000" dirty="0"/>
              <a:t>Terabytes/s</a:t>
            </a:r>
          </a:p>
          <a:p>
            <a:r>
              <a:rPr lang="en-US" sz="2000" dirty="0"/>
              <a:t>Restricted to </a:t>
            </a:r>
            <a:r>
              <a:rPr lang="en-US" sz="2000" dirty="0" smtClean="0"/>
              <a:t>~200 </a:t>
            </a:r>
            <a:r>
              <a:rPr lang="en-US" sz="2000" dirty="0"/>
              <a:t>Hz of events = </a:t>
            </a:r>
            <a:r>
              <a:rPr lang="en-US" sz="2000" dirty="0" smtClean="0"/>
              <a:t>200 </a:t>
            </a:r>
            <a:r>
              <a:rPr lang="en-US" sz="2000" dirty="0"/>
              <a:t>MB/s = </a:t>
            </a:r>
            <a:r>
              <a:rPr lang="en-US" sz="2000" dirty="0" smtClean="0"/>
              <a:t>20 </a:t>
            </a:r>
            <a:r>
              <a:rPr lang="en-US" sz="2000" dirty="0"/>
              <a:t>TB/day = </a:t>
            </a:r>
            <a:r>
              <a:rPr lang="en-US" sz="2000" dirty="0" smtClean="0"/>
              <a:t>2 </a:t>
            </a:r>
            <a:r>
              <a:rPr lang="en-US" sz="2000" dirty="0"/>
              <a:t>Petabyte per </a:t>
            </a:r>
            <a:r>
              <a:rPr lang="en-US" sz="2000" dirty="0" smtClean="0"/>
              <a:t>year</a:t>
            </a:r>
            <a:endParaRPr lang="en-US" sz="2400" dirty="0"/>
          </a:p>
          <a:p>
            <a:r>
              <a:rPr lang="en-US" sz="2000" dirty="0"/>
              <a:t>Need to reject 99.9998% of events in quasi real time</a:t>
            </a:r>
          </a:p>
        </p:txBody>
      </p:sp>
      <p:sp>
        <p:nvSpPr>
          <p:cNvPr id="187396" name="Rectangle 4"/>
          <p:cNvSpPr>
            <a:spLocks noChangeArrowheads="1"/>
          </p:cNvSpPr>
          <p:nvPr/>
        </p:nvSpPr>
        <p:spPr bwMode="auto">
          <a:xfrm>
            <a:off x="215900" y="4581525"/>
            <a:ext cx="8928100" cy="1727200"/>
          </a:xfrm>
          <a:prstGeom prst="rect">
            <a:avLst/>
          </a:prstGeom>
          <a:noFill/>
          <a:ln w="9525">
            <a:noFill/>
            <a:miter lim="800000"/>
            <a:headEnd/>
            <a:tailEnd/>
          </a:ln>
          <a:effectLst/>
        </p:spPr>
        <p:txBody>
          <a:bodyPr lIns="92075" tIns="46038" rIns="92075" bIns="46038"/>
          <a:lstStyle/>
          <a:p>
            <a:pPr marL="342900" indent="-342900">
              <a:lnSpc>
                <a:spcPct val="90000"/>
              </a:lnSpc>
              <a:spcBef>
                <a:spcPct val="20000"/>
              </a:spcBef>
              <a:buFont typeface="Wingdings" pitchFamily="2" charset="2"/>
              <a:buChar char="l"/>
            </a:pPr>
            <a:r>
              <a:rPr lang="en-US" sz="2000" dirty="0"/>
              <a:t>Hardware trigger finds jets, electrons, muons, and missing E</a:t>
            </a:r>
            <a:r>
              <a:rPr lang="en-US" sz="2000" baseline="-25000" dirty="0"/>
              <a:t>T</a:t>
            </a:r>
            <a:r>
              <a:rPr lang="en-US" sz="2000" dirty="0"/>
              <a:t> and rejects 99.8% of events in </a:t>
            </a:r>
            <a:r>
              <a:rPr lang="en-US" sz="2000" dirty="0" smtClean="0"/>
              <a:t>3.2 </a:t>
            </a:r>
            <a:r>
              <a:rPr lang="en-US" sz="2000" dirty="0">
                <a:latin typeface="Symbol" pitchFamily="18" charset="2"/>
              </a:rPr>
              <a:t>m</a:t>
            </a:r>
            <a:r>
              <a:rPr lang="en-US" sz="2000" dirty="0"/>
              <a:t>s</a:t>
            </a:r>
          </a:p>
          <a:p>
            <a:pPr marL="342900" indent="-342900">
              <a:lnSpc>
                <a:spcPct val="90000"/>
              </a:lnSpc>
              <a:spcBef>
                <a:spcPct val="20000"/>
              </a:spcBef>
              <a:buFont typeface="Wingdings" pitchFamily="2" charset="2"/>
              <a:buChar char="l"/>
            </a:pPr>
            <a:r>
              <a:rPr lang="en-US" sz="2000" dirty="0"/>
              <a:t>Surviving 100 </a:t>
            </a:r>
            <a:r>
              <a:rPr lang="en-US" sz="2000" dirty="0" err="1" smtClean="0"/>
              <a:t>KCrossings</a:t>
            </a:r>
            <a:r>
              <a:rPr lang="en-US" sz="2000" dirty="0" smtClean="0"/>
              <a:t>/s </a:t>
            </a:r>
            <a:r>
              <a:rPr lang="en-US" sz="2000" dirty="0"/>
              <a:t>of events fed into ~1000 CPU farm where events are reconstructed and </a:t>
            </a:r>
            <a:r>
              <a:rPr lang="en-US" sz="2000" dirty="0" smtClean="0"/>
              <a:t>0.3-0.5% </a:t>
            </a:r>
            <a:r>
              <a:rPr lang="en-US" sz="2000" dirty="0"/>
              <a:t>kept </a:t>
            </a:r>
          </a:p>
        </p:txBody>
      </p:sp>
      <p:sp>
        <p:nvSpPr>
          <p:cNvPr id="187397" name="Text Box 5"/>
          <p:cNvSpPr txBox="1">
            <a:spLocks noChangeArrowheads="1"/>
          </p:cNvSpPr>
          <p:nvPr/>
        </p:nvSpPr>
        <p:spPr bwMode="auto">
          <a:xfrm>
            <a:off x="3095625" y="1052513"/>
            <a:ext cx="2736850" cy="482600"/>
          </a:xfrm>
          <a:prstGeom prst="rect">
            <a:avLst/>
          </a:prstGeom>
          <a:solidFill>
            <a:schemeClr val="bg1"/>
          </a:solidFill>
          <a:ln w="9525" algn="ctr">
            <a:noFill/>
            <a:miter lim="800000"/>
            <a:headEnd/>
            <a:tailEnd/>
          </a:ln>
          <a:effectLst/>
        </p:spPr>
        <p:txBody>
          <a:bodyPr lIns="92075" tIns="46038" rIns="92075" bIns="46038">
            <a:spAutoFit/>
          </a:bodyPr>
          <a:lstStyle/>
          <a:p>
            <a:pPr marL="342900" indent="-342900"/>
            <a:r>
              <a:rPr lang="en-US" sz="3200" b="1" u="sng" dirty="0"/>
              <a:t>The problem</a:t>
            </a:r>
          </a:p>
        </p:txBody>
      </p:sp>
      <p:sp>
        <p:nvSpPr>
          <p:cNvPr id="187398" name="Text Box 6"/>
          <p:cNvSpPr txBox="1">
            <a:spLocks noChangeArrowheads="1"/>
          </p:cNvSpPr>
          <p:nvPr/>
        </p:nvSpPr>
        <p:spPr bwMode="auto">
          <a:xfrm>
            <a:off x="3132138" y="3897052"/>
            <a:ext cx="2700337" cy="482600"/>
          </a:xfrm>
          <a:prstGeom prst="rect">
            <a:avLst/>
          </a:prstGeom>
          <a:solidFill>
            <a:schemeClr val="bg1"/>
          </a:solidFill>
          <a:ln w="9525" algn="ctr">
            <a:noFill/>
            <a:miter lim="800000"/>
            <a:headEnd/>
            <a:tailEnd/>
          </a:ln>
          <a:effectLst/>
        </p:spPr>
        <p:txBody>
          <a:bodyPr lIns="92075" tIns="46038" rIns="92075" bIns="46038">
            <a:spAutoFit/>
          </a:bodyPr>
          <a:lstStyle/>
          <a:p>
            <a:pPr marL="342900" indent="-342900"/>
            <a:r>
              <a:rPr lang="en-US" sz="3200" b="1" u="sng" dirty="0"/>
              <a:t>The solution</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CMS Trigger and DAQ</a:t>
            </a:r>
            <a:endParaRPr lang="en-US" dirty="0"/>
          </a:p>
        </p:txBody>
      </p:sp>
      <p:pic>
        <p:nvPicPr>
          <p:cNvPr id="71681" name="Picture 1"/>
          <p:cNvPicPr>
            <a:picLocks noChangeAspect="1" noChangeArrowheads="1"/>
          </p:cNvPicPr>
          <p:nvPr/>
        </p:nvPicPr>
        <p:blipFill>
          <a:blip r:embed="rId2"/>
          <a:srcRect/>
          <a:stretch>
            <a:fillRect/>
          </a:stretch>
        </p:blipFill>
        <p:spPr bwMode="auto">
          <a:xfrm>
            <a:off x="575556" y="1160748"/>
            <a:ext cx="7843571" cy="5076564"/>
          </a:xfrm>
          <a:prstGeom prst="rect">
            <a:avLst/>
          </a:prstGeom>
          <a:noFill/>
          <a:ln w="9525">
            <a:noFill/>
            <a:miter lim="800000"/>
            <a:headEnd/>
            <a:tailEnd/>
          </a:ln>
        </p:spPr>
      </p:pic>
      <p:sp>
        <p:nvSpPr>
          <p:cNvPr id="4" name="Slide Number Placeholder 3"/>
          <p:cNvSpPr>
            <a:spLocks noGrp="1"/>
          </p:cNvSpPr>
          <p:nvPr>
            <p:ph type="sldNum" sz="quarter" idx="11"/>
          </p:nvPr>
        </p:nvSpPr>
        <p:spPr/>
        <p:txBody>
          <a:bodyPr/>
          <a:lstStyle/>
          <a:p>
            <a:fld id="{15154A06-9CC7-4EFF-9481-1A9F61D380B0}" type="slidenum">
              <a:rPr lang="en-US" smtClean="0"/>
              <a:pPr/>
              <a:t>45</a:t>
            </a:fld>
            <a:endParaRPr lang="en-US"/>
          </a:p>
        </p:txBody>
      </p:sp>
      <p:sp>
        <p:nvSpPr>
          <p:cNvPr id="5" name="Footer Placeholder 4"/>
          <p:cNvSpPr>
            <a:spLocks noGrp="1"/>
          </p:cNvSpPr>
          <p:nvPr>
            <p:ph type="ftr" sz="quarter" idx="10"/>
          </p:nvPr>
        </p:nvSpPr>
        <p:spPr/>
        <p:txBody>
          <a:bodyPr/>
          <a:lstStyle/>
          <a:p>
            <a:r>
              <a:rPr lang="en-US" smtClean="0"/>
              <a:t>CMS Data Analysis School  September 11, 2012</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smtClean="0">
                <a:solidFill>
                  <a:schemeClr val="tx1"/>
                </a:solidFill>
              </a:rPr>
              <a:t>Goal of the CMS Upgrade </a:t>
            </a:r>
            <a:endParaRPr lang="en-US" dirty="0">
              <a:solidFill>
                <a:schemeClr val="tx1"/>
              </a:solidFill>
            </a:endParaRPr>
          </a:p>
        </p:txBody>
      </p:sp>
      <p:sp>
        <p:nvSpPr>
          <p:cNvPr id="3" name="Content Placeholder 2"/>
          <p:cNvSpPr>
            <a:spLocks noGrp="1"/>
          </p:cNvSpPr>
          <p:nvPr>
            <p:ph idx="1"/>
          </p:nvPr>
        </p:nvSpPr>
        <p:spPr/>
        <p:txBody>
          <a:bodyPr/>
          <a:lstStyle/>
          <a:p>
            <a:r>
              <a:rPr lang="en-US" sz="2400" dirty="0" smtClean="0">
                <a:solidFill>
                  <a:srgbClr val="FF0000"/>
                </a:solidFill>
              </a:rPr>
              <a:t>The fundamental goal of the upgrade is to preserve the ability to reconstruct all the Standard Model objects and Missing E</a:t>
            </a:r>
            <a:r>
              <a:rPr lang="en-US" sz="2400" baseline="-25000" dirty="0" smtClean="0">
                <a:solidFill>
                  <a:srgbClr val="FF0000"/>
                </a:solidFill>
              </a:rPr>
              <a:t>t</a:t>
            </a:r>
            <a:r>
              <a:rPr lang="en-US" sz="2400" dirty="0" smtClean="0">
                <a:solidFill>
                  <a:srgbClr val="FF0000"/>
                </a:solidFill>
              </a:rPr>
              <a:t> at higher luminosity than the original design, but which it now seems the LHC will reach</a:t>
            </a:r>
          </a:p>
          <a:p>
            <a:r>
              <a:rPr lang="en-US" sz="2400" dirty="0" smtClean="0"/>
              <a:t>The long shutdowns of which three are planned are the best  time to make major changes to CMS</a:t>
            </a:r>
          </a:p>
          <a:p>
            <a:pPr lvl="1"/>
            <a:r>
              <a:rPr lang="en-US" dirty="0" smtClean="0"/>
              <a:t>CMS can, however,  do certain activities in so-called “technical stops” of a few months that typically occur each winter (or slightly extended versions of them)</a:t>
            </a:r>
          </a:p>
          <a:p>
            <a:r>
              <a:rPr lang="en-US" sz="2400" dirty="0" smtClean="0"/>
              <a:t>The goal is to return from each long shutdown with the upgrades needed to cope with the most challenging running conditions foreseen for the next long operating period (and hopefully subsequent ones) </a:t>
            </a:r>
            <a:endParaRPr lang="en-US" sz="2400" dirty="0"/>
          </a:p>
        </p:txBody>
      </p:sp>
      <p:sp>
        <p:nvSpPr>
          <p:cNvPr id="4" name="Slide Number Placeholder 3"/>
          <p:cNvSpPr>
            <a:spLocks noGrp="1"/>
          </p:cNvSpPr>
          <p:nvPr>
            <p:ph type="sldNum" sz="quarter" idx="11"/>
          </p:nvPr>
        </p:nvSpPr>
        <p:spPr/>
        <p:txBody>
          <a:bodyPr/>
          <a:lstStyle/>
          <a:p>
            <a:fld id="{18178D1C-DE8A-4798-95A2-4F899DF1A931}" type="slidenum">
              <a:rPr lang="en-US" smtClean="0"/>
              <a:pPr/>
              <a:t>46</a:t>
            </a:fld>
            <a:endParaRPr lang="en-US"/>
          </a:p>
        </p:txBody>
      </p:sp>
      <p:sp>
        <p:nvSpPr>
          <p:cNvPr id="5" name="Footer Placeholder 4"/>
          <p:cNvSpPr>
            <a:spLocks noGrp="1"/>
          </p:cNvSpPr>
          <p:nvPr>
            <p:ph type="ftr" sz="quarter" idx="10"/>
          </p:nvPr>
        </p:nvSpPr>
        <p:spPr/>
        <p:txBody>
          <a:bodyPr/>
          <a:lstStyle/>
          <a:p>
            <a:r>
              <a:rPr lang="en-US" smtClean="0"/>
              <a:t>CMS Data Analysis School  September 11, 2012</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US" sz="3600" dirty="0" smtClean="0">
                <a:solidFill>
                  <a:schemeClr val="tx1"/>
                </a:solidFill>
                <a:ea typeface="ＭＳ Ｐゴシック" pitchFamily="34" charset="-128"/>
              </a:rPr>
              <a:t>The Future: Luminosity Predictions</a:t>
            </a:r>
          </a:p>
        </p:txBody>
      </p:sp>
      <p:sp>
        <p:nvSpPr>
          <p:cNvPr id="8" name="Slide Number Placeholder 7"/>
          <p:cNvSpPr>
            <a:spLocks noGrp="1"/>
          </p:cNvSpPr>
          <p:nvPr>
            <p:ph type="sldNum" sz="quarter" idx="11"/>
          </p:nvPr>
        </p:nvSpPr>
        <p:spPr/>
        <p:txBody>
          <a:bodyPr/>
          <a:lstStyle/>
          <a:p>
            <a:fld id="{15154A06-9CC7-4EFF-9481-1A9F61D380B0}" type="slidenum">
              <a:rPr lang="en-US" smtClean="0"/>
              <a:pPr/>
              <a:t>47</a:t>
            </a:fld>
            <a:endParaRPr lang="en-US"/>
          </a:p>
        </p:txBody>
      </p:sp>
      <p:sp>
        <p:nvSpPr>
          <p:cNvPr id="10" name="Footer Placeholder 9"/>
          <p:cNvSpPr>
            <a:spLocks noGrp="1"/>
          </p:cNvSpPr>
          <p:nvPr>
            <p:ph type="ftr" sz="quarter" idx="10"/>
          </p:nvPr>
        </p:nvSpPr>
        <p:spPr/>
        <p:txBody>
          <a:bodyPr/>
          <a:lstStyle/>
          <a:p>
            <a:r>
              <a:rPr lang="en-US" smtClean="0"/>
              <a:t>CMS Data Analysis School  September 11, 2012</a:t>
            </a:r>
            <a:endParaRPr lang="en-US" dirty="0"/>
          </a:p>
        </p:txBody>
      </p:sp>
      <p:pic>
        <p:nvPicPr>
          <p:cNvPr id="15" name="Picture 14" descr="temp.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3"/>
              <a:srcRect l="13311" t="44466" r="53244" b="37625"/>
              <a:stretch>
                <a:fillRect/>
              </a:stretch>
            </p:blipFill>
          </mc:Choice>
          <mc:Fallback>
            <p:blipFill>
              <a:blip r:embed="rId4"/>
              <a:srcRect l="13311" t="44466" r="53244" b="37625"/>
              <a:stretch>
                <a:fillRect/>
              </a:stretch>
            </p:blipFill>
          </mc:Fallback>
        </mc:AlternateContent>
        <p:spPr>
          <a:xfrm>
            <a:off x="203341" y="1052736"/>
            <a:ext cx="4404663" cy="3337749"/>
          </a:xfrm>
          <a:prstGeom prst="rect">
            <a:avLst/>
          </a:prstGeom>
        </p:spPr>
      </p:pic>
      <p:pic>
        <p:nvPicPr>
          <p:cNvPr id="16" name="Picture 15" descr="temp.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3"/>
              <a:srcRect l="49613" t="43610" r="14521" b="37625"/>
              <a:stretch>
                <a:fillRect/>
              </a:stretch>
            </p:blipFill>
          </mc:Choice>
          <mc:Fallback>
            <p:blipFill>
              <a:blip r:embed="rId4"/>
              <a:srcRect l="49613" t="43610" r="14521" b="37625"/>
              <a:stretch>
                <a:fillRect/>
              </a:stretch>
            </p:blipFill>
          </mc:Fallback>
        </mc:AlternateContent>
        <p:spPr>
          <a:xfrm>
            <a:off x="4640197" y="1160748"/>
            <a:ext cx="4397929" cy="3256166"/>
          </a:xfrm>
          <a:prstGeom prst="rect">
            <a:avLst/>
          </a:prstGeom>
        </p:spPr>
      </p:pic>
      <p:sp>
        <p:nvSpPr>
          <p:cNvPr id="17" name="Content Placeholder 2"/>
          <p:cNvSpPr txBox="1">
            <a:spLocks/>
          </p:cNvSpPr>
          <p:nvPr/>
        </p:nvSpPr>
        <p:spPr>
          <a:xfrm>
            <a:off x="807590" y="4509120"/>
            <a:ext cx="8084890" cy="2121644"/>
          </a:xfrm>
          <a:prstGeom prst="rect">
            <a:avLst/>
          </a:prstGeom>
          <a:solidFill>
            <a:schemeClr val="accent5">
              <a:lumMod val="20000"/>
              <a:lumOff val="80000"/>
            </a:schemeClr>
          </a:solidFill>
          <a:effectLst>
            <a:outerShdw blurRad="50800" dist="38100" dir="2700000" algn="tl" rotWithShape="0">
              <a:srgbClr val="000000">
                <a:alpha val="43000"/>
              </a:srgbClr>
            </a:outerShdw>
          </a:effectLst>
        </p:spPr>
        <p:txBody>
          <a:bodyPr>
            <a:noAutofit/>
          </a:bodyPr>
          <a:lstStyle/>
          <a:p>
            <a:pPr marL="342900" marR="0" lvl="0" indent="-342900" algn="l" defTabSz="914400" rtl="0" eaLnBrk="1" fontAlgn="base" latinLnBrk="0" hangingPunct="1">
              <a:lnSpc>
                <a:spcPct val="100000"/>
              </a:lnSpc>
              <a:spcBef>
                <a:spcPts val="0"/>
              </a:spcBef>
              <a:spcAft>
                <a:spcPct val="0"/>
              </a:spcAft>
              <a:buClr>
                <a:schemeClr val="accent2"/>
              </a:buClr>
              <a:buSzPct val="80000"/>
              <a:buFont typeface="Wingdings" pitchFamily="2" charset="2"/>
              <a:buNone/>
              <a:tabLst/>
              <a:defRPr/>
            </a:pPr>
            <a:r>
              <a:rPr kumimoji="0" lang="en-US" sz="1600" b="0" i="0" u="none" strike="noStrike" kern="0" cap="none" spc="0" normalizeH="0" baseline="0" noProof="0" dirty="0" smtClean="0">
                <a:ln>
                  <a:noFill/>
                </a:ln>
                <a:solidFill>
                  <a:schemeClr val="tx1"/>
                </a:solidFill>
                <a:effectLst/>
                <a:uLnTx/>
                <a:uFillTx/>
                <a:latin typeface="+mn-lt"/>
                <a:ea typeface="+mn-ea"/>
                <a:cs typeface="+mn-cs"/>
              </a:rPr>
              <a:t>Conditions</a:t>
            </a:r>
          </a:p>
          <a:p>
            <a:pPr marL="342900" marR="0" lvl="0" indent="-342900" algn="l" defTabSz="914400" rtl="0" eaLnBrk="1" fontAlgn="base" latinLnBrk="0" hangingPunct="1">
              <a:lnSpc>
                <a:spcPct val="100000"/>
              </a:lnSpc>
              <a:spcBef>
                <a:spcPts val="0"/>
              </a:spcBef>
              <a:spcAft>
                <a:spcPct val="0"/>
              </a:spcAft>
              <a:buClr>
                <a:schemeClr val="accent2"/>
              </a:buClr>
              <a:buSzPct val="80000"/>
              <a:buFont typeface="Lucida Grande"/>
              <a:buChar char="-"/>
              <a:tabLst/>
              <a:defRPr/>
            </a:pPr>
            <a:r>
              <a:rPr kumimoji="0" lang="en-US" sz="1600" b="0" i="0" u="none" strike="noStrike" kern="0" cap="none" spc="0" normalizeH="0" baseline="0" noProof="0" dirty="0" smtClean="0">
                <a:ln>
                  <a:noFill/>
                </a:ln>
                <a:solidFill>
                  <a:schemeClr val="tx2"/>
                </a:solidFill>
                <a:effectLst/>
                <a:uLnTx/>
                <a:uFillTx/>
                <a:latin typeface="+mn-lt"/>
                <a:ea typeface="+mn-ea"/>
                <a:cs typeface="+mn-cs"/>
              </a:rPr>
              <a:t>~ 2E34 by LS2, higher after LS2</a:t>
            </a:r>
          </a:p>
          <a:p>
            <a:pPr marL="342900" marR="0" lvl="0" indent="-342900" algn="l" defTabSz="914400" rtl="0" eaLnBrk="1" fontAlgn="base" latinLnBrk="0" hangingPunct="1">
              <a:lnSpc>
                <a:spcPct val="100000"/>
              </a:lnSpc>
              <a:spcBef>
                <a:spcPts val="0"/>
              </a:spcBef>
              <a:spcAft>
                <a:spcPct val="0"/>
              </a:spcAft>
              <a:buClr>
                <a:schemeClr val="accent2"/>
              </a:buClr>
              <a:buSzPct val="80000"/>
              <a:buFont typeface="Lucida Grande"/>
              <a:buChar char="-"/>
              <a:tabLst/>
              <a:defRPr/>
            </a:pPr>
            <a:r>
              <a:rPr kumimoji="0" lang="en-US" sz="1600" b="0" i="0" u="none" strike="noStrike" kern="0" cap="none" spc="0" normalizeH="0" baseline="0" noProof="0" dirty="0" smtClean="0">
                <a:ln>
                  <a:noFill/>
                </a:ln>
                <a:solidFill>
                  <a:schemeClr val="tx2"/>
                </a:solidFill>
                <a:effectLst/>
                <a:uLnTx/>
                <a:uFillTx/>
                <a:latin typeface="+mn-lt"/>
                <a:ea typeface="+mn-ea"/>
                <a:cs typeface="+mn-cs"/>
              </a:rPr>
              <a:t>~ 200fb</a:t>
            </a:r>
            <a:r>
              <a:rPr kumimoji="0" lang="en-US" sz="1600" b="0" i="0" u="none" strike="noStrike" kern="0" cap="none" spc="0" normalizeH="0" baseline="30000" noProof="0" dirty="0" smtClean="0">
                <a:ln>
                  <a:noFill/>
                </a:ln>
                <a:solidFill>
                  <a:schemeClr val="tx2"/>
                </a:solidFill>
                <a:effectLst/>
                <a:uLnTx/>
                <a:uFillTx/>
                <a:latin typeface="+mn-lt"/>
                <a:ea typeface="+mn-ea"/>
                <a:cs typeface="+mn-cs"/>
              </a:rPr>
              <a:t>-1</a:t>
            </a:r>
            <a:r>
              <a:rPr kumimoji="0" lang="en-US" sz="1600" b="0" i="0" u="none" strike="noStrike" kern="0" cap="none" spc="0" normalizeH="0" baseline="0" noProof="0" dirty="0" smtClean="0">
                <a:ln>
                  <a:noFill/>
                </a:ln>
                <a:solidFill>
                  <a:schemeClr val="tx2"/>
                </a:solidFill>
                <a:effectLst/>
                <a:uLnTx/>
                <a:uFillTx/>
                <a:latin typeface="+mn-lt"/>
                <a:ea typeface="+mn-ea"/>
                <a:cs typeface="+mn-cs"/>
              </a:rPr>
              <a:t> by LS2, ~ 500fb</a:t>
            </a:r>
            <a:r>
              <a:rPr kumimoji="0" lang="en-US" sz="1600" b="0" i="0" u="none" strike="noStrike" kern="0" cap="none" spc="0" normalizeH="0" baseline="30000" noProof="0" dirty="0" smtClean="0">
                <a:ln>
                  <a:noFill/>
                </a:ln>
                <a:solidFill>
                  <a:schemeClr val="tx2"/>
                </a:solidFill>
                <a:effectLst/>
                <a:uLnTx/>
                <a:uFillTx/>
                <a:latin typeface="+mn-lt"/>
                <a:ea typeface="+mn-ea"/>
                <a:cs typeface="+mn-cs"/>
              </a:rPr>
              <a:t>-1</a:t>
            </a:r>
            <a:r>
              <a:rPr kumimoji="0" lang="en-US" sz="1600" b="0" i="0" u="none" strike="noStrike" kern="0" cap="none" spc="0" normalizeH="0" baseline="0" noProof="0" dirty="0" smtClean="0">
                <a:ln>
                  <a:noFill/>
                </a:ln>
                <a:solidFill>
                  <a:schemeClr val="tx2"/>
                </a:solidFill>
                <a:effectLst/>
                <a:uLnTx/>
                <a:uFillTx/>
                <a:latin typeface="+mn-lt"/>
                <a:ea typeface="+mn-ea"/>
                <a:cs typeface="+mn-cs"/>
              </a:rPr>
              <a:t> by LS3</a:t>
            </a:r>
          </a:p>
          <a:p>
            <a:pPr marL="342900" marR="0" lvl="0" indent="-342900" algn="l" defTabSz="914400" rtl="0" eaLnBrk="1" fontAlgn="base" latinLnBrk="0" hangingPunct="1">
              <a:lnSpc>
                <a:spcPct val="100000"/>
              </a:lnSpc>
              <a:spcBef>
                <a:spcPts val="0"/>
              </a:spcBef>
              <a:spcAft>
                <a:spcPct val="0"/>
              </a:spcAft>
              <a:buClr>
                <a:schemeClr val="accent2"/>
              </a:buClr>
              <a:buSzPct val="80000"/>
              <a:buFont typeface="Lucida Grande"/>
              <a:buChar char="-"/>
              <a:tabLst/>
              <a:defRPr/>
            </a:pPr>
            <a:r>
              <a:rPr kumimoji="0" lang="en-US" sz="1600" b="0" i="0" u="none" strike="noStrike" kern="0" cap="none" spc="0" normalizeH="0" baseline="0" noProof="0" dirty="0" smtClean="0">
                <a:ln>
                  <a:noFill/>
                </a:ln>
                <a:solidFill>
                  <a:schemeClr val="tx2"/>
                </a:solidFill>
                <a:effectLst/>
                <a:uLnTx/>
                <a:uFillTx/>
                <a:latin typeface="+mn-lt"/>
                <a:ea typeface="+mn-ea"/>
                <a:cs typeface="+mn-cs"/>
              </a:rPr>
              <a:t>25ns is the plan, but … easier and more reliable at 50ns?</a:t>
            </a:r>
          </a:p>
          <a:p>
            <a:pPr marL="342900" marR="0" lvl="0" indent="-342900" algn="l" defTabSz="914400" rtl="0" eaLnBrk="1" fontAlgn="base" latinLnBrk="0" hangingPunct="1">
              <a:lnSpc>
                <a:spcPct val="100000"/>
              </a:lnSpc>
              <a:spcBef>
                <a:spcPts val="0"/>
              </a:spcBef>
              <a:spcAft>
                <a:spcPct val="0"/>
              </a:spcAft>
              <a:buClr>
                <a:schemeClr val="accent2"/>
              </a:buClr>
              <a:buSzPct val="80000"/>
              <a:buFont typeface="Lucida Grande"/>
              <a:buChar char="-"/>
              <a:tabLst/>
              <a:defRPr/>
            </a:pPr>
            <a:r>
              <a:rPr kumimoji="0" lang="en-US" sz="1600" b="0" i="0" u="none" strike="noStrike" kern="0" cap="none" spc="0" normalizeH="0" baseline="0" noProof="0" dirty="0" smtClean="0">
                <a:ln>
                  <a:noFill/>
                </a:ln>
                <a:solidFill>
                  <a:schemeClr val="tx2"/>
                </a:solidFill>
                <a:effectLst/>
                <a:uLnTx/>
                <a:uFillTx/>
                <a:latin typeface="+mn-lt"/>
                <a:ea typeface="+mn-ea"/>
                <a:cs typeface="+mn-cs"/>
              </a:rPr>
              <a:t>Integrated luminosity is the goal</a:t>
            </a:r>
          </a:p>
          <a:p>
            <a:pPr marL="342900" marR="0" lvl="0" indent="-342900" algn="l" defTabSz="914400" rtl="0" eaLnBrk="1" fontAlgn="base" latinLnBrk="0" hangingPunct="1">
              <a:lnSpc>
                <a:spcPct val="100000"/>
              </a:lnSpc>
              <a:spcBef>
                <a:spcPts val="0"/>
              </a:spcBef>
              <a:spcAft>
                <a:spcPct val="0"/>
              </a:spcAft>
              <a:buClr>
                <a:schemeClr val="accent2"/>
              </a:buClr>
              <a:buSzPct val="80000"/>
              <a:buFont typeface="Wingdings" pitchFamily="2" charset="2"/>
              <a:buNone/>
              <a:tabLst/>
              <a:defRPr/>
            </a:pPr>
            <a:r>
              <a:rPr kumimoji="0" lang="en-US" sz="1600" b="0" i="0" u="none" strike="noStrike" kern="0" cap="none" spc="0" normalizeH="0" baseline="0" noProof="0" dirty="0" smtClean="0">
                <a:ln>
                  <a:noFill/>
                </a:ln>
                <a:solidFill>
                  <a:schemeClr val="tx1"/>
                </a:solidFill>
                <a:effectLst/>
                <a:uLnTx/>
                <a:uFillTx/>
                <a:latin typeface="+mn-lt"/>
                <a:ea typeface="+mn-ea"/>
                <a:cs typeface="+mn-cs"/>
              </a:rPr>
              <a:t>For the Upgrades</a:t>
            </a:r>
          </a:p>
          <a:p>
            <a:pPr marL="342900" marR="0" lvl="0" indent="-342900" algn="l" defTabSz="914400" rtl="0" eaLnBrk="1" fontAlgn="base" latinLnBrk="0" hangingPunct="1">
              <a:lnSpc>
                <a:spcPct val="100000"/>
              </a:lnSpc>
              <a:spcBef>
                <a:spcPts val="0"/>
              </a:spcBef>
              <a:spcAft>
                <a:spcPct val="0"/>
              </a:spcAft>
              <a:buClr>
                <a:schemeClr val="accent2"/>
              </a:buClr>
              <a:buSzPct val="80000"/>
              <a:buFont typeface="Lucida Grande"/>
              <a:buChar char="-"/>
              <a:tabLst/>
              <a:defRPr/>
            </a:pPr>
            <a:r>
              <a:rPr kumimoji="0" lang="en-US" sz="1600" b="0" i="0" u="none" strike="noStrike" kern="0" cap="none" spc="0" normalizeH="0" baseline="0" noProof="0" dirty="0" smtClean="0">
                <a:ln>
                  <a:noFill/>
                </a:ln>
                <a:solidFill>
                  <a:schemeClr val="tx2"/>
                </a:solidFill>
                <a:effectLst/>
                <a:uLnTx/>
                <a:uFillTx/>
                <a:latin typeface="+mn-lt"/>
                <a:ea typeface="+mn-ea"/>
                <a:cs typeface="+mn-cs"/>
              </a:rPr>
              <a:t>“Baseline” PU~50, study ~100</a:t>
            </a:r>
          </a:p>
          <a:p>
            <a:pPr marL="342900" marR="0" lvl="0" indent="-342900" algn="l" defTabSz="914400" rtl="0" eaLnBrk="1" fontAlgn="base" latinLnBrk="0" hangingPunct="1">
              <a:lnSpc>
                <a:spcPct val="100000"/>
              </a:lnSpc>
              <a:spcBef>
                <a:spcPts val="0"/>
              </a:spcBef>
              <a:spcAft>
                <a:spcPct val="0"/>
              </a:spcAft>
              <a:buClr>
                <a:schemeClr val="accent2"/>
              </a:buClr>
              <a:buSzPct val="80000"/>
              <a:buFont typeface="Lucida Grande"/>
              <a:buChar char="-"/>
              <a:tabLst/>
              <a:defRPr/>
            </a:pPr>
            <a:r>
              <a:rPr kumimoji="0" lang="en-US" sz="1600" b="0" i="0" u="none" strike="noStrike" kern="0" cap="none" spc="0" normalizeH="0" baseline="0" noProof="0" dirty="0" err="1" smtClean="0">
                <a:ln>
                  <a:noFill/>
                </a:ln>
                <a:solidFill>
                  <a:schemeClr val="tx2"/>
                </a:solidFill>
                <a:effectLst/>
                <a:uLnTx/>
                <a:uFillTx/>
                <a:latin typeface="+mn-lt"/>
                <a:ea typeface="+mn-ea"/>
                <a:cs typeface="+mn-cs"/>
              </a:rPr>
              <a:t>Lumi</a:t>
            </a:r>
            <a:r>
              <a:rPr kumimoji="0" lang="en-US" sz="1600" b="0" i="0" u="none" strike="noStrike" kern="0" cap="none" spc="0" normalizeH="0" baseline="0" noProof="0" dirty="0" smtClean="0">
                <a:ln>
                  <a:noFill/>
                </a:ln>
                <a:solidFill>
                  <a:schemeClr val="tx2"/>
                </a:solidFill>
                <a:effectLst/>
                <a:uLnTx/>
                <a:uFillTx/>
                <a:latin typeface="+mn-lt"/>
                <a:ea typeface="+mn-ea"/>
                <a:cs typeface="+mn-cs"/>
              </a:rPr>
              <a:t>-leveling will come into play at some point</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smtClean="0">
                <a:solidFill>
                  <a:schemeClr val="tx1"/>
                </a:solidFill>
              </a:rPr>
              <a:t>Luminosity Scenarios for LHC</a:t>
            </a:r>
            <a:endParaRPr lang="en-US" sz="4000" b="1" dirty="0">
              <a:solidFill>
                <a:schemeClr val="tx1"/>
              </a:solidFill>
            </a:endParaRPr>
          </a:p>
        </p:txBody>
      </p:sp>
      <p:sp>
        <p:nvSpPr>
          <p:cNvPr id="4" name="Footer Placeholder 3"/>
          <p:cNvSpPr>
            <a:spLocks noGrp="1"/>
          </p:cNvSpPr>
          <p:nvPr>
            <p:ph type="ftr" sz="quarter" idx="10"/>
          </p:nvPr>
        </p:nvSpPr>
        <p:spPr/>
        <p:txBody>
          <a:bodyPr/>
          <a:lstStyle/>
          <a:p>
            <a:r>
              <a:rPr lang="en-US" smtClean="0"/>
              <a:t>CMS Data Analysis School  September 11, 2012</a:t>
            </a:r>
            <a:endParaRPr lang="en-US" dirty="0"/>
          </a:p>
        </p:txBody>
      </p:sp>
      <p:sp>
        <p:nvSpPr>
          <p:cNvPr id="5" name="Slide Number Placeholder 4"/>
          <p:cNvSpPr>
            <a:spLocks noGrp="1"/>
          </p:cNvSpPr>
          <p:nvPr>
            <p:ph type="sldNum" sz="quarter" idx="11"/>
          </p:nvPr>
        </p:nvSpPr>
        <p:spPr/>
        <p:txBody>
          <a:bodyPr/>
          <a:lstStyle/>
          <a:p>
            <a:fld id="{18178D1C-DE8A-4798-95A2-4F899DF1A931}" type="slidenum">
              <a:rPr lang="en-US" smtClean="0"/>
              <a:pPr/>
              <a:t>48</a:t>
            </a:fld>
            <a:endParaRPr lang="en-US"/>
          </a:p>
        </p:txBody>
      </p:sp>
      <p:pic>
        <p:nvPicPr>
          <p:cNvPr id="6" name="Content Placeholder 5" descr="temp.pdf"/>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4"/>
              <a:srcRect l="9406" t="31462" r="10261" b="13311"/>
              <a:stretch>
                <a:fillRect/>
              </a:stretch>
            </p:blipFill>
          </mc:Choice>
          <mc:Fallback>
            <p:blipFill>
              <a:blip r:embed="rId5"/>
              <a:srcRect l="9406" t="31462" r="10261" b="13311"/>
              <a:stretch>
                <a:fillRect/>
              </a:stretch>
            </p:blipFill>
          </mc:Fallback>
        </mc:AlternateContent>
        <p:spPr>
          <a:xfrm>
            <a:off x="323528" y="1226102"/>
            <a:ext cx="8388350" cy="4075106"/>
          </a:xfrm>
          <a:prstGeom prst="rect">
            <a:avLst/>
          </a:prstGeom>
        </p:spPr>
      </p:pic>
      <p:sp>
        <p:nvSpPr>
          <p:cNvPr id="8" name="Rectangle 7"/>
          <p:cNvSpPr/>
          <p:nvPr/>
        </p:nvSpPr>
        <p:spPr bwMode="auto">
          <a:xfrm>
            <a:off x="7008148" y="1088740"/>
            <a:ext cx="900100" cy="4428492"/>
          </a:xfrm>
          <a:prstGeom prst="rect">
            <a:avLst/>
          </a:prstGeom>
          <a:noFill/>
          <a:ln w="28575" cap="flat" cmpd="sng" algn="ctr">
            <a:solidFill>
              <a:srgbClr val="FF0000"/>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marL="342900" marR="0" indent="-342900" algn="l" defTabSz="914400" rtl="0" eaLnBrk="1" fontAlgn="base" latinLnBrk="0" hangingPunct="1">
              <a:lnSpc>
                <a:spcPct val="80000"/>
              </a:lnSpc>
              <a:spcBef>
                <a:spcPct val="50000"/>
              </a:spcBef>
              <a:spcAft>
                <a:spcPct val="0"/>
              </a:spcAft>
              <a:buClr>
                <a:schemeClr val="accent2"/>
              </a:buClr>
              <a:buSzPct val="80000"/>
              <a:buFont typeface="Wingdings" pitchFamily="2" charset="2"/>
              <a:buNone/>
              <a:tabLst/>
            </a:pPr>
            <a:endParaRPr kumimoji="0" lang="en-US" sz="24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7644" y="44624"/>
            <a:ext cx="7740860" cy="900100"/>
          </a:xfrm>
        </p:spPr>
        <p:txBody>
          <a:bodyPr/>
          <a:lstStyle/>
          <a:p>
            <a:r>
              <a:rPr lang="en-US" sz="3200" dirty="0" smtClean="0">
                <a:solidFill>
                  <a:schemeClr val="tx1"/>
                </a:solidFill>
              </a:rPr>
              <a:t>CMS Improvements and Upgrades Timeline</a:t>
            </a:r>
            <a:endParaRPr lang="en-US" sz="3200" dirty="0">
              <a:solidFill>
                <a:schemeClr val="tx1"/>
              </a:solidFill>
            </a:endParaRPr>
          </a:p>
        </p:txBody>
      </p:sp>
      <p:graphicFrame>
        <p:nvGraphicFramePr>
          <p:cNvPr id="4" name="Content Placeholder 3"/>
          <p:cNvGraphicFramePr>
            <a:graphicFrameLocks noGrp="1"/>
          </p:cNvGraphicFramePr>
          <p:nvPr>
            <p:ph idx="1"/>
          </p:nvPr>
        </p:nvGraphicFramePr>
        <p:xfrm>
          <a:off x="143508" y="944724"/>
          <a:ext cx="8839204" cy="5877560"/>
        </p:xfrm>
        <a:graphic>
          <a:graphicData uri="http://schemas.openxmlformats.org/drawingml/2006/table">
            <a:tbl>
              <a:tblPr firstRow="1" bandRow="1">
                <a:tableStyleId>{00A15C55-8517-42AA-B614-E9B94910E393}</a:tableStyleId>
              </a:tblPr>
              <a:tblGrid>
                <a:gridCol w="1371603"/>
                <a:gridCol w="1600200"/>
                <a:gridCol w="2133600"/>
                <a:gridCol w="2286000"/>
                <a:gridCol w="1447801"/>
              </a:tblGrid>
              <a:tr h="518160">
                <a:tc>
                  <a:txBody>
                    <a:bodyPr/>
                    <a:lstStyle/>
                    <a:p>
                      <a:r>
                        <a:rPr lang="en-US" dirty="0" smtClean="0">
                          <a:solidFill>
                            <a:srgbClr val="C00000"/>
                          </a:solidFill>
                        </a:rPr>
                        <a:t>Shutdown</a:t>
                      </a:r>
                      <a:endParaRPr lang="en-US" dirty="0">
                        <a:solidFill>
                          <a:srgbClr val="C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dirty="0" smtClean="0">
                          <a:solidFill>
                            <a:srgbClr val="C00000"/>
                          </a:solidFill>
                        </a:rPr>
                        <a:t>System</a:t>
                      </a:r>
                      <a:endParaRPr lang="en-US" dirty="0">
                        <a:solidFill>
                          <a:srgbClr val="C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dirty="0" smtClean="0">
                          <a:solidFill>
                            <a:srgbClr val="C00000"/>
                          </a:solidFill>
                        </a:rPr>
                        <a:t>Action</a:t>
                      </a:r>
                      <a:endParaRPr lang="en-US" dirty="0">
                        <a:solidFill>
                          <a:srgbClr val="C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dirty="0" smtClean="0">
                          <a:solidFill>
                            <a:srgbClr val="C00000"/>
                          </a:solidFill>
                        </a:rPr>
                        <a:t>Result</a:t>
                      </a:r>
                      <a:endParaRPr lang="en-US" dirty="0">
                        <a:solidFill>
                          <a:srgbClr val="C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dirty="0" smtClean="0">
                          <a:solidFill>
                            <a:srgbClr val="C00000"/>
                          </a:solidFill>
                        </a:rPr>
                        <a:t>Physics</a:t>
                      </a:r>
                      <a:endParaRPr lang="en-US" dirty="0">
                        <a:solidFill>
                          <a:srgbClr val="C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4419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dk1"/>
                          </a:solidFill>
                        </a:rPr>
                        <a:t>LS</a:t>
                      </a:r>
                      <a:r>
                        <a:rPr lang="en-US" sz="1400" b="1" baseline="0" dirty="0" smtClean="0">
                          <a:solidFill>
                            <a:schemeClr val="dk1"/>
                          </a:solidFill>
                        </a:rPr>
                        <a:t> 1</a:t>
                      </a:r>
                      <a:endParaRPr lang="en-US" sz="14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400" b="1" dirty="0" smtClean="0">
                          <a:solidFill>
                            <a:schemeClr val="tx1"/>
                          </a:solidFill>
                        </a:rPr>
                        <a:t>Muon  (ME42,ME11)</a:t>
                      </a:r>
                      <a:r>
                        <a:rPr lang="en-US" sz="1400" b="1" baseline="0" dirty="0" smtClean="0">
                          <a:solidFill>
                            <a:schemeClr val="tx1"/>
                          </a:solidFill>
                        </a:rPr>
                        <a:t> uTCA trigger</a:t>
                      </a:r>
                      <a:endParaRPr lang="en-US" sz="14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400" b="1" dirty="0" smtClean="0">
                          <a:solidFill>
                            <a:schemeClr val="tx1"/>
                          </a:solidFill>
                        </a:rPr>
                        <a:t>CSC</a:t>
                      </a:r>
                      <a:r>
                        <a:rPr lang="en-US" sz="1400" b="1" baseline="0" dirty="0" smtClean="0">
                          <a:solidFill>
                            <a:schemeClr val="tx1"/>
                          </a:solidFill>
                        </a:rPr>
                        <a:t> (Complex </a:t>
                      </a:r>
                      <a:r>
                        <a:rPr lang="en-US" sz="1400" b="1" dirty="0" smtClean="0">
                          <a:solidFill>
                            <a:schemeClr val="tx1"/>
                          </a:solidFill>
                        </a:rPr>
                        <a:t>YB4 </a:t>
                      </a:r>
                      <a:r>
                        <a:rPr lang="en-US" sz="1400" b="1" baseline="0" dirty="0" smtClean="0">
                          <a:solidFill>
                            <a:schemeClr val="tx1"/>
                          </a:solidFill>
                        </a:rPr>
                        <a:t>installation) </a:t>
                      </a:r>
                      <a:endParaRPr lang="en-US" sz="1400" b="1" dirty="0" smtClean="0">
                        <a:solidFill>
                          <a:schemeClr val="tx1"/>
                        </a:solidFill>
                      </a:endParaRPr>
                    </a:p>
                    <a:p>
                      <a:r>
                        <a:rPr lang="en-US" sz="1400" b="1" dirty="0" smtClean="0">
                          <a:solidFill>
                            <a:schemeClr val="tx1"/>
                          </a:solidFill>
                        </a:rPr>
                        <a:t>New electronics</a:t>
                      </a:r>
                      <a:r>
                        <a:rPr lang="en-US" sz="1400" b="1" baseline="0" dirty="0" smtClean="0">
                          <a:solidFill>
                            <a:schemeClr val="tx1"/>
                          </a:solidFill>
                        </a:rPr>
                        <a:t> </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tx1"/>
                          </a:solidFill>
                        </a:rPr>
                        <a:t>Improved</a:t>
                      </a:r>
                      <a:r>
                        <a:rPr lang="en-US" sz="1400" b="1" baseline="0" dirty="0" smtClean="0">
                          <a:solidFill>
                            <a:schemeClr val="tx1"/>
                          </a:solidFill>
                        </a:rPr>
                        <a:t> </a:t>
                      </a:r>
                      <a:r>
                        <a:rPr lang="en-US" sz="1400" b="1" baseline="0" dirty="0" smtClean="0">
                          <a:solidFill>
                            <a:schemeClr val="dk1"/>
                          </a:solidFill>
                          <a:sym typeface="Symbol"/>
                        </a:rPr>
                        <a:t>  trigger and reconstruction  </a:t>
                      </a:r>
                      <a:r>
                        <a:rPr kumimoji="0" lang="en-US" sz="1400" b="1" i="0" u="none" strike="noStrike" cap="none" normalizeH="0" baseline="0" dirty="0" smtClean="0">
                          <a:ln>
                            <a:noFill/>
                          </a:ln>
                          <a:solidFill>
                            <a:srgbClr val="000000"/>
                          </a:solidFill>
                          <a:effectLst/>
                          <a:latin typeface="+mn-lt"/>
                          <a:ea typeface="ＭＳ Ｐゴシック" charset="-128"/>
                        </a:rPr>
                        <a:t>(1.1&lt;|η|&lt;1.8, 2.1&lt;|η|&lt;2.4)</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baseline="0" dirty="0" smtClean="0">
                          <a:solidFill>
                            <a:schemeClr val="dk1"/>
                          </a:solidFill>
                        </a:rPr>
                        <a:t>W acceptance</a:t>
                      </a:r>
                      <a:endParaRPr lang="en-US" sz="1400" b="1" baseline="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t>WH</a:t>
                      </a:r>
                      <a:r>
                        <a:rPr lang="en-US" sz="1400" b="1" baseline="0" dirty="0" smtClean="0">
                          <a:solidFill>
                            <a:schemeClr val="tx1"/>
                          </a:solidFill>
                        </a:rPr>
                        <a:t>, </a:t>
                      </a:r>
                      <a:r>
                        <a:rPr lang="en-US" sz="1400" b="1" dirty="0" smtClean="0">
                          <a:solidFill>
                            <a:schemeClr val="tx1"/>
                          </a:solidFill>
                        </a:rPr>
                        <a:t>H</a:t>
                      </a:r>
                      <a:r>
                        <a:rPr lang="en-US" sz="1400" b="1" baseline="30000" dirty="0" smtClean="0">
                          <a:solidFill>
                            <a:schemeClr val="tx1"/>
                          </a:solidFill>
                          <a:sym typeface="Symbol"/>
                        </a:rPr>
                        <a:t></a:t>
                      </a:r>
                      <a:r>
                        <a:rPr lang="en-US" sz="1400" b="1" dirty="0" smtClean="0"/>
                        <a:t> </a:t>
                      </a:r>
                      <a:r>
                        <a:rPr lang="en-US" sz="1400" b="1" dirty="0" smtClean="0">
                          <a:sym typeface="Symbo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441960">
                <a:tc>
                  <a:txBody>
                    <a:bodyPr/>
                    <a:lstStyle/>
                    <a:p>
                      <a:r>
                        <a:rPr lang="en-US" sz="1400" b="1" dirty="0" smtClean="0">
                          <a:solidFill>
                            <a:schemeClr val="dk1"/>
                          </a:solidFill>
                        </a:rPr>
                        <a:t>LS</a:t>
                      </a:r>
                      <a:r>
                        <a:rPr lang="en-US" sz="1400" b="1" baseline="0" dirty="0" smtClean="0">
                          <a:solidFill>
                            <a:schemeClr val="dk1"/>
                          </a:solidFill>
                        </a:rPr>
                        <a:t> 1</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400" b="1" dirty="0" smtClean="0"/>
                        <a:t>Hadron Outer</a:t>
                      </a:r>
                      <a:r>
                        <a:rPr lang="en-US" sz="1400" b="1" baseline="0" dirty="0" smtClean="0"/>
                        <a:t> </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400" b="1" dirty="0" smtClean="0"/>
                        <a:t>Replace</a:t>
                      </a:r>
                      <a:r>
                        <a:rPr lang="en-US" sz="1400" b="1" baseline="0" dirty="0" smtClean="0"/>
                        <a:t> HPDs </a:t>
                      </a:r>
                      <a:r>
                        <a:rPr lang="en-US" sz="1400" b="1" dirty="0" smtClean="0"/>
                        <a:t>with SiPMs to reduce noise</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400" b="1" dirty="0" smtClean="0">
                          <a:solidFill>
                            <a:schemeClr val="dk1"/>
                          </a:solidFill>
                        </a:rPr>
                        <a:t>Single</a:t>
                      </a:r>
                      <a:r>
                        <a:rPr lang="en-US" sz="1400" b="1" baseline="0" dirty="0" smtClean="0">
                          <a:solidFill>
                            <a:schemeClr val="dk1"/>
                          </a:solidFill>
                        </a:rPr>
                        <a:t> </a:t>
                      </a:r>
                      <a:r>
                        <a:rPr lang="en-US" sz="1400" b="1" baseline="0" dirty="0" smtClean="0">
                          <a:solidFill>
                            <a:schemeClr val="dk1"/>
                          </a:solidFill>
                          <a:sym typeface="Symbol"/>
                        </a:rPr>
                        <a:t> trigger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smtClean="0">
                          <a:ln>
                            <a:noFill/>
                          </a:ln>
                          <a:solidFill>
                            <a:srgbClr val="000000"/>
                          </a:solidFill>
                          <a:effectLst/>
                          <a:latin typeface="Helvetica" charset="0"/>
                          <a:ea typeface="ＭＳ Ｐゴシック" charset="-128"/>
                        </a:rPr>
                        <a:t>Tails of very high p</a:t>
                      </a:r>
                      <a:r>
                        <a:rPr kumimoji="0" lang="en-US" sz="1400" b="1" i="0" u="none" strike="noStrike" cap="none" normalizeH="0" baseline="-25000" dirty="0" smtClean="0">
                          <a:ln>
                            <a:noFill/>
                          </a:ln>
                          <a:solidFill>
                            <a:srgbClr val="000000"/>
                          </a:solidFill>
                          <a:effectLst/>
                          <a:latin typeface="Helvetica" charset="0"/>
                          <a:ea typeface="ＭＳ Ｐゴシック" charset="-128"/>
                        </a:rPr>
                        <a:t>T</a:t>
                      </a:r>
                      <a:r>
                        <a:rPr kumimoji="0" lang="en-US" sz="1400" b="1" i="0" u="none" strike="noStrike" cap="none" normalizeH="0" baseline="0" dirty="0" smtClean="0">
                          <a:ln>
                            <a:noFill/>
                          </a:ln>
                          <a:solidFill>
                            <a:srgbClr val="000000"/>
                          </a:solidFill>
                          <a:effectLst/>
                          <a:latin typeface="Helvetica" charset="0"/>
                          <a:ea typeface="ＭＳ Ｐゴシック" charset="-128"/>
                        </a:rPr>
                        <a:t> jets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t>Muons</a:t>
                      </a:r>
                      <a:r>
                        <a:rPr lang="en-US" sz="1400" b="1" baseline="0" dirty="0" smtClean="0"/>
                        <a:t> from  </a:t>
                      </a:r>
                      <a:r>
                        <a:rPr lang="en-US" sz="1400" b="1" dirty="0" smtClean="0">
                          <a:sym typeface="Symbol"/>
                        </a:rPr>
                        <a:t> </a:t>
                      </a:r>
                      <a:r>
                        <a:rPr lang="en-US" sz="1400" b="1" dirty="0" smtClean="0"/>
                        <a:t>Z/H</a:t>
                      </a:r>
                      <a:r>
                        <a:rPr lang="en-US" sz="1400" b="1" dirty="0" smtClean="0">
                          <a:sym typeface="Symbol"/>
                        </a:rPr>
                        <a:t></a:t>
                      </a:r>
                      <a:r>
                        <a:rPr lang="en-US" sz="1400" b="1" dirty="0" smtClean="0"/>
                        <a:t>μX</a:t>
                      </a:r>
                      <a:endParaRPr lang="en-US" sz="1400" b="1" baseline="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dk1"/>
                          </a:solidFill>
                        </a:rPr>
                        <a:t>LS</a:t>
                      </a:r>
                      <a:r>
                        <a:rPr lang="en-US" sz="1400" b="1" baseline="0" dirty="0" smtClean="0">
                          <a:solidFill>
                            <a:schemeClr val="dk1"/>
                          </a:solidFill>
                        </a:rPr>
                        <a:t> 1</a:t>
                      </a:r>
                      <a:endParaRPr lang="en-US" sz="1400" b="1" dirty="0" smtClean="0">
                        <a:solidFill>
                          <a:schemeClr val="tx1"/>
                        </a:solidFill>
                      </a:endParaRPr>
                    </a:p>
                    <a:p>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400" b="1" dirty="0" smtClean="0"/>
                        <a:t>Hadron Forward</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b="1" dirty="0" smtClean="0"/>
                        <a:t>Install new</a:t>
                      </a:r>
                      <a:r>
                        <a:rPr lang="en-US" sz="1400" b="1" baseline="0" dirty="0" smtClean="0"/>
                        <a:t> PMT to reduce window hits</a:t>
                      </a:r>
                      <a:endParaRPr lang="en-US" sz="1400" b="1" dirty="0" smtClean="0">
                        <a:solidFill>
                          <a:schemeClr val="tx1"/>
                        </a:solidFill>
                        <a:latin typeface="+mn-lt"/>
                        <a:ea typeface="ＭＳ Ｐゴシック" charset="-128"/>
                        <a:cs typeface="Aria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kumimoji="0" lang="en-US" sz="1400" b="1" i="0" u="none" strike="noStrike" cap="none" normalizeH="0" baseline="0" dirty="0" smtClean="0">
                          <a:ln>
                            <a:noFill/>
                          </a:ln>
                          <a:solidFill>
                            <a:srgbClr val="000000"/>
                          </a:solidFill>
                          <a:effectLst/>
                          <a:latin typeface="Helvetica" charset="0"/>
                          <a:ea typeface="ＭＳ Ｐゴシック" charset="-128"/>
                        </a:rPr>
                        <a:t>Forward jet tagging</a:t>
                      </a:r>
                    </a:p>
                    <a:p>
                      <a:r>
                        <a:rPr kumimoji="0" lang="en-US" sz="1400" b="1" i="0" u="none" strike="noStrike" cap="none" normalizeH="0" baseline="0" dirty="0" smtClean="0">
                          <a:ln>
                            <a:noFill/>
                          </a:ln>
                          <a:solidFill>
                            <a:srgbClr val="000000"/>
                          </a:solidFill>
                          <a:effectLst/>
                          <a:latin typeface="Helvetica" charset="0"/>
                          <a:ea typeface="ＭＳ Ｐゴシック" charset="-128"/>
                        </a:rPr>
                        <a:t>Improves MET </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kumimoji="0" lang="en-US" sz="1400" b="1" i="0" u="none" strike="noStrike" cap="none" normalizeH="0" baseline="0" dirty="0" smtClean="0">
                          <a:ln>
                            <a:noFill/>
                          </a:ln>
                          <a:solidFill>
                            <a:srgbClr val="000000"/>
                          </a:solidFill>
                          <a:effectLst/>
                          <a:latin typeface="Helvetica" charset="0"/>
                          <a:ea typeface="ＭＳ Ｐゴシック" charset="-128"/>
                        </a:rPr>
                        <a:t> Vector-boson fusion H  </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dk1"/>
                          </a:solidFill>
                        </a:rPr>
                        <a:t>LS</a:t>
                      </a:r>
                      <a:r>
                        <a:rPr lang="en-US" sz="1400" b="1" baseline="0" dirty="0" smtClean="0">
                          <a:solidFill>
                            <a:schemeClr val="dk1"/>
                          </a:solidFill>
                        </a:rPr>
                        <a:t> 1</a:t>
                      </a:r>
                      <a:endParaRPr lang="en-US" sz="1400" b="1" dirty="0" smtClean="0">
                        <a:solidFill>
                          <a:schemeClr val="tx1"/>
                        </a:solidFill>
                      </a:endParaRPr>
                    </a:p>
                    <a:p>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400" b="1" dirty="0" smtClean="0">
                          <a:solidFill>
                            <a:schemeClr val="tx1"/>
                          </a:solidFill>
                        </a:rPr>
                        <a:t>Muon</a:t>
                      </a:r>
                      <a:r>
                        <a:rPr lang="en-US" sz="1400" b="1" baseline="0" dirty="0" smtClean="0">
                          <a:solidFill>
                            <a:schemeClr val="tx1"/>
                          </a:solidFill>
                        </a:rPr>
                        <a:t> YB4</a:t>
                      </a:r>
                    </a:p>
                    <a:p>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400" b="1" dirty="0" smtClean="0">
                          <a:solidFill>
                            <a:schemeClr val="tx1"/>
                          </a:solidFill>
                        </a:rPr>
                        <a:t>New RP</a:t>
                      </a:r>
                    </a:p>
                    <a:p>
                      <a:r>
                        <a:rPr lang="en-US" sz="1400" b="1" baseline="0" dirty="0" smtClean="0">
                          <a:solidFill>
                            <a:schemeClr val="tx1"/>
                          </a:solidFill>
                        </a:rPr>
                        <a:t>CSC (not funded)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400" b="1" dirty="0" smtClean="0">
                          <a:solidFill>
                            <a:schemeClr val="tx1"/>
                          </a:solidFill>
                        </a:rPr>
                        <a:t>Improved</a:t>
                      </a:r>
                      <a:r>
                        <a:rPr lang="en-US" sz="1400" b="1" baseline="0" dirty="0" smtClean="0">
                          <a:solidFill>
                            <a:schemeClr val="tx1"/>
                          </a:solidFill>
                        </a:rPr>
                        <a:t> trigger at lower thresholds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400" b="1" baseline="0" dirty="0" smtClean="0">
                          <a:solidFill>
                            <a:schemeClr val="dk1"/>
                          </a:solidFill>
                        </a:rPr>
                        <a:t>Increase W acceptance</a:t>
                      </a:r>
                      <a:endParaRPr lang="en-US" sz="1400" b="1" baseline="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4876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dk1"/>
                          </a:solidFill>
                        </a:rPr>
                        <a:t>LS</a:t>
                      </a:r>
                      <a:r>
                        <a:rPr lang="en-US" sz="1400" b="1" baseline="0" dirty="0" smtClean="0">
                          <a:solidFill>
                            <a:schemeClr val="dk1"/>
                          </a:solidFill>
                        </a:rPr>
                        <a:t> 1</a:t>
                      </a:r>
                      <a:endParaRPr lang="en-US" sz="1400" b="1" dirty="0" smtClean="0">
                        <a:solidFill>
                          <a:schemeClr val="tx1"/>
                        </a:solidFill>
                      </a:endParaRPr>
                    </a:p>
                    <a:p>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400" b="1" dirty="0" smtClean="0">
                          <a:solidFill>
                            <a:schemeClr val="tx1"/>
                          </a:solidFill>
                        </a:rPr>
                        <a:t>PLT</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400" b="1" dirty="0" smtClean="0">
                          <a:solidFill>
                            <a:schemeClr val="tx1"/>
                          </a:solidFill>
                        </a:rPr>
                        <a:t>New diamond lumi-</a:t>
                      </a:r>
                      <a:r>
                        <a:rPr lang="en-US" sz="1400" b="1" baseline="0" dirty="0" smtClean="0">
                          <a:solidFill>
                            <a:schemeClr val="tx1"/>
                          </a:solidFill>
                        </a:rPr>
                        <a:t> monitor</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400" b="1" dirty="0" smtClean="0">
                          <a:solidFill>
                            <a:schemeClr val="tx1"/>
                          </a:solidFill>
                        </a:rPr>
                        <a:t>Improved</a:t>
                      </a:r>
                      <a:r>
                        <a:rPr lang="en-US" sz="1400" b="1" baseline="0" dirty="0" smtClean="0">
                          <a:solidFill>
                            <a:schemeClr val="tx1"/>
                          </a:solidFill>
                        </a:rPr>
                        <a:t> lumi meas.</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400" b="1" dirty="0" smtClean="0">
                          <a:solidFill>
                            <a:schemeClr val="tx1"/>
                          </a:solidFill>
                        </a:rPr>
                        <a:t>All</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dk1"/>
                          </a:solidFill>
                        </a:rPr>
                        <a:t>LS</a:t>
                      </a:r>
                      <a:r>
                        <a:rPr lang="en-US" sz="1400" b="1" baseline="0" dirty="0" smtClean="0">
                          <a:solidFill>
                            <a:schemeClr val="dk1"/>
                          </a:solidFill>
                        </a:rPr>
                        <a:t> 1</a:t>
                      </a:r>
                      <a:endParaRPr lang="en-US" sz="14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400" b="1" dirty="0" smtClean="0">
                          <a:solidFill>
                            <a:schemeClr val="tx1"/>
                          </a:solidFill>
                        </a:rPr>
                        <a:t>Beam Pipe</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400" b="1" dirty="0" smtClean="0">
                          <a:solidFill>
                            <a:schemeClr val="tx1"/>
                          </a:solidFill>
                        </a:rPr>
                        <a:t>Install new beam</a:t>
                      </a:r>
                      <a:r>
                        <a:rPr lang="en-US" sz="1400" b="1" baseline="0" dirty="0" smtClean="0">
                          <a:solidFill>
                            <a:schemeClr val="tx1"/>
                          </a:solidFill>
                        </a:rPr>
                        <a:t> pipe</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tx1"/>
                          </a:solidFill>
                        </a:rPr>
                        <a:t>Easier pixel</a:t>
                      </a:r>
                      <a:r>
                        <a:rPr lang="en-US" sz="1400" b="1" baseline="0" dirty="0" smtClean="0">
                          <a:solidFill>
                            <a:schemeClr val="tx1"/>
                          </a:solidFill>
                        </a:rPr>
                        <a:t> installation</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tx1"/>
                          </a:solidFill>
                        </a:rPr>
                        <a:t>b-tagging</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5740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dk1"/>
                          </a:solidFill>
                        </a:rPr>
                        <a:t>LS</a:t>
                      </a:r>
                      <a:r>
                        <a:rPr lang="en-US" sz="1400" b="1" baseline="0" dirty="0" smtClean="0">
                          <a:solidFill>
                            <a:schemeClr val="dk1"/>
                          </a:solidFill>
                        </a:rPr>
                        <a:t> 2</a:t>
                      </a:r>
                      <a:endParaRPr lang="en-US" sz="1400" b="1" dirty="0" smtClean="0">
                        <a:solidFill>
                          <a:schemeClr val="tx1"/>
                        </a:solidFill>
                      </a:endParaRPr>
                    </a:p>
                    <a:p>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66"/>
                    </a:solidFill>
                  </a:tcPr>
                </a:tc>
                <a:tc>
                  <a:txBody>
                    <a:bodyPr/>
                    <a:lstStyle/>
                    <a:p>
                      <a:r>
                        <a:rPr lang="en-US" sz="1400" b="1" dirty="0" smtClean="0">
                          <a:solidFill>
                            <a:schemeClr val="tx1"/>
                          </a:solidFill>
                        </a:rPr>
                        <a:t>New Pixel</a:t>
                      </a:r>
                      <a:r>
                        <a:rPr lang="en-US" sz="1400" b="1" baseline="0" dirty="0" smtClean="0">
                          <a:solidFill>
                            <a:schemeClr val="tx1"/>
                          </a:solidFill>
                        </a:rPr>
                        <a:t> system</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66"/>
                    </a:solidFill>
                  </a:tcPr>
                </a:tc>
                <a:tc>
                  <a:txBody>
                    <a:bodyPr/>
                    <a:lstStyle/>
                    <a:p>
                      <a:r>
                        <a:rPr lang="en-US" sz="1400" b="1" dirty="0" smtClean="0">
                          <a:solidFill>
                            <a:schemeClr val="tx1"/>
                          </a:solidFill>
                        </a:rPr>
                        <a:t>Low mass 4 Layers, 3 Disks with</a:t>
                      </a:r>
                      <a:r>
                        <a:rPr lang="en-US" sz="1400" b="1" baseline="0" dirty="0" smtClean="0">
                          <a:solidFill>
                            <a:schemeClr val="tx1"/>
                          </a:solidFill>
                        </a:rPr>
                        <a:t> new ROC</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66"/>
                    </a:solidFill>
                  </a:tcPr>
                </a:tc>
                <a:tc>
                  <a:txBody>
                    <a:bodyPr/>
                    <a:lstStyle/>
                    <a:p>
                      <a:r>
                        <a:rPr lang="en-US" sz="1400" b="1" dirty="0" smtClean="0">
                          <a:solidFill>
                            <a:schemeClr val="tx1"/>
                          </a:solidFill>
                        </a:rPr>
                        <a:t>Reduces dead time</a:t>
                      </a:r>
                    </a:p>
                    <a:p>
                      <a:r>
                        <a:rPr lang="en-US" sz="1400" b="1" dirty="0" smtClean="0">
                          <a:solidFill>
                            <a:schemeClr val="tx1"/>
                          </a:solidFill>
                        </a:rPr>
                        <a:t>Improves</a:t>
                      </a:r>
                      <a:r>
                        <a:rPr lang="en-US" sz="1400" b="1" baseline="0" dirty="0" smtClean="0">
                          <a:solidFill>
                            <a:schemeClr val="tx1"/>
                          </a:solidFill>
                        </a:rPr>
                        <a:t> b-tag.</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66"/>
                    </a:solidFill>
                  </a:tcPr>
                </a:tc>
                <a:tc>
                  <a:txBody>
                    <a:bodyPr/>
                    <a:lstStyle/>
                    <a:p>
                      <a:r>
                        <a:rPr lang="en-US" sz="1400" b="1" dirty="0" smtClean="0">
                          <a:solidFill>
                            <a:schemeClr val="tx1"/>
                          </a:solidFill>
                        </a:rPr>
                        <a:t>SUSY decay</a:t>
                      </a:r>
                      <a:r>
                        <a:rPr lang="en-US" sz="1400" b="1" baseline="0" dirty="0" smtClean="0">
                          <a:solidFill>
                            <a:schemeClr val="tx1"/>
                          </a:solidFill>
                        </a:rPr>
                        <a:t> chains</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66"/>
                    </a:solidFill>
                  </a:tcPr>
                </a:tc>
              </a:tr>
              <a:tr h="9144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dk1"/>
                          </a:solidFill>
                        </a:rPr>
                        <a:t>LS</a:t>
                      </a:r>
                      <a:r>
                        <a:rPr lang="en-US" sz="1400" b="1" baseline="0" dirty="0" smtClean="0">
                          <a:solidFill>
                            <a:schemeClr val="dk1"/>
                          </a:solidFill>
                        </a:rPr>
                        <a:t> 2</a:t>
                      </a:r>
                      <a:endParaRPr lang="en-US" sz="1400" b="1" dirty="0" smtClean="0">
                        <a:solidFill>
                          <a:schemeClr val="tx1"/>
                        </a:solidFill>
                      </a:endParaRPr>
                    </a:p>
                    <a:p>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66"/>
                    </a:solidFill>
                  </a:tcPr>
                </a:tc>
                <a:tc>
                  <a:txBody>
                    <a:bodyPr/>
                    <a:lstStyle/>
                    <a:p>
                      <a:r>
                        <a:rPr lang="en-US" sz="1400" b="1" dirty="0" smtClean="0">
                          <a:solidFill>
                            <a:schemeClr val="tx1"/>
                          </a:solidFill>
                        </a:rPr>
                        <a:t>HCAL  Barrel</a:t>
                      </a:r>
                      <a:r>
                        <a:rPr lang="en-US" sz="1400" b="1" baseline="0" dirty="0" smtClean="0">
                          <a:solidFill>
                            <a:schemeClr val="tx1"/>
                          </a:solidFill>
                        </a:rPr>
                        <a:t> and Endcap</a:t>
                      </a:r>
                      <a:endParaRPr lang="en-US" sz="1400" b="1" dirty="0" smtClean="0">
                        <a:solidFill>
                          <a:schemeClr val="tx1"/>
                        </a:solidFill>
                      </a:endParaRPr>
                    </a:p>
                    <a:p>
                      <a:endParaRPr lang="en-US" sz="1400" b="1" dirty="0" smtClean="0">
                        <a:solidFill>
                          <a:schemeClr val="tx1"/>
                        </a:solidFill>
                      </a:endParaRPr>
                    </a:p>
                    <a:p>
                      <a:r>
                        <a:rPr lang="en-US" sz="1400" b="1" baseline="0" dirty="0" smtClean="0">
                          <a:solidFill>
                            <a:schemeClr val="tx1"/>
                          </a:solidFill>
                        </a:rPr>
                        <a:t>uTCA trigger</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66"/>
                    </a:solidFill>
                  </a:tcPr>
                </a:tc>
                <a:tc>
                  <a:txBody>
                    <a:bodyPr/>
                    <a:lstStyle/>
                    <a:p>
                      <a:r>
                        <a:rPr lang="en-US" sz="1400" b="1" dirty="0" smtClean="0">
                          <a:solidFill>
                            <a:schemeClr val="tx1"/>
                          </a:solidFill>
                        </a:rPr>
                        <a:t>Replace HPDs with SiPMs  for</a:t>
                      </a:r>
                      <a:r>
                        <a:rPr lang="en-US" sz="1400" b="1" baseline="0" dirty="0" smtClean="0">
                          <a:solidFill>
                            <a:schemeClr val="tx1"/>
                          </a:solidFill>
                        </a:rPr>
                        <a:t> l</a:t>
                      </a:r>
                      <a:r>
                        <a:rPr lang="en-US" sz="1400" b="1" dirty="0" smtClean="0">
                          <a:solidFill>
                            <a:schemeClr val="tx1"/>
                          </a:solidFill>
                        </a:rPr>
                        <a:t>ongitudinal</a:t>
                      </a:r>
                      <a:r>
                        <a:rPr lang="en-US" sz="1400" b="1" baseline="0" dirty="0" smtClean="0">
                          <a:solidFill>
                            <a:schemeClr val="tx1"/>
                          </a:solidFill>
                        </a:rPr>
                        <a:t> s</a:t>
                      </a:r>
                      <a:r>
                        <a:rPr lang="en-US" sz="1400" b="1" dirty="0" smtClean="0">
                          <a:solidFill>
                            <a:schemeClr val="tx1"/>
                          </a:solidFill>
                        </a:rPr>
                        <a:t>egmentation</a:t>
                      </a:r>
                    </a:p>
                    <a:p>
                      <a:r>
                        <a:rPr lang="en-US" sz="1400" b="1" dirty="0" smtClean="0">
                          <a:solidFill>
                            <a:schemeClr val="tx1"/>
                          </a:solidFill>
                        </a:rPr>
                        <a:t>New electronics</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66"/>
                    </a:solidFill>
                  </a:tcPr>
                </a:tc>
                <a:tc>
                  <a:txBody>
                    <a:bodyPr/>
                    <a:lstStyle/>
                    <a:p>
                      <a:r>
                        <a:rPr lang="en-US" sz="1400" b="1" baseline="0" dirty="0" smtClean="0">
                          <a:solidFill>
                            <a:schemeClr val="tx1"/>
                          </a:solidFill>
                        </a:rPr>
                        <a:t>Reduces pileup effects</a:t>
                      </a:r>
                    </a:p>
                    <a:p>
                      <a:r>
                        <a:rPr lang="en-US" sz="1400" b="1" baseline="0" dirty="0" smtClean="0">
                          <a:solidFill>
                            <a:schemeClr val="tx1"/>
                          </a:solidFill>
                        </a:rPr>
                        <a:t>Improves MET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smtClean="0">
                          <a:ln>
                            <a:noFill/>
                          </a:ln>
                          <a:solidFill>
                            <a:srgbClr val="000000"/>
                          </a:solidFill>
                          <a:effectLst/>
                          <a:latin typeface="Helvetica" charset="0"/>
                          <a:ea typeface="ＭＳ Ｐゴシック" charset="-128"/>
                        </a:rPr>
                        <a:t>Improves </a:t>
                      </a:r>
                      <a:r>
                        <a:rPr lang="en-US" sz="1400" b="1" dirty="0" smtClean="0">
                          <a:sym typeface="Symbol"/>
                        </a:rPr>
                        <a:t>, e, </a:t>
                      </a:r>
                      <a:r>
                        <a:rPr lang="en-US" sz="1400" b="1" baseline="0" dirty="0" smtClean="0">
                          <a:sym typeface="Symbol"/>
                        </a:rPr>
                        <a:t> </a:t>
                      </a:r>
                      <a:r>
                        <a:rPr kumimoji="0" lang="en-US" sz="1400" b="1" i="0" u="none" strike="noStrike" cap="none" normalizeH="0" baseline="0" dirty="0" smtClean="0">
                          <a:ln>
                            <a:noFill/>
                          </a:ln>
                          <a:solidFill>
                            <a:srgbClr val="000000"/>
                          </a:solidFill>
                          <a:effectLst/>
                          <a:latin typeface="Helvetica" charset="0"/>
                          <a:ea typeface="ＭＳ Ｐゴシック" charset="-128"/>
                        </a:rPr>
                        <a:t>clustering and isolation</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66"/>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tx1"/>
                          </a:solidFill>
                        </a:rPr>
                        <a:t>SUSY</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smtClean="0">
                          <a:ln>
                            <a:noFill/>
                          </a:ln>
                          <a:solidFill>
                            <a:srgbClr val="000000"/>
                          </a:solidFill>
                          <a:effectLst/>
                          <a:latin typeface="Helvetica" charset="0"/>
                          <a:ea typeface="ＭＳ Ｐゴシック" charset="-128"/>
                        </a:rPr>
                        <a:t>H</a:t>
                      </a:r>
                      <a:r>
                        <a:rPr lang="en-US" sz="1400" b="1" dirty="0" smtClean="0">
                          <a:sym typeface="Symbol"/>
                        </a:rPr>
                        <a:t></a:t>
                      </a:r>
                      <a:r>
                        <a:rPr kumimoji="0" lang="en-US" sz="1400" b="1" i="0" u="none" strike="noStrike" cap="none" normalizeH="0" baseline="0" dirty="0" smtClean="0">
                          <a:ln>
                            <a:noFill/>
                          </a:ln>
                          <a:solidFill>
                            <a:srgbClr val="000000"/>
                          </a:solidFill>
                          <a:effectLst/>
                          <a:latin typeface="Helvetica" charset="0"/>
                          <a:ea typeface="ＭＳ Ｐゴシック" charset="-128"/>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t>H</a:t>
                      </a:r>
                      <a:r>
                        <a:rPr lang="en-US" sz="1400" b="1" dirty="0" smtClean="0">
                          <a:sym typeface="Symbol"/>
                        </a:rPr>
                        <a:t></a:t>
                      </a:r>
                      <a:r>
                        <a:rPr lang="en-US" sz="1400" b="1" dirty="0" smtClean="0"/>
                        <a:t>ZZ</a:t>
                      </a:r>
                      <a:r>
                        <a:rPr lang="en-US" sz="1400" b="1" dirty="0" smtClean="0">
                          <a:sym typeface="Symbol"/>
                        </a:rPr>
                        <a:t></a:t>
                      </a:r>
                      <a:r>
                        <a:rPr lang="en-US" sz="1400" b="1" i="1" dirty="0" smtClean="0">
                          <a:latin typeface="Times" charset="0"/>
                          <a:cs typeface="Times" charset="0"/>
                        </a:rPr>
                        <a:t>ll</a:t>
                      </a:r>
                      <a:r>
                        <a:rPr lang="en-US" sz="1400" b="1" dirty="0" smtClean="0">
                          <a:sym typeface="Symbol"/>
                        </a:rPr>
                        <a:t></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66"/>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dk1"/>
                          </a:solidFill>
                        </a:rPr>
                        <a:t>LS</a:t>
                      </a:r>
                      <a:r>
                        <a:rPr lang="en-US" sz="1400" b="1" baseline="0" dirty="0" smtClean="0">
                          <a:solidFill>
                            <a:schemeClr val="dk1"/>
                          </a:solidFill>
                        </a:rPr>
                        <a:t> 3</a:t>
                      </a:r>
                      <a:endParaRPr lang="en-US" sz="14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FF"/>
                    </a:solidFill>
                  </a:tcPr>
                </a:tc>
                <a:tc>
                  <a:txBody>
                    <a:bodyPr/>
                    <a:lstStyle/>
                    <a:p>
                      <a:r>
                        <a:rPr lang="en-US" sz="1400" b="1" dirty="0" smtClean="0">
                          <a:solidFill>
                            <a:schemeClr val="tx1"/>
                          </a:solidFill>
                        </a:rPr>
                        <a:t>TRACKER</a:t>
                      </a:r>
                    </a:p>
                    <a:p>
                      <a:r>
                        <a:rPr lang="en-US" sz="1400" b="1" dirty="0" smtClean="0">
                          <a:solidFill>
                            <a:schemeClr val="tx1"/>
                          </a:solidFill>
                        </a:rPr>
                        <a:t>New Trigger</a:t>
                      </a:r>
                    </a:p>
                    <a:p>
                      <a:r>
                        <a:rPr lang="en-US" sz="1400" b="1" baseline="0" dirty="0" smtClean="0">
                          <a:solidFill>
                            <a:schemeClr val="tx1"/>
                          </a:solidFill>
                        </a:rPr>
                        <a:t>Endcap Calo.</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FF"/>
                    </a:solidFill>
                  </a:tcPr>
                </a:tc>
                <a:tc>
                  <a:txBody>
                    <a:bodyPr/>
                    <a:lstStyle/>
                    <a:p>
                      <a:r>
                        <a:rPr lang="en-US" sz="1400" b="1" dirty="0" smtClean="0">
                          <a:solidFill>
                            <a:schemeClr val="tx1"/>
                          </a:solidFill>
                        </a:rPr>
                        <a:t>Replace tracker</a:t>
                      </a:r>
                    </a:p>
                    <a:p>
                      <a:r>
                        <a:rPr lang="en-US" sz="1400" b="1" dirty="0" smtClean="0">
                          <a:solidFill>
                            <a:schemeClr val="tx1"/>
                          </a:solidFill>
                        </a:rPr>
                        <a:t>Replace trigger</a:t>
                      </a:r>
                    </a:p>
                    <a:p>
                      <a:r>
                        <a:rPr lang="en-US" sz="1400" b="1" dirty="0" smtClean="0">
                          <a:solidFill>
                            <a:schemeClr val="tx1"/>
                          </a:solidFill>
                        </a:rPr>
                        <a:t>             ?</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FF"/>
                    </a:solidFill>
                  </a:tcPr>
                </a:tc>
                <a:tc>
                  <a:txBody>
                    <a:bodyPr/>
                    <a:lstStyle/>
                    <a:p>
                      <a:r>
                        <a:rPr lang="en-US" sz="1400" b="1" dirty="0" smtClean="0">
                          <a:solidFill>
                            <a:schemeClr val="tx1"/>
                          </a:solidFill>
                        </a:rPr>
                        <a:t>Maintain</a:t>
                      </a:r>
                      <a:r>
                        <a:rPr lang="en-US" sz="1400" b="1" baseline="0" dirty="0" smtClean="0">
                          <a:solidFill>
                            <a:schemeClr val="tx1"/>
                          </a:solidFill>
                        </a:rPr>
                        <a:t> performance at high SLHC Lumi</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FF"/>
                    </a:solidFill>
                  </a:tcPr>
                </a:tc>
                <a:tc>
                  <a:txBody>
                    <a:bodyPr/>
                    <a:lstStyle/>
                    <a:p>
                      <a:r>
                        <a:rPr lang="en-US" sz="1400" b="1" dirty="0" smtClean="0">
                          <a:solidFill>
                            <a:schemeClr val="tx1"/>
                          </a:solidFill>
                        </a:rPr>
                        <a:t>Highest</a:t>
                      </a:r>
                      <a:r>
                        <a:rPr lang="en-US" sz="1400" b="1" baseline="0" dirty="0" smtClean="0">
                          <a:solidFill>
                            <a:schemeClr val="tx1"/>
                          </a:solidFill>
                        </a:rPr>
                        <a:t> masses</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FF"/>
                    </a:solidFill>
                  </a:tcPr>
                </a:tc>
              </a:tr>
            </a:tbl>
          </a:graphicData>
        </a:graphic>
      </p:graphicFrame>
      <p:sp>
        <p:nvSpPr>
          <p:cNvPr id="5" name="Slide Number Placeholder 4"/>
          <p:cNvSpPr>
            <a:spLocks noGrp="1"/>
          </p:cNvSpPr>
          <p:nvPr>
            <p:ph type="sldNum" sz="quarter" idx="11"/>
          </p:nvPr>
        </p:nvSpPr>
        <p:spPr/>
        <p:txBody>
          <a:bodyPr/>
          <a:lstStyle/>
          <a:p>
            <a:fld id="{18178D1C-DE8A-4798-95A2-4F899DF1A931}" type="slidenum">
              <a:rPr lang="en-US" smtClean="0"/>
              <a:pPr/>
              <a:t>49</a:t>
            </a:fld>
            <a:endParaRPr lang="en-US"/>
          </a:p>
        </p:txBody>
      </p:sp>
      <p:sp>
        <p:nvSpPr>
          <p:cNvPr id="6" name="Footer Placeholder 5"/>
          <p:cNvSpPr>
            <a:spLocks noGrp="1"/>
          </p:cNvSpPr>
          <p:nvPr>
            <p:ph type="ftr" sz="quarter" idx="10"/>
          </p:nvPr>
        </p:nvSpPr>
        <p:spPr/>
        <p:txBody>
          <a:bodyPr/>
          <a:lstStyle/>
          <a:p>
            <a:r>
              <a:rPr lang="en-US" smtClean="0"/>
              <a:t>CMS Data Analysis School  September 11, 2012</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ChangeArrowheads="1"/>
          </p:cNvSpPr>
          <p:nvPr>
            <p:ph type="title"/>
          </p:nvPr>
        </p:nvSpPr>
        <p:spPr>
          <a:xfrm>
            <a:off x="1403648" y="187549"/>
            <a:ext cx="7524836" cy="865187"/>
          </a:xfrm>
        </p:spPr>
        <p:txBody>
          <a:bodyPr/>
          <a:lstStyle/>
          <a:p>
            <a:r>
              <a:rPr lang="en-US" sz="3200" dirty="0">
                <a:solidFill>
                  <a:schemeClr val="tx1"/>
                </a:solidFill>
              </a:rPr>
              <a:t>The Standard </a:t>
            </a:r>
            <a:r>
              <a:rPr lang="en-US" sz="3200" dirty="0" smtClean="0">
                <a:solidFill>
                  <a:schemeClr val="tx1"/>
                </a:solidFill>
              </a:rPr>
              <a:t>Model “Elementary Particles”</a:t>
            </a:r>
            <a:endParaRPr lang="en-US" sz="3200" dirty="0">
              <a:solidFill>
                <a:schemeClr val="tx1"/>
              </a:solidFill>
            </a:endParaRPr>
          </a:p>
        </p:txBody>
      </p:sp>
      <p:sp>
        <p:nvSpPr>
          <p:cNvPr id="14" name="Footer Placeholder 3"/>
          <p:cNvSpPr>
            <a:spLocks noGrp="1"/>
          </p:cNvSpPr>
          <p:nvPr>
            <p:ph type="ftr" sz="quarter" idx="10"/>
          </p:nvPr>
        </p:nvSpPr>
        <p:spPr/>
        <p:txBody>
          <a:bodyPr/>
          <a:lstStyle/>
          <a:p>
            <a:r>
              <a:rPr lang="en-US" smtClean="0"/>
              <a:t>CMS Data Analysis School  September 11, 2012</a:t>
            </a:r>
            <a:endParaRPr lang="en-US" dirty="0"/>
          </a:p>
        </p:txBody>
      </p:sp>
      <p:sp>
        <p:nvSpPr>
          <p:cNvPr id="15" name="Slide Number Placeholder 4"/>
          <p:cNvSpPr>
            <a:spLocks noGrp="1"/>
          </p:cNvSpPr>
          <p:nvPr>
            <p:ph type="sldNum" sz="quarter" idx="11"/>
          </p:nvPr>
        </p:nvSpPr>
        <p:spPr/>
        <p:txBody>
          <a:bodyPr/>
          <a:lstStyle/>
          <a:p>
            <a:fld id="{35038999-57DC-4152-83BA-F8E54216F8C9}" type="slidenum">
              <a:rPr lang="en-US"/>
              <a:pPr/>
              <a:t>5</a:t>
            </a:fld>
            <a:endParaRPr lang="en-US"/>
          </a:p>
        </p:txBody>
      </p:sp>
      <p:pic>
        <p:nvPicPr>
          <p:cNvPr id="211971" name="Picture 3" descr="fermions"/>
          <p:cNvPicPr>
            <a:picLocks noChangeAspect="1" noChangeArrowheads="1"/>
          </p:cNvPicPr>
          <p:nvPr/>
        </p:nvPicPr>
        <p:blipFill>
          <a:blip r:embed="rId2" cstate="print"/>
          <a:srcRect/>
          <a:stretch>
            <a:fillRect/>
          </a:stretch>
        </p:blipFill>
        <p:spPr bwMode="auto">
          <a:xfrm>
            <a:off x="539552" y="1088740"/>
            <a:ext cx="3881437" cy="2652713"/>
          </a:xfrm>
          <a:prstGeom prst="rect">
            <a:avLst/>
          </a:prstGeom>
          <a:noFill/>
        </p:spPr>
      </p:pic>
      <p:pic>
        <p:nvPicPr>
          <p:cNvPr id="211972" name="Picture 4" descr="bosons"/>
          <p:cNvPicPr>
            <a:picLocks noChangeAspect="1" noChangeArrowheads="1"/>
          </p:cNvPicPr>
          <p:nvPr/>
        </p:nvPicPr>
        <p:blipFill>
          <a:blip r:embed="rId3" cstate="print"/>
          <a:srcRect/>
          <a:stretch>
            <a:fillRect/>
          </a:stretch>
        </p:blipFill>
        <p:spPr bwMode="auto">
          <a:xfrm>
            <a:off x="5156584" y="1052736"/>
            <a:ext cx="3771900" cy="1931987"/>
          </a:xfrm>
          <a:prstGeom prst="rect">
            <a:avLst/>
          </a:prstGeom>
          <a:noFill/>
        </p:spPr>
      </p:pic>
      <p:sp>
        <p:nvSpPr>
          <p:cNvPr id="7" name="Content Placeholder 2"/>
          <p:cNvSpPr txBox="1">
            <a:spLocks/>
          </p:cNvSpPr>
          <p:nvPr/>
        </p:nvSpPr>
        <p:spPr>
          <a:xfrm>
            <a:off x="-12824" y="3753870"/>
            <a:ext cx="5880968" cy="2303422"/>
          </a:xfrm>
          <a:prstGeom prst="rect">
            <a:avLst/>
          </a:prstGeom>
        </p:spPr>
        <p:txBody>
          <a:bodyPr/>
          <a:lstStyle/>
          <a:p>
            <a:pPr marL="342900" marR="0" lvl="0" indent="-342900" algn="l" defTabSz="914400" rtl="0" eaLnBrk="1" fontAlgn="base" latinLnBrk="0" hangingPunct="1">
              <a:lnSpc>
                <a:spcPct val="100000"/>
              </a:lnSpc>
              <a:spcBef>
                <a:spcPct val="20000"/>
              </a:spcBef>
              <a:spcAft>
                <a:spcPct val="0"/>
              </a:spcAft>
              <a:buClr>
                <a:schemeClr val="accent2"/>
              </a:buClr>
              <a:buSzPct val="80000"/>
              <a:buFont typeface="Wingdings" pitchFamily="2" charset="2"/>
              <a:buChar char="l"/>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The physics objects are</a:t>
            </a:r>
          </a:p>
          <a:p>
            <a:pPr marL="742950" marR="0" lvl="1" indent="-285750" algn="l" defTabSz="914400" rtl="0" eaLnBrk="1" fontAlgn="base" latinLnBrk="0" hangingPunct="1">
              <a:lnSpc>
                <a:spcPct val="100000"/>
              </a:lnSpc>
              <a:spcBef>
                <a:spcPct val="20000"/>
              </a:spcBef>
              <a:spcAft>
                <a:spcPct val="0"/>
              </a:spcAft>
              <a:buClr>
                <a:schemeClr val="tx2"/>
              </a:buClr>
              <a:buSzTx/>
              <a:buFont typeface="Wingdings" pitchFamily="2" charset="2"/>
              <a:buChar char="§"/>
              <a:tabLst/>
              <a:defRPr/>
            </a:pPr>
            <a:r>
              <a:rPr kumimoji="0" lang="en-US" sz="1800" b="0" i="0" u="none" strike="noStrike" kern="0" cap="none" spc="0" normalizeH="0" baseline="0" noProof="0" dirty="0" smtClean="0">
                <a:ln>
                  <a:noFill/>
                </a:ln>
                <a:solidFill>
                  <a:schemeClr val="tx1"/>
                </a:solidFill>
                <a:effectLst/>
                <a:uLnTx/>
                <a:uFillTx/>
                <a:latin typeface="+mn-lt"/>
              </a:rPr>
              <a:t>Charged leptons: electrons (e), muons (</a:t>
            </a:r>
            <a:r>
              <a:rPr kumimoji="0" lang="en-US" sz="1800" b="0" i="0" u="none" strike="noStrike" kern="0" cap="none" spc="0" normalizeH="0" baseline="0" noProof="0" dirty="0" smtClean="0">
                <a:ln>
                  <a:noFill/>
                </a:ln>
                <a:solidFill>
                  <a:schemeClr val="tx1"/>
                </a:solidFill>
                <a:effectLst/>
                <a:uLnTx/>
                <a:uFillTx/>
                <a:latin typeface="Symbol" pitchFamily="18" charset="2"/>
              </a:rPr>
              <a:t>m</a:t>
            </a:r>
            <a:r>
              <a:rPr kumimoji="0" lang="en-US" sz="1800" b="0" i="0" u="none" strike="noStrike" kern="0" cap="none" spc="0" normalizeH="0" baseline="0" noProof="0" dirty="0" smtClean="0">
                <a:ln>
                  <a:noFill/>
                </a:ln>
                <a:solidFill>
                  <a:schemeClr val="tx1"/>
                </a:solidFill>
                <a:effectLst/>
                <a:uLnTx/>
                <a:uFillTx/>
                <a:latin typeface="+mn-lt"/>
              </a:rPr>
              <a:t>), taus (</a:t>
            </a:r>
            <a:r>
              <a:rPr kumimoji="0" lang="en-US" sz="1800" b="0" i="0" u="none" strike="noStrike" kern="0" cap="none" spc="0" normalizeH="0" baseline="0" noProof="0" dirty="0" smtClean="0">
                <a:ln>
                  <a:noFill/>
                </a:ln>
                <a:solidFill>
                  <a:schemeClr val="tx1"/>
                </a:solidFill>
                <a:effectLst/>
                <a:uLnTx/>
                <a:uFillTx/>
                <a:latin typeface="Symbol" pitchFamily="18" charset="2"/>
              </a:rPr>
              <a:t>t</a:t>
            </a:r>
            <a:r>
              <a:rPr kumimoji="0" lang="en-US" sz="1800" b="0" i="0" u="none" strike="noStrike" kern="0" cap="none" spc="0" normalizeH="0" baseline="0" noProof="0" dirty="0" smtClean="0">
                <a:ln>
                  <a:noFill/>
                </a:ln>
                <a:solidFill>
                  <a:schemeClr val="tx1"/>
                </a:solidFill>
                <a:effectLst/>
                <a:uLnTx/>
                <a:uFillTx/>
                <a:latin typeface="+mn-lt"/>
              </a:rPr>
              <a:t>)</a:t>
            </a:r>
          </a:p>
          <a:p>
            <a:pPr marL="742950" marR="0" lvl="1" indent="-285750" algn="l" defTabSz="914400" rtl="0" eaLnBrk="1" fontAlgn="base" latinLnBrk="0" hangingPunct="1">
              <a:lnSpc>
                <a:spcPct val="100000"/>
              </a:lnSpc>
              <a:spcBef>
                <a:spcPct val="20000"/>
              </a:spcBef>
              <a:spcAft>
                <a:spcPct val="0"/>
              </a:spcAft>
              <a:buClr>
                <a:schemeClr val="tx2"/>
              </a:buClr>
              <a:buSzTx/>
              <a:buFont typeface="Wingdings" pitchFamily="2" charset="2"/>
              <a:buChar char="§"/>
              <a:tabLst/>
              <a:defRPr/>
            </a:pPr>
            <a:r>
              <a:rPr kumimoji="0" lang="en-US" sz="1800" b="0" i="0" u="none" strike="noStrike" kern="0" cap="none" spc="0" normalizeH="0" baseline="0" noProof="0" dirty="0" smtClean="0">
                <a:ln>
                  <a:noFill/>
                </a:ln>
                <a:solidFill>
                  <a:schemeClr val="tx1"/>
                </a:solidFill>
                <a:effectLst/>
                <a:uLnTx/>
                <a:uFillTx/>
                <a:latin typeface="+mn-lt"/>
              </a:rPr>
              <a:t>Neutral leptons: three flavors of neutrinos (</a:t>
            </a:r>
            <a:r>
              <a:rPr kumimoji="0" lang="en-US" sz="1800" b="0" i="0" u="none" strike="noStrike" kern="0" cap="none" spc="0" normalizeH="0" baseline="0" noProof="0" dirty="0" smtClean="0">
                <a:ln>
                  <a:noFill/>
                </a:ln>
                <a:solidFill>
                  <a:schemeClr val="tx1"/>
                </a:solidFill>
                <a:effectLst/>
                <a:uLnTx/>
                <a:uFillTx/>
                <a:latin typeface="Symbol" pitchFamily="18" charset="2"/>
              </a:rPr>
              <a:t>n</a:t>
            </a:r>
            <a:r>
              <a:rPr kumimoji="0" lang="en-US" sz="1800" b="0" i="0" u="none" strike="noStrike" kern="0" cap="none" spc="0" normalizeH="0" baseline="0" noProof="0" dirty="0" smtClean="0">
                <a:ln>
                  <a:noFill/>
                </a:ln>
                <a:solidFill>
                  <a:schemeClr val="tx1"/>
                </a:solidFill>
                <a:effectLst/>
                <a:uLnTx/>
                <a:uFillTx/>
                <a:latin typeface="+mn-lt"/>
              </a:rPr>
              <a:t>) and their corresponding antineutrinos</a:t>
            </a:r>
          </a:p>
          <a:p>
            <a:pPr marL="742950" marR="0" lvl="1" indent="-285750" algn="l" defTabSz="914400" rtl="0" eaLnBrk="1" fontAlgn="base" latinLnBrk="0" hangingPunct="1">
              <a:lnSpc>
                <a:spcPct val="100000"/>
              </a:lnSpc>
              <a:spcBef>
                <a:spcPct val="20000"/>
              </a:spcBef>
              <a:spcAft>
                <a:spcPct val="0"/>
              </a:spcAft>
              <a:buClr>
                <a:schemeClr val="tx2"/>
              </a:buClr>
              <a:buSzTx/>
              <a:buFont typeface="Wingdings" pitchFamily="2" charset="2"/>
              <a:buChar char="§"/>
              <a:tabLst/>
              <a:defRPr/>
            </a:pPr>
            <a:r>
              <a:rPr kumimoji="0" lang="en-US" sz="1800" b="0" i="0" u="none" strike="noStrike" kern="0" cap="none" spc="0" normalizeH="0" baseline="0" noProof="0" dirty="0" smtClean="0">
                <a:ln>
                  <a:noFill/>
                </a:ln>
                <a:solidFill>
                  <a:schemeClr val="tx1"/>
                </a:solidFill>
                <a:effectLst/>
                <a:uLnTx/>
                <a:uFillTx/>
                <a:latin typeface="+mn-lt"/>
              </a:rPr>
              <a:t>The quarks: </a:t>
            </a:r>
            <a:r>
              <a:rPr kumimoji="0" lang="en-US" sz="1800" b="0" i="0" u="none" strike="noStrike" kern="0" cap="none" spc="0" normalizeH="0" baseline="0" noProof="0" dirty="0" err="1" smtClean="0">
                <a:ln>
                  <a:noFill/>
                </a:ln>
                <a:solidFill>
                  <a:schemeClr val="tx1"/>
                </a:solidFill>
                <a:effectLst/>
                <a:uLnTx/>
                <a:uFillTx/>
                <a:latin typeface="+mn-lt"/>
              </a:rPr>
              <a:t>u,d,s,c,b,t</a:t>
            </a:r>
            <a:r>
              <a:rPr kumimoji="0" lang="en-US" sz="1800" b="0" i="0" u="none" strike="noStrike" kern="0" cap="none" spc="0" normalizeH="0" baseline="0" noProof="0" dirty="0" smtClean="0">
                <a:ln>
                  <a:noFill/>
                </a:ln>
                <a:solidFill>
                  <a:schemeClr val="tx1"/>
                </a:solidFill>
                <a:effectLst/>
                <a:uLnTx/>
                <a:uFillTx/>
                <a:latin typeface="+mn-lt"/>
              </a:rPr>
              <a:t> and the</a:t>
            </a:r>
            <a:r>
              <a:rPr kumimoji="0" lang="en-US" sz="1800" b="0" i="0" u="none" strike="noStrike" kern="0" cap="none" spc="0" normalizeH="0" noProof="0" dirty="0" smtClean="0">
                <a:ln>
                  <a:noFill/>
                </a:ln>
                <a:solidFill>
                  <a:schemeClr val="tx1"/>
                </a:solidFill>
                <a:effectLst/>
                <a:uLnTx/>
                <a:uFillTx/>
                <a:latin typeface="+mn-lt"/>
              </a:rPr>
              <a:t> corresponding </a:t>
            </a:r>
            <a:r>
              <a:rPr kumimoji="0" lang="en-US" sz="1800" b="0" i="0" u="none" strike="noStrike" kern="0" cap="none" spc="0" normalizeH="0" baseline="0" noProof="0" dirty="0" smtClean="0">
                <a:ln>
                  <a:noFill/>
                </a:ln>
                <a:solidFill>
                  <a:schemeClr val="tx1"/>
                </a:solidFill>
                <a:effectLst/>
                <a:uLnTx/>
                <a:uFillTx/>
                <a:latin typeface="+mn-lt"/>
              </a:rPr>
              <a:t> </a:t>
            </a:r>
            <a:r>
              <a:rPr kumimoji="0" lang="en-US" sz="1800" b="0" i="0" u="none" strike="noStrike" kern="0" cap="none" spc="0" normalizeH="0" baseline="0" noProof="0" dirty="0" err="1" smtClean="0">
                <a:ln>
                  <a:noFill/>
                </a:ln>
                <a:solidFill>
                  <a:schemeClr val="tx1"/>
                </a:solidFill>
                <a:effectLst/>
                <a:uLnTx/>
                <a:uFillTx/>
                <a:latin typeface="+mn-lt"/>
              </a:rPr>
              <a:t>antiquarks</a:t>
            </a:r>
            <a:endParaRPr kumimoji="0" lang="en-US" sz="1800" b="0" i="0" u="none" strike="noStrike" kern="0" cap="none" spc="0" normalizeH="0" baseline="0" noProof="0" dirty="0" smtClean="0">
              <a:ln>
                <a:noFill/>
              </a:ln>
              <a:solidFill>
                <a:schemeClr val="tx1"/>
              </a:solidFill>
              <a:effectLst/>
              <a:uLnTx/>
              <a:uFillTx/>
              <a:latin typeface="+mn-lt"/>
            </a:endParaRPr>
          </a:p>
          <a:p>
            <a:pPr marL="742950" marR="0" lvl="1" indent="-285750" algn="l" defTabSz="914400" rtl="0" eaLnBrk="1" fontAlgn="base" latinLnBrk="0" hangingPunct="1">
              <a:lnSpc>
                <a:spcPct val="100000"/>
              </a:lnSpc>
              <a:spcBef>
                <a:spcPct val="20000"/>
              </a:spcBef>
              <a:spcAft>
                <a:spcPct val="0"/>
              </a:spcAft>
              <a:buClr>
                <a:schemeClr val="tx2"/>
              </a:buClr>
              <a:buSzTx/>
              <a:buFont typeface="Wingdings" pitchFamily="2" charset="2"/>
              <a:buChar char="§"/>
              <a:tabLst/>
              <a:defRPr/>
            </a:pPr>
            <a:r>
              <a:rPr kumimoji="0" lang="en-US" sz="1800" b="0" i="0" u="none" strike="noStrike" kern="0" cap="none" spc="0" normalizeH="0" baseline="0" noProof="0" dirty="0" smtClean="0">
                <a:ln>
                  <a:noFill/>
                </a:ln>
                <a:solidFill>
                  <a:schemeClr val="tx1"/>
                </a:solidFill>
                <a:effectLst/>
                <a:uLnTx/>
                <a:uFillTx/>
                <a:latin typeface="+mn-lt"/>
              </a:rPr>
              <a:t>The gauge bosons: photon (</a:t>
            </a:r>
            <a:r>
              <a:rPr kumimoji="0" lang="en-US" sz="1800" b="0" i="0" u="none" strike="noStrike" kern="0" cap="none" spc="0" normalizeH="0" baseline="0" noProof="0" dirty="0" smtClean="0">
                <a:ln>
                  <a:noFill/>
                </a:ln>
                <a:solidFill>
                  <a:schemeClr val="tx1"/>
                </a:solidFill>
                <a:effectLst/>
                <a:uLnTx/>
                <a:uFillTx/>
                <a:latin typeface="Symbol" pitchFamily="18" charset="2"/>
              </a:rPr>
              <a:t>g</a:t>
            </a:r>
            <a:r>
              <a:rPr kumimoji="0" lang="en-US" sz="1800" b="0" i="0" u="none" strike="noStrike" kern="0" cap="none" spc="0" normalizeH="0" baseline="0" noProof="0" dirty="0" smtClean="0">
                <a:ln>
                  <a:noFill/>
                </a:ln>
                <a:solidFill>
                  <a:schemeClr val="tx1"/>
                </a:solidFill>
                <a:effectLst/>
                <a:uLnTx/>
                <a:uFillTx/>
                <a:latin typeface="+mn-lt"/>
              </a:rPr>
              <a:t>), the W, Z, and 8 gluons</a:t>
            </a:r>
          </a:p>
          <a:p>
            <a:pPr marL="285750" indent="-285750">
              <a:lnSpc>
                <a:spcPct val="100000"/>
              </a:lnSpc>
              <a:spcBef>
                <a:spcPct val="20000"/>
              </a:spcBef>
              <a:buClr>
                <a:schemeClr val="tx2"/>
              </a:buClr>
              <a:buSzTx/>
            </a:pPr>
            <a:endParaRPr kumimoji="0" lang="en-US" sz="1800" b="0" i="0" u="none" strike="noStrike" kern="0" cap="none" spc="0" normalizeH="0" baseline="0" noProof="0" dirty="0" smtClean="0">
              <a:ln>
                <a:noFill/>
              </a:ln>
              <a:solidFill>
                <a:schemeClr val="tx1"/>
              </a:solidFill>
              <a:effectLst/>
              <a:uLnTx/>
              <a:uFillTx/>
              <a:latin typeface="+mn-lt"/>
            </a:endParaRPr>
          </a:p>
          <a:p>
            <a:pPr marL="742950" marR="0" lvl="1" indent="-285750" algn="l" defTabSz="914400" rtl="0" eaLnBrk="1" fontAlgn="base" latinLnBrk="0" hangingPunct="1">
              <a:lnSpc>
                <a:spcPct val="100000"/>
              </a:lnSpc>
              <a:spcBef>
                <a:spcPct val="20000"/>
              </a:spcBef>
              <a:spcAft>
                <a:spcPct val="0"/>
              </a:spcAft>
              <a:buClr>
                <a:schemeClr val="tx2"/>
              </a:buClr>
              <a:buSzTx/>
              <a:buFont typeface="Wingdings" pitchFamily="2" charset="2"/>
              <a:buChar char="§"/>
              <a:tabLst/>
              <a:defRPr/>
            </a:pPr>
            <a:endParaRPr kumimoji="0" lang="en-US" sz="1800" b="0" i="0" u="none" strike="noStrike" kern="0" cap="none" spc="0" normalizeH="0" baseline="0" noProof="0" dirty="0" smtClean="0">
              <a:ln>
                <a:noFill/>
              </a:ln>
              <a:solidFill>
                <a:schemeClr val="tx1"/>
              </a:solidFill>
              <a:effectLst/>
              <a:uLnTx/>
              <a:uFillTx/>
              <a:latin typeface="+mn-lt"/>
            </a:endParaRPr>
          </a:p>
          <a:p>
            <a:pPr marL="742950" marR="0" lvl="1" indent="-285750" algn="l"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endParaRPr kumimoji="0" lang="en-US" sz="2400" b="0" i="0" u="none" strike="noStrike" kern="0" cap="none" spc="0" normalizeH="0" baseline="0" noProof="0" dirty="0">
              <a:ln>
                <a:noFill/>
              </a:ln>
              <a:solidFill>
                <a:schemeClr val="tx1"/>
              </a:solidFill>
              <a:effectLst/>
              <a:uLnTx/>
              <a:uFillTx/>
              <a:latin typeface="+mn-lt"/>
            </a:endParaRPr>
          </a:p>
        </p:txBody>
      </p:sp>
      <p:sp>
        <p:nvSpPr>
          <p:cNvPr id="8" name="TextBox 7"/>
          <p:cNvSpPr txBox="1"/>
          <p:nvPr/>
        </p:nvSpPr>
        <p:spPr>
          <a:xfrm>
            <a:off x="5040052" y="3176972"/>
            <a:ext cx="3918060" cy="486287"/>
          </a:xfrm>
          <a:prstGeom prst="rect">
            <a:avLst/>
          </a:prstGeom>
          <a:noFill/>
          <a:ln>
            <a:solidFill>
              <a:srgbClr val="0033CC"/>
            </a:solidFill>
          </a:ln>
        </p:spPr>
        <p:txBody>
          <a:bodyPr wrap="none" rtlCol="0">
            <a:spAutoFit/>
          </a:bodyPr>
          <a:lstStyle/>
          <a:p>
            <a:r>
              <a:rPr lang="en-US" sz="3200" dirty="0" smtClean="0"/>
              <a:t>Our “periodic table”!!</a:t>
            </a:r>
            <a:endParaRPr lang="en-US" sz="3200" dirty="0"/>
          </a:p>
        </p:txBody>
      </p:sp>
      <p:pic>
        <p:nvPicPr>
          <p:cNvPr id="9" name="Picture 8" descr="partons.jpg"/>
          <p:cNvPicPr>
            <a:picLocks noChangeAspect="1"/>
          </p:cNvPicPr>
          <p:nvPr/>
        </p:nvPicPr>
        <p:blipFill>
          <a:blip r:embed="rId4" cstate="print"/>
          <a:stretch>
            <a:fillRect/>
          </a:stretch>
        </p:blipFill>
        <p:spPr>
          <a:xfrm>
            <a:off x="6144174" y="3789040"/>
            <a:ext cx="2747797" cy="2060848"/>
          </a:xfrm>
          <a:prstGeom prst="rect">
            <a:avLst/>
          </a:prstGeom>
        </p:spPr>
      </p:pic>
      <p:sp>
        <p:nvSpPr>
          <p:cNvPr id="10" name="Rectangle 9"/>
          <p:cNvSpPr/>
          <p:nvPr/>
        </p:nvSpPr>
        <p:spPr>
          <a:xfrm>
            <a:off x="5832648" y="5913276"/>
            <a:ext cx="3275856" cy="757130"/>
          </a:xfrm>
          <a:prstGeom prst="rect">
            <a:avLst/>
          </a:prstGeom>
        </p:spPr>
        <p:txBody>
          <a:bodyPr wrap="square">
            <a:spAutoFit/>
          </a:bodyPr>
          <a:lstStyle/>
          <a:p>
            <a:r>
              <a:rPr lang="en-US" sz="1800" dirty="0" smtClean="0"/>
              <a:t>The hadrons, here a proton, are composite particles of quarks  and gluons</a:t>
            </a:r>
            <a:endParaRPr lang="en-US" sz="180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Detector Issues for Phase 1</a:t>
            </a:r>
            <a:endParaRPr lang="en-US" dirty="0">
              <a:solidFill>
                <a:schemeClr val="tx1"/>
              </a:solidFill>
            </a:endParaRPr>
          </a:p>
        </p:txBody>
      </p:sp>
      <p:sp>
        <p:nvSpPr>
          <p:cNvPr id="5" name="Content Placeholder 2"/>
          <p:cNvSpPr txBox="1">
            <a:spLocks/>
          </p:cNvSpPr>
          <p:nvPr/>
        </p:nvSpPr>
        <p:spPr bwMode="auto">
          <a:xfrm>
            <a:off x="0" y="1173097"/>
            <a:ext cx="9144000" cy="5640279"/>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p>
            <a:pPr marL="285750" marR="0" lvl="0" indent="-285750" algn="l" defTabSz="914400" rtl="0" eaLnBrk="0" fontAlgn="base" latinLnBrk="0" hangingPunct="0">
              <a:lnSpc>
                <a:spcPct val="90000"/>
              </a:lnSpc>
              <a:spcBef>
                <a:spcPct val="30000"/>
              </a:spcBef>
              <a:spcAft>
                <a:spcPct val="0"/>
              </a:spcAft>
              <a:buClrTx/>
              <a:buSzTx/>
              <a:buFontTx/>
              <a:buChar char="•"/>
              <a:tabLst/>
              <a:defRPr/>
            </a:pPr>
            <a:r>
              <a:rPr kumimoji="0" lang="en-US" sz="1800" b="1" i="0" u="none" strike="noStrike" kern="0" cap="none" spc="0" normalizeH="0" baseline="0" noProof="0" dirty="0" smtClean="0">
                <a:ln>
                  <a:noFill/>
                </a:ln>
                <a:effectLst/>
                <a:uLnTx/>
                <a:uFillTx/>
                <a:latin typeface="+mn-lt"/>
                <a:ea typeface="+mn-ea"/>
                <a:cs typeface="+mn-cs"/>
              </a:rPr>
              <a:t>Maintain the CMS detector physics performance expected for </a:t>
            </a:r>
            <a:r>
              <a:rPr kumimoji="0" lang="en-US" sz="1600" b="1" i="0" u="none" strike="noStrike" kern="0" cap="none" spc="0" normalizeH="0" baseline="0" noProof="0" dirty="0" smtClean="0">
                <a:ln>
                  <a:noFill/>
                </a:ln>
                <a:effectLst/>
                <a:uLnTx/>
                <a:uFillTx/>
                <a:latin typeface="+mn-lt"/>
                <a:ea typeface="+mn-ea"/>
                <a:cs typeface="+mn-cs"/>
              </a:rPr>
              <a:t>L=10</a:t>
            </a:r>
            <a:r>
              <a:rPr kumimoji="0" lang="en-US" sz="1600" b="1" i="0" u="none" strike="noStrike" kern="0" cap="none" spc="0" normalizeH="0" baseline="30000" noProof="0" dirty="0" smtClean="0">
                <a:ln>
                  <a:noFill/>
                </a:ln>
                <a:effectLst/>
                <a:uLnTx/>
                <a:uFillTx/>
                <a:latin typeface="+mn-lt"/>
                <a:ea typeface="+mn-ea"/>
                <a:cs typeface="+mn-cs"/>
              </a:rPr>
              <a:t>34 </a:t>
            </a:r>
            <a:r>
              <a:rPr kumimoji="0" lang="en-US" sz="1600" b="1" i="0" u="none" strike="noStrike" kern="0" cap="none" spc="0" normalizeH="0" baseline="0" noProof="0" dirty="0" smtClean="0">
                <a:ln>
                  <a:noFill/>
                </a:ln>
                <a:effectLst/>
                <a:uLnTx/>
                <a:uFillTx/>
                <a:latin typeface="+mn-lt"/>
                <a:ea typeface="+mn-ea"/>
                <a:cs typeface="+mn-cs"/>
              </a:rPr>
              <a:t>cm</a:t>
            </a:r>
            <a:r>
              <a:rPr kumimoji="0" lang="en-US" sz="1600" b="1" i="0" u="none" strike="noStrike" kern="0" cap="none" spc="0" normalizeH="0" baseline="30000" noProof="0" dirty="0" smtClean="0">
                <a:ln>
                  <a:noFill/>
                </a:ln>
                <a:effectLst/>
                <a:uLnTx/>
                <a:uFillTx/>
                <a:latin typeface="+mn-lt"/>
                <a:ea typeface="+mn-ea"/>
                <a:cs typeface="+mn-cs"/>
              </a:rPr>
              <a:t>-2</a:t>
            </a:r>
            <a:r>
              <a:rPr kumimoji="0" lang="en-US" sz="1600" b="1" i="0" u="none" strike="noStrike" kern="0" cap="none" spc="0" normalizeH="0" baseline="0" noProof="0" dirty="0" smtClean="0">
                <a:ln>
                  <a:noFill/>
                </a:ln>
                <a:effectLst/>
                <a:uLnTx/>
                <a:uFillTx/>
                <a:latin typeface="+mn-lt"/>
                <a:ea typeface="+mn-ea"/>
                <a:cs typeface="+mn-cs"/>
              </a:rPr>
              <a:t> s</a:t>
            </a:r>
            <a:r>
              <a:rPr kumimoji="0" lang="en-US" sz="1600" b="1" i="0" u="none" strike="noStrike" kern="0" cap="none" spc="0" normalizeH="0" baseline="30000" noProof="0" dirty="0" smtClean="0">
                <a:ln>
                  <a:noFill/>
                </a:ln>
                <a:effectLst/>
                <a:uLnTx/>
                <a:uFillTx/>
                <a:latin typeface="+mn-lt"/>
                <a:ea typeface="+mn-ea"/>
                <a:cs typeface="+mn-cs"/>
              </a:rPr>
              <a:t>-1 </a:t>
            </a:r>
            <a:r>
              <a:rPr kumimoji="0" lang="en-US" sz="1800" b="1" i="0" u="none" strike="noStrike" kern="0" cap="none" spc="0" normalizeH="0" baseline="0" noProof="0" dirty="0" smtClean="0">
                <a:ln>
                  <a:noFill/>
                </a:ln>
                <a:effectLst/>
                <a:uLnTx/>
                <a:uFillTx/>
                <a:latin typeface="+mn-lt"/>
                <a:ea typeface="+mn-ea"/>
                <a:cs typeface="+mn-cs"/>
              </a:rPr>
              <a:t>at higher luminosity</a:t>
            </a:r>
            <a:r>
              <a:rPr kumimoji="0" lang="en-US" sz="1800" b="1" i="0" u="none" strike="noStrike" kern="0" cap="none" spc="0" normalizeH="0" noProof="0" dirty="0" smtClean="0">
                <a:ln>
                  <a:noFill/>
                </a:ln>
                <a:effectLst/>
                <a:uLnTx/>
                <a:uFillTx/>
                <a:latin typeface="+mn-lt"/>
                <a:ea typeface="+mn-ea"/>
                <a:cs typeface="+mn-cs"/>
              </a:rPr>
              <a:t> and pileup</a:t>
            </a:r>
            <a:endParaRPr kumimoji="0" lang="en-US" sz="1800" b="1" i="0" u="none" strike="noStrike" kern="0" cap="none" spc="0" normalizeH="0" baseline="0" noProof="0" dirty="0" smtClean="0">
              <a:ln>
                <a:noFill/>
              </a:ln>
              <a:effectLst/>
              <a:uLnTx/>
              <a:uFillTx/>
              <a:latin typeface="+mn-lt"/>
              <a:ea typeface="+mn-ea"/>
              <a:cs typeface="+mn-cs"/>
            </a:endParaRPr>
          </a:p>
          <a:p>
            <a:pPr marL="742950" lvl="1" indent="-285750" eaLnBrk="0" hangingPunct="0">
              <a:lnSpc>
                <a:spcPct val="90000"/>
              </a:lnSpc>
              <a:spcBef>
                <a:spcPct val="30000"/>
              </a:spcBef>
              <a:buClrTx/>
              <a:buSzTx/>
              <a:buFontTx/>
              <a:buChar char="•"/>
              <a:defRPr/>
            </a:pPr>
            <a:r>
              <a:rPr lang="en-US" sz="1800" b="1" kern="0" dirty="0" smtClean="0">
                <a:solidFill>
                  <a:srgbClr val="FF0000"/>
                </a:solidFill>
                <a:latin typeface="+mn-lt"/>
              </a:rPr>
              <a:t>By the end of Phase 1 already </a:t>
            </a:r>
            <a:r>
              <a:rPr lang="en-US" sz="1800" b="1" dirty="0" smtClean="0">
                <a:solidFill>
                  <a:srgbClr val="FF0000"/>
                </a:solidFill>
              </a:rPr>
              <a:t>40 (80) interactions/crossing at </a:t>
            </a:r>
            <a:r>
              <a:rPr lang="en-US" sz="1800" b="1" kern="0" dirty="0" smtClean="0">
                <a:solidFill>
                  <a:srgbClr val="FF0000"/>
                </a:solidFill>
              </a:rPr>
              <a:t>L=2</a:t>
            </a:r>
            <a:r>
              <a:rPr lang="en-US" sz="1800" b="1" kern="0" dirty="0" smtClean="0">
                <a:solidFill>
                  <a:srgbClr val="FF0000"/>
                </a:solidFill>
                <a:sym typeface="Symbol"/>
              </a:rPr>
              <a:t></a:t>
            </a:r>
            <a:r>
              <a:rPr lang="en-US" sz="1800" b="1" kern="0" dirty="0" smtClean="0">
                <a:solidFill>
                  <a:srgbClr val="FF0000"/>
                </a:solidFill>
              </a:rPr>
              <a:t>10</a:t>
            </a:r>
            <a:r>
              <a:rPr lang="en-US" sz="1800" b="1" kern="0" baseline="30000" dirty="0" smtClean="0">
                <a:solidFill>
                  <a:srgbClr val="FF0000"/>
                </a:solidFill>
              </a:rPr>
              <a:t>34 </a:t>
            </a:r>
            <a:r>
              <a:rPr lang="en-US" sz="1800" b="1" kern="0" dirty="0" smtClean="0">
                <a:solidFill>
                  <a:srgbClr val="FF0000"/>
                </a:solidFill>
              </a:rPr>
              <a:t>cm</a:t>
            </a:r>
            <a:r>
              <a:rPr lang="en-US" sz="1800" b="1" kern="0" baseline="30000" dirty="0" smtClean="0">
                <a:solidFill>
                  <a:srgbClr val="FF0000"/>
                </a:solidFill>
              </a:rPr>
              <a:t>-2</a:t>
            </a:r>
            <a:r>
              <a:rPr lang="en-US" sz="1800" b="1" kern="0" dirty="0" smtClean="0">
                <a:solidFill>
                  <a:srgbClr val="FF0000"/>
                </a:solidFill>
              </a:rPr>
              <a:t> s</a:t>
            </a:r>
            <a:r>
              <a:rPr lang="en-US" sz="1800" b="1" kern="0" baseline="30000" dirty="0" smtClean="0">
                <a:solidFill>
                  <a:srgbClr val="FF0000"/>
                </a:solidFill>
              </a:rPr>
              <a:t>-1 </a:t>
            </a:r>
            <a:r>
              <a:rPr lang="en-US" sz="1800" b="1" kern="0" dirty="0" smtClean="0">
                <a:solidFill>
                  <a:srgbClr val="FF0000"/>
                </a:solidFill>
              </a:rPr>
              <a:t>and 25 (50) ns bunch crossing</a:t>
            </a:r>
            <a:endParaRPr kumimoji="0" lang="en-US" sz="1800" b="1" i="0" u="none" strike="noStrike" kern="0" cap="none" spc="0" normalizeH="0" noProof="0" dirty="0" smtClean="0">
              <a:ln>
                <a:noFill/>
              </a:ln>
              <a:solidFill>
                <a:srgbClr val="FF0000"/>
              </a:solidFill>
              <a:effectLst/>
              <a:uLnTx/>
              <a:uFillTx/>
              <a:latin typeface="+mn-lt"/>
              <a:ea typeface="+mn-ea"/>
              <a:cs typeface="+mn-cs"/>
            </a:endParaRPr>
          </a:p>
          <a:p>
            <a:pPr marL="285750" marR="0" lvl="0" indent="-285750" algn="l" defTabSz="914400" rtl="0" eaLnBrk="0" fontAlgn="base" latinLnBrk="0" hangingPunct="0">
              <a:lnSpc>
                <a:spcPct val="90000"/>
              </a:lnSpc>
              <a:spcBef>
                <a:spcPct val="30000"/>
              </a:spcBef>
              <a:spcAft>
                <a:spcPct val="0"/>
              </a:spcAft>
              <a:buClrTx/>
              <a:buSzTx/>
              <a:buFontTx/>
              <a:buChar char="•"/>
              <a:tabLst/>
              <a:defRPr/>
            </a:pPr>
            <a:r>
              <a:rPr kumimoji="0" lang="en-US" sz="1800" b="1" i="0" u="none" strike="noStrike" kern="0" cap="none" spc="0" normalizeH="0" baseline="0" noProof="0" dirty="0" smtClean="0">
                <a:ln>
                  <a:noFill/>
                </a:ln>
                <a:effectLst/>
                <a:uLnTx/>
                <a:uFillTx/>
                <a:latin typeface="+mn-lt"/>
                <a:ea typeface="+mn-ea"/>
                <a:cs typeface="+mn-cs"/>
              </a:rPr>
              <a:t>In Phase 1 the main concern is</a:t>
            </a:r>
            <a:r>
              <a:rPr kumimoji="0" lang="en-US" sz="1800" b="1" i="0" u="none" strike="noStrike" kern="0" cap="none" spc="0" normalizeH="0" noProof="0" dirty="0" smtClean="0">
                <a:ln>
                  <a:noFill/>
                </a:ln>
                <a:effectLst/>
                <a:uLnTx/>
                <a:uFillTx/>
                <a:latin typeface="+mn-lt"/>
                <a:ea typeface="+mn-ea"/>
                <a:cs typeface="+mn-cs"/>
              </a:rPr>
              <a:t> the increase in </a:t>
            </a:r>
            <a:r>
              <a:rPr kumimoji="0" lang="en-US" sz="1800" b="1" i="0" u="none" strike="noStrike" kern="0" cap="none" spc="0" normalizeH="0" noProof="0" dirty="0" err="1" smtClean="0">
                <a:ln>
                  <a:noFill/>
                </a:ln>
                <a:effectLst/>
                <a:uLnTx/>
                <a:uFillTx/>
                <a:latin typeface="+mn-lt"/>
                <a:ea typeface="+mn-ea"/>
                <a:cs typeface="+mn-cs"/>
              </a:rPr>
              <a:t>L</a:t>
            </a:r>
            <a:r>
              <a:rPr lang="en-US" sz="1800" b="1" kern="0" baseline="-25000" noProof="0" dirty="0" err="1" smtClean="0">
                <a:latin typeface="+mn-lt"/>
              </a:rPr>
              <a:t>Instantaneous</a:t>
            </a:r>
            <a:endParaRPr lang="en-US" sz="1800" b="1" kern="0" baseline="-25000" dirty="0" smtClean="0">
              <a:latin typeface="+mn-lt"/>
            </a:endParaRPr>
          </a:p>
          <a:p>
            <a:pPr marL="742950" lvl="1" indent="-285750" eaLnBrk="0" hangingPunct="0">
              <a:lnSpc>
                <a:spcPct val="90000"/>
              </a:lnSpc>
              <a:spcBef>
                <a:spcPct val="30000"/>
              </a:spcBef>
              <a:buClrTx/>
              <a:buSzTx/>
              <a:buFontTx/>
              <a:buChar char="•"/>
              <a:defRPr/>
            </a:pPr>
            <a:r>
              <a:rPr lang="en-US" sz="1800" kern="0" noProof="0" dirty="0" smtClean="0">
                <a:solidFill>
                  <a:srgbClr val="0033CC"/>
                </a:solidFill>
                <a:latin typeface="Arial" pitchFamily="34" charset="0"/>
                <a:cs typeface="Arial" pitchFamily="34" charset="0"/>
              </a:rPr>
              <a:t>Trigger performance degradation</a:t>
            </a:r>
          </a:p>
          <a:p>
            <a:pPr marL="1200150" lvl="2" indent="-285750" eaLnBrk="0" hangingPunct="0">
              <a:lnSpc>
                <a:spcPct val="90000"/>
              </a:lnSpc>
              <a:spcBef>
                <a:spcPct val="30000"/>
              </a:spcBef>
              <a:buClrTx/>
              <a:buSzTx/>
              <a:buFontTx/>
              <a:buChar char="•"/>
              <a:defRPr/>
            </a:pPr>
            <a:r>
              <a:rPr lang="en-US" sz="1800" dirty="0" smtClean="0">
                <a:latin typeface="Arial" pitchFamily="34" charset="0"/>
                <a:cs typeface="Arial" pitchFamily="34" charset="0"/>
              </a:rPr>
              <a:t>Upgrades to the </a:t>
            </a:r>
            <a:r>
              <a:rPr lang="en-US" sz="1800" dirty="0" err="1" smtClean="0">
                <a:latin typeface="Arial" pitchFamily="34" charset="0"/>
                <a:cs typeface="Arial" pitchFamily="34" charset="0"/>
              </a:rPr>
              <a:t>muon</a:t>
            </a:r>
            <a:r>
              <a:rPr lang="en-US" sz="1800" dirty="0" smtClean="0">
                <a:latin typeface="Arial" pitchFamily="34" charset="0"/>
                <a:cs typeface="Arial" pitchFamily="34" charset="0"/>
              </a:rPr>
              <a:t> system and the </a:t>
            </a:r>
            <a:r>
              <a:rPr lang="en-US" sz="1800" dirty="0" err="1" smtClean="0">
                <a:latin typeface="Arial" pitchFamily="34" charset="0"/>
                <a:cs typeface="Arial" pitchFamily="34" charset="0"/>
              </a:rPr>
              <a:t>hadron</a:t>
            </a:r>
            <a:r>
              <a:rPr lang="en-US" sz="1800" dirty="0" smtClean="0">
                <a:latin typeface="Arial" pitchFamily="34" charset="0"/>
                <a:cs typeface="Arial" pitchFamily="34" charset="0"/>
              </a:rPr>
              <a:t> calorimeters aim to preserve the Level 1 trigger capability by providing it with more and higher quality inputs.</a:t>
            </a:r>
          </a:p>
          <a:p>
            <a:pPr marL="742950" lvl="1" indent="-285750" eaLnBrk="0" hangingPunct="0">
              <a:lnSpc>
                <a:spcPct val="90000"/>
              </a:lnSpc>
              <a:spcBef>
                <a:spcPct val="30000"/>
              </a:spcBef>
              <a:buClrTx/>
              <a:buSzTx/>
              <a:buFontTx/>
              <a:buChar char="•"/>
              <a:defRPr/>
            </a:pPr>
            <a:r>
              <a:rPr lang="en-US" sz="1800" dirty="0" smtClean="0">
                <a:solidFill>
                  <a:srgbClr val="0033CC"/>
                </a:solidFill>
                <a:latin typeface="Arial" pitchFamily="34" charset="0"/>
                <a:cs typeface="Arial" pitchFamily="34" charset="0"/>
              </a:rPr>
              <a:t>Decreases capability to discriminate electrons from jets</a:t>
            </a:r>
          </a:p>
          <a:p>
            <a:pPr marL="1200150" lvl="2" indent="-285750" eaLnBrk="0" hangingPunct="0">
              <a:lnSpc>
                <a:spcPct val="90000"/>
              </a:lnSpc>
              <a:spcBef>
                <a:spcPct val="30000"/>
              </a:spcBef>
              <a:buClrTx/>
              <a:buSzTx/>
              <a:buFontTx/>
              <a:buChar char="•"/>
              <a:defRPr/>
            </a:pPr>
            <a:r>
              <a:rPr lang="en-US" sz="1800" dirty="0" smtClean="0">
                <a:solidFill>
                  <a:schemeClr val="tx1">
                    <a:lumMod val="95000"/>
                    <a:lumOff val="5000"/>
                  </a:schemeClr>
                </a:solidFill>
                <a:latin typeface="Arial" pitchFamily="34" charset="0"/>
                <a:cs typeface="Arial" pitchFamily="34" charset="0"/>
              </a:rPr>
              <a:t>Implement longitudinal segmentation in </a:t>
            </a:r>
            <a:r>
              <a:rPr lang="en-US" sz="1800" dirty="0" err="1" smtClean="0">
                <a:solidFill>
                  <a:schemeClr val="tx1">
                    <a:lumMod val="95000"/>
                    <a:lumOff val="5000"/>
                  </a:schemeClr>
                </a:solidFill>
                <a:latin typeface="Arial" pitchFamily="34" charset="0"/>
                <a:cs typeface="Arial" pitchFamily="34" charset="0"/>
              </a:rPr>
              <a:t>hadronic</a:t>
            </a:r>
            <a:r>
              <a:rPr lang="en-US" sz="1800" dirty="0" smtClean="0">
                <a:solidFill>
                  <a:schemeClr val="tx1">
                    <a:lumMod val="95000"/>
                    <a:lumOff val="5000"/>
                  </a:schemeClr>
                </a:solidFill>
                <a:latin typeface="Arial" pitchFamily="34" charset="0"/>
                <a:cs typeface="Arial" pitchFamily="34" charset="0"/>
              </a:rPr>
              <a:t> calorimeter</a:t>
            </a:r>
          </a:p>
          <a:p>
            <a:pPr marL="742950" lvl="1" indent="-285750" eaLnBrk="0" hangingPunct="0">
              <a:lnSpc>
                <a:spcPct val="90000"/>
              </a:lnSpc>
              <a:spcBef>
                <a:spcPct val="30000"/>
              </a:spcBef>
              <a:buClrTx/>
              <a:buSzTx/>
              <a:buFontTx/>
              <a:buChar char="•"/>
              <a:defRPr/>
            </a:pPr>
            <a:r>
              <a:rPr lang="en-US" sz="1800" dirty="0" smtClean="0">
                <a:solidFill>
                  <a:srgbClr val="0033CC"/>
                </a:solidFill>
                <a:latin typeface="Arial" pitchFamily="34" charset="0"/>
                <a:cs typeface="Arial" pitchFamily="34" charset="0"/>
              </a:rPr>
              <a:t>Dead time</a:t>
            </a:r>
          </a:p>
          <a:p>
            <a:pPr marL="1200150" lvl="2" indent="-285750" eaLnBrk="0" hangingPunct="0">
              <a:lnSpc>
                <a:spcPct val="90000"/>
              </a:lnSpc>
              <a:spcBef>
                <a:spcPct val="30000"/>
              </a:spcBef>
              <a:buClrTx/>
              <a:buSzTx/>
              <a:buFontTx/>
              <a:buChar char="•"/>
              <a:defRPr/>
            </a:pPr>
            <a:r>
              <a:rPr lang="en-US" sz="1800" dirty="0" smtClean="0">
                <a:latin typeface="Arial" pitchFamily="34" charset="0"/>
                <a:cs typeface="Arial" pitchFamily="34" charset="0"/>
              </a:rPr>
              <a:t>Severe data losses in the inner pixel layer </a:t>
            </a:r>
          </a:p>
          <a:p>
            <a:pPr marL="1200150" lvl="2" indent="-285750" eaLnBrk="0" hangingPunct="0">
              <a:lnSpc>
                <a:spcPct val="90000"/>
              </a:lnSpc>
              <a:spcBef>
                <a:spcPct val="30000"/>
              </a:spcBef>
              <a:buClrTx/>
              <a:buSzTx/>
              <a:buFontTx/>
              <a:buChar char="•"/>
              <a:defRPr/>
            </a:pPr>
            <a:r>
              <a:rPr lang="en-US" sz="1800" dirty="0" smtClean="0">
                <a:latin typeface="Arial" pitchFamily="34" charset="0"/>
                <a:cs typeface="Arial" pitchFamily="34" charset="0"/>
              </a:rPr>
              <a:t>Radiation damage will lead to efficiency and poor position resolution in the inner pixel layer</a:t>
            </a:r>
          </a:p>
          <a:p>
            <a:pPr marL="285750" indent="-285750">
              <a:lnSpc>
                <a:spcPct val="90000"/>
              </a:lnSpc>
              <a:buFontTx/>
              <a:buChar char="•"/>
              <a:defRPr/>
            </a:pPr>
            <a:r>
              <a:rPr lang="en-US" sz="1800" kern="0" dirty="0" smtClean="0">
                <a:solidFill>
                  <a:srgbClr val="FF0000"/>
                </a:solidFill>
              </a:rPr>
              <a:t>.</a:t>
            </a:r>
            <a:endParaRPr lang="en-US" sz="1800" dirty="0" smtClean="0">
              <a:solidFill>
                <a:srgbClr val="FF0000"/>
              </a:solidFill>
              <a:latin typeface="Arial" pitchFamily="34" charset="0"/>
              <a:cs typeface="Arial" pitchFamily="34" charset="0"/>
            </a:endParaRPr>
          </a:p>
          <a:p>
            <a:pPr marL="285750" indent="-285750">
              <a:lnSpc>
                <a:spcPct val="90000"/>
              </a:lnSpc>
              <a:buFontTx/>
              <a:buChar char="•"/>
              <a:defRPr/>
            </a:pPr>
            <a:endParaRPr lang="en-US" sz="2000" dirty="0" smtClean="0">
              <a:solidFill>
                <a:srgbClr val="FF0000"/>
              </a:solidFill>
              <a:latin typeface="Arial" pitchFamily="34" charset="0"/>
              <a:cs typeface="Arial" pitchFamily="34" charset="0"/>
            </a:endParaRPr>
          </a:p>
        </p:txBody>
      </p:sp>
      <p:sp>
        <p:nvSpPr>
          <p:cNvPr id="4" name="Slide Number Placeholder 3"/>
          <p:cNvSpPr>
            <a:spLocks noGrp="1"/>
          </p:cNvSpPr>
          <p:nvPr>
            <p:ph type="sldNum" sz="quarter" idx="11"/>
          </p:nvPr>
        </p:nvSpPr>
        <p:spPr/>
        <p:txBody>
          <a:bodyPr/>
          <a:lstStyle/>
          <a:p>
            <a:fld id="{15154A06-9CC7-4EFF-9481-1A9F61D380B0}" type="slidenum">
              <a:rPr lang="en-US" smtClean="0"/>
              <a:pPr/>
              <a:t>50</a:t>
            </a:fld>
            <a:endParaRPr lang="en-US"/>
          </a:p>
        </p:txBody>
      </p:sp>
      <p:sp>
        <p:nvSpPr>
          <p:cNvPr id="6" name="Footer Placeholder 5"/>
          <p:cNvSpPr>
            <a:spLocks noGrp="1"/>
          </p:cNvSpPr>
          <p:nvPr>
            <p:ph type="ftr" sz="quarter" idx="10"/>
          </p:nvPr>
        </p:nvSpPr>
        <p:spPr/>
        <p:txBody>
          <a:bodyPr/>
          <a:lstStyle/>
          <a:p>
            <a:r>
              <a:rPr lang="en-US" smtClean="0"/>
              <a:t>CMS Data Analysis School  September 11, 2012</a:t>
            </a: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smtClean="0">
                <a:solidFill>
                  <a:schemeClr val="tx1"/>
                </a:solidFill>
              </a:rPr>
              <a:t>Phase 2</a:t>
            </a:r>
            <a:endParaRPr lang="en-US" dirty="0">
              <a:solidFill>
                <a:schemeClr val="tx1"/>
              </a:solidFill>
            </a:endParaRPr>
          </a:p>
        </p:txBody>
      </p:sp>
      <p:sp>
        <p:nvSpPr>
          <p:cNvPr id="3" name="Content Placeholder 2"/>
          <p:cNvSpPr>
            <a:spLocks noGrp="1"/>
          </p:cNvSpPr>
          <p:nvPr>
            <p:ph idx="1"/>
          </p:nvPr>
        </p:nvSpPr>
        <p:spPr>
          <a:xfrm>
            <a:off x="468313" y="1196975"/>
            <a:ext cx="8388350" cy="1187909"/>
          </a:xfrm>
        </p:spPr>
        <p:txBody>
          <a:bodyPr/>
          <a:lstStyle/>
          <a:p>
            <a:r>
              <a:rPr lang="en-US" b="1" dirty="0" smtClean="0">
                <a:latin typeface="Arial" pitchFamily="34" charset="0"/>
                <a:cs typeface="Arial" pitchFamily="34" charset="0"/>
              </a:rPr>
              <a:t>In phase 2 radiation damage and increase in </a:t>
            </a:r>
            <a:r>
              <a:rPr lang="en-US" b="1" dirty="0" err="1" smtClean="0"/>
              <a:t>L</a:t>
            </a:r>
            <a:r>
              <a:rPr lang="en-US" b="1" baseline="-25000" dirty="0" err="1" smtClean="0"/>
              <a:t>instantaneous</a:t>
            </a:r>
            <a:r>
              <a:rPr lang="en-US" b="1" baseline="-25000" dirty="0" smtClean="0"/>
              <a:t> </a:t>
            </a:r>
            <a:r>
              <a:rPr lang="en-US" b="1" dirty="0" smtClean="0"/>
              <a:t>lead to serious issues</a:t>
            </a:r>
            <a:endParaRPr lang="en-US" dirty="0"/>
          </a:p>
        </p:txBody>
      </p:sp>
      <p:sp>
        <p:nvSpPr>
          <p:cNvPr id="4" name="Footer Placeholder 3"/>
          <p:cNvSpPr>
            <a:spLocks noGrp="1"/>
          </p:cNvSpPr>
          <p:nvPr>
            <p:ph type="ftr" sz="quarter" idx="10"/>
          </p:nvPr>
        </p:nvSpPr>
        <p:spPr/>
        <p:txBody>
          <a:bodyPr/>
          <a:lstStyle/>
          <a:p>
            <a:r>
              <a:rPr lang="en-US" smtClean="0"/>
              <a:t>CMS Data Analysis School  September 11, 2012</a:t>
            </a:r>
            <a:endParaRPr lang="en-US" dirty="0"/>
          </a:p>
        </p:txBody>
      </p:sp>
      <p:sp>
        <p:nvSpPr>
          <p:cNvPr id="5" name="Slide Number Placeholder 4"/>
          <p:cNvSpPr>
            <a:spLocks noGrp="1"/>
          </p:cNvSpPr>
          <p:nvPr>
            <p:ph type="sldNum" sz="quarter" idx="11"/>
          </p:nvPr>
        </p:nvSpPr>
        <p:spPr/>
        <p:txBody>
          <a:bodyPr/>
          <a:lstStyle/>
          <a:p>
            <a:fld id="{18178D1C-DE8A-4798-95A2-4F899DF1A931}" type="slidenum">
              <a:rPr lang="en-US" smtClean="0"/>
              <a:pPr/>
              <a:t>51</a:t>
            </a:fld>
            <a:endParaRPr lang="en-US"/>
          </a:p>
        </p:txBody>
      </p:sp>
      <p:pic>
        <p:nvPicPr>
          <p:cNvPr id="6" name="Picture 3" descr="Jet5"/>
          <p:cNvPicPr>
            <a:picLocks noChangeAspect="1" noChangeArrowheads="1"/>
          </p:cNvPicPr>
          <p:nvPr/>
        </p:nvPicPr>
        <p:blipFill>
          <a:blip r:embed="rId2"/>
          <a:srcRect/>
          <a:stretch>
            <a:fillRect/>
          </a:stretch>
        </p:blipFill>
        <p:spPr bwMode="auto">
          <a:xfrm>
            <a:off x="2051720" y="2267102"/>
            <a:ext cx="5028220" cy="4042218"/>
          </a:xfrm>
          <a:prstGeom prst="rect">
            <a:avLst/>
          </a:prstGeom>
          <a:noFill/>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tx1"/>
                </a:solidFill>
              </a:rPr>
              <a:t>Pixel and HCAL Upgrades</a:t>
            </a:r>
            <a:endParaRPr lang="en-US" dirty="0">
              <a:solidFill>
                <a:schemeClr val="tx1"/>
              </a:solidFill>
            </a:endParaRPr>
          </a:p>
        </p:txBody>
      </p:sp>
      <p:sp>
        <p:nvSpPr>
          <p:cNvPr id="3" name="Content Placeholder 2"/>
          <p:cNvSpPr>
            <a:spLocks noGrp="1"/>
          </p:cNvSpPr>
          <p:nvPr>
            <p:ph idx="1"/>
          </p:nvPr>
        </p:nvSpPr>
        <p:spPr>
          <a:xfrm>
            <a:off x="35496" y="872716"/>
            <a:ext cx="6249932" cy="2414915"/>
          </a:xfrm>
        </p:spPr>
        <p:txBody>
          <a:bodyPr/>
          <a:lstStyle/>
          <a:p>
            <a:pPr>
              <a:buNone/>
            </a:pPr>
            <a:r>
              <a:rPr lang="en-US" sz="2400" dirty="0" smtClean="0"/>
              <a:t>Pixels  </a:t>
            </a:r>
            <a:r>
              <a:rPr lang="en-US" sz="1800" dirty="0" smtClean="0"/>
              <a:t>Features of </a:t>
            </a:r>
            <a:r>
              <a:rPr lang="en-US" sz="1800" dirty="0" smtClean="0"/>
              <a:t> the New </a:t>
            </a:r>
            <a:r>
              <a:rPr lang="en-US" sz="1800" dirty="0" smtClean="0"/>
              <a:t>Design</a:t>
            </a:r>
          </a:p>
          <a:p>
            <a:pPr>
              <a:spcBef>
                <a:spcPts val="0"/>
              </a:spcBef>
              <a:buFont typeface="Lucida Grande"/>
              <a:buChar char="-"/>
              <a:defRPr/>
            </a:pPr>
            <a:r>
              <a:rPr lang="en-US" sz="1600" dirty="0" smtClean="0">
                <a:solidFill>
                  <a:schemeClr val="tx2"/>
                </a:solidFill>
              </a:rPr>
              <a:t>Robust design: 4 barrel layers and 3 </a:t>
            </a:r>
            <a:r>
              <a:rPr lang="en-US" sz="1600" dirty="0" err="1" smtClean="0">
                <a:solidFill>
                  <a:schemeClr val="tx2"/>
                </a:solidFill>
              </a:rPr>
              <a:t>endcap</a:t>
            </a:r>
            <a:r>
              <a:rPr lang="en-US" sz="1600" dirty="0" smtClean="0">
                <a:solidFill>
                  <a:schemeClr val="tx2"/>
                </a:solidFill>
              </a:rPr>
              <a:t> disks at each end </a:t>
            </a:r>
          </a:p>
          <a:p>
            <a:pPr>
              <a:spcBef>
                <a:spcPts val="0"/>
              </a:spcBef>
              <a:buFont typeface="Lucida Grande"/>
              <a:buChar char="-"/>
              <a:defRPr/>
            </a:pPr>
            <a:r>
              <a:rPr lang="en-US" sz="1600" dirty="0" smtClean="0">
                <a:solidFill>
                  <a:schemeClr val="tx2"/>
                </a:solidFill>
              </a:rPr>
              <a:t>Smaller inner radius (new </a:t>
            </a:r>
            <a:r>
              <a:rPr lang="en-US" sz="1600" dirty="0" err="1" smtClean="0">
                <a:solidFill>
                  <a:schemeClr val="tx2"/>
                </a:solidFill>
              </a:rPr>
              <a:t>beampipe</a:t>
            </a:r>
            <a:r>
              <a:rPr lang="en-US" sz="1600" dirty="0" smtClean="0">
                <a:solidFill>
                  <a:schemeClr val="tx2"/>
                </a:solidFill>
              </a:rPr>
              <a:t>), large outer</a:t>
            </a:r>
          </a:p>
          <a:p>
            <a:pPr>
              <a:spcBef>
                <a:spcPts val="0"/>
              </a:spcBef>
              <a:buFont typeface="Lucida Grande"/>
              <a:buChar char="-"/>
              <a:defRPr/>
            </a:pPr>
            <a:r>
              <a:rPr lang="en-US" sz="1600" dirty="0" smtClean="0">
                <a:solidFill>
                  <a:schemeClr val="tx2"/>
                </a:solidFill>
              </a:rPr>
              <a:t>New readout chip with expanded buffers, </a:t>
            </a:r>
          </a:p>
          <a:p>
            <a:pPr>
              <a:spcBef>
                <a:spcPts val="0"/>
              </a:spcBef>
              <a:buNone/>
              <a:defRPr/>
            </a:pPr>
            <a:r>
              <a:rPr lang="en-US" sz="1600" dirty="0" smtClean="0">
                <a:solidFill>
                  <a:schemeClr val="tx2"/>
                </a:solidFill>
              </a:rPr>
              <a:t>	embedded digitization and high speed data link </a:t>
            </a:r>
          </a:p>
          <a:p>
            <a:pPr>
              <a:spcBef>
                <a:spcPts val="0"/>
              </a:spcBef>
              <a:buFont typeface="Lucida Grande"/>
              <a:buChar char="-"/>
              <a:defRPr/>
            </a:pPr>
            <a:r>
              <a:rPr lang="en-US" sz="1600" dirty="0" smtClean="0">
                <a:solidFill>
                  <a:schemeClr val="tx2"/>
                </a:solidFill>
              </a:rPr>
              <a:t>Reduced mass with 2-phase CO</a:t>
            </a:r>
            <a:r>
              <a:rPr lang="en-US" sz="1600" baseline="-25000" dirty="0" smtClean="0">
                <a:solidFill>
                  <a:schemeClr val="tx2"/>
                </a:solidFill>
              </a:rPr>
              <a:t>2</a:t>
            </a:r>
            <a:r>
              <a:rPr lang="en-US" sz="1600" dirty="0" smtClean="0">
                <a:solidFill>
                  <a:schemeClr val="tx2"/>
                </a:solidFill>
              </a:rPr>
              <a:t> cooling, electronics moved to high eta, DC-DC converters</a:t>
            </a:r>
          </a:p>
          <a:p>
            <a:pPr>
              <a:spcBef>
                <a:spcPts val="0"/>
              </a:spcBef>
              <a:buNone/>
              <a:defRPr/>
            </a:pPr>
            <a:r>
              <a:rPr lang="en-US" sz="2400" dirty="0" smtClean="0"/>
              <a:t>Ready to install by end of 2016</a:t>
            </a:r>
            <a:r>
              <a:rPr lang="en-US" sz="2400" dirty="0" smtClean="0">
                <a:solidFill>
                  <a:schemeClr val="tx2"/>
                </a:solidFill>
              </a:rPr>
              <a:t> </a:t>
            </a:r>
          </a:p>
        </p:txBody>
      </p:sp>
      <p:pic>
        <p:nvPicPr>
          <p:cNvPr id="7" name="Picture 6"/>
          <p:cNvPicPr>
            <a:picLocks noChangeAspect="1"/>
          </p:cNvPicPr>
          <p:nvPr/>
        </p:nvPicPr>
        <p:blipFill>
          <a:blip r:embed="rId2"/>
          <a:srcRect l="16712" t="34468" r="3482"/>
          <a:stretch>
            <a:fillRect/>
          </a:stretch>
        </p:blipFill>
        <p:spPr>
          <a:xfrm>
            <a:off x="52235" y="3645024"/>
            <a:ext cx="4456310" cy="2661227"/>
          </a:xfrm>
          <a:prstGeom prst="rect">
            <a:avLst/>
          </a:prstGeom>
        </p:spPr>
      </p:pic>
      <p:pic>
        <p:nvPicPr>
          <p:cNvPr id="8" name="Picture 7"/>
          <p:cNvPicPr>
            <a:picLocks noChangeAspect="1"/>
          </p:cNvPicPr>
          <p:nvPr/>
        </p:nvPicPr>
        <p:blipFill>
          <a:blip r:embed="rId3"/>
          <a:stretch>
            <a:fillRect/>
          </a:stretch>
        </p:blipFill>
        <p:spPr>
          <a:xfrm>
            <a:off x="5293923" y="2400300"/>
            <a:ext cx="3710377" cy="1879599"/>
          </a:xfrm>
          <a:prstGeom prst="rect">
            <a:avLst/>
          </a:prstGeom>
        </p:spPr>
      </p:pic>
      <p:pic>
        <p:nvPicPr>
          <p:cNvPr id="9" name="Picture 8"/>
          <p:cNvPicPr>
            <a:picLocks noChangeAspect="1"/>
          </p:cNvPicPr>
          <p:nvPr/>
        </p:nvPicPr>
        <p:blipFill>
          <a:blip r:embed="rId4"/>
          <a:stretch>
            <a:fillRect/>
          </a:stretch>
        </p:blipFill>
        <p:spPr>
          <a:xfrm>
            <a:off x="6522932" y="596832"/>
            <a:ext cx="2633768" cy="1971675"/>
          </a:xfrm>
          <a:prstGeom prst="rect">
            <a:avLst/>
          </a:prstGeom>
        </p:spPr>
      </p:pic>
      <p:sp>
        <p:nvSpPr>
          <p:cNvPr id="10" name="Content Placeholder 2"/>
          <p:cNvSpPr txBox="1">
            <a:spLocks/>
          </p:cNvSpPr>
          <p:nvPr/>
        </p:nvSpPr>
        <p:spPr>
          <a:xfrm>
            <a:off x="4618892" y="4137371"/>
            <a:ext cx="4669632" cy="1739901"/>
          </a:xfrm>
          <a:prstGeom prst="rect">
            <a:avLst/>
          </a:prstGeom>
        </p:spPr>
        <p:txBody>
          <a:bodyPr vert="horz" lIns="91440" tIns="45720" rIns="91440" bIns="45720" rtlCol="0">
            <a:normAutofit/>
          </a:bodyPr>
          <a:lstStyle/>
          <a:p>
            <a:pPr marL="274320" marR="0" lvl="0" indent="-274320" algn="l" defTabSz="457200" rtl="0" eaLnBrk="1" fontAlgn="auto" latinLnBrk="0" hangingPunct="1">
              <a:lnSpc>
                <a:spcPct val="100000"/>
              </a:lnSpc>
              <a:spcBef>
                <a:spcPts val="600"/>
              </a:spcBef>
              <a:spcAft>
                <a:spcPts val="0"/>
              </a:spcAft>
              <a:buClrTx/>
              <a:buSzTx/>
              <a:buFont typeface="Arial"/>
              <a:buNone/>
              <a:tabLst/>
              <a:defRPr/>
            </a:pPr>
            <a:r>
              <a:rPr kumimoji="0" lang="en-US" sz="2000" b="0" i="0" u="none" strike="noStrike" kern="1200" cap="none" spc="0" normalizeH="0" baseline="0" noProof="0" dirty="0" smtClean="0">
                <a:ln>
                  <a:noFill/>
                </a:ln>
                <a:effectLst/>
                <a:uLnTx/>
                <a:uFillTx/>
                <a:latin typeface="+mn-lt"/>
                <a:ea typeface="+mn-ea"/>
                <a:cs typeface="+mn-cs"/>
              </a:rPr>
              <a:t>HF</a:t>
            </a:r>
            <a:endParaRPr kumimoji="0" lang="en-US" sz="1800" b="0" i="0" u="none" strike="noStrike" kern="1200" cap="none" spc="0" normalizeH="0" baseline="0" noProof="0" dirty="0" smtClean="0">
              <a:ln>
                <a:noFill/>
              </a:ln>
              <a:effectLst/>
              <a:uLnTx/>
              <a:uFillTx/>
              <a:latin typeface="+mn-lt"/>
              <a:ea typeface="+mn-ea"/>
              <a:cs typeface="+mn-cs"/>
            </a:endParaRPr>
          </a:p>
          <a:p>
            <a:pPr marL="274320" marR="0" lvl="0" indent="-274320" algn="l" defTabSz="457200" rtl="0" eaLnBrk="1" fontAlgn="auto" latinLnBrk="0" hangingPunct="1">
              <a:lnSpc>
                <a:spcPct val="100000"/>
              </a:lnSpc>
              <a:spcBef>
                <a:spcPts val="0"/>
              </a:spcBef>
              <a:spcAft>
                <a:spcPts val="0"/>
              </a:spcAft>
              <a:buClrTx/>
              <a:buSzTx/>
              <a:buFont typeface="Lucida Grande"/>
              <a:buChar char="-"/>
              <a:tabLst/>
              <a:defRPr/>
            </a:pPr>
            <a:r>
              <a:rPr kumimoji="0" lang="en-US" sz="1600" b="0" i="0" u="none" strike="noStrike" kern="1200" cap="none" spc="0" normalizeH="0" baseline="0" noProof="0" dirty="0" smtClean="0">
                <a:ln>
                  <a:noFill/>
                </a:ln>
                <a:solidFill>
                  <a:schemeClr val="tx2"/>
                </a:solidFill>
                <a:effectLst/>
                <a:uLnTx/>
                <a:uFillTx/>
                <a:latin typeface="+mn-lt"/>
                <a:ea typeface="+mn-ea"/>
                <a:cs typeface="+mn-cs"/>
              </a:rPr>
              <a:t>2-channel readout per PMT, and TDC</a:t>
            </a:r>
            <a:r>
              <a:rPr kumimoji="0" lang="en-US" sz="1600" b="0" i="0" u="none" strike="noStrike" kern="1200" cap="none" spc="0" normalizeH="0" noProof="0" dirty="0" smtClean="0">
                <a:ln>
                  <a:noFill/>
                </a:ln>
                <a:solidFill>
                  <a:schemeClr val="tx2"/>
                </a:solidFill>
                <a:effectLst/>
                <a:uLnTx/>
                <a:uFillTx/>
                <a:latin typeface="+mn-lt"/>
                <a:ea typeface="+mn-ea"/>
                <a:cs typeface="+mn-cs"/>
              </a:rPr>
              <a:t> –</a:t>
            </a:r>
            <a:r>
              <a:rPr lang="en-US" sz="2000" dirty="0" smtClean="0">
                <a:solidFill>
                  <a:schemeClr val="tx2"/>
                </a:solidFill>
              </a:rPr>
              <a:t>identify spurious signals and recover hits</a:t>
            </a:r>
            <a:endParaRPr kumimoji="0" lang="en-US" sz="1600" b="0" i="0" u="none" strike="noStrike" kern="1200" cap="none" spc="0" normalizeH="0" baseline="0" noProof="0" dirty="0" smtClean="0">
              <a:ln>
                <a:noFill/>
              </a:ln>
              <a:solidFill>
                <a:schemeClr val="tx2"/>
              </a:solidFill>
              <a:effectLst/>
              <a:uLnTx/>
              <a:uFillTx/>
              <a:latin typeface="+mn-lt"/>
              <a:ea typeface="+mn-ea"/>
              <a:cs typeface="+mn-cs"/>
            </a:endParaRPr>
          </a:p>
          <a:p>
            <a:pPr marL="274320" marR="0" lvl="0" indent="-274320" algn="l" defTabSz="457200" rtl="0" eaLnBrk="1" fontAlgn="auto" latinLnBrk="0" hangingPunct="1">
              <a:lnSpc>
                <a:spcPct val="100000"/>
              </a:lnSpc>
              <a:spcBef>
                <a:spcPts val="0"/>
              </a:spcBef>
              <a:spcAft>
                <a:spcPts val="0"/>
              </a:spcAft>
              <a:buClrTx/>
              <a:buSzTx/>
              <a:buFont typeface="Arial"/>
              <a:buNone/>
              <a:tabLst/>
              <a:defRPr/>
            </a:pPr>
            <a:r>
              <a:rPr lang="en-US" sz="2000" dirty="0" smtClean="0"/>
              <a:t>I</a:t>
            </a:r>
            <a:r>
              <a:rPr kumimoji="0" lang="en-US" sz="2000" b="0" i="0" u="none" strike="noStrike" kern="1200" cap="none" spc="0" normalizeH="0" baseline="0" noProof="0" dirty="0" err="1" smtClean="0">
                <a:ln>
                  <a:noFill/>
                </a:ln>
                <a:effectLst/>
                <a:uLnTx/>
                <a:uFillTx/>
                <a:latin typeface="+mn-lt"/>
                <a:ea typeface="+mn-ea"/>
                <a:cs typeface="+mn-cs"/>
              </a:rPr>
              <a:t>nstall</a:t>
            </a:r>
            <a:r>
              <a:rPr kumimoji="0" lang="en-US" sz="2000" b="0" i="0" u="none" strike="noStrike" kern="1200" cap="none" spc="0" normalizeH="0" baseline="0" noProof="0" dirty="0" smtClean="0">
                <a:ln>
                  <a:noFill/>
                </a:ln>
                <a:effectLst/>
                <a:uLnTx/>
                <a:uFillTx/>
                <a:latin typeface="+mn-lt"/>
                <a:ea typeface="+mn-ea"/>
                <a:cs typeface="+mn-cs"/>
              </a:rPr>
              <a:t> end of 2015 </a:t>
            </a:r>
            <a:endParaRPr kumimoji="0" lang="en-US" sz="2400" b="0" i="0" u="none" strike="noStrike" kern="1200" cap="none" spc="0" normalizeH="0" baseline="0" noProof="0" dirty="0" smtClean="0">
              <a:ln>
                <a:noFill/>
              </a:ln>
              <a:effectLst/>
              <a:uLnTx/>
              <a:uFillTx/>
              <a:latin typeface="+mn-lt"/>
              <a:ea typeface="+mn-ea"/>
              <a:cs typeface="+mn-cs"/>
            </a:endParaRPr>
          </a:p>
          <a:p>
            <a:pPr marL="274320" marR="0" lvl="0" indent="-274320" algn="l" defTabSz="457200" rtl="0" eaLnBrk="1" fontAlgn="auto" latinLnBrk="0" hangingPunct="1">
              <a:lnSpc>
                <a:spcPct val="100000"/>
              </a:lnSpc>
              <a:spcBef>
                <a:spcPts val="600"/>
              </a:spcBef>
              <a:spcAft>
                <a:spcPts val="0"/>
              </a:spcAft>
              <a:buClrTx/>
              <a:buSzTx/>
              <a:buFont typeface="Arial"/>
              <a:buNone/>
              <a:tabLst/>
              <a:defRPr/>
            </a:pPr>
            <a:endParaRPr kumimoji="0" lang="en-US" sz="2400" b="0" i="0" u="none" strike="noStrike" kern="1200" cap="none" spc="0" normalizeH="0" baseline="0" noProof="0" dirty="0">
              <a:ln>
                <a:noFill/>
              </a:ln>
              <a:solidFill>
                <a:schemeClr val="accent6"/>
              </a:solidFill>
              <a:effectLst/>
              <a:uLnTx/>
              <a:uFillTx/>
              <a:latin typeface="+mn-lt"/>
              <a:ea typeface="+mn-ea"/>
              <a:cs typeface="+mn-cs"/>
            </a:endParaRPr>
          </a:p>
        </p:txBody>
      </p:sp>
      <p:sp>
        <p:nvSpPr>
          <p:cNvPr id="11" name="Content Placeholder 2"/>
          <p:cNvSpPr txBox="1">
            <a:spLocks/>
          </p:cNvSpPr>
          <p:nvPr/>
        </p:nvSpPr>
        <p:spPr>
          <a:xfrm>
            <a:off x="1619672" y="5073475"/>
            <a:ext cx="6815390" cy="1739901"/>
          </a:xfrm>
          <a:prstGeom prst="rect">
            <a:avLst/>
          </a:prstGeom>
        </p:spPr>
        <p:txBody>
          <a:bodyPr vert="horz" lIns="91440" tIns="45720" rIns="91440" bIns="45720" rtlCol="0">
            <a:normAutofit/>
          </a:bodyPr>
          <a:lstStyle/>
          <a:p>
            <a:pPr marL="274320" marR="0" lvl="0" indent="-274320" defTabSz="457200" rtl="0" eaLnBrk="1" fontAlgn="auto" latinLnBrk="0" hangingPunct="1">
              <a:lnSpc>
                <a:spcPct val="100000"/>
              </a:lnSpc>
              <a:spcAft>
                <a:spcPts val="0"/>
              </a:spcAft>
              <a:buClrTx/>
              <a:buSzTx/>
              <a:buFont typeface="Arial"/>
              <a:buNone/>
              <a:tabLst/>
              <a:defRPr/>
            </a:pPr>
            <a:r>
              <a:rPr lang="en-US" sz="2400" dirty="0" smtClean="0">
                <a:solidFill>
                  <a:schemeClr val="accent6"/>
                </a:solidFill>
              </a:rPr>
              <a:t>HB/HE</a:t>
            </a:r>
            <a:endParaRPr kumimoji="0" lang="en-US" sz="2400" b="0" i="0" u="none" strike="noStrike" kern="1200" cap="none" spc="0" normalizeH="0" baseline="0" noProof="0" dirty="0" smtClean="0">
              <a:ln>
                <a:noFill/>
              </a:ln>
              <a:solidFill>
                <a:schemeClr val="accent6"/>
              </a:solidFill>
              <a:effectLst/>
              <a:uLnTx/>
              <a:uFillTx/>
              <a:latin typeface="+mn-lt"/>
              <a:ea typeface="+mn-ea"/>
              <a:cs typeface="+mn-cs"/>
            </a:endParaRPr>
          </a:p>
          <a:p>
            <a:pPr marL="274320" lvl="0" indent="-274320">
              <a:buFont typeface="Lucida Grande"/>
              <a:buChar char="-"/>
              <a:defRPr/>
            </a:pPr>
            <a:r>
              <a:rPr kumimoji="0" lang="en-US" sz="1800" b="0" i="0" u="none" strike="noStrike" kern="1200" cap="none" spc="0" normalizeH="0" baseline="0" noProof="0" dirty="0" err="1" smtClean="0">
                <a:ln>
                  <a:noFill/>
                </a:ln>
                <a:solidFill>
                  <a:schemeClr val="tx2"/>
                </a:solidFill>
                <a:effectLst/>
                <a:uLnTx/>
                <a:uFillTx/>
                <a:latin typeface="+mn-lt"/>
                <a:ea typeface="+mn-ea"/>
                <a:cs typeface="+mn-cs"/>
              </a:rPr>
              <a:t>SiPMs</a:t>
            </a:r>
            <a:r>
              <a:rPr kumimoji="0" lang="en-US" sz="1800" b="0" i="0" u="none" strike="noStrike" kern="1200" cap="none" spc="0" normalizeH="0" baseline="0" noProof="0" dirty="0" smtClean="0">
                <a:ln>
                  <a:noFill/>
                </a:ln>
                <a:solidFill>
                  <a:schemeClr val="tx2"/>
                </a:solidFill>
                <a:effectLst/>
                <a:uLnTx/>
                <a:uFillTx/>
                <a:latin typeface="+mn-lt"/>
                <a:ea typeface="+mn-ea"/>
                <a:cs typeface="+mn-cs"/>
              </a:rPr>
              <a:t>: Improved S/N and depth segmentation </a:t>
            </a:r>
            <a:r>
              <a:rPr lang="en-US" dirty="0" smtClean="0">
                <a:solidFill>
                  <a:schemeClr val="tx2"/>
                </a:solidFill>
              </a:rPr>
              <a:t>–</a:t>
            </a:r>
            <a:endParaRPr kumimoji="0" lang="en-US" sz="1800" b="0" i="0" u="none" strike="noStrike" kern="1200" cap="none" spc="0" normalizeH="0" baseline="0" noProof="0" dirty="0" smtClean="0">
              <a:ln>
                <a:noFill/>
              </a:ln>
              <a:solidFill>
                <a:schemeClr val="tx2"/>
              </a:solidFill>
              <a:effectLst/>
              <a:uLnTx/>
              <a:uFillTx/>
              <a:latin typeface="+mn-lt"/>
              <a:ea typeface="+mn-ea"/>
              <a:cs typeface="+mn-cs"/>
            </a:endParaRPr>
          </a:p>
          <a:p>
            <a:pPr marL="274320" marR="0" lvl="0" indent="-274320" algn="l" defTabSz="457200" rtl="0" eaLnBrk="1" fontAlgn="auto" latinLnBrk="0" hangingPunct="1">
              <a:lnSpc>
                <a:spcPct val="100000"/>
              </a:lnSpc>
              <a:spcBef>
                <a:spcPts val="0"/>
              </a:spcBef>
              <a:spcAft>
                <a:spcPts val="0"/>
              </a:spcAft>
              <a:buClrTx/>
              <a:buSzTx/>
              <a:tabLst/>
              <a:defRPr/>
            </a:pPr>
            <a:r>
              <a:rPr kumimoji="0" lang="en-US" sz="1800" b="0" i="0" u="none" strike="noStrike" kern="1200" cap="none" spc="0" normalizeH="0" noProof="0" dirty="0" smtClean="0">
                <a:ln>
                  <a:noFill/>
                </a:ln>
                <a:solidFill>
                  <a:schemeClr val="tx2"/>
                </a:solidFill>
                <a:effectLst/>
                <a:uLnTx/>
                <a:uFillTx/>
                <a:latin typeface="+mn-lt"/>
                <a:ea typeface="+mn-ea"/>
                <a:cs typeface="+mn-cs"/>
              </a:rPr>
              <a:t>	calibration, </a:t>
            </a:r>
            <a:r>
              <a:rPr kumimoji="0" lang="en-US" sz="1800" b="0" i="0" u="none" strike="noStrike" kern="1200" cap="none" spc="0" normalizeH="0" noProof="0" dirty="0" err="1" smtClean="0">
                <a:ln>
                  <a:noFill/>
                </a:ln>
                <a:solidFill>
                  <a:schemeClr val="tx2"/>
                </a:solidFill>
                <a:effectLst/>
                <a:uLnTx/>
                <a:uFillTx/>
                <a:latin typeface="+mn-lt"/>
                <a:ea typeface="+mn-ea"/>
                <a:cs typeface="+mn-cs"/>
              </a:rPr>
              <a:t>bkg</a:t>
            </a:r>
            <a:r>
              <a:rPr kumimoji="0" lang="en-US" sz="1800" b="0" i="0" u="none" strike="noStrike" kern="1200" cap="none" spc="0" normalizeH="0" noProof="0" dirty="0" smtClean="0">
                <a:ln>
                  <a:noFill/>
                </a:ln>
                <a:solidFill>
                  <a:schemeClr val="tx2"/>
                </a:solidFill>
                <a:effectLst/>
                <a:uLnTx/>
                <a:uFillTx/>
                <a:latin typeface="+mn-lt"/>
                <a:ea typeface="+mn-ea"/>
                <a:cs typeface="+mn-cs"/>
              </a:rPr>
              <a:t> &amp; </a:t>
            </a:r>
            <a:r>
              <a:rPr lang="en-US" dirty="0" smtClean="0">
                <a:solidFill>
                  <a:schemeClr val="tx2"/>
                </a:solidFill>
              </a:rPr>
              <a:t>PU suppression, EM </a:t>
            </a:r>
            <a:r>
              <a:rPr kumimoji="0" lang="en-US" sz="1800" b="0" i="0" u="none" strike="noStrike" kern="1200" cap="none" spc="0" normalizeH="0" noProof="0" dirty="0" smtClean="0">
                <a:ln>
                  <a:noFill/>
                </a:ln>
                <a:solidFill>
                  <a:schemeClr val="tx2"/>
                </a:solidFill>
                <a:effectLst/>
                <a:uLnTx/>
                <a:uFillTx/>
                <a:latin typeface="+mn-lt"/>
                <a:ea typeface="+mn-ea"/>
                <a:cs typeface="+mn-cs"/>
              </a:rPr>
              <a:t>isolation (anal and trigger</a:t>
            </a:r>
            <a:r>
              <a:rPr kumimoji="0" lang="en-US" sz="1800" b="0" i="0" u="none" strike="noStrike" kern="1200" cap="none" spc="0" normalizeH="0" noProof="0" dirty="0" smtClean="0">
                <a:ln>
                  <a:noFill/>
                </a:ln>
                <a:solidFill>
                  <a:schemeClr val="tx2"/>
                </a:solidFill>
                <a:effectLst/>
                <a:uLnTx/>
                <a:uFillTx/>
                <a:latin typeface="+mn-lt"/>
                <a:ea typeface="+mn-ea"/>
                <a:cs typeface="+mn-cs"/>
              </a:rPr>
              <a:t>)</a:t>
            </a:r>
            <a:endParaRPr kumimoji="0" lang="en-US" sz="1800" b="0" i="0" u="none" strike="noStrike" kern="1200" cap="none" spc="0" normalizeH="0" baseline="0" noProof="0" dirty="0" smtClean="0">
              <a:ln>
                <a:noFill/>
              </a:ln>
              <a:solidFill>
                <a:schemeClr val="tx2"/>
              </a:solidFill>
              <a:effectLst/>
              <a:uLnTx/>
              <a:uFillTx/>
              <a:latin typeface="+mn-lt"/>
              <a:ea typeface="+mn-ea"/>
              <a:cs typeface="+mn-cs"/>
            </a:endParaRPr>
          </a:p>
        </p:txBody>
      </p:sp>
      <p:sp>
        <p:nvSpPr>
          <p:cNvPr id="12" name="TextBox 11"/>
          <p:cNvSpPr txBox="1"/>
          <p:nvPr/>
        </p:nvSpPr>
        <p:spPr>
          <a:xfrm>
            <a:off x="1907704" y="3132257"/>
            <a:ext cx="3299009" cy="338554"/>
          </a:xfrm>
          <a:prstGeom prst="rect">
            <a:avLst/>
          </a:prstGeom>
          <a:solidFill>
            <a:schemeClr val="accent5">
              <a:lumMod val="20000"/>
              <a:lumOff val="80000"/>
            </a:schemeClr>
          </a:solidFill>
        </p:spPr>
        <p:txBody>
          <a:bodyPr wrap="square" rtlCol="0">
            <a:spAutoFit/>
          </a:bodyPr>
          <a:lstStyle/>
          <a:p>
            <a:pPr algn="ctr"/>
            <a:r>
              <a:rPr lang="en-US" sz="2000" dirty="0" smtClean="0"/>
              <a:t>New tracking, </a:t>
            </a:r>
            <a:r>
              <a:rPr lang="en-US" sz="2000" dirty="0" err="1" smtClean="0"/>
              <a:t>vertexing</a:t>
            </a:r>
            <a:endParaRPr lang="en-US" sz="2000"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Significance of the  Upgrades</a:t>
            </a:r>
            <a:endParaRPr lang="en-US" dirty="0">
              <a:solidFill>
                <a:schemeClr val="tx1"/>
              </a:solidFill>
            </a:endParaRPr>
          </a:p>
        </p:txBody>
      </p:sp>
      <p:sp>
        <p:nvSpPr>
          <p:cNvPr id="3" name="Content Placeholder 2"/>
          <p:cNvSpPr>
            <a:spLocks noGrp="1"/>
          </p:cNvSpPr>
          <p:nvPr>
            <p:ph idx="1"/>
          </p:nvPr>
        </p:nvSpPr>
        <p:spPr>
          <a:xfrm>
            <a:off x="468313" y="1016732"/>
            <a:ext cx="8388350" cy="5400600"/>
          </a:xfrm>
        </p:spPr>
        <p:txBody>
          <a:bodyPr/>
          <a:lstStyle/>
          <a:p>
            <a:r>
              <a:rPr lang="en-US" sz="2000" b="1" dirty="0" smtClean="0"/>
              <a:t>Without upgrades CMS would suffer performance problems</a:t>
            </a:r>
          </a:p>
          <a:p>
            <a:pPr lvl="1"/>
            <a:r>
              <a:rPr lang="en-US" sz="2000" dirty="0" smtClean="0"/>
              <a:t>The pixel detector would become inefficient at tracking, track seeding, primary vertex reconstruction, secondary vertex reconstruction and </a:t>
            </a:r>
            <a:r>
              <a:rPr lang="en-US" sz="2000" dirty="0" smtClean="0"/>
              <a:t>b-tagging!!!!</a:t>
            </a:r>
            <a:endParaRPr lang="en-US" sz="2000" dirty="0" smtClean="0"/>
          </a:p>
          <a:p>
            <a:pPr lvl="2"/>
            <a:r>
              <a:rPr lang="en-US" sz="2000" dirty="0" smtClean="0"/>
              <a:t>The pixel detector’s key role in track seeding for  the High Level Trigger would be seriously compromised</a:t>
            </a:r>
          </a:p>
          <a:p>
            <a:pPr lvl="1"/>
            <a:r>
              <a:rPr lang="en-US" sz="2000" dirty="0" smtClean="0"/>
              <a:t>The calorimeter would suffer from radiation damage and isolation would be compromised.  The lack of timing would result in poor ability to assign energy contributions to the correct beam crossing. Lack of timing would also make it difficult to veto accidental coincidences between beam background or cosmics and collision data that can mimic rare physics events  </a:t>
            </a:r>
          </a:p>
          <a:p>
            <a:pPr lvl="1"/>
            <a:r>
              <a:rPr lang="en-US" sz="2000" dirty="0" smtClean="0"/>
              <a:t>The trigger would  lack the ability to use isolation, which would especially affect the </a:t>
            </a:r>
            <a:r>
              <a:rPr lang="en-US" sz="2000" dirty="0" smtClean="0">
                <a:latin typeface="Symbol" pitchFamily="18" charset="2"/>
              </a:rPr>
              <a:t>t</a:t>
            </a:r>
            <a:r>
              <a:rPr lang="en-US" sz="2000" dirty="0" smtClean="0"/>
              <a:t> triggers, and would need to have thresholds so high that physics would be irretrievably lost. The efficiency of the muon trigger would be low and the P</a:t>
            </a:r>
            <a:r>
              <a:rPr lang="en-US" sz="2000" baseline="-25000" dirty="0" smtClean="0"/>
              <a:t>T</a:t>
            </a:r>
            <a:r>
              <a:rPr lang="en-US" sz="2000" dirty="0" smtClean="0"/>
              <a:t> threshold will be so high that physics will be lost.</a:t>
            </a:r>
            <a:endParaRPr lang="en-US" sz="2000" dirty="0"/>
          </a:p>
        </p:txBody>
      </p:sp>
      <p:sp>
        <p:nvSpPr>
          <p:cNvPr id="4" name="Footer Placeholder 3"/>
          <p:cNvSpPr>
            <a:spLocks noGrp="1"/>
          </p:cNvSpPr>
          <p:nvPr>
            <p:ph type="ftr" sz="quarter" idx="10"/>
          </p:nvPr>
        </p:nvSpPr>
        <p:spPr/>
        <p:txBody>
          <a:bodyPr/>
          <a:lstStyle/>
          <a:p>
            <a:pPr>
              <a:defRPr/>
            </a:pPr>
            <a:r>
              <a:rPr lang="en-US" smtClean="0"/>
              <a:t>CMS Data Analysis School  September 11, 2012</a:t>
            </a:r>
            <a:endParaRPr lang="en-GB"/>
          </a:p>
        </p:txBody>
      </p:sp>
      <p:sp>
        <p:nvSpPr>
          <p:cNvPr id="5" name="Slide Number Placeholder 4"/>
          <p:cNvSpPr>
            <a:spLocks noGrp="1"/>
          </p:cNvSpPr>
          <p:nvPr>
            <p:ph type="sldNum" sz="quarter" idx="11"/>
          </p:nvPr>
        </p:nvSpPr>
        <p:spPr/>
        <p:txBody>
          <a:bodyPr/>
          <a:lstStyle/>
          <a:p>
            <a:fld id="{18178D1C-DE8A-4798-95A2-4F899DF1A931}" type="slidenum">
              <a:rPr lang="en-US" smtClean="0"/>
              <a:pPr/>
              <a:t>53</a:t>
            </a:fld>
            <a:endParaRPr 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p:txBody>
          <a:bodyPr/>
          <a:lstStyle/>
          <a:p>
            <a:r>
              <a:rPr lang="en-US" dirty="0">
                <a:solidFill>
                  <a:schemeClr val="tx1"/>
                </a:solidFill>
              </a:rPr>
              <a:t>Summary</a:t>
            </a:r>
          </a:p>
        </p:txBody>
      </p:sp>
      <p:sp>
        <p:nvSpPr>
          <p:cNvPr id="4" name="Footer Placeholder 3"/>
          <p:cNvSpPr>
            <a:spLocks noGrp="1"/>
          </p:cNvSpPr>
          <p:nvPr>
            <p:ph type="ftr" sz="quarter" idx="10"/>
          </p:nvPr>
        </p:nvSpPr>
        <p:spPr/>
        <p:txBody>
          <a:bodyPr/>
          <a:lstStyle/>
          <a:p>
            <a:r>
              <a:rPr lang="en-US" smtClean="0"/>
              <a:t>CMS Data Analysis School  September 11, 2012</a:t>
            </a:r>
            <a:endParaRPr lang="en-US"/>
          </a:p>
        </p:txBody>
      </p:sp>
      <p:sp>
        <p:nvSpPr>
          <p:cNvPr id="5" name="Slide Number Placeholder 4"/>
          <p:cNvSpPr>
            <a:spLocks noGrp="1"/>
          </p:cNvSpPr>
          <p:nvPr>
            <p:ph type="sldNum" sz="quarter" idx="11"/>
          </p:nvPr>
        </p:nvSpPr>
        <p:spPr/>
        <p:txBody>
          <a:bodyPr/>
          <a:lstStyle/>
          <a:p>
            <a:fld id="{2DA7EC1C-C943-4913-A336-F6A023FA3EDB}" type="slidenum">
              <a:rPr lang="en-US"/>
              <a:pPr/>
              <a:t>54</a:t>
            </a:fld>
            <a:endParaRPr lang="en-US"/>
          </a:p>
        </p:txBody>
      </p:sp>
      <p:sp>
        <p:nvSpPr>
          <p:cNvPr id="172035" name="Rectangle 3"/>
          <p:cNvSpPr>
            <a:spLocks noGrp="1" noChangeArrowheads="1"/>
          </p:cNvSpPr>
          <p:nvPr>
            <p:ph type="body" idx="4294967295"/>
          </p:nvPr>
        </p:nvSpPr>
        <p:spPr>
          <a:xfrm>
            <a:off x="287524" y="1052028"/>
            <a:ext cx="8677275" cy="5041268"/>
          </a:xfrm>
        </p:spPr>
        <p:txBody>
          <a:bodyPr/>
          <a:lstStyle/>
          <a:p>
            <a:r>
              <a:rPr lang="en-US" sz="2000" dirty="0"/>
              <a:t>LHC is the first machine capable of exploring the whole range of phenomena up to ~</a:t>
            </a:r>
            <a:r>
              <a:rPr lang="en-US" sz="2000" dirty="0" smtClean="0"/>
              <a:t>1-3 </a:t>
            </a:r>
            <a:r>
              <a:rPr lang="en-US" sz="2000" dirty="0" smtClean="0"/>
              <a:t>TeV</a:t>
            </a:r>
          </a:p>
          <a:p>
            <a:r>
              <a:rPr lang="en-US" sz="2000" dirty="0" smtClean="0"/>
              <a:t>CMS is superbly designed to find how nature behaves at the </a:t>
            </a:r>
            <a:r>
              <a:rPr lang="en-US" sz="2000" dirty="0" err="1" smtClean="0"/>
              <a:t>Terascale</a:t>
            </a:r>
            <a:endParaRPr lang="en-US" sz="2000" dirty="0"/>
          </a:p>
          <a:p>
            <a:pPr lvl="1"/>
            <a:r>
              <a:rPr lang="en-US" sz="1800" dirty="0" smtClean="0"/>
              <a:t>what </a:t>
            </a:r>
            <a:r>
              <a:rPr lang="en-US" sz="1800" dirty="0"/>
              <a:t>is responsible for electroweak symmetry breaking (Higgs or other?) which is the final piece of the Standard </a:t>
            </a:r>
            <a:r>
              <a:rPr lang="en-US" sz="1800" dirty="0" smtClean="0"/>
              <a:t>Model</a:t>
            </a:r>
          </a:p>
          <a:p>
            <a:pPr lvl="1"/>
            <a:r>
              <a:rPr lang="en-US" sz="1800" dirty="0" smtClean="0"/>
              <a:t>find </a:t>
            </a:r>
            <a:r>
              <a:rPr lang="en-US" sz="1800" dirty="0"/>
              <a:t>something (SUSY, other?) around 1 </a:t>
            </a:r>
            <a:r>
              <a:rPr lang="en-US" sz="1800" dirty="0" err="1"/>
              <a:t>TeV</a:t>
            </a:r>
            <a:r>
              <a:rPr lang="en-US" sz="1800" dirty="0"/>
              <a:t> to take care of some of the problems with the SM (and which might also be the elusive dark </a:t>
            </a:r>
            <a:r>
              <a:rPr lang="en-US" sz="1800" dirty="0" smtClean="0"/>
              <a:t>matter)</a:t>
            </a:r>
          </a:p>
          <a:p>
            <a:pPr lvl="1"/>
            <a:r>
              <a:rPr lang="en-US" sz="1800" dirty="0" smtClean="0"/>
              <a:t>Opening </a:t>
            </a:r>
            <a:r>
              <a:rPr lang="en-US" sz="1800" dirty="0"/>
              <a:t>a new energy frontier can also bring lots of surprises, </a:t>
            </a:r>
          </a:p>
          <a:p>
            <a:pPr lvl="2"/>
            <a:r>
              <a:rPr lang="en-US" sz="1800" dirty="0"/>
              <a:t>Maybe we can even learn something about gravity </a:t>
            </a:r>
          </a:p>
          <a:p>
            <a:r>
              <a:rPr lang="en-US" sz="2000" dirty="0" smtClean="0"/>
              <a:t>In the next  </a:t>
            </a:r>
            <a:r>
              <a:rPr lang="en-US" sz="2000" dirty="0" smtClean="0"/>
              <a:t>two years </a:t>
            </a:r>
            <a:r>
              <a:rPr lang="en-US" sz="2000" dirty="0" smtClean="0"/>
              <a:t>we might </a:t>
            </a:r>
            <a:r>
              <a:rPr lang="en-US" sz="2000" dirty="0"/>
              <a:t>see some of the </a:t>
            </a:r>
            <a:r>
              <a:rPr lang="en-US" sz="2000" dirty="0" smtClean="0"/>
              <a:t>answers in the current data</a:t>
            </a:r>
          </a:p>
          <a:p>
            <a:r>
              <a:rPr lang="en-US" sz="2000" dirty="0" smtClean="0"/>
              <a:t>After we return from LS1, we will have a much higher energy, ~14 TeV, and another “discovery run” </a:t>
            </a:r>
          </a:p>
          <a:p>
            <a:r>
              <a:rPr lang="en-US" sz="2000" dirty="0" smtClean="0"/>
              <a:t>To continue to study what we have found and to go to higher mass reach by accumulating more data, we need to upgrade CMS</a:t>
            </a:r>
            <a:endParaRPr lang="en-US" sz="2000" dirty="0"/>
          </a:p>
        </p:txBody>
      </p:sp>
      <p:sp>
        <p:nvSpPr>
          <p:cNvPr id="6" name="Rectangle 5"/>
          <p:cNvSpPr/>
          <p:nvPr/>
        </p:nvSpPr>
        <p:spPr bwMode="auto">
          <a:xfrm>
            <a:off x="323528" y="4005064"/>
            <a:ext cx="8460940" cy="1980220"/>
          </a:xfrm>
          <a:prstGeom prst="rect">
            <a:avLst/>
          </a:prstGeom>
          <a:noFill/>
          <a:ln w="9525" cap="flat" cmpd="sng" algn="ctr">
            <a:solidFill>
              <a:srgbClr val="0033CC"/>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marL="342900" marR="0" indent="-342900" algn="l" defTabSz="914400" rtl="0" eaLnBrk="1" fontAlgn="base" latinLnBrk="0" hangingPunct="1">
              <a:lnSpc>
                <a:spcPct val="80000"/>
              </a:lnSpc>
              <a:spcBef>
                <a:spcPct val="50000"/>
              </a:spcBef>
              <a:spcAft>
                <a:spcPct val="0"/>
              </a:spcAft>
              <a:buClr>
                <a:schemeClr val="accent2"/>
              </a:buClr>
              <a:buSzPct val="80000"/>
              <a:buFont typeface="Wingdings" pitchFamily="2" charset="2"/>
              <a:buNone/>
              <a:tabLst/>
            </a:pPr>
            <a:endParaRPr kumimoji="0" lang="en-US" sz="2400" b="0" i="0" u="none" strike="noStrike" cap="none" normalizeH="0" baseline="0" dirty="0" smtClean="0">
              <a:ln>
                <a:noFill/>
              </a:ln>
              <a:solidFill>
                <a:schemeClr val="tx1"/>
              </a:solidFill>
              <a:effectLst/>
              <a:latin typeface="Arial" pitchFamily="34" charset="0"/>
            </a:endParaRPr>
          </a:p>
        </p:txBody>
      </p:sp>
      <p:sp>
        <p:nvSpPr>
          <p:cNvPr id="7" name="TextBox 6"/>
          <p:cNvSpPr txBox="1"/>
          <p:nvPr/>
        </p:nvSpPr>
        <p:spPr>
          <a:xfrm>
            <a:off x="1431248" y="6093296"/>
            <a:ext cx="6118983" cy="387798"/>
          </a:xfrm>
          <a:prstGeom prst="rect">
            <a:avLst/>
          </a:prstGeom>
          <a:noFill/>
        </p:spPr>
        <p:txBody>
          <a:bodyPr wrap="none" rtlCol="0">
            <a:spAutoFit/>
          </a:bodyPr>
          <a:lstStyle/>
          <a:p>
            <a:r>
              <a:rPr lang="en-US" dirty="0" smtClean="0"/>
              <a:t>These tasks are left to you as an exercise !!</a:t>
            </a:r>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smtClean="0"/>
              <a:t>CMS Data Analysis School  September 11, 2012</a:t>
            </a:r>
            <a:endParaRPr lang="en-US"/>
          </a:p>
        </p:txBody>
      </p:sp>
      <p:sp>
        <p:nvSpPr>
          <p:cNvPr id="3" name="Slide Number Placeholder 2"/>
          <p:cNvSpPr>
            <a:spLocks noGrp="1"/>
          </p:cNvSpPr>
          <p:nvPr>
            <p:ph type="sldNum" sz="quarter" idx="11"/>
          </p:nvPr>
        </p:nvSpPr>
        <p:spPr/>
        <p:txBody>
          <a:bodyPr/>
          <a:lstStyle/>
          <a:p>
            <a:fld id="{2E734FBE-9EC0-4503-BC17-2C863CC45537}" type="slidenum">
              <a:rPr lang="en-US" smtClean="0"/>
              <a:pPr/>
              <a:t>55</a:t>
            </a:fld>
            <a:endParaRPr lang="en-US"/>
          </a:p>
        </p:txBody>
      </p:sp>
      <p:sp>
        <p:nvSpPr>
          <p:cNvPr id="4" name="TextBox 3"/>
          <p:cNvSpPr txBox="1"/>
          <p:nvPr/>
        </p:nvSpPr>
        <p:spPr>
          <a:xfrm>
            <a:off x="935596" y="2240868"/>
            <a:ext cx="6894836" cy="867930"/>
          </a:xfrm>
          <a:prstGeom prst="rect">
            <a:avLst/>
          </a:prstGeom>
          <a:noFill/>
        </p:spPr>
        <p:txBody>
          <a:bodyPr wrap="none" rtlCol="0">
            <a:spAutoFit/>
          </a:bodyPr>
          <a:lstStyle/>
          <a:p>
            <a:r>
              <a:rPr lang="en-US" dirty="0" smtClean="0"/>
              <a:t>I wish you a wonderful experience at </a:t>
            </a:r>
            <a:r>
              <a:rPr lang="en-US" dirty="0" err="1" smtClean="0"/>
              <a:t>CMSDASia</a:t>
            </a:r>
            <a:r>
              <a:rPr lang="en-US" dirty="0" smtClean="0"/>
              <a:t>!</a:t>
            </a:r>
          </a:p>
          <a:p>
            <a:r>
              <a:rPr lang="en-US" dirty="0" smtClean="0"/>
              <a:t>Thank you for your attention</a:t>
            </a:r>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Backups</a:t>
            </a:r>
            <a:endParaRPr lang="en-US" dirty="0">
              <a:solidFill>
                <a:schemeClr val="tx1"/>
              </a:solidFill>
            </a:endParaRPr>
          </a:p>
        </p:txBody>
      </p:sp>
      <p:sp>
        <p:nvSpPr>
          <p:cNvPr id="4" name="Footer Placeholder 3"/>
          <p:cNvSpPr>
            <a:spLocks noGrp="1"/>
          </p:cNvSpPr>
          <p:nvPr>
            <p:ph type="ftr" sz="quarter" idx="10"/>
          </p:nvPr>
        </p:nvSpPr>
        <p:spPr/>
        <p:txBody>
          <a:bodyPr/>
          <a:lstStyle/>
          <a:p>
            <a:r>
              <a:rPr lang="en-US" smtClean="0"/>
              <a:t>CMS Data Analysis School  September 11, 2012</a:t>
            </a:r>
            <a:endParaRPr lang="en-US"/>
          </a:p>
        </p:txBody>
      </p:sp>
      <p:sp>
        <p:nvSpPr>
          <p:cNvPr id="5" name="Slide Number Placeholder 4"/>
          <p:cNvSpPr>
            <a:spLocks noGrp="1"/>
          </p:cNvSpPr>
          <p:nvPr>
            <p:ph type="sldNum" sz="quarter" idx="11"/>
          </p:nvPr>
        </p:nvSpPr>
        <p:spPr/>
        <p:txBody>
          <a:bodyPr/>
          <a:lstStyle/>
          <a:p>
            <a:fld id="{18178D1C-DE8A-4798-95A2-4F899DF1A931}" type="slidenum">
              <a:rPr lang="en-US" smtClean="0"/>
              <a:pPr/>
              <a:t>56</a:t>
            </a:fld>
            <a:endParaRPr 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Footer Placeholder 2"/>
          <p:cNvSpPr>
            <a:spLocks noGrp="1"/>
          </p:cNvSpPr>
          <p:nvPr>
            <p:ph type="ftr" sz="quarter" idx="10"/>
          </p:nvPr>
        </p:nvSpPr>
        <p:spPr/>
        <p:txBody>
          <a:bodyPr/>
          <a:lstStyle/>
          <a:p>
            <a:r>
              <a:rPr lang="en-US" smtClean="0"/>
              <a:t>CMS Data Analysis School  September 11, 2012</a:t>
            </a:r>
            <a:endParaRPr lang="en-US"/>
          </a:p>
        </p:txBody>
      </p:sp>
      <p:sp>
        <p:nvSpPr>
          <p:cNvPr id="9" name="Slide Number Placeholder 3"/>
          <p:cNvSpPr>
            <a:spLocks noGrp="1"/>
          </p:cNvSpPr>
          <p:nvPr>
            <p:ph type="sldNum" sz="quarter" idx="11"/>
          </p:nvPr>
        </p:nvSpPr>
        <p:spPr/>
        <p:txBody>
          <a:bodyPr/>
          <a:lstStyle/>
          <a:p>
            <a:fld id="{93515F5B-26AB-4D2A-9E1D-613261C31318}" type="slidenum">
              <a:rPr lang="en-US"/>
              <a:pPr/>
              <a:t>57</a:t>
            </a:fld>
            <a:endParaRPr lang="en-US"/>
          </a:p>
        </p:txBody>
      </p:sp>
      <p:sp>
        <p:nvSpPr>
          <p:cNvPr id="83970" name="Rectangle 2"/>
          <p:cNvSpPr>
            <a:spLocks noGrp="1" noChangeArrowheads="1"/>
          </p:cNvSpPr>
          <p:nvPr>
            <p:ph type="title" idx="4294967295"/>
          </p:nvPr>
        </p:nvSpPr>
        <p:spPr>
          <a:xfrm>
            <a:off x="1511300" y="0"/>
            <a:ext cx="7019925" cy="1016000"/>
          </a:xfrm>
        </p:spPr>
        <p:txBody>
          <a:bodyPr/>
          <a:lstStyle/>
          <a:p>
            <a:r>
              <a:rPr lang="en-US"/>
              <a:t>LHC at CERN</a:t>
            </a:r>
          </a:p>
        </p:txBody>
      </p:sp>
      <p:pic>
        <p:nvPicPr>
          <p:cNvPr id="83973" name="Picture 5"/>
          <p:cNvPicPr>
            <a:picLocks noGrp="1" noChangeAspect="1" noChangeArrowheads="1"/>
          </p:cNvPicPr>
          <p:nvPr>
            <p:ph/>
          </p:nvPr>
        </p:nvPicPr>
        <p:blipFill>
          <a:blip r:embed="rId2"/>
          <a:srcRect/>
          <a:stretch>
            <a:fillRect/>
          </a:stretch>
        </p:blipFill>
        <p:spPr>
          <a:xfrm>
            <a:off x="684213" y="998538"/>
            <a:ext cx="7847012" cy="5038725"/>
          </a:xfrm>
          <a:noFill/>
          <a:ln/>
        </p:spPr>
      </p:pic>
      <p:sp>
        <p:nvSpPr>
          <p:cNvPr id="83974" name="Text Box 6"/>
          <p:cNvSpPr txBox="1">
            <a:spLocks noChangeArrowheads="1"/>
          </p:cNvSpPr>
          <p:nvPr/>
        </p:nvSpPr>
        <p:spPr bwMode="auto">
          <a:xfrm>
            <a:off x="863600" y="1165225"/>
            <a:ext cx="7385050" cy="858838"/>
          </a:xfrm>
          <a:prstGeom prst="rect">
            <a:avLst/>
          </a:prstGeom>
          <a:noFill/>
          <a:ln w="9525" algn="ctr">
            <a:noFill/>
            <a:miter lim="800000"/>
            <a:headEnd/>
            <a:tailEnd/>
          </a:ln>
          <a:effectLst/>
        </p:spPr>
        <p:txBody>
          <a:bodyPr wrap="none" lIns="92075" tIns="46038" rIns="92075" bIns="46038">
            <a:spAutoFit/>
          </a:bodyPr>
          <a:lstStyle/>
          <a:p>
            <a:pPr marL="342900" indent="-342900"/>
            <a:r>
              <a:rPr lang="en-US"/>
              <a:t>A machine that collides two beams of 7 TeV protons, </a:t>
            </a:r>
          </a:p>
          <a:p>
            <a:pPr marL="342900" indent="-342900"/>
            <a:r>
              <a:rPr lang="en-US"/>
              <a:t>producing1 billion interactions per second </a:t>
            </a:r>
          </a:p>
        </p:txBody>
      </p:sp>
      <p:pic>
        <p:nvPicPr>
          <p:cNvPr id="83975" name="Picture 7" descr="CERNLHCA"/>
          <p:cNvPicPr>
            <a:picLocks noChangeAspect="1" noChangeArrowheads="1"/>
          </p:cNvPicPr>
          <p:nvPr/>
        </p:nvPicPr>
        <p:blipFill>
          <a:blip r:embed="rId3"/>
          <a:srcRect/>
          <a:stretch>
            <a:fillRect/>
          </a:stretch>
        </p:blipFill>
        <p:spPr bwMode="auto">
          <a:xfrm>
            <a:off x="7345363" y="4221163"/>
            <a:ext cx="1619250" cy="2293937"/>
          </a:xfrm>
          <a:prstGeom prst="rect">
            <a:avLst/>
          </a:prstGeom>
          <a:noFill/>
          <a:ln w="9525">
            <a:noFill/>
            <a:miter lim="800000"/>
            <a:headEnd/>
            <a:tailEnd/>
          </a:ln>
        </p:spPr>
      </p:pic>
      <p:sp>
        <p:nvSpPr>
          <p:cNvPr id="83976" name="Text Box 8"/>
          <p:cNvSpPr txBox="1">
            <a:spLocks noChangeArrowheads="1"/>
          </p:cNvSpPr>
          <p:nvPr/>
        </p:nvSpPr>
        <p:spPr bwMode="auto">
          <a:xfrm>
            <a:off x="7667625" y="2349500"/>
            <a:ext cx="823913" cy="538163"/>
          </a:xfrm>
          <a:prstGeom prst="rect">
            <a:avLst/>
          </a:prstGeom>
          <a:noFill/>
          <a:ln w="9525" algn="ctr">
            <a:noFill/>
            <a:miter lim="800000"/>
            <a:headEnd/>
            <a:tailEnd/>
          </a:ln>
          <a:effectLst/>
        </p:spPr>
        <p:txBody>
          <a:bodyPr wrap="none" lIns="92075" tIns="46038" rIns="92075" bIns="46038">
            <a:spAutoFit/>
          </a:bodyPr>
          <a:lstStyle/>
          <a:p>
            <a:pPr marL="342900" indent="-342900"/>
            <a:r>
              <a:rPr lang="en-US" sz="1400" b="1">
                <a:solidFill>
                  <a:srgbClr val="FF3300"/>
                </a:solidFill>
              </a:rPr>
              <a:t>Geneva</a:t>
            </a:r>
          </a:p>
          <a:p>
            <a:pPr marL="342900" indent="-342900"/>
            <a:r>
              <a:rPr lang="en-US" sz="1400" b="1">
                <a:solidFill>
                  <a:srgbClr val="FF3300"/>
                </a:solidFill>
              </a:rPr>
              <a:t>Airport</a:t>
            </a:r>
          </a:p>
        </p:txBody>
      </p:sp>
      <p:sp>
        <p:nvSpPr>
          <p:cNvPr id="83977" name="Line 9"/>
          <p:cNvSpPr>
            <a:spLocks noChangeShapeType="1"/>
          </p:cNvSpPr>
          <p:nvPr/>
        </p:nvSpPr>
        <p:spPr bwMode="auto">
          <a:xfrm flipH="1">
            <a:off x="8208963" y="2852738"/>
            <a:ext cx="107950" cy="431800"/>
          </a:xfrm>
          <a:prstGeom prst="line">
            <a:avLst/>
          </a:prstGeom>
          <a:noFill/>
          <a:ln w="38100">
            <a:solidFill>
              <a:srgbClr val="FF3300"/>
            </a:solidFill>
            <a:round/>
            <a:headEnd/>
            <a:tailEnd type="triangle" w="med" len="med"/>
          </a:ln>
          <a:effectLst/>
        </p:spPr>
        <p:txBody>
          <a:bodyPr lIns="92075" tIns="46038" rIns="92075" bIns="46038">
            <a:spAutoFit/>
          </a:bodyPr>
          <a:lstStyle/>
          <a:p>
            <a:endParaRPr 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6021" name="Picture 5" descr="lhc_underground"/>
          <p:cNvPicPr>
            <a:picLocks noChangeAspect="1" noChangeArrowheads="1"/>
          </p:cNvPicPr>
          <p:nvPr/>
        </p:nvPicPr>
        <p:blipFill>
          <a:blip r:embed="rId2"/>
          <a:srcRect l="1727" t="1648" r="2147" b="2977"/>
          <a:stretch>
            <a:fillRect/>
          </a:stretch>
        </p:blipFill>
        <p:spPr bwMode="auto">
          <a:xfrm>
            <a:off x="0" y="296863"/>
            <a:ext cx="9144000" cy="6334125"/>
          </a:xfrm>
          <a:prstGeom prst="rect">
            <a:avLst/>
          </a:prstGeom>
          <a:noFill/>
        </p:spPr>
      </p:pic>
      <p:sp>
        <p:nvSpPr>
          <p:cNvPr id="86022" name="Text Box 6"/>
          <p:cNvSpPr txBox="1">
            <a:spLocks noChangeArrowheads="1"/>
          </p:cNvSpPr>
          <p:nvPr/>
        </p:nvSpPr>
        <p:spPr bwMode="auto">
          <a:xfrm>
            <a:off x="6388100" y="842963"/>
            <a:ext cx="2270125" cy="384175"/>
          </a:xfrm>
          <a:prstGeom prst="rect">
            <a:avLst/>
          </a:prstGeom>
          <a:noFill/>
          <a:ln w="9525" algn="ctr">
            <a:noFill/>
            <a:miter lim="800000"/>
            <a:headEnd/>
            <a:tailEnd/>
          </a:ln>
          <a:effectLst/>
        </p:spPr>
        <p:txBody>
          <a:bodyPr wrap="none" lIns="92075" tIns="46038" rIns="92075" bIns="46038">
            <a:spAutoFit/>
          </a:bodyPr>
          <a:lstStyle/>
          <a:p>
            <a:pPr marL="342900" indent="-342900"/>
            <a:r>
              <a:rPr lang="en-US">
                <a:solidFill>
                  <a:schemeClr val="bg2"/>
                </a:solidFill>
              </a:rPr>
              <a:t>Jura Mountains</a:t>
            </a:r>
          </a:p>
        </p:txBody>
      </p:sp>
      <p:sp>
        <p:nvSpPr>
          <p:cNvPr id="86023" name="Text Box 7"/>
          <p:cNvSpPr txBox="1">
            <a:spLocks noChangeArrowheads="1"/>
          </p:cNvSpPr>
          <p:nvPr/>
        </p:nvSpPr>
        <p:spPr bwMode="auto">
          <a:xfrm>
            <a:off x="1311275" y="842963"/>
            <a:ext cx="777875" cy="384175"/>
          </a:xfrm>
          <a:prstGeom prst="rect">
            <a:avLst/>
          </a:prstGeom>
          <a:noFill/>
          <a:ln w="9525" algn="ctr">
            <a:noFill/>
            <a:miter lim="800000"/>
            <a:headEnd/>
            <a:tailEnd/>
          </a:ln>
          <a:effectLst/>
        </p:spPr>
        <p:txBody>
          <a:bodyPr wrap="none" lIns="92075" tIns="46038" rIns="92075" bIns="46038">
            <a:spAutoFit/>
          </a:bodyPr>
          <a:lstStyle/>
          <a:p>
            <a:pPr marL="342900" indent="-342900"/>
            <a:r>
              <a:rPr lang="en-US">
                <a:solidFill>
                  <a:schemeClr val="bg2"/>
                </a:solidFill>
              </a:rPr>
              <a:t>Alps</a:t>
            </a:r>
          </a:p>
        </p:txBody>
      </p:sp>
      <p:sp>
        <p:nvSpPr>
          <p:cNvPr id="86024" name="Text Box 8"/>
          <p:cNvSpPr txBox="1">
            <a:spLocks noChangeArrowheads="1"/>
          </p:cNvSpPr>
          <p:nvPr/>
        </p:nvSpPr>
        <p:spPr bwMode="auto">
          <a:xfrm>
            <a:off x="3746500" y="1633538"/>
            <a:ext cx="2012950" cy="384175"/>
          </a:xfrm>
          <a:prstGeom prst="rect">
            <a:avLst/>
          </a:prstGeom>
          <a:noFill/>
          <a:ln w="9525" algn="ctr">
            <a:noFill/>
            <a:miter lim="800000"/>
            <a:headEnd/>
            <a:tailEnd/>
          </a:ln>
          <a:effectLst/>
        </p:spPr>
        <p:txBody>
          <a:bodyPr wrap="none" lIns="92075" tIns="46038" rIns="92075" bIns="46038">
            <a:spAutoFit/>
          </a:bodyPr>
          <a:lstStyle/>
          <a:p>
            <a:pPr marL="342900" indent="-342900"/>
            <a:r>
              <a:rPr lang="en-US">
                <a:solidFill>
                  <a:schemeClr val="bg2"/>
                </a:solidFill>
              </a:rPr>
              <a:t>Pays de GEX</a:t>
            </a:r>
          </a:p>
        </p:txBody>
      </p:sp>
      <p:sp>
        <p:nvSpPr>
          <p:cNvPr id="86025" name="AutoShape 9"/>
          <p:cNvSpPr>
            <a:spLocks noChangeArrowheads="1"/>
          </p:cNvSpPr>
          <p:nvPr/>
        </p:nvSpPr>
        <p:spPr bwMode="auto">
          <a:xfrm>
            <a:off x="6011863" y="2024063"/>
            <a:ext cx="1944687" cy="215900"/>
          </a:xfrm>
          <a:prstGeom prst="wedgeRectCallout">
            <a:avLst>
              <a:gd name="adj1" fmla="val -70569"/>
              <a:gd name="adj2" fmla="val 175000"/>
            </a:avLst>
          </a:prstGeom>
          <a:noFill/>
          <a:ln w="9525" algn="ctr">
            <a:solidFill>
              <a:schemeClr val="bg2"/>
            </a:solidFill>
            <a:miter lim="800000"/>
            <a:headEnd/>
            <a:tailEnd/>
          </a:ln>
          <a:effectLst/>
        </p:spPr>
        <p:txBody>
          <a:bodyPr lIns="92075" tIns="46038" rIns="92075" bIns="46038"/>
          <a:lstStyle/>
          <a:p>
            <a:pPr marL="342900" indent="-342900"/>
            <a:r>
              <a:rPr lang="en-US" sz="1200" b="1">
                <a:solidFill>
                  <a:schemeClr val="bg2"/>
                </a:solidFill>
              </a:rPr>
              <a:t>Swiss-French Border</a:t>
            </a:r>
          </a:p>
        </p:txBody>
      </p:sp>
      <p:sp>
        <p:nvSpPr>
          <p:cNvPr id="86026" name="Text Box 10"/>
          <p:cNvSpPr txBox="1">
            <a:spLocks noChangeArrowheads="1"/>
          </p:cNvSpPr>
          <p:nvPr/>
        </p:nvSpPr>
        <p:spPr bwMode="auto">
          <a:xfrm>
            <a:off x="592138" y="5705475"/>
            <a:ext cx="8126412" cy="336550"/>
          </a:xfrm>
          <a:prstGeom prst="rect">
            <a:avLst/>
          </a:prstGeom>
          <a:noFill/>
          <a:ln w="9525" algn="ctr">
            <a:noFill/>
            <a:miter lim="800000"/>
            <a:headEnd/>
            <a:tailEnd/>
          </a:ln>
          <a:effectLst/>
        </p:spPr>
        <p:txBody>
          <a:bodyPr wrap="none" lIns="92075" tIns="46038" rIns="92075" bIns="46038">
            <a:spAutoFit/>
          </a:bodyPr>
          <a:lstStyle/>
          <a:p>
            <a:pPr marL="342900" indent="-342900"/>
            <a:r>
              <a:rPr lang="en-US" sz="2000" b="1">
                <a:solidFill>
                  <a:srgbClr val="33CC33"/>
                </a:solidFill>
              </a:rPr>
              <a:t>Experiments: CMS, ALICE, LHCb in France; ATLAS in Switzerland</a:t>
            </a:r>
          </a:p>
        </p:txBody>
      </p:sp>
      <p:sp>
        <p:nvSpPr>
          <p:cNvPr id="8" name="Slide Number Placeholder 7"/>
          <p:cNvSpPr>
            <a:spLocks noGrp="1"/>
          </p:cNvSpPr>
          <p:nvPr>
            <p:ph type="sldNum" sz="quarter" idx="11"/>
          </p:nvPr>
        </p:nvSpPr>
        <p:spPr/>
        <p:txBody>
          <a:bodyPr/>
          <a:lstStyle/>
          <a:p>
            <a:fld id="{2E734FBE-9EC0-4503-BC17-2C863CC45537}" type="slidenum">
              <a:rPr lang="en-US" smtClean="0"/>
              <a:pPr/>
              <a:t>58</a:t>
            </a:fld>
            <a:endParaRPr lang="en-US"/>
          </a:p>
        </p:txBody>
      </p:sp>
      <p:sp>
        <p:nvSpPr>
          <p:cNvPr id="9" name="Footer Placeholder 8"/>
          <p:cNvSpPr>
            <a:spLocks noGrp="1"/>
          </p:cNvSpPr>
          <p:nvPr>
            <p:ph type="ftr" sz="quarter" idx="10"/>
          </p:nvPr>
        </p:nvSpPr>
        <p:spPr/>
        <p:txBody>
          <a:bodyPr/>
          <a:lstStyle/>
          <a:p>
            <a:r>
              <a:rPr lang="en-US" smtClean="0"/>
              <a:t>CMS Data Analysis School  September 11, 2012</a:t>
            </a:r>
            <a:endParaRPr lang="en-US"/>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Footer Placeholder 2"/>
          <p:cNvSpPr>
            <a:spLocks noGrp="1"/>
          </p:cNvSpPr>
          <p:nvPr>
            <p:ph type="ftr" sz="quarter" idx="10"/>
          </p:nvPr>
        </p:nvSpPr>
        <p:spPr/>
        <p:txBody>
          <a:bodyPr/>
          <a:lstStyle/>
          <a:p>
            <a:r>
              <a:rPr lang="en-US" smtClean="0"/>
              <a:t>CMS Data Analysis School  September 11, 2012</a:t>
            </a:r>
            <a:endParaRPr lang="en-US"/>
          </a:p>
        </p:txBody>
      </p:sp>
      <p:sp>
        <p:nvSpPr>
          <p:cNvPr id="5" name="Slide Number Placeholder 3"/>
          <p:cNvSpPr>
            <a:spLocks noGrp="1"/>
          </p:cNvSpPr>
          <p:nvPr>
            <p:ph type="sldNum" sz="quarter" idx="11"/>
          </p:nvPr>
        </p:nvSpPr>
        <p:spPr/>
        <p:txBody>
          <a:bodyPr/>
          <a:lstStyle/>
          <a:p>
            <a:fld id="{621DB6E1-A211-477B-898A-40B8B27EBB67}" type="slidenum">
              <a:rPr lang="en-US"/>
              <a:pPr/>
              <a:t>59</a:t>
            </a:fld>
            <a:endParaRPr lang="en-US"/>
          </a:p>
        </p:txBody>
      </p:sp>
      <p:sp>
        <p:nvSpPr>
          <p:cNvPr id="197636" name="Rectangle 4"/>
          <p:cNvSpPr>
            <a:spLocks noGrp="1" noChangeArrowheads="1"/>
          </p:cNvSpPr>
          <p:nvPr>
            <p:ph type="title"/>
          </p:nvPr>
        </p:nvSpPr>
        <p:spPr/>
        <p:txBody>
          <a:bodyPr/>
          <a:lstStyle/>
          <a:p>
            <a:r>
              <a:rPr lang="en-US" sz="3200" dirty="0">
                <a:solidFill>
                  <a:schemeClr val="tx1"/>
                </a:solidFill>
              </a:rPr>
              <a:t>Collisions at Four Points for Experiments</a:t>
            </a:r>
          </a:p>
        </p:txBody>
      </p:sp>
      <p:pic>
        <p:nvPicPr>
          <p:cNvPr id="197637" name="Picture 5" descr="lhc-schematic"/>
          <p:cNvPicPr>
            <a:picLocks noChangeAspect="1" noChangeArrowheads="1"/>
          </p:cNvPicPr>
          <p:nvPr/>
        </p:nvPicPr>
        <p:blipFill>
          <a:blip r:embed="rId2"/>
          <a:srcRect/>
          <a:stretch>
            <a:fillRect/>
          </a:stretch>
        </p:blipFill>
        <p:spPr bwMode="auto">
          <a:xfrm>
            <a:off x="2197100" y="1022350"/>
            <a:ext cx="5202238" cy="543083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7644" y="115888"/>
            <a:ext cx="7488832" cy="865187"/>
          </a:xfrm>
        </p:spPr>
        <p:txBody>
          <a:bodyPr/>
          <a:lstStyle/>
          <a:p>
            <a:pPr algn="ctr"/>
            <a:r>
              <a:rPr lang="en-US" sz="3600" dirty="0" smtClean="0">
                <a:solidFill>
                  <a:schemeClr val="tx1"/>
                </a:solidFill>
              </a:rPr>
              <a:t>Simple to Detect </a:t>
            </a:r>
            <a:r>
              <a:rPr lang="en-US" sz="3600" dirty="0" err="1" smtClean="0">
                <a:solidFill>
                  <a:schemeClr val="tx1"/>
                </a:solidFill>
              </a:rPr>
              <a:t>vs</a:t>
            </a:r>
            <a:r>
              <a:rPr lang="en-US" sz="3600" dirty="0" smtClean="0">
                <a:solidFill>
                  <a:schemeClr val="tx1"/>
                </a:solidFill>
              </a:rPr>
              <a:t> Complex to Detect  </a:t>
            </a:r>
            <a:br>
              <a:rPr lang="en-US" sz="3600" dirty="0" smtClean="0">
                <a:solidFill>
                  <a:schemeClr val="tx1"/>
                </a:solidFill>
              </a:rPr>
            </a:br>
            <a:r>
              <a:rPr lang="en-US" sz="3600" dirty="0" smtClean="0">
                <a:solidFill>
                  <a:schemeClr val="tx1"/>
                </a:solidFill>
              </a:rPr>
              <a:t>“Elementary” Objects</a:t>
            </a:r>
            <a:endParaRPr lang="en-US" sz="3600" dirty="0">
              <a:solidFill>
                <a:schemeClr val="tx1"/>
              </a:solidFill>
            </a:endParaRPr>
          </a:p>
        </p:txBody>
      </p:sp>
      <p:sp>
        <p:nvSpPr>
          <p:cNvPr id="3" name="Content Placeholder 2"/>
          <p:cNvSpPr>
            <a:spLocks noGrp="1"/>
          </p:cNvSpPr>
          <p:nvPr>
            <p:ph idx="1"/>
          </p:nvPr>
        </p:nvSpPr>
        <p:spPr>
          <a:xfrm>
            <a:off x="467544" y="1016732"/>
            <a:ext cx="8388350" cy="5544616"/>
          </a:xfrm>
        </p:spPr>
        <p:txBody>
          <a:bodyPr/>
          <a:lstStyle/>
          <a:p>
            <a:r>
              <a:rPr lang="en-US" sz="1800" dirty="0" smtClean="0"/>
              <a:t>Three objects are particles that are stable or long lived (survive traversal of the typical detector): </a:t>
            </a:r>
            <a:r>
              <a:rPr lang="en-US" sz="1800" dirty="0" smtClean="0">
                <a:latin typeface="Arial" pitchFamily="34" charset="0"/>
              </a:rPr>
              <a:t>e</a:t>
            </a:r>
            <a:r>
              <a:rPr lang="en-US" sz="1800" dirty="0" smtClean="0">
                <a:latin typeface="Symbol" pitchFamily="18" charset="2"/>
              </a:rPr>
              <a:t>,m, g.</a:t>
            </a:r>
          </a:p>
          <a:p>
            <a:pPr lvl="1"/>
            <a:r>
              <a:rPr lang="en-US" sz="1800" dirty="0" smtClean="0">
                <a:latin typeface="Arial" pitchFamily="34" charset="0"/>
              </a:rPr>
              <a:t>Some hadrons, which are composites of quarks (</a:t>
            </a:r>
            <a:r>
              <a:rPr lang="en-US" sz="1800" dirty="0" err="1" smtClean="0">
                <a:latin typeface="Arial" pitchFamily="34" charset="0"/>
              </a:rPr>
              <a:t>antiquarks</a:t>
            </a:r>
            <a:r>
              <a:rPr lang="en-US" sz="1800" dirty="0" smtClean="0">
                <a:latin typeface="Arial" pitchFamily="34" charset="0"/>
              </a:rPr>
              <a:t>), are long lived and can be tracked -- charged </a:t>
            </a:r>
            <a:r>
              <a:rPr lang="en-US" sz="1800" dirty="0" err="1" smtClean="0">
                <a:latin typeface="Arial" pitchFamily="34" charset="0"/>
              </a:rPr>
              <a:t>pion</a:t>
            </a:r>
            <a:r>
              <a:rPr lang="en-US" sz="1800" dirty="0" smtClean="0">
                <a:latin typeface="Arial" pitchFamily="34" charset="0"/>
              </a:rPr>
              <a:t> and </a:t>
            </a:r>
            <a:r>
              <a:rPr lang="en-US" sz="1800" dirty="0" err="1" smtClean="0">
                <a:latin typeface="Arial" pitchFamily="34" charset="0"/>
              </a:rPr>
              <a:t>kaon</a:t>
            </a:r>
            <a:r>
              <a:rPr lang="en-US" sz="1800" dirty="0" smtClean="0">
                <a:latin typeface="Arial" pitchFamily="34" charset="0"/>
              </a:rPr>
              <a:t>, proton, and antiproton</a:t>
            </a:r>
          </a:p>
          <a:p>
            <a:r>
              <a:rPr lang="en-US" sz="1800" dirty="0" smtClean="0"/>
              <a:t>The others are more complex and decay into the more stable objects</a:t>
            </a:r>
          </a:p>
          <a:p>
            <a:pPr lvl="1"/>
            <a:r>
              <a:rPr lang="en-US" sz="1800" dirty="0" smtClean="0"/>
              <a:t>The W and Z gauge bosons</a:t>
            </a:r>
          </a:p>
          <a:p>
            <a:pPr lvl="1"/>
            <a:r>
              <a:rPr lang="en-US" sz="1800" dirty="0" smtClean="0"/>
              <a:t>Quarks and Gluons</a:t>
            </a:r>
          </a:p>
          <a:p>
            <a:pPr lvl="2"/>
            <a:r>
              <a:rPr lang="en-US" sz="1800" dirty="0" smtClean="0"/>
              <a:t>Top and bottom quarks</a:t>
            </a:r>
          </a:p>
          <a:p>
            <a:pPr lvl="1"/>
            <a:r>
              <a:rPr lang="en-US" sz="1800" dirty="0" smtClean="0"/>
              <a:t>Tau leptons</a:t>
            </a:r>
          </a:p>
          <a:p>
            <a:pPr lvl="1"/>
            <a:r>
              <a:rPr lang="en-US" sz="1800" dirty="0" smtClean="0"/>
              <a:t>Neutrinos</a:t>
            </a:r>
            <a:endParaRPr lang="en-US" dirty="0" smtClean="0"/>
          </a:p>
          <a:p>
            <a:r>
              <a:rPr lang="en-US" sz="1800" b="1" dirty="0" smtClean="0"/>
              <a:t>Signals for new physics should emerge from</a:t>
            </a:r>
          </a:p>
          <a:p>
            <a:pPr lvl="1"/>
            <a:r>
              <a:rPr lang="en-US" sz="1800" b="1" dirty="0" smtClean="0"/>
              <a:t>Combinations of these </a:t>
            </a:r>
            <a:r>
              <a:rPr lang="en-US" sz="1800" b="1" dirty="0" smtClean="0"/>
              <a:t>objects (mass bump or “excess”)</a:t>
            </a:r>
            <a:endParaRPr lang="en-US" sz="1800" b="1" dirty="0" smtClean="0"/>
          </a:p>
          <a:p>
            <a:pPr lvl="1"/>
            <a:r>
              <a:rPr lang="en-US" sz="1800" b="1" dirty="0" smtClean="0"/>
              <a:t>New objects that are different from the “normal” ones</a:t>
            </a:r>
          </a:p>
          <a:p>
            <a:r>
              <a:rPr lang="en-US" sz="2000" b="1" dirty="0" smtClean="0">
                <a:solidFill>
                  <a:srgbClr val="FF0000"/>
                </a:solidFill>
              </a:rPr>
              <a:t>Backgrounds come from similar combinations due to known physics, random combinations of objects, or either of the above with various misidentified objects due to detector limitations</a:t>
            </a:r>
          </a:p>
        </p:txBody>
      </p:sp>
      <p:sp>
        <p:nvSpPr>
          <p:cNvPr id="4" name="Footer Placeholder 3"/>
          <p:cNvSpPr>
            <a:spLocks noGrp="1"/>
          </p:cNvSpPr>
          <p:nvPr>
            <p:ph type="ftr" sz="quarter" idx="10"/>
          </p:nvPr>
        </p:nvSpPr>
        <p:spPr/>
        <p:txBody>
          <a:bodyPr/>
          <a:lstStyle/>
          <a:p>
            <a:r>
              <a:rPr lang="en-US" smtClean="0"/>
              <a:t>CMS Data Analysis School  September 11, 2012</a:t>
            </a:r>
            <a:endParaRPr lang="en-US" dirty="0"/>
          </a:p>
        </p:txBody>
      </p:sp>
      <p:sp>
        <p:nvSpPr>
          <p:cNvPr id="5" name="Slide Number Placeholder 4"/>
          <p:cNvSpPr>
            <a:spLocks noGrp="1"/>
          </p:cNvSpPr>
          <p:nvPr>
            <p:ph type="sldNum" sz="quarter" idx="11"/>
          </p:nvPr>
        </p:nvSpPr>
        <p:spPr/>
        <p:txBody>
          <a:bodyPr/>
          <a:lstStyle/>
          <a:p>
            <a:fld id="{18178D1C-DE8A-4798-95A2-4F899DF1A931}" type="slidenum">
              <a:rPr lang="en-US" smtClean="0"/>
              <a:pPr/>
              <a:t>6</a:t>
            </a:fld>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smtClean="0"/>
              <a:t>CMS Data Analysis School  September 11, 2012</a:t>
            </a:r>
            <a:endParaRPr lang="en-US"/>
          </a:p>
        </p:txBody>
      </p:sp>
      <p:sp>
        <p:nvSpPr>
          <p:cNvPr id="5" name="Slide Number Placeholder 4"/>
          <p:cNvSpPr>
            <a:spLocks noGrp="1"/>
          </p:cNvSpPr>
          <p:nvPr>
            <p:ph type="sldNum" sz="quarter" idx="11"/>
          </p:nvPr>
        </p:nvSpPr>
        <p:spPr/>
        <p:txBody>
          <a:bodyPr/>
          <a:lstStyle/>
          <a:p>
            <a:fld id="{9F00929E-FE3B-4035-8D92-5E3BBB523447}" type="slidenum">
              <a:rPr lang="en-US"/>
              <a:pPr/>
              <a:t>60</a:t>
            </a:fld>
            <a:endParaRPr lang="en-US"/>
          </a:p>
        </p:txBody>
      </p:sp>
      <p:sp>
        <p:nvSpPr>
          <p:cNvPr id="190466" name="Rectangle 2"/>
          <p:cNvSpPr>
            <a:spLocks noGrp="1" noChangeArrowheads="1"/>
          </p:cNvSpPr>
          <p:nvPr>
            <p:ph type="title"/>
          </p:nvPr>
        </p:nvSpPr>
        <p:spPr/>
        <p:txBody>
          <a:bodyPr/>
          <a:lstStyle/>
          <a:p>
            <a:r>
              <a:rPr lang="en-US" dirty="0">
                <a:solidFill>
                  <a:schemeClr val="tx1"/>
                </a:solidFill>
              </a:rPr>
              <a:t>LHC Facts – I </a:t>
            </a:r>
          </a:p>
        </p:txBody>
      </p:sp>
      <p:sp>
        <p:nvSpPr>
          <p:cNvPr id="190467" name="Rectangle 3"/>
          <p:cNvSpPr>
            <a:spLocks noGrp="1" noChangeArrowheads="1"/>
          </p:cNvSpPr>
          <p:nvPr>
            <p:ph type="body" idx="1"/>
          </p:nvPr>
        </p:nvSpPr>
        <p:spPr>
          <a:xfrm>
            <a:off x="215900" y="1125538"/>
            <a:ext cx="8675688" cy="4787900"/>
          </a:xfrm>
        </p:spPr>
        <p:txBody>
          <a:bodyPr/>
          <a:lstStyle/>
          <a:p>
            <a:pPr>
              <a:lnSpc>
                <a:spcPct val="80000"/>
              </a:lnSpc>
            </a:pPr>
            <a:r>
              <a:rPr lang="en-US" sz="2000"/>
              <a:t>Tunnel (originally built for “Large Electron-Positron” Collider –LEP) </a:t>
            </a:r>
          </a:p>
          <a:p>
            <a:pPr lvl="1">
              <a:lnSpc>
                <a:spcPct val="80000"/>
              </a:lnSpc>
            </a:pPr>
            <a:r>
              <a:rPr lang="en-US" sz="1800"/>
              <a:t>Circumference:  26.659km</a:t>
            </a:r>
          </a:p>
          <a:p>
            <a:pPr lvl="1">
              <a:lnSpc>
                <a:spcPct val="80000"/>
              </a:lnSpc>
            </a:pPr>
            <a:r>
              <a:rPr lang="en-US" sz="1800"/>
              <a:t>Tilt: 1.4</a:t>
            </a:r>
            <a:r>
              <a:rPr lang="en-US" sz="1800" baseline="30000"/>
              <a:t>o</a:t>
            </a:r>
            <a:r>
              <a:rPr lang="en-US" sz="1800"/>
              <a:t> (122m)</a:t>
            </a:r>
          </a:p>
          <a:p>
            <a:pPr>
              <a:lnSpc>
                <a:spcPct val="80000"/>
              </a:lnSpc>
            </a:pPr>
            <a:r>
              <a:rPr lang="en-US" sz="2000"/>
              <a:t>Number of magnets</a:t>
            </a:r>
          </a:p>
          <a:p>
            <a:pPr lvl="1">
              <a:lnSpc>
                <a:spcPct val="80000"/>
              </a:lnSpc>
            </a:pPr>
            <a:r>
              <a:rPr lang="en-US" sz="1800"/>
              <a:t>Main dipoles: 1232</a:t>
            </a:r>
          </a:p>
          <a:p>
            <a:pPr lvl="2">
              <a:lnSpc>
                <a:spcPct val="80000"/>
              </a:lnSpc>
            </a:pPr>
            <a:r>
              <a:rPr lang="en-US" sz="1800"/>
              <a:t>Magnetic field: 8.33 Tesla (@7 TeV)</a:t>
            </a:r>
          </a:p>
          <a:p>
            <a:pPr lvl="2">
              <a:lnSpc>
                <a:spcPct val="80000"/>
              </a:lnSpc>
            </a:pPr>
            <a:r>
              <a:rPr lang="en-US" sz="1800"/>
              <a:t>Two beam tubes and coils with opposite fields to guide two counter-circulating proton the beams</a:t>
            </a:r>
          </a:p>
          <a:p>
            <a:pPr lvl="1">
              <a:lnSpc>
                <a:spcPct val="80000"/>
              </a:lnSpc>
            </a:pPr>
            <a:r>
              <a:rPr lang="en-US" sz="1800"/>
              <a:t>Main quadrupoles: 858</a:t>
            </a:r>
          </a:p>
          <a:p>
            <a:pPr lvl="1">
              <a:lnSpc>
                <a:spcPct val="80000"/>
              </a:lnSpc>
            </a:pPr>
            <a:r>
              <a:rPr lang="en-US" sz="1800"/>
              <a:t>Correction magnets: 6208</a:t>
            </a:r>
          </a:p>
          <a:p>
            <a:pPr lvl="1">
              <a:lnSpc>
                <a:spcPct val="80000"/>
              </a:lnSpc>
            </a:pPr>
            <a:r>
              <a:rPr lang="en-US" sz="1800"/>
              <a:t>Total magnets: ~9300</a:t>
            </a:r>
          </a:p>
          <a:p>
            <a:pPr>
              <a:lnSpc>
                <a:spcPct val="80000"/>
              </a:lnSpc>
            </a:pPr>
            <a:r>
              <a:rPr lang="en-US" sz="2000"/>
              <a:t>Operating temperature:  1.9</a:t>
            </a:r>
            <a:r>
              <a:rPr lang="en-US" sz="2400" baseline="30000"/>
              <a:t>o</a:t>
            </a:r>
            <a:r>
              <a:rPr lang="en-US" sz="2000"/>
              <a:t>K</a:t>
            </a:r>
          </a:p>
          <a:p>
            <a:pPr lvl="1">
              <a:lnSpc>
                <a:spcPct val="80000"/>
              </a:lnSpc>
            </a:pPr>
            <a:r>
              <a:rPr lang="en-US" sz="1800"/>
              <a:t>Helium is superfluid</a:t>
            </a:r>
          </a:p>
          <a:p>
            <a:pPr>
              <a:lnSpc>
                <a:spcPct val="80000"/>
              </a:lnSpc>
            </a:pPr>
            <a:r>
              <a:rPr lang="en-US" sz="2000"/>
              <a:t>RF cavities: 8/beam at 5.5MV/m @ 400..8 MHz</a:t>
            </a:r>
          </a:p>
          <a:p>
            <a:pPr>
              <a:lnSpc>
                <a:spcPct val="80000"/>
              </a:lnSpc>
            </a:pPr>
            <a:r>
              <a:rPr lang="en-US" sz="2000"/>
              <a:t>Revolution frequency: 11.2455 KHz</a:t>
            </a:r>
          </a:p>
          <a:p>
            <a:pPr>
              <a:lnSpc>
                <a:spcPct val="80000"/>
              </a:lnSpc>
            </a:pPr>
            <a:r>
              <a:rPr lang="en-US" sz="2000"/>
              <a:t>Power consumption: ~120MW</a:t>
            </a:r>
          </a:p>
          <a:p>
            <a:pPr>
              <a:lnSpc>
                <a:spcPct val="80000"/>
              </a:lnSpc>
            </a:pPr>
            <a:endParaRPr lang="en-US" sz="160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smtClean="0"/>
              <a:t>CMS Data Analysis School  September 11, 2012</a:t>
            </a:r>
            <a:endParaRPr lang="en-US"/>
          </a:p>
        </p:txBody>
      </p:sp>
      <p:sp>
        <p:nvSpPr>
          <p:cNvPr id="5" name="Slide Number Placeholder 4"/>
          <p:cNvSpPr>
            <a:spLocks noGrp="1"/>
          </p:cNvSpPr>
          <p:nvPr>
            <p:ph type="sldNum" sz="quarter" idx="11"/>
          </p:nvPr>
        </p:nvSpPr>
        <p:spPr/>
        <p:txBody>
          <a:bodyPr/>
          <a:lstStyle/>
          <a:p>
            <a:fld id="{9E5A1E43-9BC3-4D60-B3DB-59267C532472}" type="slidenum">
              <a:rPr lang="en-US"/>
              <a:pPr/>
              <a:t>61</a:t>
            </a:fld>
            <a:endParaRPr lang="en-US"/>
          </a:p>
        </p:txBody>
      </p:sp>
      <p:sp>
        <p:nvSpPr>
          <p:cNvPr id="191490" name="Rectangle 2"/>
          <p:cNvSpPr>
            <a:spLocks noGrp="1" noChangeArrowheads="1"/>
          </p:cNvSpPr>
          <p:nvPr>
            <p:ph type="title"/>
          </p:nvPr>
        </p:nvSpPr>
        <p:spPr/>
        <p:txBody>
          <a:bodyPr/>
          <a:lstStyle/>
          <a:p>
            <a:r>
              <a:rPr lang="en-US" dirty="0">
                <a:solidFill>
                  <a:schemeClr val="tx1"/>
                </a:solidFill>
              </a:rPr>
              <a:t>LHC Facts – I </a:t>
            </a:r>
            <a:r>
              <a:rPr lang="en-US" dirty="0" err="1">
                <a:solidFill>
                  <a:schemeClr val="tx1"/>
                </a:solidFill>
              </a:rPr>
              <a:t>I</a:t>
            </a:r>
            <a:endParaRPr lang="en-US" dirty="0">
              <a:solidFill>
                <a:schemeClr val="tx1"/>
              </a:solidFill>
            </a:endParaRPr>
          </a:p>
        </p:txBody>
      </p:sp>
      <p:sp>
        <p:nvSpPr>
          <p:cNvPr id="191491" name="Rectangle 3"/>
          <p:cNvSpPr>
            <a:spLocks noGrp="1" noChangeArrowheads="1"/>
          </p:cNvSpPr>
          <p:nvPr>
            <p:ph type="body" idx="1"/>
          </p:nvPr>
        </p:nvSpPr>
        <p:spPr/>
        <p:txBody>
          <a:bodyPr/>
          <a:lstStyle/>
          <a:p>
            <a:pPr>
              <a:lnSpc>
                <a:spcPct val="90000"/>
              </a:lnSpc>
            </a:pPr>
            <a:r>
              <a:rPr lang="en-US" sz="2000"/>
              <a:t>Injection</a:t>
            </a:r>
          </a:p>
          <a:p>
            <a:pPr lvl="1">
              <a:lnSpc>
                <a:spcPct val="90000"/>
              </a:lnSpc>
            </a:pPr>
            <a:r>
              <a:rPr lang="en-US" sz="1800"/>
              <a:t>From SPS (Super Proton Synchrotron)</a:t>
            </a:r>
          </a:p>
          <a:p>
            <a:pPr lvl="1">
              <a:lnSpc>
                <a:spcPct val="90000"/>
              </a:lnSpc>
            </a:pPr>
            <a:r>
              <a:rPr lang="en-US" sz="1800"/>
              <a:t>450 GeV/c</a:t>
            </a:r>
          </a:p>
          <a:p>
            <a:pPr>
              <a:lnSpc>
                <a:spcPct val="90000"/>
              </a:lnSpc>
            </a:pPr>
            <a:r>
              <a:rPr lang="en-US" sz="2000"/>
              <a:t>Energy in each proton beam (peak) 7 TeV</a:t>
            </a:r>
          </a:p>
          <a:p>
            <a:pPr lvl="1">
              <a:lnSpc>
                <a:spcPct val="90000"/>
              </a:lnSpc>
            </a:pPr>
            <a:r>
              <a:rPr lang="en-US" sz="1800"/>
              <a:t>Stored energy in each beam is 350 MJ (Tevatron ~2MJ)</a:t>
            </a:r>
          </a:p>
          <a:p>
            <a:pPr lvl="1">
              <a:lnSpc>
                <a:spcPct val="90000"/>
              </a:lnSpc>
            </a:pPr>
            <a:r>
              <a:rPr lang="en-US" sz="1800"/>
              <a:t>Current in each beam: 0.5 A</a:t>
            </a:r>
          </a:p>
          <a:p>
            <a:pPr>
              <a:lnSpc>
                <a:spcPct val="90000"/>
              </a:lnSpc>
            </a:pPr>
            <a:r>
              <a:rPr lang="en-US" sz="2000"/>
              <a:t>Expected luminosity </a:t>
            </a:r>
          </a:p>
          <a:p>
            <a:pPr lvl="1">
              <a:lnSpc>
                <a:spcPct val="90000"/>
              </a:lnSpc>
            </a:pPr>
            <a:r>
              <a:rPr lang="en-US" sz="1800"/>
              <a:t>10</a:t>
            </a:r>
            <a:r>
              <a:rPr lang="en-US" sz="1800" baseline="30000"/>
              <a:t>34</a:t>
            </a:r>
            <a:r>
              <a:rPr lang="en-US" sz="1800"/>
              <a:t>/cm</a:t>
            </a:r>
            <a:r>
              <a:rPr lang="en-US" sz="1800" baseline="30000"/>
              <a:t>2</a:t>
            </a:r>
            <a:r>
              <a:rPr lang="en-US" sz="1800"/>
              <a:t>-s (achieved after a few years of running) </a:t>
            </a:r>
          </a:p>
          <a:p>
            <a:pPr>
              <a:lnSpc>
                <a:spcPct val="90000"/>
              </a:lnSpc>
            </a:pPr>
            <a:r>
              <a:rPr lang="en-US" sz="2000"/>
              <a:t>Beams are bunched; bunch spacing is 25 ns</a:t>
            </a:r>
          </a:p>
          <a:p>
            <a:pPr lvl="1">
              <a:lnSpc>
                <a:spcPct val="90000"/>
              </a:lnSpc>
            </a:pPr>
            <a:r>
              <a:rPr lang="en-US" sz="1800"/>
              <a:t>Protons/bunch at peak luminosity: 1x10</a:t>
            </a:r>
            <a:r>
              <a:rPr lang="en-US" sz="1800" baseline="30000"/>
              <a:t>11</a:t>
            </a:r>
            <a:r>
              <a:rPr lang="en-US" sz="1800"/>
              <a:t>.</a:t>
            </a:r>
          </a:p>
          <a:p>
            <a:pPr lvl="1">
              <a:lnSpc>
                <a:spcPct val="90000"/>
              </a:lnSpc>
            </a:pPr>
            <a:r>
              <a:rPr lang="en-US" sz="1800"/>
              <a:t>Spot size: ~10-30 </a:t>
            </a:r>
            <a:r>
              <a:rPr lang="en-US" sz="1800">
                <a:latin typeface="Symbol" pitchFamily="18" charset="2"/>
              </a:rPr>
              <a:t>m</a:t>
            </a:r>
            <a:r>
              <a:rPr lang="en-US" sz="1800"/>
              <a:t>m</a:t>
            </a:r>
          </a:p>
          <a:p>
            <a:pPr lvl="1">
              <a:lnSpc>
                <a:spcPct val="90000"/>
              </a:lnSpc>
            </a:pPr>
            <a:r>
              <a:rPr lang="en-US" sz="1800">
                <a:latin typeface="Symbol" pitchFamily="18" charset="2"/>
              </a:rPr>
              <a:t>b</a:t>
            </a:r>
            <a:r>
              <a:rPr lang="en-US" sz="1800"/>
              <a:t>*= ~30cm</a:t>
            </a:r>
          </a:p>
          <a:p>
            <a:pPr>
              <a:lnSpc>
                <a:spcPct val="90000"/>
              </a:lnSpc>
            </a:pPr>
            <a:r>
              <a:rPr lang="en-US" sz="2000"/>
              <a:t>At design luminosity 20 minimum bias events per beam crossing</a:t>
            </a:r>
          </a:p>
          <a:p>
            <a:pPr lvl="1">
              <a:lnSpc>
                <a:spcPct val="90000"/>
              </a:lnSpc>
            </a:pPr>
            <a:r>
              <a:rPr lang="en-US" sz="1800"/>
              <a:t>One billion collisions/second</a:t>
            </a:r>
          </a:p>
          <a:p>
            <a:pPr lvl="1">
              <a:lnSpc>
                <a:spcPct val="90000"/>
              </a:lnSpc>
            </a:pPr>
            <a:r>
              <a:rPr lang="en-US" sz="1800"/>
              <a:t>Thousands of particles produced per beam crossing – a major detector challenge to sort out 20 interactions </a:t>
            </a:r>
          </a:p>
          <a:p>
            <a:pPr>
              <a:lnSpc>
                <a:spcPct val="90000"/>
              </a:lnSpc>
            </a:pPr>
            <a:endParaRPr lang="en-US" sz="120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Footer Placeholder 2"/>
          <p:cNvSpPr>
            <a:spLocks noGrp="1"/>
          </p:cNvSpPr>
          <p:nvPr>
            <p:ph type="ftr" sz="quarter" idx="10"/>
          </p:nvPr>
        </p:nvSpPr>
        <p:spPr/>
        <p:txBody>
          <a:bodyPr/>
          <a:lstStyle/>
          <a:p>
            <a:r>
              <a:rPr lang="en-US" smtClean="0"/>
              <a:t>CMS Data Analysis School  September 11, 2012</a:t>
            </a:r>
            <a:endParaRPr lang="en-US"/>
          </a:p>
        </p:txBody>
      </p:sp>
      <p:sp>
        <p:nvSpPr>
          <p:cNvPr id="9" name="Slide Number Placeholder 3"/>
          <p:cNvSpPr>
            <a:spLocks noGrp="1"/>
          </p:cNvSpPr>
          <p:nvPr>
            <p:ph type="sldNum" sz="quarter" idx="11"/>
          </p:nvPr>
        </p:nvSpPr>
        <p:spPr/>
        <p:txBody>
          <a:bodyPr/>
          <a:lstStyle/>
          <a:p>
            <a:fld id="{C7B8C429-5EC9-4BE5-90D9-A622585363F9}" type="slidenum">
              <a:rPr lang="en-US"/>
              <a:pPr/>
              <a:t>62</a:t>
            </a:fld>
            <a:endParaRPr lang="en-US"/>
          </a:p>
        </p:txBody>
      </p:sp>
      <p:sp>
        <p:nvSpPr>
          <p:cNvPr id="77826" name="Rectangle 2"/>
          <p:cNvSpPr>
            <a:spLocks noGrp="1" noChangeArrowheads="1"/>
          </p:cNvSpPr>
          <p:nvPr>
            <p:ph type="title" idx="4294967295"/>
          </p:nvPr>
        </p:nvSpPr>
        <p:spPr>
          <a:xfrm>
            <a:off x="1547813" y="0"/>
            <a:ext cx="7272337" cy="1016000"/>
          </a:xfrm>
        </p:spPr>
        <p:txBody>
          <a:bodyPr/>
          <a:lstStyle/>
          <a:p>
            <a:r>
              <a:rPr lang="en-US" dirty="0">
                <a:solidFill>
                  <a:schemeClr val="tx1"/>
                </a:solidFill>
              </a:rPr>
              <a:t>Energy frontier colliders</a:t>
            </a:r>
          </a:p>
        </p:txBody>
      </p:sp>
      <p:sp>
        <p:nvSpPr>
          <p:cNvPr id="77833" name="Text Box 9"/>
          <p:cNvSpPr txBox="1">
            <a:spLocks noChangeArrowheads="1"/>
          </p:cNvSpPr>
          <p:nvPr/>
        </p:nvSpPr>
        <p:spPr bwMode="auto">
          <a:xfrm>
            <a:off x="6731000" y="2425700"/>
            <a:ext cx="2341563" cy="2227263"/>
          </a:xfrm>
          <a:prstGeom prst="rect">
            <a:avLst/>
          </a:prstGeom>
          <a:solidFill>
            <a:schemeClr val="accent1">
              <a:lumMod val="20000"/>
              <a:lumOff val="80000"/>
            </a:schemeClr>
          </a:solidFill>
          <a:ln w="12700" cap="sq">
            <a:noFill/>
            <a:miter lim="800000"/>
            <a:headEnd type="none" w="sm" len="sm"/>
            <a:tailEnd type="none" w="sm" len="sm"/>
          </a:ln>
          <a:effectLst/>
        </p:spPr>
        <p:txBody>
          <a:bodyPr>
            <a:spAutoFit/>
          </a:bodyPr>
          <a:lstStyle/>
          <a:p>
            <a:pPr eaLnBrk="0" hangingPunct="0">
              <a:lnSpc>
                <a:spcPct val="100000"/>
              </a:lnSpc>
              <a:buClrTx/>
              <a:buSzTx/>
              <a:buFontTx/>
              <a:buNone/>
            </a:pPr>
            <a:r>
              <a:rPr lang="en-US" sz="2800" dirty="0"/>
              <a:t>High enough energy to produce the particles of interest</a:t>
            </a:r>
          </a:p>
        </p:txBody>
      </p:sp>
      <p:grpSp>
        <p:nvGrpSpPr>
          <p:cNvPr id="77836" name="Group 12"/>
          <p:cNvGrpSpPr>
            <a:grpSpLocks/>
          </p:cNvGrpSpPr>
          <p:nvPr/>
        </p:nvGrpSpPr>
        <p:grpSpPr bwMode="auto">
          <a:xfrm>
            <a:off x="358775" y="1014413"/>
            <a:ext cx="6048375" cy="5402262"/>
            <a:chOff x="226" y="639"/>
            <a:chExt cx="3810" cy="3403"/>
          </a:xfrm>
        </p:grpSpPr>
        <p:graphicFrame>
          <p:nvGraphicFramePr>
            <p:cNvPr id="77831" name="Object 7"/>
            <p:cNvGraphicFramePr>
              <a:graphicFrameLocks noChangeAspect="1"/>
            </p:cNvGraphicFramePr>
            <p:nvPr/>
          </p:nvGraphicFramePr>
          <p:xfrm>
            <a:off x="226" y="639"/>
            <a:ext cx="3810" cy="3403"/>
          </p:xfrm>
          <a:graphic>
            <a:graphicData uri="http://schemas.openxmlformats.org/presentationml/2006/ole">
              <p:oleObj spid="_x0000_s77831" name="Document" r:id="rId3" imgW="6877800" imgH="6812280" progId="Word.Document.8">
                <p:embed/>
              </p:oleObj>
            </a:graphicData>
          </a:graphic>
        </p:graphicFrame>
        <p:sp>
          <p:nvSpPr>
            <p:cNvPr id="77834" name="Line 10"/>
            <p:cNvSpPr>
              <a:spLocks noChangeShapeType="1"/>
            </p:cNvSpPr>
            <p:nvPr/>
          </p:nvSpPr>
          <p:spPr bwMode="auto">
            <a:xfrm flipV="1">
              <a:off x="3266" y="1003"/>
              <a:ext cx="0" cy="499"/>
            </a:xfrm>
            <a:prstGeom prst="line">
              <a:avLst/>
            </a:prstGeom>
            <a:noFill/>
            <a:ln w="28575">
              <a:solidFill>
                <a:srgbClr val="FF3300"/>
              </a:solidFill>
              <a:round/>
              <a:headEnd type="triangle" w="med" len="med"/>
              <a:tailEnd type="triangle" w="med" len="med"/>
            </a:ln>
            <a:effectLst/>
          </p:spPr>
          <p:txBody>
            <a:bodyPr lIns="92075" tIns="46038" rIns="92075" bIns="46038">
              <a:spAutoFit/>
            </a:bodyPr>
            <a:lstStyle/>
            <a:p>
              <a:endParaRPr lang="en-US"/>
            </a:p>
          </p:txBody>
        </p:sp>
        <p:sp>
          <p:nvSpPr>
            <p:cNvPr id="77835" name="Text Box 11"/>
            <p:cNvSpPr txBox="1">
              <a:spLocks noChangeArrowheads="1"/>
            </p:cNvSpPr>
            <p:nvPr/>
          </p:nvSpPr>
          <p:spPr bwMode="auto">
            <a:xfrm>
              <a:off x="2867" y="1116"/>
              <a:ext cx="333" cy="135"/>
            </a:xfrm>
            <a:prstGeom prst="rect">
              <a:avLst/>
            </a:prstGeom>
            <a:noFill/>
            <a:ln w="9525" algn="ctr">
              <a:noFill/>
              <a:miter lim="800000"/>
              <a:headEnd/>
              <a:tailEnd/>
            </a:ln>
            <a:effectLst/>
          </p:spPr>
          <p:txBody>
            <a:bodyPr wrap="none" lIns="92075" tIns="46038" rIns="92075" bIns="46038">
              <a:spAutoFit/>
            </a:bodyPr>
            <a:lstStyle/>
            <a:p>
              <a:pPr marL="342900" indent="-342900"/>
              <a:r>
                <a:rPr lang="en-US" sz="1000" b="1">
                  <a:solidFill>
                    <a:srgbClr val="001326"/>
                  </a:solidFill>
                </a:rPr>
                <a:t>SUSY</a:t>
              </a:r>
            </a:p>
          </p:txBody>
        </p:sp>
      </p:gr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Footer Placeholder 3"/>
          <p:cNvSpPr>
            <a:spLocks noGrp="1"/>
          </p:cNvSpPr>
          <p:nvPr>
            <p:ph type="ftr" sz="quarter" idx="10"/>
          </p:nvPr>
        </p:nvSpPr>
        <p:spPr/>
        <p:txBody>
          <a:bodyPr/>
          <a:lstStyle/>
          <a:p>
            <a:r>
              <a:rPr lang="en-US" smtClean="0"/>
              <a:t>CMS Data Analysis School  September 11, 2012</a:t>
            </a:r>
            <a:endParaRPr lang="en-US"/>
          </a:p>
        </p:txBody>
      </p:sp>
      <p:sp>
        <p:nvSpPr>
          <p:cNvPr id="11" name="Slide Number Placeholder 4"/>
          <p:cNvSpPr>
            <a:spLocks noGrp="1"/>
          </p:cNvSpPr>
          <p:nvPr>
            <p:ph type="sldNum" sz="quarter" idx="11"/>
          </p:nvPr>
        </p:nvSpPr>
        <p:spPr/>
        <p:txBody>
          <a:bodyPr/>
          <a:lstStyle/>
          <a:p>
            <a:fld id="{38FD07FB-A2FC-4DD7-9108-05B1972900C1}" type="slidenum">
              <a:rPr lang="en-US"/>
              <a:pPr/>
              <a:t>63</a:t>
            </a:fld>
            <a:endParaRPr lang="en-US"/>
          </a:p>
        </p:txBody>
      </p:sp>
      <p:sp>
        <p:nvSpPr>
          <p:cNvPr id="245762" name="Rectangle 2"/>
          <p:cNvSpPr>
            <a:spLocks noGrp="1" noChangeArrowheads="1"/>
          </p:cNvSpPr>
          <p:nvPr>
            <p:ph type="title"/>
          </p:nvPr>
        </p:nvSpPr>
        <p:spPr/>
        <p:txBody>
          <a:bodyPr/>
          <a:lstStyle/>
          <a:p>
            <a:r>
              <a:rPr lang="en-US" sz="4000" dirty="0">
                <a:solidFill>
                  <a:schemeClr val="tx1"/>
                </a:solidFill>
              </a:rPr>
              <a:t>How Do SUSY Particles Decay?</a:t>
            </a:r>
          </a:p>
        </p:txBody>
      </p:sp>
      <p:graphicFrame>
        <p:nvGraphicFramePr>
          <p:cNvPr id="245763" name="Object 3"/>
          <p:cNvGraphicFramePr>
            <a:graphicFrameLocks noChangeAspect="1"/>
          </p:cNvGraphicFramePr>
          <p:nvPr>
            <p:ph type="body" idx="1"/>
          </p:nvPr>
        </p:nvGraphicFramePr>
        <p:xfrm>
          <a:off x="647700" y="1016000"/>
          <a:ext cx="4032250" cy="2116138"/>
        </p:xfrm>
        <a:graphic>
          <a:graphicData uri="http://schemas.openxmlformats.org/presentationml/2006/ole">
            <p:oleObj spid="_x0000_s245763" name="HiJaak" r:id="rId4" imgW="0" imgH="0" progId="">
              <p:embed/>
            </p:oleObj>
          </a:graphicData>
        </a:graphic>
      </p:graphicFrame>
      <p:sp>
        <p:nvSpPr>
          <p:cNvPr id="245764" name="Text Box 4"/>
          <p:cNvSpPr txBox="1">
            <a:spLocks noChangeArrowheads="1"/>
          </p:cNvSpPr>
          <p:nvPr/>
        </p:nvSpPr>
        <p:spPr bwMode="auto">
          <a:xfrm>
            <a:off x="990600" y="3962400"/>
            <a:ext cx="7391400" cy="290513"/>
          </a:xfrm>
          <a:prstGeom prst="rect">
            <a:avLst/>
          </a:prstGeom>
          <a:noFill/>
          <a:ln w="12700">
            <a:noFill/>
            <a:miter lim="800000"/>
            <a:headEnd/>
            <a:tailEnd/>
          </a:ln>
          <a:effectLst/>
        </p:spPr>
        <p:txBody>
          <a:bodyPr lIns="90000" tIns="46800" rIns="90000" bIns="46800">
            <a:spAutoFit/>
          </a:bodyPr>
          <a:lstStyle/>
          <a:p>
            <a:pPr eaLnBrk="0" hangingPunct="0">
              <a:lnSpc>
                <a:spcPct val="100000"/>
              </a:lnSpc>
              <a:buClrTx/>
              <a:buSzTx/>
              <a:buFontTx/>
              <a:buNone/>
            </a:pPr>
            <a:endParaRPr lang="en-US" sz="2000" b="1" baseline="-25000">
              <a:latin typeface="Book Antiqua" pitchFamily="18" charset="0"/>
            </a:endParaRPr>
          </a:p>
        </p:txBody>
      </p:sp>
      <p:sp>
        <p:nvSpPr>
          <p:cNvPr id="245765" name="Text Box 5"/>
          <p:cNvSpPr txBox="1">
            <a:spLocks noChangeArrowheads="1"/>
          </p:cNvSpPr>
          <p:nvPr/>
        </p:nvSpPr>
        <p:spPr bwMode="auto">
          <a:xfrm>
            <a:off x="914400" y="3810000"/>
            <a:ext cx="6172200" cy="290513"/>
          </a:xfrm>
          <a:prstGeom prst="rect">
            <a:avLst/>
          </a:prstGeom>
          <a:noFill/>
          <a:ln w="12700">
            <a:noFill/>
            <a:miter lim="800000"/>
            <a:headEnd/>
            <a:tailEnd/>
          </a:ln>
          <a:effectLst/>
        </p:spPr>
        <p:txBody>
          <a:bodyPr lIns="90000" tIns="46800" rIns="90000" bIns="46800">
            <a:spAutoFit/>
          </a:bodyPr>
          <a:lstStyle/>
          <a:p>
            <a:pPr eaLnBrk="0" hangingPunct="0">
              <a:lnSpc>
                <a:spcPct val="100000"/>
              </a:lnSpc>
              <a:buClrTx/>
              <a:buSzTx/>
              <a:buFontTx/>
              <a:buNone/>
            </a:pPr>
            <a:endParaRPr lang="en-US" sz="2000" b="1" baseline="-25000">
              <a:latin typeface="Book Antiqua" pitchFamily="18" charset="0"/>
            </a:endParaRPr>
          </a:p>
        </p:txBody>
      </p:sp>
      <p:sp>
        <p:nvSpPr>
          <p:cNvPr id="245766" name="Text Box 6"/>
          <p:cNvSpPr txBox="1">
            <a:spLocks noChangeArrowheads="1"/>
          </p:cNvSpPr>
          <p:nvPr/>
        </p:nvSpPr>
        <p:spPr bwMode="auto">
          <a:xfrm>
            <a:off x="1066800" y="3657600"/>
            <a:ext cx="4267200" cy="290513"/>
          </a:xfrm>
          <a:prstGeom prst="rect">
            <a:avLst/>
          </a:prstGeom>
          <a:noFill/>
          <a:ln w="12700">
            <a:noFill/>
            <a:miter lim="800000"/>
            <a:headEnd/>
            <a:tailEnd/>
          </a:ln>
          <a:effectLst/>
        </p:spPr>
        <p:txBody>
          <a:bodyPr lIns="90000" tIns="46800" rIns="90000" bIns="46800">
            <a:spAutoFit/>
          </a:bodyPr>
          <a:lstStyle/>
          <a:p>
            <a:pPr eaLnBrk="0" hangingPunct="0">
              <a:lnSpc>
                <a:spcPct val="100000"/>
              </a:lnSpc>
              <a:buClrTx/>
              <a:buSzTx/>
              <a:buFontTx/>
              <a:buNone/>
            </a:pPr>
            <a:endParaRPr lang="en-US" sz="2000" b="1" baseline="-25000">
              <a:latin typeface="Book Antiqua" pitchFamily="18" charset="0"/>
            </a:endParaRPr>
          </a:p>
        </p:txBody>
      </p:sp>
      <p:graphicFrame>
        <p:nvGraphicFramePr>
          <p:cNvPr id="245767" name="Object 7"/>
          <p:cNvGraphicFramePr>
            <a:graphicFrameLocks noChangeAspect="1"/>
          </p:cNvGraphicFramePr>
          <p:nvPr/>
        </p:nvGraphicFramePr>
        <p:xfrm>
          <a:off x="647700" y="3213100"/>
          <a:ext cx="3995738" cy="2374900"/>
        </p:xfrm>
        <a:graphic>
          <a:graphicData uri="http://schemas.openxmlformats.org/presentationml/2006/ole">
            <p:oleObj spid="_x0000_s245767" name="HiJaak" r:id="rId5" imgW="0" imgH="0" progId="">
              <p:embed/>
            </p:oleObj>
          </a:graphicData>
        </a:graphic>
      </p:graphicFrame>
      <p:sp>
        <p:nvSpPr>
          <p:cNvPr id="245768" name="Text Box 8"/>
          <p:cNvSpPr txBox="1">
            <a:spLocks noChangeArrowheads="1"/>
          </p:cNvSpPr>
          <p:nvPr/>
        </p:nvSpPr>
        <p:spPr bwMode="auto">
          <a:xfrm>
            <a:off x="5410200" y="1016000"/>
            <a:ext cx="2819400" cy="4359275"/>
          </a:xfrm>
          <a:prstGeom prst="rect">
            <a:avLst/>
          </a:prstGeom>
          <a:noFill/>
          <a:ln w="12700">
            <a:noFill/>
            <a:miter lim="800000"/>
            <a:headEnd/>
            <a:tailEnd/>
          </a:ln>
          <a:effectLst/>
        </p:spPr>
        <p:txBody>
          <a:bodyPr lIns="90000" tIns="46800" rIns="90000" bIns="46800">
            <a:spAutoFit/>
          </a:bodyPr>
          <a:lstStyle/>
          <a:p>
            <a:pPr eaLnBrk="0" hangingPunct="0">
              <a:lnSpc>
                <a:spcPct val="100000"/>
              </a:lnSpc>
              <a:buClrTx/>
              <a:buSzTx/>
              <a:buFontTx/>
              <a:buNone/>
            </a:pPr>
            <a:r>
              <a:rPr lang="en-US" sz="2000" b="1">
                <a:solidFill>
                  <a:srgbClr val="FF0000"/>
                </a:solidFill>
              </a:rPr>
              <a:t>Production: Gluons collide to make Gluinos</a:t>
            </a:r>
          </a:p>
          <a:p>
            <a:pPr eaLnBrk="0" hangingPunct="0">
              <a:lnSpc>
                <a:spcPct val="100000"/>
              </a:lnSpc>
              <a:buClrTx/>
              <a:buSzTx/>
              <a:buFontTx/>
              <a:buNone/>
            </a:pPr>
            <a:r>
              <a:rPr lang="en-US" sz="2000" b="1">
                <a:solidFill>
                  <a:srgbClr val="FF0000"/>
                </a:solidFill>
              </a:rPr>
              <a:t>Decay: Cascade to quarks, leptons, LSP</a:t>
            </a:r>
          </a:p>
          <a:p>
            <a:pPr eaLnBrk="0" hangingPunct="0">
              <a:lnSpc>
                <a:spcPct val="100000"/>
              </a:lnSpc>
              <a:buClrTx/>
              <a:buSzTx/>
              <a:buFontTx/>
              <a:buNone/>
            </a:pPr>
            <a:endParaRPr lang="en-US" sz="2000" b="1">
              <a:latin typeface="Book Antiqua" pitchFamily="18" charset="0"/>
            </a:endParaRPr>
          </a:p>
          <a:p>
            <a:pPr eaLnBrk="0" hangingPunct="0">
              <a:lnSpc>
                <a:spcPct val="100000"/>
              </a:lnSpc>
              <a:buClrTx/>
              <a:buSzTx/>
              <a:buFontTx/>
              <a:buNone/>
            </a:pPr>
            <a:r>
              <a:rPr lang="en-US" sz="2000" b="1">
                <a:solidFill>
                  <a:srgbClr val="0000FF"/>
                </a:solidFill>
              </a:rPr>
              <a:t>Production: q anti-q collide to make Gaugino pair</a:t>
            </a:r>
          </a:p>
          <a:p>
            <a:pPr eaLnBrk="0" hangingPunct="0">
              <a:lnSpc>
                <a:spcPct val="100000"/>
              </a:lnSpc>
              <a:buClrTx/>
              <a:buSzTx/>
              <a:buFontTx/>
              <a:buNone/>
            </a:pPr>
            <a:r>
              <a:rPr lang="en-US" sz="2000" b="1">
                <a:solidFill>
                  <a:srgbClr val="0000FF"/>
                </a:solidFill>
              </a:rPr>
              <a:t>Decay: Cascade to leptons plus neutrino plus LSP</a:t>
            </a:r>
            <a:endParaRPr lang="en-US" sz="2000" b="1" baseline="-25000">
              <a:solidFill>
                <a:srgbClr val="0000FF"/>
              </a:solidFill>
            </a:endParaRPr>
          </a:p>
        </p:txBody>
      </p:sp>
      <p:sp>
        <p:nvSpPr>
          <p:cNvPr id="245770" name="Text Box 10"/>
          <p:cNvSpPr txBox="1">
            <a:spLocks noChangeArrowheads="1"/>
          </p:cNvSpPr>
          <p:nvPr/>
        </p:nvSpPr>
        <p:spPr bwMode="auto">
          <a:xfrm>
            <a:off x="366713" y="5761038"/>
            <a:ext cx="8243887" cy="692150"/>
          </a:xfrm>
          <a:prstGeom prst="rect">
            <a:avLst/>
          </a:prstGeom>
          <a:noFill/>
          <a:ln w="12700" algn="ctr">
            <a:noFill/>
            <a:miter lim="800000"/>
            <a:headEnd/>
            <a:tailEnd/>
          </a:ln>
          <a:effectLst/>
        </p:spPr>
        <p:txBody>
          <a:bodyPr lIns="90488" tIns="44450" rIns="90488" bIns="44450">
            <a:spAutoFit/>
          </a:bodyPr>
          <a:lstStyle/>
          <a:p>
            <a:pPr marL="285750" indent="-285750" eaLnBrk="0" hangingPunct="0">
              <a:lnSpc>
                <a:spcPct val="90000"/>
              </a:lnSpc>
              <a:spcBef>
                <a:spcPct val="30000"/>
              </a:spcBef>
              <a:buClrTx/>
              <a:buSzTx/>
              <a:buFontTx/>
              <a:buNone/>
            </a:pPr>
            <a:r>
              <a:rPr lang="en-US" sz="2000" b="1">
                <a:solidFill>
                  <a:srgbClr val="FC0128"/>
                </a:solidFill>
              </a:rPr>
              <a:t>Many more examples!  In fact, so many that if SUSY is discovered, sorting it all out will be quite difficult.</a:t>
            </a:r>
            <a:r>
              <a:rPr lang="en-US" b="1">
                <a:solidFill>
                  <a:srgbClr val="FC0128"/>
                </a:solidFill>
              </a:rPr>
              <a:t> </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Footer Placeholder 5"/>
          <p:cNvSpPr>
            <a:spLocks noGrp="1"/>
          </p:cNvSpPr>
          <p:nvPr>
            <p:ph type="ftr" sz="quarter" idx="10"/>
          </p:nvPr>
        </p:nvSpPr>
        <p:spPr/>
        <p:txBody>
          <a:bodyPr/>
          <a:lstStyle/>
          <a:p>
            <a:r>
              <a:rPr lang="en-US" smtClean="0"/>
              <a:t>CMS Data Analysis School  September 11, 2012</a:t>
            </a:r>
            <a:endParaRPr lang="en-US"/>
          </a:p>
        </p:txBody>
      </p:sp>
      <p:sp>
        <p:nvSpPr>
          <p:cNvPr id="10" name="Slide Number Placeholder 6"/>
          <p:cNvSpPr>
            <a:spLocks noGrp="1"/>
          </p:cNvSpPr>
          <p:nvPr>
            <p:ph type="sldNum" sz="quarter" idx="11"/>
          </p:nvPr>
        </p:nvSpPr>
        <p:spPr/>
        <p:txBody>
          <a:bodyPr/>
          <a:lstStyle/>
          <a:p>
            <a:fld id="{F4EFA08C-C92F-481F-8C72-6C4A8DA7F444}" type="slidenum">
              <a:rPr lang="en-US"/>
              <a:pPr/>
              <a:t>64</a:t>
            </a:fld>
            <a:endParaRPr lang="en-US"/>
          </a:p>
        </p:txBody>
      </p:sp>
      <p:sp>
        <p:nvSpPr>
          <p:cNvPr id="243714" name="Rectangle 2"/>
          <p:cNvSpPr>
            <a:spLocks noGrp="1" noChangeArrowheads="1"/>
          </p:cNvSpPr>
          <p:nvPr>
            <p:ph type="title"/>
          </p:nvPr>
        </p:nvSpPr>
        <p:spPr/>
        <p:txBody>
          <a:bodyPr/>
          <a:lstStyle/>
          <a:p>
            <a:r>
              <a:rPr lang="en-US" sz="4000" dirty="0">
                <a:solidFill>
                  <a:schemeClr val="tx1"/>
                </a:solidFill>
              </a:rPr>
              <a:t>Speculated SUSY Mass Spectrum</a:t>
            </a:r>
          </a:p>
        </p:txBody>
      </p:sp>
      <p:sp>
        <p:nvSpPr>
          <p:cNvPr id="243715" name="Text Box 3"/>
          <p:cNvSpPr txBox="1">
            <a:spLocks noChangeArrowheads="1"/>
          </p:cNvSpPr>
          <p:nvPr/>
        </p:nvSpPr>
        <p:spPr bwMode="auto">
          <a:xfrm>
            <a:off x="685800" y="1447800"/>
            <a:ext cx="2590800" cy="366713"/>
          </a:xfrm>
          <a:prstGeom prst="rect">
            <a:avLst/>
          </a:prstGeom>
          <a:noFill/>
          <a:ln w="12700">
            <a:noFill/>
            <a:miter lim="800000"/>
            <a:headEnd/>
            <a:tailEnd/>
          </a:ln>
          <a:effectLst/>
        </p:spPr>
        <p:txBody>
          <a:bodyPr>
            <a:spAutoFit/>
          </a:bodyPr>
          <a:lstStyle/>
          <a:p>
            <a:pPr eaLnBrk="0" hangingPunct="0">
              <a:lnSpc>
                <a:spcPct val="100000"/>
              </a:lnSpc>
              <a:buClrTx/>
              <a:buSzTx/>
              <a:buFontTx/>
              <a:buNone/>
            </a:pPr>
            <a:endParaRPr lang="en-US" sz="1800" b="1">
              <a:latin typeface="Book Antiqua" pitchFamily="18" charset="0"/>
            </a:endParaRPr>
          </a:p>
        </p:txBody>
      </p:sp>
      <p:sp>
        <p:nvSpPr>
          <p:cNvPr id="243716" name="Text Box 4"/>
          <p:cNvSpPr txBox="1">
            <a:spLocks noChangeArrowheads="1"/>
          </p:cNvSpPr>
          <p:nvPr/>
        </p:nvSpPr>
        <p:spPr bwMode="auto">
          <a:xfrm>
            <a:off x="5562600" y="3733800"/>
            <a:ext cx="2774950" cy="366713"/>
          </a:xfrm>
          <a:prstGeom prst="rect">
            <a:avLst/>
          </a:prstGeom>
          <a:noFill/>
          <a:ln w="12700">
            <a:noFill/>
            <a:miter lim="800000"/>
            <a:headEnd/>
            <a:tailEnd/>
          </a:ln>
          <a:effectLst/>
        </p:spPr>
        <p:txBody>
          <a:bodyPr>
            <a:spAutoFit/>
          </a:bodyPr>
          <a:lstStyle/>
          <a:p>
            <a:pPr eaLnBrk="0" hangingPunct="0">
              <a:lnSpc>
                <a:spcPct val="100000"/>
              </a:lnSpc>
              <a:buClrTx/>
              <a:buSzTx/>
              <a:buFontTx/>
              <a:buNone/>
            </a:pPr>
            <a:endParaRPr lang="en-US" sz="1800" b="1">
              <a:latin typeface="Book Antiqua" pitchFamily="18" charset="0"/>
            </a:endParaRPr>
          </a:p>
        </p:txBody>
      </p:sp>
      <p:sp>
        <p:nvSpPr>
          <p:cNvPr id="243717" name="Text Box 5"/>
          <p:cNvSpPr txBox="1">
            <a:spLocks noChangeArrowheads="1"/>
          </p:cNvSpPr>
          <p:nvPr/>
        </p:nvSpPr>
        <p:spPr bwMode="auto">
          <a:xfrm>
            <a:off x="5562600" y="990600"/>
            <a:ext cx="3079750" cy="4079875"/>
          </a:xfrm>
          <a:prstGeom prst="rect">
            <a:avLst/>
          </a:prstGeom>
          <a:noFill/>
          <a:ln w="12700">
            <a:noFill/>
            <a:miter lim="800000"/>
            <a:headEnd/>
            <a:tailEnd/>
          </a:ln>
          <a:effectLst/>
        </p:spPr>
        <p:txBody>
          <a:bodyPr>
            <a:spAutoFit/>
          </a:bodyPr>
          <a:lstStyle/>
          <a:p>
            <a:pPr marL="233363" indent="-233363" eaLnBrk="0" hangingPunct="0">
              <a:lnSpc>
                <a:spcPct val="100000"/>
              </a:lnSpc>
              <a:buClrTx/>
              <a:buSzTx/>
              <a:buFontTx/>
              <a:buNone/>
            </a:pPr>
            <a:r>
              <a:rPr lang="en-US" sz="1800" b="1">
                <a:solidFill>
                  <a:srgbClr val="FF0000"/>
                </a:solidFill>
              </a:rPr>
              <a:t>Why SUSY? Indications:</a:t>
            </a:r>
          </a:p>
          <a:p>
            <a:pPr marL="233363" indent="-233363" eaLnBrk="0" hangingPunct="0">
              <a:lnSpc>
                <a:spcPct val="100000"/>
              </a:lnSpc>
              <a:buClrTx/>
              <a:buSzTx/>
              <a:buFontTx/>
              <a:buChar char="•"/>
            </a:pPr>
            <a:r>
              <a:rPr lang="en-US" sz="1800" b="1"/>
              <a:t>GUT Mass scale, unification</a:t>
            </a:r>
          </a:p>
          <a:p>
            <a:pPr marL="233363" indent="-233363" eaLnBrk="0" hangingPunct="0">
              <a:lnSpc>
                <a:spcPct val="100000"/>
              </a:lnSpc>
              <a:buClrTx/>
              <a:buSzTx/>
              <a:buFontTx/>
              <a:buChar char="•"/>
            </a:pPr>
            <a:r>
              <a:rPr lang="en-US" sz="1800" b="1"/>
              <a:t>Improved Weak mixing    angle prediction</a:t>
            </a:r>
          </a:p>
          <a:p>
            <a:pPr marL="233363" indent="-233363" eaLnBrk="0" hangingPunct="0">
              <a:lnSpc>
                <a:spcPct val="100000"/>
              </a:lnSpc>
              <a:buClrTx/>
              <a:buSzTx/>
              <a:buFontTx/>
              <a:buChar char="•"/>
            </a:pPr>
            <a:r>
              <a:rPr lang="en-US" sz="1800" b="1"/>
              <a:t>p decay rate</a:t>
            </a:r>
          </a:p>
          <a:p>
            <a:pPr marL="233363" indent="-233363" eaLnBrk="0" hangingPunct="0">
              <a:lnSpc>
                <a:spcPct val="100000"/>
              </a:lnSpc>
              <a:buClrTx/>
              <a:buSzTx/>
              <a:buFontTx/>
              <a:buChar char="•"/>
            </a:pPr>
            <a:r>
              <a:rPr lang="en-US" sz="1800" b="1"/>
              <a:t>Neutrino mass (seesaw)</a:t>
            </a:r>
          </a:p>
          <a:p>
            <a:pPr marL="233363" indent="-233363" eaLnBrk="0" hangingPunct="0">
              <a:lnSpc>
                <a:spcPct val="100000"/>
              </a:lnSpc>
              <a:buClrTx/>
              <a:buSzTx/>
              <a:buFontTx/>
              <a:buChar char="•"/>
            </a:pPr>
            <a:r>
              <a:rPr lang="en-US" sz="1800" b="1"/>
              <a:t>Mass hierarchy – Planck/EW</a:t>
            </a:r>
          </a:p>
          <a:p>
            <a:pPr marL="233363" indent="-233363" eaLnBrk="0" hangingPunct="0">
              <a:lnSpc>
                <a:spcPct val="100000"/>
              </a:lnSpc>
              <a:buClrTx/>
              <a:buSzTx/>
              <a:buFontTx/>
              <a:buChar char="•"/>
            </a:pPr>
            <a:r>
              <a:rPr lang="en-US" sz="1800" b="1"/>
              <a:t>Dark matter candidate</a:t>
            </a:r>
          </a:p>
          <a:p>
            <a:pPr marL="233363" indent="-233363" eaLnBrk="0" hangingPunct="0">
              <a:lnSpc>
                <a:spcPct val="100000"/>
              </a:lnSpc>
              <a:buClrTx/>
              <a:buSzTx/>
              <a:buFontTx/>
              <a:buChar char="•"/>
            </a:pPr>
            <a:r>
              <a:rPr lang="en-US" sz="1800" b="1"/>
              <a:t>String connections</a:t>
            </a:r>
          </a:p>
        </p:txBody>
      </p:sp>
      <p:sp>
        <p:nvSpPr>
          <p:cNvPr id="243718" name="Text Box 6"/>
          <p:cNvSpPr txBox="1">
            <a:spLocks noChangeArrowheads="1"/>
          </p:cNvSpPr>
          <p:nvPr/>
        </p:nvSpPr>
        <p:spPr bwMode="auto">
          <a:xfrm>
            <a:off x="323850" y="5195888"/>
            <a:ext cx="5386388" cy="1328737"/>
          </a:xfrm>
          <a:prstGeom prst="rect">
            <a:avLst/>
          </a:prstGeom>
          <a:noFill/>
          <a:ln w="12700">
            <a:noFill/>
            <a:miter lim="800000"/>
            <a:headEnd/>
            <a:tailEnd/>
          </a:ln>
          <a:effectLst/>
        </p:spPr>
        <p:txBody>
          <a:bodyPr>
            <a:spAutoFit/>
          </a:bodyPr>
          <a:lstStyle/>
          <a:p>
            <a:pPr eaLnBrk="0" hangingPunct="0">
              <a:lnSpc>
                <a:spcPct val="100000"/>
              </a:lnSpc>
              <a:buClrTx/>
              <a:buSzTx/>
              <a:buFontTx/>
              <a:buNone/>
            </a:pPr>
            <a:r>
              <a:rPr lang="en-US" sz="1800" b="1">
                <a:solidFill>
                  <a:srgbClr val="0000FF"/>
                </a:solidFill>
              </a:rPr>
              <a:t>A whole new spectrum waiting at a few hundred GeV?</a:t>
            </a:r>
          </a:p>
          <a:p>
            <a:pPr eaLnBrk="0" hangingPunct="0">
              <a:lnSpc>
                <a:spcPct val="100000"/>
              </a:lnSpc>
              <a:buClrTx/>
              <a:buSzTx/>
              <a:buFontTx/>
              <a:buNone/>
            </a:pPr>
            <a:r>
              <a:rPr lang="en-US" sz="1800" b="1">
                <a:solidFill>
                  <a:srgbClr val="FF0000"/>
                </a:solidFill>
              </a:rPr>
              <a:t>Lightest Supersymmetric Particle (LSP), if stable, is a galactic Dark Matter candidate.</a:t>
            </a:r>
          </a:p>
        </p:txBody>
      </p:sp>
      <p:pic>
        <p:nvPicPr>
          <p:cNvPr id="243719" name="Picture 7"/>
          <p:cNvPicPr>
            <a:picLocks noChangeAspect="1" noChangeArrowheads="1"/>
          </p:cNvPicPr>
          <p:nvPr/>
        </p:nvPicPr>
        <p:blipFill>
          <a:blip r:embed="rId3"/>
          <a:srcRect/>
          <a:stretch>
            <a:fillRect/>
          </a:stretch>
        </p:blipFill>
        <p:spPr bwMode="auto">
          <a:xfrm>
            <a:off x="573088" y="990600"/>
            <a:ext cx="4684712" cy="4241800"/>
          </a:xfrm>
          <a:prstGeom prst="rect">
            <a:avLst/>
          </a:prstGeom>
          <a:noFill/>
          <a:ln w="12700">
            <a:noFill/>
            <a:miter lim="800000"/>
            <a:headEnd/>
            <a:tailEnd/>
          </a:ln>
          <a:effectLst/>
        </p:spPr>
      </p:pic>
      <p:sp>
        <p:nvSpPr>
          <p:cNvPr id="243720" name="Text Box 8"/>
          <p:cNvSpPr txBox="1">
            <a:spLocks noChangeArrowheads="1"/>
          </p:cNvSpPr>
          <p:nvPr/>
        </p:nvSpPr>
        <p:spPr bwMode="auto">
          <a:xfrm rot="16200000">
            <a:off x="-307975" y="2525713"/>
            <a:ext cx="1425575" cy="336550"/>
          </a:xfrm>
          <a:prstGeom prst="rect">
            <a:avLst/>
          </a:prstGeom>
          <a:noFill/>
          <a:ln w="12700" algn="ctr">
            <a:noFill/>
            <a:miter lim="800000"/>
            <a:headEnd/>
            <a:tailEnd/>
          </a:ln>
          <a:effectLst/>
        </p:spPr>
        <p:txBody>
          <a:bodyPr wrap="none" lIns="90488" tIns="44450" rIns="90488" bIns="44450">
            <a:spAutoFit/>
          </a:bodyPr>
          <a:lstStyle/>
          <a:p>
            <a:pPr marL="285750" indent="-285750" eaLnBrk="0" hangingPunct="0">
              <a:lnSpc>
                <a:spcPct val="90000"/>
              </a:lnSpc>
              <a:spcBef>
                <a:spcPct val="30000"/>
              </a:spcBef>
              <a:buClrTx/>
              <a:buSzTx/>
              <a:buFontTx/>
              <a:buNone/>
            </a:pPr>
            <a:r>
              <a:rPr lang="en-US" sz="1800" b="1"/>
              <a:t>Mass [GeV]</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Footer Placeholder 3"/>
          <p:cNvSpPr>
            <a:spLocks noGrp="1"/>
          </p:cNvSpPr>
          <p:nvPr>
            <p:ph type="ftr" sz="quarter" idx="10"/>
          </p:nvPr>
        </p:nvSpPr>
        <p:spPr/>
        <p:txBody>
          <a:bodyPr/>
          <a:lstStyle/>
          <a:p>
            <a:r>
              <a:rPr lang="en-US" smtClean="0"/>
              <a:t>CMS Data Analysis School  September 11, 2012</a:t>
            </a:r>
            <a:endParaRPr lang="en-US"/>
          </a:p>
        </p:txBody>
      </p:sp>
      <p:sp>
        <p:nvSpPr>
          <p:cNvPr id="14" name="Slide Number Placeholder 4"/>
          <p:cNvSpPr>
            <a:spLocks noGrp="1"/>
          </p:cNvSpPr>
          <p:nvPr>
            <p:ph type="sldNum" sz="quarter" idx="11"/>
          </p:nvPr>
        </p:nvSpPr>
        <p:spPr/>
        <p:txBody>
          <a:bodyPr/>
          <a:lstStyle/>
          <a:p>
            <a:fld id="{973338F2-EF8D-4BD0-8218-0DD11D534D90}" type="slidenum">
              <a:rPr lang="en-US"/>
              <a:pPr/>
              <a:t>65</a:t>
            </a:fld>
            <a:endParaRPr lang="en-US"/>
          </a:p>
        </p:txBody>
      </p:sp>
      <p:sp>
        <p:nvSpPr>
          <p:cNvPr id="240642" name="Rectangle 2"/>
          <p:cNvSpPr>
            <a:spLocks noGrp="1" noChangeArrowheads="1"/>
          </p:cNvSpPr>
          <p:nvPr>
            <p:ph type="title"/>
          </p:nvPr>
        </p:nvSpPr>
        <p:spPr/>
        <p:txBody>
          <a:bodyPr/>
          <a:lstStyle/>
          <a:p>
            <a:r>
              <a:rPr lang="en-US" sz="3200" dirty="0">
                <a:solidFill>
                  <a:schemeClr val="tx1"/>
                </a:solidFill>
              </a:rPr>
              <a:t>How are Higgs Bosons produced at LHC?</a:t>
            </a:r>
            <a:r>
              <a:rPr lang="en-US" sz="4000" dirty="0">
                <a:solidFill>
                  <a:schemeClr val="tx1"/>
                </a:solidFill>
              </a:rPr>
              <a:t> </a:t>
            </a:r>
          </a:p>
        </p:txBody>
      </p:sp>
      <p:sp>
        <p:nvSpPr>
          <p:cNvPr id="240643" name="Rectangle 3"/>
          <p:cNvSpPr>
            <a:spLocks noGrp="1" noChangeArrowheads="1"/>
          </p:cNvSpPr>
          <p:nvPr>
            <p:ph type="body" idx="1"/>
          </p:nvPr>
        </p:nvSpPr>
        <p:spPr/>
        <p:txBody>
          <a:bodyPr/>
          <a:lstStyle/>
          <a:p>
            <a:r>
              <a:rPr lang="en-US" sz="2200"/>
              <a:t>If the coupling to the Higgs field is what gives particles mass, then heavier particles have stronger couplings to the Higgs.     </a:t>
            </a:r>
          </a:p>
          <a:p>
            <a:r>
              <a:rPr lang="en-US" sz="2200">
                <a:solidFill>
                  <a:srgbClr val="0000FF"/>
                </a:solidFill>
              </a:rPr>
              <a:t>The heaviest particle we know, the top quark, then provides a virtual path to making the Higgs:</a:t>
            </a:r>
          </a:p>
          <a:p>
            <a:r>
              <a:rPr lang="en-US" sz="2200">
                <a:solidFill>
                  <a:srgbClr val="00CC00"/>
                </a:solidFill>
              </a:rPr>
              <a:t>Two </a:t>
            </a:r>
            <a:r>
              <a:rPr lang="en-US" sz="2200"/>
              <a:t>gluons</a:t>
            </a:r>
            <a:r>
              <a:rPr lang="en-US" sz="2200">
                <a:solidFill>
                  <a:srgbClr val="00CC00"/>
                </a:solidFill>
              </a:rPr>
              <a:t> collide, make a virtual </a:t>
            </a:r>
            <a:r>
              <a:rPr lang="en-US" sz="2200">
                <a:solidFill>
                  <a:srgbClr val="0000FF"/>
                </a:solidFill>
              </a:rPr>
              <a:t>top-antitop pair,</a:t>
            </a:r>
            <a:r>
              <a:rPr lang="en-US" sz="2200">
                <a:solidFill>
                  <a:srgbClr val="00CC00"/>
                </a:solidFill>
              </a:rPr>
              <a:t> which then annihilates into a </a:t>
            </a:r>
            <a:r>
              <a:rPr lang="en-US" sz="2200">
                <a:solidFill>
                  <a:srgbClr val="FF0000"/>
                </a:solidFill>
              </a:rPr>
              <a:t>Higgs.</a:t>
            </a:r>
            <a:endParaRPr lang="en-US" sz="2200">
              <a:solidFill>
                <a:srgbClr val="00CC00"/>
              </a:solidFill>
            </a:endParaRPr>
          </a:p>
        </p:txBody>
      </p:sp>
      <p:grpSp>
        <p:nvGrpSpPr>
          <p:cNvPr id="240644" name="Group 4"/>
          <p:cNvGrpSpPr>
            <a:grpSpLocks/>
          </p:cNvGrpSpPr>
          <p:nvPr/>
        </p:nvGrpSpPr>
        <p:grpSpPr bwMode="auto">
          <a:xfrm>
            <a:off x="2149475" y="4371975"/>
            <a:ext cx="5316538" cy="1333500"/>
            <a:chOff x="1728" y="3019"/>
            <a:chExt cx="3349" cy="840"/>
          </a:xfrm>
        </p:grpSpPr>
        <p:pic>
          <p:nvPicPr>
            <p:cNvPr id="240645" name="Picture 5"/>
            <p:cNvPicPr>
              <a:picLocks noChangeAspect="1" noChangeArrowheads="1"/>
            </p:cNvPicPr>
            <p:nvPr/>
          </p:nvPicPr>
          <p:blipFill>
            <a:blip r:embed="rId2"/>
            <a:srcRect/>
            <a:stretch>
              <a:fillRect/>
            </a:stretch>
          </p:blipFill>
          <p:spPr bwMode="auto">
            <a:xfrm>
              <a:off x="1728" y="3137"/>
              <a:ext cx="1056" cy="161"/>
            </a:xfrm>
            <a:prstGeom prst="rect">
              <a:avLst/>
            </a:prstGeom>
            <a:noFill/>
            <a:ln w="12700" algn="ctr">
              <a:noFill/>
              <a:miter lim="800000"/>
              <a:headEnd/>
              <a:tailEnd/>
            </a:ln>
            <a:effectLst/>
          </p:spPr>
        </p:pic>
        <p:pic>
          <p:nvPicPr>
            <p:cNvPr id="240646" name="Picture 6"/>
            <p:cNvPicPr>
              <a:picLocks noChangeAspect="1" noChangeArrowheads="1"/>
            </p:cNvPicPr>
            <p:nvPr/>
          </p:nvPicPr>
          <p:blipFill>
            <a:blip r:embed="rId2"/>
            <a:srcRect/>
            <a:stretch>
              <a:fillRect/>
            </a:stretch>
          </p:blipFill>
          <p:spPr bwMode="auto">
            <a:xfrm>
              <a:off x="1728" y="3617"/>
              <a:ext cx="1056" cy="161"/>
            </a:xfrm>
            <a:prstGeom prst="rect">
              <a:avLst/>
            </a:prstGeom>
            <a:noFill/>
            <a:ln w="12700" algn="ctr">
              <a:noFill/>
              <a:miter lim="800000"/>
              <a:headEnd/>
              <a:tailEnd/>
            </a:ln>
            <a:effectLst/>
          </p:spPr>
        </p:pic>
        <p:sp>
          <p:nvSpPr>
            <p:cNvPr id="240647" name="Oval 7"/>
            <p:cNvSpPr>
              <a:spLocks noChangeArrowheads="1"/>
            </p:cNvSpPr>
            <p:nvPr/>
          </p:nvSpPr>
          <p:spPr bwMode="auto">
            <a:xfrm>
              <a:off x="2688" y="3019"/>
              <a:ext cx="1152" cy="840"/>
            </a:xfrm>
            <a:prstGeom prst="ellipse">
              <a:avLst/>
            </a:prstGeom>
            <a:noFill/>
            <a:ln w="38100" algn="ctr">
              <a:solidFill>
                <a:srgbClr val="0000FF"/>
              </a:solidFill>
              <a:round/>
              <a:headEnd/>
              <a:tailEnd/>
            </a:ln>
            <a:effectLst/>
          </p:spPr>
          <p:txBody>
            <a:bodyPr wrap="none" lIns="90488" tIns="44450" rIns="90488" bIns="44450" anchor="ctr"/>
            <a:lstStyle/>
            <a:p>
              <a:endParaRPr lang="en-US"/>
            </a:p>
          </p:txBody>
        </p:sp>
        <p:sp>
          <p:nvSpPr>
            <p:cNvPr id="240648" name="Line 8"/>
            <p:cNvSpPr>
              <a:spLocks noChangeShapeType="1"/>
            </p:cNvSpPr>
            <p:nvPr/>
          </p:nvSpPr>
          <p:spPr bwMode="auto">
            <a:xfrm>
              <a:off x="3840" y="3408"/>
              <a:ext cx="864" cy="0"/>
            </a:xfrm>
            <a:prstGeom prst="line">
              <a:avLst/>
            </a:prstGeom>
            <a:noFill/>
            <a:ln w="38100">
              <a:solidFill>
                <a:srgbClr val="FF0000"/>
              </a:solidFill>
              <a:prstDash val="sysDot"/>
              <a:round/>
              <a:headEnd/>
              <a:tailEnd/>
            </a:ln>
            <a:effectLst/>
          </p:spPr>
          <p:txBody>
            <a:bodyPr lIns="90488" tIns="44450" rIns="90488" bIns="44450"/>
            <a:lstStyle/>
            <a:p>
              <a:endParaRPr lang="en-US"/>
            </a:p>
          </p:txBody>
        </p:sp>
        <p:sp>
          <p:nvSpPr>
            <p:cNvPr id="240649" name="Text Box 9"/>
            <p:cNvSpPr txBox="1">
              <a:spLocks noChangeArrowheads="1"/>
            </p:cNvSpPr>
            <p:nvPr/>
          </p:nvSpPr>
          <p:spPr bwMode="auto">
            <a:xfrm>
              <a:off x="4790" y="3250"/>
              <a:ext cx="287" cy="315"/>
            </a:xfrm>
            <a:prstGeom prst="rect">
              <a:avLst/>
            </a:prstGeom>
            <a:noFill/>
            <a:ln w="12700" algn="ctr">
              <a:noFill/>
              <a:miter lim="800000"/>
              <a:headEnd/>
              <a:tailEnd/>
            </a:ln>
            <a:effectLst/>
          </p:spPr>
          <p:txBody>
            <a:bodyPr wrap="none" lIns="90488" tIns="44450" rIns="90488" bIns="44450">
              <a:spAutoFit/>
            </a:bodyPr>
            <a:lstStyle/>
            <a:p>
              <a:pPr marL="285750" indent="-285750" eaLnBrk="0" hangingPunct="0">
                <a:lnSpc>
                  <a:spcPct val="90000"/>
                </a:lnSpc>
                <a:spcBef>
                  <a:spcPct val="30000"/>
                </a:spcBef>
                <a:buClrTx/>
                <a:buSzTx/>
                <a:buFontTx/>
                <a:buNone/>
              </a:pPr>
              <a:r>
                <a:rPr lang="en-US" sz="3000" b="1">
                  <a:solidFill>
                    <a:srgbClr val="FC0128"/>
                  </a:solidFill>
                </a:rPr>
                <a:t>H</a:t>
              </a:r>
            </a:p>
          </p:txBody>
        </p:sp>
        <p:sp>
          <p:nvSpPr>
            <p:cNvPr id="240650" name="Text Box 10"/>
            <p:cNvSpPr txBox="1">
              <a:spLocks noChangeArrowheads="1"/>
            </p:cNvSpPr>
            <p:nvPr/>
          </p:nvSpPr>
          <p:spPr bwMode="auto">
            <a:xfrm>
              <a:off x="2967" y="3060"/>
              <a:ext cx="702" cy="660"/>
            </a:xfrm>
            <a:prstGeom prst="rect">
              <a:avLst/>
            </a:prstGeom>
            <a:noFill/>
            <a:ln w="12700" algn="ctr">
              <a:noFill/>
              <a:miter lim="800000"/>
              <a:headEnd/>
              <a:tailEnd/>
            </a:ln>
            <a:effectLst/>
          </p:spPr>
          <p:txBody>
            <a:bodyPr wrap="none" lIns="90488" tIns="44450" rIns="90488" bIns="44450">
              <a:spAutoFit/>
            </a:bodyPr>
            <a:lstStyle/>
            <a:p>
              <a:pPr marL="285750" indent="-285750" eaLnBrk="0" hangingPunct="0">
                <a:lnSpc>
                  <a:spcPct val="90000"/>
                </a:lnSpc>
                <a:spcBef>
                  <a:spcPct val="30000"/>
                </a:spcBef>
                <a:buClrTx/>
                <a:buSzTx/>
                <a:buFontTx/>
                <a:buNone/>
              </a:pPr>
              <a:r>
                <a:rPr lang="en-US" sz="3000" b="1">
                  <a:solidFill>
                    <a:srgbClr val="0000FF"/>
                  </a:solidFill>
                </a:rPr>
                <a:t>Top</a:t>
              </a:r>
            </a:p>
            <a:p>
              <a:pPr marL="285750" indent="-285750" eaLnBrk="0" hangingPunct="0">
                <a:lnSpc>
                  <a:spcPct val="90000"/>
                </a:lnSpc>
                <a:spcBef>
                  <a:spcPct val="30000"/>
                </a:spcBef>
                <a:buClrTx/>
                <a:buSzTx/>
                <a:buFontTx/>
                <a:buNone/>
              </a:pPr>
              <a:r>
                <a:rPr lang="en-US" sz="3000" b="1">
                  <a:solidFill>
                    <a:srgbClr val="0000FF"/>
                  </a:solidFill>
                </a:rPr>
                <a:t>Loop</a:t>
              </a:r>
            </a:p>
          </p:txBody>
        </p:sp>
        <p:sp>
          <p:nvSpPr>
            <p:cNvPr id="240651" name="Line 11"/>
            <p:cNvSpPr>
              <a:spLocks noChangeShapeType="1"/>
            </p:cNvSpPr>
            <p:nvPr/>
          </p:nvSpPr>
          <p:spPr bwMode="auto">
            <a:xfrm>
              <a:off x="3216" y="3859"/>
              <a:ext cx="96" cy="0"/>
            </a:xfrm>
            <a:prstGeom prst="line">
              <a:avLst/>
            </a:prstGeom>
            <a:noFill/>
            <a:ln w="38100">
              <a:solidFill>
                <a:srgbClr val="0000FF"/>
              </a:solidFill>
              <a:round/>
              <a:headEnd/>
              <a:tailEnd type="triangle" w="med" len="med"/>
            </a:ln>
            <a:effectLst/>
          </p:spPr>
          <p:txBody>
            <a:bodyPr lIns="90488" tIns="44450" rIns="90488" bIns="44450"/>
            <a:lstStyle/>
            <a:p>
              <a:endParaRPr lang="en-US"/>
            </a:p>
          </p:txBody>
        </p:sp>
        <p:sp>
          <p:nvSpPr>
            <p:cNvPr id="240652" name="Line 12"/>
            <p:cNvSpPr>
              <a:spLocks noChangeShapeType="1"/>
            </p:cNvSpPr>
            <p:nvPr/>
          </p:nvSpPr>
          <p:spPr bwMode="auto">
            <a:xfrm>
              <a:off x="3216" y="3019"/>
              <a:ext cx="96" cy="0"/>
            </a:xfrm>
            <a:prstGeom prst="line">
              <a:avLst/>
            </a:prstGeom>
            <a:noFill/>
            <a:ln w="38100">
              <a:solidFill>
                <a:srgbClr val="0000FF"/>
              </a:solidFill>
              <a:round/>
              <a:headEnd type="triangle" w="med" len="med"/>
              <a:tailEnd/>
            </a:ln>
            <a:effectLst/>
          </p:spPr>
          <p:txBody>
            <a:bodyPr lIns="90488" tIns="44450" rIns="90488" bIns="44450"/>
            <a:lstStyle/>
            <a:p>
              <a:endParaRPr lang="en-US"/>
            </a:p>
          </p:txBody>
        </p:sp>
      </p:gr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Footer Placeholder 3"/>
          <p:cNvSpPr>
            <a:spLocks noGrp="1"/>
          </p:cNvSpPr>
          <p:nvPr>
            <p:ph type="ftr" sz="quarter" idx="10"/>
          </p:nvPr>
        </p:nvSpPr>
        <p:spPr/>
        <p:txBody>
          <a:bodyPr/>
          <a:lstStyle/>
          <a:p>
            <a:r>
              <a:rPr lang="en-US" smtClean="0"/>
              <a:t>CMS Data Analysis School  September 11, 2012</a:t>
            </a:r>
            <a:endParaRPr lang="en-US"/>
          </a:p>
        </p:txBody>
      </p:sp>
      <p:sp>
        <p:nvSpPr>
          <p:cNvPr id="9" name="Slide Number Placeholder 4"/>
          <p:cNvSpPr>
            <a:spLocks noGrp="1"/>
          </p:cNvSpPr>
          <p:nvPr>
            <p:ph type="sldNum" sz="quarter" idx="11"/>
          </p:nvPr>
        </p:nvSpPr>
        <p:spPr/>
        <p:txBody>
          <a:bodyPr/>
          <a:lstStyle/>
          <a:p>
            <a:fld id="{75BE4BCC-E322-474C-BBD9-1ECF5C8F2994}" type="slidenum">
              <a:rPr lang="en-US"/>
              <a:pPr/>
              <a:t>66</a:t>
            </a:fld>
            <a:endParaRPr lang="en-US"/>
          </a:p>
        </p:txBody>
      </p:sp>
      <p:sp>
        <p:nvSpPr>
          <p:cNvPr id="303106" name="Rectangle 2"/>
          <p:cNvSpPr>
            <a:spLocks noGrp="1" noChangeArrowheads="1"/>
          </p:cNvSpPr>
          <p:nvPr>
            <p:ph type="title"/>
          </p:nvPr>
        </p:nvSpPr>
        <p:spPr/>
        <p:txBody>
          <a:bodyPr/>
          <a:lstStyle/>
          <a:p>
            <a:r>
              <a:rPr lang="en-GB" sz="4000" dirty="0">
                <a:solidFill>
                  <a:schemeClr val="tx1"/>
                </a:solidFill>
              </a:rPr>
              <a:t>CMS  Installation</a:t>
            </a:r>
          </a:p>
        </p:txBody>
      </p:sp>
      <p:pic>
        <p:nvPicPr>
          <p:cNvPr id="303107" name="Picture 3"/>
          <p:cNvPicPr>
            <a:picLocks noChangeAspect="1" noChangeArrowheads="1"/>
          </p:cNvPicPr>
          <p:nvPr/>
        </p:nvPicPr>
        <p:blipFill>
          <a:blip r:embed="rId3"/>
          <a:srcRect/>
          <a:stretch>
            <a:fillRect/>
          </a:stretch>
        </p:blipFill>
        <p:spPr bwMode="auto">
          <a:xfrm>
            <a:off x="431800" y="3681413"/>
            <a:ext cx="3581400" cy="2805112"/>
          </a:xfrm>
          <a:prstGeom prst="rect">
            <a:avLst/>
          </a:prstGeom>
          <a:noFill/>
          <a:ln w="9525">
            <a:noFill/>
            <a:miter lim="800000"/>
            <a:headEnd/>
            <a:tailEnd/>
          </a:ln>
          <a:effectLst/>
        </p:spPr>
      </p:pic>
      <p:pic>
        <p:nvPicPr>
          <p:cNvPr id="303108" name="Picture 4" descr="20523"/>
          <p:cNvPicPr>
            <a:picLocks noChangeAspect="1" noChangeArrowheads="1"/>
          </p:cNvPicPr>
          <p:nvPr/>
        </p:nvPicPr>
        <p:blipFill>
          <a:blip r:embed="rId4" cstate="print"/>
          <a:srcRect/>
          <a:stretch>
            <a:fillRect/>
          </a:stretch>
        </p:blipFill>
        <p:spPr bwMode="auto">
          <a:xfrm>
            <a:off x="5345113" y="908050"/>
            <a:ext cx="3417887" cy="5105400"/>
          </a:xfrm>
          <a:prstGeom prst="rect">
            <a:avLst/>
          </a:prstGeom>
          <a:noFill/>
        </p:spPr>
      </p:pic>
      <p:sp>
        <p:nvSpPr>
          <p:cNvPr id="303109" name="Text Box 5"/>
          <p:cNvSpPr txBox="1">
            <a:spLocks noChangeArrowheads="1"/>
          </p:cNvSpPr>
          <p:nvPr/>
        </p:nvSpPr>
        <p:spPr bwMode="auto">
          <a:xfrm>
            <a:off x="5791200" y="5949950"/>
            <a:ext cx="2884488" cy="581025"/>
          </a:xfrm>
          <a:prstGeom prst="rect">
            <a:avLst/>
          </a:prstGeom>
          <a:solidFill>
            <a:schemeClr val="accent1"/>
          </a:solidFill>
          <a:ln w="9525">
            <a:noFill/>
            <a:miter lim="800000"/>
            <a:headEnd/>
            <a:tailEnd/>
          </a:ln>
          <a:effectLst/>
        </p:spPr>
        <p:txBody>
          <a:bodyPr>
            <a:spAutoFit/>
          </a:bodyPr>
          <a:lstStyle/>
          <a:p>
            <a:pPr>
              <a:lnSpc>
                <a:spcPct val="100000"/>
              </a:lnSpc>
              <a:spcBef>
                <a:spcPct val="0"/>
              </a:spcBef>
              <a:buClrTx/>
              <a:buSzTx/>
              <a:buFontTx/>
              <a:buNone/>
            </a:pPr>
            <a:r>
              <a:rPr lang="en-US" sz="1600"/>
              <a:t>End Cap Muon, Plus side</a:t>
            </a:r>
          </a:p>
          <a:p>
            <a:pPr>
              <a:lnSpc>
                <a:spcPct val="100000"/>
              </a:lnSpc>
              <a:spcBef>
                <a:spcPct val="0"/>
              </a:spcBef>
              <a:buClrTx/>
              <a:buSzTx/>
              <a:buFontTx/>
              <a:buNone/>
            </a:pPr>
            <a:r>
              <a:rPr lang="en-US" sz="1600"/>
              <a:t>Upstream wheel-Jan 9, 2007</a:t>
            </a:r>
          </a:p>
        </p:txBody>
      </p:sp>
      <p:sp>
        <p:nvSpPr>
          <p:cNvPr id="303111" name="Text Box 7"/>
          <p:cNvSpPr txBox="1">
            <a:spLocks noChangeArrowheads="1"/>
          </p:cNvSpPr>
          <p:nvPr/>
        </p:nvSpPr>
        <p:spPr bwMode="auto">
          <a:xfrm>
            <a:off x="376238" y="1125538"/>
            <a:ext cx="4627562" cy="1763712"/>
          </a:xfrm>
          <a:prstGeom prst="rect">
            <a:avLst/>
          </a:prstGeom>
          <a:noFill/>
          <a:ln w="9525" algn="ctr">
            <a:noFill/>
            <a:miter lim="800000"/>
            <a:headEnd/>
            <a:tailEnd/>
          </a:ln>
          <a:effectLst/>
        </p:spPr>
        <p:txBody>
          <a:bodyPr lIns="92075" tIns="46038" rIns="92075" bIns="46038">
            <a:spAutoFit/>
          </a:bodyPr>
          <a:lstStyle/>
          <a:p>
            <a:pPr marL="342900" indent="-342900">
              <a:buFont typeface="Wingdings" pitchFamily="2" charset="2"/>
              <a:buChar char="l"/>
            </a:pPr>
            <a:r>
              <a:rPr lang="en-US" sz="1800"/>
              <a:t>The enclosure was finished very late  - only became available in Oct 2007</a:t>
            </a:r>
          </a:p>
          <a:p>
            <a:pPr marL="342900" indent="-342900">
              <a:buFont typeface="Wingdings" pitchFamily="2" charset="2"/>
              <a:buChar char="l"/>
            </a:pPr>
            <a:r>
              <a:rPr lang="en-US" sz="1800"/>
              <a:t>Large pieces, weighing as much as 2000 Tons, were assembled above ground and lowered down a shaft to the hall 100m below ground using a massive crane</a:t>
            </a:r>
          </a:p>
        </p:txBody>
      </p:sp>
      <p:graphicFrame>
        <p:nvGraphicFramePr>
          <p:cNvPr id="303122" name="Object 18">
            <a:hlinkClick r:id="rId5" action="ppaction://program"/>
          </p:cNvPr>
          <p:cNvGraphicFramePr>
            <a:graphicFrameLocks noChangeAspect="1"/>
          </p:cNvGraphicFramePr>
          <p:nvPr>
            <p:ph idx="1"/>
          </p:nvPr>
        </p:nvGraphicFramePr>
        <p:xfrm>
          <a:off x="2951163" y="2790825"/>
          <a:ext cx="1866900" cy="530225"/>
        </p:xfrm>
        <a:graphic>
          <a:graphicData uri="http://schemas.openxmlformats.org/presentationml/2006/ole">
            <p:oleObj spid="_x0000_s303122" name="Package" r:id="rId6" imgW="1866960" imgH="485640" progId="Package">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verb" presetSubtype="0" fill="hold" nodeType="clickEffect">
                                  <p:stCondLst>
                                    <p:cond delay="0"/>
                                  </p:stCondLst>
                                  <p:childTnLst>
                                    <p:cmd type="verb" cmd="0">
                                      <p:cBhvr>
                                        <p:cTn id="6" dur="1" fill="hold"/>
                                        <p:tgtEl>
                                          <p:spTgt spid="303122"/>
                                        </p:tgtEl>
                                      </p:cBhvr>
                                    </p:cmd>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smtClean="0"/>
              <a:t>CMS Data Analysis School  September 11, 2012</a:t>
            </a:r>
            <a:endParaRPr lang="en-US"/>
          </a:p>
        </p:txBody>
      </p:sp>
      <p:sp>
        <p:nvSpPr>
          <p:cNvPr id="6" name="Slide Number Placeholder 4"/>
          <p:cNvSpPr>
            <a:spLocks noGrp="1"/>
          </p:cNvSpPr>
          <p:nvPr>
            <p:ph type="sldNum" sz="quarter" idx="11"/>
          </p:nvPr>
        </p:nvSpPr>
        <p:spPr/>
        <p:txBody>
          <a:bodyPr/>
          <a:lstStyle/>
          <a:p>
            <a:fld id="{14E86E8E-39D7-4ACD-B70E-83F031968A01}" type="slidenum">
              <a:rPr lang="en-US"/>
              <a:pPr/>
              <a:t>67</a:t>
            </a:fld>
            <a:endParaRPr lang="en-US"/>
          </a:p>
        </p:txBody>
      </p:sp>
      <p:sp>
        <p:nvSpPr>
          <p:cNvPr id="300034" name="Rectangle 2"/>
          <p:cNvSpPr>
            <a:spLocks noGrp="1" noChangeArrowheads="1"/>
          </p:cNvSpPr>
          <p:nvPr>
            <p:ph type="title"/>
          </p:nvPr>
        </p:nvSpPr>
        <p:spPr/>
        <p:txBody>
          <a:bodyPr/>
          <a:lstStyle/>
          <a:p>
            <a:r>
              <a:rPr lang="en-US" sz="3600" dirty="0">
                <a:solidFill>
                  <a:schemeClr val="tx1"/>
                </a:solidFill>
              </a:rPr>
              <a:t>A Half-cylinder of the Forward Pixels</a:t>
            </a:r>
          </a:p>
        </p:txBody>
      </p:sp>
      <p:sp>
        <p:nvSpPr>
          <p:cNvPr id="300035" name="Rectangle 3"/>
          <p:cNvSpPr>
            <a:spLocks noChangeArrowheads="1"/>
          </p:cNvSpPr>
          <p:nvPr/>
        </p:nvSpPr>
        <p:spPr bwMode="auto">
          <a:xfrm>
            <a:off x="4059238" y="1619250"/>
            <a:ext cx="184150" cy="457200"/>
          </a:xfrm>
          <a:prstGeom prst="rect">
            <a:avLst/>
          </a:prstGeom>
          <a:noFill/>
          <a:ln w="9525">
            <a:noFill/>
            <a:miter lim="800000"/>
            <a:headEnd/>
            <a:tailEnd/>
          </a:ln>
        </p:spPr>
        <p:txBody>
          <a:bodyPr wrap="none">
            <a:spAutoFit/>
          </a:bodyPr>
          <a:lstStyle/>
          <a:p>
            <a:pPr eaLnBrk="0" hangingPunct="0">
              <a:lnSpc>
                <a:spcPct val="100000"/>
              </a:lnSpc>
              <a:spcBef>
                <a:spcPct val="0"/>
              </a:spcBef>
              <a:buClrTx/>
              <a:buSzTx/>
              <a:buFontTx/>
              <a:buNone/>
            </a:pPr>
            <a:endParaRPr lang="en-US">
              <a:ea typeface="ＭＳ Ｐゴシック" pitchFamily="1" charset="-128"/>
            </a:endParaRPr>
          </a:p>
        </p:txBody>
      </p:sp>
      <p:pic>
        <p:nvPicPr>
          <p:cNvPr id="300036" name="Picture 4" descr="IMG_1784"/>
          <p:cNvPicPr>
            <a:picLocks noChangeAspect="1" noChangeArrowheads="1"/>
          </p:cNvPicPr>
          <p:nvPr/>
        </p:nvPicPr>
        <p:blipFill>
          <a:blip r:embed="rId3" cstate="print"/>
          <a:srcRect/>
          <a:stretch>
            <a:fillRect/>
          </a:stretch>
        </p:blipFill>
        <p:spPr bwMode="auto">
          <a:xfrm>
            <a:off x="1035050" y="1071563"/>
            <a:ext cx="7316788" cy="5487987"/>
          </a:xfrm>
          <a:prstGeom prst="rect">
            <a:avLst/>
          </a:prstGeom>
          <a:noFill/>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Footer Placeholder 2"/>
          <p:cNvSpPr>
            <a:spLocks noGrp="1"/>
          </p:cNvSpPr>
          <p:nvPr>
            <p:ph type="ftr" sz="quarter" idx="10"/>
          </p:nvPr>
        </p:nvSpPr>
        <p:spPr/>
        <p:txBody>
          <a:bodyPr/>
          <a:lstStyle/>
          <a:p>
            <a:r>
              <a:rPr lang="en-US" smtClean="0"/>
              <a:t>CMS Data Analysis School  September 11, 2012</a:t>
            </a:r>
            <a:endParaRPr lang="en-US"/>
          </a:p>
        </p:txBody>
      </p:sp>
      <p:sp>
        <p:nvSpPr>
          <p:cNvPr id="13" name="Slide Number Placeholder 3"/>
          <p:cNvSpPr>
            <a:spLocks noGrp="1"/>
          </p:cNvSpPr>
          <p:nvPr>
            <p:ph type="sldNum" sz="quarter" idx="11"/>
          </p:nvPr>
        </p:nvSpPr>
        <p:spPr/>
        <p:txBody>
          <a:bodyPr/>
          <a:lstStyle/>
          <a:p>
            <a:fld id="{D1EBDB16-1F0F-4747-8568-0BCD7431B771}" type="slidenum">
              <a:rPr lang="en-US"/>
              <a:pPr/>
              <a:t>68</a:t>
            </a:fld>
            <a:endParaRPr lang="en-US"/>
          </a:p>
        </p:txBody>
      </p:sp>
      <p:sp>
        <p:nvSpPr>
          <p:cNvPr id="157698" name="Rectangle 2"/>
          <p:cNvSpPr>
            <a:spLocks noGrp="1" noChangeArrowheads="1"/>
          </p:cNvSpPr>
          <p:nvPr>
            <p:ph type="title"/>
          </p:nvPr>
        </p:nvSpPr>
        <p:spPr/>
        <p:txBody>
          <a:bodyPr/>
          <a:lstStyle/>
          <a:p>
            <a:r>
              <a:rPr lang="en-US" dirty="0">
                <a:solidFill>
                  <a:schemeClr val="tx1"/>
                </a:solidFill>
              </a:rPr>
              <a:t>CMS Silicon Strip Detectors</a:t>
            </a:r>
          </a:p>
        </p:txBody>
      </p:sp>
      <p:pic>
        <p:nvPicPr>
          <p:cNvPr id="157701" name="Picture 5" descr="P1010022"/>
          <p:cNvPicPr>
            <a:picLocks noChangeAspect="1" noChangeArrowheads="1"/>
          </p:cNvPicPr>
          <p:nvPr/>
        </p:nvPicPr>
        <p:blipFill>
          <a:blip r:embed="rId2"/>
          <a:srcRect l="2327" t="12447" r="1164" b="3111"/>
          <a:stretch>
            <a:fillRect/>
          </a:stretch>
        </p:blipFill>
        <p:spPr bwMode="auto">
          <a:xfrm>
            <a:off x="539750" y="1331913"/>
            <a:ext cx="3575050" cy="2311400"/>
          </a:xfrm>
          <a:prstGeom prst="rect">
            <a:avLst/>
          </a:prstGeom>
          <a:noFill/>
          <a:ln w="9525">
            <a:noFill/>
            <a:miter lim="800000"/>
            <a:headEnd/>
            <a:tailEnd/>
          </a:ln>
        </p:spPr>
      </p:pic>
      <p:pic>
        <p:nvPicPr>
          <p:cNvPr id="157703" name="Picture 7" descr="DSCN7387"/>
          <p:cNvPicPr>
            <a:picLocks noChangeAspect="1" noChangeArrowheads="1"/>
          </p:cNvPicPr>
          <p:nvPr/>
        </p:nvPicPr>
        <p:blipFill>
          <a:blip r:embed="rId3"/>
          <a:srcRect t="13016"/>
          <a:stretch>
            <a:fillRect/>
          </a:stretch>
        </p:blipFill>
        <p:spPr bwMode="auto">
          <a:xfrm>
            <a:off x="4284663" y="3213100"/>
            <a:ext cx="4500562" cy="3184525"/>
          </a:xfrm>
          <a:prstGeom prst="rect">
            <a:avLst/>
          </a:prstGeom>
          <a:noFill/>
          <a:ln w="9525">
            <a:noFill/>
            <a:miter lim="800000"/>
            <a:headEnd/>
            <a:tailEnd/>
          </a:ln>
        </p:spPr>
      </p:pic>
      <p:pic>
        <p:nvPicPr>
          <p:cNvPr id="157704" name="Picture 8"/>
          <p:cNvPicPr>
            <a:picLocks noChangeAspect="1" noChangeArrowheads="1"/>
          </p:cNvPicPr>
          <p:nvPr/>
        </p:nvPicPr>
        <p:blipFill>
          <a:blip r:embed="rId4"/>
          <a:srcRect l="6067" t="25618" r="3033" b="26292"/>
          <a:stretch>
            <a:fillRect/>
          </a:stretch>
        </p:blipFill>
        <p:spPr bwMode="auto">
          <a:xfrm>
            <a:off x="4427538" y="1341438"/>
            <a:ext cx="4213225" cy="1789112"/>
          </a:xfrm>
          <a:prstGeom prst="rect">
            <a:avLst/>
          </a:prstGeom>
          <a:noFill/>
          <a:ln w="9525">
            <a:noFill/>
            <a:miter lim="800000"/>
            <a:headEnd/>
            <a:tailEnd/>
          </a:ln>
        </p:spPr>
      </p:pic>
      <p:sp>
        <p:nvSpPr>
          <p:cNvPr id="157706" name="Text Box 10"/>
          <p:cNvSpPr txBox="1">
            <a:spLocks noChangeArrowheads="1"/>
          </p:cNvSpPr>
          <p:nvPr/>
        </p:nvSpPr>
        <p:spPr bwMode="auto">
          <a:xfrm>
            <a:off x="3203575" y="3033713"/>
            <a:ext cx="900113" cy="579437"/>
          </a:xfrm>
          <a:prstGeom prst="rect">
            <a:avLst/>
          </a:prstGeom>
          <a:solidFill>
            <a:srgbClr val="00CCFF">
              <a:alpha val="50000"/>
            </a:srgbClr>
          </a:solidFill>
          <a:ln w="12700" cap="sq">
            <a:noFill/>
            <a:miter lim="800000"/>
            <a:headEnd type="none" w="sm" len="sm"/>
            <a:tailEnd type="none" w="sm" len="sm"/>
          </a:ln>
          <a:effectLst/>
        </p:spPr>
        <p:txBody>
          <a:bodyPr>
            <a:spAutoFit/>
          </a:bodyPr>
          <a:lstStyle/>
          <a:p>
            <a:pPr eaLnBrk="0" hangingPunct="0">
              <a:lnSpc>
                <a:spcPct val="100000"/>
              </a:lnSpc>
              <a:buClrTx/>
              <a:buSzTx/>
              <a:buFontTx/>
              <a:buNone/>
            </a:pPr>
            <a:r>
              <a:rPr lang="en-US" sz="3200" b="1" dirty="0">
                <a:solidFill>
                  <a:schemeClr val="hlink"/>
                </a:solidFill>
              </a:rPr>
              <a:t>TIB</a:t>
            </a:r>
          </a:p>
        </p:txBody>
      </p:sp>
      <p:sp>
        <p:nvSpPr>
          <p:cNvPr id="157707" name="Text Box 11"/>
          <p:cNvSpPr txBox="1">
            <a:spLocks noChangeArrowheads="1"/>
          </p:cNvSpPr>
          <p:nvPr/>
        </p:nvSpPr>
        <p:spPr bwMode="auto">
          <a:xfrm>
            <a:off x="4427538" y="2528888"/>
            <a:ext cx="1044575" cy="579437"/>
          </a:xfrm>
          <a:prstGeom prst="rect">
            <a:avLst/>
          </a:prstGeom>
          <a:solidFill>
            <a:srgbClr val="00CCFF">
              <a:alpha val="50000"/>
            </a:srgbClr>
          </a:solidFill>
          <a:ln w="12700" cap="sq">
            <a:noFill/>
            <a:miter lim="800000"/>
            <a:headEnd type="none" w="sm" len="sm"/>
            <a:tailEnd type="none" w="sm" len="sm"/>
          </a:ln>
          <a:effectLst/>
        </p:spPr>
        <p:txBody>
          <a:bodyPr>
            <a:spAutoFit/>
          </a:bodyPr>
          <a:lstStyle/>
          <a:p>
            <a:pPr eaLnBrk="0" hangingPunct="0">
              <a:lnSpc>
                <a:spcPct val="100000"/>
              </a:lnSpc>
              <a:buClrTx/>
              <a:buSzTx/>
              <a:buFontTx/>
              <a:buNone/>
            </a:pPr>
            <a:r>
              <a:rPr lang="en-US" sz="3200" b="1">
                <a:solidFill>
                  <a:schemeClr val="hlink"/>
                </a:solidFill>
              </a:rPr>
              <a:t>TEC</a:t>
            </a:r>
          </a:p>
        </p:txBody>
      </p:sp>
      <p:sp>
        <p:nvSpPr>
          <p:cNvPr id="157709" name="Text Box 13"/>
          <p:cNvSpPr txBox="1">
            <a:spLocks noChangeArrowheads="1"/>
          </p:cNvSpPr>
          <p:nvPr/>
        </p:nvSpPr>
        <p:spPr bwMode="auto">
          <a:xfrm>
            <a:off x="4284663" y="3213100"/>
            <a:ext cx="1044575" cy="579438"/>
          </a:xfrm>
          <a:prstGeom prst="rect">
            <a:avLst/>
          </a:prstGeom>
          <a:solidFill>
            <a:srgbClr val="00CCFF">
              <a:alpha val="50000"/>
            </a:srgbClr>
          </a:solidFill>
          <a:ln w="12700" cap="sq">
            <a:noFill/>
            <a:miter lim="800000"/>
            <a:headEnd type="none" w="sm" len="sm"/>
            <a:tailEnd type="none" w="sm" len="sm"/>
          </a:ln>
          <a:effectLst/>
        </p:spPr>
        <p:txBody>
          <a:bodyPr>
            <a:spAutoFit/>
          </a:bodyPr>
          <a:lstStyle/>
          <a:p>
            <a:pPr eaLnBrk="0" hangingPunct="0">
              <a:lnSpc>
                <a:spcPct val="100000"/>
              </a:lnSpc>
              <a:buClrTx/>
              <a:buSzTx/>
              <a:buFontTx/>
              <a:buNone/>
            </a:pPr>
            <a:r>
              <a:rPr lang="en-US" sz="3200" b="1" dirty="0">
                <a:solidFill>
                  <a:schemeClr val="hlink"/>
                </a:solidFill>
              </a:rPr>
              <a:t>TOB</a:t>
            </a:r>
          </a:p>
        </p:txBody>
      </p:sp>
      <p:pic>
        <p:nvPicPr>
          <p:cNvPr id="157710" name="Picture 14" descr="PB302885"/>
          <p:cNvPicPr>
            <a:picLocks noChangeAspect="1" noChangeArrowheads="1"/>
          </p:cNvPicPr>
          <p:nvPr/>
        </p:nvPicPr>
        <p:blipFill>
          <a:blip r:embed="rId5"/>
          <a:srcRect t="2673" r="5544" b="5348"/>
          <a:stretch>
            <a:fillRect/>
          </a:stretch>
        </p:blipFill>
        <p:spPr bwMode="auto">
          <a:xfrm>
            <a:off x="395288" y="3703638"/>
            <a:ext cx="3697287" cy="2692400"/>
          </a:xfrm>
          <a:prstGeom prst="rect">
            <a:avLst/>
          </a:prstGeom>
          <a:noFill/>
          <a:ln w="12700">
            <a:noFill/>
            <a:miter lim="800000"/>
            <a:headEnd/>
            <a:tailEnd/>
          </a:ln>
          <a:effectLst/>
        </p:spPr>
      </p:pic>
      <p:sp>
        <p:nvSpPr>
          <p:cNvPr id="157708" name="Text Box 12"/>
          <p:cNvSpPr txBox="1">
            <a:spLocks noChangeArrowheads="1"/>
          </p:cNvSpPr>
          <p:nvPr/>
        </p:nvSpPr>
        <p:spPr bwMode="auto">
          <a:xfrm>
            <a:off x="395288" y="3681413"/>
            <a:ext cx="900112" cy="579437"/>
          </a:xfrm>
          <a:prstGeom prst="rect">
            <a:avLst/>
          </a:prstGeom>
          <a:solidFill>
            <a:srgbClr val="00CCFF">
              <a:alpha val="50000"/>
            </a:srgbClr>
          </a:solidFill>
          <a:ln w="12700" cap="sq">
            <a:noFill/>
            <a:miter lim="800000"/>
            <a:headEnd type="none" w="sm" len="sm"/>
            <a:tailEnd type="none" w="sm" len="sm"/>
          </a:ln>
          <a:effectLst/>
        </p:spPr>
        <p:txBody>
          <a:bodyPr>
            <a:spAutoFit/>
          </a:bodyPr>
          <a:lstStyle/>
          <a:p>
            <a:pPr eaLnBrk="0" hangingPunct="0">
              <a:lnSpc>
                <a:spcPct val="100000"/>
              </a:lnSpc>
              <a:buClrTx/>
              <a:buSzTx/>
              <a:buFontTx/>
              <a:buNone/>
            </a:pPr>
            <a:r>
              <a:rPr lang="en-US" sz="3200" b="1">
                <a:solidFill>
                  <a:schemeClr val="hlink"/>
                </a:solidFill>
              </a:rPr>
              <a:t>TID</a:t>
            </a:r>
          </a:p>
        </p:txBody>
      </p:sp>
      <p:sp>
        <p:nvSpPr>
          <p:cNvPr id="157711" name="Text Box 15"/>
          <p:cNvSpPr txBox="1">
            <a:spLocks noChangeArrowheads="1"/>
          </p:cNvSpPr>
          <p:nvPr/>
        </p:nvSpPr>
        <p:spPr bwMode="auto">
          <a:xfrm>
            <a:off x="900113" y="957263"/>
            <a:ext cx="7488237" cy="384175"/>
          </a:xfrm>
          <a:prstGeom prst="rect">
            <a:avLst/>
          </a:prstGeom>
          <a:noFill/>
          <a:ln w="9525" algn="ctr">
            <a:noFill/>
            <a:miter lim="800000"/>
            <a:headEnd/>
            <a:tailEnd/>
          </a:ln>
          <a:effectLst/>
        </p:spPr>
        <p:txBody>
          <a:bodyPr lIns="92075" tIns="46038" rIns="92075" bIns="46038">
            <a:spAutoFit/>
          </a:bodyPr>
          <a:lstStyle/>
          <a:p>
            <a:pPr marL="342900" indent="-342900"/>
            <a:r>
              <a:rPr lang="en-US" dirty="0"/>
              <a:t>2300 square feet of silicon detectors, 11 million strips</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Tight </a:t>
            </a:r>
            <a:r>
              <a:rPr lang="en-US" dirty="0" err="1" smtClean="0">
                <a:solidFill>
                  <a:schemeClr val="tx1"/>
                </a:solidFill>
              </a:rPr>
              <a:t>Muon</a:t>
            </a:r>
            <a:r>
              <a:rPr lang="en-US" dirty="0" smtClean="0">
                <a:solidFill>
                  <a:schemeClr val="tx1"/>
                </a:solidFill>
              </a:rPr>
              <a:t> Requirement</a:t>
            </a:r>
            <a:endParaRPr lang="en-US" dirty="0">
              <a:solidFill>
                <a:schemeClr val="tx1"/>
              </a:solidFill>
            </a:endParaRPr>
          </a:p>
        </p:txBody>
      </p:sp>
      <p:sp>
        <p:nvSpPr>
          <p:cNvPr id="4" name="Footer Placeholder 3"/>
          <p:cNvSpPr>
            <a:spLocks noGrp="1"/>
          </p:cNvSpPr>
          <p:nvPr>
            <p:ph type="ftr" sz="quarter" idx="10"/>
          </p:nvPr>
        </p:nvSpPr>
        <p:spPr/>
        <p:txBody>
          <a:bodyPr/>
          <a:lstStyle/>
          <a:p>
            <a:r>
              <a:rPr lang="en-US" smtClean="0"/>
              <a:t>CMS Data Analysis School  September 11, 2012</a:t>
            </a:r>
            <a:endParaRPr lang="en-US" dirty="0"/>
          </a:p>
        </p:txBody>
      </p:sp>
      <p:sp>
        <p:nvSpPr>
          <p:cNvPr id="5" name="Slide Number Placeholder 4"/>
          <p:cNvSpPr>
            <a:spLocks noGrp="1"/>
          </p:cNvSpPr>
          <p:nvPr>
            <p:ph type="sldNum" sz="quarter" idx="11"/>
          </p:nvPr>
        </p:nvSpPr>
        <p:spPr/>
        <p:txBody>
          <a:bodyPr/>
          <a:lstStyle/>
          <a:p>
            <a:fld id="{18178D1C-DE8A-4798-95A2-4F899DF1A931}" type="slidenum">
              <a:rPr lang="en-US" smtClean="0"/>
              <a:pPr/>
              <a:t>69</a:t>
            </a:fld>
            <a:endParaRPr lang="en-US"/>
          </a:p>
        </p:txBody>
      </p:sp>
      <p:pic>
        <p:nvPicPr>
          <p:cNvPr id="349186" name="Picture 2"/>
          <p:cNvPicPr>
            <a:picLocks noChangeAspect="1" noChangeArrowheads="1"/>
          </p:cNvPicPr>
          <p:nvPr/>
        </p:nvPicPr>
        <p:blipFill>
          <a:blip r:embed="rId2"/>
          <a:srcRect/>
          <a:stretch>
            <a:fillRect/>
          </a:stretch>
        </p:blipFill>
        <p:spPr bwMode="auto">
          <a:xfrm>
            <a:off x="681038" y="1214438"/>
            <a:ext cx="7781925" cy="4429125"/>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chemeClr val="tx1"/>
                </a:solidFill>
              </a:rPr>
              <a:t>Physics from Objects, e.g. Higgs</a:t>
            </a:r>
            <a:endParaRPr lang="en-US" sz="4000" dirty="0">
              <a:solidFill>
                <a:schemeClr val="tx1"/>
              </a:solidFill>
            </a:endParaRPr>
          </a:p>
        </p:txBody>
      </p:sp>
      <p:pic>
        <p:nvPicPr>
          <p:cNvPr id="14337" name="Picture 1"/>
          <p:cNvPicPr>
            <a:picLocks noChangeAspect="1" noChangeArrowheads="1"/>
          </p:cNvPicPr>
          <p:nvPr/>
        </p:nvPicPr>
        <p:blipFill>
          <a:blip r:embed="rId2"/>
          <a:srcRect/>
          <a:stretch>
            <a:fillRect/>
          </a:stretch>
        </p:blipFill>
        <p:spPr bwMode="auto">
          <a:xfrm>
            <a:off x="3527884" y="2672916"/>
            <a:ext cx="5571900" cy="2520280"/>
          </a:xfrm>
          <a:prstGeom prst="rect">
            <a:avLst/>
          </a:prstGeom>
          <a:noFill/>
          <a:ln w="9525">
            <a:noFill/>
            <a:miter lim="800000"/>
            <a:headEnd/>
            <a:tailEnd/>
          </a:ln>
        </p:spPr>
      </p:pic>
      <p:sp>
        <p:nvSpPr>
          <p:cNvPr id="5" name="Slide Number Placeholder 4"/>
          <p:cNvSpPr>
            <a:spLocks noGrp="1"/>
          </p:cNvSpPr>
          <p:nvPr>
            <p:ph type="sldNum" sz="quarter" idx="11"/>
          </p:nvPr>
        </p:nvSpPr>
        <p:spPr/>
        <p:txBody>
          <a:bodyPr/>
          <a:lstStyle/>
          <a:p>
            <a:fld id="{18178D1C-DE8A-4798-95A2-4F899DF1A931}" type="slidenum">
              <a:rPr lang="en-US" smtClean="0"/>
              <a:pPr/>
              <a:t>7</a:t>
            </a:fld>
            <a:endParaRPr lang="en-US"/>
          </a:p>
        </p:txBody>
      </p:sp>
      <p:sp>
        <p:nvSpPr>
          <p:cNvPr id="6" name="Footer Placeholder 5"/>
          <p:cNvSpPr>
            <a:spLocks noGrp="1"/>
          </p:cNvSpPr>
          <p:nvPr>
            <p:ph type="ftr" sz="quarter" idx="10"/>
          </p:nvPr>
        </p:nvSpPr>
        <p:spPr/>
        <p:txBody>
          <a:bodyPr/>
          <a:lstStyle/>
          <a:p>
            <a:r>
              <a:rPr lang="en-US" smtClean="0"/>
              <a:t>CMS Data Analysis School  September 11, 2012</a:t>
            </a:r>
            <a:endParaRPr lang="en-US" dirty="0"/>
          </a:p>
        </p:txBody>
      </p:sp>
      <p:sp>
        <p:nvSpPr>
          <p:cNvPr id="7" name="Content Placeholder 6"/>
          <p:cNvSpPr>
            <a:spLocks noGrp="1"/>
          </p:cNvSpPr>
          <p:nvPr>
            <p:ph idx="1"/>
          </p:nvPr>
        </p:nvSpPr>
        <p:spPr>
          <a:xfrm>
            <a:off x="468313" y="1196975"/>
            <a:ext cx="8388350" cy="1475941"/>
          </a:xfrm>
        </p:spPr>
        <p:txBody>
          <a:bodyPr/>
          <a:lstStyle/>
          <a:p>
            <a:r>
              <a:rPr lang="en-US" sz="2000" b="1" dirty="0" smtClean="0"/>
              <a:t>All new signals are expected to decay into some combination of these SM physics objects</a:t>
            </a:r>
          </a:p>
          <a:p>
            <a:r>
              <a:rPr lang="en-US" sz="2000" b="1" dirty="0" smtClean="0"/>
              <a:t>All “known” or “normal”  processes will also have these objects in their final states, leading to backgrounds to physics searches,</a:t>
            </a:r>
            <a:endParaRPr lang="en-US" sz="2000" b="1" dirty="0"/>
          </a:p>
        </p:txBody>
      </p:sp>
      <p:grpSp>
        <p:nvGrpSpPr>
          <p:cNvPr id="8" name="Group 4"/>
          <p:cNvGrpSpPr>
            <a:grpSpLocks/>
          </p:cNvGrpSpPr>
          <p:nvPr/>
        </p:nvGrpSpPr>
        <p:grpSpPr bwMode="auto">
          <a:xfrm>
            <a:off x="144772" y="2708920"/>
            <a:ext cx="3347108" cy="3080205"/>
            <a:chOff x="1565" y="550"/>
            <a:chExt cx="2976" cy="3269"/>
          </a:xfrm>
        </p:grpSpPr>
        <p:pic>
          <p:nvPicPr>
            <p:cNvPr id="9" name="Picture 5" descr="HiggsBR"/>
            <p:cNvPicPr preferRelativeResize="0">
              <a:picLocks noChangeAspect="1" noChangeArrowheads="1"/>
            </p:cNvPicPr>
            <p:nvPr/>
          </p:nvPicPr>
          <p:blipFill>
            <a:blip r:embed="rId3" cstate="print"/>
            <a:srcRect l="1590" r="28261"/>
            <a:stretch>
              <a:fillRect/>
            </a:stretch>
          </p:blipFill>
          <p:spPr bwMode="auto">
            <a:xfrm>
              <a:off x="1566" y="572"/>
              <a:ext cx="2975" cy="2862"/>
            </a:xfrm>
            <a:prstGeom prst="rect">
              <a:avLst/>
            </a:prstGeom>
            <a:noFill/>
            <a:ln>
              <a:noFill/>
            </a:ln>
            <a:effectLst/>
          </p:spPr>
        </p:pic>
        <p:sp>
          <p:nvSpPr>
            <p:cNvPr id="10" name="Freeform 6"/>
            <p:cNvSpPr>
              <a:spLocks/>
            </p:cNvSpPr>
            <p:nvPr/>
          </p:nvSpPr>
          <p:spPr bwMode="auto">
            <a:xfrm>
              <a:off x="3130" y="550"/>
              <a:ext cx="22" cy="2835"/>
            </a:xfrm>
            <a:custGeom>
              <a:avLst/>
              <a:gdLst/>
              <a:ahLst/>
              <a:cxnLst>
                <a:cxn ang="0">
                  <a:pos x="0" y="3342"/>
                </a:cxn>
                <a:cxn ang="0">
                  <a:pos x="0" y="0"/>
                </a:cxn>
              </a:cxnLst>
              <a:rect l="0" t="0" r="r" b="b"/>
              <a:pathLst>
                <a:path w="1" h="3342">
                  <a:moveTo>
                    <a:pt x="0" y="3342"/>
                  </a:moveTo>
                  <a:lnTo>
                    <a:pt x="0" y="0"/>
                  </a:lnTo>
                </a:path>
              </a:pathLst>
            </a:custGeom>
            <a:noFill/>
            <a:ln w="38100" cap="flat" cmpd="sng">
              <a:solidFill>
                <a:srgbClr val="CC6600"/>
              </a:solidFill>
              <a:prstDash val="solid"/>
              <a:round/>
              <a:headEnd type="none" w="sm" len="sm"/>
              <a:tailEnd type="none" w="sm" len="sm"/>
            </a:ln>
            <a:effectLst/>
          </p:spPr>
          <p:txBody>
            <a:bodyPr/>
            <a:lstStyle/>
            <a:p>
              <a:endParaRPr lang="en-US"/>
            </a:p>
          </p:txBody>
        </p:sp>
        <p:sp>
          <p:nvSpPr>
            <p:cNvPr id="11" name="Line 7"/>
            <p:cNvSpPr>
              <a:spLocks noChangeShapeType="1"/>
            </p:cNvSpPr>
            <p:nvPr/>
          </p:nvSpPr>
          <p:spPr bwMode="auto">
            <a:xfrm flipH="1">
              <a:off x="2835" y="3294"/>
              <a:ext cx="295" cy="1"/>
            </a:xfrm>
            <a:prstGeom prst="line">
              <a:avLst/>
            </a:prstGeom>
            <a:noFill/>
            <a:ln w="28575">
              <a:solidFill>
                <a:srgbClr val="CC6600"/>
              </a:solidFill>
              <a:round/>
              <a:headEnd type="none" w="sm" len="sm"/>
              <a:tailEnd type="triangle" w="lg" len="lg"/>
            </a:ln>
            <a:effectLst/>
          </p:spPr>
          <p:txBody>
            <a:bodyPr/>
            <a:lstStyle/>
            <a:p>
              <a:endParaRPr lang="en-US"/>
            </a:p>
          </p:txBody>
        </p:sp>
        <p:sp>
          <p:nvSpPr>
            <p:cNvPr id="12" name="Text Box 8"/>
            <p:cNvSpPr txBox="1">
              <a:spLocks noChangeArrowheads="1"/>
            </p:cNvSpPr>
            <p:nvPr/>
          </p:nvSpPr>
          <p:spPr bwMode="auto">
            <a:xfrm>
              <a:off x="1565" y="3133"/>
              <a:ext cx="1292" cy="686"/>
            </a:xfrm>
            <a:prstGeom prst="rect">
              <a:avLst/>
            </a:prstGeom>
            <a:solidFill>
              <a:srgbClr val="CC6600"/>
            </a:solidFill>
            <a:ln w="12700" cap="sq">
              <a:noFill/>
              <a:miter lim="800000"/>
              <a:headEnd type="none" w="sm" len="sm"/>
              <a:tailEnd type="none" w="sm" len="sm"/>
            </a:ln>
            <a:effectLst/>
          </p:spPr>
          <p:txBody>
            <a:bodyPr wrap="square">
              <a:spAutoFit/>
            </a:bodyPr>
            <a:lstStyle/>
            <a:p>
              <a:pPr eaLnBrk="0" hangingPunct="0">
                <a:lnSpc>
                  <a:spcPct val="100000"/>
                </a:lnSpc>
                <a:buClrTx/>
                <a:buSzTx/>
                <a:buFontTx/>
                <a:buNone/>
              </a:pPr>
              <a:r>
                <a:rPr lang="en-US" sz="1800" b="1" dirty="0">
                  <a:solidFill>
                    <a:srgbClr val="FFFF99"/>
                  </a:solidFill>
                </a:rPr>
                <a:t>Excluded by LEP</a:t>
              </a:r>
            </a:p>
          </p:txBody>
        </p:sp>
      </p:grpSp>
    </p:spTree>
    <p:extLst>
      <p:ext uri="{BB962C8B-B14F-4D97-AF65-F5344CB8AC3E}">
        <p14:creationId xmlns="" xmlns:p14="http://schemas.microsoft.com/office/powerpoint/2010/main" val="160426958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smtClean="0"/>
              <a:t>CMS Data Analysis School  September 11, 2012</a:t>
            </a:r>
            <a:endParaRPr lang="en-US" dirty="0"/>
          </a:p>
        </p:txBody>
      </p:sp>
      <p:sp>
        <p:nvSpPr>
          <p:cNvPr id="5" name="Slide Number Placeholder 4"/>
          <p:cNvSpPr>
            <a:spLocks noGrp="1"/>
          </p:cNvSpPr>
          <p:nvPr>
            <p:ph type="sldNum" sz="quarter" idx="11"/>
          </p:nvPr>
        </p:nvSpPr>
        <p:spPr/>
        <p:txBody>
          <a:bodyPr/>
          <a:lstStyle/>
          <a:p>
            <a:fld id="{18178D1C-DE8A-4798-95A2-4F899DF1A931}" type="slidenum">
              <a:rPr lang="en-US" smtClean="0"/>
              <a:pPr/>
              <a:t>70</a:t>
            </a:fld>
            <a:endParaRPr lang="en-US"/>
          </a:p>
        </p:txBody>
      </p:sp>
      <p:pic>
        <p:nvPicPr>
          <p:cNvPr id="6" name="Picture 13" descr="CMSoverview"/>
          <p:cNvPicPr>
            <a:picLocks noGrp="1" noChangeAspect="1" noChangeArrowheads="1"/>
          </p:cNvPicPr>
          <p:nvPr>
            <p:ph sz="quarter" idx="4294967295"/>
          </p:nvPr>
        </p:nvPicPr>
        <p:blipFill>
          <a:blip r:embed="rId2"/>
          <a:srcRect/>
          <a:stretch>
            <a:fillRect/>
          </a:stretch>
        </p:blipFill>
        <p:spPr>
          <a:xfrm>
            <a:off x="444875" y="584684"/>
            <a:ext cx="7871665" cy="5621400"/>
          </a:xfrm>
          <a:prstGeom prst="rect">
            <a:avLst/>
          </a:prstGeom>
          <a:noFill/>
          <a:ln/>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solidFill>
              </a:rPr>
              <a:t>Production Kinematics - 2</a:t>
            </a:r>
            <a:endParaRPr lang="en-US" dirty="0">
              <a:solidFill>
                <a:schemeClr val="tx1"/>
              </a:solidFill>
            </a:endParaRPr>
          </a:p>
        </p:txBody>
      </p:sp>
      <p:sp>
        <p:nvSpPr>
          <p:cNvPr id="2" name="Footer Placeholder 1"/>
          <p:cNvSpPr>
            <a:spLocks noGrp="1"/>
          </p:cNvSpPr>
          <p:nvPr>
            <p:ph type="ftr" sz="quarter" idx="10"/>
          </p:nvPr>
        </p:nvSpPr>
        <p:spPr/>
        <p:txBody>
          <a:bodyPr/>
          <a:lstStyle/>
          <a:p>
            <a:r>
              <a:rPr lang="en-US" smtClean="0"/>
              <a:t>CMS Data Analysis School  September 11, 2012</a:t>
            </a:r>
            <a:endParaRPr lang="en-US" dirty="0"/>
          </a:p>
        </p:txBody>
      </p:sp>
      <p:sp>
        <p:nvSpPr>
          <p:cNvPr id="3" name="Slide Number Placeholder 2"/>
          <p:cNvSpPr>
            <a:spLocks noGrp="1"/>
          </p:cNvSpPr>
          <p:nvPr>
            <p:ph type="sldNum" sz="quarter" idx="11"/>
          </p:nvPr>
        </p:nvSpPr>
        <p:spPr/>
        <p:txBody>
          <a:bodyPr/>
          <a:lstStyle/>
          <a:p>
            <a:fld id="{2E734FBE-9EC0-4503-BC17-2C863CC45537}" type="slidenum">
              <a:rPr lang="en-US" smtClean="0"/>
              <a:pPr/>
              <a:t>71</a:t>
            </a:fld>
            <a:endParaRPr lang="en-US"/>
          </a:p>
        </p:txBody>
      </p:sp>
      <p:sp>
        <p:nvSpPr>
          <p:cNvPr id="6" name="Content Placeholder 5"/>
          <p:cNvSpPr>
            <a:spLocks noGrp="1"/>
          </p:cNvSpPr>
          <p:nvPr>
            <p:ph idx="4294967295"/>
          </p:nvPr>
        </p:nvSpPr>
        <p:spPr>
          <a:xfrm>
            <a:off x="755650" y="1052513"/>
            <a:ext cx="8388350" cy="720725"/>
          </a:xfrm>
        </p:spPr>
        <p:txBody>
          <a:bodyPr/>
          <a:lstStyle/>
          <a:p>
            <a:pPr>
              <a:buNone/>
            </a:pPr>
            <a:r>
              <a:rPr lang="en-US" sz="2000" dirty="0" smtClean="0"/>
              <a:t>The Y</a:t>
            </a:r>
            <a:r>
              <a:rPr lang="en-US" sz="2000" baseline="-25000" dirty="0" smtClean="0"/>
              <a:t>B</a:t>
            </a:r>
            <a:r>
              <a:rPr lang="en-US" sz="2000" dirty="0" smtClean="0"/>
              <a:t> that we effectively use is the one that takes the particle from the frame where P</a:t>
            </a:r>
            <a:r>
              <a:rPr lang="en-US" sz="2000" baseline="-25000" dirty="0" smtClean="0"/>
              <a:t>L</a:t>
            </a:r>
            <a:r>
              <a:rPr lang="en-US" sz="2000" dirty="0" smtClean="0"/>
              <a:t>=0 to the lab</a:t>
            </a:r>
            <a:endParaRPr lang="en-US" sz="2000" dirty="0"/>
          </a:p>
        </p:txBody>
      </p:sp>
      <p:graphicFrame>
        <p:nvGraphicFramePr>
          <p:cNvPr id="212993" name="Object 1"/>
          <p:cNvGraphicFramePr>
            <a:graphicFrameLocks noChangeAspect="1"/>
          </p:cNvGraphicFramePr>
          <p:nvPr/>
        </p:nvGraphicFramePr>
        <p:xfrm>
          <a:off x="575556" y="1772816"/>
          <a:ext cx="3562350" cy="950913"/>
        </p:xfrm>
        <a:graphic>
          <a:graphicData uri="http://schemas.openxmlformats.org/presentationml/2006/ole">
            <p:oleObj spid="_x0000_s379906" name="Equation" r:id="rId3" imgW="2286000" imgH="609480" progId="Equation.3">
              <p:embed/>
            </p:oleObj>
          </a:graphicData>
        </a:graphic>
      </p:graphicFrame>
      <p:graphicFrame>
        <p:nvGraphicFramePr>
          <p:cNvPr id="7" name="Object 6"/>
          <p:cNvGraphicFramePr>
            <a:graphicFrameLocks noChangeAspect="1"/>
          </p:cNvGraphicFramePr>
          <p:nvPr/>
        </p:nvGraphicFramePr>
        <p:xfrm>
          <a:off x="155575" y="4067175"/>
          <a:ext cx="5329238" cy="944563"/>
        </p:xfrm>
        <a:graphic>
          <a:graphicData uri="http://schemas.openxmlformats.org/presentationml/2006/ole">
            <p:oleObj spid="_x0000_s379907" name="Equation" r:id="rId4" imgW="4444920" imgH="787320" progId="Equation.3">
              <p:embed/>
            </p:oleObj>
          </a:graphicData>
        </a:graphic>
      </p:graphicFrame>
      <p:sp>
        <p:nvSpPr>
          <p:cNvPr id="8" name="TextBox 7"/>
          <p:cNvSpPr txBox="1"/>
          <p:nvPr/>
        </p:nvSpPr>
        <p:spPr>
          <a:xfrm>
            <a:off x="287524" y="3518777"/>
            <a:ext cx="5508612" cy="486287"/>
          </a:xfrm>
          <a:prstGeom prst="rect">
            <a:avLst/>
          </a:prstGeom>
          <a:noFill/>
        </p:spPr>
        <p:txBody>
          <a:bodyPr wrap="square" rtlCol="0">
            <a:spAutoFit/>
          </a:bodyPr>
          <a:lstStyle/>
          <a:p>
            <a:r>
              <a:rPr lang="en-US" sz="1600" dirty="0" smtClean="0"/>
              <a:t>For relativistic particles, </a:t>
            </a:r>
            <a:r>
              <a:rPr lang="en-US" sz="1600" dirty="0" smtClean="0">
                <a:latin typeface="Symbol" pitchFamily="18" charset="2"/>
              </a:rPr>
              <a:t>b</a:t>
            </a:r>
            <a:r>
              <a:rPr lang="en-US" sz="1600" dirty="0" smtClean="0"/>
              <a:t>~1, the momentum drops out, only depends on angle. Called </a:t>
            </a:r>
            <a:r>
              <a:rPr lang="en-US" sz="1600" dirty="0" err="1" smtClean="0"/>
              <a:t>pseudorapidity</a:t>
            </a:r>
            <a:r>
              <a:rPr lang="en-US" sz="1600" dirty="0" smtClean="0"/>
              <a:t>, </a:t>
            </a:r>
            <a:r>
              <a:rPr lang="en-US" sz="1600" dirty="0" smtClean="0">
                <a:latin typeface="Symbol" pitchFamily="18" charset="2"/>
              </a:rPr>
              <a:t>h</a:t>
            </a:r>
            <a:r>
              <a:rPr lang="en-US" sz="1600" dirty="0" smtClean="0"/>
              <a:t>. </a:t>
            </a:r>
            <a:endParaRPr lang="en-US" sz="1600" dirty="0"/>
          </a:p>
        </p:txBody>
      </p:sp>
      <p:graphicFrame>
        <p:nvGraphicFramePr>
          <p:cNvPr id="9" name="Object 8"/>
          <p:cNvGraphicFramePr>
            <a:graphicFrameLocks noChangeAspect="1"/>
          </p:cNvGraphicFramePr>
          <p:nvPr/>
        </p:nvGraphicFramePr>
        <p:xfrm>
          <a:off x="5688124" y="1844824"/>
          <a:ext cx="1742678" cy="618370"/>
        </p:xfrm>
        <a:graphic>
          <a:graphicData uri="http://schemas.openxmlformats.org/presentationml/2006/ole">
            <p:oleObj spid="_x0000_s379908" name="Equation" r:id="rId5" imgW="1180800" imgH="419040" progId="Equation.3">
              <p:embed/>
            </p:oleObj>
          </a:graphicData>
        </a:graphic>
      </p:graphicFrame>
      <p:cxnSp>
        <p:nvCxnSpPr>
          <p:cNvPr id="11" name="Straight Arrow Connector 10"/>
          <p:cNvCxnSpPr/>
          <p:nvPr/>
        </p:nvCxnSpPr>
        <p:spPr bwMode="auto">
          <a:xfrm>
            <a:off x="4463988" y="2204864"/>
            <a:ext cx="720080" cy="1588"/>
          </a:xfrm>
          <a:prstGeom prst="straightConnector1">
            <a:avLst/>
          </a:prstGeom>
          <a:noFill/>
          <a:ln w="9525" cap="flat" cmpd="sng" algn="ctr">
            <a:solidFill>
              <a:schemeClr val="tx1"/>
            </a:solidFill>
            <a:prstDash val="solid"/>
            <a:round/>
            <a:headEnd type="none" w="med" len="med"/>
            <a:tailEnd type="arrow"/>
          </a:ln>
          <a:effectLst/>
        </p:spPr>
      </p:cxnSp>
      <p:sp>
        <p:nvSpPr>
          <p:cNvPr id="12" name="TextBox 11"/>
          <p:cNvSpPr txBox="1"/>
          <p:nvPr/>
        </p:nvSpPr>
        <p:spPr>
          <a:xfrm>
            <a:off x="287524" y="6078778"/>
            <a:ext cx="8642109" cy="338554"/>
          </a:xfrm>
          <a:prstGeom prst="rect">
            <a:avLst/>
          </a:prstGeom>
          <a:noFill/>
          <a:ln>
            <a:solidFill>
              <a:srgbClr val="0070C0"/>
            </a:solidFill>
          </a:ln>
        </p:spPr>
        <p:txBody>
          <a:bodyPr wrap="none" rtlCol="0">
            <a:spAutoFit/>
          </a:bodyPr>
          <a:lstStyle/>
          <a:p>
            <a:r>
              <a:rPr lang="en-US" sz="2000" dirty="0" smtClean="0"/>
              <a:t>Detector should focus on measuring P</a:t>
            </a:r>
            <a:r>
              <a:rPr lang="en-US" sz="2000" baseline="-25000" dirty="0" smtClean="0"/>
              <a:t>t </a:t>
            </a:r>
            <a:r>
              <a:rPr lang="en-US" sz="2000" dirty="0" smtClean="0"/>
              <a:t>, </a:t>
            </a:r>
            <a:r>
              <a:rPr lang="en-US" sz="2000" dirty="0" smtClean="0">
                <a:latin typeface="Symbol" pitchFamily="18" charset="2"/>
              </a:rPr>
              <a:t>h</a:t>
            </a:r>
            <a:r>
              <a:rPr lang="en-US" sz="2000" dirty="0" smtClean="0"/>
              <a:t> (polar angle), </a:t>
            </a:r>
            <a:r>
              <a:rPr lang="en-US" sz="2000" dirty="0" err="1" smtClean="0"/>
              <a:t>azimuthal</a:t>
            </a:r>
            <a:r>
              <a:rPr lang="en-US" sz="2000" dirty="0" smtClean="0"/>
              <a:t> angle, </a:t>
            </a:r>
            <a:r>
              <a:rPr lang="en-US" sz="2000" dirty="0" smtClean="0">
                <a:latin typeface="Symbol" pitchFamily="18" charset="2"/>
              </a:rPr>
              <a:t>f</a:t>
            </a:r>
            <a:endParaRPr lang="en-US" sz="2000" dirty="0">
              <a:latin typeface="Symbol" pitchFamily="18" charset="2"/>
            </a:endParaRPr>
          </a:p>
        </p:txBody>
      </p:sp>
      <p:sp>
        <p:nvSpPr>
          <p:cNvPr id="13" name="TextBox 12"/>
          <p:cNvSpPr txBox="1"/>
          <p:nvPr/>
        </p:nvSpPr>
        <p:spPr>
          <a:xfrm>
            <a:off x="323528" y="2780928"/>
            <a:ext cx="4536504" cy="683264"/>
          </a:xfrm>
          <a:prstGeom prst="rect">
            <a:avLst/>
          </a:prstGeom>
          <a:noFill/>
        </p:spPr>
        <p:txBody>
          <a:bodyPr wrap="square" rtlCol="0">
            <a:spAutoFit/>
          </a:bodyPr>
          <a:lstStyle/>
          <a:p>
            <a:r>
              <a:rPr lang="en-US" sz="1600" dirty="0" smtClean="0"/>
              <a:t>Since y’= y + Y</a:t>
            </a:r>
            <a:r>
              <a:rPr lang="en-US" sz="1600" baseline="-25000" dirty="0" smtClean="0"/>
              <a:t>B</a:t>
            </a:r>
            <a:r>
              <a:rPr lang="en-US" sz="1600" dirty="0" smtClean="0"/>
              <a:t>, span of a object </a:t>
            </a:r>
            <a:r>
              <a:rPr lang="en-US" sz="1600" dirty="0" smtClean="0">
                <a:latin typeface="Symbol" pitchFamily="18" charset="2"/>
              </a:rPr>
              <a:t>D</a:t>
            </a:r>
            <a:r>
              <a:rPr lang="en-US" sz="1600" dirty="0" smtClean="0"/>
              <a:t> y = y</a:t>
            </a:r>
            <a:r>
              <a:rPr lang="en-US" sz="1600" baseline="-25000" dirty="0" smtClean="0"/>
              <a:t>1</a:t>
            </a:r>
            <a:r>
              <a:rPr lang="en-US" sz="1600" dirty="0" smtClean="0"/>
              <a:t>-y</a:t>
            </a:r>
            <a:r>
              <a:rPr lang="en-US" sz="1600" baseline="-25000" dirty="0" smtClean="0"/>
              <a:t>2</a:t>
            </a:r>
            <a:r>
              <a:rPr lang="en-US" sz="1600" dirty="0" smtClean="0"/>
              <a:t>  is independent of CM motion of the 2 colliding </a:t>
            </a:r>
            <a:r>
              <a:rPr lang="en-US" sz="1600" dirty="0" err="1" smtClean="0"/>
              <a:t>partons</a:t>
            </a:r>
            <a:r>
              <a:rPr lang="en-US" sz="1600" dirty="0" smtClean="0"/>
              <a:t> </a:t>
            </a:r>
            <a:r>
              <a:rPr lang="en-US" sz="1600" dirty="0" smtClean="0">
                <a:sym typeface="Wingdings" pitchFamily="2" charset="2"/>
              </a:rPr>
              <a:t>central to definition of a “jet”</a:t>
            </a:r>
            <a:endParaRPr lang="en-US" sz="1600" dirty="0"/>
          </a:p>
        </p:txBody>
      </p:sp>
      <p:graphicFrame>
        <p:nvGraphicFramePr>
          <p:cNvPr id="14" name="Object 13"/>
          <p:cNvGraphicFramePr>
            <a:graphicFrameLocks noChangeAspect="1"/>
          </p:cNvGraphicFramePr>
          <p:nvPr/>
        </p:nvGraphicFramePr>
        <p:xfrm>
          <a:off x="1452972" y="5327490"/>
          <a:ext cx="1534852" cy="657794"/>
        </p:xfrm>
        <a:graphic>
          <a:graphicData uri="http://schemas.openxmlformats.org/presentationml/2006/ole">
            <p:oleObj spid="_x0000_s379909" name="Equation" r:id="rId6" imgW="1066680" imgH="457200" progId="Equation.3">
              <p:embed/>
            </p:oleObj>
          </a:graphicData>
        </a:graphic>
      </p:graphicFrame>
      <p:sp>
        <p:nvSpPr>
          <p:cNvPr id="15" name="TextBox 14"/>
          <p:cNvSpPr txBox="1"/>
          <p:nvPr/>
        </p:nvSpPr>
        <p:spPr>
          <a:xfrm>
            <a:off x="251520" y="5059284"/>
            <a:ext cx="4224233" cy="313932"/>
          </a:xfrm>
          <a:prstGeom prst="rect">
            <a:avLst/>
          </a:prstGeom>
          <a:noFill/>
        </p:spPr>
        <p:txBody>
          <a:bodyPr wrap="none" rtlCol="0">
            <a:spAutoFit/>
          </a:bodyPr>
          <a:lstStyle/>
          <a:p>
            <a:r>
              <a:rPr lang="en-US" sz="1800" dirty="0" smtClean="0"/>
              <a:t>Relation to parton momentum fractions:</a:t>
            </a:r>
            <a:endParaRPr lang="en-US" sz="1800" dirty="0"/>
          </a:p>
        </p:txBody>
      </p:sp>
      <p:sp>
        <p:nvSpPr>
          <p:cNvPr id="16" name="TextBox 15"/>
          <p:cNvSpPr txBox="1"/>
          <p:nvPr/>
        </p:nvSpPr>
        <p:spPr>
          <a:xfrm>
            <a:off x="4353441" y="1520788"/>
            <a:ext cx="1946751" cy="289310"/>
          </a:xfrm>
          <a:prstGeom prst="rect">
            <a:avLst/>
          </a:prstGeom>
          <a:noFill/>
          <a:ln>
            <a:solidFill>
              <a:srgbClr val="0070C0"/>
            </a:solidFill>
          </a:ln>
        </p:spPr>
        <p:txBody>
          <a:bodyPr wrap="none" rtlCol="0">
            <a:spAutoFit/>
          </a:bodyPr>
          <a:lstStyle/>
          <a:p>
            <a:r>
              <a:rPr lang="en-US" sz="1600" dirty="0" smtClean="0"/>
              <a:t>“Transverse  Mass”</a:t>
            </a:r>
            <a:endParaRPr lang="en-US" sz="1600" dirty="0"/>
          </a:p>
        </p:txBody>
      </p:sp>
      <p:cxnSp>
        <p:nvCxnSpPr>
          <p:cNvPr id="18" name="Straight Arrow Connector 17"/>
          <p:cNvCxnSpPr>
            <a:endCxn id="16" idx="1"/>
          </p:cNvCxnSpPr>
          <p:nvPr/>
        </p:nvCxnSpPr>
        <p:spPr bwMode="auto">
          <a:xfrm rot="5400000" flipH="1" flipV="1">
            <a:off x="3940982" y="1684394"/>
            <a:ext cx="431409" cy="393509"/>
          </a:xfrm>
          <a:prstGeom prst="straightConnector1">
            <a:avLst/>
          </a:prstGeom>
          <a:noFill/>
          <a:ln w="9525" cap="flat" cmpd="sng" algn="ctr">
            <a:solidFill>
              <a:schemeClr val="tx1"/>
            </a:solidFill>
            <a:prstDash val="solid"/>
            <a:round/>
            <a:headEnd type="none" w="med" len="med"/>
            <a:tailEnd type="arrow"/>
          </a:ln>
          <a:effectLst/>
        </p:spPr>
      </p:cxnSp>
      <p:graphicFrame>
        <p:nvGraphicFramePr>
          <p:cNvPr id="17" name="Chart 16"/>
          <p:cNvGraphicFramePr/>
          <p:nvPr/>
        </p:nvGraphicFramePr>
        <p:xfrm>
          <a:off x="5400092" y="2600908"/>
          <a:ext cx="3491880" cy="3180568"/>
        </p:xfrm>
        <a:graphic>
          <a:graphicData uri="http://schemas.openxmlformats.org/drawingml/2006/chart">
            <c:chart xmlns:c="http://schemas.openxmlformats.org/drawingml/2006/chart" xmlns:r="http://schemas.openxmlformats.org/officeDocument/2006/relationships" r:id="rId7"/>
          </a:graphicData>
        </a:graphic>
      </p:graphicFrame>
      <p:cxnSp>
        <p:nvCxnSpPr>
          <p:cNvPr id="23" name="Straight Connector 22"/>
          <p:cNvCxnSpPr/>
          <p:nvPr/>
        </p:nvCxnSpPr>
        <p:spPr bwMode="auto">
          <a:xfrm>
            <a:off x="6120172" y="4999729"/>
            <a:ext cx="2664296" cy="1588"/>
          </a:xfrm>
          <a:prstGeom prst="line">
            <a:avLst/>
          </a:prstGeom>
          <a:noFill/>
          <a:ln w="9525" cap="flat" cmpd="sng" algn="ctr">
            <a:solidFill>
              <a:schemeClr val="tx1"/>
            </a:solidFill>
            <a:prstDash val="solid"/>
            <a:round/>
            <a:headEnd type="none" w="med" len="med"/>
            <a:tailEnd type="none"/>
          </a:ln>
          <a:effectLst/>
        </p:spPr>
      </p:cxnSp>
      <p:sp>
        <p:nvSpPr>
          <p:cNvPr id="24" name="TextBox 23"/>
          <p:cNvSpPr txBox="1"/>
          <p:nvPr/>
        </p:nvSpPr>
        <p:spPr>
          <a:xfrm>
            <a:off x="8124956" y="4879264"/>
            <a:ext cx="407484" cy="313932"/>
          </a:xfrm>
          <a:prstGeom prst="rect">
            <a:avLst/>
          </a:prstGeom>
          <a:noFill/>
        </p:spPr>
        <p:txBody>
          <a:bodyPr wrap="none" rtlCol="0">
            <a:spAutoFit/>
          </a:bodyPr>
          <a:lstStyle/>
          <a:p>
            <a:r>
              <a:rPr lang="en-US" sz="1800" b="1" dirty="0" smtClean="0"/>
              <a:t>5</a:t>
            </a:r>
            <a:r>
              <a:rPr lang="en-US" sz="1800" b="1" baseline="30000" dirty="0" smtClean="0"/>
              <a:t>o</a:t>
            </a:r>
            <a:endParaRPr lang="en-US" sz="1800" b="1" baseline="30000" dirty="0"/>
          </a:p>
        </p:txBody>
      </p:sp>
      <p:cxnSp>
        <p:nvCxnSpPr>
          <p:cNvPr id="26" name="Straight Connector 25"/>
          <p:cNvCxnSpPr/>
          <p:nvPr/>
        </p:nvCxnSpPr>
        <p:spPr bwMode="auto">
          <a:xfrm rot="5400000">
            <a:off x="6984268" y="4905164"/>
            <a:ext cx="792088" cy="1588"/>
          </a:xfrm>
          <a:prstGeom prst="line">
            <a:avLst/>
          </a:prstGeom>
          <a:noFill/>
          <a:ln w="9525" cap="flat" cmpd="sng" algn="ctr">
            <a:solidFill>
              <a:schemeClr val="tx1"/>
            </a:solidFill>
            <a:prstDash val="solid"/>
            <a:round/>
            <a:headEnd type="none" w="med" len="med"/>
            <a:tailEnd type="none"/>
          </a:ln>
          <a:effectLst/>
        </p:spPr>
      </p:cxn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solidFill>
                  <a:schemeClr val="tx1"/>
                </a:solidFill>
                <a:effectLst>
                  <a:outerShdw blurRad="38100" dist="38100" dir="2700000" algn="tl">
                    <a:srgbClr val="DDDDDD"/>
                  </a:outerShdw>
                </a:effectLst>
                <a:latin typeface="Arial" charset="0"/>
              </a:rPr>
              <a:t>Physics Issues</a:t>
            </a:r>
            <a:endParaRPr lang="en-US" sz="5400" dirty="0">
              <a:solidFill>
                <a:schemeClr val="tx1"/>
              </a:solidFill>
              <a:effectLst>
                <a:outerShdw blurRad="38100" dist="38100" dir="2700000" algn="tl">
                  <a:srgbClr val="DDDDDD"/>
                </a:outerShdw>
              </a:effectLst>
              <a:latin typeface="Arial" charset="0"/>
            </a:endParaRPr>
          </a:p>
        </p:txBody>
      </p:sp>
      <p:sp>
        <p:nvSpPr>
          <p:cNvPr id="3075" name="Content Placeholder 2"/>
          <p:cNvSpPr>
            <a:spLocks noGrp="1"/>
          </p:cNvSpPr>
          <p:nvPr>
            <p:ph idx="1"/>
          </p:nvPr>
        </p:nvSpPr>
        <p:spPr>
          <a:xfrm>
            <a:off x="203200" y="1054100"/>
            <a:ext cx="8788400" cy="3735614"/>
          </a:xfrm>
        </p:spPr>
        <p:txBody>
          <a:bodyPr/>
          <a:lstStyle/>
          <a:p>
            <a:r>
              <a:rPr lang="en-US" sz="2000" dirty="0" smtClean="0">
                <a:latin typeface="Arial" charset="0"/>
              </a:rPr>
              <a:t>CMS was designed to reconstruct all the “elementary particles”, also known as “physics objects”, of the SM</a:t>
            </a:r>
            <a:endParaRPr lang="en-US" sz="2000" dirty="0">
              <a:latin typeface="Arial" charset="0"/>
            </a:endParaRPr>
          </a:p>
          <a:p>
            <a:pPr lvl="1"/>
            <a:r>
              <a:rPr lang="en-US" sz="1800" dirty="0" smtClean="0">
                <a:latin typeface="Arial" charset="0"/>
              </a:rPr>
              <a:t>All of these were needed and are  used  for the SM Higgs search</a:t>
            </a:r>
          </a:p>
          <a:p>
            <a:pPr lvl="2"/>
            <a:r>
              <a:rPr lang="en-US" sz="1800" dirty="0" smtClean="0">
                <a:latin typeface="Arial" charset="0"/>
              </a:rPr>
              <a:t>If there is a light Higgs they will be used to learn as much as possible about decay modes and branching fractions</a:t>
            </a:r>
          </a:p>
          <a:p>
            <a:pPr lvl="1"/>
            <a:r>
              <a:rPr lang="en-US" sz="1800" dirty="0" smtClean="0">
                <a:latin typeface="Arial" charset="0"/>
              </a:rPr>
              <a:t>Since new heavy objects decay into lighter objects, these will be needed to look for Physics Beyond the SM (BSM) </a:t>
            </a:r>
            <a:endParaRPr lang="en-US" sz="1800" dirty="0">
              <a:latin typeface="Arial" charset="0"/>
            </a:endParaRPr>
          </a:p>
          <a:p>
            <a:pPr lvl="2"/>
            <a:r>
              <a:rPr lang="en-US" sz="1800" dirty="0" smtClean="0">
                <a:latin typeface="Arial" charset="0"/>
              </a:rPr>
              <a:t>We “need” BSM physics whether there is a  light Higgs or not</a:t>
            </a:r>
          </a:p>
          <a:p>
            <a:r>
              <a:rPr lang="en-US" sz="2000" dirty="0" smtClean="0">
                <a:latin typeface="Arial" charset="0"/>
              </a:rPr>
              <a:t>The CMS trigger is designed to accept the best few hundred events/second without raising the thresholds on objects (PT, jet energy, MET) so high that discovery physics and new phenomena studies are compromised</a:t>
            </a:r>
            <a:r>
              <a:rPr lang="en-US" sz="2400" dirty="0" smtClean="0">
                <a:latin typeface="Arial" charset="0"/>
              </a:rPr>
              <a:t>. </a:t>
            </a:r>
          </a:p>
        </p:txBody>
      </p:sp>
      <p:sp>
        <p:nvSpPr>
          <p:cNvPr id="3076" name="Footer Placeholder 3"/>
          <p:cNvSpPr>
            <a:spLocks noGrp="1"/>
          </p:cNvSpPr>
          <p:nvPr>
            <p:ph type="ftr" sz="quarter" idx="10"/>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400" b="1">
                <a:solidFill>
                  <a:schemeClr val="tx1"/>
                </a:solidFill>
                <a:latin typeface="Arial" charset="0"/>
                <a:ea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eaLnBrk="0" fontAlgn="base" hangingPunct="0">
              <a:lnSpc>
                <a:spcPct val="70000"/>
              </a:lnSpc>
              <a:spcBef>
                <a:spcPct val="30000"/>
              </a:spcBef>
              <a:spcAft>
                <a:spcPct val="0"/>
              </a:spcAft>
              <a:defRPr sz="1400" b="1">
                <a:solidFill>
                  <a:schemeClr val="tx1"/>
                </a:solidFill>
                <a:latin typeface="Arial" charset="0"/>
                <a:ea typeface="ＭＳ Ｐゴシック" charset="0"/>
              </a:defRPr>
            </a:lvl6pPr>
            <a:lvl7pPr marL="2971800" indent="-228600" eaLnBrk="0" fontAlgn="base" hangingPunct="0">
              <a:lnSpc>
                <a:spcPct val="70000"/>
              </a:lnSpc>
              <a:spcBef>
                <a:spcPct val="30000"/>
              </a:spcBef>
              <a:spcAft>
                <a:spcPct val="0"/>
              </a:spcAft>
              <a:defRPr sz="1400" b="1">
                <a:solidFill>
                  <a:schemeClr val="tx1"/>
                </a:solidFill>
                <a:latin typeface="Arial" charset="0"/>
                <a:ea typeface="ＭＳ Ｐゴシック" charset="0"/>
              </a:defRPr>
            </a:lvl7pPr>
            <a:lvl8pPr marL="3429000" indent="-228600" eaLnBrk="0" fontAlgn="base" hangingPunct="0">
              <a:lnSpc>
                <a:spcPct val="70000"/>
              </a:lnSpc>
              <a:spcBef>
                <a:spcPct val="30000"/>
              </a:spcBef>
              <a:spcAft>
                <a:spcPct val="0"/>
              </a:spcAft>
              <a:defRPr sz="1400" b="1">
                <a:solidFill>
                  <a:schemeClr val="tx1"/>
                </a:solidFill>
                <a:latin typeface="Arial" charset="0"/>
                <a:ea typeface="ＭＳ Ｐゴシック" charset="0"/>
              </a:defRPr>
            </a:lvl8pPr>
            <a:lvl9pPr marL="3886200" indent="-228600" eaLnBrk="0" fontAlgn="base" hangingPunct="0">
              <a:lnSpc>
                <a:spcPct val="70000"/>
              </a:lnSpc>
              <a:spcBef>
                <a:spcPct val="30000"/>
              </a:spcBef>
              <a:spcAft>
                <a:spcPct val="0"/>
              </a:spcAft>
              <a:defRPr sz="1400" b="1">
                <a:solidFill>
                  <a:schemeClr val="tx1"/>
                </a:solidFill>
                <a:latin typeface="Arial" charset="0"/>
                <a:ea typeface="ＭＳ Ｐゴシック" charset="0"/>
              </a:defRPr>
            </a:lvl9pPr>
          </a:lstStyle>
          <a:p>
            <a:r>
              <a:rPr lang="en-US" sz="1200" b="0" smtClean="0"/>
              <a:t>CMS Data Analysis School  September 11, 2012</a:t>
            </a:r>
            <a:endParaRPr lang="en-GB" sz="1200" b="0"/>
          </a:p>
        </p:txBody>
      </p:sp>
      <p:sp>
        <p:nvSpPr>
          <p:cNvPr id="5" name="TextBox 4"/>
          <p:cNvSpPr txBox="1"/>
          <p:nvPr/>
        </p:nvSpPr>
        <p:spPr>
          <a:xfrm>
            <a:off x="769289" y="5013176"/>
            <a:ext cx="7883890" cy="1348061"/>
          </a:xfrm>
          <a:prstGeom prst="rect">
            <a:avLst/>
          </a:prstGeom>
          <a:ln w="50800" cmpd="dbl">
            <a:solidFill>
              <a:srgbClr val="0033CC"/>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400" dirty="0" smtClean="0"/>
              <a:t>The goal of the CMS Phase 1 Upgrade is to preserve</a:t>
            </a:r>
          </a:p>
          <a:p>
            <a:r>
              <a:rPr lang="en-US" sz="2400" dirty="0" smtClean="0"/>
              <a:t>Our physics reach at  &gt;2times design luminosity and</a:t>
            </a:r>
          </a:p>
          <a:p>
            <a:r>
              <a:rPr lang="en-US" sz="2400" dirty="0" smtClean="0"/>
              <a:t>Possibly 4x the pileup for which CMS was designed </a:t>
            </a:r>
            <a:endParaRPr lang="en-US" dirty="0"/>
          </a:p>
        </p:txBody>
      </p:sp>
      <p:sp>
        <p:nvSpPr>
          <p:cNvPr id="6" name="Slide Number Placeholder 5"/>
          <p:cNvSpPr>
            <a:spLocks noGrp="1"/>
          </p:cNvSpPr>
          <p:nvPr>
            <p:ph type="sldNum" sz="quarter" idx="11"/>
          </p:nvPr>
        </p:nvSpPr>
        <p:spPr/>
        <p:txBody>
          <a:bodyPr/>
          <a:lstStyle/>
          <a:p>
            <a:fld id="{18178D1C-DE8A-4798-95A2-4F899DF1A931}" type="slidenum">
              <a:rPr lang="en-US" smtClean="0"/>
              <a:pPr/>
              <a:t>72</a:t>
            </a:fld>
            <a:endParaRPr lang="en-US"/>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p:txBody>
          <a:bodyPr/>
          <a:lstStyle/>
          <a:p>
            <a:r>
              <a:rPr lang="en-US" dirty="0">
                <a:solidFill>
                  <a:schemeClr val="tx1"/>
                </a:solidFill>
              </a:rPr>
              <a:t>SM Higgs Decay Modes</a:t>
            </a:r>
          </a:p>
        </p:txBody>
      </p:sp>
      <p:sp>
        <p:nvSpPr>
          <p:cNvPr id="36" name="Footer Placeholder 2"/>
          <p:cNvSpPr>
            <a:spLocks noGrp="1"/>
          </p:cNvSpPr>
          <p:nvPr>
            <p:ph type="ftr" sz="quarter" idx="10"/>
          </p:nvPr>
        </p:nvSpPr>
        <p:spPr/>
        <p:txBody>
          <a:bodyPr/>
          <a:lstStyle/>
          <a:p>
            <a:r>
              <a:rPr lang="en-US" smtClean="0"/>
              <a:t>CMS Data Analysis School  September 11, 2012</a:t>
            </a:r>
            <a:endParaRPr lang="en-US"/>
          </a:p>
        </p:txBody>
      </p:sp>
      <p:sp>
        <p:nvSpPr>
          <p:cNvPr id="37" name="Slide Number Placeholder 3"/>
          <p:cNvSpPr>
            <a:spLocks noGrp="1"/>
          </p:cNvSpPr>
          <p:nvPr>
            <p:ph type="sldNum" sz="quarter" idx="11"/>
          </p:nvPr>
        </p:nvSpPr>
        <p:spPr/>
        <p:txBody>
          <a:bodyPr/>
          <a:lstStyle/>
          <a:p>
            <a:fld id="{CC909EC3-082E-40CE-9A06-91A715B5B2A0}" type="slidenum">
              <a:rPr lang="en-US"/>
              <a:pPr/>
              <a:t>73</a:t>
            </a:fld>
            <a:endParaRPr lang="en-US"/>
          </a:p>
        </p:txBody>
      </p:sp>
      <p:sp useBgFill="1">
        <p:nvSpPr>
          <p:cNvPr id="180306" name="Text Box 82"/>
          <p:cNvSpPr txBox="1">
            <a:spLocks noChangeArrowheads="1"/>
          </p:cNvSpPr>
          <p:nvPr/>
        </p:nvSpPr>
        <p:spPr bwMode="auto">
          <a:xfrm>
            <a:off x="5004048" y="1696742"/>
            <a:ext cx="2016224" cy="400110"/>
          </a:xfrm>
          <a:prstGeom prst="rect">
            <a:avLst/>
          </a:prstGeom>
          <a:ln w="12700" cap="sq">
            <a:noFill/>
            <a:miter lim="800000"/>
            <a:headEnd type="none" w="sm" len="sm"/>
            <a:tailEnd type="none" w="sm" len="sm"/>
          </a:ln>
          <a:effectLst/>
        </p:spPr>
        <p:txBody>
          <a:bodyPr wrap="square">
            <a:spAutoFit/>
          </a:bodyPr>
          <a:lstStyle/>
          <a:p>
            <a:pPr eaLnBrk="0" hangingPunct="0">
              <a:lnSpc>
                <a:spcPct val="100000"/>
              </a:lnSpc>
              <a:buClrTx/>
              <a:buSzTx/>
              <a:buFontTx/>
              <a:buNone/>
            </a:pPr>
            <a:r>
              <a:rPr lang="en-US" sz="2000" dirty="0"/>
              <a:t>M</a:t>
            </a:r>
            <a:r>
              <a:rPr lang="en-US" sz="2000" baseline="-25000" dirty="0"/>
              <a:t>H</a:t>
            </a:r>
            <a:r>
              <a:rPr lang="en-US" sz="2000" dirty="0"/>
              <a:t> range (</a:t>
            </a:r>
            <a:r>
              <a:rPr lang="en-US" sz="2000" dirty="0" err="1"/>
              <a:t>GeV</a:t>
            </a:r>
            <a:r>
              <a:rPr lang="en-US" sz="2000" dirty="0"/>
              <a:t>)</a:t>
            </a:r>
          </a:p>
        </p:txBody>
      </p:sp>
      <p:grpSp>
        <p:nvGrpSpPr>
          <p:cNvPr id="180228" name="Group 4"/>
          <p:cNvGrpSpPr>
            <a:grpSpLocks/>
          </p:cNvGrpSpPr>
          <p:nvPr/>
        </p:nvGrpSpPr>
        <p:grpSpPr bwMode="auto">
          <a:xfrm>
            <a:off x="71500" y="1520788"/>
            <a:ext cx="4967288" cy="4265612"/>
            <a:chOff x="1565" y="550"/>
            <a:chExt cx="2976" cy="2884"/>
          </a:xfrm>
        </p:grpSpPr>
        <p:pic>
          <p:nvPicPr>
            <p:cNvPr id="180229" name="Picture 5" descr="HiggsBR"/>
            <p:cNvPicPr preferRelativeResize="0">
              <a:picLocks noChangeAspect="1" noChangeArrowheads="1"/>
            </p:cNvPicPr>
            <p:nvPr/>
          </p:nvPicPr>
          <p:blipFill>
            <a:blip r:embed="rId3" cstate="print"/>
            <a:srcRect l="1590" r="28261"/>
            <a:stretch>
              <a:fillRect/>
            </a:stretch>
          </p:blipFill>
          <p:spPr bwMode="auto">
            <a:xfrm>
              <a:off x="1566" y="572"/>
              <a:ext cx="2975" cy="2862"/>
            </a:xfrm>
            <a:prstGeom prst="rect">
              <a:avLst/>
            </a:prstGeom>
            <a:noFill/>
            <a:ln>
              <a:noFill/>
            </a:ln>
            <a:effectLst/>
          </p:spPr>
        </p:pic>
        <p:sp>
          <p:nvSpPr>
            <p:cNvPr id="180230" name="Freeform 6"/>
            <p:cNvSpPr>
              <a:spLocks/>
            </p:cNvSpPr>
            <p:nvPr/>
          </p:nvSpPr>
          <p:spPr bwMode="auto">
            <a:xfrm>
              <a:off x="3130" y="550"/>
              <a:ext cx="22" cy="2835"/>
            </a:xfrm>
            <a:custGeom>
              <a:avLst/>
              <a:gdLst/>
              <a:ahLst/>
              <a:cxnLst>
                <a:cxn ang="0">
                  <a:pos x="0" y="3342"/>
                </a:cxn>
                <a:cxn ang="0">
                  <a:pos x="0" y="0"/>
                </a:cxn>
              </a:cxnLst>
              <a:rect l="0" t="0" r="r" b="b"/>
              <a:pathLst>
                <a:path w="1" h="3342">
                  <a:moveTo>
                    <a:pt x="0" y="3342"/>
                  </a:moveTo>
                  <a:lnTo>
                    <a:pt x="0" y="0"/>
                  </a:lnTo>
                </a:path>
              </a:pathLst>
            </a:custGeom>
            <a:noFill/>
            <a:ln w="38100" cap="flat" cmpd="sng">
              <a:solidFill>
                <a:srgbClr val="CC6600"/>
              </a:solidFill>
              <a:prstDash val="solid"/>
              <a:round/>
              <a:headEnd type="none" w="sm" len="sm"/>
              <a:tailEnd type="none" w="sm" len="sm"/>
            </a:ln>
            <a:effectLst/>
          </p:spPr>
          <p:txBody>
            <a:bodyPr/>
            <a:lstStyle/>
            <a:p>
              <a:endParaRPr lang="en-US"/>
            </a:p>
          </p:txBody>
        </p:sp>
        <p:sp>
          <p:nvSpPr>
            <p:cNvPr id="180231" name="Line 7"/>
            <p:cNvSpPr>
              <a:spLocks noChangeShapeType="1"/>
            </p:cNvSpPr>
            <p:nvPr/>
          </p:nvSpPr>
          <p:spPr bwMode="auto">
            <a:xfrm flipH="1">
              <a:off x="2835" y="3294"/>
              <a:ext cx="295" cy="1"/>
            </a:xfrm>
            <a:prstGeom prst="line">
              <a:avLst/>
            </a:prstGeom>
            <a:noFill/>
            <a:ln w="28575">
              <a:solidFill>
                <a:srgbClr val="CC6600"/>
              </a:solidFill>
              <a:round/>
              <a:headEnd type="none" w="sm" len="sm"/>
              <a:tailEnd type="triangle" w="lg" len="lg"/>
            </a:ln>
            <a:effectLst/>
          </p:spPr>
          <p:txBody>
            <a:bodyPr/>
            <a:lstStyle/>
            <a:p>
              <a:endParaRPr lang="en-US"/>
            </a:p>
          </p:txBody>
        </p:sp>
        <p:sp>
          <p:nvSpPr>
            <p:cNvPr id="180232" name="Text Box 8"/>
            <p:cNvSpPr txBox="1">
              <a:spLocks noChangeArrowheads="1"/>
            </p:cNvSpPr>
            <p:nvPr/>
          </p:nvSpPr>
          <p:spPr bwMode="auto">
            <a:xfrm>
              <a:off x="1565" y="3133"/>
              <a:ext cx="1292" cy="248"/>
            </a:xfrm>
            <a:prstGeom prst="rect">
              <a:avLst/>
            </a:prstGeom>
            <a:solidFill>
              <a:srgbClr val="CC6600"/>
            </a:solidFill>
            <a:ln w="12700" cap="sq">
              <a:noFill/>
              <a:miter lim="800000"/>
              <a:headEnd type="none" w="sm" len="sm"/>
              <a:tailEnd type="none" w="sm" len="sm"/>
            </a:ln>
            <a:effectLst/>
          </p:spPr>
          <p:txBody>
            <a:bodyPr>
              <a:spAutoFit/>
            </a:bodyPr>
            <a:lstStyle/>
            <a:p>
              <a:pPr eaLnBrk="0" hangingPunct="0">
                <a:lnSpc>
                  <a:spcPct val="100000"/>
                </a:lnSpc>
                <a:buClrTx/>
                <a:buSzTx/>
                <a:buFontTx/>
                <a:buNone/>
              </a:pPr>
              <a:r>
                <a:rPr lang="en-US" sz="1800" b="1">
                  <a:solidFill>
                    <a:srgbClr val="FFFF99"/>
                  </a:solidFill>
                </a:rPr>
                <a:t>Excluded by LEP</a:t>
              </a:r>
            </a:p>
          </p:txBody>
        </p:sp>
      </p:grpSp>
      <p:graphicFrame>
        <p:nvGraphicFramePr>
          <p:cNvPr id="180305" name="Group 81"/>
          <p:cNvGraphicFramePr>
            <a:graphicFrameLocks noGrp="1"/>
          </p:cNvGraphicFramePr>
          <p:nvPr/>
        </p:nvGraphicFramePr>
        <p:xfrm>
          <a:off x="5076056" y="2132856"/>
          <a:ext cx="3636962" cy="2287083"/>
        </p:xfrm>
        <a:graphic>
          <a:graphicData uri="http://schemas.openxmlformats.org/drawingml/2006/table">
            <a:tbl>
              <a:tblPr/>
              <a:tblGrid>
                <a:gridCol w="2017712"/>
                <a:gridCol w="1619250"/>
              </a:tblGrid>
              <a:tr h="461963">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Arial" pitchFamily="34" charset="0"/>
                        </a:rPr>
                        <a:t>       M</a:t>
                      </a:r>
                      <a:r>
                        <a:rPr kumimoji="0" lang="en-US" sz="2400" b="0" i="0" u="none" strike="noStrike" cap="none" normalizeH="0" baseline="-25000" dirty="0" smtClean="0">
                          <a:ln>
                            <a:noFill/>
                          </a:ln>
                          <a:solidFill>
                            <a:schemeClr val="tx1"/>
                          </a:solidFill>
                          <a:effectLst/>
                          <a:latin typeface="Arial" pitchFamily="34" charset="0"/>
                        </a:rPr>
                        <a:t>H</a:t>
                      </a:r>
                      <a:r>
                        <a:rPr kumimoji="0" lang="en-US" sz="2400" b="0" i="0" u="none" strike="noStrike" cap="none" normalizeH="0" baseline="0" dirty="0" smtClean="0">
                          <a:ln>
                            <a:noFill/>
                          </a:ln>
                          <a:solidFill>
                            <a:schemeClr val="tx1"/>
                          </a:solidFill>
                          <a:effectLst/>
                          <a:latin typeface="Arial" pitchFamily="34" charset="0"/>
                        </a:rPr>
                        <a:t>&lt; 130</a:t>
                      </a:r>
                    </a:p>
                  </a:txBody>
                  <a:tcPr marL="92075" marR="92075" marT="46038" marB="46038"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Arial" pitchFamily="34" charset="0"/>
                        </a:rPr>
                        <a:t>bb, </a:t>
                      </a:r>
                      <a:r>
                        <a:rPr kumimoji="0" lang="en-US" sz="2400" b="0" i="0" u="none" strike="noStrike" cap="none" normalizeH="0" baseline="0" dirty="0" smtClean="0">
                          <a:ln>
                            <a:noFill/>
                          </a:ln>
                          <a:solidFill>
                            <a:schemeClr val="tx1"/>
                          </a:solidFill>
                          <a:effectLst/>
                          <a:latin typeface="Symbol" pitchFamily="18" charset="2"/>
                          <a:cs typeface="Arial" pitchFamily="34" charset="0"/>
                        </a:rPr>
                        <a:t>gg,</a:t>
                      </a:r>
                      <a:r>
                        <a:rPr kumimoji="0" lang="en-US" sz="2400" b="0" i="0" u="none" strike="noStrike" cap="none" normalizeH="0" baseline="0" dirty="0" smtClean="0">
                          <a:ln>
                            <a:noFill/>
                          </a:ln>
                          <a:solidFill>
                            <a:schemeClr val="tx1"/>
                          </a:solidFill>
                          <a:effectLst/>
                          <a:latin typeface="Arial" pitchFamily="34" charset="0"/>
                          <a:cs typeface="Arial" pitchFamily="34" charset="0"/>
                        </a:rPr>
                        <a:t> </a:t>
                      </a:r>
                    </a:p>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Symbol" pitchFamily="18" charset="2"/>
                          <a:cs typeface="Arial" pitchFamily="34" charset="0"/>
                        </a:rPr>
                        <a:t>t</a:t>
                      </a:r>
                      <a:r>
                        <a:rPr kumimoji="0" lang="en-US" sz="2400" b="0" i="0" u="none" strike="noStrike" cap="none" normalizeH="0" baseline="0" dirty="0" smtClean="0">
                          <a:ln>
                            <a:noFill/>
                          </a:ln>
                          <a:solidFill>
                            <a:schemeClr val="tx1"/>
                          </a:solidFill>
                          <a:effectLst/>
                          <a:latin typeface="Arial" pitchFamily="34" charset="0"/>
                          <a:cs typeface="Arial" pitchFamily="34" charset="0"/>
                        </a:rPr>
                        <a:t> </a:t>
                      </a:r>
                      <a:r>
                        <a:rPr kumimoji="0" lang="en-US" sz="2400" b="0" i="0" u="none" strike="noStrike" cap="none" normalizeH="0" baseline="30000" dirty="0" smtClean="0">
                          <a:ln>
                            <a:noFill/>
                          </a:ln>
                          <a:solidFill>
                            <a:schemeClr val="tx1"/>
                          </a:solidFill>
                          <a:effectLst/>
                          <a:latin typeface="Arial" pitchFamily="34" charset="0"/>
                          <a:cs typeface="Arial" pitchFamily="34" charset="0"/>
                        </a:rPr>
                        <a:t>+</a:t>
                      </a:r>
                      <a:r>
                        <a:rPr kumimoji="0" lang="en-US" sz="2400" b="0" i="0" u="none" strike="noStrike" cap="none" normalizeH="0" baseline="0" dirty="0" smtClean="0">
                          <a:ln>
                            <a:noFill/>
                          </a:ln>
                          <a:solidFill>
                            <a:schemeClr val="tx1"/>
                          </a:solidFill>
                          <a:effectLst/>
                          <a:latin typeface="Symbol" pitchFamily="18" charset="2"/>
                          <a:cs typeface="Arial" pitchFamily="34" charset="0"/>
                        </a:rPr>
                        <a:t>t</a:t>
                      </a:r>
                      <a:r>
                        <a:rPr kumimoji="0" lang="en-US" sz="2400" b="0" i="0" u="none" strike="noStrike" cap="none" normalizeH="0" baseline="30000" dirty="0" smtClean="0">
                          <a:ln>
                            <a:noFill/>
                          </a:ln>
                          <a:solidFill>
                            <a:schemeClr val="tx1"/>
                          </a:solidFill>
                          <a:effectLst/>
                          <a:latin typeface="Symbol" pitchFamily="18" charset="2"/>
                          <a:cs typeface="Arial" pitchFamily="34" charset="0"/>
                        </a:rPr>
                        <a:t>-</a:t>
                      </a:r>
                      <a:r>
                        <a:rPr kumimoji="0" lang="en-US" sz="2400" b="0" i="0" u="none" strike="noStrike" cap="none" normalizeH="0" baseline="0" dirty="0" smtClean="0">
                          <a:ln>
                            <a:noFill/>
                          </a:ln>
                          <a:solidFill>
                            <a:schemeClr val="tx1"/>
                          </a:solidFill>
                          <a:effectLst/>
                          <a:latin typeface="Arial" pitchFamily="34" charset="0"/>
                          <a:cs typeface="Arial" pitchFamily="34" charset="0"/>
                        </a:rPr>
                        <a:t>, cc</a:t>
                      </a:r>
                    </a:p>
                  </a:txBody>
                  <a:tcPr marL="92075" marR="92075" marT="46038" marB="46038"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433388">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Arial" pitchFamily="34" charset="0"/>
                        </a:rPr>
                        <a:t>130&lt;M</a:t>
                      </a:r>
                      <a:r>
                        <a:rPr kumimoji="0" lang="en-US" sz="2400" b="0" i="0" u="none" strike="noStrike" cap="none" normalizeH="0" baseline="-25000" dirty="0" smtClean="0">
                          <a:ln>
                            <a:noFill/>
                          </a:ln>
                          <a:solidFill>
                            <a:schemeClr val="tx1"/>
                          </a:solidFill>
                          <a:effectLst/>
                          <a:latin typeface="Arial" pitchFamily="34" charset="0"/>
                        </a:rPr>
                        <a:t>H</a:t>
                      </a:r>
                      <a:r>
                        <a:rPr kumimoji="0" lang="en-US" sz="2400" b="0" i="0" u="none" strike="noStrike" cap="none" normalizeH="0" baseline="0" dirty="0" smtClean="0">
                          <a:ln>
                            <a:noFill/>
                          </a:ln>
                          <a:solidFill>
                            <a:schemeClr val="tx1"/>
                          </a:solidFill>
                          <a:effectLst/>
                          <a:latin typeface="Arial" pitchFamily="34" charset="0"/>
                        </a:rPr>
                        <a:t>&lt;150</a:t>
                      </a:r>
                    </a:p>
                  </a:txBody>
                  <a:tcPr marL="92075" marR="92075" marT="46038" marB="46038" horzOverflow="overflow">
                    <a:lnL cap="flat">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Arial" pitchFamily="34" charset="0"/>
                        </a:rPr>
                        <a:t>H→ZZ</a:t>
                      </a:r>
                      <a:r>
                        <a:rPr kumimoji="0" lang="en-US" sz="2400" b="0" i="0" u="none" strike="noStrike" cap="none" normalizeH="0" baseline="30000" dirty="0" smtClean="0">
                          <a:ln>
                            <a:noFill/>
                          </a:ln>
                          <a:solidFill>
                            <a:schemeClr val="tx1"/>
                          </a:solidFill>
                          <a:effectLst/>
                          <a:latin typeface="Arial" pitchFamily="34" charset="0"/>
                        </a:rPr>
                        <a:t>*</a:t>
                      </a:r>
                    </a:p>
                  </a:txBody>
                  <a:tcPr marL="92075" marR="92075" marT="46038" marB="46038" horzOverflow="overflow">
                    <a:lnL w="12700" cap="flat" cmpd="sng" algn="ctr">
                      <a:solidFill>
                        <a:schemeClr val="tx1"/>
                      </a:solidFill>
                      <a:prstDash val="solid"/>
                      <a:round/>
                      <a:headEnd type="none" w="med" len="med"/>
                      <a:tailEnd type="none" w="med" len="med"/>
                    </a:lnL>
                    <a:lnR cap="flat">
                      <a:noFill/>
                    </a:lnR>
                    <a:lnT>
                      <a:noFill/>
                    </a:lnT>
                    <a:lnB>
                      <a:noFill/>
                    </a:lnB>
                    <a:lnTlToBr>
                      <a:noFill/>
                    </a:lnTlToBr>
                    <a:lnBlToTr>
                      <a:noFill/>
                    </a:lnBlToTr>
                    <a:noFill/>
                  </a:tcPr>
                </a:tc>
              </a:tr>
              <a:tr h="474663">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smtClean="0">
                          <a:ln>
                            <a:noFill/>
                          </a:ln>
                          <a:solidFill>
                            <a:schemeClr val="tx1"/>
                          </a:solidFill>
                          <a:effectLst/>
                          <a:latin typeface="Arial" pitchFamily="34" charset="0"/>
                        </a:rPr>
                        <a:t>150&lt;M</a:t>
                      </a:r>
                      <a:r>
                        <a:rPr kumimoji="0" lang="en-US" sz="2400" b="0" i="0" u="none" strike="noStrike" cap="none" normalizeH="0" baseline="-25000" smtClean="0">
                          <a:ln>
                            <a:noFill/>
                          </a:ln>
                          <a:solidFill>
                            <a:schemeClr val="tx1"/>
                          </a:solidFill>
                          <a:effectLst/>
                          <a:latin typeface="Arial" pitchFamily="34" charset="0"/>
                        </a:rPr>
                        <a:t>H</a:t>
                      </a:r>
                      <a:r>
                        <a:rPr kumimoji="0" lang="en-US" sz="2400" b="0" i="0" u="none" strike="noStrike" cap="none" normalizeH="0" baseline="0" smtClean="0">
                          <a:ln>
                            <a:noFill/>
                          </a:ln>
                          <a:solidFill>
                            <a:schemeClr val="tx1"/>
                          </a:solidFill>
                          <a:effectLst/>
                          <a:latin typeface="Arial" pitchFamily="34" charset="0"/>
                        </a:rPr>
                        <a:t>&lt;180</a:t>
                      </a:r>
                    </a:p>
                  </a:txBody>
                  <a:tcPr marL="92075" marR="92075" marT="46038" marB="46038" horzOverflow="overflow">
                    <a:lnL cap="flat">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Arial" pitchFamily="34" charset="0"/>
                        </a:rPr>
                        <a:t>H→WW</a:t>
                      </a:r>
                      <a:endParaRPr kumimoji="0" lang="en-US" sz="2400" b="0" i="0" u="none" strike="noStrike" cap="none" normalizeH="0" baseline="30000" dirty="0" smtClean="0">
                        <a:ln>
                          <a:noFill/>
                        </a:ln>
                        <a:solidFill>
                          <a:schemeClr val="tx1"/>
                        </a:solidFill>
                        <a:effectLst/>
                        <a:latin typeface="Arial" pitchFamily="34" charset="0"/>
                      </a:endParaRPr>
                    </a:p>
                  </a:txBody>
                  <a:tcPr marL="92075" marR="92075" marT="46038" marB="46038" horzOverflow="overflow">
                    <a:lnL w="12700" cap="flat" cmpd="sng" algn="ctr">
                      <a:solidFill>
                        <a:schemeClr val="tx1"/>
                      </a:solidFill>
                      <a:prstDash val="solid"/>
                      <a:round/>
                      <a:headEnd type="none" w="med" len="med"/>
                      <a:tailEnd type="none" w="med" len="med"/>
                    </a:lnL>
                    <a:lnR cap="flat">
                      <a:noFill/>
                    </a:lnR>
                    <a:lnT>
                      <a:noFill/>
                    </a:lnT>
                    <a:lnB>
                      <a:noFill/>
                    </a:lnB>
                    <a:lnTlToBr>
                      <a:noFill/>
                    </a:lnTlToBr>
                    <a:lnBlToTr>
                      <a:noFill/>
                    </a:lnBlToTr>
                    <a:noFill/>
                  </a:tcPr>
                </a:tc>
              </a:tr>
              <a:tr h="369888">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Arial" pitchFamily="34" charset="0"/>
                        </a:rPr>
                        <a:t>180&lt;M</a:t>
                      </a:r>
                      <a:r>
                        <a:rPr kumimoji="0" lang="en-US" sz="2400" b="0" i="0" u="none" strike="noStrike" cap="none" normalizeH="0" baseline="-25000" dirty="0" smtClean="0">
                          <a:ln>
                            <a:noFill/>
                          </a:ln>
                          <a:solidFill>
                            <a:schemeClr val="tx1"/>
                          </a:solidFill>
                          <a:effectLst/>
                          <a:latin typeface="Arial" pitchFamily="34" charset="0"/>
                        </a:rPr>
                        <a:t>H</a:t>
                      </a:r>
                      <a:r>
                        <a:rPr kumimoji="0" lang="en-US" sz="2400" b="0" i="0" u="none" strike="noStrike" cap="none" normalizeH="0" baseline="0" dirty="0" smtClean="0">
                          <a:ln>
                            <a:noFill/>
                          </a:ln>
                          <a:solidFill>
                            <a:schemeClr val="tx1"/>
                          </a:solidFill>
                          <a:effectLst/>
                          <a:latin typeface="Arial" pitchFamily="34" charset="0"/>
                        </a:rPr>
                        <a:t>&lt;600</a:t>
                      </a:r>
                    </a:p>
                  </a:txBody>
                  <a:tcPr marL="92075" marR="92075" marT="46038" marB="46038" horzOverflow="overflow">
                    <a:lnL cap="flat">
                      <a:noFill/>
                    </a:lnL>
                    <a:lnR w="12700" cap="flat" cmpd="sng" algn="ctr">
                      <a:solidFill>
                        <a:schemeClr val="tx1"/>
                      </a:solidFill>
                      <a:prstDash val="solid"/>
                      <a:round/>
                      <a:headEnd type="none" w="med" len="med"/>
                      <a:tailEnd type="none" w="med" len="med"/>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Arial" pitchFamily="34" charset="0"/>
                        </a:rPr>
                        <a:t>H→ZZ</a:t>
                      </a:r>
                    </a:p>
                  </a:txBody>
                  <a:tcPr marL="92075" marR="92075" marT="46038" marB="46038" horzOverflow="overflow">
                    <a:lnL w="12700" cap="flat" cmpd="sng" algn="ctr">
                      <a:solidFill>
                        <a:schemeClr val="tx1"/>
                      </a:solidFill>
                      <a:prstDash val="solid"/>
                      <a:round/>
                      <a:headEnd type="none" w="med" len="med"/>
                      <a:tailEnd type="none" w="med" len="med"/>
                    </a:lnL>
                    <a:lnR cap="flat">
                      <a:noFill/>
                    </a:lnR>
                    <a:lnT>
                      <a:noFill/>
                    </a:lnT>
                    <a:lnB cap="flat">
                      <a:noFill/>
                    </a:lnB>
                    <a:lnTlToBr>
                      <a:noFill/>
                    </a:lnTlToBr>
                    <a:lnBlToTr>
                      <a:noFill/>
                    </a:lnBlToTr>
                    <a:noFill/>
                  </a:tcPr>
                </a:tc>
              </a:tr>
            </a:tbl>
          </a:graphicData>
        </a:graphic>
      </p:graphicFrame>
      <p:sp useBgFill="1">
        <p:nvSpPr>
          <p:cNvPr id="180307" name="Text Box 83"/>
          <p:cNvSpPr txBox="1">
            <a:spLocks noChangeArrowheads="1"/>
          </p:cNvSpPr>
          <p:nvPr/>
        </p:nvSpPr>
        <p:spPr bwMode="auto">
          <a:xfrm>
            <a:off x="7164325" y="1719125"/>
            <a:ext cx="1728155" cy="400110"/>
          </a:xfrm>
          <a:prstGeom prst="rect">
            <a:avLst/>
          </a:prstGeom>
          <a:ln w="12700" cap="sq">
            <a:noFill/>
            <a:miter lim="800000"/>
            <a:headEnd type="none" w="sm" len="sm"/>
            <a:tailEnd type="none" w="sm" len="sm"/>
          </a:ln>
          <a:effectLst/>
        </p:spPr>
        <p:txBody>
          <a:bodyPr wrap="square">
            <a:spAutoFit/>
          </a:bodyPr>
          <a:lstStyle/>
          <a:p>
            <a:pPr eaLnBrk="0" hangingPunct="0">
              <a:lnSpc>
                <a:spcPct val="100000"/>
              </a:lnSpc>
              <a:buClrTx/>
              <a:buSzTx/>
              <a:buFontTx/>
              <a:buNone/>
            </a:pPr>
            <a:r>
              <a:rPr lang="en-US" sz="2000" dirty="0"/>
              <a:t>Decay mode</a:t>
            </a:r>
          </a:p>
        </p:txBody>
      </p:sp>
      <p:sp>
        <p:nvSpPr>
          <p:cNvPr id="180236" name="Text Box 12"/>
          <p:cNvSpPr txBox="1">
            <a:spLocks noChangeArrowheads="1"/>
          </p:cNvSpPr>
          <p:nvPr/>
        </p:nvSpPr>
        <p:spPr bwMode="auto">
          <a:xfrm>
            <a:off x="431540" y="1016732"/>
            <a:ext cx="8316924" cy="461665"/>
          </a:xfrm>
          <a:prstGeom prst="rect">
            <a:avLst/>
          </a:prstGeom>
          <a:solidFill>
            <a:schemeClr val="bg1"/>
          </a:solidFill>
          <a:ln w="12700" cap="sq">
            <a:noFill/>
            <a:miter lim="800000"/>
            <a:headEnd type="none" w="sm" len="sm"/>
            <a:tailEnd type="none" w="sm" len="sm"/>
          </a:ln>
          <a:effectLst/>
        </p:spPr>
        <p:txBody>
          <a:bodyPr wrap="square">
            <a:spAutoFit/>
          </a:bodyPr>
          <a:lstStyle/>
          <a:p>
            <a:pPr eaLnBrk="0" hangingPunct="0">
              <a:lnSpc>
                <a:spcPct val="100000"/>
              </a:lnSpc>
              <a:buClrTx/>
              <a:buSzTx/>
              <a:buFontTx/>
              <a:buNone/>
            </a:pPr>
            <a:r>
              <a:rPr lang="en-US" dirty="0" smtClean="0">
                <a:solidFill>
                  <a:schemeClr val="tx2"/>
                </a:solidFill>
              </a:rPr>
              <a:t>Decay modes depend on(unknown</a:t>
            </a:r>
            <a:r>
              <a:rPr lang="en-US" dirty="0">
                <a:solidFill>
                  <a:schemeClr val="tx2"/>
                </a:solidFill>
              </a:rPr>
              <a:t>) </a:t>
            </a:r>
            <a:r>
              <a:rPr lang="en-US" dirty="0" smtClean="0">
                <a:solidFill>
                  <a:schemeClr val="tx2"/>
                </a:solidFill>
              </a:rPr>
              <a:t>Higgs mass</a:t>
            </a:r>
            <a:endParaRPr lang="en-US" dirty="0">
              <a:solidFill>
                <a:schemeClr val="tx2"/>
              </a:solidFill>
            </a:endParaRPr>
          </a:p>
        </p:txBody>
      </p:sp>
      <p:sp>
        <p:nvSpPr>
          <p:cNvPr id="180309" name="Text Box 85"/>
          <p:cNvSpPr txBox="1">
            <a:spLocks noChangeArrowheads="1"/>
          </p:cNvSpPr>
          <p:nvPr/>
        </p:nvSpPr>
        <p:spPr bwMode="auto">
          <a:xfrm>
            <a:off x="5184068" y="5369101"/>
            <a:ext cx="3384375" cy="1336263"/>
          </a:xfrm>
          <a:prstGeom prst="rect">
            <a:avLst/>
          </a:prstGeom>
          <a:noFill/>
          <a:ln w="12700" algn="ctr">
            <a:noFill/>
            <a:miter lim="800000"/>
            <a:headEnd/>
            <a:tailEnd/>
          </a:ln>
          <a:effectLst/>
        </p:spPr>
        <p:txBody>
          <a:bodyPr wrap="square" lIns="90488" tIns="44450" rIns="90488" bIns="44450">
            <a:spAutoFit/>
          </a:bodyPr>
          <a:lstStyle/>
          <a:p>
            <a:pPr eaLnBrk="0" hangingPunct="0">
              <a:lnSpc>
                <a:spcPct val="90000"/>
              </a:lnSpc>
              <a:spcBef>
                <a:spcPct val="30000"/>
              </a:spcBef>
              <a:buClrTx/>
              <a:buSzTx/>
              <a:buFontTx/>
              <a:buNone/>
            </a:pPr>
            <a:r>
              <a:rPr lang="en-US" sz="1800" b="1" dirty="0" smtClean="0">
                <a:solidFill>
                  <a:srgbClr val="0070C0"/>
                </a:solidFill>
              </a:rPr>
              <a:t>The Higgs search all by itself guides us to excel at measuring all SM objects and shaped the original  design of CMS</a:t>
            </a:r>
            <a:endParaRPr lang="en-US" sz="1800" b="1" dirty="0">
              <a:solidFill>
                <a:srgbClr val="0070C0"/>
              </a:solidFill>
            </a:endParaRPr>
          </a:p>
        </p:txBody>
      </p:sp>
      <p:cxnSp>
        <p:nvCxnSpPr>
          <p:cNvPr id="25" name="Straight Connector 24"/>
          <p:cNvCxnSpPr/>
          <p:nvPr/>
        </p:nvCxnSpPr>
        <p:spPr bwMode="auto">
          <a:xfrm rot="5400000">
            <a:off x="6875462" y="2006363"/>
            <a:ext cx="432048" cy="1588"/>
          </a:xfrm>
          <a:prstGeom prst="line">
            <a:avLst/>
          </a:prstGeom>
          <a:noFill/>
          <a:ln w="9525" cap="flat" cmpd="sng" algn="ctr">
            <a:solidFill>
              <a:schemeClr val="tx1"/>
            </a:solidFill>
            <a:prstDash val="solid"/>
            <a:round/>
            <a:headEnd type="none" w="med" len="med"/>
            <a:tailEnd type="none"/>
          </a:ln>
          <a:effectLst/>
        </p:spPr>
      </p:cxnSp>
      <p:graphicFrame>
        <p:nvGraphicFramePr>
          <p:cNvPr id="16" name="Object 15"/>
          <p:cNvGraphicFramePr>
            <a:graphicFrameLocks noChangeAspect="1"/>
          </p:cNvGraphicFramePr>
          <p:nvPr/>
        </p:nvGraphicFramePr>
        <p:xfrm>
          <a:off x="5062792" y="4527570"/>
          <a:ext cx="3901696" cy="737634"/>
        </p:xfrm>
        <a:graphic>
          <a:graphicData uri="http://schemas.openxmlformats.org/presentationml/2006/ole">
            <p:oleObj spid="_x0000_s220161" name="Equation" r:id="rId4" imgW="2552400" imgH="482400" progId="Equation.3">
              <p:embed/>
            </p:oleObj>
          </a:graphicData>
        </a:graphic>
      </p:graphicFrame>
      <p:cxnSp>
        <p:nvCxnSpPr>
          <p:cNvPr id="18" name="Straight Connector 17"/>
          <p:cNvCxnSpPr/>
          <p:nvPr/>
        </p:nvCxnSpPr>
        <p:spPr bwMode="auto">
          <a:xfrm>
            <a:off x="7344308" y="2204864"/>
            <a:ext cx="180020" cy="1588"/>
          </a:xfrm>
          <a:prstGeom prst="line">
            <a:avLst/>
          </a:prstGeom>
          <a:noFill/>
          <a:ln w="9525" cap="flat" cmpd="sng" algn="ctr">
            <a:solidFill>
              <a:schemeClr val="tx1"/>
            </a:solidFill>
            <a:prstDash val="solid"/>
            <a:round/>
            <a:headEnd type="none" w="med" len="med"/>
            <a:tailEnd type="none"/>
          </a:ln>
          <a:effectLst/>
        </p:spPr>
      </p:cxnSp>
      <p:cxnSp>
        <p:nvCxnSpPr>
          <p:cNvPr id="19" name="Straight Connector 18"/>
          <p:cNvCxnSpPr/>
          <p:nvPr/>
        </p:nvCxnSpPr>
        <p:spPr bwMode="auto">
          <a:xfrm>
            <a:off x="8064388" y="2671328"/>
            <a:ext cx="180020" cy="1588"/>
          </a:xfrm>
          <a:prstGeom prst="line">
            <a:avLst/>
          </a:prstGeom>
          <a:noFill/>
          <a:ln w="9525" cap="flat" cmpd="sng" algn="ctr">
            <a:solidFill>
              <a:schemeClr val="tx1"/>
            </a:solidFill>
            <a:prstDash val="solid"/>
            <a:round/>
            <a:headEnd type="none" w="med" len="med"/>
            <a:tailEnd type="none"/>
          </a:ln>
          <a:effectLst/>
        </p:spPr>
      </p:cxn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p:cNvPicPr>
          <p:nvPr/>
        </p:nvPicPr>
        <p:blipFill>
          <a:blip r:embed="rId2"/>
          <a:srcRect/>
          <a:stretch>
            <a:fillRect/>
          </a:stretch>
        </p:blipFill>
        <p:spPr bwMode="auto">
          <a:xfrm>
            <a:off x="344366" y="1407368"/>
            <a:ext cx="8307265" cy="5334000"/>
          </a:xfrm>
          <a:prstGeom prst="rect">
            <a:avLst/>
          </a:prstGeom>
          <a:noFill/>
          <a:ln w="9525">
            <a:noFill/>
            <a:miter lim="800000"/>
            <a:headEnd/>
            <a:tailEnd/>
          </a:ln>
        </p:spPr>
      </p:pic>
      <p:sp>
        <p:nvSpPr>
          <p:cNvPr id="19459" name="Rectangle 2"/>
          <p:cNvSpPr>
            <a:spLocks noGrp="1" noChangeArrowheads="1"/>
          </p:cNvSpPr>
          <p:nvPr>
            <p:ph type="title"/>
          </p:nvPr>
        </p:nvSpPr>
        <p:spPr>
          <a:xfrm>
            <a:off x="685800" y="161764"/>
            <a:ext cx="7772400" cy="1143000"/>
          </a:xfrm>
        </p:spPr>
        <p:txBody>
          <a:bodyPr/>
          <a:lstStyle/>
          <a:p>
            <a:r>
              <a:rPr lang="en-GB" sz="3600" dirty="0" smtClean="0">
                <a:solidFill>
                  <a:schemeClr val="tx1"/>
                </a:solidFill>
                <a:latin typeface="Arial" pitchFamily="34" charset="0"/>
                <a:ea typeface="ＭＳ Ｐゴシック" pitchFamily="-109" charset="-128"/>
              </a:rPr>
              <a:t>The challenge of 2011 data taking</a:t>
            </a:r>
            <a:endParaRPr lang="en-US" sz="3600" dirty="0" smtClean="0">
              <a:solidFill>
                <a:schemeClr val="tx1"/>
              </a:solidFill>
              <a:latin typeface="Arial" pitchFamily="34" charset="0"/>
              <a:ea typeface="ＭＳ Ｐゴシック" pitchFamily="-109" charset="-128"/>
            </a:endParaRPr>
          </a:p>
        </p:txBody>
      </p:sp>
      <p:sp>
        <p:nvSpPr>
          <p:cNvPr id="4" name="Slide Number Placeholder 3"/>
          <p:cNvSpPr>
            <a:spLocks noGrp="1"/>
          </p:cNvSpPr>
          <p:nvPr>
            <p:ph type="sldNum" sz="quarter" idx="11"/>
          </p:nvPr>
        </p:nvSpPr>
        <p:spPr/>
        <p:txBody>
          <a:bodyPr/>
          <a:lstStyle/>
          <a:p>
            <a:fld id="{E55B4D47-4321-4323-AB3D-BFF2D1C0B39A}" type="slidenum">
              <a:rPr lang="en-US" smtClean="0"/>
              <a:pPr/>
              <a:t>74</a:t>
            </a:fld>
            <a:endParaRPr lang="en-US"/>
          </a:p>
        </p:txBody>
      </p:sp>
      <p:sp>
        <p:nvSpPr>
          <p:cNvPr id="5" name="Footer Placeholder 4"/>
          <p:cNvSpPr>
            <a:spLocks noGrp="1"/>
          </p:cNvSpPr>
          <p:nvPr>
            <p:ph type="ftr" sz="quarter" idx="10"/>
          </p:nvPr>
        </p:nvSpPr>
        <p:spPr/>
        <p:txBody>
          <a:bodyPr/>
          <a:lstStyle/>
          <a:p>
            <a:r>
              <a:rPr lang="en-US" smtClean="0"/>
              <a:t>CMS Data Analysis School  September 11, 2012</a:t>
            </a:r>
            <a:endParaRPr lang="en-US"/>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1367644" y="89756"/>
            <a:ext cx="7707687" cy="890972"/>
          </a:xfrm>
        </p:spPr>
        <p:txBody>
          <a:bodyPr/>
          <a:lstStyle/>
          <a:p>
            <a:r>
              <a:rPr lang="en-US" sz="2900" dirty="0" smtClean="0">
                <a:solidFill>
                  <a:schemeClr val="tx1"/>
                </a:solidFill>
                <a:latin typeface="Arial" pitchFamily="34" charset="0"/>
                <a:ea typeface="ＭＳ Ｐゴシック" pitchFamily="-109" charset="-128"/>
              </a:rPr>
              <a:t>Triggering on </a:t>
            </a:r>
            <a:r>
              <a:rPr lang="en-US" sz="2900" dirty="0" err="1" smtClean="0">
                <a:solidFill>
                  <a:schemeClr val="tx1"/>
                </a:solidFill>
                <a:latin typeface="Arial" pitchFamily="34" charset="0"/>
                <a:ea typeface="ＭＳ Ｐゴシック" pitchFamily="-109" charset="-128"/>
              </a:rPr>
              <a:t>di</a:t>
            </a:r>
            <a:r>
              <a:rPr lang="en-US" sz="2900" dirty="0" smtClean="0">
                <a:solidFill>
                  <a:schemeClr val="tx1"/>
                </a:solidFill>
                <a:latin typeface="Arial" pitchFamily="34" charset="0"/>
                <a:ea typeface="ＭＳ Ｐゴシック" pitchFamily="-109" charset="-128"/>
              </a:rPr>
              <a:t>-muons at 10</a:t>
            </a:r>
            <a:r>
              <a:rPr lang="en-US" sz="2900" baseline="30000" dirty="0" smtClean="0">
                <a:solidFill>
                  <a:schemeClr val="tx1"/>
                </a:solidFill>
                <a:latin typeface="Arial" pitchFamily="34" charset="0"/>
                <a:ea typeface="ＭＳ Ｐゴシック" pitchFamily="-109" charset="-128"/>
              </a:rPr>
              <a:t>32</a:t>
            </a:r>
            <a:r>
              <a:rPr lang="en-US" sz="2900" dirty="0" smtClean="0">
                <a:solidFill>
                  <a:schemeClr val="tx1"/>
                </a:solidFill>
                <a:latin typeface="Arial" pitchFamily="34" charset="0"/>
                <a:ea typeface="ＭＳ Ｐゴシック" pitchFamily="-109" charset="-128"/>
              </a:rPr>
              <a:t>-10</a:t>
            </a:r>
            <a:r>
              <a:rPr lang="en-US" sz="2900" baseline="30000" dirty="0" smtClean="0">
                <a:solidFill>
                  <a:schemeClr val="tx1"/>
                </a:solidFill>
                <a:latin typeface="Arial" pitchFamily="34" charset="0"/>
                <a:ea typeface="ＭＳ Ｐゴシック" pitchFamily="-109" charset="-128"/>
              </a:rPr>
              <a:t>33</a:t>
            </a:r>
            <a:r>
              <a:rPr lang="en-US" sz="2900" dirty="0" smtClean="0">
                <a:solidFill>
                  <a:schemeClr val="tx1"/>
                </a:solidFill>
                <a:latin typeface="Arial" pitchFamily="34" charset="0"/>
                <a:ea typeface="ＭＳ Ｐゴシック" pitchFamily="-109" charset="-128"/>
              </a:rPr>
              <a:t> with CMS</a:t>
            </a:r>
          </a:p>
        </p:txBody>
      </p:sp>
      <p:sp>
        <p:nvSpPr>
          <p:cNvPr id="22531" name="TextBox 4"/>
          <p:cNvSpPr txBox="1">
            <a:spLocks noChangeArrowheads="1"/>
          </p:cNvSpPr>
          <p:nvPr/>
        </p:nvSpPr>
        <p:spPr bwMode="auto">
          <a:xfrm>
            <a:off x="647564" y="6022100"/>
            <a:ext cx="9003323" cy="683264"/>
          </a:xfrm>
          <a:prstGeom prst="rect">
            <a:avLst/>
          </a:prstGeom>
          <a:noFill/>
          <a:ln w="9525">
            <a:noFill/>
            <a:miter lim="800000"/>
            <a:headEnd/>
            <a:tailEnd/>
          </a:ln>
        </p:spPr>
        <p:txBody>
          <a:bodyPr>
            <a:spAutoFit/>
          </a:bodyPr>
          <a:lstStyle/>
          <a:p>
            <a:pPr algn="l"/>
            <a:r>
              <a:rPr lang="en-US" dirty="0" err="1">
                <a:solidFill>
                  <a:srgbClr val="184B81"/>
                </a:solidFill>
                <a:latin typeface="Arial" pitchFamily="34" charset="0"/>
                <a:cs typeface="Arial" pitchFamily="34" charset="0"/>
              </a:rPr>
              <a:t>Dimuon</a:t>
            </a:r>
            <a:r>
              <a:rPr lang="en-US" dirty="0">
                <a:solidFill>
                  <a:srgbClr val="184B81"/>
                </a:solidFill>
                <a:latin typeface="Arial" pitchFamily="34" charset="0"/>
                <a:cs typeface="Arial" pitchFamily="34" charset="0"/>
              </a:rPr>
              <a:t> mass distribution obtained from overlapping several trigger paths.</a:t>
            </a:r>
          </a:p>
        </p:txBody>
      </p:sp>
      <p:pic>
        <p:nvPicPr>
          <p:cNvPr id="22532" name="Picture 5" descr="Figures_dimuMass_2011Run_1fb.pdf"/>
          <p:cNvPicPr>
            <a:picLocks noChangeAspect="1"/>
          </p:cNvPicPr>
          <p:nvPr/>
        </p:nvPicPr>
        <p:blipFill>
          <a:blip r:embed="rId2" cstate="print"/>
          <a:srcRect l="3368" t="5956" r="842" b="11909"/>
          <a:stretch>
            <a:fillRect/>
          </a:stretch>
        </p:blipFill>
        <p:spPr bwMode="auto">
          <a:xfrm>
            <a:off x="562708" y="992659"/>
            <a:ext cx="7770935" cy="5100637"/>
          </a:xfrm>
          <a:prstGeom prst="rect">
            <a:avLst/>
          </a:prstGeom>
          <a:noFill/>
          <a:ln w="9525">
            <a:noFill/>
            <a:miter lim="800000"/>
            <a:headEnd/>
            <a:tailEnd/>
          </a:ln>
        </p:spPr>
      </p:pic>
      <p:sp>
        <p:nvSpPr>
          <p:cNvPr id="5" name="Slide Number Placeholder 4"/>
          <p:cNvSpPr>
            <a:spLocks noGrp="1"/>
          </p:cNvSpPr>
          <p:nvPr>
            <p:ph type="sldNum" sz="quarter" idx="11"/>
          </p:nvPr>
        </p:nvSpPr>
        <p:spPr/>
        <p:txBody>
          <a:bodyPr/>
          <a:lstStyle/>
          <a:p>
            <a:fld id="{18178D1C-DE8A-4798-95A2-4F899DF1A931}" type="slidenum">
              <a:rPr lang="en-US" smtClean="0"/>
              <a:pPr/>
              <a:t>75</a:t>
            </a:fld>
            <a:endParaRPr lang="en-US"/>
          </a:p>
        </p:txBody>
      </p:sp>
      <p:sp>
        <p:nvSpPr>
          <p:cNvPr id="6" name="Footer Placeholder 5"/>
          <p:cNvSpPr>
            <a:spLocks noGrp="1"/>
          </p:cNvSpPr>
          <p:nvPr>
            <p:ph type="ftr" sz="quarter" idx="10"/>
          </p:nvPr>
        </p:nvSpPr>
        <p:spPr/>
        <p:txBody>
          <a:bodyPr/>
          <a:lstStyle/>
          <a:p>
            <a:r>
              <a:rPr lang="en-US" smtClean="0"/>
              <a:t>CMS Data Analysis School  September 11, 2012</a:t>
            </a:r>
            <a:endParaRPr lang="en-US"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1"/>
          <p:cNvPicPr>
            <a:picLocks noChangeAspect="1"/>
          </p:cNvPicPr>
          <p:nvPr/>
        </p:nvPicPr>
        <p:blipFill>
          <a:blip r:embed="rId2"/>
          <a:srcRect l="1208" t="5486" r="4832" b="4572"/>
          <a:stretch>
            <a:fillRect/>
          </a:stretch>
        </p:blipFill>
        <p:spPr bwMode="auto">
          <a:xfrm>
            <a:off x="703385" y="762000"/>
            <a:ext cx="7968762" cy="5461000"/>
          </a:xfrm>
          <a:prstGeom prst="rect">
            <a:avLst/>
          </a:prstGeom>
          <a:noFill/>
          <a:ln w="9525">
            <a:noFill/>
            <a:miter lim="800000"/>
            <a:headEnd/>
            <a:tailEnd/>
          </a:ln>
        </p:spPr>
      </p:pic>
      <p:sp>
        <p:nvSpPr>
          <p:cNvPr id="25603" name="Rectangle 6"/>
          <p:cNvSpPr txBox="1">
            <a:spLocks noChangeArrowheads="1"/>
          </p:cNvSpPr>
          <p:nvPr/>
        </p:nvSpPr>
        <p:spPr bwMode="auto">
          <a:xfrm>
            <a:off x="281354" y="-228600"/>
            <a:ext cx="8721969" cy="1143000"/>
          </a:xfrm>
          <a:prstGeom prst="rect">
            <a:avLst/>
          </a:prstGeom>
          <a:noFill/>
          <a:ln w="9525">
            <a:noFill/>
            <a:miter lim="800000"/>
            <a:headEnd/>
            <a:tailEnd/>
          </a:ln>
        </p:spPr>
        <p:txBody>
          <a:bodyPr anchor="ctr"/>
          <a:lstStyle/>
          <a:p>
            <a:r>
              <a:rPr lang="en-US" sz="4400" b="1">
                <a:solidFill>
                  <a:srgbClr val="184B81"/>
                </a:solidFill>
                <a:latin typeface="Arial" pitchFamily="34" charset="0"/>
              </a:rPr>
              <a:t>EWK bosons and di-bosons</a:t>
            </a:r>
            <a:endParaRPr lang="en-US" sz="4400" b="1">
              <a:solidFill>
                <a:srgbClr val="184B81"/>
              </a:solidFill>
              <a:latin typeface="Symbol" pitchFamily="18" charset="2"/>
            </a:endParaRPr>
          </a:p>
        </p:txBody>
      </p:sp>
      <p:sp>
        <p:nvSpPr>
          <p:cNvPr id="4" name="Slide Number Placeholder 3"/>
          <p:cNvSpPr>
            <a:spLocks noGrp="1"/>
          </p:cNvSpPr>
          <p:nvPr>
            <p:ph type="sldNum" sz="quarter" idx="11"/>
          </p:nvPr>
        </p:nvSpPr>
        <p:spPr/>
        <p:txBody>
          <a:bodyPr/>
          <a:lstStyle/>
          <a:p>
            <a:fld id="{2E734FBE-9EC0-4503-BC17-2C863CC45537}" type="slidenum">
              <a:rPr lang="en-US" smtClean="0"/>
              <a:pPr/>
              <a:t>76</a:t>
            </a:fld>
            <a:endParaRPr lang="en-US"/>
          </a:p>
        </p:txBody>
      </p:sp>
      <p:sp>
        <p:nvSpPr>
          <p:cNvPr id="5" name="Footer Placeholder 4"/>
          <p:cNvSpPr>
            <a:spLocks noGrp="1"/>
          </p:cNvSpPr>
          <p:nvPr>
            <p:ph type="ftr" sz="quarter" idx="10"/>
          </p:nvPr>
        </p:nvSpPr>
        <p:spPr/>
        <p:txBody>
          <a:bodyPr/>
          <a:lstStyle/>
          <a:p>
            <a:r>
              <a:rPr lang="en-US" smtClean="0"/>
              <a:t>CMS Data Analysis School  September 11, 2012</a:t>
            </a:r>
            <a:endParaRPr lang="en-US"/>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chemeClr val="tx1"/>
                </a:solidFill>
              </a:rPr>
              <a:t>Pileup Correction to Jet Properties </a:t>
            </a:r>
            <a:endParaRPr lang="en-US" sz="4000" dirty="0">
              <a:solidFill>
                <a:schemeClr val="tx1"/>
              </a:solidFill>
            </a:endParaRPr>
          </a:p>
        </p:txBody>
      </p:sp>
      <p:sp>
        <p:nvSpPr>
          <p:cNvPr id="3" name="Content Placeholder 2"/>
          <p:cNvSpPr>
            <a:spLocks noGrp="1"/>
          </p:cNvSpPr>
          <p:nvPr>
            <p:ph idx="1"/>
          </p:nvPr>
        </p:nvSpPr>
        <p:spPr/>
        <p:txBody>
          <a:bodyPr/>
          <a:lstStyle/>
          <a:p>
            <a:r>
              <a:rPr lang="en-US" dirty="0" smtClean="0"/>
              <a:t>Try to figure out the average energy density </a:t>
            </a:r>
            <a:r>
              <a:rPr lang="en-US" dirty="0" smtClean="0">
                <a:latin typeface="Symbol" pitchFamily="18" charset="2"/>
              </a:rPr>
              <a:t>r</a:t>
            </a:r>
            <a:r>
              <a:rPr lang="en-US" dirty="0" smtClean="0"/>
              <a:t> in</a:t>
            </a:r>
          </a:p>
          <a:p>
            <a:pPr lvl="1">
              <a:buNone/>
            </a:pPr>
            <a:r>
              <a:rPr lang="en-US" dirty="0" smtClean="0">
                <a:latin typeface="Symbol" pitchFamily="18" charset="2"/>
              </a:rPr>
              <a:t>h</a:t>
            </a:r>
            <a:r>
              <a:rPr lang="en-US" dirty="0" smtClean="0"/>
              <a:t> x </a:t>
            </a:r>
            <a:r>
              <a:rPr lang="en-US" dirty="0" smtClean="0">
                <a:latin typeface="Symbol" pitchFamily="18" charset="2"/>
              </a:rPr>
              <a:t>f</a:t>
            </a:r>
            <a:r>
              <a:rPr lang="en-US" dirty="0" smtClean="0"/>
              <a:t> for an event (event-by-event) and subtract that</a:t>
            </a:r>
          </a:p>
          <a:p>
            <a:pPr lvl="1">
              <a:buNone/>
            </a:pPr>
            <a:r>
              <a:rPr lang="en-US" dirty="0" smtClean="0"/>
              <a:t>amount  from the area of the jet</a:t>
            </a:r>
          </a:p>
          <a:p>
            <a:pPr lvl="1"/>
            <a:r>
              <a:rPr lang="en-US" dirty="0" smtClean="0"/>
              <a:t>	refine by excluding energy associated with the hard scatter</a:t>
            </a:r>
          </a:p>
          <a:p>
            <a:r>
              <a:rPr lang="en-US" dirty="0" smtClean="0"/>
              <a:t>Try to use the fact that you know the P</a:t>
            </a:r>
            <a:r>
              <a:rPr lang="en-US" baseline="-25000" dirty="0" smtClean="0"/>
              <a:t>T</a:t>
            </a:r>
            <a:r>
              <a:rPr lang="en-US" dirty="0" smtClean="0"/>
              <a:t> of all the charged tracks NOT associated with the vertex that has the hard scatter and can see if they point toward the jet</a:t>
            </a:r>
          </a:p>
        </p:txBody>
      </p:sp>
      <p:sp>
        <p:nvSpPr>
          <p:cNvPr id="4" name="Footer Placeholder 3"/>
          <p:cNvSpPr>
            <a:spLocks noGrp="1"/>
          </p:cNvSpPr>
          <p:nvPr>
            <p:ph type="ftr" sz="quarter" idx="10"/>
          </p:nvPr>
        </p:nvSpPr>
        <p:spPr/>
        <p:txBody>
          <a:bodyPr/>
          <a:lstStyle/>
          <a:p>
            <a:r>
              <a:rPr lang="en-US" smtClean="0"/>
              <a:t>CMS Data Analysis School  September 11, 2012</a:t>
            </a:r>
            <a:endParaRPr lang="en-US" dirty="0"/>
          </a:p>
        </p:txBody>
      </p:sp>
      <p:sp>
        <p:nvSpPr>
          <p:cNvPr id="5" name="Slide Number Placeholder 4"/>
          <p:cNvSpPr>
            <a:spLocks noGrp="1"/>
          </p:cNvSpPr>
          <p:nvPr>
            <p:ph type="sldNum" sz="quarter" idx="11"/>
          </p:nvPr>
        </p:nvSpPr>
        <p:spPr/>
        <p:txBody>
          <a:bodyPr/>
          <a:lstStyle/>
          <a:p>
            <a:fld id="{18178D1C-DE8A-4798-95A2-4F899DF1A931}" type="slidenum">
              <a:rPr lang="en-US" smtClean="0"/>
              <a:pPr/>
              <a:t>77</a:t>
            </a:fld>
            <a:endParaRPr lang="en-US"/>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smtClean="0"/>
              <a:t>CMS Data Analysis School  September 11, 2012</a:t>
            </a:r>
            <a:endParaRPr lang="en-US"/>
          </a:p>
        </p:txBody>
      </p:sp>
      <p:sp>
        <p:nvSpPr>
          <p:cNvPr id="3" name="Slide Number Placeholder 2"/>
          <p:cNvSpPr>
            <a:spLocks noGrp="1"/>
          </p:cNvSpPr>
          <p:nvPr>
            <p:ph type="sldNum" sz="quarter" idx="11"/>
          </p:nvPr>
        </p:nvSpPr>
        <p:spPr/>
        <p:txBody>
          <a:bodyPr/>
          <a:lstStyle/>
          <a:p>
            <a:fld id="{2E734FBE-9EC0-4503-BC17-2C863CC45537}" type="slidenum">
              <a:rPr lang="en-US" smtClean="0"/>
              <a:pPr/>
              <a:t>78</a:t>
            </a:fld>
            <a:endParaRPr lang="en-US"/>
          </a:p>
        </p:txBody>
      </p:sp>
      <p:pic>
        <p:nvPicPr>
          <p:cNvPr id="452610" name="Picture 2"/>
          <p:cNvPicPr>
            <a:picLocks noChangeAspect="1" noChangeArrowheads="1"/>
          </p:cNvPicPr>
          <p:nvPr/>
        </p:nvPicPr>
        <p:blipFill>
          <a:blip r:embed="rId2"/>
          <a:srcRect/>
          <a:stretch>
            <a:fillRect/>
          </a:stretch>
        </p:blipFill>
        <p:spPr bwMode="auto">
          <a:xfrm>
            <a:off x="827584" y="584684"/>
            <a:ext cx="7740860" cy="5731115"/>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The New Boson</a:t>
            </a:r>
            <a:endParaRPr lang="en-US" dirty="0">
              <a:solidFill>
                <a:schemeClr val="tx1"/>
              </a:solidFill>
            </a:endParaRPr>
          </a:p>
        </p:txBody>
      </p:sp>
      <p:sp>
        <p:nvSpPr>
          <p:cNvPr id="3" name="Content Placeholder 2"/>
          <p:cNvSpPr>
            <a:spLocks noGrp="1"/>
          </p:cNvSpPr>
          <p:nvPr>
            <p:ph idx="1"/>
          </p:nvPr>
        </p:nvSpPr>
        <p:spPr>
          <a:xfrm>
            <a:off x="576325" y="980636"/>
            <a:ext cx="8424167" cy="3060340"/>
          </a:xfrm>
        </p:spPr>
        <p:txBody>
          <a:bodyPr/>
          <a:lstStyle/>
          <a:p>
            <a:r>
              <a:rPr lang="en-US" sz="2000" dirty="0" smtClean="0"/>
              <a:t>Came from a search for a “light Higgs”</a:t>
            </a:r>
          </a:p>
          <a:p>
            <a:pPr lvl="1"/>
            <a:r>
              <a:rPr lang="en-US" sz="1800" dirty="0" smtClean="0"/>
              <a:t>But is it really the SM Higgs?</a:t>
            </a:r>
          </a:p>
          <a:p>
            <a:r>
              <a:rPr lang="en-US" sz="2000" dirty="0" smtClean="0"/>
              <a:t>The final states where the signal is seen are also expected decay modes of the “light Higgs”</a:t>
            </a:r>
          </a:p>
          <a:p>
            <a:pPr lvl="1"/>
            <a:r>
              <a:rPr lang="en-US" sz="1800" dirty="0" smtClean="0"/>
              <a:t>They were seen in the “high resolution” modes so far</a:t>
            </a:r>
          </a:p>
          <a:p>
            <a:r>
              <a:rPr lang="en-US" sz="2000" dirty="0" smtClean="0"/>
              <a:t>But in order for it to be “the Standard Model Higgs” , all the branching fractions must agree with predictions so all the capabilities needed for the Higgs search will be needed also into the indefinite future (relevant to upgrades) to reach high precision in all modes</a:t>
            </a:r>
            <a:endParaRPr lang="en-US" sz="2000" dirty="0"/>
          </a:p>
        </p:txBody>
      </p:sp>
      <p:sp>
        <p:nvSpPr>
          <p:cNvPr id="4" name="Footer Placeholder 3"/>
          <p:cNvSpPr>
            <a:spLocks noGrp="1"/>
          </p:cNvSpPr>
          <p:nvPr>
            <p:ph type="ftr" sz="quarter" idx="10"/>
          </p:nvPr>
        </p:nvSpPr>
        <p:spPr/>
        <p:txBody>
          <a:bodyPr/>
          <a:lstStyle/>
          <a:p>
            <a:r>
              <a:rPr lang="en-US" smtClean="0"/>
              <a:t>CMS Data Analysis School  September 11, 2012</a:t>
            </a:r>
            <a:endParaRPr lang="en-US" dirty="0"/>
          </a:p>
        </p:txBody>
      </p:sp>
      <p:sp>
        <p:nvSpPr>
          <p:cNvPr id="5" name="Slide Number Placeholder 4"/>
          <p:cNvSpPr>
            <a:spLocks noGrp="1"/>
          </p:cNvSpPr>
          <p:nvPr>
            <p:ph type="sldNum" sz="quarter" idx="11"/>
          </p:nvPr>
        </p:nvSpPr>
        <p:spPr/>
        <p:txBody>
          <a:bodyPr/>
          <a:lstStyle/>
          <a:p>
            <a:fld id="{18178D1C-DE8A-4798-95A2-4F899DF1A931}" type="slidenum">
              <a:rPr lang="en-US" smtClean="0"/>
              <a:pPr/>
              <a:t>8</a:t>
            </a:fld>
            <a:endParaRPr lang="en-US"/>
          </a:p>
        </p:txBody>
      </p:sp>
      <p:graphicFrame>
        <p:nvGraphicFramePr>
          <p:cNvPr id="7" name="Table 6"/>
          <p:cNvGraphicFramePr>
            <a:graphicFrameLocks noGrp="1"/>
          </p:cNvGraphicFramePr>
          <p:nvPr/>
        </p:nvGraphicFramePr>
        <p:xfrm>
          <a:off x="1007604" y="4084280"/>
          <a:ext cx="4596172" cy="2225040"/>
        </p:xfrm>
        <a:graphic>
          <a:graphicData uri="http://schemas.openxmlformats.org/drawingml/2006/table">
            <a:tbl>
              <a:tblPr firstRow="1" bandRow="1">
                <a:tableStyleId>{5C22544A-7EE6-4342-B048-85BDC9FD1C3A}</a:tableStyleId>
              </a:tblPr>
              <a:tblGrid>
                <a:gridCol w="1859868"/>
                <a:gridCol w="2736304"/>
              </a:tblGrid>
              <a:tr h="370840">
                <a:tc>
                  <a:txBody>
                    <a:bodyPr/>
                    <a:lstStyle/>
                    <a:p>
                      <a:pPr algn="ctr"/>
                      <a:r>
                        <a:rPr lang="en-US" dirty="0" smtClean="0">
                          <a:solidFill>
                            <a:schemeClr val="tx1"/>
                          </a:solidFill>
                        </a:rPr>
                        <a:t>Decay Mode</a:t>
                      </a:r>
                      <a:endParaRPr lang="en-US" dirty="0">
                        <a:solidFill>
                          <a:schemeClr val="tx1"/>
                        </a:solidFill>
                      </a:endParaRPr>
                    </a:p>
                  </a:txBody>
                  <a:tcPr/>
                </a:tc>
                <a:tc>
                  <a:txBody>
                    <a:bodyPr/>
                    <a:lstStyle/>
                    <a:p>
                      <a:pPr algn="r"/>
                      <a:r>
                        <a:rPr lang="en-US" dirty="0" smtClean="0">
                          <a:solidFill>
                            <a:schemeClr val="tx1"/>
                          </a:solidFill>
                        </a:rPr>
                        <a:t>SM Branching</a:t>
                      </a:r>
                      <a:r>
                        <a:rPr lang="en-US" baseline="0" dirty="0" smtClean="0">
                          <a:solidFill>
                            <a:schemeClr val="tx1"/>
                          </a:solidFill>
                        </a:rPr>
                        <a:t> Fraction</a:t>
                      </a:r>
                      <a:endParaRPr lang="en-US" dirty="0">
                        <a:solidFill>
                          <a:schemeClr val="tx1"/>
                        </a:solidFill>
                      </a:endParaRPr>
                    </a:p>
                  </a:txBody>
                  <a:tcPr/>
                </a:tc>
              </a:tr>
              <a:tr h="370840">
                <a:tc>
                  <a:txBody>
                    <a:bodyPr/>
                    <a:lstStyle/>
                    <a:p>
                      <a:r>
                        <a:rPr lang="en-US" dirty="0" smtClean="0"/>
                        <a:t>H</a:t>
                      </a:r>
                      <a:r>
                        <a:rPr lang="en-US" dirty="0" smtClean="0">
                          <a:sym typeface="Wingdings" pitchFamily="2" charset="2"/>
                        </a:rPr>
                        <a:t> b b</a:t>
                      </a:r>
                      <a:endParaRPr lang="en-US" dirty="0"/>
                    </a:p>
                  </a:txBody>
                  <a:tcPr/>
                </a:tc>
                <a:tc>
                  <a:txBody>
                    <a:bodyPr/>
                    <a:lstStyle/>
                    <a:p>
                      <a:pPr algn="r"/>
                      <a:r>
                        <a:rPr lang="en-US" dirty="0" smtClean="0"/>
                        <a:t>80%</a:t>
                      </a:r>
                      <a:endParaRPr lang="en-US" dirty="0"/>
                    </a:p>
                  </a:txBody>
                  <a:tcPr/>
                </a:tc>
              </a:tr>
              <a:tr h="370840">
                <a:tc>
                  <a:txBody>
                    <a:bodyPr/>
                    <a:lstStyle/>
                    <a:p>
                      <a:r>
                        <a:rPr lang="en-US" dirty="0" smtClean="0"/>
                        <a:t>H</a:t>
                      </a:r>
                      <a:r>
                        <a:rPr lang="en-US" dirty="0" smtClean="0">
                          <a:sym typeface="Wingdings" pitchFamily="2" charset="2"/>
                        </a:rPr>
                        <a:t> W</a:t>
                      </a:r>
                      <a:r>
                        <a:rPr lang="en-US" baseline="30000" dirty="0" smtClean="0">
                          <a:sym typeface="Wingdings" pitchFamily="2" charset="2"/>
                        </a:rPr>
                        <a:t>*</a:t>
                      </a:r>
                      <a:r>
                        <a:rPr lang="en-US" dirty="0" smtClean="0">
                          <a:sym typeface="Wingdings" pitchFamily="2" charset="2"/>
                        </a:rPr>
                        <a:t>W</a:t>
                      </a:r>
                      <a:endParaRPr lang="en-US" baseline="30000" dirty="0"/>
                    </a:p>
                  </a:txBody>
                  <a:tcPr/>
                </a:tc>
                <a:tc>
                  <a:txBody>
                    <a:bodyPr/>
                    <a:lstStyle/>
                    <a:p>
                      <a:pPr algn="r"/>
                      <a:r>
                        <a:rPr lang="en-US" dirty="0" smtClean="0"/>
                        <a:t>10%</a:t>
                      </a:r>
                      <a:endParaRPr lang="en-US" dirty="0"/>
                    </a:p>
                  </a:txBody>
                  <a:tcPr/>
                </a:tc>
              </a:tr>
              <a:tr h="370840">
                <a:tc>
                  <a:txBody>
                    <a:bodyPr/>
                    <a:lstStyle/>
                    <a:p>
                      <a:r>
                        <a:rPr lang="en-US" dirty="0" smtClean="0"/>
                        <a:t>H</a:t>
                      </a:r>
                      <a:r>
                        <a:rPr lang="en-US" dirty="0" smtClean="0">
                          <a:sym typeface="Wingdings" pitchFamily="2" charset="2"/>
                        </a:rPr>
                        <a:t> </a:t>
                      </a:r>
                      <a:r>
                        <a:rPr lang="en-US" dirty="0" smtClean="0">
                          <a:latin typeface="Symbol" pitchFamily="18" charset="2"/>
                          <a:sym typeface="Wingdings" pitchFamily="2" charset="2"/>
                        </a:rPr>
                        <a:t>t</a:t>
                      </a:r>
                      <a:r>
                        <a:rPr lang="en-US" baseline="30000" dirty="0" smtClean="0">
                          <a:latin typeface="Symbol" pitchFamily="18" charset="2"/>
                          <a:sym typeface="Wingdings" pitchFamily="2" charset="2"/>
                        </a:rPr>
                        <a:t>+</a:t>
                      </a:r>
                      <a:r>
                        <a:rPr lang="en-US" dirty="0" smtClean="0">
                          <a:latin typeface="Symbol" pitchFamily="18" charset="2"/>
                          <a:sym typeface="Wingdings" pitchFamily="2" charset="2"/>
                        </a:rPr>
                        <a:t>t</a:t>
                      </a:r>
                      <a:r>
                        <a:rPr lang="en-US" baseline="30000" dirty="0" smtClean="0">
                          <a:latin typeface="Symbol" pitchFamily="18" charset="2"/>
                          <a:sym typeface="Wingdings" pitchFamily="2" charset="2"/>
                        </a:rPr>
                        <a:t>-</a:t>
                      </a:r>
                      <a:endParaRPr lang="en-US" baseline="30000" dirty="0">
                        <a:latin typeface="Symbol" pitchFamily="18" charset="2"/>
                      </a:endParaRPr>
                    </a:p>
                  </a:txBody>
                  <a:tcPr/>
                </a:tc>
                <a:tc>
                  <a:txBody>
                    <a:bodyPr/>
                    <a:lstStyle/>
                    <a:p>
                      <a:pPr algn="r"/>
                      <a:r>
                        <a:rPr lang="en-US" dirty="0" smtClean="0"/>
                        <a:t>8%</a:t>
                      </a:r>
                      <a:endParaRPr lang="en-US" dirty="0"/>
                    </a:p>
                  </a:txBody>
                  <a:tcPr/>
                </a:tc>
              </a:tr>
              <a:tr h="370840">
                <a:tc>
                  <a:txBody>
                    <a:bodyPr/>
                    <a:lstStyle/>
                    <a:p>
                      <a:r>
                        <a:rPr lang="en-US" dirty="0" smtClean="0"/>
                        <a:t>H</a:t>
                      </a:r>
                      <a:r>
                        <a:rPr lang="en-US" dirty="0" smtClean="0">
                          <a:sym typeface="Wingdings" pitchFamily="2" charset="2"/>
                        </a:rPr>
                        <a:t> Z</a:t>
                      </a:r>
                      <a:r>
                        <a:rPr lang="en-US" baseline="30000" dirty="0" smtClean="0">
                          <a:sym typeface="Wingdings" pitchFamily="2" charset="2"/>
                        </a:rPr>
                        <a:t>*</a:t>
                      </a:r>
                      <a:r>
                        <a:rPr lang="en-US" dirty="0" smtClean="0">
                          <a:sym typeface="Wingdings" pitchFamily="2" charset="2"/>
                        </a:rPr>
                        <a:t>Z</a:t>
                      </a:r>
                      <a:endParaRPr lang="en-US" baseline="30000" dirty="0"/>
                    </a:p>
                  </a:txBody>
                  <a:tcPr/>
                </a:tc>
                <a:tc>
                  <a:txBody>
                    <a:bodyPr/>
                    <a:lstStyle/>
                    <a:p>
                      <a:pPr algn="r"/>
                      <a:r>
                        <a:rPr lang="en-US" dirty="0" smtClean="0"/>
                        <a:t>1%</a:t>
                      </a:r>
                      <a:endParaRPr lang="en-US" dirty="0"/>
                    </a:p>
                  </a:txBody>
                  <a:tcPr/>
                </a:tc>
              </a:tr>
              <a:tr h="370840">
                <a:tc>
                  <a:txBody>
                    <a:bodyPr/>
                    <a:lstStyle/>
                    <a:p>
                      <a:r>
                        <a:rPr lang="en-US" dirty="0" smtClean="0"/>
                        <a:t>H</a:t>
                      </a:r>
                      <a:r>
                        <a:rPr lang="en-US" dirty="0" smtClean="0">
                          <a:sym typeface="Wingdings" pitchFamily="2" charset="2"/>
                        </a:rPr>
                        <a:t> </a:t>
                      </a:r>
                      <a:r>
                        <a:rPr lang="en-US" baseline="0" dirty="0" smtClean="0">
                          <a:latin typeface="Symbol" pitchFamily="18" charset="2"/>
                          <a:sym typeface="Wingdings" pitchFamily="2" charset="2"/>
                        </a:rPr>
                        <a:t>gg</a:t>
                      </a:r>
                      <a:endParaRPr lang="en-US" baseline="0" dirty="0">
                        <a:latin typeface="Symbol" pitchFamily="18" charset="2"/>
                      </a:endParaRPr>
                    </a:p>
                  </a:txBody>
                  <a:tcPr/>
                </a:tc>
                <a:tc>
                  <a:txBody>
                    <a:bodyPr/>
                    <a:lstStyle/>
                    <a:p>
                      <a:pPr algn="r"/>
                      <a:r>
                        <a:rPr lang="en-US" dirty="0" smtClean="0"/>
                        <a:t>0.2%</a:t>
                      </a:r>
                      <a:endParaRPr lang="en-US" dirty="0"/>
                    </a:p>
                  </a:txBody>
                  <a:tcPr/>
                </a:tc>
              </a:tr>
            </a:tbl>
          </a:graphicData>
        </a:graphic>
      </p:graphicFrame>
      <p:sp>
        <p:nvSpPr>
          <p:cNvPr id="8" name="Text Box 10"/>
          <p:cNvSpPr txBox="1">
            <a:spLocks noChangeArrowheads="1"/>
          </p:cNvSpPr>
          <p:nvPr/>
        </p:nvSpPr>
        <p:spPr bwMode="auto">
          <a:xfrm>
            <a:off x="5868144" y="4113076"/>
            <a:ext cx="3131455" cy="2400657"/>
          </a:xfrm>
          <a:prstGeom prst="rect">
            <a:avLst/>
          </a:prstGeom>
          <a:solidFill>
            <a:srgbClr val="FFFF66"/>
          </a:solidFill>
          <a:ln w="12700" cap="sq">
            <a:noFill/>
            <a:miter lim="800000"/>
            <a:headEnd type="none" w="sm" len="sm"/>
            <a:tailEnd type="none" w="sm" len="sm"/>
          </a:ln>
          <a:effectLst/>
        </p:spPr>
        <p:txBody>
          <a:bodyPr wrap="square">
            <a:spAutoFit/>
          </a:bodyPr>
          <a:lstStyle/>
          <a:p>
            <a:pPr eaLnBrk="0" hangingPunct="0">
              <a:lnSpc>
                <a:spcPct val="100000"/>
              </a:lnSpc>
              <a:buClrTx/>
              <a:buSzTx/>
              <a:buFont typeface="Arial" pitchFamily="34" charset="0"/>
              <a:buChar char="•"/>
            </a:pPr>
            <a:r>
              <a:rPr lang="en-US" dirty="0" smtClean="0"/>
              <a:t>  </a:t>
            </a:r>
            <a:r>
              <a:rPr lang="en-US" sz="2000" dirty="0" smtClean="0"/>
              <a:t>bb  </a:t>
            </a:r>
            <a:r>
              <a:rPr lang="en-US" sz="1800" dirty="0" smtClean="0"/>
              <a:t>difficult </a:t>
            </a:r>
            <a:r>
              <a:rPr lang="en-US" sz="1800" dirty="0"/>
              <a:t>due to </a:t>
            </a:r>
            <a:r>
              <a:rPr lang="en-US" sz="1800" dirty="0" smtClean="0"/>
              <a:t>large QCD </a:t>
            </a:r>
            <a:r>
              <a:rPr lang="en-US" sz="1800" dirty="0" err="1" smtClean="0"/>
              <a:t>dijet</a:t>
            </a:r>
            <a:r>
              <a:rPr lang="en-US" sz="1800" dirty="0" smtClean="0"/>
              <a:t> </a:t>
            </a:r>
            <a:r>
              <a:rPr lang="en-US" sz="1800" b="1" dirty="0" smtClean="0"/>
              <a:t>background</a:t>
            </a:r>
          </a:p>
          <a:p>
            <a:pPr eaLnBrk="0" hangingPunct="0">
              <a:lnSpc>
                <a:spcPct val="100000"/>
              </a:lnSpc>
              <a:buClrTx/>
              <a:buSzTx/>
              <a:buFont typeface="Arial" pitchFamily="34" charset="0"/>
              <a:buChar char="•"/>
            </a:pPr>
            <a:r>
              <a:rPr lang="en-US" sz="1800" dirty="0" smtClean="0"/>
              <a:t>WW and </a:t>
            </a:r>
            <a:r>
              <a:rPr lang="en-US" sz="1800" dirty="0" smtClean="0">
                <a:latin typeface="Symbol" pitchFamily="18" charset="2"/>
              </a:rPr>
              <a:t>tt</a:t>
            </a:r>
            <a:r>
              <a:rPr lang="en-US" sz="1800" dirty="0" smtClean="0"/>
              <a:t> have missing neutrinos</a:t>
            </a:r>
            <a:r>
              <a:rPr lang="en-US" sz="1800" dirty="0" smtClean="0">
                <a:sym typeface="Wingdings" pitchFamily="2" charset="2"/>
              </a:rPr>
              <a:t> poor mass resolution</a:t>
            </a:r>
            <a:endParaRPr lang="en-US" sz="1800" dirty="0" smtClean="0"/>
          </a:p>
          <a:p>
            <a:pPr eaLnBrk="0" hangingPunct="0">
              <a:lnSpc>
                <a:spcPct val="100000"/>
              </a:lnSpc>
              <a:buClrTx/>
              <a:buSzTx/>
              <a:buFont typeface="Arial" pitchFamily="34" charset="0"/>
              <a:buChar char="•"/>
            </a:pPr>
            <a:r>
              <a:rPr lang="en-US" sz="1800" dirty="0" smtClean="0"/>
              <a:t>ZZ* and </a:t>
            </a:r>
            <a:r>
              <a:rPr lang="en-US" sz="1800" dirty="0" smtClean="0">
                <a:latin typeface="Symbol" pitchFamily="18" charset="2"/>
              </a:rPr>
              <a:t>gg</a:t>
            </a:r>
            <a:r>
              <a:rPr lang="en-US" sz="1800" dirty="0" smtClean="0"/>
              <a:t> will have best mass measurements</a:t>
            </a:r>
            <a:endParaRPr lang="en-US" sz="1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chemeClr val="tx1"/>
                </a:solidFill>
              </a:rPr>
              <a:t>Physics from Objects, e.g.  SUSY</a:t>
            </a:r>
            <a:endParaRPr lang="en-US" sz="4000" dirty="0">
              <a:solidFill>
                <a:schemeClr val="tx1"/>
              </a:solidFill>
            </a:endParaRPr>
          </a:p>
        </p:txBody>
      </p:sp>
      <p:sp>
        <p:nvSpPr>
          <p:cNvPr id="3" name="Content Placeholder 2"/>
          <p:cNvSpPr>
            <a:spLocks noGrp="1"/>
          </p:cNvSpPr>
          <p:nvPr>
            <p:ph idx="1"/>
          </p:nvPr>
        </p:nvSpPr>
        <p:spPr/>
        <p:txBody>
          <a:bodyPr/>
          <a:lstStyle/>
          <a:p>
            <a:r>
              <a:rPr lang="en-US" sz="1800" b="1" dirty="0" smtClean="0"/>
              <a:t>Search for Supersymmetry at the LHC in Events with </a:t>
            </a:r>
            <a:r>
              <a:rPr lang="en-US" sz="1800" b="1" dirty="0" smtClean="0">
                <a:solidFill>
                  <a:srgbClr val="FF0000"/>
                </a:solidFill>
              </a:rPr>
              <a:t>Jets</a:t>
            </a:r>
            <a:r>
              <a:rPr lang="en-US" sz="1800" b="1" dirty="0" smtClean="0"/>
              <a:t> and </a:t>
            </a:r>
            <a:r>
              <a:rPr lang="en-US" sz="1800" b="1" dirty="0" smtClean="0">
                <a:solidFill>
                  <a:srgbClr val="FF0000"/>
                </a:solidFill>
              </a:rPr>
              <a:t>Missing Transverse Energy</a:t>
            </a:r>
          </a:p>
          <a:p>
            <a:r>
              <a:rPr lang="en-US" sz="1800" b="1" dirty="0" smtClean="0"/>
              <a:t>Search for </a:t>
            </a:r>
            <a:r>
              <a:rPr lang="en-US" sz="1800" b="1" dirty="0" err="1" smtClean="0"/>
              <a:t>supersymmetry</a:t>
            </a:r>
            <a:r>
              <a:rPr lang="en-US" sz="1800" b="1" dirty="0" smtClean="0"/>
              <a:t> in pp collisions at </a:t>
            </a:r>
            <a:r>
              <a:rPr lang="en-US" sz="1800" b="1" i="1" dirty="0" smtClean="0"/>
              <a:t>s</a:t>
            </a:r>
            <a:r>
              <a:rPr lang="en-US" sz="1800" b="1" dirty="0" smtClean="0"/>
              <a:t>√=7 TeV in events with a </a:t>
            </a:r>
            <a:r>
              <a:rPr lang="en-US" sz="1800" b="1" dirty="0" smtClean="0">
                <a:solidFill>
                  <a:srgbClr val="FF0000"/>
                </a:solidFill>
              </a:rPr>
              <a:t>single lepton, jets, and missing transverse momentum</a:t>
            </a:r>
          </a:p>
          <a:p>
            <a:r>
              <a:rPr lang="en-US" sz="1800" b="1" dirty="0" smtClean="0"/>
              <a:t>Inclusive search for </a:t>
            </a:r>
            <a:r>
              <a:rPr lang="en-US" sz="1800" b="1" dirty="0" err="1" smtClean="0"/>
              <a:t>squarks</a:t>
            </a:r>
            <a:r>
              <a:rPr lang="en-US" sz="1800" b="1" dirty="0" smtClean="0"/>
              <a:t> and </a:t>
            </a:r>
            <a:r>
              <a:rPr lang="en-US" sz="1800" b="1" dirty="0" err="1" smtClean="0"/>
              <a:t>gluinos</a:t>
            </a:r>
            <a:r>
              <a:rPr lang="en-US" sz="1800" b="1" dirty="0" smtClean="0"/>
              <a:t> in pp collisions at </a:t>
            </a:r>
            <a:r>
              <a:rPr lang="en-US" sz="1800" b="1" i="1" dirty="0" smtClean="0"/>
              <a:t>s</a:t>
            </a:r>
            <a:r>
              <a:rPr lang="en-US" sz="1800" b="1" dirty="0" smtClean="0"/>
              <a:t>√ = 7 TeV</a:t>
            </a:r>
            <a:r>
              <a:rPr lang="en-US" sz="1800" dirty="0" smtClean="0"/>
              <a:t> </a:t>
            </a:r>
          </a:p>
          <a:p>
            <a:r>
              <a:rPr lang="en-US" sz="1800" b="1" dirty="0" smtClean="0"/>
              <a:t>Search for Supersymmetry in Events with </a:t>
            </a:r>
            <a:r>
              <a:rPr lang="en-US" sz="1800" b="1" dirty="0" smtClean="0">
                <a:solidFill>
                  <a:srgbClr val="FF0000"/>
                </a:solidFill>
              </a:rPr>
              <a:t>b Jets and Missing Transverse Momentum</a:t>
            </a:r>
            <a:r>
              <a:rPr lang="en-US" sz="1800" b="1" dirty="0" smtClean="0"/>
              <a:t> at the LHC</a:t>
            </a:r>
          </a:p>
          <a:p>
            <a:r>
              <a:rPr lang="en-US" sz="1800" b="1" dirty="0" smtClean="0"/>
              <a:t>Search for Physics Beyond the Standard Model Using </a:t>
            </a:r>
            <a:r>
              <a:rPr lang="en-US" sz="1800" b="1" dirty="0" err="1" smtClean="0">
                <a:solidFill>
                  <a:srgbClr val="FF0000"/>
                </a:solidFill>
              </a:rPr>
              <a:t>Multilepton</a:t>
            </a:r>
            <a:r>
              <a:rPr lang="en-US" sz="1800" b="1" dirty="0" smtClean="0">
                <a:solidFill>
                  <a:srgbClr val="FF0000"/>
                </a:solidFill>
              </a:rPr>
              <a:t> Signatures </a:t>
            </a:r>
            <a:r>
              <a:rPr lang="en-US" sz="1800" b="1" dirty="0" smtClean="0"/>
              <a:t>in pp Collisions at </a:t>
            </a:r>
            <a:r>
              <a:rPr lang="en-US" sz="1800" b="1" i="1" dirty="0" smtClean="0"/>
              <a:t>s</a:t>
            </a:r>
            <a:r>
              <a:rPr lang="en-US" sz="1800" b="1" dirty="0" smtClean="0"/>
              <a:t>√ =7 TeV </a:t>
            </a:r>
          </a:p>
          <a:p>
            <a:pPr lvl="1"/>
            <a:r>
              <a:rPr lang="en-US" sz="1400" b="1" dirty="0" smtClean="0"/>
              <a:t> at least 3 leptons and any number of jets</a:t>
            </a:r>
          </a:p>
          <a:p>
            <a:r>
              <a:rPr lang="en-US" sz="1800" b="1" dirty="0" smtClean="0"/>
              <a:t>Search for </a:t>
            </a:r>
            <a:r>
              <a:rPr lang="en-US" sz="1800" b="1" dirty="0" err="1" smtClean="0"/>
              <a:t>supersymmetry</a:t>
            </a:r>
            <a:r>
              <a:rPr lang="en-US" sz="1800" b="1" dirty="0" smtClean="0"/>
              <a:t> in events with a </a:t>
            </a:r>
            <a:r>
              <a:rPr lang="en-US" sz="1800" b="1" dirty="0" smtClean="0">
                <a:solidFill>
                  <a:srgbClr val="FF0000"/>
                </a:solidFill>
              </a:rPr>
              <a:t>lepton, a photon, and large missing transverse energy</a:t>
            </a:r>
            <a:r>
              <a:rPr lang="en-US" sz="1800" b="1" dirty="0" smtClean="0"/>
              <a:t> in pp collisions at </a:t>
            </a:r>
            <a:r>
              <a:rPr lang="en-US" sz="1800" b="1" i="1" dirty="0" smtClean="0"/>
              <a:t>s</a:t>
            </a:r>
            <a:r>
              <a:rPr lang="en-US" sz="1800" b="1" dirty="0" smtClean="0"/>
              <a:t>√ = 7 TeV</a:t>
            </a:r>
          </a:p>
          <a:p>
            <a:r>
              <a:rPr lang="en-US" sz="1800" b="1" dirty="0" smtClean="0"/>
              <a:t>Search for Neutral Minimal </a:t>
            </a:r>
            <a:r>
              <a:rPr lang="en-US" sz="1800" b="1" dirty="0" err="1" smtClean="0"/>
              <a:t>Supersymmetric</a:t>
            </a:r>
            <a:r>
              <a:rPr lang="en-US" sz="1800" b="1" dirty="0" smtClean="0"/>
              <a:t> Standard Model Higgs Bosons Decaying to </a:t>
            </a:r>
            <a:r>
              <a:rPr lang="en-US" sz="1800" b="1" dirty="0" smtClean="0">
                <a:solidFill>
                  <a:srgbClr val="FF0000"/>
                </a:solidFill>
              </a:rPr>
              <a:t>Tau Pairs </a:t>
            </a:r>
            <a:r>
              <a:rPr lang="en-US" sz="1800" b="1" dirty="0" smtClean="0"/>
              <a:t>in pp Collisions at </a:t>
            </a:r>
            <a:r>
              <a:rPr lang="en-US" sz="1800" b="1" i="1" dirty="0" smtClean="0"/>
              <a:t>s</a:t>
            </a:r>
            <a:r>
              <a:rPr lang="en-US" sz="1800" b="1" dirty="0" smtClean="0"/>
              <a:t>√=7 TeV</a:t>
            </a:r>
          </a:p>
          <a:p>
            <a:r>
              <a:rPr lang="en-US" sz="1800" b="1" dirty="0" smtClean="0"/>
              <a:t>Search for Physics Beyond the Standard Model in Opposite-sign </a:t>
            </a:r>
            <a:r>
              <a:rPr lang="en-US" sz="1800" b="1" dirty="0" err="1" smtClean="0">
                <a:solidFill>
                  <a:srgbClr val="FF0000"/>
                </a:solidFill>
              </a:rPr>
              <a:t>Dilepton</a:t>
            </a:r>
            <a:r>
              <a:rPr lang="en-US" sz="1800" b="1" dirty="0" smtClean="0"/>
              <a:t> Events in pp Collisions at </a:t>
            </a:r>
            <a:r>
              <a:rPr lang="en-US" sz="1800" b="1" i="1" dirty="0" smtClean="0"/>
              <a:t>s</a:t>
            </a:r>
            <a:r>
              <a:rPr lang="en-US" sz="1800" b="1" dirty="0" smtClean="0"/>
              <a:t>√ = 7 TeV</a:t>
            </a:r>
            <a:r>
              <a:rPr lang="en-US" sz="1800" dirty="0" smtClean="0"/>
              <a:t> </a:t>
            </a:r>
          </a:p>
        </p:txBody>
      </p:sp>
      <p:sp>
        <p:nvSpPr>
          <p:cNvPr id="4" name="Footer Placeholder 3"/>
          <p:cNvSpPr>
            <a:spLocks noGrp="1"/>
          </p:cNvSpPr>
          <p:nvPr>
            <p:ph type="ftr" sz="quarter" idx="10"/>
          </p:nvPr>
        </p:nvSpPr>
        <p:spPr/>
        <p:txBody>
          <a:bodyPr/>
          <a:lstStyle/>
          <a:p>
            <a:r>
              <a:rPr lang="en-US" smtClean="0"/>
              <a:t>CMS Data Analysis School  September 11, 2012</a:t>
            </a:r>
            <a:endParaRPr lang="en-US" dirty="0"/>
          </a:p>
        </p:txBody>
      </p:sp>
      <p:sp>
        <p:nvSpPr>
          <p:cNvPr id="5" name="Slide Number Placeholder 4"/>
          <p:cNvSpPr>
            <a:spLocks noGrp="1"/>
          </p:cNvSpPr>
          <p:nvPr>
            <p:ph type="sldNum" sz="quarter" idx="11"/>
          </p:nvPr>
        </p:nvSpPr>
        <p:spPr/>
        <p:txBody>
          <a:bodyPr/>
          <a:lstStyle/>
          <a:p>
            <a:fld id="{18178D1C-DE8A-4798-95A2-4F899DF1A931}" type="slidenum">
              <a:rPr lang="en-US" smtClean="0"/>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roject Overview">
  <a:themeElements>
    <a:clrScheme name="Project Overview 1">
      <a:dk1>
        <a:srgbClr val="000000"/>
      </a:dk1>
      <a:lt1>
        <a:srgbClr val="FFFFFF"/>
      </a:lt1>
      <a:dk2>
        <a:srgbClr val="0066CC"/>
      </a:dk2>
      <a:lt2>
        <a:srgbClr val="CBCBCB"/>
      </a:lt2>
      <a:accent1>
        <a:srgbClr val="00CCFF"/>
      </a:accent1>
      <a:accent2>
        <a:srgbClr val="00FFCC"/>
      </a:accent2>
      <a:accent3>
        <a:srgbClr val="AAB8E2"/>
      </a:accent3>
      <a:accent4>
        <a:srgbClr val="DADADA"/>
      </a:accent4>
      <a:accent5>
        <a:srgbClr val="AAE2FF"/>
      </a:accent5>
      <a:accent6>
        <a:srgbClr val="00E7B9"/>
      </a:accent6>
      <a:hlink>
        <a:srgbClr val="FF3300"/>
      </a:hlink>
      <a:folHlink>
        <a:srgbClr val="FF7C80"/>
      </a:folHlink>
    </a:clrScheme>
    <a:fontScheme name="Project Overview">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cap="flat" cmpd="sng" algn="ctr">
          <a:solidFill>
            <a:srgbClr val="0033CC"/>
          </a:solidFill>
          <a:prstDash val="solid"/>
          <a:round/>
          <a:headEnd type="none" w="med" len="med"/>
          <a:tailEnd type="none" w="med" len="med"/>
        </a:ln>
        <a:effectLst/>
      </a:spPr>
      <a:bodyPr vert="horz" wrap="square" lIns="92075" tIns="46038" rIns="92075" bIns="46038" numCol="1" rtlCol="0" anchor="t" anchorCtr="0" compatLnSpc="1">
        <a:prstTxWarp prst="textNoShape">
          <a:avLst/>
        </a:prstTxWarp>
        <a:spAutoFit/>
      </a:bodyPr>
      <a:lstStyle>
        <a:defPPr marL="342900" marR="0" indent="-342900" algn="l" defTabSz="914400" rtl="0" eaLnBrk="1" fontAlgn="base" latinLnBrk="0" hangingPunct="1">
          <a:lnSpc>
            <a:spcPct val="80000"/>
          </a:lnSpc>
          <a:spcBef>
            <a:spcPct val="50000"/>
          </a:spcBef>
          <a:spcAft>
            <a:spcPct val="0"/>
          </a:spcAft>
          <a:buClr>
            <a:schemeClr val="accent2"/>
          </a:buClr>
          <a:buSzPct val="80000"/>
          <a:buFont typeface="Wingdings" pitchFamily="2" charset="2"/>
          <a:buNone/>
          <a:tabLst/>
          <a:defRPr kumimoji="0" sz="2400" b="0" i="0" u="none" strike="noStrike" cap="none" normalizeH="0" baseline="0" smtClean="0">
            <a:ln>
              <a:noFill/>
            </a:ln>
            <a:solidFill>
              <a:schemeClr val="tx1"/>
            </a:solidFill>
            <a:effectLst/>
            <a:latin typeface="Arial" pitchFamily="34" charset="0"/>
          </a:defRPr>
        </a:defPPr>
      </a:lstStyle>
    </a:spDef>
    <a:lnDef>
      <a:spPr bwMode="auto">
        <a:noFill/>
        <a:ln w="9525" cap="flat" cmpd="sng" algn="ctr">
          <a:solidFill>
            <a:schemeClr val="tx1"/>
          </a:solidFill>
          <a:prstDash val="solid"/>
          <a:round/>
          <a:headEnd type="none" w="med" len="med"/>
          <a:tailEnd type="arrow"/>
        </a:ln>
        <a:effectLst/>
      </a:spPr>
      <a:bodyPr/>
      <a:lstStyle/>
    </a:lnDef>
  </a:objectDefaults>
  <a:extraClrSchemeLst>
    <a:extraClrScheme>
      <a:clrScheme name="Project Overview 1">
        <a:dk1>
          <a:srgbClr val="000000"/>
        </a:dk1>
        <a:lt1>
          <a:srgbClr val="FFFFFF"/>
        </a:lt1>
        <a:dk2>
          <a:srgbClr val="0066CC"/>
        </a:dk2>
        <a:lt2>
          <a:srgbClr val="CBCBCB"/>
        </a:lt2>
        <a:accent1>
          <a:srgbClr val="00CCFF"/>
        </a:accent1>
        <a:accent2>
          <a:srgbClr val="00FFCC"/>
        </a:accent2>
        <a:accent3>
          <a:srgbClr val="AAB8E2"/>
        </a:accent3>
        <a:accent4>
          <a:srgbClr val="DADADA"/>
        </a:accent4>
        <a:accent5>
          <a:srgbClr val="AAE2FF"/>
        </a:accent5>
        <a:accent6>
          <a:srgbClr val="00E7B9"/>
        </a:accent6>
        <a:hlink>
          <a:srgbClr val="FF3300"/>
        </a:hlink>
        <a:folHlink>
          <a:srgbClr val="FF7C80"/>
        </a:folHlink>
      </a:clrScheme>
      <a:clrMap bg1="dk2" tx1="lt1" bg2="dk1" tx2="lt2" accent1="accent1" accent2="accent2" accent3="accent3" accent4="accent4" accent5="accent5" accent6="accent6" hlink="hlink" folHlink="folHlink"/>
    </a:extraClrScheme>
    <a:extraClrScheme>
      <a:clrScheme name="Project Overview 2">
        <a:dk1>
          <a:srgbClr val="000000"/>
        </a:dk1>
        <a:lt1>
          <a:srgbClr val="FFFFFF"/>
        </a:lt1>
        <a:dk2>
          <a:srgbClr val="000000"/>
        </a:dk2>
        <a:lt2>
          <a:srgbClr val="868686"/>
        </a:lt2>
        <a:accent1>
          <a:srgbClr val="3366FF"/>
        </a:accent1>
        <a:accent2>
          <a:srgbClr val="009900"/>
        </a:accent2>
        <a:accent3>
          <a:srgbClr val="FFFFFF"/>
        </a:accent3>
        <a:accent4>
          <a:srgbClr val="000000"/>
        </a:accent4>
        <a:accent5>
          <a:srgbClr val="ADB8FF"/>
        </a:accent5>
        <a:accent6>
          <a:srgbClr val="008A00"/>
        </a:accent6>
        <a:hlink>
          <a:srgbClr val="FF0033"/>
        </a:hlink>
        <a:folHlink>
          <a:srgbClr val="CCCCCC"/>
        </a:folHlink>
      </a:clrScheme>
      <a:clrMap bg1="lt1" tx1="dk1" bg2="lt2" tx2="dk2" accent1="accent1" accent2="accent2" accent3="accent3" accent4="accent4" accent5="accent5" accent6="accent6" hlink="hlink" folHlink="folHlink"/>
    </a:extraClrScheme>
    <a:extraClrScheme>
      <a:clrScheme name="Project Overview 3">
        <a:dk1>
          <a:srgbClr val="000000"/>
        </a:dk1>
        <a:lt1>
          <a:srgbClr val="FFFFFF"/>
        </a:lt1>
        <a:dk2>
          <a:srgbClr val="000000"/>
        </a:dk2>
        <a:lt2>
          <a:srgbClr val="868686"/>
        </a:lt2>
        <a:accent1>
          <a:srgbClr val="EAEAEA"/>
        </a:accent1>
        <a:accent2>
          <a:srgbClr val="5F5F5F"/>
        </a:accent2>
        <a:accent3>
          <a:srgbClr val="FFFFFF"/>
        </a:accent3>
        <a:accent4>
          <a:srgbClr val="000000"/>
        </a:accent4>
        <a:accent5>
          <a:srgbClr val="F3F3F3"/>
        </a:accent5>
        <a:accent6>
          <a:srgbClr val="555555"/>
        </a:accent6>
        <a:hlink>
          <a:srgbClr val="969696"/>
        </a:hlink>
        <a:folHlink>
          <a:srgbClr val="CBCBCB"/>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22504</TotalTime>
  <Words>7134</Words>
  <Application>Microsoft Office PowerPoint</Application>
  <PresentationFormat>On-screen Show (4:3)</PresentationFormat>
  <Paragraphs>900</Paragraphs>
  <Slides>78</Slides>
  <Notes>9</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4</vt:i4>
      </vt:variant>
      <vt:variant>
        <vt:lpstr>Slide Titles</vt:lpstr>
      </vt:variant>
      <vt:variant>
        <vt:i4>78</vt:i4>
      </vt:variant>
    </vt:vector>
  </HeadingPairs>
  <TitlesOfParts>
    <vt:vector size="93" baseType="lpstr">
      <vt:lpstr>Arial</vt:lpstr>
      <vt:lpstr>Times New Roman</vt:lpstr>
      <vt:lpstr>Wingdings</vt:lpstr>
      <vt:lpstr>Symbol</vt:lpstr>
      <vt:lpstr>Comic Sans MS</vt:lpstr>
      <vt:lpstr>ＭＳ Ｐゴシック</vt:lpstr>
      <vt:lpstr>Lucida Grande</vt:lpstr>
      <vt:lpstr>Helvetica</vt:lpstr>
      <vt:lpstr>Times</vt:lpstr>
      <vt:lpstr>Book Antiqua</vt:lpstr>
      <vt:lpstr>Project Overview</vt:lpstr>
      <vt:lpstr>Equation</vt:lpstr>
      <vt:lpstr>Document</vt:lpstr>
      <vt:lpstr>HiJaak</vt:lpstr>
      <vt:lpstr>Package</vt:lpstr>
      <vt:lpstr>The CMS Detector:  Present and Future</vt:lpstr>
      <vt:lpstr>Lecture Objectives</vt:lpstr>
      <vt:lpstr>A Detector to Study Electroweak Physics and Look Beyond the Standard Model at the Terascale </vt:lpstr>
      <vt:lpstr>How can we do this?  General Principles</vt:lpstr>
      <vt:lpstr>The Standard Model “Elementary Particles”</vt:lpstr>
      <vt:lpstr>Simple to Detect vs Complex to Detect   “Elementary” Objects</vt:lpstr>
      <vt:lpstr>Physics from Objects, e.g. Higgs</vt:lpstr>
      <vt:lpstr>The New Boson</vt:lpstr>
      <vt:lpstr>Physics from Objects, e.g.  SUSY</vt:lpstr>
      <vt:lpstr>Production Cross Sections at the LHC</vt:lpstr>
      <vt:lpstr>Luminosity</vt:lpstr>
      <vt:lpstr>Typical Events and Hard Scatters</vt:lpstr>
      <vt:lpstr>The Nature of Hard  Collisions</vt:lpstr>
      <vt:lpstr>A Hard Scattering</vt:lpstr>
      <vt:lpstr>Production Kinematics - 1</vt:lpstr>
      <vt:lpstr>Production Kinematics - 2</vt:lpstr>
      <vt:lpstr>Production Kinematics - 3</vt:lpstr>
      <vt:lpstr>Transverse Momentum</vt:lpstr>
      <vt:lpstr>Complex Objects: Jets and Missing Et</vt:lpstr>
      <vt:lpstr>Complex Objects: Z’s and W’s</vt:lpstr>
      <vt:lpstr>               b-quark jets</vt:lpstr>
      <vt:lpstr>                    Top </vt:lpstr>
      <vt:lpstr>             Tau leptons</vt:lpstr>
      <vt:lpstr>Tau leptons (continued)</vt:lpstr>
      <vt:lpstr>                  Isolation</vt:lpstr>
      <vt:lpstr>The Challenge Ahead - Pileup</vt:lpstr>
      <vt:lpstr>                    Pileup </vt:lpstr>
      <vt:lpstr>CMS - The Compact Muon Solenoid </vt:lpstr>
      <vt:lpstr>CMS - The Compact Muon Solenoid </vt:lpstr>
      <vt:lpstr>CMS Design Features</vt:lpstr>
      <vt:lpstr>CMS Slice</vt:lpstr>
      <vt:lpstr>CMS Solenoid</vt:lpstr>
      <vt:lpstr>CMS Tracker</vt:lpstr>
      <vt:lpstr>The CMS Pixel System</vt:lpstr>
      <vt:lpstr>Completed Tracker</vt:lpstr>
      <vt:lpstr>Tracking System Performance</vt:lpstr>
      <vt:lpstr>Calorimetry</vt:lpstr>
      <vt:lpstr>CMS ECAL</vt:lpstr>
      <vt:lpstr>Higgs to 2 photons (H → gg)</vt:lpstr>
      <vt:lpstr>CMS HCAL</vt:lpstr>
      <vt:lpstr>Hadron Calorimeter Performance</vt:lpstr>
      <vt:lpstr>Muon systems</vt:lpstr>
      <vt:lpstr>Muon System Performance</vt:lpstr>
      <vt:lpstr>Triggering and data acquisition</vt:lpstr>
      <vt:lpstr>    CMS Trigger and DAQ</vt:lpstr>
      <vt:lpstr>   Goal of the CMS Upgrade </vt:lpstr>
      <vt:lpstr>The Future: Luminosity Predictions</vt:lpstr>
      <vt:lpstr>Luminosity Scenarios for LHC</vt:lpstr>
      <vt:lpstr>CMS Improvements and Upgrades Timeline</vt:lpstr>
      <vt:lpstr>Detector Issues for Phase 1</vt:lpstr>
      <vt:lpstr>                   Phase 2</vt:lpstr>
      <vt:lpstr>Pixel and HCAL Upgrades</vt:lpstr>
      <vt:lpstr>Significance of the  Upgrades</vt:lpstr>
      <vt:lpstr>Summary</vt:lpstr>
      <vt:lpstr>Slide 55</vt:lpstr>
      <vt:lpstr>Backups</vt:lpstr>
      <vt:lpstr>LHC at CERN</vt:lpstr>
      <vt:lpstr>Slide 58</vt:lpstr>
      <vt:lpstr>Collisions at Four Points for Experiments</vt:lpstr>
      <vt:lpstr>LHC Facts – I </vt:lpstr>
      <vt:lpstr>LHC Facts – I I</vt:lpstr>
      <vt:lpstr>Energy frontier colliders</vt:lpstr>
      <vt:lpstr>How Do SUSY Particles Decay?</vt:lpstr>
      <vt:lpstr>Speculated SUSY Mass Spectrum</vt:lpstr>
      <vt:lpstr>How are Higgs Bosons produced at LHC? </vt:lpstr>
      <vt:lpstr>CMS  Installation</vt:lpstr>
      <vt:lpstr>A Half-cylinder of the Forward Pixels</vt:lpstr>
      <vt:lpstr>CMS Silicon Strip Detectors</vt:lpstr>
      <vt:lpstr>Tight Muon Requirement</vt:lpstr>
      <vt:lpstr>Slide 70</vt:lpstr>
      <vt:lpstr>Production Kinematics - 2</vt:lpstr>
      <vt:lpstr>Physics Issues</vt:lpstr>
      <vt:lpstr>SM Higgs Decay Modes</vt:lpstr>
      <vt:lpstr>The challenge of 2011 data taking</vt:lpstr>
      <vt:lpstr>Triggering on di-muons at 1032-1033 with CMS</vt:lpstr>
      <vt:lpstr>Slide 76</vt:lpstr>
      <vt:lpstr>Pileup Correction to Jet Properties </vt:lpstr>
      <vt:lpstr>Slide 78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CSU Colloquium on CMS</dc:title>
  <dc:creator/>
  <cp:lastModifiedBy>Joel Butler</cp:lastModifiedBy>
  <cp:revision>510</cp:revision>
  <cp:lastPrinted>1601-01-01T00:00:00Z</cp:lastPrinted>
  <dcterms:created xsi:type="dcterms:W3CDTF">1601-01-01T00:00:00Z</dcterms:created>
  <dcterms:modified xsi:type="dcterms:W3CDTF">2012-09-11T02:45:05Z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2</vt:i4>
  </property>
  <property fmtid="{D5CDD505-2E9C-101B-9397-08002B2CF9AE}" pid="3" name="LCID">
    <vt:i4>1033</vt:i4>
  </property>
</Properties>
</file>