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sldIdLst>
    <p:sldId id="256" r:id="rId4"/>
    <p:sldId id="257" r:id="rId5"/>
    <p:sldId id="259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70" r:id="rId16"/>
    <p:sldId id="269" r:id="rId17"/>
    <p:sldId id="274" r:id="rId18"/>
    <p:sldId id="275" r:id="rId19"/>
    <p:sldId id="276" r:id="rId20"/>
    <p:sldId id="278" r:id="rId21"/>
    <p:sldId id="280" r:id="rId22"/>
    <p:sldId id="281" r:id="rId23"/>
    <p:sldId id="282" r:id="rId24"/>
    <p:sldId id="272" r:id="rId25"/>
    <p:sldId id="271" r:id="rId26"/>
    <p:sldId id="273" r:id="rId27"/>
    <p:sldId id="284" r:id="rId28"/>
    <p:sldId id="277" r:id="rId29"/>
    <p:sldId id="279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04" y="-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187DA-DABC-A248-A891-9F665351DA87}" type="datetimeFigureOut">
              <a:rPr lang="en-US" smtClean="0"/>
              <a:t>4/17/12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15821-09EC-0447-BD28-22731F465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11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9F8F3-7C3D-4085-B1C0-016BAC6F5D78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C94FA-7D52-8642-AA7C-0AF8468F5D1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881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4/17/12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  <a:endParaRPr dirty="0"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  <a:endParaRPr dirty="0"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2895600" y="6245225"/>
            <a:ext cx="3124200" cy="476250"/>
          </a:xfrm>
        </p:spPr>
        <p:txBody>
          <a:bodyPr/>
          <a:lstStyle/>
          <a:p>
            <a:r>
              <a:rPr dirty="0"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0"/>
            <a:ext cx="7518681" cy="7648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102735"/>
            <a:ext cx="8340449" cy="5023428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TLAS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" y="86582"/>
            <a:ext cx="650822" cy="1016153"/>
          </a:xfrm>
          <a:prstGeom prst="rect">
            <a:avLst/>
          </a:prstGeom>
        </p:spPr>
      </p:pic>
      <p:pic>
        <p:nvPicPr>
          <p:cNvPr id="8" name="Picture 7" descr="Duke-BlueDeamon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70" y="86582"/>
            <a:ext cx="973658" cy="6984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indent="-274320">
              <a:buClr>
                <a:srgbClr val="AD2E27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prstClr val="white"/>
              </a:solidFill>
              <a:latin typeface="Candara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b="1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8611-7401-A549-9C26-DBC89FD9F189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FB56013-B943-42BA-886F-6F9D4EB85E9D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B460-CECD-A443-8960-ED9856EF4ED9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48103-766F-2041-89CE-F6EF0B2D9F66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5A5-25D5-B645-A8FC-D3568568645F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01E5-3023-654C-AB34-416912CD7F68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2F2C-5F7E-D843-8FAA-70F3D3DA65CF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3F2-D9B0-9743-BE72-8E5001E15C4F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A0ED-DE74-5E44-8F1C-1160720B0EAC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110F5-0885-BF42-A95C-92ACC07314F9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1CF7-517D-BF4A-9FDD-8A62F3D12318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‹#›</a:t>
            </a:fld>
            <a:endParaRPr lang="en-US"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4.wm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8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23540"/>
            <a:ext cx="8229600" cy="5202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pPr/>
              <a:t>4/17/12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36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11/21-22/2011 @ IN2P3</a:t>
            </a:r>
            <a:endParaRPr dirty="0"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2971800" y="6245225"/>
            <a:ext cx="33528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dirty="0">
                <a:solidFill>
                  <a:srgbClr val="795339"/>
                </a:solidFill>
                <a:latin typeface="Candara"/>
                <a:ea typeface="Candara"/>
                <a:cs typeface="Candara"/>
              </a:rPr>
              <a:t>Creating Federated Data Stores for the LHC</a:t>
            </a:r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8D7078BA-F92E-4AE6-9B9D-E0415221805E}" type="slidenum">
              <a:rPr>
                <a:solidFill>
                  <a:srgbClr val="795339"/>
                </a:solidFill>
                <a:latin typeface="Candara"/>
                <a:ea typeface="Candara"/>
                <a:cs typeface="Candara"/>
              </a:rPr>
              <a:pPr/>
              <a:t>‹#›</a:t>
            </a:fld>
            <a:endParaRPr>
              <a:solidFill>
                <a:srgbClr val="795339"/>
              </a:solidFill>
              <a:latin typeface="Candara"/>
              <a:ea typeface="Candara"/>
              <a:cs typeface="Candar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fld id="{0C795E3E-5D96-FE48-917E-54A64DB7DE22}" type="datetime1">
              <a:rPr lang="en-GB">
                <a:latin typeface="Gill Sans MT"/>
              </a:rPr>
              <a:pPr defTabSz="457200"/>
              <a:t>4/17/12</a:t>
            </a:fld>
            <a:endParaRPr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pPr defTabSz="457200"/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pPr defTabSz="457200"/>
            <a:fld id="{149F3054-76AD-E84D-A86E-7938130C5973}" type="slidenum">
              <a:rPr lang="en-US" smtClean="0">
                <a:latin typeface="Gill Sans MT"/>
              </a:rPr>
              <a:pPr defTabSz="457200"/>
              <a:t>‹#›</a:t>
            </a:fld>
            <a:endParaRPr lang="en-US">
              <a:latin typeface="Gill Sans MT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5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vnweb.cern.ch/trac/t3mon/wiki/xRootdAndGanglia" TargetMode="External"/><Relationship Id="rId4" Type="http://schemas.openxmlformats.org/officeDocument/2006/relationships/hyperlink" Target="http://atl-prod05.slac.stanford.edu:4242/" TargetMode="External"/><Relationship Id="rId5" Type="http://schemas.openxmlformats.org/officeDocument/2006/relationships/hyperlink" Target="http://atl-prod07.slac.stanford.edu:8080/display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ct3-xrdp.uchicago.edu:8080/rsv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http://ivukotic.web.cern.ch/ivukotic/WAN/index.asp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Storage Federations - ATLAS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Benjamin</a:t>
            </a:r>
          </a:p>
          <a:p>
            <a:r>
              <a:rPr lang="en-US" dirty="0" smtClean="0"/>
              <a:t>Duke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68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Xrootd</a:t>
            </a:r>
            <a:r>
              <a:rPr lang="en-US" dirty="0" smtClean="0"/>
              <a:t> federation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US cloud, Tier 1 site and 80% (4 out of 5) Tier 2 sites part of Federation, Soon all Tier 2 sites will be part</a:t>
            </a:r>
          </a:p>
          <a:p>
            <a:r>
              <a:rPr lang="en-US" dirty="0" smtClean="0"/>
              <a:t>Using X509 authentication for reading</a:t>
            </a:r>
          </a:p>
          <a:p>
            <a:pPr lvl="1"/>
            <a:r>
              <a:rPr lang="en-US" dirty="0" smtClean="0"/>
              <a:t>Plugin code looks for ATLAS VOMS extension to allow access</a:t>
            </a:r>
          </a:p>
          <a:p>
            <a:pPr lvl="1"/>
            <a:r>
              <a:rPr lang="en-US" dirty="0" smtClean="0"/>
              <a:t>Deployed at MWT2, AGLT2,SWT2 and SLAC T2 currently – the rest (BNL, and NET2) shortly (less than 2 weeks)</a:t>
            </a:r>
          </a:p>
          <a:p>
            <a:r>
              <a:rPr lang="en-US" dirty="0" smtClean="0"/>
              <a:t>Prototype Midwest region redirector setup at Chicago</a:t>
            </a:r>
          </a:p>
          <a:p>
            <a:pPr lvl="1"/>
            <a:r>
              <a:rPr lang="en-US" dirty="0" smtClean="0"/>
              <a:t>What is a regional redirector (next slide)</a:t>
            </a:r>
          </a:p>
          <a:p>
            <a:pPr lvl="1"/>
            <a:r>
              <a:rPr lang="en-US" dirty="0" err="1" smtClean="0"/>
              <a:t>Prun</a:t>
            </a:r>
            <a:r>
              <a:rPr lang="en-US" dirty="0" smtClean="0"/>
              <a:t> jobs used to test regional redirector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1219200" y="1981200"/>
            <a:ext cx="2129109" cy="830997"/>
          </a:xfrm>
          <a:prstGeom prst="rect">
            <a:avLst/>
          </a:prstGeom>
          <a:noFill/>
          <a:ln>
            <a:solidFill>
              <a:srgbClr val="0099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manager</a:t>
            </a:r>
          </a:p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leftregion:1234</a:t>
            </a:r>
          </a:p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meta xyzzy:1234</a:t>
            </a:r>
          </a:p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xrootd.redirect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xyzzy:1234 ? /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719491" y="1981200"/>
            <a:ext cx="2129109" cy="830997"/>
          </a:xfrm>
          <a:prstGeom prst="rect">
            <a:avLst/>
          </a:prstGeom>
          <a:noFill/>
          <a:ln>
            <a:solidFill>
              <a:srgbClr val="0099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manager</a:t>
            </a:r>
          </a:p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rightregion:1234</a:t>
            </a:r>
          </a:p>
          <a:p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all.manager meta xyzzy:1234</a:t>
            </a:r>
          </a:p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xrootd.redirect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xyzzy:1234 ? /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38200" y="3330714"/>
            <a:ext cx="1676400" cy="2057400"/>
          </a:xfrm>
          <a:prstGeom prst="ellipse">
            <a:avLst/>
          </a:prstGeom>
          <a:solidFill>
            <a:srgbClr val="00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667000" y="3330714"/>
            <a:ext cx="1676400" cy="2057400"/>
          </a:xfrm>
          <a:prstGeom prst="ellipse">
            <a:avLst/>
          </a:prstGeom>
          <a:solidFill>
            <a:srgbClr val="00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724400" y="3330714"/>
            <a:ext cx="1676400" cy="2057400"/>
          </a:xfrm>
          <a:prstGeom prst="ellipse">
            <a:avLst/>
          </a:prstGeom>
          <a:solidFill>
            <a:srgbClr val="00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553200" y="3330714"/>
            <a:ext cx="1676400" cy="2057400"/>
          </a:xfrm>
          <a:prstGeom prst="ellipse">
            <a:avLst/>
          </a:prstGeom>
          <a:solidFill>
            <a:srgbClr val="00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Configured Regional Redirectors</a:t>
            </a:r>
            <a:endParaRPr lang="en-US" dirty="0"/>
          </a:p>
        </p:txBody>
      </p:sp>
      <p:grpSp>
        <p:nvGrpSpPr>
          <p:cNvPr id="3" name="Group 13"/>
          <p:cNvGrpSpPr/>
          <p:nvPr/>
        </p:nvGrpSpPr>
        <p:grpSpPr>
          <a:xfrm>
            <a:off x="3810000" y="1966317"/>
            <a:ext cx="1447800" cy="304800"/>
            <a:chOff x="3657600" y="1676400"/>
            <a:chExt cx="1447800" cy="304800"/>
          </a:xfrm>
        </p:grpSpPr>
        <p:sp>
          <p:nvSpPr>
            <p:cNvPr id="7" name="Rounded Rectangle 6"/>
            <p:cNvSpPr/>
            <p:nvPr/>
          </p:nvSpPr>
          <p:spPr>
            <a:xfrm>
              <a:off x="3657600" y="1676400"/>
              <a:ext cx="1447800" cy="304800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16764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Candara"/>
                </a:rPr>
                <a:t>Global Redirector</a:t>
              </a:r>
              <a:endParaRPr lang="en-US" sz="1200" b="1" dirty="0">
                <a:solidFill>
                  <a:prstClr val="black"/>
                </a:solidFill>
                <a:latin typeface="Candara"/>
              </a:endParaRPr>
            </a:p>
          </p:txBody>
        </p:sp>
      </p:grpSp>
      <p:grpSp>
        <p:nvGrpSpPr>
          <p:cNvPr id="13" name="Group 31"/>
          <p:cNvGrpSpPr/>
          <p:nvPr/>
        </p:nvGrpSpPr>
        <p:grpSpPr>
          <a:xfrm>
            <a:off x="1878534" y="2880717"/>
            <a:ext cx="1500732" cy="304800"/>
            <a:chOff x="2209800" y="2362200"/>
            <a:chExt cx="1500732" cy="304800"/>
          </a:xfrm>
        </p:grpSpPr>
        <p:sp>
          <p:nvSpPr>
            <p:cNvPr id="9" name="TextBox 8"/>
            <p:cNvSpPr txBox="1"/>
            <p:nvPr/>
          </p:nvSpPr>
          <p:spPr>
            <a:xfrm>
              <a:off x="2209800" y="2362200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Candara"/>
                </a:rPr>
                <a:t>Regional Redirector</a:t>
              </a:r>
              <a:endParaRPr lang="en-US" sz="1200" b="1" dirty="0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209800" y="2362200"/>
              <a:ext cx="1447800" cy="304800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</p:grpSp>
      <p:grpSp>
        <p:nvGrpSpPr>
          <p:cNvPr id="14" name="Group 40"/>
          <p:cNvGrpSpPr/>
          <p:nvPr/>
        </p:nvGrpSpPr>
        <p:grpSpPr>
          <a:xfrm>
            <a:off x="5764734" y="2880717"/>
            <a:ext cx="1500732" cy="304800"/>
            <a:chOff x="5662068" y="2362200"/>
            <a:chExt cx="1500732" cy="304800"/>
          </a:xfrm>
        </p:grpSpPr>
        <p:sp>
          <p:nvSpPr>
            <p:cNvPr id="11" name="TextBox 10"/>
            <p:cNvSpPr txBox="1"/>
            <p:nvPr/>
          </p:nvSpPr>
          <p:spPr>
            <a:xfrm>
              <a:off x="5662068" y="2362200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Candara"/>
                </a:rPr>
                <a:t>Regional Redirector</a:t>
              </a:r>
              <a:endParaRPr lang="en-US" sz="1200" b="1" dirty="0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62068" y="2362200"/>
              <a:ext cx="1447800" cy="304800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14400" y="387131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Local Redirector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14400" y="3871317"/>
            <a:ext cx="1447800" cy="30480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43200" y="387131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Proxy Server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743200" y="3871317"/>
            <a:ext cx="1447800" cy="30480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387131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Proxy Manager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800600" y="3871317"/>
            <a:ext cx="1447800" cy="304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387131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Local Redirector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629400" y="3871317"/>
            <a:ext cx="1447800" cy="30480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15" name="Group 30"/>
          <p:cNvGrpSpPr/>
          <p:nvPr/>
        </p:nvGrpSpPr>
        <p:grpSpPr>
          <a:xfrm>
            <a:off x="914400" y="4633317"/>
            <a:ext cx="1447800" cy="304800"/>
            <a:chOff x="1066800" y="4572000"/>
            <a:chExt cx="1447800" cy="304800"/>
          </a:xfrm>
        </p:grpSpPr>
        <p:sp>
          <p:nvSpPr>
            <p:cNvPr id="24" name="TextBox 23"/>
            <p:cNvSpPr txBox="1"/>
            <p:nvPr/>
          </p:nvSpPr>
          <p:spPr>
            <a:xfrm>
              <a:off x="1066800" y="45720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Candara"/>
                </a:rPr>
                <a:t>Server</a:t>
              </a:r>
              <a:endParaRPr lang="en-US" sz="1200" b="1" dirty="0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66800" y="4572000"/>
              <a:ext cx="1447800" cy="304800"/>
            </a:xfrm>
            <a:prstGeom prst="round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</p:grpSp>
      <p:grpSp>
        <p:nvGrpSpPr>
          <p:cNvPr id="30" name="Group 33"/>
          <p:cNvGrpSpPr/>
          <p:nvPr/>
        </p:nvGrpSpPr>
        <p:grpSpPr>
          <a:xfrm>
            <a:off x="4800600" y="4633317"/>
            <a:ext cx="1447800" cy="304800"/>
            <a:chOff x="5257800" y="4495800"/>
            <a:chExt cx="1447800" cy="304800"/>
          </a:xfrm>
        </p:grpSpPr>
        <p:sp>
          <p:nvSpPr>
            <p:cNvPr id="26" name="TextBox 25"/>
            <p:cNvSpPr txBox="1"/>
            <p:nvPr/>
          </p:nvSpPr>
          <p:spPr>
            <a:xfrm>
              <a:off x="5257800" y="44958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Candara"/>
                </a:rPr>
                <a:t>Proxy Server</a:t>
              </a:r>
              <a:endParaRPr lang="en-US" sz="1200" b="1" dirty="0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57800" y="4495800"/>
              <a:ext cx="1447800" cy="304800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</p:grpSp>
      <p:grpSp>
        <p:nvGrpSpPr>
          <p:cNvPr id="31" name="Group 34"/>
          <p:cNvGrpSpPr/>
          <p:nvPr/>
        </p:nvGrpSpPr>
        <p:grpSpPr>
          <a:xfrm>
            <a:off x="6629400" y="4633317"/>
            <a:ext cx="1447800" cy="304800"/>
            <a:chOff x="7162800" y="4495800"/>
            <a:chExt cx="1447800" cy="304800"/>
          </a:xfrm>
        </p:grpSpPr>
        <p:sp>
          <p:nvSpPr>
            <p:cNvPr id="28" name="TextBox 27"/>
            <p:cNvSpPr txBox="1"/>
            <p:nvPr/>
          </p:nvSpPr>
          <p:spPr>
            <a:xfrm>
              <a:off x="7162800" y="44958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Candara"/>
                </a:rPr>
                <a:t>Server</a:t>
              </a:r>
              <a:endParaRPr lang="en-US" sz="1200" b="1" dirty="0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162800" y="4495800"/>
              <a:ext cx="1447800" cy="304800"/>
            </a:xfrm>
            <a:prstGeom prst="round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</p:grpSp>
      <p:cxnSp>
        <p:nvCxnSpPr>
          <p:cNvPr id="37" name="Straight Arrow Connector 36"/>
          <p:cNvCxnSpPr>
            <a:stCxn id="17" idx="0"/>
          </p:cNvCxnSpPr>
          <p:nvPr/>
        </p:nvCxnSpPr>
        <p:spPr>
          <a:xfrm flipV="1">
            <a:off x="1638300" y="3261717"/>
            <a:ext cx="5715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933700" y="3261717"/>
            <a:ext cx="5715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676900" y="3261717"/>
            <a:ext cx="5715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6819900" y="3261717"/>
            <a:ext cx="5715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1676400" y="4176117"/>
            <a:ext cx="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3276600" y="2271117"/>
            <a:ext cx="5715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5219700" y="2271117"/>
            <a:ext cx="5715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7315200" y="4176117"/>
            <a:ext cx="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5486400" y="4176117"/>
            <a:ext cx="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3581400" y="1504652"/>
            <a:ext cx="2129109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meta manager</a:t>
            </a:r>
          </a:p>
          <a:p>
            <a:r>
              <a:rPr lang="en-US" sz="12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200" b="1" dirty="0" smtClean="0">
                <a:solidFill>
                  <a:prstClr val="black"/>
                </a:solidFill>
                <a:latin typeface="Candara"/>
              </a:rPr>
              <a:t> meta xyzzy:1234</a:t>
            </a:r>
            <a:endParaRPr lang="en-US" sz="12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80313" y="5007114"/>
            <a:ext cx="2010487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manager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lefthand:1234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meta leftregion:1234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xrootd.redirect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leftregion:1234 ? /</a:t>
            </a:r>
            <a:endParaRPr lang="en-US" sz="10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53200" y="5007114"/>
            <a:ext cx="2087431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manager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righthand:1234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meta rightregion:1234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xrootd.redirect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rightregion:1234 ? /</a:t>
            </a:r>
            <a:endParaRPr lang="en-US" sz="10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87226" y="5007114"/>
            <a:ext cx="1681871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server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leftregion:1234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ofs.osslib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</a:t>
            </a:r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psslib.so</a:t>
            </a:r>
            <a:endParaRPr lang="en-US" sz="1000" b="1" dirty="0" smtClean="0">
              <a:solidFill>
                <a:prstClr val="black"/>
              </a:solidFill>
              <a:latin typeface="Candara"/>
            </a:endParaRP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pss.origin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mycluster:1094</a:t>
            </a:r>
            <a:endParaRPr lang="en-US" sz="10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65523" y="5007114"/>
            <a:ext cx="1991251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all.role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proxy manager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all.manager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meta leftregion:1234</a:t>
            </a:r>
          </a:p>
          <a:p>
            <a:r>
              <a:rPr lang="en-US" sz="1000" b="1" dirty="0" err="1" smtClean="0">
                <a:solidFill>
                  <a:prstClr val="black"/>
                </a:solidFill>
                <a:latin typeface="Candara"/>
              </a:rPr>
              <a:t>xrootd.redirect</a:t>
            </a:r>
            <a:r>
              <a:rPr lang="en-US" sz="1000" b="1" dirty="0" smtClean="0">
                <a:solidFill>
                  <a:prstClr val="black"/>
                </a:solidFill>
                <a:latin typeface="Candara"/>
              </a:rPr>
              <a:t> xyzzy:1234 ? /</a:t>
            </a:r>
          </a:p>
          <a:p>
            <a:endParaRPr lang="en-US" sz="10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53200" y="4207014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ndara"/>
              </a:rPr>
              <a:t>Site D</a:t>
            </a:r>
            <a:endParaRPr lang="en-US" b="1" dirty="0">
              <a:solidFill>
                <a:srgbClr val="0000FF"/>
              </a:solidFill>
              <a:latin typeface="Candar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40056" y="4207014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ndara"/>
              </a:rPr>
              <a:t>Site A</a:t>
            </a:r>
            <a:endParaRPr lang="en-US" b="1" dirty="0">
              <a:solidFill>
                <a:srgbClr val="0000FF"/>
              </a:solidFill>
              <a:latin typeface="Candar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67000" y="420701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ndara"/>
              </a:rPr>
              <a:t>Site B</a:t>
            </a:r>
            <a:endParaRPr lang="en-US" b="1" dirty="0">
              <a:solidFill>
                <a:srgbClr val="0000FF"/>
              </a:solidFill>
              <a:latin typeface="Candar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24400" y="420701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ndara"/>
              </a:rPr>
              <a:t>Site C</a:t>
            </a:r>
            <a:endParaRPr lang="en-US" b="1" dirty="0">
              <a:solidFill>
                <a:srgbClr val="0000FF"/>
              </a:solidFill>
              <a:latin typeface="Candar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0056" y="6163733"/>
            <a:ext cx="350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Andrew </a:t>
            </a:r>
            <a:r>
              <a:rPr lang="en-US" dirty="0" err="1" smtClean="0"/>
              <a:t>Hanushevsky</a:t>
            </a:r>
            <a:r>
              <a:rPr lang="en-US" dirty="0" smtClean="0"/>
              <a:t> (SLAC)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results from </a:t>
            </a:r>
            <a:r>
              <a:rPr lang="en-US" dirty="0" err="1" smtClean="0"/>
              <a:t>Prun</a:t>
            </a:r>
            <a:r>
              <a:rPr lang="en-US" dirty="0" smtClean="0"/>
              <a:t> jobs</a:t>
            </a:r>
            <a:endParaRPr lang="en-US" dirty="0"/>
          </a:p>
        </p:txBody>
      </p:sp>
      <p:pic>
        <p:nvPicPr>
          <p:cNvPr id="6" name="Content Placeholder 5" descr="Rate_data_MWT2_job_AGLT2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0" b="5600"/>
          <a:stretch>
            <a:fillRect/>
          </a:stretch>
        </p:blipFill>
        <p:spPr>
          <a:xfrm>
            <a:off x="346351" y="1405467"/>
            <a:ext cx="3992273" cy="2404534"/>
          </a:xfrm>
        </p:spPr>
      </p:pic>
      <p:sp>
        <p:nvSpPr>
          <p:cNvPr id="7" name="TextBox 6"/>
          <p:cNvSpPr txBox="1"/>
          <p:nvPr/>
        </p:nvSpPr>
        <p:spPr>
          <a:xfrm>
            <a:off x="764855" y="1066800"/>
            <a:ext cx="296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on MWT2 job AGLT2</a:t>
            </a:r>
            <a:endParaRPr lang="en-US" dirty="0"/>
          </a:p>
        </p:txBody>
      </p:sp>
      <p:pic>
        <p:nvPicPr>
          <p:cNvPr id="8" name="Picture 7" descr="Rate_data_AGLT2_job_MWT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624" y="1266801"/>
            <a:ext cx="3944912" cy="2675285"/>
          </a:xfrm>
          <a:prstGeom prst="rect">
            <a:avLst/>
          </a:prstGeom>
        </p:spPr>
      </p:pic>
      <p:pic>
        <p:nvPicPr>
          <p:cNvPr id="9" name="Picture 8" descr="Rate_data_regional_job_AGLT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58" y="3971226"/>
            <a:ext cx="3941780" cy="2673161"/>
          </a:xfrm>
          <a:prstGeom prst="rect">
            <a:avLst/>
          </a:prstGeom>
        </p:spPr>
      </p:pic>
      <p:pic>
        <p:nvPicPr>
          <p:cNvPr id="10" name="Picture 9" descr="Effcy_data_MWT2_job_AGLT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26" y="4131732"/>
            <a:ext cx="3433304" cy="232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6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RSV probe to check basic functionality</a:t>
            </a:r>
          </a:p>
          <a:p>
            <a:pPr lvl="1"/>
            <a:r>
              <a:rPr lang="en-US" dirty="0">
                <a:hlinkClick r:id="rId2"/>
              </a:rPr>
              <a:t>http://uct3-xrdp.uchicago.edu:8080/rsv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Site level summary ganglia monitoring </a:t>
            </a:r>
          </a:p>
          <a:p>
            <a:pPr lvl="1"/>
            <a:r>
              <a:rPr lang="en-US" dirty="0" smtClean="0"/>
              <a:t>Developed at </a:t>
            </a:r>
            <a:r>
              <a:rPr lang="en-US" dirty="0" err="1" smtClean="0"/>
              <a:t>Dubna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3"/>
              </a:rPr>
              <a:t>https://svnweb.cern.ch/trac/t3mon/wiki/xRootdAndGanglia</a:t>
            </a:r>
            <a:endParaRPr lang="en-US" dirty="0" smtClean="0"/>
          </a:p>
          <a:p>
            <a:r>
              <a:rPr lang="en-US" dirty="0" smtClean="0"/>
              <a:t>Summary monitoring </a:t>
            </a:r>
          </a:p>
          <a:p>
            <a:pPr lvl="1"/>
            <a:r>
              <a:rPr lang="en-US" dirty="0" smtClean="0"/>
              <a:t>Developed in collaboration with CMS (</a:t>
            </a:r>
            <a:r>
              <a:rPr lang="en-US" dirty="0" err="1" smtClean="0"/>
              <a:t>Matevz</a:t>
            </a:r>
            <a:r>
              <a:rPr lang="en-US" dirty="0" smtClean="0"/>
              <a:t> </a:t>
            </a:r>
            <a:r>
              <a:rPr lang="en-US" dirty="0" err="1" smtClean="0"/>
              <a:t>Tadel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r>
              <a:rPr lang="en-US" dirty="0" smtClean="0">
                <a:hlinkClick r:id="rId4"/>
              </a:rPr>
              <a:t>http://atl-prod05.slac.stanford.edu:4242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Aggregated monitoring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5"/>
              </a:rPr>
              <a:t>http://atl-prod07.slac.stanford.edu:8080/display</a:t>
            </a:r>
            <a:endParaRPr lang="en-US" dirty="0" smtClean="0"/>
          </a:p>
          <a:p>
            <a:r>
              <a:rPr lang="en-US" dirty="0" smtClean="0"/>
              <a:t>Testing</a:t>
            </a:r>
            <a:r>
              <a:rPr lang="en-US" dirty="0" smtClean="0"/>
              <a:t>/Monitoring framework</a:t>
            </a:r>
          </a:p>
          <a:p>
            <a:pPr lvl="1"/>
            <a:r>
              <a:rPr lang="en-US" dirty="0" err="1" smtClean="0"/>
              <a:t>Ilija</a:t>
            </a:r>
            <a:r>
              <a:rPr lang="en-US" dirty="0" smtClean="0"/>
              <a:t> </a:t>
            </a:r>
            <a:r>
              <a:rPr lang="en-US" dirty="0" err="1" smtClean="0"/>
              <a:t>Vukotic</a:t>
            </a:r>
            <a:r>
              <a:rPr lang="en-US" dirty="0" smtClean="0"/>
              <a:t>  (based on work from Wahid </a:t>
            </a:r>
            <a:r>
              <a:rPr lang="en-US" dirty="0" err="1" smtClean="0"/>
              <a:t>Bhimji</a:t>
            </a:r>
            <a:r>
              <a:rPr lang="en-US" dirty="0" smtClean="0"/>
              <a:t> and </a:t>
            </a:r>
            <a:r>
              <a:rPr lang="en-US" dirty="0" err="1" smtClean="0"/>
              <a:t>Ilija</a:t>
            </a:r>
            <a:r>
              <a:rPr lang="en-US" dirty="0" smtClean="0"/>
              <a:t> </a:t>
            </a:r>
            <a:r>
              <a:rPr lang="en-US" dirty="0" err="1" smtClean="0"/>
              <a:t>Vukotic</a:t>
            </a:r>
            <a:r>
              <a:rPr lang="en-US" dirty="0" smtClean="0"/>
              <a:t>)  (see later slides)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355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required from Panda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Need to integrate federated storage with job management system  to combine the power of both</a:t>
            </a:r>
          </a:p>
          <a:p>
            <a:r>
              <a:rPr lang="en-US" dirty="0" smtClean="0"/>
              <a:t>Panda changes should be incremental  and part of a staged deployment </a:t>
            </a:r>
            <a:endParaRPr lang="en-US" dirty="0"/>
          </a:p>
          <a:p>
            <a:r>
              <a:rPr lang="en-US" dirty="0" smtClean="0"/>
              <a:t>must </a:t>
            </a:r>
            <a:r>
              <a:rPr lang="en-US" u="sng" dirty="0" smtClean="0"/>
              <a:t>augment</a:t>
            </a:r>
            <a:r>
              <a:rPr lang="en-US" dirty="0" smtClean="0"/>
              <a:t> existing functionality</a:t>
            </a:r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Change to Pilot to handle missing files at run time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Evolve Panda to understand federated storage and federated site queues</a:t>
            </a:r>
          </a:p>
          <a:p>
            <a:pPr lvl="1" indent="-342900"/>
            <a:r>
              <a:rPr lang="en-US" dirty="0" smtClean="0"/>
              <a:t>Panda understands things globally (ALL of ATLAS), at the Cloud (</a:t>
            </a:r>
            <a:r>
              <a:rPr lang="en-US" dirty="0" err="1" smtClean="0"/>
              <a:t>Ca</a:t>
            </a:r>
            <a:r>
              <a:rPr lang="en-US" dirty="0" smtClean="0"/>
              <a:t>, </a:t>
            </a:r>
            <a:r>
              <a:rPr lang="en-US" dirty="0" err="1" smtClean="0"/>
              <a:t>Fr</a:t>
            </a:r>
            <a:r>
              <a:rPr lang="en-US" dirty="0" smtClean="0"/>
              <a:t> , De,  </a:t>
            </a:r>
            <a:r>
              <a:rPr lang="en-US" dirty="0" err="1" smtClean="0"/>
              <a:t>etc</a:t>
            </a:r>
            <a:r>
              <a:rPr lang="en-US" dirty="0" smtClean="0"/>
              <a:t>), at the site level (ANALY_BNL)</a:t>
            </a:r>
          </a:p>
          <a:p>
            <a:pPr lvl="1" indent="-342900"/>
            <a:r>
              <a:rPr lang="en-US" dirty="0" smtClean="0"/>
              <a:t>Needs to understand a level between Cloud and site; The grouping of sites would have to be done outside of Panda but presented to Panda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Prun</a:t>
            </a:r>
            <a:r>
              <a:rPr lang="en-US" dirty="0" smtClean="0"/>
              <a:t> – create Federated storage file lists from dataset</a:t>
            </a:r>
          </a:p>
        </p:txBody>
      </p:sp>
    </p:spTree>
    <p:extLst>
      <p:ext uri="{BB962C8B-B14F-4D97-AF65-F5344CB8AC3E}">
        <p14:creationId xmlns:p14="http://schemas.microsoft.com/office/powerpoint/2010/main" val="323697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01024" y="2477148"/>
            <a:ext cx="7257177" cy="1524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WAN Data access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01024" y="3727549"/>
            <a:ext cx="7257176" cy="1301650"/>
          </a:xfrm>
        </p:spPr>
        <p:txBody>
          <a:bodyPr>
            <a:normAutofit/>
          </a:bodyPr>
          <a:lstStyle/>
          <a:p>
            <a:pPr algn="r"/>
            <a:r>
              <a:rPr lang="en-US" sz="3600" dirty="0"/>
              <a:t>m</a:t>
            </a:r>
            <a:r>
              <a:rPr lang="en-US" sz="3600" dirty="0" smtClean="0"/>
              <a:t>onitoring and improving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7707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489300"/>
            <a:ext cx="8229600" cy="5174081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System to monitor status and performance of federated access to data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HC based</a:t>
            </a: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HC submits jobs to the US ANALY queues</a:t>
            </a: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Each job runs the same set of tests directed at all the “server” sites (redirectors) </a:t>
            </a: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Each test can contain</a:t>
            </a:r>
          </a:p>
          <a:p>
            <a:pPr lvl="2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Ping</a:t>
            </a:r>
          </a:p>
          <a:p>
            <a:pPr lvl="2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Copy file using </a:t>
            </a:r>
            <a:r>
              <a:rPr lang="en-US" dirty="0" err="1" smtClean="0">
                <a:solidFill>
                  <a:srgbClr val="FFFFFF"/>
                </a:solidFill>
                <a:latin typeface="Gill Sans MT"/>
              </a:rPr>
              <a:t>xrdcp</a:t>
            </a:r>
            <a:endParaRPr lang="en-US" dirty="0" smtClean="0">
              <a:solidFill>
                <a:srgbClr val="FFFFFF"/>
              </a:solidFill>
              <a:latin typeface="Gill Sans MT"/>
            </a:endParaRPr>
          </a:p>
          <a:p>
            <a:pPr lvl="2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Root reading scripts</a:t>
            </a:r>
          </a:p>
          <a:p>
            <a:pPr lvl="3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Different access patterns (10%, 100% of events, TTC ON/OFF, part of branches)</a:t>
            </a:r>
          </a:p>
          <a:p>
            <a:pPr lvl="2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Realistic analysis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Continuous</a:t>
            </a:r>
            <a:endParaRPr lang="en-US" dirty="0">
              <a:solidFill>
                <a:srgbClr val="FFFFFF"/>
              </a:solidFill>
              <a:latin typeface="Gill Sans MT"/>
            </a:endParaRP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Each ANALY  queue does hundreds of jobs per day  </a:t>
            </a:r>
            <a:endParaRPr lang="en-US" dirty="0">
              <a:solidFill>
                <a:srgbClr val="FFFFFF"/>
              </a:solidFill>
              <a:latin typeface="Gill Sans MT"/>
            </a:endParaRP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All the collected info stored in the DB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Stress tests</a:t>
            </a: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Default behavior: one job always in the queue at each ANALY queue</a:t>
            </a: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Arbitrary number of jobs at each queue </a:t>
            </a:r>
          </a:p>
          <a:p>
            <a:pPr lvl="1"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Can choose between single file tests and random file test (to avoid caching effects) 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Web based frontend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16</a:t>
            </a:fld>
            <a:endParaRPr lang="en-US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161962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shown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dataset, same file. 750MB SMWZ </a:t>
            </a:r>
            <a:r>
              <a:rPr lang="en-US" dirty="0" err="1" smtClean="0"/>
              <a:t>ntuple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Each site runs 5 simultaneous tasks.</a:t>
            </a:r>
          </a:p>
          <a:p>
            <a:r>
              <a:rPr lang="en-US" dirty="0" smtClean="0"/>
              <a:t>Reading 100% of events with default 30MB </a:t>
            </a:r>
            <a:r>
              <a:rPr lang="en-US" dirty="0" err="1" smtClean="0"/>
              <a:t>TTreeCache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17</a:t>
            </a:fld>
            <a:endParaRPr lang="en-US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10576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16200000">
            <a:off x="-1470314" y="2490122"/>
            <a:ext cx="4382875" cy="985048"/>
          </a:xfrm>
        </p:spPr>
        <p:txBody>
          <a:bodyPr>
            <a:normAutofit/>
          </a:bodyPr>
          <a:lstStyle/>
          <a:p>
            <a:r>
              <a:rPr lang="en-US" dirty="0" smtClean="0"/>
              <a:t>XRDCP from CERN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18</a:t>
            </a:fld>
            <a:endParaRPr lang="en-US">
              <a:latin typeface="Gill Sans MT"/>
            </a:endParaRPr>
          </a:p>
        </p:txBody>
      </p:sp>
      <p:pic>
        <p:nvPicPr>
          <p:cNvPr id="8" name="Image 7" descr="XRDC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608" y="353431"/>
            <a:ext cx="7619206" cy="3838175"/>
          </a:xfrm>
          <a:prstGeom prst="rect">
            <a:avLst/>
          </a:prstGeom>
        </p:spPr>
      </p:pic>
      <p:pic>
        <p:nvPicPr>
          <p:cNvPr id="9" name="Image 8" descr="XRDCP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608" y="4492825"/>
            <a:ext cx="7619206" cy="19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66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012" y="10806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AGLT2     </a:t>
            </a:r>
            <a:br>
              <a:rPr lang="en-US" dirty="0" smtClean="0"/>
            </a:br>
            <a:r>
              <a:rPr lang="en-US" dirty="0" err="1" smtClean="0"/>
              <a:t>xrdcp</a:t>
            </a:r>
            <a:r>
              <a:rPr lang="en-US" dirty="0" smtClean="0"/>
              <a:t>  </a:t>
            </a:r>
            <a:r>
              <a:rPr lang="en-US" dirty="0" err="1" smtClean="0"/>
              <a:t>vs</a:t>
            </a:r>
            <a:r>
              <a:rPr lang="en-US" dirty="0" smtClean="0"/>
              <a:t> read times  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19</a:t>
            </a:fld>
            <a:endParaRPr lang="en-US">
              <a:latin typeface="Gill Sans MT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688646"/>
              </p:ext>
            </p:extLst>
          </p:nvPr>
        </p:nvGraphicFramePr>
        <p:xfrm>
          <a:off x="5396569" y="150401"/>
          <a:ext cx="3629016" cy="2300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208"/>
                <a:gridCol w="983222"/>
                <a:gridCol w="877586"/>
              </a:tblGrid>
              <a:tr h="4721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Xrdcp</a:t>
                      </a:r>
                      <a:r>
                        <a:rPr lang="en-US" sz="1400" dirty="0" smtClean="0"/>
                        <a:t> [s]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Read[s]</a:t>
                      </a:r>
                      <a:endParaRPr lang="en-US" sz="1400" dirty="0"/>
                    </a:p>
                  </a:txBody>
                  <a:tcPr anchor="ctr"/>
                </a:tc>
              </a:tr>
              <a:tr h="2735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AGLT2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318</a:t>
                      </a:r>
                      <a:endParaRPr lang="en-US" sz="1400" dirty="0"/>
                    </a:p>
                  </a:txBody>
                  <a:tcPr anchor="ctr"/>
                </a:tc>
              </a:tr>
              <a:tr h="2735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CERN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245</a:t>
                      </a:r>
                      <a:endParaRPr lang="en-US" sz="1400" dirty="0"/>
                    </a:p>
                  </a:txBody>
                  <a:tcPr anchor="ctr"/>
                </a:tc>
              </a:tr>
              <a:tr h="2735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MWT2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134</a:t>
                      </a:r>
                      <a:endParaRPr lang="en-US" sz="1400" dirty="0"/>
                    </a:p>
                  </a:txBody>
                  <a:tcPr anchor="ctr"/>
                </a:tc>
              </a:tr>
              <a:tr h="2735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OU_OCHEP_SWT2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140</a:t>
                      </a:r>
                      <a:endParaRPr lang="en-US" sz="1400" dirty="0"/>
                    </a:p>
                  </a:txBody>
                  <a:tcPr anchor="ctr"/>
                </a:tc>
              </a:tr>
              <a:tr h="2735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SWT2_CPB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130</a:t>
                      </a:r>
                      <a:endParaRPr lang="en-US" sz="1400" dirty="0"/>
                    </a:p>
                  </a:txBody>
                  <a:tcPr anchor="ctr"/>
                </a:tc>
              </a:tr>
              <a:tr h="2735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UTA_SWT2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Image 6" descr="xrdcpvsre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94" y="2578500"/>
            <a:ext cx="7619206" cy="38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8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102734"/>
            <a:ext cx="8340449" cy="5501265"/>
          </a:xfrm>
        </p:spPr>
        <p:txBody>
          <a:bodyPr/>
          <a:lstStyle/>
          <a:p>
            <a:r>
              <a:rPr lang="en-US" dirty="0" smtClean="0"/>
              <a:t>This work is based on the efforts of many folks across ATLAS, </a:t>
            </a:r>
            <a:r>
              <a:rPr lang="en-US" dirty="0" err="1" smtClean="0"/>
              <a:t>Xrootd</a:t>
            </a:r>
            <a:r>
              <a:rPr lang="en-US" dirty="0" smtClean="0"/>
              <a:t> Collaboration and even a few CMS colleagues.</a:t>
            </a:r>
          </a:p>
          <a:p>
            <a:pPr lvl="1"/>
            <a:r>
              <a:rPr lang="en-US" dirty="0" smtClean="0"/>
              <a:t> </a:t>
            </a:r>
            <a:r>
              <a:rPr lang="en-US" sz="2400" dirty="0" err="1" smtClean="0"/>
              <a:t>Hiro</a:t>
            </a:r>
            <a:r>
              <a:rPr lang="en-US" sz="2400" dirty="0" smtClean="0"/>
              <a:t> Ito, </a:t>
            </a:r>
            <a:r>
              <a:rPr lang="en-US" sz="2400" dirty="0" err="1" smtClean="0"/>
              <a:t>Ofer</a:t>
            </a:r>
            <a:r>
              <a:rPr lang="en-US" sz="2400" dirty="0" smtClean="0"/>
              <a:t> Rind (BNL); Gerry </a:t>
            </a:r>
            <a:r>
              <a:rPr lang="en-US" sz="2400" dirty="0" err="1" smtClean="0"/>
              <a:t>Ganis</a:t>
            </a:r>
            <a:r>
              <a:rPr lang="en-US" sz="2400" dirty="0" smtClean="0"/>
              <a:t> (CERN);</a:t>
            </a:r>
          </a:p>
          <a:p>
            <a:pPr lvl="1"/>
            <a:r>
              <a:rPr lang="en-US" sz="2400" dirty="0" smtClean="0"/>
              <a:t> Rob Gardner, </a:t>
            </a:r>
            <a:r>
              <a:rPr lang="en-US" sz="2400" dirty="0" err="1" smtClean="0"/>
              <a:t>Ilja</a:t>
            </a:r>
            <a:r>
              <a:rPr lang="en-US" sz="2400" dirty="0" smtClean="0"/>
              <a:t> </a:t>
            </a:r>
            <a:r>
              <a:rPr lang="en-US" sz="2400" dirty="0" err="1" smtClean="0"/>
              <a:t>Vukotic</a:t>
            </a:r>
            <a:r>
              <a:rPr lang="en-US" sz="2400" dirty="0" smtClean="0"/>
              <a:t>,</a:t>
            </a:r>
            <a:r>
              <a:rPr lang="en-US" sz="2400" dirty="0"/>
              <a:t> Nate </a:t>
            </a:r>
            <a:r>
              <a:rPr lang="en-US" sz="2400" dirty="0" err="1" smtClean="0"/>
              <a:t>Yehle</a:t>
            </a:r>
            <a:r>
              <a:rPr lang="en-US" sz="2400" dirty="0" smtClean="0"/>
              <a:t>, Charles Waldman (Chicago)</a:t>
            </a:r>
          </a:p>
          <a:p>
            <a:pPr lvl="1"/>
            <a:r>
              <a:rPr lang="en-US" sz="2400" dirty="0"/>
              <a:t>Dave </a:t>
            </a:r>
            <a:r>
              <a:rPr lang="en-US" sz="2400" dirty="0" err="1"/>
              <a:t>Lesny</a:t>
            </a:r>
            <a:r>
              <a:rPr lang="en-US" sz="2400" dirty="0"/>
              <a:t> (Illinois</a:t>
            </a:r>
            <a:r>
              <a:rPr lang="en-US" sz="2400" dirty="0" smtClean="0"/>
              <a:t>); Sarah </a:t>
            </a:r>
            <a:r>
              <a:rPr lang="en-US" sz="2400" dirty="0"/>
              <a:t>Williams (Indiana) </a:t>
            </a:r>
            <a:endParaRPr lang="en-US" sz="2400" dirty="0" smtClean="0"/>
          </a:p>
          <a:p>
            <a:pPr lvl="1"/>
            <a:r>
              <a:rPr lang="en-US" sz="2400" dirty="0" smtClean="0"/>
              <a:t>Tom Rockwell (Mich. State) ; Shawn McKee (</a:t>
            </a:r>
            <a:r>
              <a:rPr lang="en-US" sz="2400" dirty="0" err="1" smtClean="0"/>
              <a:t>Mich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Andy </a:t>
            </a:r>
            <a:r>
              <a:rPr lang="en-US" sz="2400" dirty="0" err="1" smtClean="0"/>
              <a:t>Hanushevsky</a:t>
            </a:r>
            <a:r>
              <a:rPr lang="en-US" sz="2400" dirty="0" smtClean="0"/>
              <a:t>, Wei Yang (SLAC)</a:t>
            </a:r>
          </a:p>
          <a:p>
            <a:pPr lvl="1"/>
            <a:r>
              <a:rPr lang="en-US" sz="2400" dirty="0" smtClean="0"/>
              <a:t>Patrick </a:t>
            </a:r>
            <a:r>
              <a:rPr lang="en-US" sz="2400" dirty="0" err="1" smtClean="0"/>
              <a:t>McGuigan</a:t>
            </a:r>
            <a:r>
              <a:rPr lang="en-US" sz="2400" dirty="0" smtClean="0"/>
              <a:t> (UTA); Saul Youssef (BU)</a:t>
            </a:r>
          </a:p>
          <a:p>
            <a:pPr lvl="1"/>
            <a:r>
              <a:rPr lang="en-US" sz="2400" dirty="0" err="1" smtClean="0"/>
              <a:t>Matevz</a:t>
            </a:r>
            <a:r>
              <a:rPr lang="en-US" sz="2400" dirty="0" smtClean="0"/>
              <a:t> </a:t>
            </a:r>
            <a:r>
              <a:rPr lang="en-US" sz="2400" dirty="0" err="1" smtClean="0"/>
              <a:t>Tadel</a:t>
            </a:r>
            <a:r>
              <a:rPr lang="en-US" sz="2400" dirty="0" smtClean="0"/>
              <a:t> (UCSD/CMS); Brian </a:t>
            </a:r>
            <a:r>
              <a:rPr lang="en-US" sz="2400" dirty="0" err="1" smtClean="0"/>
              <a:t>Bockelman</a:t>
            </a:r>
            <a:r>
              <a:rPr lang="en-US" sz="2400" dirty="0" smtClean="0"/>
              <a:t> (Neb/CMS) </a:t>
            </a:r>
          </a:p>
          <a:p>
            <a:pPr lvl="1"/>
            <a:r>
              <a:rPr lang="en-US" sz="2400" dirty="0" smtClean="0"/>
              <a:t>Doug Benjamin (Duke)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5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190824"/>
            <a:ext cx="7772400" cy="912173"/>
          </a:xfrm>
        </p:spPr>
        <p:txBody>
          <a:bodyPr>
            <a:normAutofit/>
          </a:bodyPr>
          <a:lstStyle/>
          <a:p>
            <a:r>
              <a:rPr lang="en-US" dirty="0" smtClean="0"/>
              <a:t>Efficiency – </a:t>
            </a:r>
            <a:r>
              <a:rPr lang="en-US" sz="2200" dirty="0" smtClean="0"/>
              <a:t>not bad at all – when it works </a:t>
            </a:r>
            <a:r>
              <a:rPr lang="en-US" sz="2200" dirty="0" smtClean="0">
                <a:sym typeface="Wingdings"/>
              </a:rPr>
              <a:t>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20</a:t>
            </a:fld>
            <a:endParaRPr lang="en-US">
              <a:latin typeface="Gill Sans MT"/>
            </a:endParaRPr>
          </a:p>
        </p:txBody>
      </p:sp>
      <p:pic>
        <p:nvPicPr>
          <p:cNvPr id="4" name="Image 3" descr="AGLT2 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69" y="988481"/>
            <a:ext cx="7619206" cy="3838175"/>
          </a:xfrm>
          <a:prstGeom prst="rect">
            <a:avLst/>
          </a:prstGeom>
        </p:spPr>
      </p:pic>
      <p:pic>
        <p:nvPicPr>
          <p:cNvPr id="7" name="Image 6" descr="aglt2eff 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69" y="4892506"/>
            <a:ext cx="7619206" cy="19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25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3318"/>
            <a:ext cx="7772400" cy="1143000"/>
          </a:xfrm>
        </p:spPr>
        <p:txBody>
          <a:bodyPr/>
          <a:lstStyle/>
          <a:p>
            <a:r>
              <a:rPr lang="en-US" dirty="0" smtClean="0"/>
              <a:t>message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9642" y="1697448"/>
            <a:ext cx="7548558" cy="36683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86CE24"/>
              </a:buClr>
            </a:pPr>
            <a:endParaRPr lang="en-GB" dirty="0" smtClean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21</a:t>
            </a:fld>
            <a:endParaRPr lang="en-US">
              <a:latin typeface="Gill Sans M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85800" y="1216318"/>
            <a:ext cx="7772400" cy="402813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Visit </a:t>
            </a:r>
            <a:r>
              <a:rPr lang="en-GB" dirty="0" smtClean="0">
                <a:solidFill>
                  <a:srgbClr val="FFFFFF"/>
                </a:solidFill>
                <a:latin typeface="Gill Sans MT"/>
                <a:hlinkClick r:id="rId2"/>
              </a:rPr>
              <a:t>http</a:t>
            </a:r>
            <a:r>
              <a:rPr lang="en-GB" dirty="0">
                <a:solidFill>
                  <a:srgbClr val="FFFFFF"/>
                </a:solidFill>
                <a:latin typeface="Gill Sans MT"/>
                <a:hlinkClick r:id="rId2"/>
              </a:rPr>
              <a:t>://ivukotic.web.cern.ch/ivukotic</a:t>
            </a:r>
            <a:r>
              <a:rPr lang="en-GB" dirty="0" smtClean="0">
                <a:solidFill>
                  <a:srgbClr val="FFFFFF"/>
                </a:solidFill>
                <a:latin typeface="Gill Sans MT"/>
                <a:hlinkClick r:id="rId2"/>
              </a:rPr>
              <a:t>/WAN/index.asp</a:t>
            </a:r>
            <a:endParaRPr lang="en-GB" dirty="0" smtClean="0">
              <a:solidFill>
                <a:srgbClr val="FFFFFF"/>
              </a:solidFill>
              <a:latin typeface="Gill Sans MT"/>
            </a:endParaRPr>
          </a:p>
          <a:p>
            <a:pPr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Site admins 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If you want your site included in tests on either serving or client side, let me know 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Try to understand the plots related to your site.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Is your site serving to all the ANALY_ queues?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Are </a:t>
            </a:r>
            <a:r>
              <a:rPr lang="en-GB" dirty="0" err="1" smtClean="0">
                <a:solidFill>
                  <a:srgbClr val="FFFFFF"/>
                </a:solidFill>
                <a:latin typeface="Gill Sans MT"/>
              </a:rPr>
              <a:t>xrdcp</a:t>
            </a:r>
            <a:r>
              <a:rPr lang="en-GB" dirty="0" smtClean="0">
                <a:solidFill>
                  <a:srgbClr val="FFFFFF"/>
                </a:solidFill>
                <a:latin typeface="Gill Sans MT"/>
              </a:rPr>
              <a:t> throughputs the ones you expected?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Are direct access times significantly different from </a:t>
            </a:r>
            <a:r>
              <a:rPr lang="en-GB" dirty="0" err="1" smtClean="0">
                <a:solidFill>
                  <a:srgbClr val="FFFFFF"/>
                </a:solidFill>
                <a:latin typeface="Gill Sans MT"/>
              </a:rPr>
              <a:t>xrdcp</a:t>
            </a:r>
            <a:r>
              <a:rPr lang="en-GB" dirty="0" smtClean="0">
                <a:solidFill>
                  <a:srgbClr val="FFFFFF"/>
                </a:solidFill>
                <a:latin typeface="Gill Sans MT"/>
              </a:rPr>
              <a:t> times?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What kind of CPU efficiency it gives to requesting sites?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Dependences on link free bandwidth, site load, WN load, …  </a:t>
            </a:r>
          </a:p>
          <a:p>
            <a:pPr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Physicists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Soon we will produce “</a:t>
            </a:r>
            <a:r>
              <a:rPr lang="en-GB" dirty="0" err="1" smtClean="0">
                <a:solidFill>
                  <a:srgbClr val="FFFFFF"/>
                </a:solidFill>
                <a:latin typeface="Gill Sans MT"/>
              </a:rPr>
              <a:t>frun</a:t>
            </a:r>
            <a:r>
              <a:rPr lang="en-GB" dirty="0" smtClean="0">
                <a:solidFill>
                  <a:srgbClr val="FFFFFF"/>
                </a:solidFill>
                <a:latin typeface="Gill Sans MT"/>
              </a:rPr>
              <a:t>”, a simple </a:t>
            </a:r>
            <a:r>
              <a:rPr lang="en-GB" dirty="0" err="1" smtClean="0">
                <a:solidFill>
                  <a:srgbClr val="FFFFFF"/>
                </a:solidFill>
                <a:latin typeface="Gill Sans MT"/>
              </a:rPr>
              <a:t>prun</a:t>
            </a:r>
            <a:r>
              <a:rPr lang="en-GB" dirty="0" smtClean="0">
                <a:solidFill>
                  <a:srgbClr val="FFFFFF"/>
                </a:solidFill>
                <a:latin typeface="Gill Sans MT"/>
              </a:rPr>
              <a:t> wrapper that uses the federation as a primary way to access data. 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It will be completely transparent to user and hopefully faster.</a:t>
            </a:r>
          </a:p>
          <a:p>
            <a:pPr lvl="1">
              <a:buClr>
                <a:srgbClr val="86CE24"/>
              </a:buClr>
            </a:pPr>
            <a:r>
              <a:rPr lang="en-GB" dirty="0" smtClean="0">
                <a:solidFill>
                  <a:srgbClr val="FFFFFF"/>
                </a:solidFill>
                <a:latin typeface="Gill Sans MT"/>
              </a:rPr>
              <a:t>We’ll want you to try it out and give a feedback. </a:t>
            </a:r>
            <a:endParaRPr lang="en-GB" dirty="0">
              <a:solidFill>
                <a:srgbClr val="FFFFFF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43520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work on the Caching use case</a:t>
            </a:r>
          </a:p>
          <a:p>
            <a:pPr lvl="1"/>
            <a:r>
              <a:rPr lang="en-US" dirty="0" smtClean="0"/>
              <a:t>Determine when a site can provide its files to the federation (quality of service issue)</a:t>
            </a:r>
          </a:p>
          <a:p>
            <a:pPr lvl="1"/>
            <a:r>
              <a:rPr lang="en-US" dirty="0" smtClean="0"/>
              <a:t>Further testing of </a:t>
            </a:r>
            <a:r>
              <a:rPr lang="en-US" dirty="0" err="1" smtClean="0"/>
              <a:t>xrdcp</a:t>
            </a:r>
            <a:r>
              <a:rPr lang="en-US" dirty="0" smtClean="0"/>
              <a:t> in extreme copy mode</a:t>
            </a:r>
          </a:p>
          <a:p>
            <a:pPr lvl="1"/>
            <a:r>
              <a:rPr lang="en-US" dirty="0" smtClean="0"/>
              <a:t>Testing at scale (cache 10K files with out problems)</a:t>
            </a:r>
          </a:p>
          <a:p>
            <a:r>
              <a:rPr lang="en-US" dirty="0" smtClean="0"/>
              <a:t>Further testing with Real users, running their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505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Xrootd</a:t>
            </a:r>
            <a:r>
              <a:rPr lang="en-US" dirty="0" smtClean="0"/>
              <a:t> federation </a:t>
            </a:r>
            <a:r>
              <a:rPr lang="en-US" dirty="0"/>
              <a:t>R&amp;D </a:t>
            </a:r>
            <a:r>
              <a:rPr lang="en-US" dirty="0" smtClean="0"/>
              <a:t> </a:t>
            </a:r>
            <a:r>
              <a:rPr lang="en-US" dirty="0"/>
              <a:t>Phase </a:t>
            </a:r>
            <a:r>
              <a:rPr lang="en-US" dirty="0" smtClean="0"/>
              <a:t> coming to an end</a:t>
            </a:r>
          </a:p>
          <a:p>
            <a:r>
              <a:rPr lang="en-US" dirty="0" smtClean="0"/>
              <a:t>Poised to bring it to production</a:t>
            </a:r>
          </a:p>
          <a:p>
            <a:r>
              <a:rPr lang="en-US" dirty="0" smtClean="0"/>
              <a:t>Small bit of additional Panda development needed</a:t>
            </a:r>
          </a:p>
          <a:p>
            <a:r>
              <a:rPr lang="en-US" dirty="0" smtClean="0"/>
              <a:t>When coupled with Panda, poised to be transformative for analysis jobs. </a:t>
            </a:r>
          </a:p>
          <a:p>
            <a:r>
              <a:rPr lang="en-US" dirty="0" smtClean="0"/>
              <a:t>Caching could really simplify data management at the smaller sites.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968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points for </a:t>
            </a:r>
            <a:r>
              <a:rPr lang="en-US" dirty="0" err="1" smtClean="0"/>
              <a:t>discusion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Panda</a:t>
            </a:r>
          </a:p>
          <a:p>
            <a:pPr lvl="1"/>
            <a:r>
              <a:rPr lang="en-US" dirty="0" smtClean="0"/>
              <a:t>Useful changes?  Time Scale?</a:t>
            </a:r>
          </a:p>
          <a:p>
            <a:r>
              <a:rPr lang="en-US" dirty="0" smtClean="0"/>
              <a:t>Enhanced pairing between available CPU cycles and required data</a:t>
            </a:r>
          </a:p>
          <a:p>
            <a:r>
              <a:rPr lang="en-US" dirty="0" smtClean="0"/>
              <a:t>Increased collaboration through ad-hoc federated </a:t>
            </a:r>
            <a:r>
              <a:rPr lang="en-US" smtClean="0"/>
              <a:t>storage clusters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397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50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883" y="114889"/>
            <a:ext cx="2438400" cy="985048"/>
          </a:xfrm>
        </p:spPr>
        <p:txBody>
          <a:bodyPr/>
          <a:lstStyle/>
          <a:p>
            <a:r>
              <a:rPr lang="en-US" dirty="0" smtClean="0"/>
              <a:t>Ping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26</a:t>
            </a:fld>
            <a:endParaRPr lang="en-US">
              <a:latin typeface="Gill Sans MT"/>
            </a:endParaRPr>
          </a:p>
        </p:txBody>
      </p:sp>
      <p:pic>
        <p:nvPicPr>
          <p:cNvPr id="4" name="Image 3" descr="pin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34" y="4642652"/>
            <a:ext cx="7619206" cy="1923850"/>
          </a:xfrm>
          <a:prstGeom prst="rect">
            <a:avLst/>
          </a:prstGeom>
        </p:spPr>
      </p:pic>
      <p:pic>
        <p:nvPicPr>
          <p:cNvPr id="7" name="Image 6" descr="ping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34" y="658713"/>
            <a:ext cx="7619206" cy="38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6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27</a:t>
            </a:fld>
            <a:endParaRPr lang="en-US">
              <a:latin typeface="Gill Sans MT"/>
            </a:endParaRPr>
          </a:p>
        </p:txBody>
      </p:sp>
      <p:grpSp>
        <p:nvGrpSpPr>
          <p:cNvPr id="10" name="Grouper 9"/>
          <p:cNvGrpSpPr/>
          <p:nvPr/>
        </p:nvGrpSpPr>
        <p:grpSpPr>
          <a:xfrm>
            <a:off x="1417838" y="200528"/>
            <a:ext cx="7619206" cy="2313183"/>
            <a:chOff x="762000" y="752291"/>
            <a:chExt cx="7619206" cy="2313183"/>
          </a:xfrm>
        </p:grpSpPr>
        <p:pic>
          <p:nvPicPr>
            <p:cNvPr id="8" name="Image 7" descr="XRDCPfromSWT2_CP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1141624"/>
              <a:ext cx="7619206" cy="19238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544195" y="752291"/>
              <a:ext cx="18370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dirty="0">
                  <a:solidFill>
                    <a:srgbClr val="FFFFFF"/>
                  </a:solidFill>
                  <a:latin typeface="Gill Sans MT"/>
                </a:rPr>
                <a:t>from SWT2_CPB</a:t>
              </a:r>
            </a:p>
          </p:txBody>
        </p:sp>
      </p:grpSp>
      <p:pic>
        <p:nvPicPr>
          <p:cNvPr id="11" name="Image 10" descr="XRDCP from UIU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838" y="2943625"/>
            <a:ext cx="7619206" cy="38381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791541" y="2574293"/>
            <a:ext cx="1245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srgbClr val="FFFFFF"/>
                </a:solidFill>
                <a:latin typeface="Gill Sans MT"/>
              </a:rPr>
              <a:t>from </a:t>
            </a:r>
            <a:r>
              <a:rPr lang="en-US" dirty="0" smtClean="0">
                <a:solidFill>
                  <a:srgbClr val="FFFFFF"/>
                </a:solidFill>
                <a:latin typeface="Gill Sans MT"/>
              </a:rPr>
              <a:t>UIUC</a:t>
            </a:r>
            <a:endParaRPr lang="en-US" dirty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91943" y="77336"/>
            <a:ext cx="5548864" cy="616334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XRDCP</a:t>
            </a:r>
            <a:r>
              <a:rPr lang="en-US" dirty="0" smtClean="0"/>
              <a:t> – </a:t>
            </a:r>
            <a:r>
              <a:rPr lang="en-US" sz="1800" dirty="0" smtClean="0"/>
              <a:t> not everything is  perfect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972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Issues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>
                <a:latin typeface="Gill Sans MT"/>
              </a:rPr>
              <a:pPr/>
              <a:t>4/17/12</a:t>
            </a:fld>
            <a:endParaRPr>
              <a:latin typeface="Gill Sans MT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ill Sans MT"/>
              </a:rPr>
              <a:t>Ilija Vukotic ivukotic@cern.ch</a:t>
            </a:r>
            <a:endParaRPr lang="en-US">
              <a:latin typeface="Gill Sans M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>
                <a:latin typeface="Gill Sans MT"/>
              </a:rPr>
              <a:pPr/>
              <a:t>28</a:t>
            </a:fld>
            <a:endParaRPr lang="en-US">
              <a:latin typeface="Gill Sans M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09642" y="1697448"/>
            <a:ext cx="7548558" cy="355991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All the federation is quite young and a lot of things will have to be ironed out. I assume it can be done in a few weeks.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UIUC not serving at all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MWT2, AGLT2 serving only to itself and to each other. These two have workaround applied “on site”</a:t>
            </a:r>
          </a:p>
          <a:p>
            <a:pPr>
              <a:buClr>
                <a:srgbClr val="86CE24"/>
              </a:buClr>
            </a:pPr>
            <a:r>
              <a:rPr lang="en-US" dirty="0" smtClean="0">
                <a:solidFill>
                  <a:srgbClr val="FFFFFF"/>
                </a:solidFill>
                <a:latin typeface="Gill Sans MT"/>
              </a:rPr>
              <a:t>NET2 no direct access from any site</a:t>
            </a:r>
          </a:p>
          <a:p>
            <a:pPr>
              <a:buClr>
                <a:srgbClr val="86CE24"/>
              </a:buClr>
            </a:pPr>
            <a:endParaRPr lang="en-US" dirty="0" smtClean="0">
              <a:solidFill>
                <a:srgbClr val="FFFFFF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35435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Xrootd</a:t>
            </a:r>
            <a:r>
              <a:rPr lang="en-US" dirty="0" smtClean="0"/>
              <a:t> Federation R&amp;D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625" y="780607"/>
            <a:ext cx="5567077" cy="2684438"/>
          </a:xfrm>
        </p:spPr>
        <p:txBody>
          <a:bodyPr/>
          <a:lstStyle/>
          <a:p>
            <a:r>
              <a:rPr lang="en-US" dirty="0" smtClean="0"/>
              <a:t>As part of the ADC R&amp;D projects, ATLAS has been using </a:t>
            </a:r>
            <a:r>
              <a:rPr lang="en-US" dirty="0" err="1" smtClean="0"/>
              <a:t>Xrootd</a:t>
            </a:r>
            <a:r>
              <a:rPr lang="en-US" dirty="0" smtClean="0"/>
              <a:t> to test federated storage.</a:t>
            </a:r>
          </a:p>
          <a:p>
            <a:r>
              <a:rPr lang="en-US" dirty="0" smtClean="0"/>
              <a:t>Current Federation –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5" y="2602739"/>
            <a:ext cx="5649934" cy="31418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64298" y="2012070"/>
            <a:ext cx="197001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BNL Tier 1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AGLT2 (Tier 2)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MWT2 (Tier 2)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SWT2  (Tier 2)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SLAC  (Tier 2)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ANL 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BNL 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Chicago 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Duke(Tier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OU 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SLAC 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UTA (Tier 3)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 soon: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NET (Tier 2)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800" y="5982388"/>
            <a:ext cx="584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58085"/>
                </a:solidFill>
              </a:rPr>
              <a:t>Recent workshop at </a:t>
            </a:r>
            <a:r>
              <a:rPr lang="en-US" dirty="0" err="1" smtClean="0">
                <a:solidFill>
                  <a:srgbClr val="758085"/>
                </a:solidFill>
              </a:rPr>
              <a:t>Univ</a:t>
            </a:r>
            <a:r>
              <a:rPr lang="en-US" dirty="0" smtClean="0">
                <a:solidFill>
                  <a:srgbClr val="758085"/>
                </a:solidFill>
              </a:rPr>
              <a:t> of Chicago (April 10-11)</a:t>
            </a:r>
            <a:endParaRPr lang="en-US" dirty="0">
              <a:solidFill>
                <a:srgbClr val="758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7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# 1 (missing files)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Retrieve missing file after the Job starts</a:t>
            </a:r>
          </a:p>
          <a:p>
            <a:pPr lvl="1"/>
            <a:r>
              <a:rPr lang="en-US" dirty="0" smtClean="0"/>
              <a:t>PD2P used to move files around</a:t>
            </a:r>
          </a:p>
          <a:p>
            <a:pPr lvl="1"/>
            <a:r>
              <a:rPr lang="en-US" dirty="0" smtClean="0"/>
              <a:t> PANDA sends jobs to sites w/ data</a:t>
            </a:r>
          </a:p>
          <a:p>
            <a:pPr lvl="1"/>
            <a:r>
              <a:rPr lang="en-US" dirty="0" smtClean="0"/>
              <a:t>Occasional glitches result in missing files </a:t>
            </a:r>
          </a:p>
          <a:p>
            <a:pPr lvl="1"/>
            <a:r>
              <a:rPr lang="en-US" dirty="0" smtClean="0"/>
              <a:t>Avoids </a:t>
            </a:r>
            <a:r>
              <a:rPr lang="en-US" dirty="0" err="1" smtClean="0"/>
              <a:t>rebrokerage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LSM trigger error and notification of missing file</a:t>
            </a:r>
          </a:p>
          <a:p>
            <a:pPr lvl="1"/>
            <a:r>
              <a:rPr lang="en-US" dirty="0" smtClean="0"/>
              <a:t>Panda Pilot would give the job the file from federated storage</a:t>
            </a:r>
          </a:p>
          <a:p>
            <a:pPr lvl="1"/>
            <a:r>
              <a:rPr lang="en-US" dirty="0" smtClean="0"/>
              <a:t>Consistent behavior between “copy to scratch sites” and direct read sites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4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261061"/>
            <a:ext cx="7518681" cy="76480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Case #2 Sharing storage amongst nearby Tier 2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025867"/>
            <a:ext cx="4259517" cy="51002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US - </a:t>
            </a:r>
            <a:r>
              <a:rPr lang="en-US" sz="2000" dirty="0"/>
              <a:t>The 5 sites in ANALY_AGLT2 </a:t>
            </a:r>
            <a:r>
              <a:rPr lang="en-US" sz="2000" dirty="0" smtClean="0"/>
              <a:t>&amp; ANALY_MWT2 </a:t>
            </a:r>
            <a:r>
              <a:rPr lang="en-US" sz="2000" dirty="0"/>
              <a:t>are all within 7 </a:t>
            </a:r>
            <a:r>
              <a:rPr lang="en-US" sz="2000" dirty="0" err="1"/>
              <a:t>ms</a:t>
            </a:r>
            <a:r>
              <a:rPr lang="en-US" sz="2000" dirty="0"/>
              <a:t> </a:t>
            </a:r>
            <a:r>
              <a:rPr lang="en-US" sz="2000" dirty="0" smtClean="0"/>
              <a:t>RTT</a:t>
            </a:r>
          </a:p>
          <a:p>
            <a:r>
              <a:rPr lang="en-US" sz="2000" dirty="0" smtClean="0"/>
              <a:t>Midwest Tier 2 (MWT2) internal federation amongst 3 sub sites</a:t>
            </a:r>
          </a:p>
          <a:p>
            <a:r>
              <a:rPr lang="en-US" sz="2000" dirty="0" smtClean="0"/>
              <a:t>AGLT2 has storage federated between two sites</a:t>
            </a:r>
          </a:p>
          <a:p>
            <a:r>
              <a:rPr lang="en-US" sz="2000" dirty="0" smtClean="0"/>
              <a:t>~ 4.4 </a:t>
            </a:r>
            <a:r>
              <a:rPr lang="en-US" sz="2000" dirty="0" err="1" smtClean="0"/>
              <a:t>PetaBytes</a:t>
            </a:r>
            <a:r>
              <a:rPr lang="en-US" sz="2000" dirty="0" smtClean="0"/>
              <a:t> of storage amongst sites</a:t>
            </a:r>
          </a:p>
          <a:p>
            <a:r>
              <a:rPr lang="en-US" sz="2000" dirty="0" smtClean="0"/>
              <a:t>Direct Read mode</a:t>
            </a:r>
          </a:p>
          <a:p>
            <a:r>
              <a:rPr lang="en-US" sz="2000" dirty="0" smtClean="0"/>
              <a:t>Most efficient for jobs that read part of data file (like Analysis jobs)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234" y="1778000"/>
            <a:ext cx="32766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58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203196"/>
            <a:ext cx="7518681" cy="76480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Case #3 – sharing amongst sites (T1/T2/T3) close in network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US implies 4 locations</a:t>
            </a:r>
          </a:p>
          <a:p>
            <a:pPr lvl="1"/>
            <a:r>
              <a:rPr lang="en-US" dirty="0"/>
              <a:t>Northeastern US ( BNL (Tier 1) , Boston U and Harvard U (NET 2), Tier 3 sites: SUNY Albany, SUNY </a:t>
            </a:r>
            <a:r>
              <a:rPr lang="en-US" dirty="0" err="1"/>
              <a:t>Stoney</a:t>
            </a:r>
            <a:r>
              <a:rPr lang="en-US" dirty="0"/>
              <a:t> Brook, NYU, Yale, Penn(?), Tufts, Brandies, Columbia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Midwest US ( Chicago, Univ. Illinois, Indiana (MWT2), Michigan, Michigan State (AGLT2), Tier 3 sites: ANL, Indiana, Pitt (?</a:t>
            </a:r>
            <a:r>
              <a:rPr lang="en-US" dirty="0" smtClean="0"/>
              <a:t>), Iowa and Iowa State)</a:t>
            </a:r>
          </a:p>
          <a:p>
            <a:pPr lvl="1"/>
            <a:r>
              <a:rPr lang="en-US" dirty="0"/>
              <a:t>Southwest US ( UTA, OU (SWT2), Tier 3 sites: </a:t>
            </a:r>
            <a:r>
              <a:rPr lang="en-US" dirty="0" err="1"/>
              <a:t>Langsten</a:t>
            </a:r>
            <a:r>
              <a:rPr lang="en-US" dirty="0"/>
              <a:t>, UTD, SMU, U New Mexico 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Western US ( SLAC (Tier 2), Tier 3 sites: UC Irvine, UC </a:t>
            </a:r>
            <a:r>
              <a:rPr lang="en-US" dirty="0" err="1"/>
              <a:t>Berkely</a:t>
            </a:r>
            <a:r>
              <a:rPr lang="en-US" dirty="0"/>
              <a:t>, UC Santa Cruz, CU Fresno, U Oregon, U Washington 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Cloud version – sharing storage with Public or Private Clouds</a:t>
            </a:r>
          </a:p>
          <a:p>
            <a:pPr lvl="1"/>
            <a:r>
              <a:rPr lang="en-US" dirty="0" smtClean="0"/>
              <a:t>Use clouds for data processing/analysis but not storage</a:t>
            </a:r>
          </a:p>
          <a:p>
            <a:pPr lvl="1"/>
            <a:r>
              <a:rPr lang="en-US" dirty="0" smtClean="0"/>
              <a:t>Amazon currently does not charge for inbound traffic only outbound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1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253995"/>
            <a:ext cx="7518681" cy="76480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Case #4 File Caching at local Analysis Cluster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case a Tier 3 (or similar site) would fetch the files that they needed at the time of use</a:t>
            </a:r>
          </a:p>
          <a:p>
            <a:r>
              <a:rPr lang="en-US" dirty="0" smtClean="0"/>
              <a:t>Files would come from the federated storage</a:t>
            </a:r>
          </a:p>
          <a:p>
            <a:r>
              <a:rPr lang="en-US" dirty="0" smtClean="0"/>
              <a:t>Storage at site could become more cache like, less need for storage management</a:t>
            </a:r>
          </a:p>
          <a:p>
            <a:r>
              <a:rPr lang="en-US" dirty="0" smtClean="0"/>
              <a:t>Frees up scientists to worry about the analysis and not the data handling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52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Speculative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Series of redirectors for physics groups:</a:t>
            </a:r>
          </a:p>
          <a:p>
            <a:pPr lvl="1"/>
            <a:r>
              <a:rPr lang="en-US" dirty="0" smtClean="0"/>
              <a:t>Analyzers federate the storage (or part of it) from their local analysis cluster with others working on the same analysis</a:t>
            </a:r>
          </a:p>
          <a:p>
            <a:pPr lvl="1"/>
            <a:r>
              <a:rPr lang="en-US" dirty="0" smtClean="0"/>
              <a:t>Transparent to share </a:t>
            </a:r>
            <a:r>
              <a:rPr lang="en-US" dirty="0" err="1" smtClean="0"/>
              <a:t>ntuples</a:t>
            </a:r>
            <a:r>
              <a:rPr lang="en-US" dirty="0" smtClean="0"/>
              <a:t> and other data files</a:t>
            </a:r>
          </a:p>
          <a:p>
            <a:pPr lvl="1"/>
            <a:r>
              <a:rPr lang="en-US" dirty="0" smtClean="0"/>
              <a:t>Aids in the collaboration during the analysis and paper writing phases</a:t>
            </a:r>
          </a:p>
          <a:p>
            <a:pPr lvl="1"/>
            <a:r>
              <a:rPr lang="en-US" dirty="0" smtClean="0"/>
              <a:t>Once paper is published the local storage can be detached and no longer federated.</a:t>
            </a:r>
          </a:p>
          <a:p>
            <a:pPr lvl="1"/>
            <a:endParaRPr lang="en-US" dirty="0"/>
          </a:p>
          <a:p>
            <a:r>
              <a:rPr lang="en-US" dirty="0" smtClean="0"/>
              <a:t>Poor person’s Drop Box. -  </a:t>
            </a:r>
          </a:p>
          <a:p>
            <a:pPr lvl="1"/>
            <a:r>
              <a:rPr lang="en-US" dirty="0" smtClean="0"/>
              <a:t>Write Panda output to Panda site within Federation and fetch the data from even CERN!!!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Xrootd</a:t>
            </a:r>
            <a:r>
              <a:rPr lang="en-US" dirty="0" smtClean="0"/>
              <a:t> for storage federation?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works now.  There is little needed for code development</a:t>
            </a:r>
          </a:p>
          <a:p>
            <a:pPr lvl="1"/>
            <a:r>
              <a:rPr lang="en-US" dirty="0" smtClean="0"/>
              <a:t>Excellent access to </a:t>
            </a:r>
            <a:r>
              <a:rPr lang="en-US" dirty="0" err="1" smtClean="0"/>
              <a:t>Xrootd</a:t>
            </a:r>
            <a:r>
              <a:rPr lang="en-US" dirty="0" smtClean="0"/>
              <a:t> team if development is needed (many ATLAS members are part of </a:t>
            </a:r>
            <a:r>
              <a:rPr lang="en-US" dirty="0" err="1" smtClean="0"/>
              <a:t>Xrootd</a:t>
            </a:r>
            <a:r>
              <a:rPr lang="en-US" dirty="0" smtClean="0"/>
              <a:t> collaboration)</a:t>
            </a:r>
          </a:p>
          <a:p>
            <a:r>
              <a:rPr lang="en-US" dirty="0" smtClean="0"/>
              <a:t>Mature product used for many years</a:t>
            </a:r>
          </a:p>
          <a:p>
            <a:r>
              <a:rPr lang="en-US" dirty="0" smtClean="0"/>
              <a:t>Common technology with other LHC experiments (CMS and Alice)</a:t>
            </a:r>
          </a:p>
          <a:p>
            <a:r>
              <a:rPr lang="en-US" dirty="0" smtClean="0"/>
              <a:t>Very efficient at file discovery</a:t>
            </a:r>
          </a:p>
          <a:p>
            <a:r>
              <a:rPr lang="en-US" dirty="0" smtClean="0"/>
              <a:t>Works </a:t>
            </a:r>
            <a:r>
              <a:rPr lang="en-US" dirty="0" err="1" smtClean="0"/>
              <a:t>seeamlessly</a:t>
            </a:r>
            <a:r>
              <a:rPr lang="en-US" dirty="0" smtClean="0"/>
              <a:t> with the root data formats that we use</a:t>
            </a:r>
          </a:p>
          <a:p>
            <a:r>
              <a:rPr lang="en-US" dirty="0" smtClean="0"/>
              <a:t>ROOT team collaborating with </a:t>
            </a:r>
            <a:r>
              <a:rPr lang="en-US" dirty="0" err="1" smtClean="0"/>
              <a:t>Xroot</a:t>
            </a:r>
            <a:r>
              <a:rPr lang="en-US" dirty="0" smtClean="0"/>
              <a:t> collaboration on efficient wide area data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52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uke-BlueDevi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tlasAnalysisIOperformanceOnTheGrid">
  <a:themeElements>
    <a:clrScheme name="Pop urbaine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Pop urbain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op urba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</TotalTime>
  <Words>1902</Words>
  <Application>Microsoft Macintosh PowerPoint</Application>
  <PresentationFormat>On-screen Show (4:3)</PresentationFormat>
  <Paragraphs>270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Duke-BlueDevil</vt:lpstr>
      <vt:lpstr>Human</vt:lpstr>
      <vt:lpstr>AtlasAnalysisIOperformanceOnTheGrid</vt:lpstr>
      <vt:lpstr>Storage Federations - ATLAS</vt:lpstr>
      <vt:lpstr>Cast of Characters</vt:lpstr>
      <vt:lpstr>Xrootd Federation R&amp;D project</vt:lpstr>
      <vt:lpstr>Use Case # 1 (missing files)</vt:lpstr>
      <vt:lpstr>Use Case #2 Sharing storage amongst nearby Tier 2 sites</vt:lpstr>
      <vt:lpstr>Use Case #3 – sharing amongst sites (T1/T2/T3) close in network time</vt:lpstr>
      <vt:lpstr>Use Case #4 File Caching at local Analysis Cluster</vt:lpstr>
      <vt:lpstr>Speculative Use Cases</vt:lpstr>
      <vt:lpstr>Why Xrootd for storage federation?</vt:lpstr>
      <vt:lpstr>Xrootd federation status</vt:lpstr>
      <vt:lpstr>Configured Regional Redirectors</vt:lpstr>
      <vt:lpstr>Recent results from Prun jobs</vt:lpstr>
      <vt:lpstr>Monitoring status</vt:lpstr>
      <vt:lpstr>Changes required from Panda</vt:lpstr>
      <vt:lpstr>WAN Data access</vt:lpstr>
      <vt:lpstr>PowerPoint Presentation</vt:lpstr>
      <vt:lpstr>Results shown</vt:lpstr>
      <vt:lpstr>XRDCP from CERN</vt:lpstr>
      <vt:lpstr>AGLT2      xrdcp  vs read times  </vt:lpstr>
      <vt:lpstr>Efficiency – not bad at all – when it works  </vt:lpstr>
      <vt:lpstr>message</vt:lpstr>
      <vt:lpstr>Outstanding Issues</vt:lpstr>
      <vt:lpstr>Conclusions</vt:lpstr>
      <vt:lpstr>Talking points for discusion</vt:lpstr>
      <vt:lpstr>Backup Slides</vt:lpstr>
      <vt:lpstr>Ping</vt:lpstr>
      <vt:lpstr>XRDCP –  not everything is  perfect</vt:lpstr>
      <vt:lpstr>SMALL Issues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 Benjamin</dc:creator>
  <cp:lastModifiedBy>Doug Benjamin</cp:lastModifiedBy>
  <cp:revision>20</cp:revision>
  <dcterms:created xsi:type="dcterms:W3CDTF">2012-04-16T02:25:58Z</dcterms:created>
  <dcterms:modified xsi:type="dcterms:W3CDTF">2012-04-18T13:35:41Z</dcterms:modified>
</cp:coreProperties>
</file>