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  <p:sldMasterId id="2147483894" r:id="rId2"/>
  </p:sldMasterIdLst>
  <p:notesMasterIdLst>
    <p:notesMasterId r:id="rId36"/>
  </p:notesMasterIdLst>
  <p:handoutMasterIdLst>
    <p:handoutMasterId r:id="rId37"/>
  </p:handoutMasterIdLst>
  <p:sldIdLst>
    <p:sldId id="353" r:id="rId3"/>
    <p:sldId id="634" r:id="rId4"/>
    <p:sldId id="658" r:id="rId5"/>
    <p:sldId id="657" r:id="rId6"/>
    <p:sldId id="635" r:id="rId7"/>
    <p:sldId id="638" r:id="rId8"/>
    <p:sldId id="636" r:id="rId9"/>
    <p:sldId id="662" r:id="rId10"/>
    <p:sldId id="663" r:id="rId11"/>
    <p:sldId id="653" r:id="rId12"/>
    <p:sldId id="661" r:id="rId13"/>
    <p:sldId id="654" r:id="rId14"/>
    <p:sldId id="655" r:id="rId15"/>
    <p:sldId id="652" r:id="rId16"/>
    <p:sldId id="664" r:id="rId17"/>
    <p:sldId id="665" r:id="rId18"/>
    <p:sldId id="666" r:id="rId19"/>
    <p:sldId id="667" r:id="rId20"/>
    <p:sldId id="668" r:id="rId21"/>
    <p:sldId id="669" r:id="rId22"/>
    <p:sldId id="647" r:id="rId23"/>
    <p:sldId id="648" r:id="rId24"/>
    <p:sldId id="649" r:id="rId25"/>
    <p:sldId id="670" r:id="rId26"/>
    <p:sldId id="671" r:id="rId27"/>
    <p:sldId id="674" r:id="rId28"/>
    <p:sldId id="676" r:id="rId29"/>
    <p:sldId id="677" r:id="rId30"/>
    <p:sldId id="673" r:id="rId31"/>
    <p:sldId id="672" r:id="rId32"/>
    <p:sldId id="640" r:id="rId33"/>
    <p:sldId id="659" r:id="rId34"/>
    <p:sldId id="354" r:id="rId35"/>
  </p:sldIdLst>
  <p:sldSz cx="9906000" cy="6858000" type="A4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EB"/>
    <a:srgbClr val="990000"/>
    <a:srgbClr val="FFFFCC"/>
    <a:srgbClr val="FFFFE1"/>
    <a:srgbClr val="FF99CC"/>
    <a:srgbClr val="D39EFA"/>
    <a:srgbClr val="99CCFF"/>
    <a:srgbClr val="000066"/>
    <a:srgbClr val="FFFF99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63" autoAdjust="0"/>
    <p:restoredTop sz="93512" autoAdjust="0"/>
  </p:normalViewPr>
  <p:slideViewPr>
    <p:cSldViewPr>
      <p:cViewPr varScale="1">
        <p:scale>
          <a:sx n="69" d="100"/>
          <a:sy n="69" d="100"/>
        </p:scale>
        <p:origin x="-378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48" y="142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30"/>
    </p:cViewPr>
  </p:sorterViewPr>
  <p:notesViewPr>
    <p:cSldViewPr>
      <p:cViewPr varScale="1">
        <p:scale>
          <a:sx n="40" d="100"/>
          <a:sy n="40" d="100"/>
        </p:scale>
        <p:origin x="-2424" y="-120"/>
      </p:cViewPr>
      <p:guideLst>
        <p:guide orient="horz" pos="3126"/>
        <p:guide pos="21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3CD6F-6B07-4C5A-89E9-F0C2310C3B80}" type="datetimeFigureOut">
              <a:rPr lang="en-US" smtClean="0"/>
              <a:pPr/>
              <a:t>4/20/2012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7C09B-BD93-4323-88C1-D573DF3AD3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9914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5060D90-8840-4842-82A0-E919405D6088}" type="datetimeFigureOut">
              <a:rPr lang="en-US"/>
              <a:pPr>
                <a:defRPr/>
              </a:pPr>
              <a:t>4/20/2012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744538"/>
            <a:ext cx="537686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F721672-7434-4FCB-94A7-A91570EA1A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748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46113" y="744538"/>
            <a:ext cx="5376862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0033011-AE58-4FB1-9A4A-3A236E7A6352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11515" y="744498"/>
            <a:ext cx="4446059" cy="3722489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0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560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207DCA2E-1C08-4CAD-B334-047BBCEC38A3}" type="slidenum">
              <a:rPr lang="en-US" sz="1200">
                <a:solidFill>
                  <a:srgbClr val="000000"/>
                </a:solidFill>
              </a:rPr>
              <a:pPr eaLnBrk="1" hangingPunct="1"/>
              <a:t>14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46113" y="744538"/>
            <a:ext cx="5376862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761A08-0CD7-469C-AC5D-06F2F570C26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9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29AFF-2CC0-4B8C-8135-DFABF937F5D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15A63-B02A-435A-8BA1-69E4D43770A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7387" y="304800"/>
            <a:ext cx="2125663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1" y="304800"/>
            <a:ext cx="6224589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4E150-099C-44A2-8A25-EF227CB5C6D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2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34" y="3886201"/>
            <a:ext cx="6934201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653" indent="0" algn="ctr">
              <a:buNone/>
              <a:defRPr/>
            </a:lvl2pPr>
            <a:lvl3pPr marL="913315" indent="0" algn="ctr">
              <a:buNone/>
              <a:defRPr/>
            </a:lvl3pPr>
            <a:lvl4pPr marL="1369964" indent="0" algn="ctr">
              <a:buNone/>
              <a:defRPr/>
            </a:lvl4pPr>
            <a:lvl5pPr marL="1826632" indent="0" algn="ctr">
              <a:buNone/>
              <a:defRPr/>
            </a:lvl5pPr>
            <a:lvl6pPr marL="2283291" indent="0" algn="ctr">
              <a:buNone/>
              <a:defRPr/>
            </a:lvl6pPr>
            <a:lvl7pPr marL="2739947" indent="0" algn="ctr">
              <a:buNone/>
              <a:defRPr/>
            </a:lvl7pPr>
            <a:lvl8pPr marL="3196617" indent="0" algn="ctr">
              <a:buNone/>
              <a:defRPr/>
            </a:lvl8pPr>
            <a:lvl9pPr marL="3653266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4493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851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7" y="4406909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7" y="2906748"/>
            <a:ext cx="8420100" cy="1500187"/>
          </a:xfrm>
        </p:spPr>
        <p:txBody>
          <a:bodyPr anchor="b"/>
          <a:lstStyle>
            <a:lvl1pPr marL="0" indent="0">
              <a:buNone/>
              <a:defRPr sz="2100"/>
            </a:lvl1pPr>
            <a:lvl2pPr marL="456653" indent="0">
              <a:buNone/>
              <a:defRPr sz="1800"/>
            </a:lvl2pPr>
            <a:lvl3pPr marL="913315" indent="0">
              <a:buNone/>
              <a:defRPr sz="1600"/>
            </a:lvl3pPr>
            <a:lvl4pPr marL="1369964" indent="0">
              <a:buNone/>
              <a:defRPr sz="1500"/>
            </a:lvl4pPr>
            <a:lvl5pPr marL="1826632" indent="0">
              <a:buNone/>
              <a:defRPr sz="1500"/>
            </a:lvl5pPr>
            <a:lvl6pPr marL="2283291" indent="0">
              <a:buNone/>
              <a:defRPr sz="1500"/>
            </a:lvl6pPr>
            <a:lvl7pPr marL="2739947" indent="0">
              <a:buNone/>
              <a:defRPr sz="1500"/>
            </a:lvl7pPr>
            <a:lvl8pPr marL="3196617" indent="0">
              <a:buNone/>
              <a:defRPr sz="1500"/>
            </a:lvl8pPr>
            <a:lvl9pPr marL="3653266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62938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7014" y="639799"/>
            <a:ext cx="4701910" cy="5932487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4024" y="639799"/>
            <a:ext cx="4703630" cy="5932487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8756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4"/>
            <a:ext cx="4376870" cy="639762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6653" indent="0">
              <a:buNone/>
              <a:defRPr sz="2100" b="1"/>
            </a:lvl2pPr>
            <a:lvl3pPr marL="913315" indent="0">
              <a:buNone/>
              <a:defRPr sz="1800" b="1"/>
            </a:lvl3pPr>
            <a:lvl4pPr marL="1369964" indent="0">
              <a:buNone/>
              <a:defRPr sz="1600" b="1"/>
            </a:lvl4pPr>
            <a:lvl5pPr marL="1826632" indent="0">
              <a:buNone/>
              <a:defRPr sz="1600" b="1"/>
            </a:lvl5pPr>
            <a:lvl6pPr marL="2283291" indent="0">
              <a:buNone/>
              <a:defRPr sz="1600" b="1"/>
            </a:lvl6pPr>
            <a:lvl7pPr marL="2739947" indent="0">
              <a:buNone/>
              <a:defRPr sz="1600" b="1"/>
            </a:lvl7pPr>
            <a:lvl8pPr marL="3196617" indent="0">
              <a:buNone/>
              <a:defRPr sz="1600" b="1"/>
            </a:lvl8pPr>
            <a:lvl9pPr marL="365326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3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43" y="1535114"/>
            <a:ext cx="4378590" cy="639762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6653" indent="0">
              <a:buNone/>
              <a:defRPr sz="2100" b="1"/>
            </a:lvl2pPr>
            <a:lvl3pPr marL="913315" indent="0">
              <a:buNone/>
              <a:defRPr sz="1800" b="1"/>
            </a:lvl3pPr>
            <a:lvl4pPr marL="1369964" indent="0">
              <a:buNone/>
              <a:defRPr sz="1600" b="1"/>
            </a:lvl4pPr>
            <a:lvl5pPr marL="1826632" indent="0">
              <a:buNone/>
              <a:defRPr sz="1600" b="1"/>
            </a:lvl5pPr>
            <a:lvl6pPr marL="2283291" indent="0">
              <a:buNone/>
              <a:defRPr sz="1600" b="1"/>
            </a:lvl6pPr>
            <a:lvl7pPr marL="2739947" indent="0">
              <a:buNone/>
              <a:defRPr sz="1600" b="1"/>
            </a:lvl7pPr>
            <a:lvl8pPr marL="3196617" indent="0">
              <a:buNone/>
              <a:defRPr sz="1600" b="1"/>
            </a:lvl8pPr>
            <a:lvl9pPr marL="365326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43" y="2174875"/>
            <a:ext cx="4378590" cy="3951288"/>
          </a:xfrm>
        </p:spPr>
        <p:txBody>
          <a:bodyPr/>
          <a:lstStyle>
            <a:lvl1pPr>
              <a:defRPr sz="23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1420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204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98400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4"/>
            <a:ext cx="3259006" cy="116205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3" y="273059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56653" indent="0">
              <a:buNone/>
              <a:defRPr sz="1200"/>
            </a:lvl2pPr>
            <a:lvl3pPr marL="913315" indent="0">
              <a:buNone/>
              <a:defRPr sz="1000"/>
            </a:lvl3pPr>
            <a:lvl4pPr marL="1369964" indent="0">
              <a:buNone/>
              <a:defRPr sz="900"/>
            </a:lvl4pPr>
            <a:lvl5pPr marL="1826632" indent="0">
              <a:buNone/>
              <a:defRPr sz="900"/>
            </a:lvl5pPr>
            <a:lvl6pPr marL="2283291" indent="0">
              <a:buNone/>
              <a:defRPr sz="900"/>
            </a:lvl6pPr>
            <a:lvl7pPr marL="2739947" indent="0">
              <a:buNone/>
              <a:defRPr sz="900"/>
            </a:lvl7pPr>
            <a:lvl8pPr marL="3196617" indent="0">
              <a:buNone/>
              <a:defRPr sz="900"/>
            </a:lvl8pPr>
            <a:lvl9pPr marL="365326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6522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300"/>
              </a:spcBef>
              <a:defRPr sz="2200"/>
            </a:lvl1pPr>
            <a:lvl2pPr>
              <a:spcBef>
                <a:spcPts val="300"/>
              </a:spcBef>
              <a:defRPr b="1"/>
            </a:lvl2pPr>
            <a:lvl3pPr>
              <a:spcBef>
                <a:spcPts val="3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FA482-2D62-4AF0-A071-13C1CF560B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6" y="4800600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6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53" indent="0">
              <a:buNone/>
              <a:defRPr sz="2800"/>
            </a:lvl2pPr>
            <a:lvl3pPr marL="913315" indent="0">
              <a:buNone/>
              <a:defRPr sz="2300"/>
            </a:lvl3pPr>
            <a:lvl4pPr marL="1369964" indent="0">
              <a:buNone/>
              <a:defRPr sz="2100"/>
            </a:lvl4pPr>
            <a:lvl5pPr marL="1826632" indent="0">
              <a:buNone/>
              <a:defRPr sz="2100"/>
            </a:lvl5pPr>
            <a:lvl6pPr marL="2283291" indent="0">
              <a:buNone/>
              <a:defRPr sz="2100"/>
            </a:lvl6pPr>
            <a:lvl7pPr marL="2739947" indent="0">
              <a:buNone/>
              <a:defRPr sz="2100"/>
            </a:lvl7pPr>
            <a:lvl8pPr marL="3196617" indent="0">
              <a:buNone/>
              <a:defRPr sz="2100"/>
            </a:lvl8pPr>
            <a:lvl9pPr marL="3653266" indent="0">
              <a:buNone/>
              <a:defRPr sz="21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6" y="5367338"/>
            <a:ext cx="59436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56653" indent="0">
              <a:buNone/>
              <a:defRPr sz="1200"/>
            </a:lvl2pPr>
            <a:lvl3pPr marL="913315" indent="0">
              <a:buNone/>
              <a:defRPr sz="1000"/>
            </a:lvl3pPr>
            <a:lvl4pPr marL="1369964" indent="0">
              <a:buNone/>
              <a:defRPr sz="900"/>
            </a:lvl4pPr>
            <a:lvl5pPr marL="1826632" indent="0">
              <a:buNone/>
              <a:defRPr sz="900"/>
            </a:lvl5pPr>
            <a:lvl6pPr marL="2283291" indent="0">
              <a:buNone/>
              <a:defRPr sz="900"/>
            </a:lvl6pPr>
            <a:lvl7pPr marL="2739947" indent="0">
              <a:buNone/>
              <a:defRPr sz="900"/>
            </a:lvl7pPr>
            <a:lvl8pPr marL="3196617" indent="0">
              <a:buNone/>
              <a:defRPr sz="900"/>
            </a:lvl8pPr>
            <a:lvl9pPr marL="365326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76203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8912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9502" y="0"/>
            <a:ext cx="2476501" cy="6572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264400" cy="6572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430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2895600"/>
            <a:ext cx="8420100" cy="167639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4572000"/>
            <a:ext cx="8420100" cy="12954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6935E-2FBB-4254-9CC7-8D538E5953D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1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0"/>
            <a:ext cx="413385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53CC0-4C92-49B2-B6AB-9A8B7FC8E4E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8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8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978C-D577-4BF9-A113-31B9EC0AE30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0FAA2-8C91-410B-874F-482B9F331C2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1676B-D094-404A-9E92-B45DA11BF56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4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151D3-08F5-4815-B512-72ED44AF0CA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8564A-E9FE-428A-996E-BFB43FCBC5E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1D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0"/>
            <a:ext cx="6705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1143000"/>
            <a:ext cx="9753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73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5200" y="65532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8DAF25F-D335-49FF-87D5-21A6FF28074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73767" name="Line 7"/>
          <p:cNvSpPr>
            <a:spLocks noChangeShapeType="1"/>
          </p:cNvSpPr>
          <p:nvPr/>
        </p:nvSpPr>
        <p:spPr bwMode="auto">
          <a:xfrm>
            <a:off x="742950" y="1143000"/>
            <a:ext cx="84201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latin typeface="Arial" pitchFamily="34" charset="0"/>
              <a:cs typeface="Arial"/>
            </a:endParaRPr>
          </a:p>
        </p:txBody>
      </p:sp>
      <p:sp>
        <p:nvSpPr>
          <p:cNvPr id="373768" name="Line 8"/>
          <p:cNvSpPr>
            <a:spLocks noChangeShapeType="1"/>
          </p:cNvSpPr>
          <p:nvPr/>
        </p:nvSpPr>
        <p:spPr bwMode="auto">
          <a:xfrm>
            <a:off x="742950" y="6553200"/>
            <a:ext cx="8420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lnSpc>
                <a:spcPct val="95000"/>
              </a:lnSpc>
              <a:spcBef>
                <a:spcPct val="20000"/>
              </a:spcBef>
              <a:buFont typeface="Wingdings" pitchFamily="2" charset="2"/>
              <a:buChar char="r"/>
              <a:defRPr/>
            </a:pPr>
            <a:endParaRPr lang="en-US" sz="2000" b="1">
              <a:solidFill>
                <a:srgbClr val="FFFFFF"/>
              </a:solidFill>
              <a:latin typeface="Arial" pitchFamily="34" charset="0"/>
              <a:cs typeface="Arial"/>
            </a:endParaRPr>
          </a:p>
        </p:txBody>
      </p:sp>
      <p:sp>
        <p:nvSpPr>
          <p:cNvPr id="373769" name="Text Box 9"/>
          <p:cNvSpPr txBox="1">
            <a:spLocks noChangeArrowheads="1"/>
          </p:cNvSpPr>
          <p:nvPr/>
        </p:nvSpPr>
        <p:spPr bwMode="auto">
          <a:xfrm>
            <a:off x="8331199" y="120650"/>
            <a:ext cx="914401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sz="6600">
              <a:solidFill>
                <a:srgbClr val="FFFFFF"/>
              </a:solidFill>
              <a:latin typeface="FermiLgo" pitchFamily="2" charset="0"/>
              <a:cs typeface="Arial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459" y="170052"/>
            <a:ext cx="1297141" cy="82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55000" y="228603"/>
            <a:ext cx="1651000" cy="725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CC00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9060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32" tIns="45661" rIns="91332" bIns="456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7013" y="639764"/>
            <a:ext cx="9570641" cy="593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32" tIns="45661" rIns="91332" bIns="45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84" name="Rectangle 8"/>
          <p:cNvSpPr>
            <a:spLocks noChangeArrowheads="1"/>
          </p:cNvSpPr>
          <p:nvPr userDrawn="1"/>
        </p:nvSpPr>
        <p:spPr bwMode="auto">
          <a:xfrm>
            <a:off x="9634273" y="6638925"/>
            <a:ext cx="15709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fld id="{CAA135CC-292D-4B53-9DA9-1A120726D398}" type="slidenum">
              <a:rPr lang="en-US" sz="100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pPr eaLnBrk="0" hangingPunct="0"/>
              <a:t>‹#›</a:t>
            </a:fld>
            <a:endParaRPr lang="en-US" sz="1000" smtClean="0">
              <a:solidFill>
                <a:srgbClr val="0000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822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65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65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65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65" charset="0"/>
          <a:ea typeface="MS PGothic" pitchFamily="34" charset="-128"/>
          <a:cs typeface="ＭＳ Ｐゴシック" charset="0"/>
        </a:defRPr>
      </a:lvl5pPr>
      <a:lvl6pPr marL="456653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65" charset="0"/>
        </a:defRPr>
      </a:lvl6pPr>
      <a:lvl7pPr marL="913315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65" charset="0"/>
        </a:defRPr>
      </a:lvl7pPr>
      <a:lvl8pPr marL="1369964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65" charset="0"/>
        </a:defRPr>
      </a:lvl8pPr>
      <a:lvl9pPr marL="1826632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65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MS PGothic" pitchFamily="34" charset="-128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MS PGothic" pitchFamily="34" charset="-128"/>
        </a:defRPr>
      </a:lvl3pPr>
      <a:lvl4pPr marL="1597025" indent="-22701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MS PGothic" pitchFamily="34" charset="-128"/>
        </a:defRPr>
      </a:lvl4pPr>
      <a:lvl5pPr marL="2054225" indent="-227013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MS PGothic" pitchFamily="34" charset="-128"/>
        </a:defRPr>
      </a:lvl5pPr>
      <a:lvl6pPr marL="2511627" indent="-22833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6pPr>
      <a:lvl7pPr marL="2968284" indent="-22833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7pPr>
      <a:lvl8pPr marL="3424941" indent="-22833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8pPr>
      <a:lvl9pPr marL="3881600" indent="-22833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66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53" algn="l" defTabSz="4566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15" algn="l" defTabSz="4566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964" algn="l" defTabSz="4566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632" algn="l" defTabSz="4566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291" algn="l" defTabSz="4566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947" algn="l" defTabSz="4566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617" algn="l" defTabSz="4566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266" algn="l" defTabSz="4566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18" Type="http://schemas.openxmlformats.org/officeDocument/2006/relationships/image" Target="../media/image24.png"/><Relationship Id="rId3" Type="http://schemas.openxmlformats.org/officeDocument/2006/relationships/hyperlink" Target="http://lhcone.net/" TargetMode="External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1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2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image" Target="../media/image2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Relationship Id="rId1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getFile.py/access?contribId=6&amp;resId=0&amp;materialId=slides&amp;confId=155067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onferenceDisplay.py?confId=179710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981201"/>
            <a:ext cx="9144000" cy="2133599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/>
              <a:t>LHC Open Network Environment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i="1" dirty="0" smtClean="0"/>
              <a:t>an update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4800600"/>
            <a:ext cx="6934200" cy="15240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Artur Barczyk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000" dirty="0" smtClean="0"/>
              <a:t>California Institute of Technology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2000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v-SE" dirty="0" smtClean="0"/>
              <a:t>Atlas TIM, Annecy, April 20</a:t>
            </a:r>
            <a:r>
              <a:rPr lang="sv-SE" baseline="30000" dirty="0" smtClean="0"/>
              <a:t>th</a:t>
            </a:r>
            <a:r>
              <a:rPr lang="sv-SE" dirty="0" smtClean="0"/>
              <a:t>, 2012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151742D-71F7-4FB3-BD50-2E75552918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55000" y="228603"/>
            <a:ext cx="1651000" cy="725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Multipoint Service: </a:t>
            </a:r>
            <a:br>
              <a:rPr lang="en-US" dirty="0" smtClean="0"/>
            </a:br>
            <a:r>
              <a:rPr lang="en-US" dirty="0" smtClean="0"/>
              <a:t>VRF Implementation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10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4" r="23014" b="9360"/>
          <a:stretch/>
        </p:blipFill>
        <p:spPr>
          <a:xfrm>
            <a:off x="1143000" y="1219200"/>
            <a:ext cx="7772400" cy="5486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76985" y="1856601"/>
            <a:ext cx="503802" cy="276999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WIX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2881" y="3237913"/>
            <a:ext cx="916005" cy="276999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MANLAN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9716" y="3233111"/>
            <a:ext cx="1295400" cy="276999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NETHERLIGHT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34084" y="4572000"/>
            <a:ext cx="1070578" cy="276999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STARLIGHT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91269" y="4412956"/>
            <a:ext cx="1093847" cy="276999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CERNLIGHT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33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Multipoint, with regionals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11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03"/>
          <a:stretch/>
        </p:blipFill>
        <p:spPr>
          <a:xfrm>
            <a:off x="1219200" y="1219200"/>
            <a:ext cx="6858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140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Exchange Point Example: MANLAN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40FAA2-8C91-410B-874F-482B9F331C2A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12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711" y="1143000"/>
            <a:ext cx="7292578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640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Sites to the VRF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13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143000"/>
            <a:ext cx="769620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2389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69" name="Rectangle 155"/>
          <p:cNvSpPr>
            <a:spLocks noChangeArrowheads="1"/>
          </p:cNvSpPr>
          <p:nvPr/>
        </p:nvSpPr>
        <p:spPr bwMode="auto">
          <a:xfrm>
            <a:off x="30958" y="5368928"/>
            <a:ext cx="3030273" cy="14716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pPr eaLnBrk="0" hangingPunct="0"/>
            <a:endParaRPr lang="en-US" sz="1000" b="1" smtClean="0">
              <a:solidFill>
                <a:srgbClr val="0000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3" name="Freeform 152"/>
          <p:cNvSpPr/>
          <p:nvPr/>
        </p:nvSpPr>
        <p:spPr bwMode="auto">
          <a:xfrm>
            <a:off x="5351992" y="1708153"/>
            <a:ext cx="2627842" cy="1243013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3510287 w 3510287"/>
              <a:gd name="connsiteY0" fmla="*/ 0 h 80269"/>
              <a:gd name="connsiteX1" fmla="*/ 0 w 3510287"/>
              <a:gd name="connsiteY1" fmla="*/ 80269 h 80269"/>
              <a:gd name="connsiteX0" fmla="*/ 3510287 w 3510287"/>
              <a:gd name="connsiteY0" fmla="*/ 1744 h 82013"/>
              <a:gd name="connsiteX1" fmla="*/ 0 w 3510287"/>
              <a:gd name="connsiteY1" fmla="*/ 82013 h 82013"/>
              <a:gd name="connsiteX0" fmla="*/ 3458123 w 3458123"/>
              <a:gd name="connsiteY0" fmla="*/ 1562 h 90923"/>
              <a:gd name="connsiteX1" fmla="*/ 0 w 3458123"/>
              <a:gd name="connsiteY1" fmla="*/ 90923 h 90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58123" h="90923">
                <a:moveTo>
                  <a:pt x="3458123" y="1562"/>
                </a:moveTo>
                <a:cubicBezTo>
                  <a:pt x="2100237" y="-11793"/>
                  <a:pt x="1170096" y="64167"/>
                  <a:pt x="0" y="90923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2" name="Freeform 131"/>
          <p:cNvSpPr/>
          <p:nvPr/>
        </p:nvSpPr>
        <p:spPr bwMode="auto">
          <a:xfrm rot="19460531">
            <a:off x="4997714" y="2162178"/>
            <a:ext cx="1494500" cy="322263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68556" h="55527">
                <a:moveTo>
                  <a:pt x="3468556" y="16438"/>
                </a:moveTo>
                <a:cubicBezTo>
                  <a:pt x="2072104" y="-26807"/>
                  <a:pt x="1121862" y="25576"/>
                  <a:pt x="0" y="55527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64" name="Freeform 163"/>
          <p:cNvSpPr/>
          <p:nvPr/>
        </p:nvSpPr>
        <p:spPr bwMode="auto">
          <a:xfrm rot="17513220">
            <a:off x="8985979" y="1539415"/>
            <a:ext cx="868363" cy="94589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607" h="37932">
                <a:moveTo>
                  <a:pt x="9607" y="8118"/>
                </a:moveTo>
                <a:cubicBezTo>
                  <a:pt x="6615" y="-19924"/>
                  <a:pt x="3415" y="33314"/>
                  <a:pt x="0" y="37932"/>
                </a:cubicBezTo>
              </a:path>
            </a:pathLst>
          </a:cu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61" name="Freeform 160"/>
          <p:cNvSpPr/>
          <p:nvPr/>
        </p:nvSpPr>
        <p:spPr bwMode="auto">
          <a:xfrm rot="4086780" flipV="1">
            <a:off x="8921487" y="2350031"/>
            <a:ext cx="930275" cy="110067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293" h="44298">
                <a:moveTo>
                  <a:pt x="10293" y="7405"/>
                </a:moveTo>
                <a:cubicBezTo>
                  <a:pt x="7301" y="-20637"/>
                  <a:pt x="3415" y="39680"/>
                  <a:pt x="0" y="44298"/>
                </a:cubicBezTo>
              </a:path>
            </a:pathLst>
          </a:cu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60" name="Freeform 159"/>
          <p:cNvSpPr/>
          <p:nvPr/>
        </p:nvSpPr>
        <p:spPr bwMode="auto">
          <a:xfrm>
            <a:off x="8672911" y="1508125"/>
            <a:ext cx="631163" cy="198438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68847" h="34366">
                <a:moveTo>
                  <a:pt x="1468847" y="34366"/>
                </a:moveTo>
                <a:cubicBezTo>
                  <a:pt x="1432199" y="-10255"/>
                  <a:pt x="501951" y="-3267"/>
                  <a:pt x="0" y="10176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4" name="Freeform 3"/>
          <p:cNvSpPr/>
          <p:nvPr/>
        </p:nvSpPr>
        <p:spPr bwMode="auto">
          <a:xfrm>
            <a:off x="2115345" y="3124200"/>
            <a:ext cx="749829" cy="1201738"/>
          </a:xfrm>
          <a:custGeom>
            <a:avLst/>
            <a:gdLst>
              <a:gd name="connsiteX0" fmla="*/ 0 w 1037229"/>
              <a:gd name="connsiteY0" fmla="*/ 0 h 1160059"/>
              <a:gd name="connsiteX1" fmla="*/ 388961 w 1037229"/>
              <a:gd name="connsiteY1" fmla="*/ 777922 h 1160059"/>
              <a:gd name="connsiteX2" fmla="*/ 1037229 w 1037229"/>
              <a:gd name="connsiteY2" fmla="*/ 1160059 h 1160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7229" h="1160059">
                <a:moveTo>
                  <a:pt x="0" y="0"/>
                </a:moveTo>
                <a:cubicBezTo>
                  <a:pt x="108045" y="292289"/>
                  <a:pt x="216090" y="584579"/>
                  <a:pt x="388961" y="777922"/>
                </a:cubicBezTo>
                <a:cubicBezTo>
                  <a:pt x="561832" y="971265"/>
                  <a:pt x="799530" y="1065662"/>
                  <a:pt x="1037229" y="1160059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86376" name="Rectangle 2"/>
          <p:cNvSpPr>
            <a:spLocks noChangeArrowheads="1"/>
          </p:cNvSpPr>
          <p:nvPr/>
        </p:nvSpPr>
        <p:spPr bwMode="auto">
          <a:xfrm>
            <a:off x="5584166" y="5762628"/>
            <a:ext cx="4280561" cy="10779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pPr eaLnBrk="0" hangingPunct="0"/>
            <a:endParaRPr lang="en-US" sz="1000" b="1" smtClean="0">
              <a:solidFill>
                <a:srgbClr val="000000"/>
              </a:solidFill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2" name="Freeform 1"/>
          <p:cNvSpPr/>
          <p:nvPr/>
        </p:nvSpPr>
        <p:spPr bwMode="auto">
          <a:xfrm>
            <a:off x="7032229" y="3473450"/>
            <a:ext cx="2440384" cy="2217738"/>
          </a:xfrm>
          <a:custGeom>
            <a:avLst/>
            <a:gdLst>
              <a:gd name="connsiteX0" fmla="*/ 1630908 w 2140216"/>
              <a:gd name="connsiteY0" fmla="*/ 0 h 3065084"/>
              <a:gd name="connsiteX1" fmla="*/ 2129051 w 2140216"/>
              <a:gd name="connsiteY1" fmla="*/ 1671851 h 3065084"/>
              <a:gd name="connsiteX2" fmla="*/ 1856096 w 2140216"/>
              <a:gd name="connsiteY2" fmla="*/ 2906974 h 3065084"/>
              <a:gd name="connsiteX3" fmla="*/ 559558 w 2140216"/>
              <a:gd name="connsiteY3" fmla="*/ 3043451 h 3065084"/>
              <a:gd name="connsiteX4" fmla="*/ 0 w 2140216"/>
              <a:gd name="connsiteY4" fmla="*/ 2859206 h 3065084"/>
              <a:gd name="connsiteX0" fmla="*/ 1630908 w 2140216"/>
              <a:gd name="connsiteY0" fmla="*/ 999 h 3066083"/>
              <a:gd name="connsiteX1" fmla="*/ 2129051 w 2140216"/>
              <a:gd name="connsiteY1" fmla="*/ 1672850 h 3066083"/>
              <a:gd name="connsiteX2" fmla="*/ 1856096 w 2140216"/>
              <a:gd name="connsiteY2" fmla="*/ 2907973 h 3066083"/>
              <a:gd name="connsiteX3" fmla="*/ 559558 w 2140216"/>
              <a:gd name="connsiteY3" fmla="*/ 3044450 h 3066083"/>
              <a:gd name="connsiteX4" fmla="*/ 0 w 2140216"/>
              <a:gd name="connsiteY4" fmla="*/ 2860205 h 3066083"/>
              <a:gd name="connsiteX0" fmla="*/ 1630908 w 2140216"/>
              <a:gd name="connsiteY0" fmla="*/ 2156 h 2255199"/>
              <a:gd name="connsiteX1" fmla="*/ 2129051 w 2140216"/>
              <a:gd name="connsiteY1" fmla="*/ 861966 h 2255199"/>
              <a:gd name="connsiteX2" fmla="*/ 1856096 w 2140216"/>
              <a:gd name="connsiteY2" fmla="*/ 2097089 h 2255199"/>
              <a:gd name="connsiteX3" fmla="*/ 559558 w 2140216"/>
              <a:gd name="connsiteY3" fmla="*/ 2233566 h 2255199"/>
              <a:gd name="connsiteX4" fmla="*/ 0 w 2140216"/>
              <a:gd name="connsiteY4" fmla="*/ 2049321 h 2255199"/>
              <a:gd name="connsiteX0" fmla="*/ 1630908 w 2139155"/>
              <a:gd name="connsiteY0" fmla="*/ 1820 h 2254863"/>
              <a:gd name="connsiteX1" fmla="*/ 2129051 w 2139155"/>
              <a:gd name="connsiteY1" fmla="*/ 861630 h 2254863"/>
              <a:gd name="connsiteX2" fmla="*/ 1856096 w 2139155"/>
              <a:gd name="connsiteY2" fmla="*/ 2096753 h 2254863"/>
              <a:gd name="connsiteX3" fmla="*/ 559558 w 2139155"/>
              <a:gd name="connsiteY3" fmla="*/ 2233230 h 2254863"/>
              <a:gd name="connsiteX4" fmla="*/ 0 w 2139155"/>
              <a:gd name="connsiteY4" fmla="*/ 2048985 h 2254863"/>
              <a:gd name="connsiteX0" fmla="*/ 1630908 w 2177180"/>
              <a:gd name="connsiteY0" fmla="*/ 1838 h 2255277"/>
              <a:gd name="connsiteX1" fmla="*/ 2172942 w 2177180"/>
              <a:gd name="connsiteY1" fmla="*/ 854332 h 2255277"/>
              <a:gd name="connsiteX2" fmla="*/ 1856096 w 2177180"/>
              <a:gd name="connsiteY2" fmla="*/ 2096771 h 2255277"/>
              <a:gd name="connsiteX3" fmla="*/ 559558 w 2177180"/>
              <a:gd name="connsiteY3" fmla="*/ 2233248 h 2255277"/>
              <a:gd name="connsiteX4" fmla="*/ 0 w 2177180"/>
              <a:gd name="connsiteY4" fmla="*/ 2049003 h 2255277"/>
              <a:gd name="connsiteX0" fmla="*/ 1630908 w 2177180"/>
              <a:gd name="connsiteY0" fmla="*/ 1838 h 2246190"/>
              <a:gd name="connsiteX1" fmla="*/ 2172942 w 2177180"/>
              <a:gd name="connsiteY1" fmla="*/ 854332 h 2246190"/>
              <a:gd name="connsiteX2" fmla="*/ 1856096 w 2177180"/>
              <a:gd name="connsiteY2" fmla="*/ 2096771 h 2246190"/>
              <a:gd name="connsiteX3" fmla="*/ 983839 w 2177180"/>
              <a:gd name="connsiteY3" fmla="*/ 2218618 h 2246190"/>
              <a:gd name="connsiteX4" fmla="*/ 0 w 2177180"/>
              <a:gd name="connsiteY4" fmla="*/ 2049003 h 2246190"/>
              <a:gd name="connsiteX0" fmla="*/ 1630908 w 2188182"/>
              <a:gd name="connsiteY0" fmla="*/ 2108 h 2220074"/>
              <a:gd name="connsiteX1" fmla="*/ 2172942 w 2188182"/>
              <a:gd name="connsiteY1" fmla="*/ 854602 h 2220074"/>
              <a:gd name="connsiteX2" fmla="*/ 1943878 w 2188182"/>
              <a:gd name="connsiteY2" fmla="*/ 1972683 h 2220074"/>
              <a:gd name="connsiteX3" fmla="*/ 983839 w 2188182"/>
              <a:gd name="connsiteY3" fmla="*/ 2218888 h 2220074"/>
              <a:gd name="connsiteX4" fmla="*/ 0 w 2188182"/>
              <a:gd name="connsiteY4" fmla="*/ 2049273 h 2220074"/>
              <a:gd name="connsiteX0" fmla="*/ 1630908 w 1964096"/>
              <a:gd name="connsiteY0" fmla="*/ 0 h 2217966"/>
              <a:gd name="connsiteX1" fmla="*/ 1943878 w 1964096"/>
              <a:gd name="connsiteY1" fmla="*/ 1970575 h 2217966"/>
              <a:gd name="connsiteX2" fmla="*/ 983839 w 1964096"/>
              <a:gd name="connsiteY2" fmla="*/ 2216780 h 2217966"/>
              <a:gd name="connsiteX3" fmla="*/ 0 w 1964096"/>
              <a:gd name="connsiteY3" fmla="*/ 2047165 h 2217966"/>
              <a:gd name="connsiteX0" fmla="*/ 1630908 w 2203078"/>
              <a:gd name="connsiteY0" fmla="*/ 0 h 2217966"/>
              <a:gd name="connsiteX1" fmla="*/ 1943878 w 2203078"/>
              <a:gd name="connsiteY1" fmla="*/ 1970575 h 2217966"/>
              <a:gd name="connsiteX2" fmla="*/ 983839 w 2203078"/>
              <a:gd name="connsiteY2" fmla="*/ 2216780 h 2217966"/>
              <a:gd name="connsiteX3" fmla="*/ 0 w 2203078"/>
              <a:gd name="connsiteY3" fmla="*/ 2047165 h 2217966"/>
              <a:gd name="connsiteX0" fmla="*/ 1630908 w 2253186"/>
              <a:gd name="connsiteY0" fmla="*/ 0 h 2217966"/>
              <a:gd name="connsiteX1" fmla="*/ 1943878 w 2253186"/>
              <a:gd name="connsiteY1" fmla="*/ 1970575 h 2217966"/>
              <a:gd name="connsiteX2" fmla="*/ 983839 w 2253186"/>
              <a:gd name="connsiteY2" fmla="*/ 2216780 h 2217966"/>
              <a:gd name="connsiteX3" fmla="*/ 0 w 2253186"/>
              <a:gd name="connsiteY3" fmla="*/ 2047165 h 2217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3186" h="2217966">
                <a:moveTo>
                  <a:pt x="1630908" y="0"/>
                </a:moveTo>
                <a:cubicBezTo>
                  <a:pt x="2617825" y="308123"/>
                  <a:pt x="2196764" y="1680433"/>
                  <a:pt x="1943878" y="1970575"/>
                </a:cubicBezTo>
                <a:cubicBezTo>
                  <a:pt x="1745694" y="2197956"/>
                  <a:pt x="1293188" y="2224741"/>
                  <a:pt x="983839" y="2216780"/>
                </a:cubicBezTo>
                <a:cubicBezTo>
                  <a:pt x="674490" y="2208819"/>
                  <a:pt x="125104" y="2135307"/>
                  <a:pt x="0" y="2047165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41" name="Freeform 140"/>
          <p:cNvSpPr/>
          <p:nvPr/>
        </p:nvSpPr>
        <p:spPr bwMode="auto">
          <a:xfrm rot="2330860" flipH="1" flipV="1">
            <a:off x="4204891" y="3400425"/>
            <a:ext cx="1305321" cy="211138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  <a:gd name="connsiteX0" fmla="*/ -4 w 19993757"/>
              <a:gd name="connsiteY0" fmla="*/ 387986 h 1039692"/>
              <a:gd name="connsiteX1" fmla="*/ 19993757 w 19993757"/>
              <a:gd name="connsiteY1" fmla="*/ 1039692 h 1039692"/>
              <a:gd name="connsiteX0" fmla="*/ -4 w 19993757"/>
              <a:gd name="connsiteY0" fmla="*/ 192141 h 1090754"/>
              <a:gd name="connsiteX1" fmla="*/ 19993757 w 19993757"/>
              <a:gd name="connsiteY1" fmla="*/ 843847 h 1090754"/>
              <a:gd name="connsiteX0" fmla="*/ -4 w 19993757"/>
              <a:gd name="connsiteY0" fmla="*/ 0 h 1342082"/>
              <a:gd name="connsiteX1" fmla="*/ 19993757 w 19993757"/>
              <a:gd name="connsiteY1" fmla="*/ 651706 h 1342082"/>
              <a:gd name="connsiteX0" fmla="*/ 1 w 20256625"/>
              <a:gd name="connsiteY0" fmla="*/ -2 h 1218214"/>
              <a:gd name="connsiteX1" fmla="*/ 20256625 w 20256625"/>
              <a:gd name="connsiteY1" fmla="*/ 433588 h 1218214"/>
              <a:gd name="connsiteX0" fmla="*/ 1 w 20256625"/>
              <a:gd name="connsiteY0" fmla="*/ 1 h 995372"/>
              <a:gd name="connsiteX1" fmla="*/ 20256625 w 20256625"/>
              <a:gd name="connsiteY1" fmla="*/ 433591 h 995372"/>
              <a:gd name="connsiteX0" fmla="*/ 1 w 20256625"/>
              <a:gd name="connsiteY0" fmla="*/ 1 h 699167"/>
              <a:gd name="connsiteX1" fmla="*/ 20256625 w 20256625"/>
              <a:gd name="connsiteY1" fmla="*/ 433591 h 699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256625" h="699167">
                <a:moveTo>
                  <a:pt x="1" y="1"/>
                </a:moveTo>
                <a:cubicBezTo>
                  <a:pt x="5564903" y="811741"/>
                  <a:pt x="12486294" y="860488"/>
                  <a:pt x="20256625" y="433591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42" name="Freeform 141"/>
          <p:cNvSpPr/>
          <p:nvPr/>
        </p:nvSpPr>
        <p:spPr bwMode="auto">
          <a:xfrm rot="20502170" flipH="1" flipV="1">
            <a:off x="4493818" y="4129088"/>
            <a:ext cx="799703" cy="11906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  <a:gd name="connsiteX0" fmla="*/ 0 w 14388942"/>
              <a:gd name="connsiteY0" fmla="*/ 653327 h 653328"/>
              <a:gd name="connsiteX1" fmla="*/ 14388949 w 14388942"/>
              <a:gd name="connsiteY1" fmla="*/ 549527 h 653328"/>
              <a:gd name="connsiteX0" fmla="*/ 0 w 14388942"/>
              <a:gd name="connsiteY0" fmla="*/ 531090 h 531091"/>
              <a:gd name="connsiteX1" fmla="*/ 14388949 w 14388942"/>
              <a:gd name="connsiteY1" fmla="*/ 427290 h 531091"/>
              <a:gd name="connsiteX0" fmla="*/ 0 w 14388942"/>
              <a:gd name="connsiteY0" fmla="*/ 331064 h 331065"/>
              <a:gd name="connsiteX1" fmla="*/ 14388949 w 14388942"/>
              <a:gd name="connsiteY1" fmla="*/ 227264 h 331065"/>
              <a:gd name="connsiteX0" fmla="*/ -2 w 11832249"/>
              <a:gd name="connsiteY0" fmla="*/ 217731 h 347012"/>
              <a:gd name="connsiteX1" fmla="*/ 11832256 w 11832249"/>
              <a:gd name="connsiteY1" fmla="*/ 347013 h 34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832249" h="347012">
                <a:moveTo>
                  <a:pt x="-2" y="217731"/>
                </a:moveTo>
                <a:cubicBezTo>
                  <a:pt x="3453229" y="-148483"/>
                  <a:pt x="6084505" y="-16954"/>
                  <a:pt x="11832256" y="347013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44" name="Freeform 143"/>
          <p:cNvSpPr/>
          <p:nvPr/>
        </p:nvSpPr>
        <p:spPr bwMode="auto">
          <a:xfrm rot="4500648" flipH="1" flipV="1">
            <a:off x="2230373" y="2459239"/>
            <a:ext cx="1831975" cy="1295003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  <a:gd name="connsiteX0" fmla="*/ 0 w 18608820"/>
              <a:gd name="connsiteY0" fmla="*/ 178641 h 2710695"/>
              <a:gd name="connsiteX1" fmla="*/ 18608816 w 18608820"/>
              <a:gd name="connsiteY1" fmla="*/ 2710696 h 2710695"/>
              <a:gd name="connsiteX0" fmla="*/ 0 w 18608820"/>
              <a:gd name="connsiteY0" fmla="*/ 625810 h 3157864"/>
              <a:gd name="connsiteX1" fmla="*/ 18608816 w 18608820"/>
              <a:gd name="connsiteY1" fmla="*/ 3157865 h 3157864"/>
              <a:gd name="connsiteX0" fmla="*/ 0 w 18608820"/>
              <a:gd name="connsiteY0" fmla="*/ 822949 h 3355003"/>
              <a:gd name="connsiteX1" fmla="*/ 311241 w 18608820"/>
              <a:gd name="connsiteY1" fmla="*/ 541762 h 3355003"/>
              <a:gd name="connsiteX2" fmla="*/ 18608816 w 18608820"/>
              <a:gd name="connsiteY2" fmla="*/ 3355004 h 3355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608820" h="3355003">
                <a:moveTo>
                  <a:pt x="0" y="822949"/>
                </a:moveTo>
                <a:cubicBezTo>
                  <a:pt x="27349" y="823416"/>
                  <a:pt x="277055" y="541178"/>
                  <a:pt x="311241" y="541762"/>
                </a:cubicBezTo>
                <a:cubicBezTo>
                  <a:pt x="9390555" y="-355124"/>
                  <a:pt x="17431658" y="-565456"/>
                  <a:pt x="18608816" y="3355004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9" name="Freeform 138"/>
          <p:cNvSpPr/>
          <p:nvPr/>
        </p:nvSpPr>
        <p:spPr bwMode="auto">
          <a:xfrm rot="17015922" flipH="1" flipV="1">
            <a:off x="3159721" y="2375233"/>
            <a:ext cx="836613" cy="156501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388683" h="748278">
                <a:moveTo>
                  <a:pt x="0" y="504994"/>
                </a:moveTo>
                <a:cubicBezTo>
                  <a:pt x="9243408" y="-389090"/>
                  <a:pt x="13214963" y="38641"/>
                  <a:pt x="16388683" y="748278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40" name="Freeform 139"/>
          <p:cNvSpPr/>
          <p:nvPr/>
        </p:nvSpPr>
        <p:spPr bwMode="auto">
          <a:xfrm rot="10800000" flipH="1" flipV="1">
            <a:off x="4337316" y="2786063"/>
            <a:ext cx="906331" cy="14446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388683" h="748278">
                <a:moveTo>
                  <a:pt x="0" y="504994"/>
                </a:moveTo>
                <a:cubicBezTo>
                  <a:pt x="9243408" y="-389090"/>
                  <a:pt x="13214963" y="38641"/>
                  <a:pt x="16388683" y="748278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43" name="Freeform 142"/>
          <p:cNvSpPr/>
          <p:nvPr/>
        </p:nvSpPr>
        <p:spPr bwMode="auto">
          <a:xfrm rot="20502170" flipH="1" flipV="1">
            <a:off x="3989918" y="3222628"/>
            <a:ext cx="1413669" cy="568325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  <a:gd name="connsiteX0" fmla="*/ 0 w 16388683"/>
              <a:gd name="connsiteY0" fmla="*/ 383780 h 627064"/>
              <a:gd name="connsiteX1" fmla="*/ 16388683 w 16388683"/>
              <a:gd name="connsiteY1" fmla="*/ 627064 h 627064"/>
              <a:gd name="connsiteX0" fmla="*/ 0 w 15674292"/>
              <a:gd name="connsiteY0" fmla="*/ 604611 h 604610"/>
              <a:gd name="connsiteX1" fmla="*/ 15674287 w 15674292"/>
              <a:gd name="connsiteY1" fmla="*/ 230656 h 604610"/>
              <a:gd name="connsiteX0" fmla="*/ 1 w 15796863"/>
              <a:gd name="connsiteY0" fmla="*/ 746317 h 746317"/>
              <a:gd name="connsiteX1" fmla="*/ 15796858 w 15796863"/>
              <a:gd name="connsiteY1" fmla="*/ 139987 h 746317"/>
              <a:gd name="connsiteX0" fmla="*/ 1 w 15796863"/>
              <a:gd name="connsiteY0" fmla="*/ 606330 h 606330"/>
              <a:gd name="connsiteX1" fmla="*/ 15796858 w 15796863"/>
              <a:gd name="connsiteY1" fmla="*/ 0 h 606330"/>
              <a:gd name="connsiteX0" fmla="*/ 1 w 15796863"/>
              <a:gd name="connsiteY0" fmla="*/ 606330 h 606330"/>
              <a:gd name="connsiteX1" fmla="*/ 15796858 w 15796863"/>
              <a:gd name="connsiteY1" fmla="*/ 0 h 606330"/>
              <a:gd name="connsiteX0" fmla="*/ -4 w 15902481"/>
              <a:gd name="connsiteY0" fmla="*/ 522263 h 522262"/>
              <a:gd name="connsiteX1" fmla="*/ 15902476 w 15902481"/>
              <a:gd name="connsiteY1" fmla="*/ 0 h 522262"/>
              <a:gd name="connsiteX0" fmla="*/ -4 w 15902481"/>
              <a:gd name="connsiteY0" fmla="*/ 522263 h 522263"/>
              <a:gd name="connsiteX1" fmla="*/ 15902476 w 15902481"/>
              <a:gd name="connsiteY1" fmla="*/ 0 h 522263"/>
              <a:gd name="connsiteX0" fmla="*/ -4 w 15902481"/>
              <a:gd name="connsiteY0" fmla="*/ 522263 h 522263"/>
              <a:gd name="connsiteX1" fmla="*/ 15902476 w 15902481"/>
              <a:gd name="connsiteY1" fmla="*/ 0 h 522263"/>
              <a:gd name="connsiteX0" fmla="*/ -4 w 15902481"/>
              <a:gd name="connsiteY0" fmla="*/ 522263 h 522263"/>
              <a:gd name="connsiteX1" fmla="*/ 15902476 w 15902481"/>
              <a:gd name="connsiteY1" fmla="*/ 0 h 522263"/>
              <a:gd name="connsiteX0" fmla="*/ -4 w 15902481"/>
              <a:gd name="connsiteY0" fmla="*/ 522263 h 522263"/>
              <a:gd name="connsiteX1" fmla="*/ 15902476 w 15902481"/>
              <a:gd name="connsiteY1" fmla="*/ 0 h 522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902481" h="522263">
                <a:moveTo>
                  <a:pt x="-4" y="522263"/>
                </a:moveTo>
                <a:cubicBezTo>
                  <a:pt x="1253810" y="116653"/>
                  <a:pt x="6346263" y="8645"/>
                  <a:pt x="15902476" y="0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7" name="Freeform 136"/>
          <p:cNvSpPr/>
          <p:nvPr/>
        </p:nvSpPr>
        <p:spPr bwMode="auto">
          <a:xfrm>
            <a:off x="6368389" y="1435103"/>
            <a:ext cx="1492779" cy="322263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68556" h="55527">
                <a:moveTo>
                  <a:pt x="3468556" y="16438"/>
                </a:moveTo>
                <a:cubicBezTo>
                  <a:pt x="2072104" y="-26807"/>
                  <a:pt x="1121862" y="25576"/>
                  <a:pt x="0" y="55527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8" name="Freeform 137"/>
          <p:cNvSpPr/>
          <p:nvPr/>
        </p:nvSpPr>
        <p:spPr bwMode="auto">
          <a:xfrm flipH="1">
            <a:off x="7446699" y="1790700"/>
            <a:ext cx="524537" cy="1284288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127464 w 575772"/>
              <a:gd name="connsiteY0" fmla="*/ 0 h 138969"/>
              <a:gd name="connsiteX1" fmla="*/ 0 w 575772"/>
              <a:gd name="connsiteY1" fmla="*/ 138969 h 138969"/>
              <a:gd name="connsiteX0" fmla="*/ 127464 w 685075"/>
              <a:gd name="connsiteY0" fmla="*/ 0 h 138969"/>
              <a:gd name="connsiteX1" fmla="*/ 0 w 685075"/>
              <a:gd name="connsiteY1" fmla="*/ 138969 h 138969"/>
              <a:gd name="connsiteX0" fmla="*/ 0 w 940108"/>
              <a:gd name="connsiteY0" fmla="*/ 0 h 140946"/>
              <a:gd name="connsiteX1" fmla="*/ 472280 w 940108"/>
              <a:gd name="connsiteY1" fmla="*/ 140946 h 140946"/>
              <a:gd name="connsiteX0" fmla="*/ 0 w 651403"/>
              <a:gd name="connsiteY0" fmla="*/ 0 h 140946"/>
              <a:gd name="connsiteX1" fmla="*/ 472280 w 651403"/>
              <a:gd name="connsiteY1" fmla="*/ 140946 h 140946"/>
              <a:gd name="connsiteX0" fmla="*/ 0 w 707718"/>
              <a:gd name="connsiteY0" fmla="*/ 0 h 123989"/>
              <a:gd name="connsiteX1" fmla="*/ 547287 w 707718"/>
              <a:gd name="connsiteY1" fmla="*/ 123989 h 123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07718" h="123989">
                <a:moveTo>
                  <a:pt x="0" y="0"/>
                </a:moveTo>
                <a:cubicBezTo>
                  <a:pt x="655387" y="39239"/>
                  <a:pt x="897874" y="78983"/>
                  <a:pt x="547287" y="123989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3" name="Freeform 132"/>
          <p:cNvSpPr/>
          <p:nvPr/>
        </p:nvSpPr>
        <p:spPr bwMode="auto">
          <a:xfrm>
            <a:off x="6254884" y="1108075"/>
            <a:ext cx="58473" cy="53975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0 w 3112742"/>
              <a:gd name="connsiteY0" fmla="*/ 0 h 144057"/>
              <a:gd name="connsiteX1" fmla="*/ 2277083 w 3112742"/>
              <a:gd name="connsiteY1" fmla="*/ 144057 h 144057"/>
              <a:gd name="connsiteX0" fmla="*/ 0 w 2356826"/>
              <a:gd name="connsiteY0" fmla="*/ 0 h 144057"/>
              <a:gd name="connsiteX1" fmla="*/ 2277083 w 2356826"/>
              <a:gd name="connsiteY1" fmla="*/ 144057 h 144057"/>
              <a:gd name="connsiteX0" fmla="*/ 0 w 949850"/>
              <a:gd name="connsiteY0" fmla="*/ 0 h 115013"/>
              <a:gd name="connsiteX1" fmla="*/ 44608 w 949850"/>
              <a:gd name="connsiteY1" fmla="*/ 115013 h 115013"/>
              <a:gd name="connsiteX0" fmla="*/ 0 w 311895"/>
              <a:gd name="connsiteY0" fmla="*/ 0 h 115013"/>
              <a:gd name="connsiteX1" fmla="*/ 44608 w 311895"/>
              <a:gd name="connsiteY1" fmla="*/ 115013 h 115013"/>
              <a:gd name="connsiteX0" fmla="*/ 0 w 345072"/>
              <a:gd name="connsiteY0" fmla="*/ 0 h 115013"/>
              <a:gd name="connsiteX1" fmla="*/ 44608 w 345072"/>
              <a:gd name="connsiteY1" fmla="*/ 115013 h 115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5072" h="115013">
                <a:moveTo>
                  <a:pt x="0" y="0"/>
                </a:moveTo>
                <a:cubicBezTo>
                  <a:pt x="443245" y="59960"/>
                  <a:pt x="460950" y="67465"/>
                  <a:pt x="44608" y="115013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1" name="Freeform 130"/>
          <p:cNvSpPr/>
          <p:nvPr/>
        </p:nvSpPr>
        <p:spPr bwMode="auto">
          <a:xfrm>
            <a:off x="8461375" y="3467100"/>
            <a:ext cx="717154" cy="181610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248145" h="386744">
                <a:moveTo>
                  <a:pt x="830876" y="0"/>
                </a:moveTo>
                <a:cubicBezTo>
                  <a:pt x="6176803" y="30915"/>
                  <a:pt x="4749974" y="440686"/>
                  <a:pt x="3" y="380770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0" name="Freeform 129"/>
          <p:cNvSpPr/>
          <p:nvPr/>
        </p:nvSpPr>
        <p:spPr bwMode="auto">
          <a:xfrm>
            <a:off x="8263599" y="2419350"/>
            <a:ext cx="816901" cy="104775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248145" h="386744">
                <a:moveTo>
                  <a:pt x="830876" y="0"/>
                </a:moveTo>
                <a:cubicBezTo>
                  <a:pt x="6176803" y="30915"/>
                  <a:pt x="4749974" y="440686"/>
                  <a:pt x="3" y="380770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9" name="Freeform 128"/>
          <p:cNvSpPr/>
          <p:nvPr/>
        </p:nvSpPr>
        <p:spPr bwMode="auto">
          <a:xfrm flipV="1">
            <a:off x="8605838" y="3630616"/>
            <a:ext cx="366316" cy="808037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764275 w 764275"/>
              <a:gd name="connsiteY1" fmla="*/ 1862920 h 1862920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9809 w 859809"/>
              <a:gd name="connsiteY0" fmla="*/ 0 h 900753"/>
              <a:gd name="connsiteX1" fmla="*/ 0 w 859809"/>
              <a:gd name="connsiteY1" fmla="*/ 900753 h 900753"/>
              <a:gd name="connsiteX0" fmla="*/ 928048 w 928048"/>
              <a:gd name="connsiteY0" fmla="*/ 0 h 982640"/>
              <a:gd name="connsiteX1" fmla="*/ 0 w 928048"/>
              <a:gd name="connsiteY1" fmla="*/ 982640 h 982640"/>
              <a:gd name="connsiteX0" fmla="*/ 928048 w 928048"/>
              <a:gd name="connsiteY0" fmla="*/ 0 h 1023584"/>
              <a:gd name="connsiteX1" fmla="*/ 0 w 928048"/>
              <a:gd name="connsiteY1" fmla="*/ 1023584 h 1023584"/>
              <a:gd name="connsiteX0" fmla="*/ 249 w 3660824"/>
              <a:gd name="connsiteY0" fmla="*/ 0 h 1125942"/>
              <a:gd name="connsiteX1" fmla="*/ 3532051 w 3660824"/>
              <a:gd name="connsiteY1" fmla="*/ 1125942 h 1125942"/>
              <a:gd name="connsiteX0" fmla="*/ 636 w 3532439"/>
              <a:gd name="connsiteY0" fmla="*/ 0 h 1125942"/>
              <a:gd name="connsiteX1" fmla="*/ 3532438 w 3532439"/>
              <a:gd name="connsiteY1" fmla="*/ 1125942 h 1125942"/>
              <a:gd name="connsiteX0" fmla="*/ 608 w 3610652"/>
              <a:gd name="connsiteY0" fmla="*/ 0 h 1146414"/>
              <a:gd name="connsiteX1" fmla="*/ 3610651 w 3610652"/>
              <a:gd name="connsiteY1" fmla="*/ 1146414 h 1146414"/>
              <a:gd name="connsiteX0" fmla="*/ 502 w 4001759"/>
              <a:gd name="connsiteY0" fmla="*/ 0 h 1125943"/>
              <a:gd name="connsiteX1" fmla="*/ 4001759 w 4001759"/>
              <a:gd name="connsiteY1" fmla="*/ 1125943 h 1125943"/>
              <a:gd name="connsiteX0" fmla="*/ 470 w 4158213"/>
              <a:gd name="connsiteY0" fmla="*/ 0 h 1132767"/>
              <a:gd name="connsiteX1" fmla="*/ 4158213 w 4158213"/>
              <a:gd name="connsiteY1" fmla="*/ 1132767 h 1132767"/>
              <a:gd name="connsiteX0" fmla="*/ 296 w 5537591"/>
              <a:gd name="connsiteY0" fmla="*/ 0 h 989879"/>
              <a:gd name="connsiteX1" fmla="*/ 5537591 w 5537591"/>
              <a:gd name="connsiteY1" fmla="*/ 989879 h 989879"/>
              <a:gd name="connsiteX0" fmla="*/ 1 w 5537296"/>
              <a:gd name="connsiteY0" fmla="*/ 0 h 989879"/>
              <a:gd name="connsiteX1" fmla="*/ 5537296 w 5537296"/>
              <a:gd name="connsiteY1" fmla="*/ 989879 h 989879"/>
              <a:gd name="connsiteX0" fmla="*/ 1 w 5537296"/>
              <a:gd name="connsiteY0" fmla="*/ 0 h 989879"/>
              <a:gd name="connsiteX1" fmla="*/ 5537296 w 5537296"/>
              <a:gd name="connsiteY1" fmla="*/ 989879 h 989879"/>
              <a:gd name="connsiteX0" fmla="*/ 1 w 6768281"/>
              <a:gd name="connsiteY0" fmla="*/ 0 h 1157983"/>
              <a:gd name="connsiteX1" fmla="*/ 6768281 w 6768281"/>
              <a:gd name="connsiteY1" fmla="*/ 1157983 h 1157983"/>
              <a:gd name="connsiteX0" fmla="*/ 1 w 12116554"/>
              <a:gd name="connsiteY0" fmla="*/ 0 h 1157983"/>
              <a:gd name="connsiteX1" fmla="*/ 6768281 w 12116554"/>
              <a:gd name="connsiteY1" fmla="*/ 1157983 h 1157983"/>
              <a:gd name="connsiteX0" fmla="*/ 1 w 18502445"/>
              <a:gd name="connsiteY0" fmla="*/ 0 h 1157983"/>
              <a:gd name="connsiteX1" fmla="*/ 6768281 w 18502445"/>
              <a:gd name="connsiteY1" fmla="*/ 1157983 h 1157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502445" h="1157983">
                <a:moveTo>
                  <a:pt x="1" y="0"/>
                </a:moveTo>
                <a:cubicBezTo>
                  <a:pt x="23782027" y="343845"/>
                  <a:pt x="23071431" y="845482"/>
                  <a:pt x="6768281" y="1157983"/>
                </a:cubicBezTo>
              </a:path>
            </a:pathLst>
          </a:custGeom>
          <a:noFill/>
          <a:ln w="762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18" name="Freeform 117"/>
          <p:cNvSpPr/>
          <p:nvPr/>
        </p:nvSpPr>
        <p:spPr bwMode="auto">
          <a:xfrm flipH="1">
            <a:off x="1706033" y="2022476"/>
            <a:ext cx="2497138" cy="3895725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9634322"/>
              <a:gd name="connsiteY0" fmla="*/ 108 h 377542"/>
              <a:gd name="connsiteX1" fmla="*/ 2650365 w 9634322"/>
              <a:gd name="connsiteY1" fmla="*/ 377542 h 377542"/>
              <a:gd name="connsiteX0" fmla="*/ 0 w 8863788"/>
              <a:gd name="connsiteY0" fmla="*/ 112 h 367593"/>
              <a:gd name="connsiteX1" fmla="*/ 754432 w 8863788"/>
              <a:gd name="connsiteY1" fmla="*/ 367593 h 367593"/>
              <a:gd name="connsiteX0" fmla="*/ 0 w 8253761"/>
              <a:gd name="connsiteY0" fmla="*/ 0 h 367481"/>
              <a:gd name="connsiteX1" fmla="*/ 754432 w 8253761"/>
              <a:gd name="connsiteY1" fmla="*/ 367481 h 367481"/>
              <a:gd name="connsiteX0" fmla="*/ 181137 w 8080403"/>
              <a:gd name="connsiteY0" fmla="*/ 0 h 354928"/>
              <a:gd name="connsiteX1" fmla="*/ 0 w 8080403"/>
              <a:gd name="connsiteY1" fmla="*/ 354928 h 354928"/>
              <a:gd name="connsiteX0" fmla="*/ 181137 w 7919424"/>
              <a:gd name="connsiteY0" fmla="*/ 0 h 354928"/>
              <a:gd name="connsiteX1" fmla="*/ 0 w 7919424"/>
              <a:gd name="connsiteY1" fmla="*/ 354928 h 354928"/>
              <a:gd name="connsiteX0" fmla="*/ 2697495 w 9623419"/>
              <a:gd name="connsiteY0" fmla="*/ 0 h 334216"/>
              <a:gd name="connsiteX1" fmla="*/ 0 w 9623419"/>
              <a:gd name="connsiteY1" fmla="*/ 334216 h 334216"/>
              <a:gd name="connsiteX0" fmla="*/ 2697495 w 7176145"/>
              <a:gd name="connsiteY0" fmla="*/ 0 h 334216"/>
              <a:gd name="connsiteX1" fmla="*/ 7176145 w 7176145"/>
              <a:gd name="connsiteY1" fmla="*/ 234458 h 334216"/>
              <a:gd name="connsiteX2" fmla="*/ 0 w 7176145"/>
              <a:gd name="connsiteY2" fmla="*/ 334216 h 334216"/>
              <a:gd name="connsiteX0" fmla="*/ 2697495 w 7203691"/>
              <a:gd name="connsiteY0" fmla="*/ 0 h 334216"/>
              <a:gd name="connsiteX1" fmla="*/ 7176145 w 7203691"/>
              <a:gd name="connsiteY1" fmla="*/ 234458 h 334216"/>
              <a:gd name="connsiteX2" fmla="*/ 0 w 7203691"/>
              <a:gd name="connsiteY2" fmla="*/ 334216 h 334216"/>
              <a:gd name="connsiteX0" fmla="*/ 2697495 w 7764201"/>
              <a:gd name="connsiteY0" fmla="*/ 0 h 334216"/>
              <a:gd name="connsiteX1" fmla="*/ 7176145 w 7764201"/>
              <a:gd name="connsiteY1" fmla="*/ 234458 h 334216"/>
              <a:gd name="connsiteX2" fmla="*/ 0 w 7764201"/>
              <a:gd name="connsiteY2" fmla="*/ 334216 h 334216"/>
              <a:gd name="connsiteX0" fmla="*/ 2697495 w 8039627"/>
              <a:gd name="connsiteY0" fmla="*/ 0 h 334216"/>
              <a:gd name="connsiteX1" fmla="*/ 7176145 w 8039627"/>
              <a:gd name="connsiteY1" fmla="*/ 234458 h 334216"/>
              <a:gd name="connsiteX2" fmla="*/ 0 w 8039627"/>
              <a:gd name="connsiteY2" fmla="*/ 334216 h 334216"/>
              <a:gd name="connsiteX0" fmla="*/ 2697495 w 10324361"/>
              <a:gd name="connsiteY0" fmla="*/ 0 h 334216"/>
              <a:gd name="connsiteX1" fmla="*/ 7176145 w 10324361"/>
              <a:gd name="connsiteY1" fmla="*/ 234458 h 334216"/>
              <a:gd name="connsiteX2" fmla="*/ 0 w 10324361"/>
              <a:gd name="connsiteY2" fmla="*/ 334216 h 334216"/>
              <a:gd name="connsiteX0" fmla="*/ 2697495 w 9767459"/>
              <a:gd name="connsiteY0" fmla="*/ 0 h 334216"/>
              <a:gd name="connsiteX1" fmla="*/ 7176145 w 9767459"/>
              <a:gd name="connsiteY1" fmla="*/ 234458 h 334216"/>
              <a:gd name="connsiteX2" fmla="*/ 0 w 9767459"/>
              <a:gd name="connsiteY2" fmla="*/ 334216 h 334216"/>
              <a:gd name="connsiteX0" fmla="*/ 2697495 w 9767521"/>
              <a:gd name="connsiteY0" fmla="*/ 0 h 334216"/>
              <a:gd name="connsiteX1" fmla="*/ 7176145 w 9767521"/>
              <a:gd name="connsiteY1" fmla="*/ 234458 h 334216"/>
              <a:gd name="connsiteX2" fmla="*/ 0 w 9767521"/>
              <a:gd name="connsiteY2" fmla="*/ 334216 h 334216"/>
              <a:gd name="connsiteX0" fmla="*/ 2697495 w 10170792"/>
              <a:gd name="connsiteY0" fmla="*/ 0 h 334216"/>
              <a:gd name="connsiteX1" fmla="*/ 7176145 w 10170792"/>
              <a:gd name="connsiteY1" fmla="*/ 234458 h 334216"/>
              <a:gd name="connsiteX2" fmla="*/ 0 w 10170792"/>
              <a:gd name="connsiteY2" fmla="*/ 334216 h 33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70792" h="334216">
                <a:moveTo>
                  <a:pt x="2697495" y="0"/>
                </a:moveTo>
                <a:cubicBezTo>
                  <a:pt x="14997812" y="33590"/>
                  <a:pt x="8780492" y="206935"/>
                  <a:pt x="7176145" y="234458"/>
                </a:cubicBezTo>
                <a:lnTo>
                  <a:pt x="0" y="334216"/>
                </a:ln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5" name="Freeform 124"/>
          <p:cNvSpPr/>
          <p:nvPr/>
        </p:nvSpPr>
        <p:spPr bwMode="auto">
          <a:xfrm flipV="1">
            <a:off x="5370910" y="790575"/>
            <a:ext cx="2479940" cy="205105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857 w 812899"/>
              <a:gd name="connsiteY0" fmla="*/ 0 h 1564648"/>
              <a:gd name="connsiteX1" fmla="*/ 812899 w 812899"/>
              <a:gd name="connsiteY1" fmla="*/ 1564648 h 1564648"/>
              <a:gd name="connsiteX0" fmla="*/ 843 w 819708"/>
              <a:gd name="connsiteY0" fmla="*/ 0 h 1618577"/>
              <a:gd name="connsiteX1" fmla="*/ 819708 w 819708"/>
              <a:gd name="connsiteY1" fmla="*/ 1618577 h 1618577"/>
              <a:gd name="connsiteX0" fmla="*/ 210 w 2204322"/>
              <a:gd name="connsiteY0" fmla="*/ 0 h 1650935"/>
              <a:gd name="connsiteX1" fmla="*/ 2204322 w 2204322"/>
              <a:gd name="connsiteY1" fmla="*/ 1650935 h 1650935"/>
              <a:gd name="connsiteX0" fmla="*/ 0 w 2204112"/>
              <a:gd name="connsiteY0" fmla="*/ 0 h 1650935"/>
              <a:gd name="connsiteX1" fmla="*/ 2204112 w 2204112"/>
              <a:gd name="connsiteY1" fmla="*/ 1650935 h 1650935"/>
              <a:gd name="connsiteX0" fmla="*/ 0 w 1806069"/>
              <a:gd name="connsiteY0" fmla="*/ 0 h 1765914"/>
              <a:gd name="connsiteX1" fmla="*/ 1806069 w 1806069"/>
              <a:gd name="connsiteY1" fmla="*/ 1765914 h 1765914"/>
              <a:gd name="connsiteX0" fmla="*/ 0 w 1806069"/>
              <a:gd name="connsiteY0" fmla="*/ 0 h 1653837"/>
              <a:gd name="connsiteX1" fmla="*/ 1806069 w 1806069"/>
              <a:gd name="connsiteY1" fmla="*/ 1653837 h 1653837"/>
              <a:gd name="connsiteX0" fmla="*/ 0 w 1806069"/>
              <a:gd name="connsiteY0" fmla="*/ 0 h 1653837"/>
              <a:gd name="connsiteX1" fmla="*/ 1806069 w 1806069"/>
              <a:gd name="connsiteY1" fmla="*/ 1653837 h 165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06069" h="1653837">
                <a:moveTo>
                  <a:pt x="0" y="0"/>
                </a:moveTo>
                <a:cubicBezTo>
                  <a:pt x="1250135" y="782994"/>
                  <a:pt x="1405734" y="1430923"/>
                  <a:pt x="1806069" y="1653837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6" name="Freeform 125"/>
          <p:cNvSpPr/>
          <p:nvPr/>
        </p:nvSpPr>
        <p:spPr bwMode="auto">
          <a:xfrm flipV="1">
            <a:off x="5463779" y="830263"/>
            <a:ext cx="2557330" cy="320516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857 w 812899"/>
              <a:gd name="connsiteY0" fmla="*/ 0 h 1564648"/>
              <a:gd name="connsiteX1" fmla="*/ 812899 w 812899"/>
              <a:gd name="connsiteY1" fmla="*/ 1564648 h 1564648"/>
              <a:gd name="connsiteX0" fmla="*/ 843 w 819708"/>
              <a:gd name="connsiteY0" fmla="*/ 0 h 1618577"/>
              <a:gd name="connsiteX1" fmla="*/ 819708 w 819708"/>
              <a:gd name="connsiteY1" fmla="*/ 1618577 h 1618577"/>
              <a:gd name="connsiteX0" fmla="*/ 210 w 2204322"/>
              <a:gd name="connsiteY0" fmla="*/ 0 h 1650935"/>
              <a:gd name="connsiteX1" fmla="*/ 2204322 w 2204322"/>
              <a:gd name="connsiteY1" fmla="*/ 1650935 h 1650935"/>
              <a:gd name="connsiteX0" fmla="*/ 0 w 2204112"/>
              <a:gd name="connsiteY0" fmla="*/ 0 h 1650935"/>
              <a:gd name="connsiteX1" fmla="*/ 2204112 w 2204112"/>
              <a:gd name="connsiteY1" fmla="*/ 1650935 h 1650935"/>
              <a:gd name="connsiteX0" fmla="*/ 0 w 1762969"/>
              <a:gd name="connsiteY0" fmla="*/ 0 h 1713297"/>
              <a:gd name="connsiteX1" fmla="*/ 1762969 w 1762969"/>
              <a:gd name="connsiteY1" fmla="*/ 1713297 h 1713297"/>
              <a:gd name="connsiteX0" fmla="*/ 0 w 1702887"/>
              <a:gd name="connsiteY0" fmla="*/ 0 h 1882134"/>
              <a:gd name="connsiteX1" fmla="*/ 1702887 w 1702887"/>
              <a:gd name="connsiteY1" fmla="*/ 1882134 h 1882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02887" h="1882134">
                <a:moveTo>
                  <a:pt x="0" y="0"/>
                </a:moveTo>
                <a:cubicBezTo>
                  <a:pt x="857534" y="33843"/>
                  <a:pt x="1302552" y="1659220"/>
                  <a:pt x="1702887" y="1882134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4" name="Freeform 123"/>
          <p:cNvSpPr/>
          <p:nvPr/>
        </p:nvSpPr>
        <p:spPr bwMode="auto">
          <a:xfrm flipV="1">
            <a:off x="6346031" y="704853"/>
            <a:ext cx="1547813" cy="982663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764275 w 764275"/>
              <a:gd name="connsiteY1" fmla="*/ 1862920 h 1862920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9809 w 859809"/>
              <a:gd name="connsiteY0" fmla="*/ 0 h 900753"/>
              <a:gd name="connsiteX1" fmla="*/ 0 w 859809"/>
              <a:gd name="connsiteY1" fmla="*/ 900753 h 900753"/>
              <a:gd name="connsiteX0" fmla="*/ 928048 w 928048"/>
              <a:gd name="connsiteY0" fmla="*/ 0 h 982640"/>
              <a:gd name="connsiteX1" fmla="*/ 0 w 928048"/>
              <a:gd name="connsiteY1" fmla="*/ 982640 h 982640"/>
              <a:gd name="connsiteX0" fmla="*/ 928048 w 928048"/>
              <a:gd name="connsiteY0" fmla="*/ 0 h 1023584"/>
              <a:gd name="connsiteX1" fmla="*/ 0 w 928048"/>
              <a:gd name="connsiteY1" fmla="*/ 1023584 h 1023584"/>
              <a:gd name="connsiteX0" fmla="*/ 249 w 3660824"/>
              <a:gd name="connsiteY0" fmla="*/ 0 h 1125942"/>
              <a:gd name="connsiteX1" fmla="*/ 3532051 w 3660824"/>
              <a:gd name="connsiteY1" fmla="*/ 1125942 h 1125942"/>
              <a:gd name="connsiteX0" fmla="*/ 636 w 3532439"/>
              <a:gd name="connsiteY0" fmla="*/ 0 h 1125942"/>
              <a:gd name="connsiteX1" fmla="*/ 3532438 w 3532439"/>
              <a:gd name="connsiteY1" fmla="*/ 1125942 h 1125942"/>
              <a:gd name="connsiteX0" fmla="*/ 608 w 3610652"/>
              <a:gd name="connsiteY0" fmla="*/ 0 h 1146414"/>
              <a:gd name="connsiteX1" fmla="*/ 3610651 w 3610652"/>
              <a:gd name="connsiteY1" fmla="*/ 1146414 h 1146414"/>
              <a:gd name="connsiteX0" fmla="*/ 502 w 4001759"/>
              <a:gd name="connsiteY0" fmla="*/ 0 h 1125943"/>
              <a:gd name="connsiteX1" fmla="*/ 4001759 w 4001759"/>
              <a:gd name="connsiteY1" fmla="*/ 1125943 h 1125943"/>
              <a:gd name="connsiteX0" fmla="*/ 470 w 4158213"/>
              <a:gd name="connsiteY0" fmla="*/ 0 h 1132767"/>
              <a:gd name="connsiteX1" fmla="*/ 4158213 w 4158213"/>
              <a:gd name="connsiteY1" fmla="*/ 1132767 h 1132767"/>
              <a:gd name="connsiteX0" fmla="*/ 296 w 5537591"/>
              <a:gd name="connsiteY0" fmla="*/ 0 h 989879"/>
              <a:gd name="connsiteX1" fmla="*/ 5537591 w 5537591"/>
              <a:gd name="connsiteY1" fmla="*/ 989879 h 989879"/>
              <a:gd name="connsiteX0" fmla="*/ 1 w 5537296"/>
              <a:gd name="connsiteY0" fmla="*/ 0 h 989879"/>
              <a:gd name="connsiteX1" fmla="*/ 5537296 w 5537296"/>
              <a:gd name="connsiteY1" fmla="*/ 989879 h 989879"/>
              <a:gd name="connsiteX0" fmla="*/ 1 w 5537296"/>
              <a:gd name="connsiteY0" fmla="*/ 0 h 989879"/>
              <a:gd name="connsiteX1" fmla="*/ 5537296 w 5537296"/>
              <a:gd name="connsiteY1" fmla="*/ 989879 h 989879"/>
              <a:gd name="connsiteX0" fmla="*/ 1 w 6768281"/>
              <a:gd name="connsiteY0" fmla="*/ 0 h 1157983"/>
              <a:gd name="connsiteX1" fmla="*/ 6768281 w 6768281"/>
              <a:gd name="connsiteY1" fmla="*/ 1157983 h 1157983"/>
              <a:gd name="connsiteX0" fmla="*/ 1 w 5984433"/>
              <a:gd name="connsiteY0" fmla="*/ 0 h 1229336"/>
              <a:gd name="connsiteX1" fmla="*/ 5984433 w 5984433"/>
              <a:gd name="connsiteY1" fmla="*/ 1229336 h 1229336"/>
              <a:gd name="connsiteX0" fmla="*/ 1 w 5984433"/>
              <a:gd name="connsiteY0" fmla="*/ 0 h 1239565"/>
              <a:gd name="connsiteX1" fmla="*/ 5984433 w 5984433"/>
              <a:gd name="connsiteY1" fmla="*/ 1229336 h 1239565"/>
              <a:gd name="connsiteX0" fmla="*/ 1 w 5984433"/>
              <a:gd name="connsiteY0" fmla="*/ 0 h 1253268"/>
              <a:gd name="connsiteX1" fmla="*/ 5984433 w 5984433"/>
              <a:gd name="connsiteY1" fmla="*/ 1229336 h 1253268"/>
              <a:gd name="connsiteX0" fmla="*/ 1 w 5984433"/>
              <a:gd name="connsiteY0" fmla="*/ 0 h 1229336"/>
              <a:gd name="connsiteX1" fmla="*/ 5984433 w 5984433"/>
              <a:gd name="connsiteY1" fmla="*/ 1229336 h 1229336"/>
              <a:gd name="connsiteX0" fmla="*/ 1 w 5984433"/>
              <a:gd name="connsiteY0" fmla="*/ 0 h 1229336"/>
              <a:gd name="connsiteX1" fmla="*/ 5984433 w 5984433"/>
              <a:gd name="connsiteY1" fmla="*/ 1229336 h 1229336"/>
              <a:gd name="connsiteX0" fmla="*/ 0 w 4437926"/>
              <a:gd name="connsiteY0" fmla="*/ 0 h 1282851"/>
              <a:gd name="connsiteX1" fmla="*/ 4437926 w 4437926"/>
              <a:gd name="connsiteY1" fmla="*/ 1282851 h 1282851"/>
              <a:gd name="connsiteX0" fmla="*/ 0 w 4437926"/>
              <a:gd name="connsiteY0" fmla="*/ 0 h 1282851"/>
              <a:gd name="connsiteX1" fmla="*/ 4437926 w 4437926"/>
              <a:gd name="connsiteY1" fmla="*/ 1282851 h 1282851"/>
              <a:gd name="connsiteX0" fmla="*/ 0 w 4437926"/>
              <a:gd name="connsiteY0" fmla="*/ 0 h 1282851"/>
              <a:gd name="connsiteX1" fmla="*/ 4437926 w 4437926"/>
              <a:gd name="connsiteY1" fmla="*/ 1282851 h 1282851"/>
              <a:gd name="connsiteX0" fmla="*/ 0 w 4437926"/>
              <a:gd name="connsiteY0" fmla="*/ 0 h 1282851"/>
              <a:gd name="connsiteX1" fmla="*/ 4437926 w 4437926"/>
              <a:gd name="connsiteY1" fmla="*/ 1282851 h 128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37926" h="1282851">
                <a:moveTo>
                  <a:pt x="0" y="0"/>
                </a:moveTo>
                <a:cubicBezTo>
                  <a:pt x="1113799" y="643474"/>
                  <a:pt x="2747942" y="1101455"/>
                  <a:pt x="4437926" y="1282851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3" name="Freeform 122"/>
          <p:cNvSpPr/>
          <p:nvPr/>
        </p:nvSpPr>
        <p:spPr bwMode="auto">
          <a:xfrm>
            <a:off x="3876410" y="1766888"/>
            <a:ext cx="2498858" cy="19526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1651379"/>
              <a:gd name="connsiteY0" fmla="*/ 428282 h 774811"/>
              <a:gd name="connsiteX1" fmla="*/ 941695 w 1651379"/>
              <a:gd name="connsiteY1" fmla="*/ 769476 h 774811"/>
              <a:gd name="connsiteX2" fmla="*/ 1651379 w 1651379"/>
              <a:gd name="connsiteY2" fmla="*/ 114384 h 774811"/>
              <a:gd name="connsiteX0" fmla="*/ 0 w 1651379"/>
              <a:gd name="connsiteY0" fmla="*/ 313898 h 660427"/>
              <a:gd name="connsiteX1" fmla="*/ 941695 w 1651379"/>
              <a:gd name="connsiteY1" fmla="*/ 655092 h 660427"/>
              <a:gd name="connsiteX2" fmla="*/ 1651379 w 1651379"/>
              <a:gd name="connsiteY2" fmla="*/ 0 h 660427"/>
              <a:gd name="connsiteX0" fmla="*/ 0 w 1651379"/>
              <a:gd name="connsiteY0" fmla="*/ 313898 h 313898"/>
              <a:gd name="connsiteX1" fmla="*/ 1651379 w 1651379"/>
              <a:gd name="connsiteY1" fmla="*/ 0 h 313898"/>
              <a:gd name="connsiteX0" fmla="*/ 0 w 1651379"/>
              <a:gd name="connsiteY0" fmla="*/ 313898 h 313898"/>
              <a:gd name="connsiteX1" fmla="*/ 1651379 w 1651379"/>
              <a:gd name="connsiteY1" fmla="*/ 0 h 313898"/>
              <a:gd name="connsiteX0" fmla="*/ 0 w 1651379"/>
              <a:gd name="connsiteY0" fmla="*/ 313898 h 336246"/>
              <a:gd name="connsiteX1" fmla="*/ 1651379 w 1651379"/>
              <a:gd name="connsiteY1" fmla="*/ 0 h 336246"/>
              <a:gd name="connsiteX0" fmla="*/ 0 w 1740090"/>
              <a:gd name="connsiteY0" fmla="*/ 313898 h 336246"/>
              <a:gd name="connsiteX1" fmla="*/ 1740090 w 1740090"/>
              <a:gd name="connsiteY1" fmla="*/ 0 h 336246"/>
              <a:gd name="connsiteX0" fmla="*/ 0 w 2340592"/>
              <a:gd name="connsiteY0" fmla="*/ 245659 h 281550"/>
              <a:gd name="connsiteX1" fmla="*/ 2340592 w 2340592"/>
              <a:gd name="connsiteY1" fmla="*/ 0 h 281550"/>
              <a:gd name="connsiteX0" fmla="*/ 0 w 2340592"/>
              <a:gd name="connsiteY0" fmla="*/ 259884 h 265908"/>
              <a:gd name="connsiteX1" fmla="*/ 2340592 w 2340592"/>
              <a:gd name="connsiteY1" fmla="*/ 14225 h 265908"/>
              <a:gd name="connsiteX0" fmla="*/ 0 w 2320120"/>
              <a:gd name="connsiteY0" fmla="*/ 187623 h 194911"/>
              <a:gd name="connsiteX1" fmla="*/ 2320120 w 2320120"/>
              <a:gd name="connsiteY1" fmla="*/ 17027 h 194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20120" h="194911">
                <a:moveTo>
                  <a:pt x="0" y="187623"/>
                </a:moveTo>
                <a:cubicBezTo>
                  <a:pt x="564108" y="246763"/>
                  <a:pt x="1783308" y="-76233"/>
                  <a:pt x="2320120" y="17027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2" name="Freeform 121"/>
          <p:cNvSpPr/>
          <p:nvPr/>
        </p:nvSpPr>
        <p:spPr bwMode="auto">
          <a:xfrm flipV="1">
            <a:off x="5443141" y="3575050"/>
            <a:ext cx="2020755" cy="566738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764275 w 764275"/>
              <a:gd name="connsiteY1" fmla="*/ 1862920 h 1862920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9809 w 859809"/>
              <a:gd name="connsiteY0" fmla="*/ 0 h 900753"/>
              <a:gd name="connsiteX1" fmla="*/ 0 w 859809"/>
              <a:gd name="connsiteY1" fmla="*/ 900753 h 900753"/>
              <a:gd name="connsiteX0" fmla="*/ 928048 w 928048"/>
              <a:gd name="connsiteY0" fmla="*/ 0 h 982640"/>
              <a:gd name="connsiteX1" fmla="*/ 0 w 928048"/>
              <a:gd name="connsiteY1" fmla="*/ 982640 h 982640"/>
              <a:gd name="connsiteX0" fmla="*/ 928048 w 928048"/>
              <a:gd name="connsiteY0" fmla="*/ 0 h 1023584"/>
              <a:gd name="connsiteX1" fmla="*/ 0 w 928048"/>
              <a:gd name="connsiteY1" fmla="*/ 1023584 h 1023584"/>
              <a:gd name="connsiteX0" fmla="*/ 249 w 3660824"/>
              <a:gd name="connsiteY0" fmla="*/ 0 h 1125942"/>
              <a:gd name="connsiteX1" fmla="*/ 3532051 w 3660824"/>
              <a:gd name="connsiteY1" fmla="*/ 1125942 h 1125942"/>
              <a:gd name="connsiteX0" fmla="*/ 636 w 3532439"/>
              <a:gd name="connsiteY0" fmla="*/ 0 h 1125942"/>
              <a:gd name="connsiteX1" fmla="*/ 3532438 w 3532439"/>
              <a:gd name="connsiteY1" fmla="*/ 1125942 h 1125942"/>
              <a:gd name="connsiteX0" fmla="*/ 608 w 3610652"/>
              <a:gd name="connsiteY0" fmla="*/ 0 h 1146414"/>
              <a:gd name="connsiteX1" fmla="*/ 3610651 w 3610652"/>
              <a:gd name="connsiteY1" fmla="*/ 1146414 h 1146414"/>
              <a:gd name="connsiteX0" fmla="*/ 502 w 4001759"/>
              <a:gd name="connsiteY0" fmla="*/ 0 h 1125943"/>
              <a:gd name="connsiteX1" fmla="*/ 4001759 w 4001759"/>
              <a:gd name="connsiteY1" fmla="*/ 1125943 h 1125943"/>
              <a:gd name="connsiteX0" fmla="*/ 470 w 4158213"/>
              <a:gd name="connsiteY0" fmla="*/ 0 h 1132767"/>
              <a:gd name="connsiteX1" fmla="*/ 4158213 w 4158213"/>
              <a:gd name="connsiteY1" fmla="*/ 1132767 h 1132767"/>
              <a:gd name="connsiteX0" fmla="*/ 296 w 5537591"/>
              <a:gd name="connsiteY0" fmla="*/ 0 h 989879"/>
              <a:gd name="connsiteX1" fmla="*/ 5537591 w 5537591"/>
              <a:gd name="connsiteY1" fmla="*/ 989879 h 989879"/>
              <a:gd name="connsiteX0" fmla="*/ 1 w 5537296"/>
              <a:gd name="connsiteY0" fmla="*/ 0 h 989879"/>
              <a:gd name="connsiteX1" fmla="*/ 5537296 w 5537296"/>
              <a:gd name="connsiteY1" fmla="*/ 989879 h 989879"/>
              <a:gd name="connsiteX0" fmla="*/ 1 w 5537296"/>
              <a:gd name="connsiteY0" fmla="*/ 0 h 989879"/>
              <a:gd name="connsiteX1" fmla="*/ 5537296 w 5537296"/>
              <a:gd name="connsiteY1" fmla="*/ 989879 h 989879"/>
              <a:gd name="connsiteX0" fmla="*/ 1 w 6768281"/>
              <a:gd name="connsiteY0" fmla="*/ 0 h 1157983"/>
              <a:gd name="connsiteX1" fmla="*/ 6768281 w 6768281"/>
              <a:gd name="connsiteY1" fmla="*/ 1157983 h 1157983"/>
              <a:gd name="connsiteX0" fmla="*/ 1 w 5920880"/>
              <a:gd name="connsiteY0" fmla="*/ 0 h 266089"/>
              <a:gd name="connsiteX1" fmla="*/ 5920880 w 5920880"/>
              <a:gd name="connsiteY1" fmla="*/ 266089 h 266089"/>
              <a:gd name="connsiteX0" fmla="*/ 1 w 5920880"/>
              <a:gd name="connsiteY0" fmla="*/ 95176 h 361265"/>
              <a:gd name="connsiteX1" fmla="*/ 5920880 w 5920880"/>
              <a:gd name="connsiteY1" fmla="*/ 361265 h 361265"/>
              <a:gd name="connsiteX0" fmla="*/ 0 w 5793771"/>
              <a:gd name="connsiteY0" fmla="*/ 0 h 738793"/>
              <a:gd name="connsiteX1" fmla="*/ 5793771 w 5793771"/>
              <a:gd name="connsiteY1" fmla="*/ 738793 h 738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93771" h="738793">
                <a:moveTo>
                  <a:pt x="0" y="0"/>
                </a:moveTo>
                <a:cubicBezTo>
                  <a:pt x="1973626" y="88696"/>
                  <a:pt x="1722827" y="61449"/>
                  <a:pt x="5793771" y="738793"/>
                </a:cubicBezTo>
              </a:path>
            </a:pathLst>
          </a:custGeom>
          <a:noFill/>
          <a:ln w="762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0" name="Freeform 119"/>
          <p:cNvSpPr/>
          <p:nvPr/>
        </p:nvSpPr>
        <p:spPr bwMode="auto">
          <a:xfrm>
            <a:off x="5312437" y="2909888"/>
            <a:ext cx="2144580" cy="46196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764275 w 764275"/>
              <a:gd name="connsiteY1" fmla="*/ 1862920 h 1862920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9809 w 859809"/>
              <a:gd name="connsiteY0" fmla="*/ 0 h 900753"/>
              <a:gd name="connsiteX1" fmla="*/ 0 w 859809"/>
              <a:gd name="connsiteY1" fmla="*/ 900753 h 900753"/>
              <a:gd name="connsiteX0" fmla="*/ 928048 w 928048"/>
              <a:gd name="connsiteY0" fmla="*/ 0 h 982640"/>
              <a:gd name="connsiteX1" fmla="*/ 0 w 928048"/>
              <a:gd name="connsiteY1" fmla="*/ 982640 h 982640"/>
              <a:gd name="connsiteX0" fmla="*/ 928048 w 928048"/>
              <a:gd name="connsiteY0" fmla="*/ 0 h 1023584"/>
              <a:gd name="connsiteX1" fmla="*/ 0 w 928048"/>
              <a:gd name="connsiteY1" fmla="*/ 1023584 h 1023584"/>
              <a:gd name="connsiteX0" fmla="*/ 249 w 3660824"/>
              <a:gd name="connsiteY0" fmla="*/ 0 h 1125942"/>
              <a:gd name="connsiteX1" fmla="*/ 3532051 w 3660824"/>
              <a:gd name="connsiteY1" fmla="*/ 1125942 h 1125942"/>
              <a:gd name="connsiteX0" fmla="*/ 636 w 3532439"/>
              <a:gd name="connsiteY0" fmla="*/ 0 h 1125942"/>
              <a:gd name="connsiteX1" fmla="*/ 3532438 w 3532439"/>
              <a:gd name="connsiteY1" fmla="*/ 1125942 h 1125942"/>
              <a:gd name="connsiteX0" fmla="*/ 608 w 3610652"/>
              <a:gd name="connsiteY0" fmla="*/ 0 h 1146414"/>
              <a:gd name="connsiteX1" fmla="*/ 3610651 w 3610652"/>
              <a:gd name="connsiteY1" fmla="*/ 1146414 h 1146414"/>
              <a:gd name="connsiteX0" fmla="*/ 502 w 4001759"/>
              <a:gd name="connsiteY0" fmla="*/ 0 h 1125943"/>
              <a:gd name="connsiteX1" fmla="*/ 4001759 w 4001759"/>
              <a:gd name="connsiteY1" fmla="*/ 1125943 h 1125943"/>
              <a:gd name="connsiteX0" fmla="*/ 470 w 4158213"/>
              <a:gd name="connsiteY0" fmla="*/ 0 h 1132767"/>
              <a:gd name="connsiteX1" fmla="*/ 4158213 w 4158213"/>
              <a:gd name="connsiteY1" fmla="*/ 1132767 h 1132767"/>
              <a:gd name="connsiteX0" fmla="*/ 408 w 4518957"/>
              <a:gd name="connsiteY0" fmla="*/ 0 h 1914447"/>
              <a:gd name="connsiteX1" fmla="*/ 4518957 w 4518957"/>
              <a:gd name="connsiteY1" fmla="*/ 1914447 h 1914447"/>
              <a:gd name="connsiteX0" fmla="*/ 154 w 8952840"/>
              <a:gd name="connsiteY0" fmla="*/ 0 h 585549"/>
              <a:gd name="connsiteX1" fmla="*/ 8952840 w 8952840"/>
              <a:gd name="connsiteY1" fmla="*/ 585549 h 585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52840" h="585549">
                <a:moveTo>
                  <a:pt x="154" y="0"/>
                </a:moveTo>
                <a:cubicBezTo>
                  <a:pt x="-38514" y="441277"/>
                  <a:pt x="7114635" y="512761"/>
                  <a:pt x="8952840" y="585549"/>
                </a:cubicBezTo>
              </a:path>
            </a:pathLst>
          </a:custGeom>
          <a:noFill/>
          <a:ln w="1143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056" name="Freeform 2055"/>
          <p:cNvSpPr/>
          <p:nvPr/>
        </p:nvSpPr>
        <p:spPr bwMode="auto">
          <a:xfrm>
            <a:off x="4084507" y="1098550"/>
            <a:ext cx="1018117" cy="1671638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1153235"/>
              <a:gd name="connsiteY0" fmla="*/ 0 h 1644556"/>
              <a:gd name="connsiteX1" fmla="*/ 620972 w 1153235"/>
              <a:gd name="connsiteY1" fmla="*/ 477672 h 1644556"/>
              <a:gd name="connsiteX2" fmla="*/ 1153235 w 1153235"/>
              <a:gd name="connsiteY2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53235" h="1644556">
                <a:moveTo>
                  <a:pt x="0" y="0"/>
                </a:moveTo>
                <a:cubicBezTo>
                  <a:pt x="991737" y="479946"/>
                  <a:pt x="823414" y="1041780"/>
                  <a:pt x="1153235" y="1644556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41" name="Freeform 40"/>
          <p:cNvSpPr/>
          <p:nvPr/>
        </p:nvSpPr>
        <p:spPr bwMode="auto">
          <a:xfrm flipV="1">
            <a:off x="3178175" y="1074738"/>
            <a:ext cx="290645" cy="80486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589899 w 589899"/>
              <a:gd name="connsiteY0" fmla="*/ 0 h 709684"/>
              <a:gd name="connsiteX1" fmla="*/ 310119 w 589899"/>
              <a:gd name="connsiteY1" fmla="*/ 709684 h 709684"/>
              <a:gd name="connsiteX0" fmla="*/ 564216 w 564216"/>
              <a:gd name="connsiteY0" fmla="*/ 0 h 805218"/>
              <a:gd name="connsiteX1" fmla="*/ 332204 w 564216"/>
              <a:gd name="connsiteY1" fmla="*/ 805218 h 805218"/>
              <a:gd name="connsiteX0" fmla="*/ 456397 w 456397"/>
              <a:gd name="connsiteY0" fmla="*/ 0 h 805218"/>
              <a:gd name="connsiteX1" fmla="*/ 224385 w 456397"/>
              <a:gd name="connsiteY1" fmla="*/ 805218 h 805218"/>
              <a:gd name="connsiteX0" fmla="*/ 268060 w 268060"/>
              <a:gd name="connsiteY0" fmla="*/ 0 h 805218"/>
              <a:gd name="connsiteX1" fmla="*/ 36048 w 268060"/>
              <a:gd name="connsiteY1" fmla="*/ 805218 h 805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8060" h="805218">
                <a:moveTo>
                  <a:pt x="268060" y="0"/>
                </a:moveTo>
                <a:cubicBezTo>
                  <a:pt x="54245" y="59142"/>
                  <a:pt x="-64037" y="316173"/>
                  <a:pt x="36048" y="805218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43" name="Freeform 42"/>
          <p:cNvSpPr/>
          <p:nvPr/>
        </p:nvSpPr>
        <p:spPr bwMode="auto">
          <a:xfrm flipV="1">
            <a:off x="2115345" y="849313"/>
            <a:ext cx="622565" cy="209391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857 w 812899"/>
              <a:gd name="connsiteY0" fmla="*/ 0 h 1564648"/>
              <a:gd name="connsiteX1" fmla="*/ 812899 w 812899"/>
              <a:gd name="connsiteY1" fmla="*/ 1564648 h 1564648"/>
              <a:gd name="connsiteX0" fmla="*/ 843 w 819708"/>
              <a:gd name="connsiteY0" fmla="*/ 0 h 1618577"/>
              <a:gd name="connsiteX1" fmla="*/ 819708 w 819708"/>
              <a:gd name="connsiteY1" fmla="*/ 1618577 h 1618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19708" h="1618577">
                <a:moveTo>
                  <a:pt x="843" y="0"/>
                </a:moveTo>
                <a:cubicBezTo>
                  <a:pt x="-21903" y="864359"/>
                  <a:pt x="419373" y="1395663"/>
                  <a:pt x="819708" y="1618577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45" name="Freeform 44"/>
          <p:cNvSpPr/>
          <p:nvPr/>
        </p:nvSpPr>
        <p:spPr bwMode="auto">
          <a:xfrm flipH="1" flipV="1">
            <a:off x="1919289" y="2979738"/>
            <a:ext cx="906331" cy="14446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388683" h="748278">
                <a:moveTo>
                  <a:pt x="0" y="504994"/>
                </a:moveTo>
                <a:cubicBezTo>
                  <a:pt x="9243408" y="-389090"/>
                  <a:pt x="13214963" y="38641"/>
                  <a:pt x="16388683" y="748278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68" name="Freeform 67"/>
          <p:cNvSpPr/>
          <p:nvPr/>
        </p:nvSpPr>
        <p:spPr bwMode="auto">
          <a:xfrm flipH="1">
            <a:off x="995760" y="1928813"/>
            <a:ext cx="2724150" cy="215106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475639"/>
              <a:gd name="connsiteY0" fmla="*/ 9999 h 426105"/>
              <a:gd name="connsiteX1" fmla="*/ 12475639 w 12475639"/>
              <a:gd name="connsiteY1" fmla="*/ 426105 h 426105"/>
              <a:gd name="connsiteX0" fmla="*/ 0 w 12475639"/>
              <a:gd name="connsiteY0" fmla="*/ 11827 h 427933"/>
              <a:gd name="connsiteX1" fmla="*/ 12475639 w 12475639"/>
              <a:gd name="connsiteY1" fmla="*/ 427933 h 427933"/>
              <a:gd name="connsiteX0" fmla="*/ 0 w 11954274"/>
              <a:gd name="connsiteY0" fmla="*/ 11235 h 444857"/>
              <a:gd name="connsiteX1" fmla="*/ 11954274 w 11954274"/>
              <a:gd name="connsiteY1" fmla="*/ 444857 h 444857"/>
              <a:gd name="connsiteX0" fmla="*/ 0 w 11954274"/>
              <a:gd name="connsiteY0" fmla="*/ 2922 h 436544"/>
              <a:gd name="connsiteX1" fmla="*/ 11954274 w 11954274"/>
              <a:gd name="connsiteY1" fmla="*/ 436544 h 436544"/>
              <a:gd name="connsiteX0" fmla="*/ 0 w 12811263"/>
              <a:gd name="connsiteY0" fmla="*/ 3913 h 367435"/>
              <a:gd name="connsiteX1" fmla="*/ 12811263 w 12811263"/>
              <a:gd name="connsiteY1" fmla="*/ 367435 h 367435"/>
              <a:gd name="connsiteX0" fmla="*/ 0 w 12811263"/>
              <a:gd name="connsiteY0" fmla="*/ 4573 h 368095"/>
              <a:gd name="connsiteX1" fmla="*/ 12811263 w 12811263"/>
              <a:gd name="connsiteY1" fmla="*/ 368095 h 368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811263" h="368095">
                <a:moveTo>
                  <a:pt x="0" y="4573"/>
                </a:moveTo>
                <a:cubicBezTo>
                  <a:pt x="11533563" y="-27829"/>
                  <a:pt x="10100790" y="113886"/>
                  <a:pt x="12811263" y="368095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69" name="Freeform 68"/>
          <p:cNvSpPr/>
          <p:nvPr/>
        </p:nvSpPr>
        <p:spPr bwMode="auto">
          <a:xfrm flipH="1">
            <a:off x="620847" y="4387853"/>
            <a:ext cx="118665" cy="373063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6405134"/>
              <a:gd name="connsiteY0" fmla="*/ 140148 h 140237"/>
              <a:gd name="connsiteX1" fmla="*/ 4768945 w 6405134"/>
              <a:gd name="connsiteY1" fmla="*/ 85663 h 140237"/>
              <a:gd name="connsiteX0" fmla="*/ 518191 w 5287137"/>
              <a:gd name="connsiteY0" fmla="*/ 144990 h 144990"/>
              <a:gd name="connsiteX1" fmla="*/ 5287136 w 5287137"/>
              <a:gd name="connsiteY1" fmla="*/ 90505 h 144990"/>
              <a:gd name="connsiteX0" fmla="*/ 415924 w 7268653"/>
              <a:gd name="connsiteY0" fmla="*/ 173049 h 173049"/>
              <a:gd name="connsiteX1" fmla="*/ 7268653 w 7268653"/>
              <a:gd name="connsiteY1" fmla="*/ 83533 h 173049"/>
              <a:gd name="connsiteX0" fmla="*/ 743339 w 2934047"/>
              <a:gd name="connsiteY0" fmla="*/ 56888 h 128517"/>
              <a:gd name="connsiteX1" fmla="*/ 2934047 w 2934047"/>
              <a:gd name="connsiteY1" fmla="*/ 128517 h 128517"/>
              <a:gd name="connsiteX0" fmla="*/ 0 w 2371800"/>
              <a:gd name="connsiteY0" fmla="*/ 38884 h 110513"/>
              <a:gd name="connsiteX1" fmla="*/ 2190708 w 2371800"/>
              <a:gd name="connsiteY1" fmla="*/ 110513 h 110513"/>
              <a:gd name="connsiteX0" fmla="*/ 250628 w 2441336"/>
              <a:gd name="connsiteY0" fmla="*/ 14149 h 85778"/>
              <a:gd name="connsiteX1" fmla="*/ 2441336 w 2441336"/>
              <a:gd name="connsiteY1" fmla="*/ 85778 h 85778"/>
              <a:gd name="connsiteX0" fmla="*/ 0 w 2190708"/>
              <a:gd name="connsiteY0" fmla="*/ 32745 h 104374"/>
              <a:gd name="connsiteX1" fmla="*/ 2190708 w 2190708"/>
              <a:gd name="connsiteY1" fmla="*/ 104374 h 104374"/>
              <a:gd name="connsiteX0" fmla="*/ 0 w 2190708"/>
              <a:gd name="connsiteY0" fmla="*/ 43150 h 114779"/>
              <a:gd name="connsiteX1" fmla="*/ 2190708 w 2190708"/>
              <a:gd name="connsiteY1" fmla="*/ 114779 h 114779"/>
              <a:gd name="connsiteX0" fmla="*/ 0 w 2190708"/>
              <a:gd name="connsiteY0" fmla="*/ 0 h 71629"/>
              <a:gd name="connsiteX1" fmla="*/ 2190708 w 2190708"/>
              <a:gd name="connsiteY1" fmla="*/ 71629 h 71629"/>
              <a:gd name="connsiteX0" fmla="*/ 0 w 1131159"/>
              <a:gd name="connsiteY0" fmla="*/ 0 h 57616"/>
              <a:gd name="connsiteX1" fmla="*/ 1131159 w 1131159"/>
              <a:gd name="connsiteY1" fmla="*/ 57616 h 57616"/>
              <a:gd name="connsiteX0" fmla="*/ 0 w 1625619"/>
              <a:gd name="connsiteY0" fmla="*/ 0 h 57616"/>
              <a:gd name="connsiteX1" fmla="*/ 1625619 w 1625619"/>
              <a:gd name="connsiteY1" fmla="*/ 57616 h 57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5619" h="57616">
                <a:moveTo>
                  <a:pt x="0" y="0"/>
                </a:moveTo>
                <a:cubicBezTo>
                  <a:pt x="305268" y="23377"/>
                  <a:pt x="1472511" y="20369"/>
                  <a:pt x="1625619" y="57616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70" name="Freeform 69"/>
          <p:cNvSpPr/>
          <p:nvPr/>
        </p:nvSpPr>
        <p:spPr bwMode="auto">
          <a:xfrm flipH="1">
            <a:off x="1052514" y="3860800"/>
            <a:ext cx="6462977" cy="1208088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179657" h="1641077">
                <a:moveTo>
                  <a:pt x="0" y="0"/>
                </a:moveTo>
                <a:cubicBezTo>
                  <a:pt x="9364468" y="1639209"/>
                  <a:pt x="15170988" y="2374012"/>
                  <a:pt x="24179657" y="663942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71" name="Freeform 70"/>
          <p:cNvSpPr/>
          <p:nvPr/>
        </p:nvSpPr>
        <p:spPr bwMode="auto">
          <a:xfrm flipH="1" flipV="1">
            <a:off x="495300" y="3022600"/>
            <a:ext cx="204656" cy="858838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6405134"/>
              <a:gd name="connsiteY0" fmla="*/ 140148 h 140237"/>
              <a:gd name="connsiteX1" fmla="*/ 4768945 w 6405134"/>
              <a:gd name="connsiteY1" fmla="*/ 85663 h 140237"/>
              <a:gd name="connsiteX0" fmla="*/ 518191 w 5287137"/>
              <a:gd name="connsiteY0" fmla="*/ 144990 h 144990"/>
              <a:gd name="connsiteX1" fmla="*/ 5287136 w 5287137"/>
              <a:gd name="connsiteY1" fmla="*/ 90505 h 144990"/>
              <a:gd name="connsiteX0" fmla="*/ 415924 w 7268653"/>
              <a:gd name="connsiteY0" fmla="*/ 173049 h 173049"/>
              <a:gd name="connsiteX1" fmla="*/ 7268653 w 7268653"/>
              <a:gd name="connsiteY1" fmla="*/ 83533 h 173049"/>
              <a:gd name="connsiteX0" fmla="*/ 743339 w 2934047"/>
              <a:gd name="connsiteY0" fmla="*/ 56888 h 128517"/>
              <a:gd name="connsiteX1" fmla="*/ 2934047 w 2934047"/>
              <a:gd name="connsiteY1" fmla="*/ 128517 h 128517"/>
              <a:gd name="connsiteX0" fmla="*/ 0 w 2371800"/>
              <a:gd name="connsiteY0" fmla="*/ 38884 h 110513"/>
              <a:gd name="connsiteX1" fmla="*/ 2190708 w 2371800"/>
              <a:gd name="connsiteY1" fmla="*/ 110513 h 110513"/>
              <a:gd name="connsiteX0" fmla="*/ 250628 w 2441336"/>
              <a:gd name="connsiteY0" fmla="*/ 14149 h 85778"/>
              <a:gd name="connsiteX1" fmla="*/ 2441336 w 2441336"/>
              <a:gd name="connsiteY1" fmla="*/ 85778 h 85778"/>
              <a:gd name="connsiteX0" fmla="*/ 0 w 2190708"/>
              <a:gd name="connsiteY0" fmla="*/ 32745 h 104374"/>
              <a:gd name="connsiteX1" fmla="*/ 2190708 w 2190708"/>
              <a:gd name="connsiteY1" fmla="*/ 104374 h 104374"/>
              <a:gd name="connsiteX0" fmla="*/ 0 w 2190708"/>
              <a:gd name="connsiteY0" fmla="*/ 43150 h 114779"/>
              <a:gd name="connsiteX1" fmla="*/ 2190708 w 2190708"/>
              <a:gd name="connsiteY1" fmla="*/ 114779 h 114779"/>
              <a:gd name="connsiteX0" fmla="*/ 0 w 2190708"/>
              <a:gd name="connsiteY0" fmla="*/ 0 h 71629"/>
              <a:gd name="connsiteX1" fmla="*/ 2190708 w 2190708"/>
              <a:gd name="connsiteY1" fmla="*/ 71629 h 71629"/>
              <a:gd name="connsiteX0" fmla="*/ 0 w 1131159"/>
              <a:gd name="connsiteY0" fmla="*/ 0 h 57616"/>
              <a:gd name="connsiteX1" fmla="*/ 1131159 w 1131159"/>
              <a:gd name="connsiteY1" fmla="*/ 57616 h 57616"/>
              <a:gd name="connsiteX0" fmla="*/ 0 w 1625619"/>
              <a:gd name="connsiteY0" fmla="*/ 0 h 57616"/>
              <a:gd name="connsiteX1" fmla="*/ 1625619 w 1625619"/>
              <a:gd name="connsiteY1" fmla="*/ 57616 h 57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5619" h="57616">
                <a:moveTo>
                  <a:pt x="0" y="0"/>
                </a:moveTo>
                <a:cubicBezTo>
                  <a:pt x="305268" y="23377"/>
                  <a:pt x="1472511" y="20369"/>
                  <a:pt x="1625619" y="57616"/>
                </a:cubicBezTo>
              </a:path>
            </a:pathLst>
          </a:cu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US" sz="1000" b="1" dirty="0">
              <a:solidFill>
                <a:srgbClr val="000000"/>
              </a:solidFill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2701793" y="2384425"/>
            <a:ext cx="1883171" cy="914400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91332" tIns="45661" rIns="91332" bIns="45661"/>
          <a:lstStyle/>
          <a:p>
            <a:pPr eaLnBrk="0" hangingPunct="0">
              <a:defRPr/>
            </a:pPr>
            <a:endParaRPr lang="en-US" sz="9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6714" y="2663825"/>
            <a:ext cx="546726" cy="399990"/>
          </a:xfrm>
          <a:prstGeom prst="rect">
            <a:avLst/>
          </a:prstGeom>
          <a:noFill/>
        </p:spPr>
        <p:txBody>
          <a:bodyPr wrap="none" lIns="91332" tIns="45661" rIns="91332" bIns="45661">
            <a:spAutoFit/>
          </a:bodyPr>
          <a:lstStyle/>
          <a:p>
            <a:pPr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ESnet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USA</a:t>
            </a:r>
          </a:p>
        </p:txBody>
      </p:sp>
      <p:sp>
        <p:nvSpPr>
          <p:cNvPr id="186407" name="Hexagon 9"/>
          <p:cNvSpPr>
            <a:spLocks noChangeArrowheads="1"/>
          </p:cNvSpPr>
          <p:nvPr/>
        </p:nvSpPr>
        <p:spPr bwMode="auto">
          <a:xfrm>
            <a:off x="3394870" y="1763713"/>
            <a:ext cx="488421" cy="387350"/>
          </a:xfrm>
          <a:prstGeom prst="hexagon">
            <a:avLst>
              <a:gd name="adj" fmla="val 25084"/>
              <a:gd name="vf" fmla="val 115470"/>
            </a:avLst>
          </a:prstGeom>
          <a:solidFill>
            <a:srgbClr val="FFCC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r>
              <a:rPr lang="en-US" sz="700" b="1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Chicago</a:t>
            </a:r>
          </a:p>
        </p:txBody>
      </p:sp>
      <p:sp>
        <p:nvSpPr>
          <p:cNvPr id="186408" name="Hexagon 14"/>
          <p:cNvSpPr>
            <a:spLocks noChangeArrowheads="1"/>
          </p:cNvSpPr>
          <p:nvPr/>
        </p:nvSpPr>
        <p:spPr bwMode="auto">
          <a:xfrm>
            <a:off x="4839494" y="2736850"/>
            <a:ext cx="596768" cy="387350"/>
          </a:xfrm>
          <a:prstGeom prst="hexagon">
            <a:avLst>
              <a:gd name="adj" fmla="val 25078"/>
              <a:gd name="vf" fmla="val 115470"/>
            </a:avLst>
          </a:prstGeom>
          <a:solidFill>
            <a:srgbClr val="FFCC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r>
              <a:rPr lang="en-US" sz="700" b="1" dirty="0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New York</a:t>
            </a:r>
          </a:p>
        </p:txBody>
      </p:sp>
      <p:sp>
        <p:nvSpPr>
          <p:cNvPr id="186409" name="Hexagon 15"/>
          <p:cNvSpPr>
            <a:spLocks noChangeArrowheads="1"/>
          </p:cNvSpPr>
          <p:nvPr/>
        </p:nvSpPr>
        <p:spPr bwMode="auto">
          <a:xfrm>
            <a:off x="5988316" y="1622425"/>
            <a:ext cx="655241" cy="371475"/>
          </a:xfrm>
          <a:prstGeom prst="hexagon">
            <a:avLst>
              <a:gd name="adj" fmla="val 24958"/>
              <a:gd name="vf" fmla="val 115470"/>
            </a:avLst>
          </a:prstGeom>
          <a:solidFill>
            <a:srgbClr val="FFCC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r>
              <a:rPr lang="en-US" sz="700" b="1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Amsterdam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72721" y="2867026"/>
            <a:ext cx="428835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900" b="1" dirty="0">
                <a:solidFill>
                  <a:srgbClr val="000000"/>
                </a:solidFill>
                <a:ea typeface="MS PGothic" pitchFamily="34" charset="-128"/>
              </a:rPr>
              <a:t>BNL-T1</a:t>
            </a: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2419747" y="3779838"/>
            <a:ext cx="2414588" cy="1135062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91332" tIns="45661" rIns="91332" bIns="45661"/>
          <a:lstStyle/>
          <a:p>
            <a:pPr eaLnBrk="0" hangingPunct="0">
              <a:defRPr/>
            </a:pPr>
            <a:endParaRPr lang="en-US" sz="9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4929" y="4478338"/>
            <a:ext cx="724660" cy="399990"/>
          </a:xfrm>
          <a:prstGeom prst="rect">
            <a:avLst/>
          </a:prstGeom>
          <a:noFill/>
        </p:spPr>
        <p:txBody>
          <a:bodyPr wrap="none" lIns="91332" tIns="45661" rIns="91332" bIns="45661">
            <a:spAutoFit/>
          </a:bodyPr>
          <a:lstStyle/>
          <a:p>
            <a:pPr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Internet2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USA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039793" y="4514851"/>
            <a:ext cx="356701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 dirty="0">
                <a:solidFill>
                  <a:srgbClr val="000000"/>
                </a:solidFill>
                <a:ea typeface="MS PGothic" pitchFamily="34" charset="-128"/>
              </a:rPr>
              <a:t>Harvard</a:t>
            </a:r>
          </a:p>
        </p:txBody>
      </p:sp>
      <p:sp>
        <p:nvSpPr>
          <p:cNvPr id="23" name="Freeform 7"/>
          <p:cNvSpPr>
            <a:spLocks/>
          </p:cNvSpPr>
          <p:nvPr/>
        </p:nvSpPr>
        <p:spPr bwMode="auto">
          <a:xfrm>
            <a:off x="2701793" y="328616"/>
            <a:ext cx="1876292" cy="922337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91332" tIns="45661" rIns="91332" bIns="45661"/>
          <a:lstStyle/>
          <a:p>
            <a:pPr eaLnBrk="0" hangingPunct="0">
              <a:defRPr/>
            </a:pPr>
            <a:endParaRPr lang="en-US" sz="9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54307" y="850900"/>
            <a:ext cx="769544" cy="399990"/>
          </a:xfrm>
          <a:prstGeom prst="rect">
            <a:avLst/>
          </a:prstGeom>
          <a:noFill/>
        </p:spPr>
        <p:txBody>
          <a:bodyPr wrap="none" lIns="91332" tIns="45661" rIns="91332" bIns="45661">
            <a:spAutoFit/>
          </a:bodyPr>
          <a:lstStyle/>
          <a:p>
            <a:pPr algn="ctr" eaLnBrk="0" hangingPunct="0">
              <a:defRPr/>
            </a:pPr>
            <a:r>
              <a:rPr lang="en-US" sz="1000" b="1">
                <a:solidFill>
                  <a:srgbClr val="000000"/>
                </a:solidFill>
                <a:ea typeface="MS PGothic" pitchFamily="34" charset="-128"/>
              </a:rPr>
              <a:t>CANARIE</a:t>
            </a:r>
            <a:endParaRPr lang="en-US" sz="1000" b="1" dirty="0">
              <a:solidFill>
                <a:srgbClr val="000000"/>
              </a:solidFill>
              <a:ea typeface="MS PGothic" pitchFamily="34" charset="-128"/>
            </a:endParaRP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Canada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982121" y="573088"/>
            <a:ext cx="217239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 dirty="0">
                <a:solidFill>
                  <a:srgbClr val="000000"/>
                </a:solidFill>
                <a:ea typeface="MS PGothic" pitchFamily="34" charset="-128"/>
              </a:rPr>
              <a:t>UVic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429266" y="369888"/>
            <a:ext cx="387157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 dirty="0">
                <a:solidFill>
                  <a:srgbClr val="000000"/>
                </a:solidFill>
                <a:ea typeface="MS PGothic" pitchFamily="34" charset="-128"/>
              </a:rPr>
              <a:t>SimFraU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825618" y="760413"/>
            <a:ext cx="627608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900" b="1" dirty="0">
                <a:solidFill>
                  <a:srgbClr val="000000"/>
                </a:solidFill>
                <a:ea typeface="MS PGothic" pitchFamily="34" charset="-128"/>
              </a:rPr>
              <a:t>TRIUMF-T1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370793" y="560388"/>
            <a:ext cx="226857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 dirty="0">
                <a:solidFill>
                  <a:srgbClr val="000000"/>
                </a:solidFill>
                <a:ea typeface="MS PGothic" pitchFamily="34" charset="-128"/>
              </a:rPr>
              <a:t>UAlb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749147" y="627063"/>
            <a:ext cx="226857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 dirty="0">
                <a:solidFill>
                  <a:srgbClr val="000000"/>
                </a:solidFill>
                <a:ea typeface="MS PGothic" pitchFamily="34" charset="-128"/>
              </a:rPr>
              <a:t>UTor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983039" y="790576"/>
            <a:ext cx="329449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 dirty="0">
                <a:solidFill>
                  <a:srgbClr val="000000"/>
                </a:solidFill>
                <a:ea typeface="MS PGothic" pitchFamily="34" charset="-128"/>
              </a:rPr>
              <a:t>McGilU</a:t>
            </a:r>
          </a:p>
        </p:txBody>
      </p:sp>
      <p:sp>
        <p:nvSpPr>
          <p:cNvPr id="186422" name="Hexagon 41"/>
          <p:cNvSpPr>
            <a:spLocks noChangeArrowheads="1"/>
          </p:cNvSpPr>
          <p:nvPr/>
        </p:nvSpPr>
        <p:spPr bwMode="auto">
          <a:xfrm>
            <a:off x="1871135" y="2897191"/>
            <a:ext cx="486702" cy="388937"/>
          </a:xfrm>
          <a:prstGeom prst="hexagon">
            <a:avLst>
              <a:gd name="adj" fmla="val 24894"/>
              <a:gd name="vf" fmla="val 115470"/>
            </a:avLst>
          </a:prstGeom>
          <a:solidFill>
            <a:srgbClr val="FFCC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r>
              <a:rPr lang="en-US" sz="700" b="1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Seattle</a:t>
            </a:r>
          </a:p>
        </p:txBody>
      </p:sp>
      <p:sp>
        <p:nvSpPr>
          <p:cNvPr id="55" name="Freeform 7"/>
          <p:cNvSpPr>
            <a:spLocks/>
          </p:cNvSpPr>
          <p:nvPr/>
        </p:nvSpPr>
        <p:spPr bwMode="auto">
          <a:xfrm>
            <a:off x="75672" y="4703766"/>
            <a:ext cx="1148821" cy="606425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91332" tIns="45661" rIns="91332" bIns="45661"/>
          <a:lstStyle/>
          <a:p>
            <a:pPr eaLnBrk="0" hangingPunct="0">
              <a:defRPr/>
            </a:pPr>
            <a:endParaRPr lang="en-US" sz="9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44212" y="4905375"/>
            <a:ext cx="748705" cy="399990"/>
          </a:xfrm>
          <a:prstGeom prst="rect">
            <a:avLst/>
          </a:prstGeom>
          <a:noFill/>
        </p:spPr>
        <p:txBody>
          <a:bodyPr wrap="none" lIns="91332" tIns="45661" rIns="91332" bIns="45661">
            <a:spAutoFit/>
          </a:bodyPr>
          <a:lstStyle/>
          <a:p>
            <a:pPr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TWAREN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Taiwan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56251" y="4776788"/>
            <a:ext cx="210827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 dirty="0">
                <a:solidFill>
                  <a:srgbClr val="000000"/>
                </a:solidFill>
                <a:ea typeface="MS PGothic" pitchFamily="34" charset="-128"/>
              </a:rPr>
              <a:t>NCU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99958" y="4779963"/>
            <a:ext cx="201209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 dirty="0">
                <a:solidFill>
                  <a:srgbClr val="000000"/>
                </a:solidFill>
                <a:ea typeface="MS PGothic" pitchFamily="34" charset="-128"/>
              </a:rPr>
              <a:t>NTU</a:t>
            </a:r>
          </a:p>
        </p:txBody>
      </p:sp>
      <p:sp>
        <p:nvSpPr>
          <p:cNvPr id="59" name="Freeform 7"/>
          <p:cNvSpPr>
            <a:spLocks/>
          </p:cNvSpPr>
          <p:nvPr/>
        </p:nvSpPr>
        <p:spPr bwMode="auto">
          <a:xfrm>
            <a:off x="120385" y="3881438"/>
            <a:ext cx="1148821" cy="565150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91332" tIns="45661" rIns="91332" bIns="45661"/>
          <a:lstStyle/>
          <a:p>
            <a:pPr eaLnBrk="0" hangingPunct="0">
              <a:defRPr/>
            </a:pPr>
            <a:endParaRPr lang="en-US" sz="9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86166" y="4083050"/>
            <a:ext cx="617259" cy="399990"/>
          </a:xfrm>
          <a:prstGeom prst="rect">
            <a:avLst/>
          </a:prstGeom>
          <a:noFill/>
        </p:spPr>
        <p:txBody>
          <a:bodyPr wrap="none" lIns="91332" tIns="45661" rIns="91332" bIns="45661">
            <a:spAutoFit/>
          </a:bodyPr>
          <a:lstStyle/>
          <a:p>
            <a:pPr algn="ctr" eaLnBrk="0" hangingPunct="0">
              <a:defRPr/>
            </a:pPr>
            <a:r>
              <a:rPr lang="en-US" sz="1000" b="1">
                <a:solidFill>
                  <a:srgbClr val="000000"/>
                </a:solidFill>
                <a:ea typeface="MS PGothic" pitchFamily="34" charset="-128"/>
              </a:rPr>
              <a:t>ASGC</a:t>
            </a:r>
            <a:endParaRPr lang="en-US" sz="1000" b="1" dirty="0">
              <a:solidFill>
                <a:srgbClr val="000000"/>
              </a:solidFill>
              <a:ea typeface="MS PGothic" pitchFamily="34" charset="-128"/>
            </a:endParaRP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Taiwan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00965" y="3954463"/>
            <a:ext cx="411203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 dirty="0">
                <a:solidFill>
                  <a:srgbClr val="000000"/>
                </a:solidFill>
                <a:ea typeface="MS PGothic" pitchFamily="34" charset="-128"/>
              </a:rPr>
              <a:t>ASGC-T1</a:t>
            </a:r>
          </a:p>
        </p:txBody>
      </p:sp>
      <p:sp>
        <p:nvSpPr>
          <p:cNvPr id="63" name="Freeform 7"/>
          <p:cNvSpPr>
            <a:spLocks/>
          </p:cNvSpPr>
          <p:nvPr/>
        </p:nvSpPr>
        <p:spPr bwMode="auto">
          <a:xfrm>
            <a:off x="94589" y="2622553"/>
            <a:ext cx="990600" cy="563563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91332" tIns="45661" rIns="91332" bIns="45661"/>
          <a:lstStyle/>
          <a:p>
            <a:pPr eaLnBrk="0" hangingPunct="0">
              <a:defRPr/>
            </a:pPr>
            <a:endParaRPr lang="en-US" sz="9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1787" y="2822575"/>
            <a:ext cx="881755" cy="399990"/>
          </a:xfrm>
          <a:prstGeom prst="rect">
            <a:avLst/>
          </a:prstGeom>
          <a:noFill/>
        </p:spPr>
        <p:txBody>
          <a:bodyPr wrap="none" lIns="91332" tIns="45661" rIns="91332" bIns="45661">
            <a:spAutoFit/>
          </a:bodyPr>
          <a:lstStyle/>
          <a:p>
            <a:pPr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KERONET2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Korea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95302" y="2673350"/>
            <a:ext cx="210827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 dirty="0">
                <a:solidFill>
                  <a:srgbClr val="000000"/>
                </a:solidFill>
                <a:ea typeface="MS PGothic" pitchFamily="34" charset="-128"/>
              </a:rPr>
              <a:t>KNU</a:t>
            </a:r>
          </a:p>
        </p:txBody>
      </p:sp>
      <p:sp>
        <p:nvSpPr>
          <p:cNvPr id="72" name="Freeform 7"/>
          <p:cNvSpPr>
            <a:spLocks/>
          </p:cNvSpPr>
          <p:nvPr/>
        </p:nvSpPr>
        <p:spPr bwMode="auto">
          <a:xfrm>
            <a:off x="5867931" y="5803903"/>
            <a:ext cx="436827" cy="214313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91332" tIns="45661" rIns="91332" bIns="45661"/>
          <a:lstStyle/>
          <a:p>
            <a:pPr eaLnBrk="0" hangingPunct="0">
              <a:defRPr/>
            </a:pPr>
            <a:endParaRPr lang="en-US" sz="9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2057" name="TextBox 2056"/>
          <p:cNvSpPr txBox="1"/>
          <p:nvPr/>
        </p:nvSpPr>
        <p:spPr>
          <a:xfrm>
            <a:off x="6260041" y="5741989"/>
            <a:ext cx="3326334" cy="1130960"/>
          </a:xfrm>
          <a:prstGeom prst="rect">
            <a:avLst/>
          </a:prstGeom>
          <a:noFill/>
        </p:spPr>
        <p:txBody>
          <a:bodyPr wrap="none" lIns="91332" tIns="45661" rIns="91332" bIns="4566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9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LHCONE VPN domain</a:t>
            </a:r>
          </a:p>
          <a:p>
            <a:pPr>
              <a:lnSpc>
                <a:spcPct val="150000"/>
              </a:lnSpc>
            </a:pPr>
            <a:r>
              <a:rPr lang="en-US" sz="9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End sites – LHC Tier 2 or Tier 3 unless indicated as Tier 1</a:t>
            </a:r>
          </a:p>
          <a:p>
            <a:pPr>
              <a:lnSpc>
                <a:spcPct val="150000"/>
              </a:lnSpc>
            </a:pPr>
            <a:r>
              <a:rPr lang="en-US" sz="9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Regional R&amp;E communication nexus</a:t>
            </a:r>
          </a:p>
          <a:p>
            <a:pPr>
              <a:lnSpc>
                <a:spcPct val="150000"/>
              </a:lnSpc>
            </a:pPr>
            <a:r>
              <a:rPr lang="en-US" sz="9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Data communication links, 10, 20, and 30 Gb/s</a:t>
            </a:r>
          </a:p>
          <a:p>
            <a:pPr>
              <a:lnSpc>
                <a:spcPct val="150000"/>
              </a:lnSpc>
            </a:pPr>
            <a:r>
              <a:rPr lang="en-US" sz="9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See </a:t>
            </a:r>
            <a:r>
              <a:rPr lang="en-US" sz="900" b="1" smtClean="0">
                <a:solidFill>
                  <a:srgbClr val="FF6600"/>
                </a:solidFill>
                <a:latin typeface="Arial" pitchFamily="34" charset="0"/>
                <a:cs typeface="Arial" pitchFamily="34" charset="0"/>
                <a:hlinkClick r:id="rId3"/>
              </a:rPr>
              <a:t>http://lhcone.net</a:t>
            </a:r>
            <a:r>
              <a:rPr lang="en-US" sz="900" b="1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9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for details.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113860" y="6059489"/>
            <a:ext cx="177164" cy="1108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600" b="1" dirty="0">
                <a:solidFill>
                  <a:srgbClr val="000000"/>
                </a:solidFill>
                <a:ea typeface="MS PGothic" pitchFamily="34" charset="-128"/>
              </a:rPr>
              <a:t>NTU</a:t>
            </a:r>
          </a:p>
        </p:txBody>
      </p:sp>
      <p:sp>
        <p:nvSpPr>
          <p:cNvPr id="186436" name="Hexagon 74"/>
          <p:cNvSpPr>
            <a:spLocks noChangeArrowheads="1"/>
          </p:cNvSpPr>
          <p:nvPr/>
        </p:nvSpPr>
        <p:spPr bwMode="auto">
          <a:xfrm>
            <a:off x="5962518" y="6230941"/>
            <a:ext cx="342238" cy="166687"/>
          </a:xfrm>
          <a:prstGeom prst="hexagon">
            <a:avLst>
              <a:gd name="adj" fmla="val 24919"/>
              <a:gd name="vf" fmla="val 115470"/>
            </a:avLst>
          </a:prstGeom>
          <a:solidFill>
            <a:srgbClr val="FFCC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r>
              <a:rPr lang="en-US" sz="600" b="1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Chicago</a:t>
            </a:r>
          </a:p>
        </p:txBody>
      </p:sp>
      <p:cxnSp>
        <p:nvCxnSpPr>
          <p:cNvPr id="2059" name="Straight Connector 2058"/>
          <p:cNvCxnSpPr/>
          <p:nvPr/>
        </p:nvCxnSpPr>
        <p:spPr bwMode="auto">
          <a:xfrm>
            <a:off x="5608241" y="6523038"/>
            <a:ext cx="240771" cy="0"/>
          </a:xfrm>
          <a:prstGeom prst="line">
            <a:avLst/>
          </a:prstGeom>
          <a:noFill/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9" name="Straight Connector 78"/>
          <p:cNvCxnSpPr/>
          <p:nvPr/>
        </p:nvCxnSpPr>
        <p:spPr bwMode="auto">
          <a:xfrm>
            <a:off x="5833533" y="6523038"/>
            <a:ext cx="240771" cy="0"/>
          </a:xfrm>
          <a:prstGeom prst="line">
            <a:avLst/>
          </a:prstGeom>
          <a:noFill/>
          <a:ln w="762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/>
          <p:cNvCxnSpPr/>
          <p:nvPr/>
        </p:nvCxnSpPr>
        <p:spPr bwMode="auto">
          <a:xfrm>
            <a:off x="6063985" y="6523038"/>
            <a:ext cx="240771" cy="0"/>
          </a:xfrm>
          <a:prstGeom prst="line">
            <a:avLst/>
          </a:prstGeom>
          <a:noFill/>
          <a:ln w="1143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61" name="TextBox 2060"/>
          <p:cNvSpPr txBox="1"/>
          <p:nvPr/>
        </p:nvSpPr>
        <p:spPr>
          <a:xfrm>
            <a:off x="0" y="-4763"/>
            <a:ext cx="9906000" cy="323851"/>
          </a:xfrm>
          <a:prstGeom prst="rect">
            <a:avLst/>
          </a:prstGeom>
          <a:noFill/>
        </p:spPr>
        <p:txBody>
          <a:bodyPr lIns="45661" tIns="45661" rIns="45661" bIns="4566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sz="15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LHCONE: A global infrastructure for the LHC Tier1 data center – Tier 2 analysis center connectivity</a:t>
            </a:r>
          </a:p>
        </p:txBody>
      </p:sp>
      <p:sp>
        <p:nvSpPr>
          <p:cNvPr id="83" name="Freeform 7"/>
          <p:cNvSpPr>
            <a:spLocks/>
          </p:cNvSpPr>
          <p:nvPr/>
        </p:nvSpPr>
        <p:spPr bwMode="auto">
          <a:xfrm>
            <a:off x="7668552" y="303216"/>
            <a:ext cx="1633802" cy="687387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91332" tIns="45661" rIns="91332" bIns="45661"/>
          <a:lstStyle/>
          <a:p>
            <a:pPr eaLnBrk="0" hangingPunct="0">
              <a:defRPr/>
            </a:pPr>
            <a:endParaRPr lang="en-US" sz="9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060549" y="622300"/>
            <a:ext cx="848091" cy="399990"/>
          </a:xfrm>
          <a:prstGeom prst="rect">
            <a:avLst/>
          </a:prstGeom>
          <a:noFill/>
        </p:spPr>
        <p:txBody>
          <a:bodyPr wrap="none" lIns="91332" tIns="45661" rIns="91332" bIns="45661">
            <a:spAutoFit/>
          </a:bodyPr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NORDUnet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Nordic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8167291" y="369888"/>
            <a:ext cx="582724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900" b="1" dirty="0">
                <a:solidFill>
                  <a:srgbClr val="000000"/>
                </a:solidFill>
                <a:ea typeface="MS PGothic" pitchFamily="34" charset="-128"/>
              </a:rPr>
              <a:t>NDGF-T1a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7823335" y="527050"/>
            <a:ext cx="456087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 dirty="0">
                <a:solidFill>
                  <a:srgbClr val="000000"/>
                </a:solidFill>
                <a:ea typeface="MS PGothic" pitchFamily="34" charset="-128"/>
              </a:rPr>
              <a:t>NDGF-T1a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8614439" y="519113"/>
            <a:ext cx="456087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 dirty="0">
                <a:solidFill>
                  <a:srgbClr val="000000"/>
                </a:solidFill>
                <a:ea typeface="MS PGothic" pitchFamily="34" charset="-128"/>
              </a:rPr>
              <a:t>NDGF-T1c</a:t>
            </a:r>
          </a:p>
        </p:txBody>
      </p:sp>
      <p:sp>
        <p:nvSpPr>
          <p:cNvPr id="89" name="Freeform 7"/>
          <p:cNvSpPr>
            <a:spLocks/>
          </p:cNvSpPr>
          <p:nvPr/>
        </p:nvSpPr>
        <p:spPr bwMode="auto">
          <a:xfrm>
            <a:off x="7603200" y="2106616"/>
            <a:ext cx="1633802" cy="687387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91332" tIns="45661" rIns="91332" bIns="45661"/>
          <a:lstStyle/>
          <a:p>
            <a:pPr eaLnBrk="0" hangingPunct="0">
              <a:defRPr/>
            </a:pPr>
            <a:endParaRPr lang="en-US" sz="9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8051360" y="2427288"/>
            <a:ext cx="737483" cy="399990"/>
          </a:xfrm>
          <a:prstGeom prst="rect">
            <a:avLst/>
          </a:prstGeom>
          <a:noFill/>
        </p:spPr>
        <p:txBody>
          <a:bodyPr wrap="none" lIns="91332" tIns="45661" rIns="91332" bIns="45661">
            <a:spAutoFit/>
          </a:bodyPr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DFN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Germany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8103659" y="2173288"/>
            <a:ext cx="260521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 dirty="0">
                <a:solidFill>
                  <a:srgbClr val="000000"/>
                </a:solidFill>
                <a:ea typeface="MS PGothic" pitchFamily="34" charset="-128"/>
              </a:rPr>
              <a:t>DESY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7757981" y="2332038"/>
            <a:ext cx="173958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 dirty="0">
                <a:solidFill>
                  <a:srgbClr val="000000"/>
                </a:solidFill>
                <a:ea typeface="MS PGothic" pitchFamily="34" charset="-128"/>
              </a:rPr>
              <a:t>GSI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549085" y="2324101"/>
            <a:ext cx="576312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900" b="1" dirty="0">
                <a:solidFill>
                  <a:srgbClr val="000000"/>
                </a:solidFill>
                <a:ea typeface="MS PGothic" pitchFamily="34" charset="-128"/>
              </a:rPr>
              <a:t>DE-KIT-T1</a:t>
            </a:r>
          </a:p>
        </p:txBody>
      </p:sp>
      <p:sp>
        <p:nvSpPr>
          <p:cNvPr id="94" name="Freeform 7"/>
          <p:cNvSpPr>
            <a:spLocks/>
          </p:cNvSpPr>
          <p:nvPr/>
        </p:nvSpPr>
        <p:spPr bwMode="auto">
          <a:xfrm>
            <a:off x="7040829" y="3041650"/>
            <a:ext cx="1883172" cy="914400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91332" tIns="45661" rIns="91332" bIns="45661"/>
          <a:lstStyle/>
          <a:p>
            <a:pPr eaLnBrk="0" hangingPunct="0">
              <a:defRPr/>
            </a:pPr>
            <a:endParaRPr lang="en-US" sz="9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629218" y="3281363"/>
            <a:ext cx="668555" cy="399990"/>
          </a:xfrm>
          <a:prstGeom prst="rect">
            <a:avLst/>
          </a:prstGeom>
          <a:noFill/>
        </p:spPr>
        <p:txBody>
          <a:bodyPr wrap="none" lIns="91332" tIns="45661" rIns="91332" bIns="4566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/>
            <a:r>
              <a:rPr lang="en-US" sz="10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GÉANT </a:t>
            </a:r>
          </a:p>
          <a:p>
            <a:pPr algn="ctr"/>
            <a:r>
              <a:rPr lang="en-US" sz="10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Europe</a:t>
            </a:r>
          </a:p>
        </p:txBody>
      </p:sp>
      <p:sp>
        <p:nvSpPr>
          <p:cNvPr id="98" name="Freeform 7"/>
          <p:cNvSpPr>
            <a:spLocks/>
          </p:cNvSpPr>
          <p:nvPr/>
        </p:nvSpPr>
        <p:spPr bwMode="auto">
          <a:xfrm>
            <a:off x="7474216" y="4905375"/>
            <a:ext cx="1632083" cy="687388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91332" tIns="45661" rIns="91332" bIns="45661"/>
          <a:lstStyle/>
          <a:p>
            <a:pPr eaLnBrk="0" hangingPunct="0">
              <a:defRPr/>
            </a:pPr>
            <a:endParaRPr lang="en-US" sz="9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008879" y="5224463"/>
            <a:ext cx="562757" cy="399990"/>
          </a:xfrm>
          <a:prstGeom prst="rect">
            <a:avLst/>
          </a:prstGeom>
          <a:noFill/>
        </p:spPr>
        <p:txBody>
          <a:bodyPr wrap="none" lIns="91332" tIns="45661" rIns="91332" bIns="45661">
            <a:spAutoFit/>
          </a:bodyPr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GARR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Italy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7771741" y="5041900"/>
            <a:ext cx="425629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 dirty="0">
                <a:solidFill>
                  <a:srgbClr val="000000"/>
                </a:solidFill>
                <a:ea typeface="MS PGothic" pitchFamily="34" charset="-128"/>
              </a:rPr>
              <a:t>INFN-Nap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8365068" y="5035551"/>
            <a:ext cx="512191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900" b="1" dirty="0">
                <a:solidFill>
                  <a:srgbClr val="000000"/>
                </a:solidFill>
                <a:ea typeface="MS PGothic" pitchFamily="34" charset="-128"/>
              </a:rPr>
              <a:t>CNAF-T1</a:t>
            </a:r>
          </a:p>
        </p:txBody>
      </p:sp>
      <p:sp>
        <p:nvSpPr>
          <p:cNvPr id="103" name="Freeform 7"/>
          <p:cNvSpPr>
            <a:spLocks/>
          </p:cNvSpPr>
          <p:nvPr/>
        </p:nvSpPr>
        <p:spPr bwMode="auto">
          <a:xfrm>
            <a:off x="5654677" y="4943475"/>
            <a:ext cx="1633802" cy="687388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91332" tIns="45661" rIns="91332" bIns="45661"/>
          <a:lstStyle/>
          <a:p>
            <a:pPr eaLnBrk="0" hangingPunct="0">
              <a:defRPr/>
            </a:pPr>
            <a:endParaRPr lang="en-US" sz="9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134094" y="5264150"/>
            <a:ext cx="674967" cy="399990"/>
          </a:xfrm>
          <a:prstGeom prst="rect">
            <a:avLst/>
          </a:prstGeom>
          <a:noFill/>
        </p:spPr>
        <p:txBody>
          <a:bodyPr wrap="none" lIns="91332" tIns="45661" rIns="91332" bIns="45661">
            <a:spAutoFit/>
          </a:bodyPr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RedIRIS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Spain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263483" y="5068888"/>
            <a:ext cx="383951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900" b="1" dirty="0">
                <a:solidFill>
                  <a:srgbClr val="000000"/>
                </a:solidFill>
                <a:ea typeface="MS PGothic" pitchFamily="34" charset="-128"/>
              </a:rPr>
              <a:t>PIC-T1</a:t>
            </a:r>
          </a:p>
        </p:txBody>
      </p:sp>
      <p:sp>
        <p:nvSpPr>
          <p:cNvPr id="108" name="Freeform 7"/>
          <p:cNvSpPr>
            <a:spLocks/>
          </p:cNvSpPr>
          <p:nvPr/>
        </p:nvSpPr>
        <p:spPr bwMode="auto">
          <a:xfrm>
            <a:off x="5613402" y="555625"/>
            <a:ext cx="1221052" cy="609600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91332" tIns="45661" rIns="91332" bIns="45661"/>
          <a:lstStyle/>
          <a:p>
            <a:pPr eaLnBrk="0" hangingPunct="0">
              <a:defRPr/>
            </a:pPr>
            <a:endParaRPr lang="en-US" sz="9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761350" y="739775"/>
            <a:ext cx="923432" cy="399990"/>
          </a:xfrm>
          <a:prstGeom prst="rect">
            <a:avLst/>
          </a:prstGeom>
          <a:noFill/>
        </p:spPr>
        <p:txBody>
          <a:bodyPr wrap="none" lIns="91332" tIns="45661" rIns="91332" bIns="45661">
            <a:spAutoFit/>
          </a:bodyPr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SARA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Netherlands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5935002" y="641351"/>
            <a:ext cx="621196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900" b="1" dirty="0">
                <a:solidFill>
                  <a:srgbClr val="000000"/>
                </a:solidFill>
                <a:ea typeface="MS PGothic" pitchFamily="34" charset="-128"/>
              </a:rPr>
              <a:t>NIKHEF-T1</a:t>
            </a:r>
          </a:p>
        </p:txBody>
      </p:sp>
      <p:sp>
        <p:nvSpPr>
          <p:cNvPr id="112" name="Freeform 7"/>
          <p:cNvSpPr>
            <a:spLocks/>
          </p:cNvSpPr>
          <p:nvPr/>
        </p:nvSpPr>
        <p:spPr bwMode="auto">
          <a:xfrm>
            <a:off x="7180132" y="4097341"/>
            <a:ext cx="1807501" cy="687387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91332" tIns="45661" rIns="91332" bIns="45661"/>
          <a:lstStyle/>
          <a:p>
            <a:pPr eaLnBrk="0" hangingPunct="0">
              <a:defRPr/>
            </a:pPr>
            <a:endParaRPr lang="en-US" sz="9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681476" y="4418013"/>
            <a:ext cx="804809" cy="399990"/>
          </a:xfrm>
          <a:prstGeom prst="rect">
            <a:avLst/>
          </a:prstGeom>
          <a:noFill/>
        </p:spPr>
        <p:txBody>
          <a:bodyPr wrap="none" lIns="91332" tIns="45661" rIns="91332" bIns="45661">
            <a:spAutoFit/>
          </a:bodyPr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RENATER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France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7283319" y="4310063"/>
            <a:ext cx="512191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 dirty="0">
                <a:solidFill>
                  <a:srgbClr val="000000"/>
                </a:solidFill>
                <a:ea typeface="MS PGothic" pitchFamily="34" charset="-128"/>
              </a:rPr>
              <a:t>GRIF-IN2P3</a:t>
            </a:r>
          </a:p>
        </p:txBody>
      </p:sp>
      <p:sp>
        <p:nvSpPr>
          <p:cNvPr id="186466" name="Hexagon 120"/>
          <p:cNvSpPr>
            <a:spLocks noChangeArrowheads="1"/>
          </p:cNvSpPr>
          <p:nvPr/>
        </p:nvSpPr>
        <p:spPr bwMode="auto">
          <a:xfrm>
            <a:off x="4942683" y="3965575"/>
            <a:ext cx="670719" cy="388938"/>
          </a:xfrm>
          <a:prstGeom prst="hexagon">
            <a:avLst>
              <a:gd name="adj" fmla="val 24968"/>
              <a:gd name="vf" fmla="val 115470"/>
            </a:avLst>
          </a:prstGeom>
          <a:solidFill>
            <a:srgbClr val="FFCC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r>
              <a:rPr lang="en-US" sz="700" b="1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Washington</a:t>
            </a:r>
          </a:p>
        </p:txBody>
      </p:sp>
      <p:sp>
        <p:nvSpPr>
          <p:cNvPr id="96" name="Freeform 7"/>
          <p:cNvSpPr>
            <a:spLocks/>
          </p:cNvSpPr>
          <p:nvPr/>
        </p:nvSpPr>
        <p:spPr bwMode="auto">
          <a:xfrm>
            <a:off x="3750866" y="5762625"/>
            <a:ext cx="1148821" cy="565150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91332" tIns="45661" rIns="91332" bIns="45661"/>
          <a:lstStyle/>
          <a:p>
            <a:pPr eaLnBrk="0" hangingPunct="0">
              <a:defRPr/>
            </a:pPr>
            <a:endParaRPr lang="en-US" sz="9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016647" y="5964238"/>
            <a:ext cx="617259" cy="399990"/>
          </a:xfrm>
          <a:prstGeom prst="rect">
            <a:avLst/>
          </a:prstGeom>
          <a:noFill/>
        </p:spPr>
        <p:txBody>
          <a:bodyPr wrap="none" lIns="91332" tIns="45661" rIns="91332" bIns="45661">
            <a:spAutoFit/>
          </a:bodyPr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CUDI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Mexico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4375151" y="5838826"/>
            <a:ext cx="286169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 dirty="0">
                <a:solidFill>
                  <a:srgbClr val="000000"/>
                </a:solidFill>
                <a:ea typeface="MS PGothic" pitchFamily="34" charset="-128"/>
              </a:rPr>
              <a:t>UNAM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7778618" y="4125913"/>
            <a:ext cx="717376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900" b="1">
                <a:solidFill>
                  <a:srgbClr val="000000"/>
                </a:solidFill>
                <a:ea typeface="MS PGothic" pitchFamily="34" charset="-128"/>
              </a:rPr>
              <a:t>CC-IN2P3-T1</a:t>
            </a:r>
            <a:endParaRPr lang="en-US" sz="9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8095060" y="4273551"/>
            <a:ext cx="465705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 dirty="0">
                <a:solidFill>
                  <a:srgbClr val="000000"/>
                </a:solidFill>
                <a:ea typeface="MS PGothic" pitchFamily="34" charset="-128"/>
              </a:rPr>
              <a:t>Sub-IN2P3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8580042" y="4395788"/>
            <a:ext cx="206018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 dirty="0">
                <a:solidFill>
                  <a:srgbClr val="000000"/>
                </a:solidFill>
                <a:ea typeface="MS PGothic" pitchFamily="34" charset="-128"/>
              </a:rPr>
              <a:t>CEA</a:t>
            </a:r>
          </a:p>
        </p:txBody>
      </p:sp>
      <p:sp>
        <p:nvSpPr>
          <p:cNvPr id="134" name="Freeform 7"/>
          <p:cNvSpPr>
            <a:spLocks/>
          </p:cNvSpPr>
          <p:nvPr/>
        </p:nvSpPr>
        <p:spPr bwMode="auto">
          <a:xfrm>
            <a:off x="7828492" y="1195388"/>
            <a:ext cx="1252008" cy="798512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91332" tIns="45661" rIns="91332" bIns="45661"/>
          <a:lstStyle/>
          <a:p>
            <a:pPr eaLnBrk="0" hangingPunct="0">
              <a:defRPr/>
            </a:pPr>
            <a:endParaRPr lang="en-US" sz="9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7863954" y="1427163"/>
            <a:ext cx="644510" cy="399990"/>
          </a:xfrm>
          <a:prstGeom prst="rect">
            <a:avLst/>
          </a:prstGeom>
          <a:noFill/>
        </p:spPr>
        <p:txBody>
          <a:bodyPr wrap="none" lIns="91332" tIns="45661" rIns="91332" bIns="45661">
            <a:spAutoFit/>
          </a:bodyPr>
          <a:lstStyle/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CERN</a:t>
            </a:r>
          </a:p>
          <a:p>
            <a:pPr algn="ctr" eaLnBrk="0" hangingPunct="0">
              <a:defRPr/>
            </a:pPr>
            <a:r>
              <a:rPr lang="en-US" sz="1000" b="1" dirty="0">
                <a:solidFill>
                  <a:srgbClr val="000000"/>
                </a:solidFill>
                <a:ea typeface="MS PGothic" pitchFamily="34" charset="-128"/>
              </a:rPr>
              <a:t>Geneva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8144934" y="1277938"/>
            <a:ext cx="518604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900" b="1" dirty="0">
                <a:solidFill>
                  <a:srgbClr val="000000"/>
                </a:solidFill>
                <a:ea typeface="MS PGothic" pitchFamily="34" charset="-128"/>
              </a:rPr>
              <a:t>CERN-T1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3061231" y="2557463"/>
            <a:ext cx="260521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>
                <a:solidFill>
                  <a:srgbClr val="000000"/>
                </a:solidFill>
                <a:ea typeface="MS PGothic" pitchFamily="34" charset="-128"/>
              </a:rPr>
              <a:t>SLAC</a:t>
            </a:r>
            <a:endParaRPr lang="en-US" sz="7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3940044" y="4300538"/>
            <a:ext cx="342273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>
                <a:solidFill>
                  <a:srgbClr val="000000"/>
                </a:solidFill>
                <a:ea typeface="MS PGothic" pitchFamily="34" charset="-128"/>
              </a:rPr>
              <a:t>GLakes</a:t>
            </a:r>
            <a:endParaRPr lang="en-US" sz="7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4118902" y="3889375"/>
            <a:ext cx="141898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>
                <a:solidFill>
                  <a:srgbClr val="000000"/>
                </a:solidFill>
                <a:ea typeface="MS PGothic" pitchFamily="34" charset="-128"/>
              </a:rPr>
              <a:t>NE</a:t>
            </a:r>
            <a:endParaRPr lang="en-US" sz="7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4022595" y="4160838"/>
            <a:ext cx="258917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>
                <a:solidFill>
                  <a:srgbClr val="000000"/>
                </a:solidFill>
                <a:ea typeface="MS PGothic" pitchFamily="34" charset="-128"/>
              </a:rPr>
              <a:t>MidW</a:t>
            </a:r>
            <a:endParaRPr lang="en-US" sz="7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4067310" y="4022725"/>
            <a:ext cx="217239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>
                <a:solidFill>
                  <a:srgbClr val="000000"/>
                </a:solidFill>
                <a:ea typeface="MS PGothic" pitchFamily="34" charset="-128"/>
              </a:rPr>
              <a:t>SoW</a:t>
            </a:r>
            <a:endParaRPr lang="en-US" sz="7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86481" name="Hexagon 156"/>
          <p:cNvSpPr>
            <a:spLocks noChangeArrowheads="1"/>
          </p:cNvSpPr>
          <p:nvPr/>
        </p:nvSpPr>
        <p:spPr bwMode="auto">
          <a:xfrm>
            <a:off x="9106297" y="1692275"/>
            <a:ext cx="488421" cy="388938"/>
          </a:xfrm>
          <a:prstGeom prst="hexagon">
            <a:avLst>
              <a:gd name="adj" fmla="val 24981"/>
              <a:gd name="vf" fmla="val 115470"/>
            </a:avLst>
          </a:prstGeom>
          <a:solidFill>
            <a:srgbClr val="FFCC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/>
            <a:r>
              <a:rPr lang="en-US" sz="700" b="1" smtClean="0">
                <a:solidFill>
                  <a:srgbClr val="000000"/>
                </a:solidFill>
                <a:latin typeface="Arial" pitchFamily="34" charset="0"/>
                <a:ea typeface="MS PGothic" pitchFamily="34" charset="-128"/>
                <a:cs typeface="Arial" pitchFamily="34" charset="0"/>
              </a:rPr>
              <a:t>Geneva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8602392" y="1406526"/>
            <a:ext cx="271741" cy="2339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algn="ctr" eaLnBrk="0" hangingPunct="0">
              <a:defRPr/>
            </a:pPr>
            <a:r>
              <a:rPr lang="en-US" sz="700" b="1">
                <a:solidFill>
                  <a:srgbClr val="000000"/>
                </a:solidFill>
                <a:ea typeface="MS PGothic" pitchFamily="34" charset="-128"/>
              </a:rPr>
              <a:t>KISTI</a:t>
            </a:r>
          </a:p>
          <a:p>
            <a:pPr algn="ctr" eaLnBrk="0" hangingPunct="0">
              <a:defRPr/>
            </a:pPr>
            <a:r>
              <a:rPr lang="en-US" sz="700" b="1">
                <a:solidFill>
                  <a:srgbClr val="000000"/>
                </a:solidFill>
                <a:ea typeface="MS PGothic" pitchFamily="34" charset="-128"/>
              </a:rPr>
              <a:t>Korea</a:t>
            </a:r>
            <a:endParaRPr lang="en-US" sz="7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8538904" y="1677988"/>
            <a:ext cx="228460" cy="2339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algn="ctr" eaLnBrk="0" hangingPunct="0">
              <a:defRPr/>
            </a:pPr>
            <a:r>
              <a:rPr lang="en-US" sz="700" b="1">
                <a:solidFill>
                  <a:srgbClr val="000000"/>
                </a:solidFill>
                <a:ea typeface="MS PGothic" pitchFamily="34" charset="-128"/>
              </a:rPr>
              <a:t>TIFR</a:t>
            </a:r>
          </a:p>
          <a:p>
            <a:pPr algn="ctr" eaLnBrk="0" hangingPunct="0">
              <a:defRPr/>
            </a:pPr>
            <a:r>
              <a:rPr lang="en-US" sz="700" b="1">
                <a:solidFill>
                  <a:srgbClr val="000000"/>
                </a:solidFill>
                <a:ea typeface="MS PGothic" pitchFamily="34" charset="-128"/>
              </a:rPr>
              <a:t>India</a:t>
            </a:r>
            <a:endParaRPr lang="en-US" sz="7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9385231" y="2800351"/>
            <a:ext cx="482606" cy="246102"/>
          </a:xfrm>
          <a:prstGeom prst="rect">
            <a:avLst/>
          </a:prstGeom>
          <a:noFill/>
        </p:spPr>
        <p:txBody>
          <a:bodyPr wrap="none" lIns="91332" tIns="45661" rIns="91332" bIns="45661">
            <a:spAutoFit/>
          </a:bodyPr>
          <a:lstStyle/>
          <a:p>
            <a:pPr algn="ctr" eaLnBrk="0" hangingPunct="0">
              <a:defRPr/>
            </a:pPr>
            <a:r>
              <a:rPr lang="en-US" sz="1000" b="1">
                <a:solidFill>
                  <a:srgbClr val="000000"/>
                </a:solidFill>
                <a:ea typeface="MS PGothic" pitchFamily="34" charset="-128"/>
              </a:rPr>
              <a:t>India</a:t>
            </a:r>
            <a:endParaRPr lang="en-US" sz="10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9322215" y="976313"/>
            <a:ext cx="546726" cy="246102"/>
          </a:xfrm>
          <a:prstGeom prst="rect">
            <a:avLst/>
          </a:prstGeom>
          <a:noFill/>
        </p:spPr>
        <p:txBody>
          <a:bodyPr wrap="none" lIns="91332" tIns="45661" rIns="91332" bIns="45661">
            <a:spAutoFit/>
          </a:bodyPr>
          <a:lstStyle/>
          <a:p>
            <a:pPr algn="ctr" eaLnBrk="0" hangingPunct="0">
              <a:defRPr/>
            </a:pPr>
            <a:r>
              <a:rPr lang="en-US" sz="1000" b="1">
                <a:solidFill>
                  <a:srgbClr val="000000"/>
                </a:solidFill>
                <a:ea typeface="MS PGothic" pitchFamily="34" charset="-128"/>
              </a:rPr>
              <a:t>Korea</a:t>
            </a:r>
            <a:endParaRPr lang="en-US" sz="10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32499" y="2867026"/>
            <a:ext cx="499367" cy="1569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900" b="1" dirty="0">
                <a:solidFill>
                  <a:srgbClr val="000000"/>
                </a:solidFill>
                <a:ea typeface="MS PGothic" pitchFamily="34" charset="-128"/>
              </a:rPr>
              <a:t>FNAL-T1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06196" y="4398963"/>
            <a:ext cx="173958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 dirty="0">
                <a:solidFill>
                  <a:srgbClr val="000000"/>
                </a:solidFill>
                <a:ea typeface="MS PGothic" pitchFamily="34" charset="-128"/>
              </a:rPr>
              <a:t>MIT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3350155" y="3865563"/>
            <a:ext cx="342273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>
                <a:solidFill>
                  <a:srgbClr val="000000"/>
                </a:solidFill>
                <a:ea typeface="MS PGothic" pitchFamily="34" charset="-128"/>
              </a:rPr>
              <a:t>Caltech</a:t>
            </a:r>
            <a:endParaRPr lang="en-US" sz="7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279645" y="4030663"/>
            <a:ext cx="382349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>
                <a:solidFill>
                  <a:srgbClr val="000000"/>
                </a:solidFill>
                <a:ea typeface="MS PGothic" pitchFamily="34" charset="-128"/>
              </a:rPr>
              <a:t>UFlorida</a:t>
            </a:r>
            <a:endParaRPr lang="en-US" sz="7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233210" y="4192588"/>
            <a:ext cx="250903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>
                <a:solidFill>
                  <a:srgbClr val="000000"/>
                </a:solidFill>
                <a:ea typeface="MS PGothic" pitchFamily="34" charset="-128"/>
              </a:rPr>
              <a:t>UNeb</a:t>
            </a:r>
            <a:endParaRPr lang="en-US" sz="7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2889250" y="4243388"/>
            <a:ext cx="231666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>
                <a:solidFill>
                  <a:srgbClr val="000000"/>
                </a:solidFill>
                <a:ea typeface="MS PGothic" pitchFamily="34" charset="-128"/>
              </a:rPr>
              <a:t>PurU</a:t>
            </a:r>
            <a:endParaRPr lang="en-US" sz="7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2722433" y="3933825"/>
            <a:ext cx="270139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>
                <a:solidFill>
                  <a:srgbClr val="000000"/>
                </a:solidFill>
                <a:ea typeface="MS PGothic" pitchFamily="34" charset="-128"/>
              </a:rPr>
              <a:t>UCSD</a:t>
            </a:r>
            <a:endParaRPr lang="en-US" sz="7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2746509" y="4089400"/>
            <a:ext cx="292581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>
            <a:spAutoFit/>
          </a:bodyPr>
          <a:lstStyle/>
          <a:p>
            <a:pPr eaLnBrk="0" hangingPunct="0">
              <a:defRPr/>
            </a:pPr>
            <a:r>
              <a:rPr lang="en-US" sz="700" b="1">
                <a:solidFill>
                  <a:srgbClr val="000000"/>
                </a:solidFill>
                <a:ea typeface="MS PGothic" pitchFamily="34" charset="-128"/>
              </a:rPr>
              <a:t>UWisc</a:t>
            </a:r>
            <a:endParaRPr lang="en-US" sz="700" b="1" dirty="0">
              <a:solidFill>
                <a:srgbClr val="000000"/>
              </a:solidFill>
              <a:ea typeface="MS PGothic" pitchFamily="34" charset="-128"/>
            </a:endParaRPr>
          </a:p>
        </p:txBody>
      </p:sp>
      <p:pic>
        <p:nvPicPr>
          <p:cNvPr id="186494" name="Picture 4" descr="C:\Work\0ESNet\ESnet\Customers\HEP\LHC\T2-3 networking - LHCONE\logos\ASG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22" y="5402266"/>
            <a:ext cx="412750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495" name="Picture 5" descr="C:\Work\0ESNet\ESnet\Customers\HEP\LHC\T2-3 networking - LHCONE\logos\CANARI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23" y="5918203"/>
            <a:ext cx="760148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496" name="Picture 6" descr="C:\Work\0ESNet\ESnet\Customers\HEP\LHC\T2-3 networking - LHCONE\logos\CER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85" y="6148391"/>
            <a:ext cx="436827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497" name="Picture 7" descr="C:\Work\0ESNet\ESnet\Customers\HEP\LHC\T2-3 networking - LHCONE\logos\CUD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6573838"/>
            <a:ext cx="381794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498" name="Picture 12" descr="C:\Work\0ESNet\ESnet\Customers\HEP\LHC\T2-3 networking - LHCONE\logos\Internet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054" y="5462591"/>
            <a:ext cx="428229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499" name="Picture 13" descr="C:\Work\0ESNet\ESnet\Customers\HEP\LHC\T2-3 networking - LHCONE\logos\NORDUnet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543" y="5932488"/>
            <a:ext cx="570971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500" name="Picture 15" descr="C:\Work\0ESNet\ESnet\Customers\HEP\LHC\T2-3 networking - LHCONE\logos\RENATER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461" y="6530975"/>
            <a:ext cx="531416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501" name="Picture 16" descr="C:\Work\0ESNet\ESnet\Customers\HEP\LHC\T2-3 networking - LHCONE\logos\SARA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269" y="5514978"/>
            <a:ext cx="321602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502" name="Picture 8" descr="C:\Work\0ESNet\ESnet\Customers\HEP\LHC\T2-3 networking - LHCONE\logos\DFN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562" y="5524500"/>
            <a:ext cx="364596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503" name="Picture 9" descr="C:\Work\0ESNet\ESnet\Customers\HEP\LHC\T2-3 networking - LHCONE\logos\ESnet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558" y="5834063"/>
            <a:ext cx="278606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504" name="Picture 10" descr="C:\Work\0ESNet\ESnet\Customers\HEP\LHC\T2-3 networking - LHCONE\logos\GARR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292" y="6264275"/>
            <a:ext cx="531416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505" name="Picture 11" descr="C:\Work\0ESNet\ESnet\Customers\HEP\LHC\T2-3 networking - LHCONE\logos\GEANT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87" y="6572250"/>
            <a:ext cx="447146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506" name="Picture 18" descr="C:\Work\0ESNet\ESnet\Customers\HEP\LHC\T2-3 networking - LHCONE\logos\RedIRIS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329" y="6270628"/>
            <a:ext cx="345679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507" name="Picture 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021" y="5943603"/>
            <a:ext cx="834098" cy="13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6508" name="Picture 3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6115" y="6210303"/>
            <a:ext cx="417910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5" name="Rectangle 164"/>
          <p:cNvSpPr/>
          <p:nvPr/>
        </p:nvSpPr>
        <p:spPr>
          <a:xfrm>
            <a:off x="89862" y="548680"/>
            <a:ext cx="2090418" cy="923211"/>
          </a:xfrm>
          <a:prstGeom prst="rect">
            <a:avLst/>
          </a:prstGeom>
          <a:noFill/>
        </p:spPr>
        <p:txBody>
          <a:bodyPr wrap="none" lIns="91332" tIns="45661" rIns="91332" bIns="45661">
            <a:spAutoFit/>
          </a:bodyPr>
          <a:lstStyle/>
          <a:p>
            <a:pPr algn="ctr">
              <a:defRPr/>
            </a:pPr>
            <a:r>
              <a:rPr lang="en-US" sz="54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80808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charset="0"/>
                <a:ea typeface="ＭＳ Ｐゴシック" charset="0"/>
                <a:cs typeface="ＭＳ Ｐゴシック" charset="0"/>
              </a:rPr>
              <a:t>DRAFT</a:t>
            </a:r>
          </a:p>
        </p:txBody>
      </p:sp>
      <p:sp>
        <p:nvSpPr>
          <p:cNvPr id="186510" name="TextBox 4"/>
          <p:cNvSpPr txBox="1">
            <a:spLocks noChangeArrowheads="1"/>
          </p:cNvSpPr>
          <p:nvPr/>
        </p:nvSpPr>
        <p:spPr bwMode="auto">
          <a:xfrm>
            <a:off x="36117" y="1484316"/>
            <a:ext cx="1974746" cy="36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32" tIns="45661" rIns="91332" bIns="4566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1800" smtClean="0">
                <a:solidFill>
                  <a:srgbClr val="000000"/>
                </a:solidFill>
                <a:cs typeface="+mn-cs"/>
              </a:rPr>
              <a:t>Bill Johnston ESNet</a:t>
            </a:r>
          </a:p>
        </p:txBody>
      </p:sp>
    </p:spTree>
    <p:extLst>
      <p:ext uri="{BB962C8B-B14F-4D97-AF65-F5344CB8AC3E}">
        <p14:creationId xmlns:p14="http://schemas.microsoft.com/office/powerpoint/2010/main" val="14811315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Defined Networking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F6935E-2FBB-4254-9CC7-8D538E5953D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15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48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Defined Networking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SDN Paradigm - Network control by applications; provide an API to externally define network functionality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16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ube 7"/>
          <p:cNvSpPr/>
          <p:nvPr/>
        </p:nvSpPr>
        <p:spPr>
          <a:xfrm>
            <a:off x="773062" y="4975122"/>
            <a:ext cx="1847235" cy="675968"/>
          </a:xfrm>
          <a:prstGeom prst="cub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Packet Forwarding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Hardware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" name="Cube 8"/>
          <p:cNvSpPr/>
          <p:nvPr/>
        </p:nvSpPr>
        <p:spPr>
          <a:xfrm>
            <a:off x="685800" y="3134032"/>
            <a:ext cx="6477000" cy="685800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“Network Operating System”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" name="Cube 9"/>
          <p:cNvSpPr/>
          <p:nvPr/>
        </p:nvSpPr>
        <p:spPr>
          <a:xfrm>
            <a:off x="1600200" y="2325329"/>
            <a:ext cx="914400" cy="6858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App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" name="Cube 10"/>
          <p:cNvSpPr/>
          <p:nvPr/>
        </p:nvSpPr>
        <p:spPr>
          <a:xfrm>
            <a:off x="2590800" y="2325329"/>
            <a:ext cx="914400" cy="6858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App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2" name="Cube 11"/>
          <p:cNvSpPr/>
          <p:nvPr/>
        </p:nvSpPr>
        <p:spPr>
          <a:xfrm>
            <a:off x="3581400" y="2325329"/>
            <a:ext cx="914400" cy="6858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App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5959577" y="2325329"/>
            <a:ext cx="914400" cy="6858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App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7" name="Cube 16"/>
          <p:cNvSpPr/>
          <p:nvPr/>
        </p:nvSpPr>
        <p:spPr>
          <a:xfrm>
            <a:off x="2895600" y="5572432"/>
            <a:ext cx="1847235" cy="675968"/>
          </a:xfrm>
          <a:prstGeom prst="cub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Packet Forwarding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Hardware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8" name="Cube 17"/>
          <p:cNvSpPr/>
          <p:nvPr/>
        </p:nvSpPr>
        <p:spPr>
          <a:xfrm>
            <a:off x="3581400" y="4429432"/>
            <a:ext cx="1847235" cy="675968"/>
          </a:xfrm>
          <a:prstGeom prst="cub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Packet Forwarding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Hardware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9" name="Cube 18"/>
          <p:cNvSpPr/>
          <p:nvPr/>
        </p:nvSpPr>
        <p:spPr>
          <a:xfrm>
            <a:off x="5493159" y="5401596"/>
            <a:ext cx="1847235" cy="675968"/>
          </a:xfrm>
          <a:prstGeom prst="cub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Packet Forwarding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Hardware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6416776" y="3819832"/>
            <a:ext cx="1" cy="1581764"/>
          </a:xfrm>
          <a:prstGeom prst="straightConnector1">
            <a:avLst/>
          </a:prstGeom>
          <a:ln w="22225">
            <a:solidFill>
              <a:srgbClr val="FFFF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640758" y="3841340"/>
            <a:ext cx="0" cy="1133782"/>
          </a:xfrm>
          <a:prstGeom prst="straightConnector1">
            <a:avLst/>
          </a:prstGeom>
          <a:ln w="22225">
            <a:solidFill>
              <a:srgbClr val="FFFF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4495799" y="3856088"/>
            <a:ext cx="1" cy="573344"/>
          </a:xfrm>
          <a:prstGeom prst="straightConnector1">
            <a:avLst/>
          </a:prstGeom>
          <a:ln w="22225">
            <a:solidFill>
              <a:srgbClr val="FFFF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590800" y="5553996"/>
            <a:ext cx="304800" cy="185584"/>
          </a:xfrm>
          <a:prstGeom prst="line">
            <a:avLst/>
          </a:prstGeom>
          <a:ln w="539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8" idx="5"/>
            <a:endCxn id="18" idx="2"/>
          </p:cNvCxnSpPr>
          <p:nvPr/>
        </p:nvCxnSpPr>
        <p:spPr>
          <a:xfrm flipV="1">
            <a:off x="2620297" y="4851912"/>
            <a:ext cx="961103" cy="376698"/>
          </a:xfrm>
          <a:prstGeom prst="line">
            <a:avLst/>
          </a:prstGeom>
          <a:ln w="539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428635" y="5040261"/>
            <a:ext cx="530942" cy="361335"/>
          </a:xfrm>
          <a:prstGeom prst="line">
            <a:avLst/>
          </a:prstGeom>
          <a:ln w="539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7" idx="5"/>
            <a:endCxn id="19" idx="2"/>
          </p:cNvCxnSpPr>
          <p:nvPr/>
        </p:nvCxnSpPr>
        <p:spPr>
          <a:xfrm flipV="1">
            <a:off x="4742835" y="5824076"/>
            <a:ext cx="750324" cy="1844"/>
          </a:xfrm>
          <a:prstGeom prst="line">
            <a:avLst/>
          </a:prstGeom>
          <a:ln w="539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endCxn id="19" idx="5"/>
          </p:cNvCxnSpPr>
          <p:nvPr/>
        </p:nvCxnSpPr>
        <p:spPr>
          <a:xfrm flipH="1">
            <a:off x="7340394" y="5646788"/>
            <a:ext cx="584406" cy="8296"/>
          </a:xfrm>
          <a:prstGeom prst="line">
            <a:avLst/>
          </a:prstGeom>
          <a:ln w="539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8" idx="2"/>
          </p:cNvCxnSpPr>
          <p:nvPr/>
        </p:nvCxnSpPr>
        <p:spPr>
          <a:xfrm flipH="1">
            <a:off x="381000" y="5397602"/>
            <a:ext cx="392062" cy="0"/>
          </a:xfrm>
          <a:prstGeom prst="line">
            <a:avLst/>
          </a:prstGeom>
          <a:ln w="539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3352801" y="3831508"/>
            <a:ext cx="0" cy="1722488"/>
          </a:xfrm>
          <a:prstGeom prst="straightConnector1">
            <a:avLst/>
          </a:prstGeom>
          <a:ln w="22225">
            <a:solidFill>
              <a:srgbClr val="FFFF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810851" y="2143432"/>
            <a:ext cx="8980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FF99"/>
                </a:solidFill>
              </a:rPr>
              <a:t>. . .</a:t>
            </a:r>
            <a:endParaRPr lang="en-US" sz="4000" b="1" dirty="0">
              <a:solidFill>
                <a:srgbClr val="FFFF99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7187994" y="3011129"/>
            <a:ext cx="736806" cy="0"/>
          </a:xfrm>
          <a:prstGeom prst="straightConnector1">
            <a:avLst/>
          </a:prstGeom>
          <a:ln w="95250">
            <a:solidFill>
              <a:schemeClr val="accent2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153400" y="2780296"/>
            <a:ext cx="612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CC"/>
                </a:solidFill>
              </a:rPr>
              <a:t>API</a:t>
            </a:r>
            <a:endParaRPr lang="en-US" sz="2000" b="1" dirty="0">
              <a:solidFill>
                <a:srgbClr val="FFFFCC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989513" y="4092714"/>
            <a:ext cx="1916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CC"/>
                </a:solidFill>
              </a:rPr>
              <a:t>SNMP,  CLI, …</a:t>
            </a:r>
          </a:p>
          <a:p>
            <a:r>
              <a:rPr lang="en-US" sz="2000" b="1" dirty="0" err="1" smtClean="0">
                <a:solidFill>
                  <a:srgbClr val="FFC000"/>
                </a:solidFill>
              </a:rPr>
              <a:t>OpenFlow</a:t>
            </a:r>
            <a:endParaRPr lang="en-US" sz="2000" b="1" dirty="0">
              <a:solidFill>
                <a:srgbClr val="FFC000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7162800" y="4429432"/>
            <a:ext cx="736806" cy="0"/>
          </a:xfrm>
          <a:prstGeom prst="straightConnector1">
            <a:avLst/>
          </a:prstGeom>
          <a:ln w="95250">
            <a:solidFill>
              <a:schemeClr val="accent2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012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Standardized SDN protocol</a:t>
            </a:r>
          </a:p>
          <a:p>
            <a:pPr lvl="1"/>
            <a:r>
              <a:rPr lang="en-US" sz="1800" dirty="0" smtClean="0"/>
              <a:t>Open </a:t>
            </a:r>
            <a:r>
              <a:rPr lang="en-US" sz="1800" dirty="0"/>
              <a:t>Networking </a:t>
            </a:r>
            <a:r>
              <a:rPr lang="en-US" sz="1800" dirty="0" smtClean="0"/>
              <a:t>Foundation </a:t>
            </a:r>
            <a:br>
              <a:rPr lang="en-US" sz="1800" dirty="0" smtClean="0"/>
            </a:br>
            <a:r>
              <a:rPr lang="en-US" sz="1800" dirty="0" smtClean="0"/>
              <a:t>(https</a:t>
            </a:r>
            <a:r>
              <a:rPr lang="en-US" sz="1800" dirty="0"/>
              <a:t>://www.opennetworking.org</a:t>
            </a:r>
            <a:r>
              <a:rPr lang="en-US" sz="1800" dirty="0" smtClean="0"/>
              <a:t>/)</a:t>
            </a:r>
          </a:p>
          <a:p>
            <a:r>
              <a:rPr lang="en-US" sz="2000" dirty="0" smtClean="0"/>
              <a:t>Let external controller access/modify flow tables  </a:t>
            </a:r>
          </a:p>
          <a:p>
            <a:r>
              <a:rPr lang="en-US" sz="2000" dirty="0" smtClean="0"/>
              <a:t>Allows separation of control plane and data forwarding</a:t>
            </a:r>
          </a:p>
          <a:p>
            <a:r>
              <a:rPr lang="en-US" sz="2000" dirty="0" smtClean="0"/>
              <a:t>Simple protocol, large application space</a:t>
            </a:r>
          </a:p>
          <a:p>
            <a:pPr lvl="1"/>
            <a:r>
              <a:rPr lang="en-US" sz="1800" dirty="0"/>
              <a:t>Forwarding, access control, filtering, </a:t>
            </a:r>
            <a:br>
              <a:rPr lang="en-US" sz="1800" dirty="0"/>
            </a:br>
            <a:r>
              <a:rPr lang="en-US" sz="1800" dirty="0"/>
              <a:t>topology segmentation, load balancing, </a:t>
            </a:r>
            <a:r>
              <a:rPr lang="en-US" sz="1800" dirty="0" smtClean="0"/>
              <a:t>…</a:t>
            </a:r>
          </a:p>
          <a:p>
            <a:r>
              <a:rPr lang="en-US" sz="2000" dirty="0" smtClean="0"/>
              <a:t>Distributed or centralized</a:t>
            </a:r>
          </a:p>
          <a:p>
            <a:r>
              <a:rPr lang="en-US" sz="2000" dirty="0" smtClean="0"/>
              <a:t>Reactive or pro-active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17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2" name="Cube 31"/>
          <p:cNvSpPr/>
          <p:nvPr/>
        </p:nvSpPr>
        <p:spPr>
          <a:xfrm>
            <a:off x="419103" y="5835507"/>
            <a:ext cx="1131937" cy="469121"/>
          </a:xfrm>
          <a:prstGeom prst="cub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OpenFlow</a:t>
            </a:r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Switch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3" name="Cube 32"/>
          <p:cNvSpPr/>
          <p:nvPr/>
        </p:nvSpPr>
        <p:spPr>
          <a:xfrm>
            <a:off x="350584" y="4892873"/>
            <a:ext cx="1131937" cy="493456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Controller (PC)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849263" y="5386329"/>
            <a:ext cx="0" cy="449179"/>
          </a:xfrm>
          <a:prstGeom prst="straightConnector1">
            <a:avLst/>
          </a:prstGeom>
          <a:ln w="22225">
            <a:solidFill>
              <a:srgbClr val="FFFF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40" idx="2"/>
          </p:cNvCxnSpPr>
          <p:nvPr/>
        </p:nvCxnSpPr>
        <p:spPr>
          <a:xfrm>
            <a:off x="2678063" y="6076028"/>
            <a:ext cx="304800" cy="200164"/>
          </a:xfrm>
          <a:prstGeom prst="line">
            <a:avLst/>
          </a:prstGeom>
          <a:ln w="539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37" idx="2"/>
            <a:endCxn id="32" idx="5"/>
          </p:cNvCxnSpPr>
          <p:nvPr/>
        </p:nvCxnSpPr>
        <p:spPr>
          <a:xfrm flipH="1">
            <a:off x="1551040" y="5900108"/>
            <a:ext cx="170222" cy="111319"/>
          </a:xfrm>
          <a:prstGeom prst="line">
            <a:avLst/>
          </a:prstGeom>
          <a:ln w="539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ube 36"/>
          <p:cNvSpPr/>
          <p:nvPr/>
        </p:nvSpPr>
        <p:spPr>
          <a:xfrm>
            <a:off x="1721262" y="5606907"/>
            <a:ext cx="1131937" cy="469121"/>
          </a:xfrm>
          <a:prstGeom prst="cub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OpenFlow</a:t>
            </a:r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Switch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8" name="Cube 37"/>
          <p:cNvSpPr/>
          <p:nvPr/>
        </p:nvSpPr>
        <p:spPr>
          <a:xfrm>
            <a:off x="1721261" y="4648200"/>
            <a:ext cx="1131937" cy="493456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Controller (PC)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2151422" y="5153830"/>
            <a:ext cx="0" cy="464998"/>
          </a:xfrm>
          <a:prstGeom prst="straightConnector1">
            <a:avLst/>
          </a:prstGeom>
          <a:ln w="22225">
            <a:solidFill>
              <a:srgbClr val="FFFF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be 39"/>
          <p:cNvSpPr/>
          <p:nvPr/>
        </p:nvSpPr>
        <p:spPr>
          <a:xfrm>
            <a:off x="2982863" y="5982991"/>
            <a:ext cx="1131937" cy="469121"/>
          </a:xfrm>
          <a:prstGeom prst="cub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OpenFlow</a:t>
            </a:r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Switch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1" name="Cube 40"/>
          <p:cNvSpPr/>
          <p:nvPr/>
        </p:nvSpPr>
        <p:spPr>
          <a:xfrm>
            <a:off x="3070126" y="5009228"/>
            <a:ext cx="1131937" cy="493456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Controller (PC)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42" name="Straight Connector 41"/>
          <p:cNvCxnSpPr>
            <a:stCxn id="40" idx="5"/>
          </p:cNvCxnSpPr>
          <p:nvPr/>
        </p:nvCxnSpPr>
        <p:spPr>
          <a:xfrm>
            <a:off x="4114800" y="6158911"/>
            <a:ext cx="196031" cy="0"/>
          </a:xfrm>
          <a:prstGeom prst="line">
            <a:avLst/>
          </a:prstGeom>
          <a:ln w="539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551039" y="6242116"/>
            <a:ext cx="1431823" cy="100082"/>
          </a:xfrm>
          <a:prstGeom prst="line">
            <a:avLst/>
          </a:prstGeom>
          <a:ln w="539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32" idx="2"/>
          </p:cNvCxnSpPr>
          <p:nvPr/>
        </p:nvCxnSpPr>
        <p:spPr>
          <a:xfrm>
            <a:off x="239663" y="6128708"/>
            <a:ext cx="179440" cy="0"/>
          </a:xfrm>
          <a:prstGeom prst="line">
            <a:avLst/>
          </a:prstGeom>
          <a:ln w="539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41" idx="2"/>
          </p:cNvCxnSpPr>
          <p:nvPr/>
        </p:nvCxnSpPr>
        <p:spPr>
          <a:xfrm flipH="1" flipV="1">
            <a:off x="2830463" y="5139601"/>
            <a:ext cx="239663" cy="178037"/>
          </a:xfrm>
          <a:prstGeom prst="straightConnector1">
            <a:avLst/>
          </a:prstGeom>
          <a:ln w="22225">
            <a:solidFill>
              <a:srgbClr val="FF0000"/>
            </a:solidFill>
            <a:headEnd type="arrow"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3548830" y="5517993"/>
            <a:ext cx="0" cy="464998"/>
          </a:xfrm>
          <a:prstGeom prst="straightConnector1">
            <a:avLst/>
          </a:prstGeom>
          <a:ln w="22225">
            <a:solidFill>
              <a:srgbClr val="FFFF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3" idx="5"/>
            <a:endCxn id="38" idx="2"/>
          </p:cNvCxnSpPr>
          <p:nvPr/>
        </p:nvCxnSpPr>
        <p:spPr>
          <a:xfrm flipV="1">
            <a:off x="1482521" y="4956610"/>
            <a:ext cx="238740" cy="121309"/>
          </a:xfrm>
          <a:prstGeom prst="straightConnector1">
            <a:avLst/>
          </a:prstGeom>
          <a:ln w="22225">
            <a:solidFill>
              <a:srgbClr val="FF0000"/>
            </a:solidFill>
            <a:headEnd type="arrow"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ube 47"/>
          <p:cNvSpPr/>
          <p:nvPr/>
        </p:nvSpPr>
        <p:spPr>
          <a:xfrm>
            <a:off x="5328472" y="5844216"/>
            <a:ext cx="1131937" cy="469121"/>
          </a:xfrm>
          <a:prstGeom prst="cub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OpenFlow</a:t>
            </a:r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Switch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5758632" y="5187054"/>
            <a:ext cx="871998" cy="657164"/>
          </a:xfrm>
          <a:prstGeom prst="straightConnector1">
            <a:avLst/>
          </a:prstGeom>
          <a:ln w="22225">
            <a:solidFill>
              <a:srgbClr val="FFFF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endCxn id="56" idx="2"/>
          </p:cNvCxnSpPr>
          <p:nvPr/>
        </p:nvCxnSpPr>
        <p:spPr>
          <a:xfrm>
            <a:off x="7587432" y="6084737"/>
            <a:ext cx="304800" cy="200164"/>
          </a:xfrm>
          <a:prstGeom prst="line">
            <a:avLst/>
          </a:prstGeom>
          <a:ln w="539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53" idx="2"/>
            <a:endCxn id="48" idx="5"/>
          </p:cNvCxnSpPr>
          <p:nvPr/>
        </p:nvCxnSpPr>
        <p:spPr>
          <a:xfrm flipH="1">
            <a:off x="6460409" y="5908817"/>
            <a:ext cx="170222" cy="111319"/>
          </a:xfrm>
          <a:prstGeom prst="line">
            <a:avLst/>
          </a:prstGeom>
          <a:ln w="539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Cube 52"/>
          <p:cNvSpPr/>
          <p:nvPr/>
        </p:nvSpPr>
        <p:spPr>
          <a:xfrm>
            <a:off x="6630631" y="5615616"/>
            <a:ext cx="1131937" cy="469121"/>
          </a:xfrm>
          <a:prstGeom prst="cub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OpenFlow</a:t>
            </a:r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Switch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4" name="Cube 53"/>
          <p:cNvSpPr/>
          <p:nvPr/>
        </p:nvSpPr>
        <p:spPr>
          <a:xfrm>
            <a:off x="6630630" y="4656909"/>
            <a:ext cx="1131937" cy="493456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Controller (PC)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 flipV="1">
            <a:off x="7060791" y="5162539"/>
            <a:ext cx="0" cy="464998"/>
          </a:xfrm>
          <a:prstGeom prst="straightConnector1">
            <a:avLst/>
          </a:prstGeom>
          <a:ln w="22225">
            <a:solidFill>
              <a:srgbClr val="FFFF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ube 55"/>
          <p:cNvSpPr/>
          <p:nvPr/>
        </p:nvSpPr>
        <p:spPr>
          <a:xfrm>
            <a:off x="7892232" y="5991700"/>
            <a:ext cx="1131937" cy="469121"/>
          </a:xfrm>
          <a:prstGeom prst="cub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OpenFlow</a:t>
            </a:r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Switch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58" name="Straight Connector 57"/>
          <p:cNvCxnSpPr>
            <a:stCxn id="56" idx="5"/>
          </p:cNvCxnSpPr>
          <p:nvPr/>
        </p:nvCxnSpPr>
        <p:spPr>
          <a:xfrm>
            <a:off x="9024169" y="6167620"/>
            <a:ext cx="196031" cy="0"/>
          </a:xfrm>
          <a:prstGeom prst="line">
            <a:avLst/>
          </a:prstGeom>
          <a:ln w="539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6460408" y="6250825"/>
            <a:ext cx="1431823" cy="100082"/>
          </a:xfrm>
          <a:prstGeom prst="line">
            <a:avLst/>
          </a:prstGeom>
          <a:ln w="539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endCxn id="48" idx="2"/>
          </p:cNvCxnSpPr>
          <p:nvPr/>
        </p:nvCxnSpPr>
        <p:spPr>
          <a:xfrm>
            <a:off x="5149032" y="6137417"/>
            <a:ext cx="179440" cy="0"/>
          </a:xfrm>
          <a:prstGeom prst="line">
            <a:avLst/>
          </a:prstGeom>
          <a:ln w="539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 flipV="1">
            <a:off x="7762567" y="5112265"/>
            <a:ext cx="695632" cy="879435"/>
          </a:xfrm>
          <a:prstGeom prst="straightConnector1">
            <a:avLst/>
          </a:prstGeom>
          <a:ln w="22225">
            <a:solidFill>
              <a:srgbClr val="FFFF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Cube 65"/>
          <p:cNvSpPr/>
          <p:nvPr/>
        </p:nvSpPr>
        <p:spPr>
          <a:xfrm>
            <a:off x="7462644" y="1564560"/>
            <a:ext cx="1905000" cy="457200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Controller (PC)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7" name="Cube 66"/>
          <p:cNvSpPr/>
          <p:nvPr/>
        </p:nvSpPr>
        <p:spPr>
          <a:xfrm>
            <a:off x="7055832" y="2789253"/>
            <a:ext cx="2746886" cy="1249347"/>
          </a:xfrm>
          <a:prstGeom prst="cube">
            <a:avLst/>
          </a:prstGeom>
          <a:solidFill>
            <a:srgbClr val="0070C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Flow Tables</a:t>
            </a: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endParaRPr lang="en-US" sz="1400" dirty="0">
              <a:solidFill>
                <a:schemeClr val="tx1"/>
              </a:solidFill>
            </a:endParaRPr>
          </a:p>
          <a:p>
            <a:pPr algn="ctr"/>
            <a:endParaRPr lang="en-US" sz="1400" dirty="0" smtClean="0">
              <a:solidFill>
                <a:schemeClr val="tx1"/>
              </a:solidFill>
            </a:endParaRPr>
          </a:p>
        </p:txBody>
      </p:sp>
      <p:sp>
        <p:nvSpPr>
          <p:cNvPr id="68" name="Cube 67"/>
          <p:cNvSpPr/>
          <p:nvPr/>
        </p:nvSpPr>
        <p:spPr>
          <a:xfrm>
            <a:off x="7467600" y="1295400"/>
            <a:ext cx="609600" cy="3429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App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9" name="Cube 68"/>
          <p:cNvSpPr/>
          <p:nvPr/>
        </p:nvSpPr>
        <p:spPr>
          <a:xfrm>
            <a:off x="8062452" y="1295400"/>
            <a:ext cx="609600" cy="3429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App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338867" y="2778495"/>
            <a:ext cx="17780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 smtClean="0"/>
              <a:t>OpenFlow</a:t>
            </a:r>
            <a:r>
              <a:rPr lang="en-US" sz="1600" i="1" dirty="0" smtClean="0"/>
              <a:t> Switch</a:t>
            </a:r>
            <a:endParaRPr lang="en-US" sz="1600" i="1" dirty="0"/>
          </a:p>
        </p:txBody>
      </p:sp>
      <p:sp>
        <p:nvSpPr>
          <p:cNvPr id="71" name="Rectangle 70"/>
          <p:cNvSpPr/>
          <p:nvPr/>
        </p:nvSpPr>
        <p:spPr>
          <a:xfrm>
            <a:off x="7114826" y="3475053"/>
            <a:ext cx="554292" cy="457200"/>
          </a:xfrm>
          <a:prstGeom prst="rect">
            <a:avLst/>
          </a:prstGeom>
          <a:solidFill>
            <a:srgbClr val="CCEC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MAC</a:t>
            </a:r>
          </a:p>
          <a:p>
            <a:pPr algn="ctr"/>
            <a:r>
              <a:rPr lang="en-US" sz="1200" dirty="0" err="1" smtClean="0">
                <a:solidFill>
                  <a:schemeClr val="bg1"/>
                </a:solidFill>
              </a:rPr>
              <a:t>src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7669118" y="3475053"/>
            <a:ext cx="557145" cy="457200"/>
          </a:xfrm>
          <a:prstGeom prst="rect">
            <a:avLst/>
          </a:prstGeom>
          <a:solidFill>
            <a:srgbClr val="CCEC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MAC</a:t>
            </a:r>
          </a:p>
          <a:p>
            <a:pPr algn="ctr"/>
            <a:r>
              <a:rPr lang="en-US" sz="1200" dirty="0" err="1" smtClean="0">
                <a:solidFill>
                  <a:schemeClr val="bg1"/>
                </a:solidFill>
              </a:rPr>
              <a:t>dst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8224056" y="3475053"/>
            <a:ext cx="501401" cy="457200"/>
          </a:xfrm>
          <a:prstGeom prst="rect">
            <a:avLst/>
          </a:prstGeom>
          <a:solidFill>
            <a:srgbClr val="CCEC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…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8696433" y="3465494"/>
            <a:ext cx="777768" cy="457200"/>
          </a:xfrm>
          <a:prstGeom prst="rect">
            <a:avLst/>
          </a:prstGeom>
          <a:solidFill>
            <a:srgbClr val="CCFFC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ACTION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75" name="Straight Arrow Connector 74"/>
          <p:cNvCxnSpPr>
            <a:endCxn id="66" idx="3"/>
          </p:cNvCxnSpPr>
          <p:nvPr/>
        </p:nvCxnSpPr>
        <p:spPr>
          <a:xfrm flipV="1">
            <a:off x="8355534" y="2021760"/>
            <a:ext cx="2460" cy="767493"/>
          </a:xfrm>
          <a:prstGeom prst="straightConnector1">
            <a:avLst/>
          </a:prstGeom>
          <a:ln w="22225">
            <a:solidFill>
              <a:srgbClr val="FFFF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TextBox 1026"/>
          <p:cNvSpPr txBox="1"/>
          <p:nvPr/>
        </p:nvSpPr>
        <p:spPr>
          <a:xfrm>
            <a:off x="8529444" y="2096869"/>
            <a:ext cx="1300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OpenFlow</a:t>
            </a:r>
            <a:endParaRPr lang="en-US" b="1" dirty="0" smtClean="0"/>
          </a:p>
          <a:p>
            <a:pPr algn="ctr"/>
            <a:r>
              <a:rPr lang="en-US" b="1" dirty="0" smtClean="0"/>
              <a:t>Protocol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9850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Point-to-point service pilot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F6935E-2FBB-4254-9CC7-8D538E5953D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18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612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Dynamic Bandwidth Allocation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Will be one of the services to be provided in LHCONE</a:t>
            </a:r>
          </a:p>
          <a:p>
            <a:r>
              <a:rPr lang="en-US" sz="2000" dirty="0" smtClean="0"/>
              <a:t>Allows to allocate network capacity on as-needed basis</a:t>
            </a:r>
          </a:p>
          <a:p>
            <a:pPr lvl="1"/>
            <a:r>
              <a:rPr lang="en-US" sz="1800" dirty="0" smtClean="0"/>
              <a:t>Instantaneous (“Bandwidth on Demand”), or </a:t>
            </a:r>
          </a:p>
          <a:p>
            <a:pPr lvl="1"/>
            <a:r>
              <a:rPr lang="en-US" sz="1800" dirty="0" smtClean="0"/>
              <a:t>Scheduled allocation</a:t>
            </a:r>
          </a:p>
          <a:p>
            <a:r>
              <a:rPr lang="en-US" sz="2000" dirty="0" smtClean="0"/>
              <a:t>Significant effort in R&amp;E Networking community</a:t>
            </a:r>
          </a:p>
          <a:p>
            <a:pPr lvl="1"/>
            <a:r>
              <a:rPr lang="en-US" sz="1800" dirty="0" err="1" smtClean="0"/>
              <a:t>Standardisation</a:t>
            </a:r>
            <a:r>
              <a:rPr lang="en-US" sz="1800" dirty="0" smtClean="0"/>
              <a:t> through OGF (OGF-NSI, OGF-NML)</a:t>
            </a:r>
          </a:p>
          <a:p>
            <a:r>
              <a:rPr lang="en-US" sz="2000" dirty="0" smtClean="0"/>
              <a:t>Dynamic Circuit Service is present in several advanced R&amp;E networks </a:t>
            </a:r>
          </a:p>
          <a:p>
            <a:pPr lvl="1"/>
            <a:r>
              <a:rPr lang="en-US" sz="1800" dirty="0" err="1" smtClean="0"/>
              <a:t>SURFnet</a:t>
            </a:r>
            <a:r>
              <a:rPr lang="en-US" sz="1800" dirty="0" smtClean="0"/>
              <a:t> (DRAC)</a:t>
            </a:r>
          </a:p>
          <a:p>
            <a:pPr lvl="1"/>
            <a:r>
              <a:rPr lang="en-US" sz="1800" dirty="0" smtClean="0"/>
              <a:t>ESnet (OSCARS)</a:t>
            </a:r>
          </a:p>
          <a:p>
            <a:pPr lvl="1"/>
            <a:r>
              <a:rPr lang="en-US" sz="1800" dirty="0" smtClean="0"/>
              <a:t>Internet2 (ION)</a:t>
            </a:r>
          </a:p>
          <a:p>
            <a:pPr lvl="1"/>
            <a:r>
              <a:rPr lang="en-US" sz="1800" dirty="0" smtClean="0"/>
              <a:t>US LHCNet (OSCARS)</a:t>
            </a:r>
          </a:p>
          <a:p>
            <a:r>
              <a:rPr lang="en-US" sz="2000" dirty="0" smtClean="0"/>
              <a:t>Planned (or in experimental deployment)</a:t>
            </a:r>
          </a:p>
          <a:p>
            <a:pPr lvl="1"/>
            <a:r>
              <a:rPr lang="en-US" sz="1800" dirty="0" smtClean="0"/>
              <a:t>E.g. JGN (Japan), GEANT (</a:t>
            </a:r>
            <a:r>
              <a:rPr lang="en-US" sz="1800" dirty="0" err="1" smtClean="0"/>
              <a:t>AutoBahn</a:t>
            </a:r>
            <a:r>
              <a:rPr lang="en-US" sz="1800" dirty="0" smtClean="0"/>
              <a:t>), RNP (OSCARS/DCN), …</a:t>
            </a:r>
          </a:p>
          <a:p>
            <a:r>
              <a:rPr lang="en-US" sz="2000" dirty="0" smtClean="0"/>
              <a:t>DYNES: NSF funded project to </a:t>
            </a:r>
            <a:r>
              <a:rPr lang="en-US" sz="2000" dirty="0"/>
              <a:t>extend hybrid &amp; </a:t>
            </a:r>
            <a:r>
              <a:rPr lang="en-US" sz="2000" dirty="0" smtClean="0"/>
              <a:t>dynamic network capabilities </a:t>
            </a:r>
            <a:r>
              <a:rPr lang="en-US" sz="2000" dirty="0"/>
              <a:t>to campus &amp; regional networks </a:t>
            </a:r>
            <a:endParaRPr lang="en-US" sz="2000" dirty="0" smtClean="0"/>
          </a:p>
          <a:p>
            <a:pPr lvl="1"/>
            <a:r>
              <a:rPr lang="en-US" sz="1800" dirty="0" smtClean="0"/>
              <a:t>In </a:t>
            </a:r>
            <a:r>
              <a:rPr lang="en-US" sz="1800" dirty="0" smtClean="0"/>
              <a:t>deployment </a:t>
            </a:r>
            <a:r>
              <a:rPr lang="en-US" sz="1800" dirty="0" smtClean="0"/>
              <a:t>phase; fully operational in 2012</a:t>
            </a:r>
            <a:endParaRPr lang="en-US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1676B-D094-404A-9E92-B45DA11BF565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19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97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9753600" cy="5410200"/>
          </a:xfrm>
        </p:spPr>
        <p:txBody>
          <a:bodyPr/>
          <a:lstStyle/>
          <a:p>
            <a:r>
              <a:rPr lang="en-US" dirty="0"/>
              <a:t>In a nutshell, LHCONE was born (out the </a:t>
            </a:r>
            <a:r>
              <a:rPr lang="en-US" dirty="0">
                <a:ea typeface="ＭＳ Ｐゴシック" pitchFamily="34" charset="-128"/>
              </a:rPr>
              <a:t>2010 transatlantic workshop at CERN) to address </a:t>
            </a:r>
            <a:r>
              <a:rPr lang="en-US" dirty="0" smtClean="0">
                <a:ea typeface="ＭＳ Ｐゴシック" pitchFamily="34" charset="-128"/>
              </a:rPr>
              <a:t>two main issues</a:t>
            </a:r>
            <a:r>
              <a:rPr lang="en-US" dirty="0">
                <a:ea typeface="ＭＳ Ｐゴシック" pitchFamily="34" charset="-128"/>
              </a:rPr>
              <a:t>:</a:t>
            </a:r>
          </a:p>
          <a:p>
            <a:pPr lvl="1" eaLnBrk="1" hangingPunct="1"/>
            <a:r>
              <a:rPr lang="en-US" dirty="0">
                <a:ea typeface="ＭＳ Ｐゴシック" pitchFamily="34" charset="-128"/>
              </a:rPr>
              <a:t>To ensure that the services to the science community maintain their quality and </a:t>
            </a:r>
            <a:r>
              <a:rPr lang="en-US" dirty="0" smtClean="0">
                <a:ea typeface="ＭＳ Ｐゴシック" pitchFamily="34" charset="-128"/>
              </a:rPr>
              <a:t>reliability</a:t>
            </a:r>
            <a:endParaRPr lang="en-US" dirty="0">
              <a:ea typeface="ＭＳ Ｐゴシック" pitchFamily="34" charset="-128"/>
            </a:endParaRPr>
          </a:p>
          <a:p>
            <a:pPr lvl="1" eaLnBrk="1" hangingPunct="1"/>
            <a:r>
              <a:rPr lang="en-US" dirty="0">
                <a:ea typeface="ＭＳ Ｐゴシック" pitchFamily="34" charset="-128"/>
              </a:rPr>
              <a:t>To protect existing R&amp;E infrastructures against the potential </a:t>
            </a:r>
            <a:r>
              <a:rPr lang="en-US" altLang="en-US" dirty="0">
                <a:ea typeface="ＭＳ Ｐゴシック" pitchFamily="34" charset="-128"/>
              </a:rPr>
              <a:t>“</a:t>
            </a:r>
            <a:r>
              <a:rPr lang="en-US" dirty="0">
                <a:ea typeface="ＭＳ Ｐゴシック" pitchFamily="34" charset="-128"/>
              </a:rPr>
              <a:t>threats</a:t>
            </a:r>
            <a:r>
              <a:rPr lang="en-US" altLang="en-US" dirty="0">
                <a:ea typeface="ＭＳ Ｐゴシック" pitchFamily="34" charset="-128"/>
              </a:rPr>
              <a:t>”</a:t>
            </a:r>
            <a:r>
              <a:rPr lang="en-US" dirty="0">
                <a:ea typeface="ＭＳ Ｐゴシック" pitchFamily="34" charset="-128"/>
              </a:rPr>
              <a:t> </a:t>
            </a:r>
            <a:r>
              <a:rPr lang="en-US" dirty="0" smtClean="0">
                <a:ea typeface="ＭＳ Ｐゴシック" pitchFamily="34" charset="-128"/>
              </a:rPr>
              <a:t>of very large data flows that look like </a:t>
            </a:r>
            <a:r>
              <a:rPr lang="en-US" altLang="en-US" dirty="0" smtClean="0">
                <a:ea typeface="ＭＳ Ｐゴシック" pitchFamily="34" charset="-128"/>
              </a:rPr>
              <a:t>‘</a:t>
            </a:r>
            <a:r>
              <a:rPr lang="en-US" dirty="0" smtClean="0">
                <a:ea typeface="ＭＳ Ｐゴシック" pitchFamily="34" charset="-128"/>
              </a:rPr>
              <a:t>denial of service</a:t>
            </a:r>
            <a:r>
              <a:rPr lang="en-US" altLang="en-US" dirty="0" smtClean="0">
                <a:ea typeface="ＭＳ Ｐゴシック" pitchFamily="34" charset="-128"/>
              </a:rPr>
              <a:t>’</a:t>
            </a:r>
            <a:r>
              <a:rPr lang="en-US" dirty="0" smtClean="0">
                <a:ea typeface="ＭＳ Ｐゴシック" pitchFamily="34" charset="-128"/>
              </a:rPr>
              <a:t> attacks</a:t>
            </a:r>
          </a:p>
          <a:p>
            <a:r>
              <a:rPr lang="en-US" dirty="0" smtClean="0"/>
              <a:t>LHCONE is expected to </a:t>
            </a:r>
          </a:p>
          <a:p>
            <a:pPr lvl="1"/>
            <a:r>
              <a:rPr lang="en-US" dirty="0" smtClean="0"/>
              <a:t>Provide </a:t>
            </a:r>
            <a:r>
              <a:rPr lang="en-US" dirty="0"/>
              <a:t>some </a:t>
            </a:r>
            <a:r>
              <a:rPr lang="en-US" dirty="0" smtClean="0"/>
              <a:t>guarantees </a:t>
            </a:r>
            <a:r>
              <a:rPr lang="en-US" dirty="0"/>
              <a:t>of performance</a:t>
            </a:r>
          </a:p>
          <a:p>
            <a:pPr lvl="2"/>
            <a:r>
              <a:rPr lang="en-US" b="1" dirty="0"/>
              <a:t>Large data flows across managed bandwidth that would provide better determinism than shared IP </a:t>
            </a:r>
            <a:r>
              <a:rPr lang="en-US" b="1" dirty="0" smtClean="0"/>
              <a:t>networks</a:t>
            </a:r>
            <a:endParaRPr lang="en-US" b="1" dirty="0"/>
          </a:p>
          <a:p>
            <a:pPr lvl="2"/>
            <a:r>
              <a:rPr lang="en-US" b="1" dirty="0"/>
              <a:t>Segregation from competing traffic </a:t>
            </a:r>
            <a:r>
              <a:rPr lang="en-US" b="1" dirty="0" smtClean="0"/>
              <a:t>flows</a:t>
            </a:r>
            <a:endParaRPr lang="en-US" b="1" dirty="0"/>
          </a:p>
          <a:p>
            <a:pPr lvl="2"/>
            <a:r>
              <a:rPr lang="en-US" b="1" dirty="0"/>
              <a:t>Manage capacity as #</a:t>
            </a:r>
            <a:r>
              <a:rPr lang="en-US" b="1" dirty="0" smtClean="0"/>
              <a:t> </a:t>
            </a:r>
            <a:r>
              <a:rPr lang="en-US" b="1" dirty="0"/>
              <a:t>sites x Max flow/site x #</a:t>
            </a:r>
            <a:r>
              <a:rPr lang="en-US" b="1" dirty="0" smtClean="0"/>
              <a:t> </a:t>
            </a:r>
            <a:r>
              <a:rPr lang="en-US" b="1" dirty="0"/>
              <a:t>Flows </a:t>
            </a:r>
            <a:r>
              <a:rPr lang="en-US" b="1" dirty="0" smtClean="0"/>
              <a:t>increases</a:t>
            </a:r>
            <a:endParaRPr lang="en-US" b="1" dirty="0"/>
          </a:p>
          <a:p>
            <a:pPr lvl="1"/>
            <a:r>
              <a:rPr lang="en-US" dirty="0" smtClean="0"/>
              <a:t>Provide ways for better </a:t>
            </a:r>
            <a:r>
              <a:rPr lang="en-US" dirty="0" err="1"/>
              <a:t>utilisation</a:t>
            </a:r>
            <a:r>
              <a:rPr lang="en-US" dirty="0"/>
              <a:t> of resources</a:t>
            </a:r>
          </a:p>
          <a:p>
            <a:pPr lvl="2"/>
            <a:r>
              <a:rPr lang="en-US" b="1" dirty="0"/>
              <a:t>Use all available </a:t>
            </a:r>
            <a:r>
              <a:rPr lang="en-US" b="1" dirty="0" smtClean="0"/>
              <a:t>resources, </a:t>
            </a:r>
            <a:r>
              <a:rPr lang="en-US" b="1" dirty="0"/>
              <a:t>especially </a:t>
            </a:r>
            <a:r>
              <a:rPr lang="en-US" b="1" dirty="0" smtClean="0"/>
              <a:t>transatlantic</a:t>
            </a:r>
            <a:endParaRPr lang="en-US" b="1" dirty="0"/>
          </a:p>
          <a:p>
            <a:pPr lvl="2"/>
            <a:r>
              <a:rPr lang="en-US" b="1" dirty="0"/>
              <a:t>Provide </a:t>
            </a:r>
            <a:r>
              <a:rPr lang="en-US" b="1" dirty="0" smtClean="0"/>
              <a:t>Traffic </a:t>
            </a:r>
            <a:r>
              <a:rPr lang="en-US" b="1" dirty="0"/>
              <a:t>E</a:t>
            </a:r>
            <a:r>
              <a:rPr lang="en-US" b="1" dirty="0" smtClean="0"/>
              <a:t>ngineering and flow management capability</a:t>
            </a:r>
            <a:endParaRPr lang="en-US" b="1" dirty="0"/>
          </a:p>
          <a:p>
            <a:pPr lvl="1"/>
            <a:r>
              <a:rPr lang="en-US" dirty="0"/>
              <a:t>Leverage investments being made in advanced </a:t>
            </a:r>
            <a:r>
              <a:rPr lang="en-US" dirty="0" smtClean="0"/>
              <a:t>networking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LHCONE </a:t>
            </a:r>
            <a:r>
              <a:rPr lang="en-US" dirty="0"/>
              <a:t>i</a:t>
            </a:r>
            <a:r>
              <a:rPr lang="en-US" dirty="0" smtClean="0"/>
              <a:t>n a Nutshell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6424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Dynamic Circuits: On-demand Point-to-Point Layer-2 Paths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20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3" descr="demo layou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2039318"/>
            <a:ext cx="7772400" cy="4742482"/>
          </a:xfrm>
        </p:spPr>
      </p:pic>
      <p:sp>
        <p:nvSpPr>
          <p:cNvPr id="7" name="Freeform 6"/>
          <p:cNvSpPr/>
          <p:nvPr/>
        </p:nvSpPr>
        <p:spPr>
          <a:xfrm>
            <a:off x="1710813" y="5633884"/>
            <a:ext cx="6931742" cy="280598"/>
          </a:xfrm>
          <a:custGeom>
            <a:avLst/>
            <a:gdLst>
              <a:gd name="connsiteX0" fmla="*/ 0 w 6931742"/>
              <a:gd name="connsiteY0" fmla="*/ 73742 h 280598"/>
              <a:gd name="connsiteX1" fmla="*/ 2197510 w 6931742"/>
              <a:gd name="connsiteY1" fmla="*/ 14748 h 280598"/>
              <a:gd name="connsiteX2" fmla="*/ 3170903 w 6931742"/>
              <a:gd name="connsiteY2" fmla="*/ 280219 h 280598"/>
              <a:gd name="connsiteX3" fmla="*/ 3878826 w 6931742"/>
              <a:gd name="connsiteY3" fmla="*/ 73742 h 280598"/>
              <a:gd name="connsiteX4" fmla="*/ 5899355 w 6931742"/>
              <a:gd name="connsiteY4" fmla="*/ 88490 h 280598"/>
              <a:gd name="connsiteX5" fmla="*/ 6931742 w 6931742"/>
              <a:gd name="connsiteY5" fmla="*/ 0 h 280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31742" h="280598">
                <a:moveTo>
                  <a:pt x="0" y="73742"/>
                </a:moveTo>
                <a:cubicBezTo>
                  <a:pt x="834513" y="27038"/>
                  <a:pt x="1669026" y="-19665"/>
                  <a:pt x="2197510" y="14748"/>
                </a:cubicBezTo>
                <a:cubicBezTo>
                  <a:pt x="2725994" y="49161"/>
                  <a:pt x="2890684" y="270387"/>
                  <a:pt x="3170903" y="280219"/>
                </a:cubicBezTo>
                <a:cubicBezTo>
                  <a:pt x="3451122" y="290051"/>
                  <a:pt x="3424084" y="105697"/>
                  <a:pt x="3878826" y="73742"/>
                </a:cubicBezTo>
                <a:cubicBezTo>
                  <a:pt x="4333568" y="41787"/>
                  <a:pt x="5390536" y="100780"/>
                  <a:pt x="5899355" y="88490"/>
                </a:cubicBezTo>
                <a:cubicBezTo>
                  <a:pt x="6408174" y="76200"/>
                  <a:pt x="6669958" y="38100"/>
                  <a:pt x="6931742" y="0"/>
                </a:cubicBezTo>
              </a:path>
            </a:pathLst>
          </a:custGeom>
          <a:noFill/>
          <a:ln w="952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219200" y="1042456"/>
            <a:ext cx="7391400" cy="797421"/>
          </a:xfrm>
          <a:prstGeom prst="rect">
            <a:avLst/>
          </a:prstGeom>
          <a:solidFill>
            <a:srgbClr val="FFFFCC"/>
          </a:solidFill>
          <a:ln w="19050">
            <a:solidFill>
              <a:srgbClr val="99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  <a:tabLst>
                <a:tab pos="457200" algn="l"/>
              </a:tabLst>
            </a:pPr>
            <a:r>
              <a:rPr lang="en-US" sz="2000" b="1" dirty="0" smtClean="0">
                <a:solidFill>
                  <a:srgbClr val="990000"/>
                </a:solidFill>
              </a:rPr>
              <a:t>Bandwidth requested by “User” Agent (application or GUI):</a:t>
            </a:r>
          </a:p>
          <a:p>
            <a:pPr marL="342900" indent="-342900">
              <a:lnSpc>
                <a:spcPct val="85000"/>
              </a:lnSpc>
              <a:buFontTx/>
              <a:buChar char="-"/>
              <a:tabLst>
                <a:tab pos="457200" algn="l"/>
              </a:tabLst>
            </a:pPr>
            <a:r>
              <a:rPr lang="en-US" sz="2000" b="1" dirty="0" smtClean="0">
                <a:solidFill>
                  <a:srgbClr val="990000"/>
                </a:solidFill>
              </a:rPr>
              <a:t>Scheduled</a:t>
            </a:r>
          </a:p>
          <a:p>
            <a:pPr marL="342900" indent="-342900">
              <a:lnSpc>
                <a:spcPct val="85000"/>
              </a:lnSpc>
              <a:buFontTx/>
              <a:buChar char="-"/>
              <a:tabLst>
                <a:tab pos="457200" algn="l"/>
              </a:tabLst>
            </a:pPr>
            <a:r>
              <a:rPr lang="en-US" sz="2000" b="1" dirty="0" smtClean="0">
                <a:solidFill>
                  <a:srgbClr val="990000"/>
                </a:solidFill>
              </a:rPr>
              <a:t>On-demand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52400" y="4191000"/>
            <a:ext cx="4038600" cy="877163"/>
          </a:xfrm>
          <a:prstGeom prst="rect">
            <a:avLst/>
          </a:prstGeom>
          <a:solidFill>
            <a:srgbClr val="FFFFCC"/>
          </a:solidFill>
          <a:ln w="19050">
            <a:solidFill>
              <a:srgbClr val="99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  <a:tabLst>
                <a:tab pos="457200" algn="l"/>
              </a:tabLst>
            </a:pPr>
            <a:r>
              <a:rPr lang="en-US" sz="2000" b="1" dirty="0" smtClean="0">
                <a:solidFill>
                  <a:srgbClr val="990000"/>
                </a:solidFill>
              </a:rPr>
              <a:t>2009 Example: CERN-Caltech using the </a:t>
            </a:r>
            <a:r>
              <a:rPr lang="en-US" sz="2000" b="1" dirty="0" smtClean="0">
                <a:solidFill>
                  <a:srgbClr val="990000"/>
                </a:solidFill>
              </a:rPr>
              <a:t>OSCARS </a:t>
            </a:r>
            <a:r>
              <a:rPr lang="en-US" sz="2000" b="1" dirty="0" smtClean="0">
                <a:solidFill>
                  <a:srgbClr val="990000"/>
                </a:solidFill>
              </a:rPr>
              <a:t>reservation system developed by </a:t>
            </a:r>
            <a:r>
              <a:rPr lang="en-US" sz="2000" b="1" dirty="0" err="1" smtClean="0">
                <a:solidFill>
                  <a:srgbClr val="990000"/>
                </a:solidFill>
              </a:rPr>
              <a:t>ESNet</a:t>
            </a:r>
            <a:endParaRPr lang="en-US" sz="2000" b="1" dirty="0" smtClean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426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36" y="2273877"/>
            <a:ext cx="6061364" cy="4546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Aiming at definition of a Connection Service in a technology agnostic way</a:t>
            </a:r>
          </a:p>
          <a:p>
            <a:r>
              <a:rPr lang="en-US" sz="2000" dirty="0" smtClean="0"/>
              <a:t>Network Service Agent  (NSA)</a:t>
            </a:r>
          </a:p>
          <a:p>
            <a:r>
              <a:rPr lang="en-US" sz="2000" dirty="0" smtClean="0"/>
              <a:t>High-level protocol</a:t>
            </a:r>
          </a:p>
          <a:p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OGF NSI Framework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21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48400" y="1676400"/>
            <a:ext cx="3505200" cy="3109128"/>
          </a:xfrm>
          <a:prstGeom prst="rect">
            <a:avLst/>
          </a:prstGeom>
          <a:solidFill>
            <a:schemeClr val="tx1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1" y="1676400"/>
            <a:ext cx="3200400" cy="3109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562600" y="4648200"/>
            <a:ext cx="3810000" cy="353943"/>
          </a:xfrm>
          <a:prstGeom prst="rect">
            <a:avLst/>
          </a:prstGeom>
          <a:solidFill>
            <a:srgbClr val="FFFFCC"/>
          </a:solidFill>
          <a:ln w="19050">
            <a:solidFill>
              <a:srgbClr val="99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85000"/>
              </a:lnSpc>
              <a:tabLst>
                <a:tab pos="457200" algn="l"/>
              </a:tabLst>
            </a:pPr>
            <a:r>
              <a:rPr lang="en-US" sz="2000" b="1" dirty="0" smtClean="0">
                <a:solidFill>
                  <a:srgbClr val="990000"/>
                </a:solidFill>
              </a:rPr>
              <a:t>Jerry </a:t>
            </a:r>
            <a:r>
              <a:rPr lang="en-US" sz="2000" b="1" dirty="0" err="1" smtClean="0">
                <a:solidFill>
                  <a:srgbClr val="990000"/>
                </a:solidFill>
              </a:rPr>
              <a:t>Sobieski</a:t>
            </a:r>
            <a:r>
              <a:rPr lang="en-US" sz="2000" b="1" dirty="0" smtClean="0">
                <a:solidFill>
                  <a:srgbClr val="990000"/>
                </a:solidFill>
              </a:rPr>
              <a:t>, </a:t>
            </a:r>
            <a:r>
              <a:rPr lang="en-US" sz="2000" b="1" dirty="0" err="1" smtClean="0">
                <a:solidFill>
                  <a:srgbClr val="990000"/>
                </a:solidFill>
              </a:rPr>
              <a:t>NORDUnet</a:t>
            </a:r>
            <a:endParaRPr lang="en-US" sz="2000" b="1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66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GLIF Open </a:t>
            </a:r>
            <a:r>
              <a:rPr lang="en-US" dirty="0" err="1" smtClean="0"/>
              <a:t>Lightpath</a:t>
            </a:r>
            <a:r>
              <a:rPr lang="en-US" dirty="0" smtClean="0"/>
              <a:t> Exchanges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22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34" y="1524000"/>
            <a:ext cx="9482666" cy="5334000"/>
          </a:xfrm>
        </p:spPr>
      </p:pic>
      <p:pic>
        <p:nvPicPr>
          <p:cNvPr id="6" name="Picture 8" descr="NetherLight-GLIFformat-April201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400185"/>
            <a:ext cx="4267200" cy="2666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648200" y="1143000"/>
            <a:ext cx="434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Exchange Points operated by the Research and Education Network community</a:t>
            </a:r>
          </a:p>
          <a:p>
            <a:r>
              <a:rPr lang="en-US" sz="2000" b="1" dirty="0" smtClean="0"/>
              <a:t>http://glif.is</a:t>
            </a:r>
            <a:endParaRPr lang="en-US" sz="2000" b="1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28600" y="1143000"/>
            <a:ext cx="4419600" cy="301621"/>
          </a:xfrm>
          <a:prstGeom prst="rect">
            <a:avLst/>
          </a:prstGeom>
          <a:solidFill>
            <a:srgbClr val="FFFFCC"/>
          </a:solidFill>
          <a:ln w="19050">
            <a:solidFill>
              <a:srgbClr val="99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85000"/>
              </a:lnSpc>
              <a:tabLst>
                <a:tab pos="457200" algn="l"/>
              </a:tabLst>
            </a:pPr>
            <a:r>
              <a:rPr lang="en-US" sz="1600" b="1" dirty="0" smtClean="0">
                <a:solidFill>
                  <a:srgbClr val="990000"/>
                </a:solidFill>
              </a:rPr>
              <a:t>GOLE Example: </a:t>
            </a:r>
            <a:r>
              <a:rPr lang="en-US" sz="1600" b="1" dirty="0" err="1" smtClean="0">
                <a:solidFill>
                  <a:srgbClr val="990000"/>
                </a:solidFill>
              </a:rPr>
              <a:t>Netherlight</a:t>
            </a:r>
            <a:r>
              <a:rPr lang="en-US" sz="1600" b="1" dirty="0" smtClean="0">
                <a:solidFill>
                  <a:srgbClr val="990000"/>
                </a:solidFill>
              </a:rPr>
              <a:t> in Amsterdam</a:t>
            </a:r>
            <a:endParaRPr lang="en-US" sz="1600" b="1" dirty="0">
              <a:solidFill>
                <a:srgbClr val="99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594360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http://glif.is</a:t>
            </a:r>
            <a:endParaRPr lang="en-US" sz="2000" b="1" dirty="0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285014" y="5305217"/>
            <a:ext cx="3733800" cy="1400383"/>
          </a:xfrm>
          <a:prstGeom prst="rect">
            <a:avLst/>
          </a:prstGeom>
          <a:solidFill>
            <a:srgbClr val="FFFFCC"/>
          </a:solidFill>
          <a:ln w="19050">
            <a:solidFill>
              <a:srgbClr val="99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85000"/>
              </a:lnSpc>
              <a:tabLst>
                <a:tab pos="457200" algn="l"/>
              </a:tabLst>
            </a:pPr>
            <a:r>
              <a:rPr lang="en-US" sz="2000" b="1" dirty="0">
                <a:solidFill>
                  <a:srgbClr val="990000"/>
                </a:solidFill>
              </a:rPr>
              <a:t>Automated GOLE </a:t>
            </a:r>
            <a:r>
              <a:rPr lang="en-US" sz="2000" b="1" dirty="0" smtClean="0">
                <a:solidFill>
                  <a:srgbClr val="990000"/>
                </a:solidFill>
              </a:rPr>
              <a:t>project: fabric of GOLEs for development, testing and demonstration of  dynamic network services.</a:t>
            </a:r>
            <a:endParaRPr lang="en-US" sz="2000" b="1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18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NSI + </a:t>
            </a:r>
            <a:r>
              <a:rPr lang="en-US" dirty="0" err="1" smtClean="0"/>
              <a:t>AutoGOLE</a:t>
            </a:r>
            <a:r>
              <a:rPr lang="en-US" dirty="0" smtClean="0"/>
              <a:t> demonstration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40FAA2-8C91-410B-874F-482B9F331C2A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23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71120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33400" y="6300028"/>
            <a:ext cx="3810000" cy="353943"/>
          </a:xfrm>
          <a:prstGeom prst="rect">
            <a:avLst/>
          </a:prstGeom>
          <a:solidFill>
            <a:srgbClr val="FFFFCC"/>
          </a:solidFill>
          <a:ln w="19050">
            <a:solidFill>
              <a:srgbClr val="99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85000"/>
              </a:lnSpc>
              <a:tabLst>
                <a:tab pos="457200" algn="l"/>
              </a:tabLst>
            </a:pPr>
            <a:r>
              <a:rPr lang="en-US" sz="2000" b="1" dirty="0" smtClean="0">
                <a:solidFill>
                  <a:srgbClr val="990000"/>
                </a:solidFill>
              </a:rPr>
              <a:t>Jerry </a:t>
            </a:r>
            <a:r>
              <a:rPr lang="en-US" sz="2000" b="1" dirty="0" err="1" smtClean="0">
                <a:solidFill>
                  <a:srgbClr val="990000"/>
                </a:solidFill>
              </a:rPr>
              <a:t>Sobieski</a:t>
            </a:r>
            <a:r>
              <a:rPr lang="en-US" sz="2000" b="1" dirty="0" smtClean="0">
                <a:solidFill>
                  <a:srgbClr val="990000"/>
                </a:solidFill>
              </a:rPr>
              <a:t>, </a:t>
            </a:r>
            <a:r>
              <a:rPr lang="en-US" sz="2000" b="1" dirty="0" err="1" smtClean="0">
                <a:solidFill>
                  <a:srgbClr val="990000"/>
                </a:solidFill>
              </a:rPr>
              <a:t>NORDUnet</a:t>
            </a:r>
            <a:endParaRPr lang="en-US" sz="2000" b="1" dirty="0">
              <a:solidFill>
                <a:srgbClr val="99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112000" y="1295400"/>
            <a:ext cx="2794000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>
                <a:solidFill>
                  <a:srgbClr val="FFFF00"/>
                </a:solidFill>
              </a:rPr>
              <a:t>Software Implementations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err="1"/>
              <a:t>OpenNSA</a:t>
            </a:r>
            <a:r>
              <a:rPr lang="en-US" dirty="0"/>
              <a:t> – </a:t>
            </a:r>
            <a:r>
              <a:rPr lang="en-US" dirty="0" err="1"/>
              <a:t>NORDUnet</a:t>
            </a:r>
            <a:r>
              <a:rPr lang="en-US" dirty="0"/>
              <a:t> </a:t>
            </a:r>
            <a:r>
              <a:rPr lang="en-US" dirty="0" smtClean="0"/>
              <a:t>(DK/SE/)</a:t>
            </a:r>
            <a:endParaRPr lang="en-US" dirty="0"/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err="1"/>
              <a:t>OpenDRAC</a:t>
            </a:r>
            <a:r>
              <a:rPr lang="en-US" dirty="0"/>
              <a:t> – </a:t>
            </a:r>
            <a:r>
              <a:rPr lang="en-US" dirty="0" err="1"/>
              <a:t>SURFnet</a:t>
            </a:r>
            <a:r>
              <a:rPr lang="en-US" dirty="0"/>
              <a:t> </a:t>
            </a:r>
            <a:r>
              <a:rPr lang="en-US" dirty="0" smtClean="0"/>
              <a:t>(NL</a:t>
            </a:r>
            <a:r>
              <a:rPr lang="en-US" dirty="0"/>
              <a:t>)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/>
              <a:t>G-LAMBDA-A</a:t>
            </a:r>
            <a:r>
              <a:rPr lang="en-US" dirty="0"/>
              <a:t>  -  AIST </a:t>
            </a:r>
            <a:r>
              <a:rPr lang="en-US" dirty="0" smtClean="0"/>
              <a:t>(JP</a:t>
            </a:r>
            <a:r>
              <a:rPr lang="en-US" dirty="0"/>
              <a:t>)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/>
              <a:t>G-LAMBDA-K</a:t>
            </a:r>
            <a:r>
              <a:rPr lang="en-US" dirty="0"/>
              <a:t> – KDDI Labs </a:t>
            </a:r>
            <a:r>
              <a:rPr lang="en-US" dirty="0" smtClean="0"/>
              <a:t>(JP</a:t>
            </a:r>
            <a:r>
              <a:rPr lang="en-US" dirty="0"/>
              <a:t>) 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err="1"/>
              <a:t>AutoBAHN</a:t>
            </a:r>
            <a:r>
              <a:rPr lang="en-US" dirty="0"/>
              <a:t> – GEANT </a:t>
            </a:r>
            <a:r>
              <a:rPr lang="en-US" dirty="0" smtClean="0"/>
              <a:t>(EU)</a:t>
            </a:r>
            <a:endParaRPr lang="en-US" dirty="0"/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 err="1"/>
              <a:t>DynamicKL</a:t>
            </a:r>
            <a:r>
              <a:rPr lang="en-US" dirty="0"/>
              <a:t> – KISTI </a:t>
            </a:r>
            <a:r>
              <a:rPr lang="en-US" dirty="0" smtClean="0"/>
              <a:t>(KR</a:t>
            </a:r>
            <a:r>
              <a:rPr lang="en-US" dirty="0"/>
              <a:t>)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b="1" dirty="0"/>
              <a:t>OSCARS</a:t>
            </a:r>
            <a:r>
              <a:rPr lang="en-US" dirty="0"/>
              <a:t>* – ESnet </a:t>
            </a:r>
            <a:r>
              <a:rPr lang="en-US" dirty="0" smtClean="0"/>
              <a:t>(US</a:t>
            </a:r>
            <a:r>
              <a:rPr lang="en-US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73690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The Case for </a:t>
            </a:r>
            <a:r>
              <a:rPr lang="en-US" sz="2800" dirty="0"/>
              <a:t>D</a:t>
            </a:r>
            <a:r>
              <a:rPr lang="en-US" sz="2800" dirty="0" smtClean="0"/>
              <a:t>ynamic Provisioning in LHC Data Processing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9753600" cy="5029200"/>
          </a:xfrm>
        </p:spPr>
        <p:txBody>
          <a:bodyPr/>
          <a:lstStyle/>
          <a:p>
            <a:r>
              <a:rPr lang="en-US" sz="1800" dirty="0"/>
              <a:t>Data models do not require full-mesh @ full-rate connectivity @ all </a:t>
            </a:r>
            <a:r>
              <a:rPr lang="en-US" sz="1800" dirty="0" smtClean="0"/>
              <a:t>times</a:t>
            </a:r>
          </a:p>
          <a:p>
            <a:r>
              <a:rPr lang="en-US" sz="1800" dirty="0" smtClean="0"/>
              <a:t>On-demand data movement will augment and partially replace static pre-placement </a:t>
            </a:r>
            <a:r>
              <a:rPr lang="en-US" sz="2000" dirty="0" smtClean="0">
                <a:solidFill>
                  <a:schemeClr val="tx1"/>
                </a:solidFill>
                <a:sym typeface="Symbol"/>
              </a:rPr>
              <a:t></a:t>
            </a:r>
            <a:r>
              <a:rPr lang="en-US" sz="1800" dirty="0" smtClean="0">
                <a:solidFill>
                  <a:schemeClr val="tx1"/>
                </a:solidFill>
              </a:rPr>
              <a:t> Network </a:t>
            </a:r>
            <a:r>
              <a:rPr lang="en-US" sz="1800" dirty="0" err="1" smtClean="0">
                <a:solidFill>
                  <a:schemeClr val="tx1"/>
                </a:solidFill>
              </a:rPr>
              <a:t>utilisation</a:t>
            </a:r>
            <a:r>
              <a:rPr lang="en-US" sz="1800" dirty="0" smtClean="0">
                <a:solidFill>
                  <a:schemeClr val="tx1"/>
                </a:solidFill>
              </a:rPr>
              <a:t> will be more dynamic and less predictable</a:t>
            </a:r>
          </a:p>
          <a:p>
            <a:r>
              <a:rPr lang="en-US" sz="1800" dirty="0" smtClean="0"/>
              <a:t>Performance expectations will not decrease</a:t>
            </a:r>
          </a:p>
          <a:p>
            <a:pPr lvl="1"/>
            <a:r>
              <a:rPr lang="en-US" sz="1800" dirty="0" smtClean="0"/>
              <a:t>More dependence on the network, for the whole data processing system to work well!</a:t>
            </a:r>
          </a:p>
          <a:p>
            <a:r>
              <a:rPr lang="en-US" sz="1800" dirty="0" smtClean="0"/>
              <a:t>Need to move large data sets fast between computing sites</a:t>
            </a:r>
          </a:p>
          <a:p>
            <a:pPr lvl="1"/>
            <a:r>
              <a:rPr lang="en-US" sz="1800" dirty="0" smtClean="0"/>
              <a:t>On-demand: caching</a:t>
            </a:r>
          </a:p>
          <a:p>
            <a:pPr lvl="1"/>
            <a:r>
              <a:rPr lang="en-US" sz="1800" dirty="0" smtClean="0"/>
              <a:t>Scheduled: pre-placement</a:t>
            </a:r>
          </a:p>
          <a:p>
            <a:pPr lvl="1"/>
            <a:r>
              <a:rPr lang="en-US" sz="1800" i="1" dirty="0" smtClean="0"/>
              <a:t>Transfer</a:t>
            </a:r>
            <a:r>
              <a:rPr lang="en-US" sz="1800" dirty="0" smtClean="0"/>
              <a:t> latency important for workflow efficiency</a:t>
            </a:r>
            <a:endParaRPr lang="en-US" sz="1800" dirty="0"/>
          </a:p>
          <a:p>
            <a:r>
              <a:rPr lang="en-US" sz="1800" dirty="0" smtClean="0"/>
              <a:t>As </a:t>
            </a:r>
            <a:r>
              <a:rPr lang="en-US" sz="1800" dirty="0" smtClean="0"/>
              <a:t>data volumes </a:t>
            </a:r>
            <a:r>
              <a:rPr lang="en-US" sz="1800" dirty="0" smtClean="0"/>
              <a:t>grow, </a:t>
            </a:r>
            <a:r>
              <a:rPr lang="en-US" sz="1800" dirty="0" smtClean="0"/>
              <a:t>and experiments rely increasingly on the network performance - what will be needed in the future </a:t>
            </a:r>
            <a:r>
              <a:rPr lang="en-US" sz="1800" dirty="0" smtClean="0"/>
              <a:t>is</a:t>
            </a:r>
            <a:endParaRPr lang="en-US" sz="1800" dirty="0" smtClean="0"/>
          </a:p>
          <a:p>
            <a:pPr lvl="1"/>
            <a:r>
              <a:rPr lang="en-US" sz="1800" dirty="0" smtClean="0">
                <a:solidFill>
                  <a:srgbClr val="FFC000"/>
                </a:solidFill>
              </a:rPr>
              <a:t>More efficient use </a:t>
            </a:r>
            <a:r>
              <a:rPr lang="en-US" sz="1800" dirty="0" smtClean="0"/>
              <a:t>of network resources</a:t>
            </a:r>
          </a:p>
          <a:p>
            <a:pPr lvl="1"/>
            <a:r>
              <a:rPr lang="en-US" sz="1800" dirty="0" smtClean="0">
                <a:solidFill>
                  <a:srgbClr val="FFC000"/>
                </a:solidFill>
              </a:rPr>
              <a:t>Systems approach </a:t>
            </a:r>
            <a:r>
              <a:rPr lang="en-US" sz="1800" dirty="0" smtClean="0"/>
              <a:t>including end-site resources and software stacks</a:t>
            </a:r>
            <a:endParaRPr lang="en-US" sz="1800" dirty="0" smtClean="0">
              <a:solidFill>
                <a:srgbClr val="FFC000"/>
              </a:solidFill>
            </a:endParaRPr>
          </a:p>
          <a:p>
            <a:r>
              <a:rPr lang="en-US" sz="1800" dirty="0" smtClean="0"/>
              <a:t>Note: Solutions for th</a:t>
            </a:r>
            <a:r>
              <a:rPr lang="en-US" sz="2000" dirty="0" smtClean="0"/>
              <a:t>e </a:t>
            </a:r>
            <a:r>
              <a:rPr lang="en-US" sz="1800" dirty="0" smtClean="0"/>
              <a:t>LHC community </a:t>
            </a:r>
            <a:r>
              <a:rPr lang="en-US" sz="2000" dirty="0" smtClean="0"/>
              <a:t>need</a:t>
            </a:r>
            <a:r>
              <a:rPr lang="en-US" sz="1800" dirty="0" smtClean="0"/>
              <a:t> global </a:t>
            </a:r>
            <a:r>
              <a:rPr lang="en-US" sz="1800" dirty="0" smtClean="0"/>
              <a:t>reach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24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98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Dynamic Circuits </a:t>
            </a:r>
            <a:r>
              <a:rPr lang="en-US" sz="2800" dirty="0"/>
              <a:t>R</a:t>
            </a:r>
            <a:r>
              <a:rPr lang="en-US" sz="2800" dirty="0" smtClean="0"/>
              <a:t>elated R&amp;D Projects in HEP: </a:t>
            </a:r>
            <a:r>
              <a:rPr lang="en-US" sz="2800" dirty="0" err="1" smtClean="0"/>
              <a:t>StorNet</a:t>
            </a:r>
            <a:r>
              <a:rPr lang="en-US" sz="2800" dirty="0" smtClean="0"/>
              <a:t>, ESCPS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343400"/>
            <a:ext cx="4572000" cy="2286000"/>
          </a:xfrm>
        </p:spPr>
        <p:txBody>
          <a:bodyPr/>
          <a:lstStyle/>
          <a:p>
            <a:r>
              <a:rPr lang="en-US" sz="2000" dirty="0" err="1" smtClean="0">
                <a:solidFill>
                  <a:srgbClr val="FFC000"/>
                </a:solidFill>
              </a:rPr>
              <a:t>StorNet</a:t>
            </a:r>
            <a:r>
              <a:rPr lang="en-US" sz="2000" dirty="0" smtClean="0"/>
              <a:t> – BNL, LBNL, UMICH</a:t>
            </a:r>
          </a:p>
          <a:p>
            <a:pPr lvl="1"/>
            <a:r>
              <a:rPr lang="en-US" sz="1800" dirty="0" smtClean="0"/>
              <a:t>Integrated </a:t>
            </a:r>
            <a:r>
              <a:rPr lang="en-US" sz="1800" dirty="0"/>
              <a:t>Dynamic Storage and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Network </a:t>
            </a:r>
            <a:r>
              <a:rPr lang="en-US" sz="1800" dirty="0"/>
              <a:t>Resource Provisioning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and </a:t>
            </a:r>
            <a:r>
              <a:rPr lang="en-US" sz="1800" dirty="0"/>
              <a:t>Management for Automated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Data </a:t>
            </a:r>
            <a:r>
              <a:rPr lang="en-US" sz="1800" dirty="0"/>
              <a:t>Transfers</a:t>
            </a:r>
          </a:p>
          <a:p>
            <a:r>
              <a:rPr lang="en-US" sz="2000" dirty="0" smtClean="0">
                <a:solidFill>
                  <a:srgbClr val="FFC000"/>
                </a:solidFill>
              </a:rPr>
              <a:t>ESCPS</a:t>
            </a:r>
            <a:r>
              <a:rPr lang="en-US" sz="2000" dirty="0" smtClean="0"/>
              <a:t> – FNAL, BNL, Delaware</a:t>
            </a:r>
          </a:p>
          <a:p>
            <a:pPr lvl="1"/>
            <a:r>
              <a:rPr lang="en-US" sz="1800" dirty="0"/>
              <a:t>End Site Control </a:t>
            </a:r>
            <a:r>
              <a:rPr lang="en-US" sz="1800" dirty="0" smtClean="0"/>
              <a:t>Plane System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41" name="Content Placeholder 2"/>
          <p:cNvSpPr txBox="1">
            <a:spLocks/>
          </p:cNvSpPr>
          <p:nvPr/>
        </p:nvSpPr>
        <p:spPr bwMode="auto">
          <a:xfrm>
            <a:off x="6705601" y="1295401"/>
            <a:ext cx="3209543" cy="210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ts val="300"/>
              </a:spcBef>
              <a:spcAft>
                <a:spcPct val="0"/>
              </a:spcAft>
              <a:buChar char="•"/>
              <a:defRPr sz="20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ts val="300"/>
              </a:spcBef>
              <a:spcAft>
                <a:spcPct val="0"/>
              </a:spcAft>
              <a:buChar char="–"/>
              <a:defRPr sz="1800" b="1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ts val="3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ts val="3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4pPr>
            <a:lvl5pPr marL="2057400" indent="-228600" algn="l" rtl="0" fontAlgn="base">
              <a:spcBef>
                <a:spcPts val="3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Unicode MS" pitchFamily="34" charset="-128"/>
                <a:cs typeface="+mn-cs"/>
              </a:defRPr>
            </a:lvl9pPr>
          </a:lstStyle>
          <a:p>
            <a:r>
              <a:rPr lang="en-US" sz="1800" dirty="0" smtClean="0"/>
              <a:t>Building on previous developments in and experience from the </a:t>
            </a:r>
            <a:r>
              <a:rPr lang="en-US" sz="1800" dirty="0" err="1" smtClean="0">
                <a:solidFill>
                  <a:srgbClr val="FFC000"/>
                </a:solidFill>
              </a:rPr>
              <a:t>TeraPaths</a:t>
            </a:r>
            <a:r>
              <a:rPr lang="en-US" sz="1800" dirty="0" smtClean="0">
                <a:solidFill>
                  <a:srgbClr val="FFC000"/>
                </a:solidFill>
              </a:rPr>
              <a:t> </a:t>
            </a:r>
            <a:r>
              <a:rPr lang="en-US" sz="1800" dirty="0" smtClean="0"/>
              <a:t>and </a:t>
            </a:r>
            <a:r>
              <a:rPr lang="en-US" sz="1800" dirty="0" err="1" smtClean="0">
                <a:solidFill>
                  <a:srgbClr val="FFC000"/>
                </a:solidFill>
              </a:rPr>
              <a:t>LambdaStation</a:t>
            </a:r>
            <a:r>
              <a:rPr lang="en-US" sz="1800" dirty="0" smtClean="0">
                <a:solidFill>
                  <a:srgbClr val="FFC000"/>
                </a:solidFill>
              </a:rPr>
              <a:t> </a:t>
            </a:r>
            <a:r>
              <a:rPr lang="en-US" sz="1800" dirty="0" smtClean="0"/>
              <a:t>projects</a:t>
            </a:r>
            <a:endParaRPr lang="en-US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1"/>
            <a:ext cx="6629400" cy="3289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170" y="3432175"/>
            <a:ext cx="5382830" cy="3425825"/>
          </a:xfrm>
          <a:prstGeom prst="rect">
            <a:avLst/>
          </a:prstGeom>
          <a:solidFill>
            <a:schemeClr val="tx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8" name="TextBox 137"/>
          <p:cNvSpPr txBox="1"/>
          <p:nvPr/>
        </p:nvSpPr>
        <p:spPr>
          <a:xfrm>
            <a:off x="6096000" y="3453825"/>
            <a:ext cx="26811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err="1" smtClean="0">
                <a:solidFill>
                  <a:srgbClr val="002060"/>
                </a:solidFill>
              </a:rPr>
              <a:t>StorNet</a:t>
            </a:r>
            <a:r>
              <a:rPr lang="en-US" sz="1600" i="1" dirty="0" smtClean="0">
                <a:solidFill>
                  <a:srgbClr val="002060"/>
                </a:solidFill>
              </a:rPr>
              <a:t>: Integration of </a:t>
            </a:r>
            <a:r>
              <a:rPr lang="en-US" sz="1600" i="1" dirty="0" err="1" smtClean="0">
                <a:solidFill>
                  <a:srgbClr val="002060"/>
                </a:solidFill>
              </a:rPr>
              <a:t>TeraPaths</a:t>
            </a:r>
            <a:r>
              <a:rPr lang="en-US" sz="1600" i="1" dirty="0" smtClean="0">
                <a:solidFill>
                  <a:srgbClr val="002060"/>
                </a:solidFill>
              </a:rPr>
              <a:t> and </a:t>
            </a:r>
            <a:r>
              <a:rPr lang="en-US" sz="1600" i="1" dirty="0" err="1" smtClean="0">
                <a:solidFill>
                  <a:srgbClr val="002060"/>
                </a:solidFill>
              </a:rPr>
              <a:t>BeStMan</a:t>
            </a:r>
            <a:r>
              <a:rPr lang="en-US" sz="1600" i="1" dirty="0" smtClean="0">
                <a:solidFill>
                  <a:srgbClr val="002060"/>
                </a:solidFill>
              </a:rPr>
              <a:t> </a:t>
            </a:r>
            <a:endParaRPr lang="en-US" sz="16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10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MULTIPATH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Layer 2 challenge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F6935E-2FBB-4254-9CC7-8D538E5953D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26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6079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Multipath Challenge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throughput </a:t>
            </a:r>
            <a:r>
              <a:rPr lang="en-US" dirty="0" err="1" smtClean="0"/>
              <a:t>favours</a:t>
            </a:r>
            <a:r>
              <a:rPr lang="en-US" dirty="0" smtClean="0"/>
              <a:t> operation at lower network </a:t>
            </a:r>
            <a:r>
              <a:rPr lang="en-US" dirty="0" smtClean="0"/>
              <a:t>layers</a:t>
            </a:r>
            <a:endParaRPr lang="en-US" dirty="0" smtClean="0"/>
          </a:p>
          <a:p>
            <a:r>
              <a:rPr lang="en-US" dirty="0" smtClean="0"/>
              <a:t>We can do multipath at Layer 3 (ECMP, </a:t>
            </a:r>
            <a:r>
              <a:rPr lang="en-US" dirty="0" smtClean="0"/>
              <a:t>MEDs, …)</a:t>
            </a:r>
            <a:endParaRPr lang="en-US" dirty="0" smtClean="0"/>
          </a:p>
          <a:p>
            <a:r>
              <a:rPr lang="en-US" dirty="0" smtClean="0"/>
              <a:t>We can do multipath at Layer 1 (SONET/VCAT)</a:t>
            </a:r>
          </a:p>
          <a:p>
            <a:pPr lvl="1"/>
            <a:r>
              <a:rPr lang="en-US" dirty="0" smtClean="0"/>
              <a:t>But only point-to-point!</a:t>
            </a:r>
          </a:p>
          <a:p>
            <a:r>
              <a:rPr lang="en-US" dirty="0" smtClean="0"/>
              <a:t>We cannot (currently) do multipath </a:t>
            </a:r>
            <a:r>
              <a:rPr lang="en-US" dirty="0" smtClean="0"/>
              <a:t>at </a:t>
            </a:r>
            <a:r>
              <a:rPr lang="en-US" dirty="0" smtClean="0"/>
              <a:t>Layer 2</a:t>
            </a:r>
          </a:p>
          <a:p>
            <a:pPr lvl="1"/>
            <a:r>
              <a:rPr lang="en-US" dirty="0" smtClean="0"/>
              <a:t>Loop prevention mandates tree </a:t>
            </a:r>
            <a:r>
              <a:rPr lang="en-US" dirty="0" smtClean="0"/>
              <a:t>topology – inefficient and inflexible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27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3429000"/>
            <a:ext cx="6097494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7122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Multipath in LHCONE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For LHCONE, in practical terms:</a:t>
            </a:r>
          </a:p>
          <a:p>
            <a:pPr lvl="1"/>
            <a:r>
              <a:rPr lang="en-US" sz="1800" dirty="0" smtClean="0"/>
              <a:t>How to use the many transatlantic paths at Layer 2?</a:t>
            </a:r>
          </a:p>
          <a:p>
            <a:pPr lvl="1"/>
            <a:r>
              <a:rPr lang="en-US" sz="1800" dirty="0" err="1" smtClean="0"/>
              <a:t>USLHCNet</a:t>
            </a:r>
            <a:r>
              <a:rPr lang="en-US" sz="1800" dirty="0"/>
              <a:t>, ACE, GEANT, </a:t>
            </a:r>
            <a:r>
              <a:rPr lang="en-US" sz="1800" dirty="0" err="1"/>
              <a:t>SURFnet</a:t>
            </a:r>
            <a:r>
              <a:rPr lang="en-US" sz="1800" dirty="0"/>
              <a:t>, </a:t>
            </a:r>
            <a:r>
              <a:rPr lang="en-US" sz="1800" dirty="0" err="1"/>
              <a:t>NORDUnet</a:t>
            </a:r>
            <a:r>
              <a:rPr lang="en-US" sz="1800" dirty="0"/>
              <a:t>, </a:t>
            </a:r>
            <a:r>
              <a:rPr lang="en-US" sz="1800" dirty="0" smtClean="0"/>
              <a:t>…</a:t>
            </a:r>
          </a:p>
          <a:p>
            <a:r>
              <a:rPr lang="en-US" sz="2000" dirty="0" smtClean="0"/>
              <a:t>Some approaches to Layer 2 multipath:</a:t>
            </a:r>
          </a:p>
          <a:p>
            <a:pPr lvl="1"/>
            <a:r>
              <a:rPr lang="en-US" sz="1800" dirty="0" smtClean="0"/>
              <a:t>IETF: TRILL  (</a:t>
            </a:r>
            <a:r>
              <a:rPr lang="en-US" sz="1800" dirty="0" err="1" smtClean="0"/>
              <a:t>TRansparent</a:t>
            </a:r>
            <a:r>
              <a:rPr lang="en-US" sz="1800" dirty="0" smtClean="0"/>
              <a:t> Interconnect of Lots of Links)</a:t>
            </a:r>
          </a:p>
          <a:p>
            <a:pPr lvl="1"/>
            <a:r>
              <a:rPr lang="en-US" sz="1800" dirty="0" smtClean="0"/>
              <a:t>IEEE: 802.1aq (Shortest Path Bridging)</a:t>
            </a:r>
          </a:p>
          <a:p>
            <a:r>
              <a:rPr lang="en-US" sz="2000" dirty="0" smtClean="0"/>
              <a:t>None of those designed for WAN!</a:t>
            </a:r>
          </a:p>
          <a:p>
            <a:pPr lvl="1"/>
            <a:r>
              <a:rPr lang="en-US" sz="1800" dirty="0" smtClean="0"/>
              <a:t>Some R&amp;D needed – e.g. potential use case for </a:t>
            </a:r>
            <a:r>
              <a:rPr lang="en-US" sz="1800" dirty="0" err="1" smtClean="0"/>
              <a:t>OpenFlow</a:t>
            </a:r>
            <a:r>
              <a:rPr lang="en-US" sz="1800" dirty="0" smtClean="0"/>
              <a:t>?</a:t>
            </a:r>
          </a:p>
          <a:p>
            <a:endParaRPr lang="en-US" sz="2000" dirty="0" smtClean="0"/>
          </a:p>
          <a:p>
            <a:pPr lvl="1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28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3" y="3761845"/>
            <a:ext cx="5010754" cy="3117926"/>
          </a:xfrm>
          <a:prstGeom prst="rect">
            <a:avLst/>
          </a:prstGeom>
        </p:spPr>
      </p:pic>
      <p:pic>
        <p:nvPicPr>
          <p:cNvPr id="6" name="Content Placeholder 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962400"/>
            <a:ext cx="487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9818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and diagnostics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Briefly…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29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926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Some Background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So far, T1-T2, T2-T2, and T3 data movements have been using General Purpose </a:t>
            </a:r>
            <a:r>
              <a:rPr lang="en-US" sz="2000" dirty="0" smtClean="0"/>
              <a:t>R&amp;E Network </a:t>
            </a:r>
            <a:r>
              <a:rPr lang="en-US" sz="2000" dirty="0"/>
              <a:t>infrastructure</a:t>
            </a:r>
          </a:p>
          <a:p>
            <a:pPr lvl="1"/>
            <a:r>
              <a:rPr lang="en-US" dirty="0"/>
              <a:t>Shared resources (with other science fields)</a:t>
            </a:r>
          </a:p>
          <a:p>
            <a:pPr lvl="1"/>
            <a:r>
              <a:rPr lang="en-US" dirty="0"/>
              <a:t>Mostly best effort service</a:t>
            </a:r>
          </a:p>
          <a:p>
            <a:r>
              <a:rPr lang="en-US" sz="2000" dirty="0"/>
              <a:t>Increased reliance on network performance </a:t>
            </a:r>
            <a:r>
              <a:rPr lang="en-US" sz="2000" dirty="0">
                <a:sym typeface="Symbol"/>
              </a:rPr>
              <a:t>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FFC000"/>
                </a:solidFill>
              </a:rPr>
              <a:t>need more than best effort</a:t>
            </a:r>
          </a:p>
          <a:p>
            <a:pPr marL="742950" lvl="2" indent="-342900"/>
            <a:r>
              <a:rPr lang="en-US" dirty="0"/>
              <a:t>Separate large LHC data flows from routed </a:t>
            </a:r>
            <a:r>
              <a:rPr lang="en-US" dirty="0" smtClean="0"/>
              <a:t>R&amp;E GPN</a:t>
            </a:r>
            <a:endParaRPr lang="en-US" dirty="0"/>
          </a:p>
          <a:p>
            <a:r>
              <a:rPr lang="en-US" sz="2000" dirty="0">
                <a:solidFill>
                  <a:srgbClr val="FFC000"/>
                </a:solidFill>
              </a:rPr>
              <a:t>Collaboration</a:t>
            </a:r>
            <a:r>
              <a:rPr lang="en-US" sz="2000" dirty="0"/>
              <a:t> on </a:t>
            </a:r>
            <a:r>
              <a:rPr lang="en-US" sz="2000" dirty="0">
                <a:solidFill>
                  <a:srgbClr val="FFC000"/>
                </a:solidFill>
              </a:rPr>
              <a:t>global scale</a:t>
            </a:r>
            <a:r>
              <a:rPr lang="en-US" sz="2000" dirty="0"/>
              <a:t>, diverse </a:t>
            </a:r>
            <a:r>
              <a:rPr lang="en-US" sz="2000" dirty="0" smtClean="0"/>
              <a:t>environment</a:t>
            </a:r>
            <a:r>
              <a:rPr lang="en-US" sz="2000" dirty="0"/>
              <a:t>, many parties</a:t>
            </a:r>
          </a:p>
          <a:p>
            <a:pPr lvl="1"/>
            <a:r>
              <a:rPr lang="en-US" dirty="0"/>
              <a:t>Solution </a:t>
            </a:r>
            <a:r>
              <a:rPr lang="en-US" dirty="0" smtClean="0"/>
              <a:t>has to </a:t>
            </a:r>
            <a:r>
              <a:rPr lang="en-US" dirty="0"/>
              <a:t>be </a:t>
            </a:r>
            <a:r>
              <a:rPr lang="en-US" dirty="0">
                <a:solidFill>
                  <a:srgbClr val="FFC000"/>
                </a:solidFill>
              </a:rPr>
              <a:t>Open</a:t>
            </a:r>
            <a:r>
              <a:rPr lang="en-US" dirty="0"/>
              <a:t>, </a:t>
            </a:r>
            <a:r>
              <a:rPr lang="en-US" dirty="0">
                <a:solidFill>
                  <a:srgbClr val="FFC000"/>
                </a:solidFill>
              </a:rPr>
              <a:t>Neutral</a:t>
            </a:r>
            <a:r>
              <a:rPr lang="en-US" dirty="0"/>
              <a:t> and </a:t>
            </a:r>
            <a:r>
              <a:rPr lang="en-US" dirty="0">
                <a:solidFill>
                  <a:srgbClr val="FFC000"/>
                </a:solidFill>
              </a:rPr>
              <a:t>Diverse </a:t>
            </a:r>
          </a:p>
          <a:p>
            <a:pPr lvl="1"/>
            <a:r>
              <a:rPr lang="en-US" dirty="0"/>
              <a:t>Agility and Expandability</a:t>
            </a:r>
          </a:p>
          <a:p>
            <a:pPr lvl="2"/>
            <a:r>
              <a:rPr lang="en-US" dirty="0"/>
              <a:t>Scalable in bandwidth, extent and scope</a:t>
            </a:r>
          </a:p>
          <a:p>
            <a:r>
              <a:rPr lang="en-US" sz="2000" dirty="0"/>
              <a:t>Organic activity, growing over time according to </a:t>
            </a:r>
            <a:r>
              <a:rPr lang="en-US" sz="2000" dirty="0" smtClean="0"/>
              <a:t>needs</a:t>
            </a:r>
          </a:p>
          <a:p>
            <a:r>
              <a:rPr lang="en-US" sz="2000" dirty="0" smtClean="0">
                <a:solidFill>
                  <a:srgbClr val="FFC000"/>
                </a:solidFill>
              </a:rPr>
              <a:t>LHCONE Services </a:t>
            </a:r>
            <a:r>
              <a:rPr lang="en-US" sz="2000" dirty="0" smtClean="0">
                <a:solidFill>
                  <a:srgbClr val="FFC000"/>
                </a:solidFill>
              </a:rPr>
              <a:t>being constructed: </a:t>
            </a:r>
          </a:p>
          <a:p>
            <a:pPr lvl="1"/>
            <a:r>
              <a:rPr lang="en-US" dirty="0" smtClean="0"/>
              <a:t>Multipoint, virtual network (logical traffic separation and TE possibility)</a:t>
            </a:r>
          </a:p>
          <a:p>
            <a:pPr lvl="1"/>
            <a:r>
              <a:rPr lang="en-US" dirty="0" smtClean="0"/>
              <a:t>Static/dynamic point-to-point</a:t>
            </a:r>
            <a:r>
              <a:rPr lang="en-US" dirty="0"/>
              <a:t> </a:t>
            </a:r>
            <a:r>
              <a:rPr lang="en-US" dirty="0" smtClean="0"/>
              <a:t>Layer 2 circuits </a:t>
            </a:r>
            <a:r>
              <a:rPr lang="en-US" dirty="0" smtClean="0"/>
              <a:t>(guaranteed </a:t>
            </a:r>
            <a:r>
              <a:rPr lang="en-US" dirty="0" smtClean="0"/>
              <a:t>bandwidth, </a:t>
            </a:r>
            <a:r>
              <a:rPr lang="en-US" dirty="0" smtClean="0"/>
              <a:t>high-throughput </a:t>
            </a:r>
            <a:r>
              <a:rPr lang="en-US" dirty="0" smtClean="0"/>
              <a:t>data movement)</a:t>
            </a:r>
          </a:p>
          <a:p>
            <a:pPr lvl="1"/>
            <a:r>
              <a:rPr lang="en-US" dirty="0" smtClean="0"/>
              <a:t>Monitoring/diagnostic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6243935"/>
            <a:ext cx="3886200" cy="461665"/>
          </a:xfrm>
          <a:prstGeom prst="rect">
            <a:avLst/>
          </a:prstGeom>
          <a:solidFill>
            <a:srgbClr val="FFFFD9"/>
          </a:solidFill>
          <a:ln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990000"/>
                </a:solidFill>
              </a:rPr>
              <a:t>http://lhcone.net</a:t>
            </a:r>
          </a:p>
        </p:txBody>
      </p:sp>
    </p:spTree>
    <p:extLst>
      <p:ext uri="{BB962C8B-B14F-4D97-AF65-F5344CB8AC3E}">
        <p14:creationId xmlns:p14="http://schemas.microsoft.com/office/powerpoint/2010/main" val="338424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Monitoring and diagnostic services will be crucial for distributed global operation of the LHCONE data </a:t>
            </a:r>
            <a:r>
              <a:rPr lang="en-US" dirty="0" smtClean="0"/>
              <a:t>services</a:t>
            </a:r>
          </a:p>
          <a:p>
            <a:pPr lvl="1"/>
            <a:r>
              <a:rPr lang="en-US" dirty="0" smtClean="0"/>
              <a:t>For the network operators</a:t>
            </a:r>
          </a:p>
          <a:p>
            <a:pPr lvl="1"/>
            <a:r>
              <a:rPr lang="en-US" dirty="0" smtClean="0"/>
              <a:t>For the experiments and their operations teams</a:t>
            </a:r>
          </a:p>
          <a:p>
            <a:pPr lvl="1"/>
            <a:r>
              <a:rPr lang="en-US" dirty="0" smtClean="0"/>
              <a:t>For the end-site administrators</a:t>
            </a:r>
            <a:endParaRPr lang="en-US" dirty="0" smtClean="0"/>
          </a:p>
          <a:p>
            <a:r>
              <a:rPr lang="en-US" dirty="0" smtClean="0"/>
              <a:t>Two threads:</a:t>
            </a:r>
          </a:p>
          <a:p>
            <a:pPr lvl="1"/>
            <a:r>
              <a:rPr lang="en-US" dirty="0" smtClean="0"/>
              <a:t>Monitoring of LHCONE “onset”: verify and compare before and after</a:t>
            </a:r>
          </a:p>
          <a:p>
            <a:pPr lvl="1"/>
            <a:r>
              <a:rPr lang="en-US" dirty="0" smtClean="0"/>
              <a:t>Provide infrastructure for performance monitoring and troubleshooting in LHCONE operation</a:t>
            </a:r>
            <a:endParaRPr lang="en-US" dirty="0"/>
          </a:p>
          <a:p>
            <a:r>
              <a:rPr lang="en-US" dirty="0" smtClean="0"/>
              <a:t>Both will be based </a:t>
            </a:r>
            <a:r>
              <a:rPr lang="en-US" dirty="0" smtClean="0"/>
              <a:t>on </a:t>
            </a:r>
            <a:r>
              <a:rPr lang="en-US" dirty="0" err="1" smtClean="0"/>
              <a:t>PerfSONAR</a:t>
            </a:r>
            <a:r>
              <a:rPr lang="en-US" dirty="0" smtClean="0"/>
              <a:t>-PS </a:t>
            </a:r>
          </a:p>
          <a:p>
            <a:pPr lvl="1"/>
            <a:r>
              <a:rPr lang="en-US" dirty="0" smtClean="0"/>
              <a:t>US Atlas playing an important front-role</a:t>
            </a:r>
          </a:p>
          <a:p>
            <a:pPr lvl="1"/>
            <a:endParaRPr lang="en-US" dirty="0"/>
          </a:p>
          <a:p>
            <a:r>
              <a:rPr lang="en-US" dirty="0" smtClean="0"/>
              <a:t>See e.g. Shawn’s presentation at the recent WLCG GDB meeting:</a:t>
            </a:r>
          </a:p>
          <a:p>
            <a:pPr lvl="1"/>
            <a:r>
              <a:rPr lang="en-US" dirty="0" smtClean="0">
                <a:hlinkClick r:id="rId2"/>
              </a:rPr>
              <a:t>http://indico.cern.ch/getFile.py/access?contribId=6&amp;resId=0&amp;materialId=slides&amp;confId=155067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30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9689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LHCONE Layer 1 connectivity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(Bill </a:t>
            </a:r>
            <a:r>
              <a:rPr lang="en-US" dirty="0" smtClean="0"/>
              <a:t>Johnston, April 2012)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31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4780"/>
            <a:ext cx="9868616" cy="5813220"/>
          </a:xfrm>
        </p:spPr>
      </p:pic>
    </p:spTree>
    <p:extLst>
      <p:ext uri="{BB962C8B-B14F-4D97-AF65-F5344CB8AC3E}">
        <p14:creationId xmlns:p14="http://schemas.microsoft.com/office/powerpoint/2010/main" val="5227699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LHCONE is currently putting in place the Multipoint and the Monitoring services</a:t>
            </a:r>
          </a:p>
          <a:p>
            <a:pPr lvl="1"/>
            <a:r>
              <a:rPr lang="en-US" sz="1800" dirty="0" smtClean="0"/>
              <a:t>Some sites are already using LHCONE data paths</a:t>
            </a:r>
          </a:p>
          <a:p>
            <a:pPr lvl="1"/>
            <a:r>
              <a:rPr lang="en-US" sz="1800" dirty="0" smtClean="0"/>
              <a:t>Be aware of the pre-production nature of the current infrastructure</a:t>
            </a:r>
          </a:p>
          <a:p>
            <a:pPr lvl="1"/>
            <a:r>
              <a:rPr lang="en-US" sz="1800" dirty="0" smtClean="0"/>
              <a:t>Coordination from the Experiments’ side is welcome/necessary</a:t>
            </a:r>
          </a:p>
          <a:p>
            <a:r>
              <a:rPr lang="en-US" sz="2000" dirty="0" smtClean="0"/>
              <a:t>Point-to-point pilot is in preparation</a:t>
            </a:r>
          </a:p>
          <a:p>
            <a:pPr lvl="1"/>
            <a:r>
              <a:rPr lang="en-US" sz="1800" dirty="0" smtClean="0"/>
              <a:t>Building on a solid foundation, leveraging R&amp;D investment in major networks and collaborations</a:t>
            </a:r>
          </a:p>
          <a:p>
            <a:pPr lvl="1"/>
            <a:r>
              <a:rPr lang="en-US" sz="1800" dirty="0" smtClean="0"/>
              <a:t>Future OGF NSI, NMC standards; current DICE IDCP de-facto standard</a:t>
            </a:r>
          </a:p>
          <a:p>
            <a:pPr lvl="1"/>
            <a:r>
              <a:rPr lang="en-US" sz="1800" dirty="0" smtClean="0"/>
              <a:t>Participation of sites interested in advanced network services is crucial  </a:t>
            </a:r>
          </a:p>
          <a:p>
            <a:r>
              <a:rPr lang="en-US" sz="2000" dirty="0" smtClean="0"/>
              <a:t>R&amp;D activities defined and under way: </a:t>
            </a:r>
          </a:p>
          <a:p>
            <a:pPr lvl="1"/>
            <a:r>
              <a:rPr lang="en-US" sz="1800" dirty="0" smtClean="0"/>
              <a:t>Multipath (TRILL/SPB) </a:t>
            </a:r>
          </a:p>
          <a:p>
            <a:pPr lvl="1"/>
            <a:r>
              <a:rPr lang="en-US" sz="1800" dirty="0" err="1" smtClean="0"/>
              <a:t>OpenFlow</a:t>
            </a:r>
            <a:endParaRPr lang="en-US" sz="1800" dirty="0" smtClean="0"/>
          </a:p>
          <a:p>
            <a:r>
              <a:rPr lang="en-US" sz="2000" dirty="0" smtClean="0"/>
              <a:t>Converge on 2 year time scale (by end of LS1)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Next </a:t>
            </a:r>
            <a:r>
              <a:rPr lang="en-US" sz="2000" dirty="0" smtClean="0"/>
              <a:t>face-to-face meeting: Stockholm, May 3&amp;4, 2012</a:t>
            </a:r>
          </a:p>
          <a:p>
            <a:pPr lvl="1"/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indico.cern.ch/conferenceDisplay.py?confId=179710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32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3943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http://lhcone.net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Artur.Barczyk@cern.ch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4B1430-24C9-4928-BEEA-725917367CA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LHCONE Initial Architecture, </a:t>
            </a:r>
            <a:r>
              <a:rPr lang="en-US" sz="3200" dirty="0" smtClean="0"/>
              <a:t>The 30’000 </a:t>
            </a:r>
            <a:r>
              <a:rPr lang="en-US" sz="3200" dirty="0" err="1" smtClean="0"/>
              <a:t>ft</a:t>
            </a:r>
            <a:r>
              <a:rPr lang="en-US" sz="3200" dirty="0" smtClean="0"/>
              <a:t> view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4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44996"/>
            <a:ext cx="9525000" cy="5132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14800" y="6381690"/>
            <a:ext cx="5029200" cy="369332"/>
          </a:xfrm>
          <a:prstGeom prst="rect">
            <a:avLst/>
          </a:prstGeom>
          <a:solidFill>
            <a:srgbClr val="FFFFD9"/>
          </a:solidFill>
          <a:ln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990000"/>
                </a:solidFill>
              </a:rPr>
              <a:t>LHCOPN Meeting, Lyon, February 2011</a:t>
            </a:r>
          </a:p>
        </p:txBody>
      </p:sp>
    </p:spTree>
    <p:extLst>
      <p:ext uri="{BB962C8B-B14F-4D97-AF65-F5344CB8AC3E}">
        <p14:creationId xmlns:p14="http://schemas.microsoft.com/office/powerpoint/2010/main" val="915221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2011, LHCONE consisted of two implementations, each successful in its own scope:</a:t>
            </a:r>
          </a:p>
          <a:p>
            <a:pPr lvl="1"/>
            <a:r>
              <a:rPr lang="en-US" dirty="0" smtClean="0"/>
              <a:t>Transatlantic Layer 2 domain</a:t>
            </a:r>
          </a:p>
          <a:p>
            <a:pPr lvl="2"/>
            <a:r>
              <a:rPr lang="en-US" dirty="0" smtClean="0"/>
              <a:t>Aka </a:t>
            </a:r>
            <a:r>
              <a:rPr lang="en-US" dirty="0" err="1" smtClean="0"/>
              <a:t>vlan</a:t>
            </a:r>
            <a:r>
              <a:rPr lang="en-US" dirty="0" smtClean="0"/>
              <a:t> 3000, implemented by </a:t>
            </a:r>
            <a:r>
              <a:rPr lang="en-US" dirty="0" err="1" smtClean="0"/>
              <a:t>USLHCNet</a:t>
            </a:r>
            <a:r>
              <a:rPr lang="en-US" dirty="0" smtClean="0"/>
              <a:t>, </a:t>
            </a:r>
            <a:r>
              <a:rPr lang="en-US" dirty="0" err="1" smtClean="0"/>
              <a:t>SURFnet</a:t>
            </a:r>
            <a:r>
              <a:rPr lang="en-US" dirty="0" smtClean="0"/>
              <a:t>, </a:t>
            </a:r>
            <a:r>
              <a:rPr lang="en-US" dirty="0" err="1" smtClean="0"/>
              <a:t>Netherlight</a:t>
            </a:r>
            <a:r>
              <a:rPr lang="en-US" dirty="0" smtClean="0"/>
              <a:t>, Starlight; CERN, Caltech, UMICH, MIT, PIC, UNAM</a:t>
            </a:r>
          </a:p>
          <a:p>
            <a:pPr lvl="1"/>
            <a:r>
              <a:rPr lang="en-US" dirty="0" smtClean="0"/>
              <a:t>European VPLS domain</a:t>
            </a:r>
          </a:p>
          <a:p>
            <a:pPr lvl="2"/>
            <a:r>
              <a:rPr lang="en-US" dirty="0" smtClean="0"/>
              <a:t>Mostly </a:t>
            </a:r>
            <a:r>
              <a:rPr lang="en-US" dirty="0" err="1" smtClean="0"/>
              <a:t>vlan</a:t>
            </a:r>
            <a:r>
              <a:rPr lang="en-US" dirty="0" smtClean="0"/>
              <a:t> 2000, implemented in RENATER, DFN, GARR, interconnected through GEANT backbone (DANTE)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In addition, Internet2 deployed a VPLS based pilot in the US</a:t>
            </a:r>
          </a:p>
          <a:p>
            <a:r>
              <a:rPr lang="en-US" dirty="0" smtClean="0"/>
              <a:t>Problem: Connecting the VPLS domains at Layer 2 with other components of the LHCONE </a:t>
            </a:r>
          </a:p>
          <a:p>
            <a:r>
              <a:rPr lang="en-US" dirty="0" smtClean="0"/>
              <a:t>The new multipoint architecture therefore foresees inter-domain connections at Layer 3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5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840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smtClean="0"/>
              <a:t>Timescales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meantime, pressure lowered by increase in backbone capacities and increased GPN transatlantic capacity</a:t>
            </a:r>
          </a:p>
          <a:p>
            <a:pPr lvl="1"/>
            <a:r>
              <a:rPr lang="en-US" dirty="0" smtClean="0"/>
              <a:t>True in particular in US and Europe, but this should not lead us to forget that LHCONE is a global framework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WLCG has encouraged us to look a at longer-term perspective rather than rush in implementation</a:t>
            </a:r>
          </a:p>
          <a:p>
            <a:endParaRPr lang="en-US" dirty="0" smtClean="0"/>
          </a:p>
          <a:p>
            <a:r>
              <a:rPr lang="en-US" dirty="0" smtClean="0"/>
              <a:t>The large experiment data flows will continue </a:t>
            </a:r>
            <a:r>
              <a:rPr lang="en-US" dirty="0" smtClean="0"/>
              <a:t>and </a:t>
            </a:r>
            <a:r>
              <a:rPr lang="en-US" dirty="0" smtClean="0"/>
              <a:t>alternatives to managing such flows are needed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LHC (short-term) time scale:</a:t>
            </a:r>
          </a:p>
          <a:p>
            <a:pPr lvl="1"/>
            <a:r>
              <a:rPr lang="en-US" dirty="0" smtClean="0"/>
              <a:t>2012: LHC run will continue until November</a:t>
            </a:r>
          </a:p>
          <a:p>
            <a:pPr lvl="1"/>
            <a:r>
              <a:rPr lang="en-US" dirty="0" smtClean="0"/>
              <a:t>2013-2014: LHC shutdown, restart late 2014</a:t>
            </a:r>
          </a:p>
          <a:p>
            <a:pPr lvl="1"/>
            <a:r>
              <a:rPr lang="en-US" dirty="0" smtClean="0"/>
              <a:t>2015: LHC data taking at full nominal energy (14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6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16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LHCONE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all the above in mind, the Amsterdam Architecture workshop (Dec. 2011) has defined 5 activities: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VRF-based multipoint service</a:t>
            </a:r>
            <a:r>
              <a:rPr lang="en-US" dirty="0" smtClean="0"/>
              <a:t>: a “quick-fix” to provide the multipoint LHCONE connectivity as needed in places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Layer 2 multipath</a:t>
            </a:r>
            <a:r>
              <a:rPr lang="en-US" dirty="0" smtClean="0"/>
              <a:t>: evaluate use of emerging standards like TRILL (IETF) or Shortest Path Bridging (SPB, IEEE 802.1aq) in WAN environment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err="1" smtClean="0">
                <a:solidFill>
                  <a:srgbClr val="FFC000"/>
                </a:solidFill>
              </a:rPr>
              <a:t>Openflow</a:t>
            </a:r>
            <a:r>
              <a:rPr lang="en-US" dirty="0" smtClean="0"/>
              <a:t>: There was wide agreement at the workshop that </a:t>
            </a:r>
            <a:r>
              <a:rPr lang="en-US" dirty="0" smtClean="0">
                <a:solidFill>
                  <a:srgbClr val="FFC000"/>
                </a:solidFill>
              </a:rPr>
              <a:t>Software Defined Networking</a:t>
            </a:r>
            <a:r>
              <a:rPr lang="en-US" dirty="0" smtClean="0"/>
              <a:t> is the probable candidate technology for the LHCONE in the long-term, however needs more investigations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Point-to-point dynamic circuits pilot: </a:t>
            </a:r>
            <a:r>
              <a:rPr lang="en-US" dirty="0" smtClean="0"/>
              <a:t>build on capabilities present or demonstrated in several R&amp;E networks to create a service pilot in LHCONE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Diagnostic Infrastructure</a:t>
            </a:r>
            <a:r>
              <a:rPr lang="en-US" dirty="0" smtClean="0"/>
              <a:t>: each site to have the ability to perform </a:t>
            </a:r>
            <a:br>
              <a:rPr lang="en-US" dirty="0" smtClean="0"/>
            </a:br>
            <a:r>
              <a:rPr lang="en-US" dirty="0" smtClean="0"/>
              <a:t>end-to-end performance tests with all other LHCONE sites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7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256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Multipoint service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VRF Implementation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F6935E-2FBB-4254-9CC7-8D538E5953D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8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696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VRF: Virtual Routing and Forwarding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VRF: in basic </a:t>
            </a:r>
            <a:r>
              <a:rPr lang="en-US" sz="2000" dirty="0" smtClean="0"/>
              <a:t>form, implementation of multiple logical router instances inside a physical </a:t>
            </a:r>
            <a:r>
              <a:rPr lang="en-US" sz="2000" dirty="0" smtClean="0"/>
              <a:t>device</a:t>
            </a:r>
            <a:endParaRPr lang="en-US" sz="2000" dirty="0" smtClean="0"/>
          </a:p>
          <a:p>
            <a:r>
              <a:rPr lang="en-US" sz="2000" dirty="0" smtClean="0"/>
              <a:t>Logical separation of network control plane between multiple clients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VRF </a:t>
            </a:r>
            <a:r>
              <a:rPr lang="en-US" sz="2000" dirty="0" smtClean="0"/>
              <a:t>approach in LHCONE: regional networks implement VRF domains to logically separate LHCONE from other flows</a:t>
            </a:r>
          </a:p>
          <a:p>
            <a:r>
              <a:rPr lang="en-US" sz="2000" dirty="0"/>
              <a:t>BGP </a:t>
            </a:r>
            <a:r>
              <a:rPr lang="en-US" sz="2000" dirty="0" err="1"/>
              <a:t>peerings</a:t>
            </a:r>
            <a:r>
              <a:rPr lang="en-US" sz="2000" dirty="0"/>
              <a:t> used inter-domain and to the </a:t>
            </a:r>
            <a:r>
              <a:rPr lang="en-US" sz="2000" dirty="0" smtClean="0"/>
              <a:t>end-sites</a:t>
            </a:r>
          </a:p>
          <a:p>
            <a:r>
              <a:rPr lang="en-US" sz="2000" dirty="0" smtClean="0"/>
              <a:t>Some potential for </a:t>
            </a:r>
            <a:r>
              <a:rPr lang="en-US" sz="2000" dirty="0"/>
              <a:t>T</a:t>
            </a:r>
            <a:r>
              <a:rPr lang="en-US" sz="2000" dirty="0" smtClean="0"/>
              <a:t>raffic Engineering</a:t>
            </a:r>
          </a:p>
          <a:p>
            <a:pPr lvl="1"/>
            <a:r>
              <a:rPr lang="en-US" sz="1800" dirty="0" smtClean="0"/>
              <a:t>although scalability is a concern</a:t>
            </a:r>
          </a:p>
          <a:p>
            <a:r>
              <a:rPr lang="en-US" sz="2000" dirty="0"/>
              <a:t>BGP communities defined allowing sites to define path preferences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0FA482-2D62-4AF0-A071-13C1CF560BE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9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2"/>
          <a:stretch/>
        </p:blipFill>
        <p:spPr>
          <a:xfrm>
            <a:off x="4943018" y="2541889"/>
            <a:ext cx="4734382" cy="2030111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00" y="2192766"/>
            <a:ext cx="4876800" cy="1693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261353"/>
      </p:ext>
    </p:extLst>
  </p:cSld>
  <p:clrMapOvr>
    <a:masterClrMapping/>
  </p:clrMapOvr>
</p:sld>
</file>

<file path=ppt/theme/theme1.xml><?xml version="1.0" encoding="utf-8"?>
<a:theme xmlns:a="http://schemas.openxmlformats.org/drawingml/2006/main" name="USLHCNet Blue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66FFCC"/>
      </a:accent1>
      <a:accent2>
        <a:srgbClr val="FFFF99"/>
      </a:accent2>
      <a:accent3>
        <a:srgbClr val="AAAAAA"/>
      </a:accent3>
      <a:accent4>
        <a:srgbClr val="DADADA"/>
      </a:accent4>
      <a:accent5>
        <a:srgbClr val="B8FFE2"/>
      </a:accent5>
      <a:accent6>
        <a:srgbClr val="E7E78A"/>
      </a:accent6>
      <a:hlink>
        <a:srgbClr val="75CAE5"/>
      </a:hlink>
      <a:folHlink>
        <a:srgbClr val="FF0066"/>
      </a:folHlink>
    </a:clrScheme>
    <a:fontScheme name="Onsite template 2002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nsite template 20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site template 20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site template 20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Arial" pitchFamily="-65" charset="0"/>
            <a:cs typeface="Arial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Arial" pitchFamily="-65" charset="0"/>
            <a:cs typeface="Arial" pitchFamily="-65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31578</TotalTime>
  <Words>1835</Words>
  <Application>Microsoft Office PowerPoint</Application>
  <PresentationFormat>A4 Paper (210x297 mm)</PresentationFormat>
  <Paragraphs>395</Paragraphs>
  <Slides>33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USLHCNet Blue</vt:lpstr>
      <vt:lpstr>2_Custom Design</vt:lpstr>
      <vt:lpstr>LHC Open Network Environment  an update</vt:lpstr>
      <vt:lpstr>LHCONE in a Nutshell</vt:lpstr>
      <vt:lpstr>Some Background</vt:lpstr>
      <vt:lpstr>LHCONE Initial Architecture, The 30’000 ft view</vt:lpstr>
      <vt:lpstr>2011 Activity</vt:lpstr>
      <vt:lpstr>New Timescales</vt:lpstr>
      <vt:lpstr>LHCONE activities</vt:lpstr>
      <vt:lpstr>Multipoint service</vt:lpstr>
      <vt:lpstr>VRF: Virtual Routing and Forwarding</vt:lpstr>
      <vt:lpstr>Multipoint Service:  VRF Implementation</vt:lpstr>
      <vt:lpstr>Multipoint, with regionals</vt:lpstr>
      <vt:lpstr>Exchange Point Example: MANLAN</vt:lpstr>
      <vt:lpstr>Connecting Sites to the VRF</vt:lpstr>
      <vt:lpstr>PowerPoint Presentation</vt:lpstr>
      <vt:lpstr>Software Defined Networking</vt:lpstr>
      <vt:lpstr>Software Defined Networking</vt:lpstr>
      <vt:lpstr>OpenFlow</vt:lpstr>
      <vt:lpstr>Dynamic Point-to-point service pilot</vt:lpstr>
      <vt:lpstr>Dynamic Bandwidth Allocation</vt:lpstr>
      <vt:lpstr>Dynamic Circuits: On-demand Point-to-Point Layer-2 Paths</vt:lpstr>
      <vt:lpstr>OGF NSI Framework</vt:lpstr>
      <vt:lpstr>GLIF Open Lightpath Exchanges</vt:lpstr>
      <vt:lpstr>NSI + AutoGOLE demonstration</vt:lpstr>
      <vt:lpstr>The Case for Dynamic Provisioning in LHC Data Processing</vt:lpstr>
      <vt:lpstr>Dynamic Circuits Related R&amp;D Projects in HEP: StorNet, ESCPS</vt:lpstr>
      <vt:lpstr>MULTIPATH</vt:lpstr>
      <vt:lpstr>The Multipath Challenge </vt:lpstr>
      <vt:lpstr>Multipath in LHCONE</vt:lpstr>
      <vt:lpstr>Monitoring and diagnostics</vt:lpstr>
      <vt:lpstr>Monitoring</vt:lpstr>
      <vt:lpstr>LHCONE Layer 1 connectivity (Bill Johnston, April 2012)</vt:lpstr>
      <vt:lpstr>Summary</vt:lpstr>
      <vt:lpstr>Thank You!</vt:lpstr>
    </vt:vector>
  </TitlesOfParts>
  <Company>Caltech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CHEP2010</dc:title>
  <dc:creator>Artur Barczyk</dc:creator>
  <cp:lastModifiedBy>Artur</cp:lastModifiedBy>
  <cp:revision>723</cp:revision>
  <cp:lastPrinted>2011-09-07T13:27:04Z</cp:lastPrinted>
  <dcterms:created xsi:type="dcterms:W3CDTF">2009-09-28T07:15:00Z</dcterms:created>
  <dcterms:modified xsi:type="dcterms:W3CDTF">2012-04-20T07:07:50Z</dcterms:modified>
</cp:coreProperties>
</file>