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8" r:id="rId3"/>
    <p:sldId id="259" r:id="rId4"/>
    <p:sldId id="261" r:id="rId5"/>
    <p:sldId id="266" r:id="rId6"/>
    <p:sldId id="263" r:id="rId7"/>
    <p:sldId id="268" r:id="rId8"/>
    <p:sldId id="270" r:id="rId9"/>
    <p:sldId id="271" r:id="rId10"/>
    <p:sldId id="272" r:id="rId11"/>
    <p:sldId id="273" r:id="rId12"/>
    <p:sldId id="275" r:id="rId13"/>
    <p:sldId id="269" r:id="rId14"/>
    <p:sldId id="283" r:id="rId15"/>
    <p:sldId id="287" r:id="rId16"/>
    <p:sldId id="288" r:id="rId17"/>
    <p:sldId id="289" r:id="rId18"/>
    <p:sldId id="291" r:id="rId19"/>
    <p:sldId id="292" r:id="rId20"/>
    <p:sldId id="293" r:id="rId21"/>
    <p:sldId id="294" r:id="rId22"/>
    <p:sldId id="298" r:id="rId23"/>
    <p:sldId id="280" r:id="rId24"/>
    <p:sldId id="296" r:id="rId25"/>
    <p:sldId id="295" r:id="rId26"/>
    <p:sldId id="262" r:id="rId27"/>
    <p:sldId id="260" r:id="rId28"/>
    <p:sldId id="299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0B6EE-54C1-E54F-BE1A-6CE48F4AD76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1EC79-6659-5440-9182-45C820068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4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fld id="{1146B9E7-7321-6942-B472-BB0542C7C7B3}" type="datetimeFigureOut">
              <a:rPr lang="en-US"/>
              <a:pPr>
                <a:defRPr/>
              </a:pPr>
              <a:t>4/19/12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fld id="{7229BD1E-8670-824A-9764-135E276FB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743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 smtClean="0">
              <a:latin typeface="Arial"/>
              <a:cs typeface="+mn-cs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EGI-</a:t>
              </a:r>
              <a:r>
                <a:rPr lang="en-GB" sz="3200" b="1" dirty="0" err="1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InSPIRE</a:t>
              </a:r>
              <a:endParaRPr lang="en-GB" sz="3200" b="1" dirty="0" smtClean="0">
                <a:solidFill>
                  <a:srgbClr val="FFFFFF"/>
                </a:solidFill>
                <a:ea typeface="SimSun" charset="0"/>
                <a:cs typeface="Arial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EGI-InSPIRE RI-261323</a:t>
            </a:r>
          </a:p>
        </p:txBody>
      </p:sp>
      <p:pic>
        <p:nvPicPr>
          <p:cNvPr id="16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661025"/>
            <a:ext cx="7318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740FC-0B09-B143-AC4D-C48960A895F5}" type="datetime1">
              <a:rPr lang="en-US" smtClean="0"/>
              <a:t>4/19/12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ADC TIM – Annecy April 2012</a:t>
            </a:r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1CF5-C82F-3541-9C13-5559CA5AB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9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CFA42-B3D1-7C40-B6F0-7F663305D470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ADC TIM – Annecy April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C27A2-D523-4E41-8739-B0564364E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8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EE425-1A37-2D40-B06F-91E48D77E108}" type="datetime1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ADC TIM – Annecy April 2012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EF965-001A-4F4A-A281-53C060989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9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dirty="0" smtClean="0">
              <a:latin typeface="Arial"/>
              <a:cs typeface="+mn-cs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5044640B-7843-F242-A36B-282AB3DD156D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ADC TIM – Annecy April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376BC443-2F1D-B742-82C7-4AEC976B7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FFFFFF"/>
                </a:solidFill>
                <a:ea typeface="SimSun" charset="0"/>
                <a:cs typeface="SimSun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6" r:id="rId2"/>
    <p:sldLayoutId id="2147483697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go/9mNC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go/8Z8Q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3"/>
          <p:cNvSpPr>
            <a:spLocks noGrp="1"/>
          </p:cNvSpPr>
          <p:nvPr>
            <p:ph type="ctrTitle"/>
          </p:nvPr>
        </p:nvSpPr>
        <p:spPr>
          <a:xfrm>
            <a:off x="1619250" y="2174875"/>
            <a:ext cx="7200900" cy="1470025"/>
          </a:xfrm>
        </p:spPr>
        <p:txBody>
          <a:bodyPr/>
          <a:lstStyle/>
          <a:p>
            <a:r>
              <a:rPr lang="en-GB" b="1">
                <a:latin typeface="Arial" charset="0"/>
              </a:rPr>
              <a:t>Common Analysis Framework </a:t>
            </a:r>
            <a:br>
              <a:rPr lang="en-GB" b="1">
                <a:latin typeface="Arial" charset="0"/>
              </a:rPr>
            </a:br>
            <a:r>
              <a:rPr lang="en-GB" b="1">
                <a:latin typeface="Arial" charset="0"/>
              </a:rPr>
              <a:t>for ATLAS and CMS</a:t>
            </a:r>
            <a:br>
              <a:rPr lang="en-GB" b="1">
                <a:latin typeface="Arial" charset="0"/>
              </a:rPr>
            </a:br>
            <a:r>
              <a:rPr lang="en-GB">
                <a:latin typeface="Arial" charset="0"/>
              </a:rPr>
              <a:t>Feasibility study</a:t>
            </a:r>
          </a:p>
        </p:txBody>
      </p:sp>
      <p:sp>
        <p:nvSpPr>
          <p:cNvPr id="6146" name="Subtitle 4"/>
          <p:cNvSpPr>
            <a:spLocks noGrp="1"/>
          </p:cNvSpPr>
          <p:nvPr>
            <p:ph type="subTitle" idx="1"/>
          </p:nvPr>
        </p:nvSpPr>
        <p:spPr>
          <a:xfrm>
            <a:off x="2268538" y="3886200"/>
            <a:ext cx="5832475" cy="1343025"/>
          </a:xfrm>
        </p:spPr>
        <p:txBody>
          <a:bodyPr/>
          <a:lstStyle/>
          <a:p>
            <a:pPr eaLnBrk="1" hangingPunct="1"/>
            <a:r>
              <a:rPr lang="en-GB" sz="1800" i="1">
                <a:latin typeface="Arial" charset="0"/>
              </a:rPr>
              <a:t>Fernando H. Barreiro Megino</a:t>
            </a:r>
          </a:p>
          <a:p>
            <a:pPr eaLnBrk="1" hangingPunct="1"/>
            <a:r>
              <a:rPr lang="en-GB" sz="1800">
                <a:latin typeface="Arial" charset="0"/>
              </a:rPr>
              <a:t>Mattia Cinquilli</a:t>
            </a:r>
          </a:p>
          <a:p>
            <a:pPr eaLnBrk="1" hangingPunct="1"/>
            <a:r>
              <a:rPr lang="en-GB" sz="1800">
                <a:latin typeface="Arial" charset="0"/>
              </a:rPr>
              <a:t>Daniele Spiga</a:t>
            </a:r>
          </a:p>
          <a:p>
            <a:pPr eaLnBrk="1" hangingPunct="1"/>
            <a:r>
              <a:rPr lang="en-GB" sz="1800">
                <a:latin typeface="Arial" charset="0"/>
              </a:rPr>
              <a:t>Daniel C. van der Ster</a:t>
            </a:r>
          </a:p>
          <a:p>
            <a:pPr eaLnBrk="1" hangingPunct="1"/>
            <a:r>
              <a:rPr lang="en-GB" sz="1800" b="1">
                <a:latin typeface="Arial" charset="0"/>
              </a:rPr>
              <a:t>CERN IT-ES-VOS</a:t>
            </a:r>
          </a:p>
        </p:txBody>
      </p:sp>
      <p:sp>
        <p:nvSpPr>
          <p:cNvPr id="614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606066E-49ED-2C41-A7DE-3863537A9710}" type="datetime1">
              <a:rPr lang="en-US" sz="1200" smtClean="0">
                <a:solidFill>
                  <a:schemeClr val="bg1"/>
                </a:solidFill>
                <a:cs typeface="Arial" charset="0"/>
              </a:rPr>
              <a:t>4/19/12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4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0DF41B-991C-1440-9952-11D8C5D3FCA7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Priorities and fairshares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852A6D-52DD-B045-B586-8DE91B304758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10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052513"/>
          <a:ext cx="9143999" cy="51958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0925"/>
                <a:gridCol w="3483460"/>
                <a:gridCol w="3539614"/>
              </a:tblGrid>
              <a:tr h="958674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91441" marR="91441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ATLAS</a:t>
                      </a:r>
                      <a:endParaRPr lang="en-US" sz="2000" dirty="0"/>
                    </a:p>
                  </a:txBody>
                  <a:tcPr marL="91441" marR="91441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CMS</a:t>
                      </a:r>
                      <a:endParaRPr lang="en-US" sz="2000" dirty="0"/>
                    </a:p>
                  </a:txBody>
                  <a:tcPr marL="91441" marR="91441" marT="45715" marB="45715" anchor="ctr"/>
                </a:tc>
              </a:tr>
              <a:tr h="423721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Priorities</a:t>
                      </a:r>
                      <a:r>
                        <a:rPr lang="en-US" sz="1800" b="1" baseline="0" dirty="0" smtClean="0"/>
                        <a:t> and </a:t>
                      </a:r>
                      <a:r>
                        <a:rPr lang="en-US" sz="1800" b="1" baseline="0" dirty="0" err="1" smtClean="0"/>
                        <a:t>fairshares</a:t>
                      </a:r>
                      <a:endParaRPr lang="en-US" sz="1800" b="1" dirty="0"/>
                    </a:p>
                  </a:txBody>
                  <a:tcPr marL="91441" marR="91441" marT="45715" marB="45715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Users get </a:t>
                      </a:r>
                      <a:r>
                        <a:rPr lang="en-US" sz="1600" i="1" dirty="0" smtClean="0"/>
                        <a:t>x</a:t>
                      </a:r>
                      <a:r>
                        <a:rPr lang="en-US" sz="1600" dirty="0" smtClean="0"/>
                        <a:t> CPU hours per 24h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Additional</a:t>
                      </a:r>
                      <a:r>
                        <a:rPr lang="en-US" sz="1600" baseline="0" dirty="0" smtClean="0"/>
                        <a:t> jobs are de-prioritized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Priority boost</a:t>
                      </a:r>
                      <a:r>
                        <a:rPr lang="en-US" sz="1600" baseline="0" dirty="0" smtClean="0"/>
                        <a:t>s/beyond pledge for users and groups at particular resources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@ submission: Jobs in a </a:t>
                      </a:r>
                      <a:r>
                        <a:rPr lang="en-US" sz="1600" baseline="0" dirty="0" err="1" smtClean="0"/>
                        <a:t>jobset</a:t>
                      </a:r>
                      <a:r>
                        <a:rPr lang="en-US" sz="1600" baseline="0" dirty="0" smtClean="0"/>
                        <a:t> get decreasing priorities (so that a few run right away to check for errors)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Waiting jobs: Job priority increases while jobs wait to prevent starvation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Retried jobs get lower priority to delay slightly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Prod/</a:t>
                      </a:r>
                      <a:r>
                        <a:rPr lang="en-US" sz="1600" baseline="0" dirty="0" err="1" smtClean="0"/>
                        <a:t>analy</a:t>
                      </a:r>
                      <a:r>
                        <a:rPr lang="en-US" sz="1600" baseline="0" dirty="0" smtClean="0"/>
                        <a:t> balance set at site level</a:t>
                      </a:r>
                      <a:endParaRPr lang="en-US" sz="1600" dirty="0"/>
                    </a:p>
                  </a:txBody>
                  <a:tcPr marL="91441" marR="91441" marT="45715" marB="45715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dirty="0" smtClean="0"/>
                        <a:t>Priority is set by operators 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dirty="0" err="1" smtClean="0"/>
                        <a:t>RequestManager</a:t>
                      </a:r>
                      <a:r>
                        <a:rPr lang="en-US" sz="2000" baseline="0" dirty="0" smtClean="0"/>
                        <a:t> processes requests in order of priority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baseline="0" dirty="0" err="1" smtClean="0"/>
                        <a:t>GlobalWQ</a:t>
                      </a:r>
                      <a:r>
                        <a:rPr lang="en-US" sz="2000" baseline="0" dirty="0" smtClean="0"/>
                        <a:t> fetches in order of priority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Global and Local WQs are FIFO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Prod/</a:t>
                      </a:r>
                      <a:r>
                        <a:rPr lang="en-US" sz="2000" baseline="0" dirty="0" err="1" smtClean="0"/>
                        <a:t>analy</a:t>
                      </a:r>
                      <a:r>
                        <a:rPr lang="en-US" sz="2000" baseline="0" dirty="0" smtClean="0"/>
                        <a:t> balance set at site level</a:t>
                      </a:r>
                      <a:endParaRPr lang="en-US" sz="2000" dirty="0" smtClean="0"/>
                    </a:p>
                  </a:txBody>
                  <a:tcPr marL="91441" marR="91441" marT="45715" marB="45715" anchor="ctr"/>
                </a:tc>
              </a:tr>
            </a:tbl>
          </a:graphicData>
        </a:graphic>
      </p:graphicFrame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FDDA91-93F2-7247-8050-84FC390EC968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E969D46-B309-2843-BEE5-66D2B6C4DD86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11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Data handling in the server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016000"/>
          <a:ext cx="9143999" cy="507206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0925"/>
                <a:gridCol w="3483460"/>
                <a:gridCol w="3539614"/>
              </a:tblGrid>
              <a:tr h="5576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ATLAS</a:t>
                      </a:r>
                      <a:endParaRPr lang="en-US" sz="1800" dirty="0"/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CMS</a:t>
                      </a:r>
                      <a:endParaRPr lang="en-US" sz="1800" dirty="0"/>
                    </a:p>
                  </a:txBody>
                  <a:tcPr marL="91441" marR="91441" marT="45712" marB="45712" anchor="ctr"/>
                </a:tc>
              </a:tr>
              <a:tr h="20118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Input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1800" dirty="0" smtClean="0"/>
                        <a:t>Pilot queries LFC to get PFNs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1800" dirty="0" smtClean="0"/>
                        <a:t>Flexible</a:t>
                      </a:r>
                      <a:r>
                        <a:rPr lang="en-US" sz="1800" baseline="0" dirty="0" smtClean="0"/>
                        <a:t> input data handling configured in </a:t>
                      </a:r>
                      <a:r>
                        <a:rPr lang="en-US" sz="1800" baseline="0" dirty="0" err="1" smtClean="0"/>
                        <a:t>schedconfig</a:t>
                      </a:r>
                      <a:endParaRPr lang="en-US" sz="1800" baseline="0" dirty="0" smtClean="0"/>
                    </a:p>
                    <a:p>
                      <a:pPr marL="800100" lvl="1" indent="-34290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Copy2scratch </a:t>
                      </a:r>
                      <a:r>
                        <a:rPr lang="en-US" sz="1800" baseline="0" dirty="0" err="1" smtClean="0"/>
                        <a:t>vs</a:t>
                      </a:r>
                      <a:r>
                        <a:rPr lang="en-US" sz="1800" baseline="0" dirty="0" smtClean="0"/>
                        <a:t> streaming I/O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Input handling completely delegated to CMSSW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CMSSW</a:t>
                      </a:r>
                      <a:r>
                        <a:rPr lang="en-US" sz="1800" baseline="0" dirty="0" smtClean="0"/>
                        <a:t> uses Trivial File Catalogue</a:t>
                      </a:r>
                      <a:endParaRPr lang="en-US" sz="1800" dirty="0"/>
                    </a:p>
                  </a:txBody>
                  <a:tcPr marL="91441" marR="91441" marT="45712" marB="45712" anchor="ctr"/>
                </a:tc>
              </a:tr>
              <a:tr h="25026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Output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DQ2</a:t>
                      </a:r>
                      <a:r>
                        <a:rPr lang="en-US" sz="1800" baseline="0" dirty="0" smtClean="0"/>
                        <a:t> for detector, simulated and user data</a:t>
                      </a:r>
                      <a:endParaRPr lang="en-US" sz="1800" dirty="0" smtClean="0"/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Copied</a:t>
                      </a:r>
                      <a:r>
                        <a:rPr lang="en-US" sz="1800" baseline="0" dirty="0" smtClean="0"/>
                        <a:t> to local SE by Pilot</a:t>
                      </a:r>
                      <a:endParaRPr lang="en-US" sz="1800" dirty="0" smtClean="0"/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Registered by the client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Optional additional copies</a:t>
                      </a:r>
                      <a:r>
                        <a:rPr lang="en-US" sz="1800" baseline="0" dirty="0" smtClean="0"/>
                        <a:t> via </a:t>
                      </a:r>
                      <a:r>
                        <a:rPr lang="en-US" sz="1800" baseline="0" dirty="0" err="1" smtClean="0"/>
                        <a:t>DaTRI</a:t>
                      </a:r>
                      <a:endParaRPr lang="en-US" sz="1800" dirty="0"/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DBS/</a:t>
                      </a:r>
                      <a:r>
                        <a:rPr lang="en-US" sz="1800" dirty="0" err="1" smtClean="0"/>
                        <a:t>PheDEX</a:t>
                      </a:r>
                      <a:r>
                        <a:rPr lang="en-US" sz="1800" dirty="0" smtClean="0"/>
                        <a:t> primarily for detector</a:t>
                      </a:r>
                      <a:r>
                        <a:rPr lang="en-US" sz="1800" baseline="0" dirty="0" smtClean="0"/>
                        <a:t> data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CRAB</a:t>
                      </a:r>
                      <a:r>
                        <a:rPr lang="en-US" sz="1800" baseline="0" dirty="0" smtClean="0"/>
                        <a:t> handles a</a:t>
                      </a:r>
                      <a:r>
                        <a:rPr lang="en-US" sz="1800" dirty="0" smtClean="0"/>
                        <a:t>synchronous stage</a:t>
                      </a:r>
                      <a:r>
                        <a:rPr lang="en-US" sz="1800" baseline="0" dirty="0" smtClean="0"/>
                        <a:t> out and optional DBS publication</a:t>
                      </a:r>
                    </a:p>
                  </a:txBody>
                  <a:tcPr marL="91441" marR="91441" marT="45712" marB="45712" anchor="ctr"/>
                </a:tc>
              </a:tr>
            </a:tbl>
          </a:graphicData>
        </a:graphic>
      </p:graphicFrame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643F88-A4CD-214F-8AEE-1EFF84625A9C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539E7A-B5DC-434E-8458-95F1FA56F603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Bookkeeping and redundancy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052513"/>
          <a:ext cx="9143999" cy="530389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0925"/>
                <a:gridCol w="3483460"/>
                <a:gridCol w="3539614"/>
              </a:tblGrid>
              <a:tr h="731949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ATLAS</a:t>
                      </a:r>
                      <a:endParaRPr lang="en-US" sz="2000" dirty="0"/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CMS</a:t>
                      </a:r>
                      <a:endParaRPr lang="en-US" sz="2000" dirty="0"/>
                    </a:p>
                  </a:txBody>
                  <a:tcPr marL="91441" marR="91441" marT="45706" marB="45706" anchor="ctr"/>
                </a:tc>
              </a:tr>
              <a:tr h="28345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Bookkeeping</a:t>
                      </a:r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dirty="0" smtClean="0"/>
                        <a:t>CLI for job/task bookkeeping and WWW </a:t>
                      </a:r>
                      <a:r>
                        <a:rPr lang="en-US" sz="2000" dirty="0" err="1" smtClean="0"/>
                        <a:t>PanDA</a:t>
                      </a:r>
                      <a:r>
                        <a:rPr lang="en-US" sz="2000" dirty="0" smtClean="0"/>
                        <a:t> monitor/Dashboard historical</a:t>
                      </a:r>
                      <a:r>
                        <a:rPr lang="en-US" sz="2000" baseline="0" dirty="0" smtClean="0"/>
                        <a:t> jobs</a:t>
                      </a:r>
                      <a:endParaRPr lang="en-US" sz="2000" dirty="0" smtClean="0"/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dirty="0" smtClean="0"/>
                        <a:t>CLI to kill</a:t>
                      </a:r>
                      <a:r>
                        <a:rPr lang="en-US" sz="2000" baseline="0" dirty="0" smtClean="0"/>
                        <a:t> and retry </a:t>
                      </a:r>
                      <a:r>
                        <a:rPr lang="en-US" sz="2000" baseline="0" dirty="0" err="1" smtClean="0"/>
                        <a:t>jobsets</a:t>
                      </a:r>
                      <a:endParaRPr lang="en-US" sz="2000" baseline="0" dirty="0" smtClean="0"/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baseline="0" dirty="0" err="1" smtClean="0"/>
                        <a:t>Jobset</a:t>
                      </a:r>
                      <a:r>
                        <a:rPr lang="en-US" sz="2000" baseline="0" dirty="0" smtClean="0"/>
                        <a:t> progress tracked in </a:t>
                      </a:r>
                      <a:r>
                        <a:rPr lang="en-US" sz="2000" baseline="0" dirty="0" err="1" smtClean="0"/>
                        <a:t>PandaDB</a:t>
                      </a:r>
                      <a:r>
                        <a:rPr lang="en-US" sz="2000" baseline="0" dirty="0" smtClean="0"/>
                        <a:t> (i.e. which files have been read)</a:t>
                      </a:r>
                      <a:endParaRPr lang="en-US" sz="2000" dirty="0"/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Client to kill and retry request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dirty="0" err="1" smtClean="0"/>
                        <a:t>WMAgent</a:t>
                      </a:r>
                      <a:r>
                        <a:rPr lang="en-US" sz="2000" dirty="0" smtClean="0"/>
                        <a:t> handles</a:t>
                      </a:r>
                      <a:r>
                        <a:rPr lang="en-US" sz="2000" baseline="0" dirty="0" smtClean="0"/>
                        <a:t> retrial of jobs based on ACDC (i.e. which files are left to process)</a:t>
                      </a:r>
                    </a:p>
                  </a:txBody>
                  <a:tcPr marL="91441" marR="91441" marT="45706" marB="45706" anchor="ctr"/>
                </a:tc>
              </a:tr>
              <a:tr h="17373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Redundancy</a:t>
                      </a:r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dirty="0" err="1" smtClean="0"/>
                        <a:t>PanDA@CERN</a:t>
                      </a:r>
                      <a:r>
                        <a:rPr lang="en-US" sz="2000" baseline="0" dirty="0" smtClean="0"/>
                        <a:t> is single point of failure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CERN Outage: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No new jobs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Running jobs ~OK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Completing jobs may fail</a:t>
                      </a:r>
                    </a:p>
                  </a:txBody>
                  <a:tcPr marL="91441" marR="91441" marT="45706" marB="45706"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dirty="0" smtClean="0"/>
                        <a:t>Distributed</a:t>
                      </a:r>
                      <a:r>
                        <a:rPr lang="en-US" sz="2000" baseline="0" dirty="0" smtClean="0"/>
                        <a:t> with </a:t>
                      </a:r>
                      <a:r>
                        <a:rPr lang="en-US" sz="2000" i="1" baseline="0" dirty="0" smtClean="0"/>
                        <a:t>n</a:t>
                      </a:r>
                      <a:r>
                        <a:rPr lang="en-US" sz="2000" baseline="0" dirty="0" smtClean="0"/>
                        <a:t> independent queues with enough work for one day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000" baseline="0" dirty="0" smtClean="0"/>
                        <a:t>CERN Outage: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No new jobs</a:t>
                      </a:r>
                    </a:p>
                  </a:txBody>
                  <a:tcPr marL="91441" marR="91441" marT="45706" marB="45706" anchor="ctr"/>
                </a:tc>
              </a:tr>
            </a:tbl>
          </a:graphicData>
        </a:graphic>
      </p:graphicFrame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CB454-6557-F140-8943-5699714D82FB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ctrTitle"/>
          </p:nvPr>
        </p:nvSpPr>
        <p:spPr>
          <a:xfrm>
            <a:off x="1619250" y="2822575"/>
            <a:ext cx="7200900" cy="1470025"/>
          </a:xfrm>
        </p:spPr>
        <p:txBody>
          <a:bodyPr/>
          <a:lstStyle/>
          <a:p>
            <a:r>
              <a:rPr lang="en-GB" b="1">
                <a:latin typeface="Arial" charset="0"/>
              </a:rPr>
              <a:t>PanDA pilot, AutoPyFactory and  GlideInWMS</a:t>
            </a:r>
            <a:endParaRPr lang="en-GB">
              <a:latin typeface="Arial" charset="0"/>
            </a:endParaRPr>
          </a:p>
        </p:txBody>
      </p:sp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EA6C6D1-597B-534A-81B5-1A51CC227A43}" type="datetime1">
              <a:rPr lang="en-US" sz="1200" smtClean="0">
                <a:solidFill>
                  <a:schemeClr val="bg1"/>
                </a:solidFill>
                <a:cs typeface="Arial" charset="0"/>
              </a:rPr>
              <a:t>4/19/12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CB9A6D2-079C-7049-9741-DF61813A30E8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13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charset="0"/>
              </a:rPr>
              <a:t>PanDA</a:t>
            </a:r>
            <a:r>
              <a:rPr lang="en-US" b="1" dirty="0" smtClean="0">
                <a:latin typeface="Arial" charset="0"/>
              </a:rPr>
              <a:t> Pilot and </a:t>
            </a:r>
            <a:r>
              <a:rPr lang="en-US" b="1" dirty="0" err="1" smtClean="0">
                <a:latin typeface="Arial" charset="0"/>
              </a:rPr>
              <a:t>AutoPyFactory</a:t>
            </a:r>
            <a:endParaRPr lang="en-US" b="1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5"/>
            <a:ext cx="8712968" cy="5112544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2400" dirty="0" err="1" smtClean="0"/>
              <a:t>PanDA</a:t>
            </a:r>
            <a:r>
              <a:rPr lang="en-US" sz="2400" dirty="0" smtClean="0"/>
              <a:t> Pilot</a:t>
            </a:r>
          </a:p>
          <a:p>
            <a:pPr lvl="1">
              <a:defRPr/>
            </a:pPr>
            <a:r>
              <a:rPr lang="en-US" sz="2100" dirty="0" smtClean="0"/>
              <a:t>Rather </a:t>
            </a:r>
            <a:r>
              <a:rPr lang="en-US" sz="2100" dirty="0"/>
              <a:t>ATLAS </a:t>
            </a:r>
            <a:r>
              <a:rPr lang="en-US" sz="2100" dirty="0" smtClean="0"/>
              <a:t>specific</a:t>
            </a:r>
          </a:p>
          <a:p>
            <a:pPr lvl="1">
              <a:defRPr/>
            </a:pPr>
            <a:r>
              <a:rPr lang="en-US" sz="2100" dirty="0" smtClean="0"/>
              <a:t>A next generation pilot could put </a:t>
            </a:r>
            <a:r>
              <a:rPr lang="en-US" sz="2100" dirty="0"/>
              <a:t>VO specifics into </a:t>
            </a:r>
            <a:r>
              <a:rPr lang="en-US" sz="2100" dirty="0" smtClean="0"/>
              <a:t>modules</a:t>
            </a:r>
            <a:endParaRPr lang="en-US" sz="2100" dirty="0"/>
          </a:p>
          <a:p>
            <a:pPr lvl="2">
              <a:defRPr/>
            </a:pPr>
            <a:r>
              <a:rPr lang="en-US" sz="1900" dirty="0" smtClean="0"/>
              <a:t>Environment </a:t>
            </a:r>
            <a:r>
              <a:rPr lang="en-US" sz="1900" dirty="0"/>
              <a:t>Setup Module</a:t>
            </a:r>
          </a:p>
          <a:p>
            <a:pPr lvl="2">
              <a:defRPr/>
            </a:pPr>
            <a:r>
              <a:rPr lang="en-US" sz="1900" dirty="0"/>
              <a:t>Data movers (mainly for outputs</a:t>
            </a:r>
            <a:r>
              <a:rPr lang="en-US" sz="1900" dirty="0" smtClean="0"/>
              <a:t>)</a:t>
            </a:r>
          </a:p>
          <a:p>
            <a:pPr lvl="1">
              <a:defRPr/>
            </a:pPr>
            <a:r>
              <a:rPr lang="en-US" sz="2100" dirty="0" err="1" smtClean="0"/>
              <a:t>glExec</a:t>
            </a:r>
            <a:r>
              <a:rPr lang="en-US" sz="2100" dirty="0" smtClean="0"/>
              <a:t> </a:t>
            </a:r>
            <a:r>
              <a:rPr lang="en-US" sz="2100" dirty="0"/>
              <a:t>user switching: implemented but not used</a:t>
            </a:r>
          </a:p>
          <a:p>
            <a:pPr lvl="2">
              <a:defRPr/>
            </a:pPr>
            <a:r>
              <a:rPr lang="en-US" sz="1900" dirty="0"/>
              <a:t>Not known if </a:t>
            </a:r>
            <a:r>
              <a:rPr lang="en-US" sz="1900" dirty="0" err="1"/>
              <a:t>MyProxy</a:t>
            </a:r>
            <a:r>
              <a:rPr lang="en-US" sz="1900" dirty="0"/>
              <a:t> </a:t>
            </a:r>
            <a:r>
              <a:rPr lang="en-US" sz="1900" dirty="0" smtClean="0"/>
              <a:t>can handle queries from </a:t>
            </a:r>
            <a:r>
              <a:rPr lang="en-US" sz="1900" dirty="0"/>
              <a:t>all </a:t>
            </a:r>
            <a:r>
              <a:rPr lang="en-US" sz="1900" dirty="0" smtClean="0"/>
              <a:t>WNs</a:t>
            </a:r>
            <a:endParaRPr lang="en-US" sz="1900" dirty="0"/>
          </a:p>
          <a:p>
            <a:pPr lvl="2">
              <a:defRPr/>
            </a:pPr>
            <a:r>
              <a:rPr lang="en-US" sz="1900" dirty="0"/>
              <a:t>US sites </a:t>
            </a:r>
            <a:r>
              <a:rPr lang="en-US" sz="1900" dirty="0" smtClean="0"/>
              <a:t>currently require </a:t>
            </a:r>
            <a:r>
              <a:rPr lang="en-US" sz="1900" dirty="0"/>
              <a:t>pilot credential to write </a:t>
            </a:r>
            <a:r>
              <a:rPr lang="en-US" sz="1900" dirty="0" smtClean="0"/>
              <a:t>outputs</a:t>
            </a:r>
            <a:endParaRPr lang="en-US" sz="1900" dirty="0"/>
          </a:p>
          <a:p>
            <a:pPr marL="742950" lvl="2" indent="-342900">
              <a:defRPr/>
            </a:pPr>
            <a:r>
              <a:rPr lang="en-US" sz="1900" dirty="0" err="1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PoC</a:t>
            </a:r>
            <a:r>
              <a:rPr lang="en-US" sz="1900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could </a:t>
            </a:r>
            <a:r>
              <a:rPr lang="en-US" sz="1900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run the CRAB wrapper in the pilot (</a:t>
            </a:r>
            <a:r>
              <a:rPr lang="en-US" sz="1900" i="1" dirty="0" err="1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prun</a:t>
            </a:r>
            <a:r>
              <a:rPr lang="en-US" sz="1900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job</a:t>
            </a:r>
            <a:r>
              <a:rPr lang="en-US" sz="1900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dirty="0" smtClean="0">
              <a:solidFill>
                <a:srgbClr val="008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lvl="1" indent="-342900">
              <a:defRPr/>
            </a:pPr>
            <a:r>
              <a:rPr lang="en-US" dirty="0" err="1" smtClean="0"/>
              <a:t>AutoPyFactory</a:t>
            </a:r>
            <a:r>
              <a:rPr lang="en-US" dirty="0" smtClean="0"/>
              <a:t> (v2)</a:t>
            </a:r>
          </a:p>
          <a:p>
            <a:pPr lvl="1">
              <a:defRPr/>
            </a:pPr>
            <a:r>
              <a:rPr lang="en-US" sz="2000" dirty="0"/>
              <a:t>Multi-threaded (one thread per queue)</a:t>
            </a:r>
          </a:p>
          <a:p>
            <a:pPr lvl="1">
              <a:defRPr/>
            </a:pPr>
            <a:r>
              <a:rPr lang="en-US" sz="2000" dirty="0" smtClean="0"/>
              <a:t>Modular </a:t>
            </a:r>
            <a:r>
              <a:rPr lang="en-US" sz="2000" dirty="0"/>
              <a:t>and </a:t>
            </a:r>
            <a:r>
              <a:rPr lang="en-US" sz="2000" dirty="0" smtClean="0"/>
              <a:t>ATLAS </a:t>
            </a:r>
            <a:r>
              <a:rPr lang="en-US" sz="2000" dirty="0"/>
              <a:t>agnostic. Plugin approach:</a:t>
            </a:r>
          </a:p>
          <a:p>
            <a:pPr lvl="2">
              <a:defRPr/>
            </a:pPr>
            <a:r>
              <a:rPr lang="en-US" sz="1800" dirty="0" err="1"/>
              <a:t>WMSStatus</a:t>
            </a:r>
            <a:r>
              <a:rPr lang="en-US" sz="1800" dirty="0"/>
              <a:t> Plugin: e.g. what is the state of the WMS (Panda)</a:t>
            </a:r>
          </a:p>
          <a:p>
            <a:pPr lvl="2">
              <a:defRPr/>
            </a:pPr>
            <a:r>
              <a:rPr lang="en-US" sz="1800" dirty="0" err="1"/>
              <a:t>Sched</a:t>
            </a:r>
            <a:r>
              <a:rPr lang="en-US" sz="1800" dirty="0"/>
              <a:t> Plugin: calculate how many pilots to submit</a:t>
            </a:r>
          </a:p>
          <a:p>
            <a:pPr lvl="2">
              <a:defRPr/>
            </a:pPr>
            <a:r>
              <a:rPr lang="en-US" sz="1800" dirty="0" err="1"/>
              <a:t>BatchStatus</a:t>
            </a:r>
            <a:r>
              <a:rPr lang="en-US" sz="1800" dirty="0"/>
              <a:t> and Submit plugins: submit and monitor pilots (Condor-G, Condor local…)</a:t>
            </a:r>
          </a:p>
          <a:p>
            <a:pPr lvl="1">
              <a:defRPr/>
            </a:pPr>
            <a:r>
              <a:rPr lang="en-US" sz="2000" dirty="0"/>
              <a:t>Flexible proxy management (per-queue proxies</a:t>
            </a:r>
            <a:r>
              <a:rPr lang="en-US" sz="2000" dirty="0" smtClean="0"/>
              <a:t>)</a:t>
            </a:r>
            <a:endParaRPr lang="en-US" sz="2400" dirty="0"/>
          </a:p>
          <a:p>
            <a:pPr lvl="1">
              <a:defRPr/>
            </a:pPr>
            <a:r>
              <a:rPr lang="en-US" sz="2000" b="1" dirty="0"/>
              <a:t>The </a:t>
            </a:r>
            <a:r>
              <a:rPr lang="en-US" sz="2000" b="1" i="1" dirty="0"/>
              <a:t>interesting</a:t>
            </a:r>
            <a:r>
              <a:rPr lang="en-US" sz="2000" b="1" dirty="0"/>
              <a:t> part will be combining APF with </a:t>
            </a:r>
            <a:r>
              <a:rPr lang="en-US" sz="2000" b="1" dirty="0" err="1"/>
              <a:t>GlideInWMS</a:t>
            </a:r>
            <a:r>
              <a:rPr lang="en-US" sz="2000" b="1" dirty="0"/>
              <a:t>…</a:t>
            </a:r>
            <a:endParaRPr lang="en-US" b="1" dirty="0" smtClean="0"/>
          </a:p>
          <a:p>
            <a:pPr marL="742950" lvl="2" indent="-342900">
              <a:defRPr/>
            </a:pPr>
            <a:endParaRPr lang="en-US" dirty="0" smtClean="0"/>
          </a:p>
          <a:p>
            <a:pPr marL="742950" lvl="2" indent="-342900"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 lvl="2"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CA77F44-C787-2144-8662-9B12851A7DB9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14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B80CB5-254A-9F45-9FF2-A1C966EC494A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GlideInWMS Overview</a:t>
            </a: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7DF6F7-9B02-8849-A8B3-490247753FCB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15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84765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Animation taken from</a:t>
            </a:r>
          </a:p>
          <a:p>
            <a:r>
              <a:rPr lang="en-US" sz="1200" dirty="0" smtClean="0"/>
              <a:t>http://</a:t>
            </a:r>
            <a:r>
              <a:rPr lang="en-US" sz="1200" dirty="0" err="1" smtClean="0"/>
              <a:t>www.uscms.org</a:t>
            </a:r>
            <a:r>
              <a:rPr lang="en-US" sz="1200" dirty="0" smtClean="0"/>
              <a:t>/</a:t>
            </a:r>
            <a:r>
              <a:rPr lang="en-US" sz="1200" dirty="0" err="1" smtClean="0"/>
              <a:t>SoftwareComputing</a:t>
            </a:r>
            <a:r>
              <a:rPr lang="en-US" sz="1200" dirty="0" smtClean="0"/>
              <a:t>/Grid/WMS/</a:t>
            </a:r>
            <a:r>
              <a:rPr lang="en-US" sz="1200" dirty="0" err="1" smtClean="0"/>
              <a:t>glideinWMS</a:t>
            </a:r>
            <a:r>
              <a:rPr lang="en-US" sz="1200" dirty="0" smtClean="0"/>
              <a:t>/</a:t>
            </a:r>
            <a:r>
              <a:rPr lang="en-US" sz="1200" dirty="0" err="1" smtClean="0"/>
              <a:t>doc.prd</a:t>
            </a:r>
            <a:r>
              <a:rPr lang="en-US" sz="1200" dirty="0" smtClean="0"/>
              <a:t>/</a:t>
            </a:r>
            <a:r>
              <a:rPr lang="en-US" sz="1200" dirty="0" err="1" smtClean="0"/>
              <a:t>index.html</a:t>
            </a:r>
            <a:endParaRPr lang="en-US" sz="1200" dirty="0"/>
          </a:p>
        </p:txBody>
      </p:sp>
      <p:pic>
        <p:nvPicPr>
          <p:cNvPr id="9" name="simple_animation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512" y="1628800"/>
            <a:ext cx="3024336" cy="3835580"/>
          </a:xfrm>
        </p:spPr>
      </p:pic>
      <p:sp>
        <p:nvSpPr>
          <p:cNvPr id="7" name="Rectangle 6"/>
          <p:cNvSpPr/>
          <p:nvPr/>
        </p:nvSpPr>
        <p:spPr>
          <a:xfrm>
            <a:off x="3275856" y="1124744"/>
            <a:ext cx="586814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Build a distributed Condor pool which looks </a:t>
            </a:r>
            <a:r>
              <a:rPr lang="en-US" sz="1600" dirty="0" smtClean="0"/>
              <a:t>like </a:t>
            </a:r>
            <a:r>
              <a:rPr lang="en-US" sz="1600" dirty="0"/>
              <a:t>a local batch system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err="1"/>
              <a:t>GlideInWMS</a:t>
            </a:r>
            <a:r>
              <a:rPr lang="en-US" sz="1600" dirty="0"/>
              <a:t> automates </a:t>
            </a:r>
            <a:r>
              <a:rPr lang="en-US" sz="1600" dirty="0" smtClean="0"/>
              <a:t>submission </a:t>
            </a:r>
            <a:r>
              <a:rPr lang="en-US" sz="1600" dirty="0"/>
              <a:t>of Condor </a:t>
            </a:r>
            <a:r>
              <a:rPr lang="en-US" sz="1600" dirty="0" err="1"/>
              <a:t>GlideIns</a:t>
            </a:r>
            <a:r>
              <a:rPr lang="en-US" sz="1600" dirty="0"/>
              <a:t> according to </a:t>
            </a:r>
            <a:r>
              <a:rPr lang="en-US" sz="1600" dirty="0" smtClean="0"/>
              <a:t>user </a:t>
            </a:r>
            <a:r>
              <a:rPr lang="en-US" sz="1600" dirty="0"/>
              <a:t>jobs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Users (VOs) submit to a local Condor </a:t>
            </a:r>
            <a:r>
              <a:rPr lang="en-US" sz="1600" i="1" dirty="0" err="1"/>
              <a:t>schedd</a:t>
            </a:r>
            <a:r>
              <a:rPr lang="en-US" sz="1600" dirty="0"/>
              <a:t>; a frontend polls the user </a:t>
            </a:r>
            <a:r>
              <a:rPr lang="en-US" sz="1600" i="1" dirty="0" err="1"/>
              <a:t>schedd</a:t>
            </a:r>
            <a:r>
              <a:rPr lang="en-US" sz="1600" dirty="0"/>
              <a:t> and tells a </a:t>
            </a:r>
            <a:r>
              <a:rPr lang="en-US" sz="1600" dirty="0" err="1"/>
              <a:t>GlideIn</a:t>
            </a:r>
            <a:r>
              <a:rPr lang="en-US" sz="1600" dirty="0"/>
              <a:t> Factory to send </a:t>
            </a:r>
            <a:r>
              <a:rPr lang="en-US" sz="1600" dirty="0" err="1"/>
              <a:t>GlideIns</a:t>
            </a:r>
            <a:r>
              <a:rPr lang="en-US" sz="1600" dirty="0"/>
              <a:t> via </a:t>
            </a:r>
            <a:r>
              <a:rPr lang="en-US" sz="1600" dirty="0" err="1"/>
              <a:t>CondorG</a:t>
            </a:r>
            <a:r>
              <a:rPr lang="en-US" sz="1600" dirty="0"/>
              <a:t> to the grid.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 err="1"/>
              <a:t>GlideIns</a:t>
            </a:r>
            <a:r>
              <a:rPr lang="en-US" sz="1600" dirty="0"/>
              <a:t> run a condor </a:t>
            </a:r>
            <a:r>
              <a:rPr lang="en-US" sz="1600" i="1" dirty="0" err="1"/>
              <a:t>startd</a:t>
            </a:r>
            <a:r>
              <a:rPr lang="en-US" sz="1600" dirty="0"/>
              <a:t> on the WN which connects back to the user pool</a:t>
            </a:r>
          </a:p>
          <a:p>
            <a:pPr marL="742950" lvl="1" indent="-285750">
              <a:buFont typeface="Arial"/>
              <a:buChar char="•"/>
              <a:defRPr/>
            </a:pPr>
            <a:endParaRPr lang="en-US" sz="16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Features: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/>
              <a:t>Credential management handled by Condor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 err="1"/>
              <a:t>glExec</a:t>
            </a:r>
            <a:r>
              <a:rPr lang="en-US" sz="1600" dirty="0"/>
              <a:t> id switching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/>
              <a:t>Condor scheduling and </a:t>
            </a:r>
            <a:r>
              <a:rPr lang="en-US" sz="1600" dirty="0" err="1"/>
              <a:t>fairshare</a:t>
            </a:r>
            <a:r>
              <a:rPr lang="en-US" sz="1600" dirty="0"/>
              <a:t> between users and groups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/>
              <a:t>Whole node scheduling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dirty="0"/>
              <a:t>SSH-to-job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sz="1600" i="1" dirty="0"/>
              <a:t>Preemption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4FB558-B841-F74D-A6A8-04F10D231203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GlideInWMS and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642350" cy="48244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dirty="0" smtClean="0"/>
              <a:t>CMS is using </a:t>
            </a:r>
            <a:r>
              <a:rPr lang="en-US" dirty="0" err="1" smtClean="0"/>
              <a:t>GlideInWMS</a:t>
            </a:r>
            <a:r>
              <a:rPr lang="en-US" dirty="0" smtClean="0"/>
              <a:t> with CRAB 2 and testing with v3</a:t>
            </a:r>
          </a:p>
          <a:p>
            <a:pPr lvl="1">
              <a:defRPr/>
            </a:pPr>
            <a:r>
              <a:rPr lang="en-US" dirty="0"/>
              <a:t>E</a:t>
            </a:r>
            <a:r>
              <a:rPr lang="en-US" dirty="0" smtClean="0"/>
              <a:t>ach CRAB 2 server / </a:t>
            </a:r>
            <a:r>
              <a:rPr lang="en-US" dirty="0" err="1" smtClean="0"/>
              <a:t>WMAgent</a:t>
            </a:r>
            <a:r>
              <a:rPr lang="en-US" dirty="0" smtClean="0"/>
              <a:t> has a local </a:t>
            </a:r>
            <a:r>
              <a:rPr lang="en-US" i="1" dirty="0" err="1" smtClean="0"/>
              <a:t>schedd</a:t>
            </a:r>
            <a:endParaRPr lang="en-US" i="1" dirty="0" smtClean="0"/>
          </a:p>
          <a:p>
            <a:pPr>
              <a:defRPr/>
            </a:pPr>
            <a:r>
              <a:rPr lang="en-US" dirty="0" smtClean="0"/>
              <a:t>CRAB server / </a:t>
            </a:r>
            <a:r>
              <a:rPr lang="en-US" dirty="0" err="1" smtClean="0"/>
              <a:t>WMAgent</a:t>
            </a:r>
            <a:r>
              <a:rPr lang="en-US" dirty="0" smtClean="0"/>
              <a:t> injects jobs (with full payload) to the </a:t>
            </a:r>
            <a:r>
              <a:rPr lang="en-US" i="1" dirty="0" err="1" smtClean="0"/>
              <a:t>schedd</a:t>
            </a:r>
            <a:endParaRPr lang="en-US" i="1" dirty="0" smtClean="0"/>
          </a:p>
          <a:p>
            <a:pPr>
              <a:defRPr/>
            </a:pPr>
            <a:r>
              <a:rPr lang="en-US" dirty="0" smtClean="0"/>
              <a:t>Using simple condor matchmaking: jobs run in FIFO order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Condor itself has some scaling limits (provided by Igor, not definitive)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CMS architecture allows to replicate the CRAB server / WM agent to scale up:</a:t>
            </a:r>
          </a:p>
          <a:p>
            <a:pPr lvl="1">
              <a:defRPr/>
            </a:pPr>
            <a:r>
              <a:rPr lang="en-US" dirty="0" smtClean="0"/>
              <a:t>Currently ~7 agents, limit of ~20k per </a:t>
            </a:r>
            <a:r>
              <a:rPr lang="en-US" dirty="0" err="1" smtClean="0"/>
              <a:t>schedd</a:t>
            </a:r>
            <a:endParaRPr lang="en-US" dirty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9D3C948-B993-9A40-90C9-F4ED601278B5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16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466778"/>
              </p:ext>
            </p:extLst>
          </p:nvPr>
        </p:nvGraphicFramePr>
        <p:xfrm>
          <a:off x="179512" y="3284984"/>
          <a:ext cx="8784977" cy="1872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454"/>
                <a:gridCol w="2136886"/>
                <a:gridCol w="4748637"/>
              </a:tblGrid>
              <a:tr h="4257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Component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Limiting</a:t>
                      </a:r>
                      <a:r>
                        <a:rPr lang="en-US" sz="1600" baseline="0" dirty="0" smtClean="0"/>
                        <a:t> factor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Observed limit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</a:tr>
              <a:tr h="425746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Schedd</a:t>
                      </a:r>
                      <a:endParaRPr lang="en-US" sz="1600" b="1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Memory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60k jobs on 64GB node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</a:tr>
              <a:tr h="42574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Collector</a:t>
                      </a:r>
                      <a:endParaRPr lang="en-US" sz="1600" b="1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Memory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90k jobs on 24GB node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</a:tr>
              <a:tr h="59497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Negotiator</a:t>
                      </a:r>
                      <a:endParaRPr lang="en-US" sz="1600" b="1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CPU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40k jobs, depending on complication of matchmaking</a:t>
                      </a:r>
                      <a:r>
                        <a:rPr lang="en-US" sz="1600" baseline="0" dirty="0" smtClean="0"/>
                        <a:t> expressions </a:t>
                      </a:r>
                      <a:endParaRPr lang="en-US" sz="1600" dirty="0"/>
                    </a:p>
                  </a:txBody>
                  <a:tcPr marL="91423" marR="91423" marT="45711" marB="45711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719502-EDCE-1D46-884B-879BD491B080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GlideInWMS and PanDA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340445"/>
            <a:ext cx="8785225" cy="4968875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ATLAS is testing the integration of </a:t>
            </a:r>
            <a:r>
              <a:rPr lang="en-US" dirty="0" err="1" smtClean="0"/>
              <a:t>PanDA</a:t>
            </a:r>
            <a:r>
              <a:rPr lang="en-US" dirty="0" smtClean="0"/>
              <a:t> and </a:t>
            </a:r>
            <a:r>
              <a:rPr lang="en-US" dirty="0" err="1" smtClean="0"/>
              <a:t>GlideInWMS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(see Rod’s </a:t>
            </a:r>
            <a:r>
              <a:rPr lang="en-US" i="1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presentation)</a:t>
            </a:r>
            <a:endParaRPr lang="en-US" i="1" dirty="0" smtClean="0">
              <a:solidFill>
                <a:srgbClr val="008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i="1" dirty="0" err="1" smtClean="0"/>
              <a:t>Schedd</a:t>
            </a:r>
            <a:r>
              <a:rPr lang="en-US" dirty="0" smtClean="0"/>
              <a:t> is </a:t>
            </a:r>
            <a:r>
              <a:rPr lang="en-US" dirty="0" smtClean="0"/>
              <a:t>ran </a:t>
            </a:r>
            <a:r>
              <a:rPr lang="en-US" dirty="0" smtClean="0"/>
              <a:t>on the current pilot factory machines</a:t>
            </a:r>
          </a:p>
          <a:p>
            <a:pPr>
              <a:defRPr/>
            </a:pPr>
            <a:r>
              <a:rPr lang="en-US" dirty="0" smtClean="0"/>
              <a:t>Submit pilots per site-user pair</a:t>
            </a:r>
          </a:p>
          <a:p>
            <a:pPr lvl="1">
              <a:defRPr/>
            </a:pPr>
            <a:r>
              <a:rPr lang="en-US" dirty="0" smtClean="0"/>
              <a:t>Check activated jobs in the panda queues</a:t>
            </a:r>
          </a:p>
          <a:p>
            <a:pPr lvl="1">
              <a:defRPr/>
            </a:pPr>
            <a:r>
              <a:rPr lang="en-US" dirty="0" smtClean="0"/>
              <a:t>Retrieve user proxy from </a:t>
            </a:r>
            <a:r>
              <a:rPr lang="en-US" dirty="0" err="1" smtClean="0"/>
              <a:t>MyProxy</a:t>
            </a:r>
            <a:r>
              <a:rPr lang="en-US" dirty="0" smtClean="0"/>
              <a:t> (+ cache it)</a:t>
            </a:r>
          </a:p>
          <a:p>
            <a:pPr lvl="1">
              <a:defRPr/>
            </a:pPr>
            <a:r>
              <a:rPr lang="en-US" dirty="0" smtClean="0"/>
              <a:t>The job submitted to </a:t>
            </a:r>
            <a:r>
              <a:rPr lang="en-US" dirty="0" smtClean="0"/>
              <a:t>Condor </a:t>
            </a:r>
            <a:r>
              <a:rPr lang="en-US" dirty="0" smtClean="0"/>
              <a:t>will run only one user’s jobs</a:t>
            </a:r>
          </a:p>
          <a:p>
            <a:pPr lvl="2">
              <a:defRPr/>
            </a:pPr>
            <a:r>
              <a:rPr lang="en-US" dirty="0" smtClean="0"/>
              <a:t>Panda server will give it the user’s job with the highest priority</a:t>
            </a:r>
          </a:p>
          <a:p>
            <a:pPr>
              <a:defRPr/>
            </a:pPr>
            <a:r>
              <a:rPr lang="en-US" dirty="0" smtClean="0"/>
              <a:t>VO-frontend watches the pilot factory </a:t>
            </a:r>
            <a:r>
              <a:rPr lang="en-US" i="1" dirty="0" err="1" smtClean="0"/>
              <a:t>schedd</a:t>
            </a:r>
            <a:r>
              <a:rPr lang="en-US" dirty="0" err="1" smtClean="0"/>
              <a:t>’s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UCSD submit </a:t>
            </a:r>
            <a:r>
              <a:rPr lang="en-US" dirty="0" err="1" smtClean="0"/>
              <a:t>glideins</a:t>
            </a:r>
            <a:r>
              <a:rPr lang="en-US" dirty="0" smtClean="0"/>
              <a:t> to run the queued jobs</a:t>
            </a:r>
            <a:endParaRPr lang="en-US" dirty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69116CE-DE89-A744-8011-81C45710BF7D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17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C10BD1-0609-C34B-BBB7-7F5EE82F7F8E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Integrating with GlideInWMS</a:t>
            </a:r>
            <a:br>
              <a:rPr lang="en-US" b="1">
                <a:latin typeface="Arial" charset="0"/>
              </a:rPr>
            </a:br>
            <a:r>
              <a:rPr lang="en-US" b="1">
                <a:latin typeface="Arial" charset="0"/>
              </a:rPr>
              <a:t>Different Scenarios</a:t>
            </a: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8FA93D-B990-264D-91D8-AA3E5004F9FD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18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3795" name="Group 14"/>
          <p:cNvGrpSpPr>
            <a:grpSpLocks/>
          </p:cNvGrpSpPr>
          <p:nvPr/>
        </p:nvGrpSpPr>
        <p:grpSpPr bwMode="auto">
          <a:xfrm>
            <a:off x="1547813" y="2060575"/>
            <a:ext cx="6119812" cy="431800"/>
            <a:chOff x="1547664" y="2060848"/>
            <a:chExt cx="6120680" cy="4320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6" name="Group 15"/>
          <p:cNvGrpSpPr>
            <a:grpSpLocks/>
          </p:cNvGrpSpPr>
          <p:nvPr/>
        </p:nvGrpSpPr>
        <p:grpSpPr bwMode="auto">
          <a:xfrm>
            <a:off x="1547813" y="3357563"/>
            <a:ext cx="6119812" cy="431800"/>
            <a:chOff x="1547664" y="2060848"/>
            <a:chExt cx="6120680" cy="43204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7" name="Group 21"/>
          <p:cNvGrpSpPr>
            <a:grpSpLocks/>
          </p:cNvGrpSpPr>
          <p:nvPr/>
        </p:nvGrpSpPr>
        <p:grpSpPr bwMode="auto">
          <a:xfrm>
            <a:off x="1547813" y="4724400"/>
            <a:ext cx="6119812" cy="433388"/>
            <a:chOff x="1547664" y="2060848"/>
            <a:chExt cx="6120680" cy="432048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547664" y="2277664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798" name="TextBox 27"/>
          <p:cNvSpPr txBox="1">
            <a:spLocks noChangeArrowheads="1"/>
          </p:cNvSpPr>
          <p:nvPr/>
        </p:nvSpPr>
        <p:spPr bwMode="auto">
          <a:xfrm>
            <a:off x="1116013" y="1557338"/>
            <a:ext cx="115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VO WMS</a:t>
            </a:r>
          </a:p>
        </p:txBody>
      </p:sp>
      <p:sp>
        <p:nvSpPr>
          <p:cNvPr id="33799" name="TextBox 29"/>
          <p:cNvSpPr txBox="1">
            <a:spLocks noChangeArrowheads="1"/>
          </p:cNvSpPr>
          <p:nvPr/>
        </p:nvSpPr>
        <p:spPr bwMode="auto">
          <a:xfrm>
            <a:off x="7092950" y="1412875"/>
            <a:ext cx="1555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GlideInWMS/</a:t>
            </a:r>
          </a:p>
          <a:p>
            <a:pPr eaLnBrk="1" hangingPunct="1"/>
            <a:r>
              <a:rPr lang="en-US" sz="1800"/>
              <a:t>Condor</a:t>
            </a:r>
          </a:p>
        </p:txBody>
      </p:sp>
      <p:sp>
        <p:nvSpPr>
          <p:cNvPr id="31" name="Oval 30"/>
          <p:cNvSpPr/>
          <p:nvPr/>
        </p:nvSpPr>
        <p:spPr>
          <a:xfrm>
            <a:off x="4427984" y="21328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24328" y="342900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403648" y="479715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809" name="TextBox 33"/>
          <p:cNvSpPr txBox="1">
            <a:spLocks noChangeArrowheads="1"/>
          </p:cNvSpPr>
          <p:nvPr/>
        </p:nvSpPr>
        <p:spPr bwMode="auto">
          <a:xfrm>
            <a:off x="827088" y="2060575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A)</a:t>
            </a:r>
          </a:p>
        </p:txBody>
      </p:sp>
      <p:sp>
        <p:nvSpPr>
          <p:cNvPr id="33810" name="TextBox 34"/>
          <p:cNvSpPr txBox="1">
            <a:spLocks noChangeArrowheads="1"/>
          </p:cNvSpPr>
          <p:nvPr/>
        </p:nvSpPr>
        <p:spPr bwMode="auto">
          <a:xfrm>
            <a:off x="827088" y="3357563"/>
            <a:ext cx="428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B)</a:t>
            </a:r>
          </a:p>
        </p:txBody>
      </p:sp>
      <p:sp>
        <p:nvSpPr>
          <p:cNvPr id="33811" name="TextBox 35"/>
          <p:cNvSpPr txBox="1">
            <a:spLocks noChangeArrowheads="1"/>
          </p:cNvSpPr>
          <p:nvPr/>
        </p:nvSpPr>
        <p:spPr bwMode="auto">
          <a:xfrm>
            <a:off x="831850" y="4724400"/>
            <a:ext cx="427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C)</a:t>
            </a:r>
          </a:p>
        </p:txBody>
      </p:sp>
      <p:sp>
        <p:nvSpPr>
          <p:cNvPr id="33812" name="TextBox 4"/>
          <p:cNvSpPr txBox="1">
            <a:spLocks noChangeArrowheads="1"/>
          </p:cNvSpPr>
          <p:nvPr/>
        </p:nvSpPr>
        <p:spPr bwMode="auto">
          <a:xfrm>
            <a:off x="7888288" y="2060575"/>
            <a:ext cx="1147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Only PanDA</a:t>
            </a:r>
          </a:p>
        </p:txBody>
      </p:sp>
      <p:sp>
        <p:nvSpPr>
          <p:cNvPr id="33813" name="TextBox 6"/>
          <p:cNvSpPr txBox="1">
            <a:spLocks noChangeArrowheads="1"/>
          </p:cNvSpPr>
          <p:nvPr/>
        </p:nvSpPr>
        <p:spPr bwMode="auto">
          <a:xfrm>
            <a:off x="7858125" y="3213100"/>
            <a:ext cx="1466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</a:rPr>
              <a:t>WMSystem or PanDA</a:t>
            </a:r>
          </a:p>
        </p:txBody>
      </p:sp>
      <p:sp>
        <p:nvSpPr>
          <p:cNvPr id="33814" name="TextBox 7"/>
          <p:cNvSpPr txBox="1">
            <a:spLocks noChangeArrowheads="1"/>
          </p:cNvSpPr>
          <p:nvPr/>
        </p:nvSpPr>
        <p:spPr bwMode="auto">
          <a:xfrm>
            <a:off x="7812088" y="4508500"/>
            <a:ext cx="13319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Possible PanDA approach</a:t>
            </a:r>
          </a:p>
        </p:txBody>
      </p:sp>
      <p:sp>
        <p:nvSpPr>
          <p:cNvPr id="33815" name="TextBox 37"/>
          <p:cNvSpPr txBox="1">
            <a:spLocks noChangeArrowheads="1"/>
          </p:cNvSpPr>
          <p:nvPr/>
        </p:nvSpPr>
        <p:spPr bwMode="auto">
          <a:xfrm>
            <a:off x="2051050" y="5732463"/>
            <a:ext cx="5256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/>
              <a:t>Scale shows which service is scheduling the jobs</a:t>
            </a:r>
          </a:p>
        </p:txBody>
      </p:sp>
      <p:sp>
        <p:nvSpPr>
          <p:cNvPr id="3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6F6A7-6AD7-284C-AF22-542CCD8CFDE0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</a:rPr>
              <a:t>Scenario </a:t>
            </a:r>
            <a:r>
              <a:rPr lang="en-US" b="1" dirty="0" smtClean="0">
                <a:latin typeface="Arial" charset="0"/>
              </a:rPr>
              <a:t>A: Rod’s approach</a:t>
            </a:r>
            <a:endParaRPr lang="en-US" b="1" dirty="0">
              <a:latin typeface="Arial" charset="0"/>
            </a:endParaRP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6B7DBCF-7981-D843-B858-73184E452FB3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19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4819" name="Group 14"/>
          <p:cNvGrpSpPr>
            <a:grpSpLocks/>
          </p:cNvGrpSpPr>
          <p:nvPr/>
        </p:nvGrpSpPr>
        <p:grpSpPr bwMode="auto">
          <a:xfrm>
            <a:off x="1547813" y="2060575"/>
            <a:ext cx="6119812" cy="431800"/>
            <a:chOff x="1547664" y="2060848"/>
            <a:chExt cx="6120680" cy="4320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0" name="TextBox 27"/>
          <p:cNvSpPr txBox="1">
            <a:spLocks noChangeArrowheads="1"/>
          </p:cNvSpPr>
          <p:nvPr/>
        </p:nvSpPr>
        <p:spPr bwMode="auto">
          <a:xfrm>
            <a:off x="1116013" y="1557338"/>
            <a:ext cx="915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PanDA</a:t>
            </a:r>
          </a:p>
        </p:txBody>
      </p:sp>
      <p:sp>
        <p:nvSpPr>
          <p:cNvPr id="34821" name="TextBox 29"/>
          <p:cNvSpPr txBox="1">
            <a:spLocks noChangeArrowheads="1"/>
          </p:cNvSpPr>
          <p:nvPr/>
        </p:nvSpPr>
        <p:spPr bwMode="auto">
          <a:xfrm>
            <a:off x="7092950" y="1412875"/>
            <a:ext cx="1555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GlideInWMS/</a:t>
            </a:r>
          </a:p>
          <a:p>
            <a:pPr eaLnBrk="1" hangingPunct="1"/>
            <a:r>
              <a:rPr lang="en-US" sz="1800"/>
              <a:t>Condor</a:t>
            </a:r>
          </a:p>
        </p:txBody>
      </p:sp>
      <p:sp>
        <p:nvSpPr>
          <p:cNvPr id="31" name="Oval 30"/>
          <p:cNvSpPr/>
          <p:nvPr/>
        </p:nvSpPr>
        <p:spPr>
          <a:xfrm>
            <a:off x="4427984" y="21328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7504" y="2942941"/>
            <a:ext cx="8928992" cy="2862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 err="1"/>
              <a:t>AutoPyFactory</a:t>
            </a:r>
            <a:r>
              <a:rPr lang="en-US" dirty="0"/>
              <a:t> </a:t>
            </a:r>
            <a:r>
              <a:rPr lang="en-US" dirty="0" smtClean="0"/>
              <a:t>(one </a:t>
            </a:r>
            <a:r>
              <a:rPr lang="en-US" dirty="0"/>
              <a:t>thread per site/user) submitting to a VO </a:t>
            </a:r>
            <a:r>
              <a:rPr lang="en-US" dirty="0" smtClean="0"/>
              <a:t>Condor </a:t>
            </a:r>
            <a:r>
              <a:rPr lang="en-US" i="1" dirty="0" err="1"/>
              <a:t>schedd</a:t>
            </a:r>
            <a:r>
              <a:rPr lang="en-US" dirty="0"/>
              <a:t> (with user’s credential).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 err="1"/>
              <a:t>GlideIn</a:t>
            </a:r>
            <a:r>
              <a:rPr lang="en-US" dirty="0"/>
              <a:t> factory submits appropriate </a:t>
            </a:r>
            <a:r>
              <a:rPr lang="en-US" dirty="0" err="1"/>
              <a:t>glideins</a:t>
            </a:r>
            <a:r>
              <a:rPr lang="en-US" dirty="0"/>
              <a:t> to the grid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Implications: Two knobs to control the job schedule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b="1" dirty="0"/>
              <a:t>Condor </a:t>
            </a:r>
            <a:r>
              <a:rPr lang="en-US" dirty="0" smtClean="0"/>
              <a:t>handles</a:t>
            </a:r>
            <a:r>
              <a:rPr lang="en-US" b="1" dirty="0" smtClean="0"/>
              <a:t> inter-user priority</a:t>
            </a:r>
            <a:r>
              <a:rPr lang="en-US" dirty="0" smtClean="0"/>
              <a:t>: </a:t>
            </a:r>
            <a:r>
              <a:rPr lang="en-US" dirty="0"/>
              <a:t>fair share between users/groups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b="1" dirty="0" err="1"/>
              <a:t>PanDA</a:t>
            </a:r>
            <a:r>
              <a:rPr lang="en-US" b="1" dirty="0"/>
              <a:t> </a:t>
            </a:r>
            <a:r>
              <a:rPr lang="en-US" dirty="0" smtClean="0"/>
              <a:t>handles</a:t>
            </a:r>
            <a:r>
              <a:rPr lang="en-US" b="1" dirty="0" smtClean="0"/>
              <a:t> intra-user priority</a:t>
            </a:r>
            <a:r>
              <a:rPr lang="en-US" dirty="0" smtClean="0"/>
              <a:t>: which </a:t>
            </a:r>
            <a:r>
              <a:rPr lang="en-US" dirty="0"/>
              <a:t>of a user’s jobs to run next (based on priority)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/>
              <a:t>Current Panda share logic/functionality would need to be converted to Condor</a:t>
            </a:r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/>
              <a:t>APF needs development to watch site/user queues</a:t>
            </a:r>
          </a:p>
        </p:txBody>
      </p:sp>
      <p:sp>
        <p:nvSpPr>
          <p:cNvPr id="34826" name="TextBox 33"/>
          <p:cNvSpPr txBox="1">
            <a:spLocks noChangeArrowheads="1"/>
          </p:cNvSpPr>
          <p:nvPr/>
        </p:nvSpPr>
        <p:spPr bwMode="auto">
          <a:xfrm>
            <a:off x="827088" y="2060575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A)</a:t>
            </a: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B6298F-5B85-F344-8570-95944815DC49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charset="0"/>
              </a:rPr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96975"/>
            <a:ext cx="8928100" cy="504031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dirty="0"/>
              <a:t>Initiative from </a:t>
            </a:r>
            <a:r>
              <a:rPr lang="en-US" b="1" dirty="0"/>
              <a:t>CERN IT-ES, ATLAS </a:t>
            </a:r>
            <a:r>
              <a:rPr lang="en-US" dirty="0"/>
              <a:t>and </a:t>
            </a:r>
            <a:r>
              <a:rPr lang="en-US" b="1" dirty="0"/>
              <a:t>CMS</a:t>
            </a:r>
            <a:r>
              <a:rPr lang="en-US" dirty="0"/>
              <a:t> for a common analysis </a:t>
            </a:r>
            <a:r>
              <a:rPr lang="en-US" dirty="0" smtClean="0"/>
              <a:t>framework started March 13 2012</a:t>
            </a:r>
          </a:p>
          <a:p>
            <a:pPr>
              <a:defRPr/>
            </a:pPr>
            <a:r>
              <a:rPr lang="en-US" dirty="0" smtClean="0"/>
              <a:t>Assess </a:t>
            </a:r>
            <a:r>
              <a:rPr lang="en-US" dirty="0"/>
              <a:t>the potential for using common components </a:t>
            </a:r>
            <a:r>
              <a:rPr lang="en-US" dirty="0" smtClean="0"/>
              <a:t>for distributed analysis, </a:t>
            </a:r>
            <a:r>
              <a:rPr lang="en-US" dirty="0"/>
              <a:t>based on elements from </a:t>
            </a:r>
            <a:r>
              <a:rPr lang="en-US" b="1" dirty="0" err="1" smtClean="0"/>
              <a:t>PanDA</a:t>
            </a:r>
            <a:r>
              <a:rPr lang="en-US" b="1" dirty="0" smtClean="0"/>
              <a:t> </a:t>
            </a:r>
            <a:r>
              <a:rPr lang="en-US" dirty="0"/>
              <a:t>and</a:t>
            </a:r>
            <a:r>
              <a:rPr lang="en-US" b="1" dirty="0"/>
              <a:t> </a:t>
            </a:r>
            <a:r>
              <a:rPr lang="en-US" b="1" dirty="0" err="1" smtClean="0"/>
              <a:t>glideInWMS</a:t>
            </a:r>
            <a:endParaRPr lang="en-US" dirty="0" smtClean="0"/>
          </a:p>
          <a:p>
            <a:pPr>
              <a:defRPr/>
            </a:pPr>
            <a:r>
              <a:rPr lang="en-US" b="1" dirty="0" smtClean="0"/>
              <a:t>Initial plan</a:t>
            </a:r>
            <a:endParaRPr lang="en-US" b="1" dirty="0"/>
          </a:p>
          <a:p>
            <a:pPr marL="914400" lvl="1" indent="-514350">
              <a:buFont typeface="+mj-lt"/>
              <a:buAutoNum type="arabicPeriod"/>
              <a:defRPr/>
            </a:pPr>
            <a:r>
              <a:rPr lang="en-US" b="1" dirty="0" smtClean="0"/>
              <a:t>Feasibility </a:t>
            </a:r>
            <a:r>
              <a:rPr lang="en-US" b="1" dirty="0" smtClean="0"/>
              <a:t>study</a:t>
            </a:r>
            <a:r>
              <a:rPr lang="en-US" dirty="0"/>
              <a:t> </a:t>
            </a:r>
            <a:r>
              <a:rPr lang="en-US" dirty="0"/>
              <a:t>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Mandate</a:t>
            </a:r>
            <a:r>
              <a:rPr lang="en-US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http://cern.ch/go/</a:t>
            </a:r>
            <a:r>
              <a:rPr lang="en-US" dirty="0" smtClean="0">
                <a:hlinkClick r:id="rId2"/>
              </a:rPr>
              <a:t>9mNC</a:t>
            </a:r>
            <a:endParaRPr lang="en-US" dirty="0" smtClean="0"/>
          </a:p>
          <a:p>
            <a:pPr marL="1314450" lvl="2" indent="-514350">
              <a:defRPr/>
            </a:pPr>
            <a:r>
              <a:rPr lang="en-US" dirty="0" smtClean="0"/>
              <a:t>Analyze </a:t>
            </a:r>
            <a:r>
              <a:rPr lang="en-US" dirty="0"/>
              <a:t>architectures of both </a:t>
            </a:r>
            <a:r>
              <a:rPr lang="en-US" dirty="0" smtClean="0"/>
              <a:t>experiment's </a:t>
            </a:r>
            <a:r>
              <a:rPr lang="en-US" dirty="0"/>
              <a:t>analysis </a:t>
            </a:r>
            <a:r>
              <a:rPr lang="en-US" dirty="0" smtClean="0"/>
              <a:t>frameworks </a:t>
            </a:r>
          </a:p>
          <a:p>
            <a:pPr marL="1314450" lvl="2" indent="-514350">
              <a:defRPr/>
            </a:pPr>
            <a:r>
              <a:rPr lang="en-US" dirty="0" smtClean="0"/>
              <a:t>Identify interfaces to external systems</a:t>
            </a:r>
          </a:p>
          <a:p>
            <a:pPr marL="1314450" lvl="2" indent="-514350">
              <a:defRPr/>
            </a:pPr>
            <a:r>
              <a:rPr lang="en-US" dirty="0" smtClean="0"/>
              <a:t>Identify </a:t>
            </a:r>
            <a:r>
              <a:rPr lang="en-US" dirty="0"/>
              <a:t>what can be </a:t>
            </a:r>
            <a:r>
              <a:rPr lang="en-US" dirty="0" smtClean="0"/>
              <a:t>reused</a:t>
            </a:r>
          </a:p>
          <a:p>
            <a:pPr marL="1314450" lvl="2" indent="-514350">
              <a:defRPr/>
            </a:pPr>
            <a:r>
              <a:rPr lang="en-US" dirty="0" smtClean="0"/>
              <a:t>How </a:t>
            </a:r>
            <a:r>
              <a:rPr lang="en-US" dirty="0"/>
              <a:t>much </a:t>
            </a:r>
            <a:r>
              <a:rPr lang="en-US" dirty="0" smtClean="0"/>
              <a:t>effort </a:t>
            </a:r>
            <a:r>
              <a:rPr lang="en-US" dirty="0"/>
              <a:t>is </a:t>
            </a:r>
            <a:r>
              <a:rPr lang="en-US" dirty="0" smtClean="0"/>
              <a:t>it?</a:t>
            </a:r>
            <a:endParaRPr lang="en-US" dirty="0" smtClean="0"/>
          </a:p>
          <a:p>
            <a:pPr marL="1314450" lvl="2" indent="-514350">
              <a:defRPr/>
            </a:pPr>
            <a:r>
              <a:rPr lang="en-US" dirty="0" smtClean="0"/>
              <a:t>Identify </a:t>
            </a:r>
            <a:r>
              <a:rPr lang="en-US" dirty="0"/>
              <a:t>show-</a:t>
            </a:r>
            <a:r>
              <a:rPr lang="en-US" dirty="0" smtClean="0"/>
              <a:t>stoppers</a:t>
            </a:r>
            <a:endParaRPr lang="en-US" dirty="0"/>
          </a:p>
          <a:p>
            <a:pPr marL="914400" lvl="1" indent="-514350">
              <a:buFont typeface="+mj-lt"/>
              <a:buAutoNum type="arabicPeriod"/>
              <a:defRPr/>
            </a:pPr>
            <a:r>
              <a:rPr lang="en-US" b="1" dirty="0" smtClean="0"/>
              <a:t>Functionality study</a:t>
            </a:r>
          </a:p>
          <a:p>
            <a:pPr marL="1314450" lvl="2" indent="-514350">
              <a:defRPr/>
            </a:pPr>
            <a:r>
              <a:rPr lang="en-US" dirty="0" smtClean="0"/>
              <a:t>What do ATLAS and </a:t>
            </a:r>
            <a:r>
              <a:rPr lang="en-US" dirty="0"/>
              <a:t>CMS </a:t>
            </a:r>
            <a:r>
              <a:rPr lang="en-US" dirty="0" smtClean="0"/>
              <a:t>gain and loose </a:t>
            </a:r>
            <a:r>
              <a:rPr lang="en-US" dirty="0"/>
              <a:t>in terms </a:t>
            </a:r>
            <a:r>
              <a:rPr lang="en-US" dirty="0" smtClean="0"/>
              <a:t>of </a:t>
            </a:r>
            <a:r>
              <a:rPr lang="en-US" dirty="0"/>
              <a:t>functionality by adopting a common </a:t>
            </a:r>
            <a:r>
              <a:rPr lang="en-US" dirty="0" smtClean="0"/>
              <a:t>framework</a:t>
            </a:r>
            <a:endParaRPr lang="en-US" dirty="0"/>
          </a:p>
          <a:p>
            <a:pPr marL="914400" lvl="1" indent="-514350">
              <a:buFont typeface="+mj-lt"/>
              <a:buAutoNum type="arabicPeriod"/>
              <a:defRPr/>
            </a:pPr>
            <a:r>
              <a:rPr lang="en-US" b="1" dirty="0" smtClean="0"/>
              <a:t>Operations study</a:t>
            </a:r>
          </a:p>
          <a:p>
            <a:pPr marL="1314450" lvl="2" indent="-514350">
              <a:defRPr/>
            </a:pPr>
            <a:r>
              <a:rPr lang="en-US" dirty="0" smtClean="0"/>
              <a:t>What </a:t>
            </a:r>
            <a:r>
              <a:rPr lang="en-US" dirty="0"/>
              <a:t>is the impact on the cost of operating various </a:t>
            </a:r>
            <a:r>
              <a:rPr lang="en-US" dirty="0" smtClean="0"/>
              <a:t>proposals</a:t>
            </a:r>
          </a:p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 common analysis framework could </a:t>
            </a:r>
            <a:r>
              <a:rPr lang="en-US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lead the way to </a:t>
            </a:r>
            <a:r>
              <a:rPr lang="en-US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further </a:t>
            </a:r>
            <a:r>
              <a:rPr lang="en-US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commonalities and collaboration </a:t>
            </a:r>
            <a:r>
              <a:rPr lang="en-US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between the experiments in the </a:t>
            </a:r>
            <a:r>
              <a:rPr lang="en-US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future</a:t>
            </a:r>
            <a:endParaRPr lang="en-US" dirty="0" smtClean="0">
              <a:solidFill>
                <a:srgbClr val="008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560709-3232-394E-9CA0-B43D58FEB9E8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Scenario B: CMS Approach</a:t>
            </a: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72D189-E4D1-D149-8D98-8E92333A9776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20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5843" name="Group 14"/>
          <p:cNvGrpSpPr>
            <a:grpSpLocks/>
          </p:cNvGrpSpPr>
          <p:nvPr/>
        </p:nvGrpSpPr>
        <p:grpSpPr bwMode="auto">
          <a:xfrm>
            <a:off x="1547813" y="2060575"/>
            <a:ext cx="6119812" cy="431800"/>
            <a:chOff x="1547664" y="2060848"/>
            <a:chExt cx="6120680" cy="4320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44" name="TextBox 27"/>
          <p:cNvSpPr txBox="1">
            <a:spLocks noChangeArrowheads="1"/>
          </p:cNvSpPr>
          <p:nvPr/>
        </p:nvSpPr>
        <p:spPr bwMode="auto">
          <a:xfrm>
            <a:off x="1116013" y="1557338"/>
            <a:ext cx="115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VO WMS</a:t>
            </a:r>
          </a:p>
        </p:txBody>
      </p:sp>
      <p:sp>
        <p:nvSpPr>
          <p:cNvPr id="35845" name="TextBox 29"/>
          <p:cNvSpPr txBox="1">
            <a:spLocks noChangeArrowheads="1"/>
          </p:cNvSpPr>
          <p:nvPr/>
        </p:nvSpPr>
        <p:spPr bwMode="auto">
          <a:xfrm>
            <a:off x="7092950" y="1412875"/>
            <a:ext cx="1555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GlideInWMS/</a:t>
            </a:r>
          </a:p>
          <a:p>
            <a:pPr eaLnBrk="1" hangingPunct="1"/>
            <a:r>
              <a:rPr lang="en-US" sz="1800"/>
              <a:t>Condor</a:t>
            </a:r>
          </a:p>
        </p:txBody>
      </p:sp>
      <p:sp>
        <p:nvSpPr>
          <p:cNvPr id="31" name="Oval 30"/>
          <p:cNvSpPr/>
          <p:nvPr/>
        </p:nvSpPr>
        <p:spPr>
          <a:xfrm>
            <a:off x="7092280" y="21328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49" name="TextBox 33"/>
          <p:cNvSpPr txBox="1">
            <a:spLocks noChangeArrowheads="1"/>
          </p:cNvSpPr>
          <p:nvPr/>
        </p:nvSpPr>
        <p:spPr bwMode="auto">
          <a:xfrm>
            <a:off x="827088" y="2060575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B)</a:t>
            </a:r>
          </a:p>
        </p:txBody>
      </p:sp>
      <p:sp>
        <p:nvSpPr>
          <p:cNvPr id="35850" name="TextBox 2"/>
          <p:cNvSpPr txBox="1">
            <a:spLocks noChangeArrowheads="1"/>
          </p:cNvSpPr>
          <p:nvPr/>
        </p:nvSpPr>
        <p:spPr bwMode="auto">
          <a:xfrm>
            <a:off x="179512" y="2870933"/>
            <a:ext cx="8784976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/>
              <a:t>This is a </a:t>
            </a:r>
            <a:r>
              <a:rPr lang="en-US" sz="1800" i="1" dirty="0"/>
              <a:t>natural</a:t>
            </a:r>
            <a:r>
              <a:rPr lang="en-US" sz="1800" dirty="0"/>
              <a:t> usage of </a:t>
            </a:r>
            <a:r>
              <a:rPr lang="en-US" sz="1800" dirty="0" err="1" smtClean="0"/>
              <a:t>GlideInWMS</a:t>
            </a:r>
            <a:endParaRPr lang="en-US" sz="18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Thin </a:t>
            </a:r>
            <a:r>
              <a:rPr lang="en-US" sz="1800" dirty="0"/>
              <a:t>layer between WMS and </a:t>
            </a:r>
            <a:r>
              <a:rPr lang="en-US" sz="1800" dirty="0" err="1"/>
              <a:t>GlideInWMS</a:t>
            </a:r>
            <a:r>
              <a:rPr lang="en-US" sz="1800" dirty="0"/>
              <a:t>: a “job factory” submits jobs with the payload attached (e.g. crab </a:t>
            </a:r>
            <a:r>
              <a:rPr lang="en-US" sz="1800" dirty="0" err="1"/>
              <a:t>wrapper.sh</a:t>
            </a:r>
            <a:r>
              <a:rPr lang="en-US" sz="1800" dirty="0"/>
              <a:t>) , or alternatively with generic payload but specific job ID attached (e.g. panda </a:t>
            </a:r>
            <a:r>
              <a:rPr lang="en-US" sz="1800" dirty="0" err="1"/>
              <a:t>pilot_wrapper.sh</a:t>
            </a:r>
            <a:r>
              <a:rPr lang="en-US" sz="1800" dirty="0"/>
              <a:t> –</a:t>
            </a:r>
            <a:r>
              <a:rPr lang="en-US" sz="1800" dirty="0" err="1"/>
              <a:t>pandaid</a:t>
            </a:r>
            <a:r>
              <a:rPr lang="en-US" sz="1800" dirty="0"/>
              <a:t> 1234)</a:t>
            </a:r>
          </a:p>
          <a:p>
            <a:pPr eaLnBrk="1" hangingPunct="1">
              <a:buFont typeface="Arial" charset="0"/>
              <a:buChar char="•"/>
            </a:pP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Result: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Almost all of the job scheduling is handled by Condor (but jobs could still be submitted with priorities)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If applied to ATLAS, job </a:t>
            </a:r>
            <a:r>
              <a:rPr lang="en-US" sz="1800" dirty="0" err="1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rebrokerage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would become </a:t>
            </a:r>
            <a:r>
              <a:rPr lang="en-US" sz="18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more complicated:</a:t>
            </a:r>
            <a:r>
              <a:rPr lang="en-US" sz="1800" dirty="0"/>
              <a:t> Need </a:t>
            </a:r>
            <a:r>
              <a:rPr lang="en-US" sz="1800" dirty="0" smtClean="0"/>
              <a:t>“job-killer” </a:t>
            </a:r>
            <a:r>
              <a:rPr lang="en-US" sz="1800" dirty="0"/>
              <a:t>that knows mapping between </a:t>
            </a:r>
            <a:r>
              <a:rPr lang="en-US" sz="1800" dirty="0" err="1"/>
              <a:t>PanDA</a:t>
            </a:r>
            <a:r>
              <a:rPr lang="en-US" sz="1800" dirty="0"/>
              <a:t> and Condor job ids</a:t>
            </a: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05032-D8C3-DF4C-84E8-ED7495F667D2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Scenario C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CC580A-09B0-F543-9727-A7BEF57BF27E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21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6867" name="Group 14"/>
          <p:cNvGrpSpPr>
            <a:grpSpLocks/>
          </p:cNvGrpSpPr>
          <p:nvPr/>
        </p:nvGrpSpPr>
        <p:grpSpPr bwMode="auto">
          <a:xfrm>
            <a:off x="1547813" y="2060575"/>
            <a:ext cx="6119812" cy="431800"/>
            <a:chOff x="1547664" y="2060848"/>
            <a:chExt cx="6120680" cy="4320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868" name="TextBox 27"/>
          <p:cNvSpPr txBox="1">
            <a:spLocks noChangeArrowheads="1"/>
          </p:cNvSpPr>
          <p:nvPr/>
        </p:nvSpPr>
        <p:spPr bwMode="auto">
          <a:xfrm>
            <a:off x="1116013" y="1557338"/>
            <a:ext cx="915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PanDA</a:t>
            </a:r>
          </a:p>
        </p:txBody>
      </p:sp>
      <p:sp>
        <p:nvSpPr>
          <p:cNvPr id="36869" name="TextBox 29"/>
          <p:cNvSpPr txBox="1">
            <a:spLocks noChangeArrowheads="1"/>
          </p:cNvSpPr>
          <p:nvPr/>
        </p:nvSpPr>
        <p:spPr bwMode="auto">
          <a:xfrm>
            <a:off x="7092950" y="1412875"/>
            <a:ext cx="1555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GlideInWMS/</a:t>
            </a:r>
          </a:p>
          <a:p>
            <a:pPr eaLnBrk="1" hangingPunct="1"/>
            <a:r>
              <a:rPr lang="en-US" sz="1800"/>
              <a:t>Condor</a:t>
            </a:r>
          </a:p>
        </p:txBody>
      </p:sp>
      <p:sp>
        <p:nvSpPr>
          <p:cNvPr id="31" name="Oval 30"/>
          <p:cNvSpPr/>
          <p:nvPr/>
        </p:nvSpPr>
        <p:spPr>
          <a:xfrm>
            <a:off x="1403648" y="21328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873" name="TextBox 33"/>
          <p:cNvSpPr txBox="1">
            <a:spLocks noChangeArrowheads="1"/>
          </p:cNvSpPr>
          <p:nvPr/>
        </p:nvSpPr>
        <p:spPr bwMode="auto">
          <a:xfrm>
            <a:off x="827088" y="2060575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C)</a:t>
            </a:r>
          </a:p>
        </p:txBody>
      </p:sp>
      <p:sp>
        <p:nvSpPr>
          <p:cNvPr id="36874" name="TextBox 4"/>
          <p:cNvSpPr txBox="1">
            <a:spLocks noChangeArrowheads="1"/>
          </p:cNvSpPr>
          <p:nvPr/>
        </p:nvSpPr>
        <p:spPr bwMode="auto">
          <a:xfrm>
            <a:off x="323850" y="2997200"/>
            <a:ext cx="84963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01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/>
              <a:t>ATLAS is still investigating </a:t>
            </a:r>
            <a:r>
              <a:rPr lang="en-US" sz="1800" dirty="0" err="1"/>
              <a:t>AutoPyFactory</a:t>
            </a:r>
            <a:r>
              <a:rPr lang="en-US" sz="1800" dirty="0"/>
              <a:t> as it is today with </a:t>
            </a:r>
            <a:r>
              <a:rPr lang="en-US" sz="1800" b="1" dirty="0" err="1"/>
              <a:t>pilot+glExec</a:t>
            </a:r>
            <a:r>
              <a:rPr lang="en-US" sz="1800" b="1" dirty="0"/>
              <a:t> </a:t>
            </a:r>
            <a:r>
              <a:rPr lang="en-US" sz="1800" dirty="0"/>
              <a:t>to solve the security issue.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 err="1"/>
              <a:t>MyProxy</a:t>
            </a:r>
            <a:r>
              <a:rPr lang="en-US" sz="1800" dirty="0"/>
              <a:t> scalability is being investigated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1800" dirty="0"/>
              <a:t>Local client/server limit ~10 Hz (~1M/day)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1800" dirty="0"/>
              <a:t>Multiple clients separated from server easily &gt;25Hz (</a:t>
            </a:r>
            <a:r>
              <a:rPr lang="en-US" sz="1800" dirty="0" smtClean="0"/>
              <a:t>John </a:t>
            </a:r>
            <a:r>
              <a:rPr lang="en-US" sz="1800" dirty="0"/>
              <a:t>Hover)</a:t>
            </a:r>
          </a:p>
          <a:p>
            <a:pPr eaLnBrk="1" hangingPunct="1">
              <a:buFont typeface="Arial" charset="0"/>
              <a:buChar char="•"/>
            </a:pP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 err="1"/>
              <a:t>AutoPyFactory</a:t>
            </a:r>
            <a:r>
              <a:rPr lang="en-US" sz="1800" dirty="0"/>
              <a:t> and </a:t>
            </a:r>
            <a:r>
              <a:rPr lang="en-US" sz="1800" dirty="0" err="1"/>
              <a:t>GlideInFactory</a:t>
            </a:r>
            <a:r>
              <a:rPr lang="en-US" sz="1800" dirty="0"/>
              <a:t> have significant conceptual overlaps</a:t>
            </a:r>
          </a:p>
          <a:p>
            <a:pPr eaLnBrk="1" hangingPunct="1">
              <a:buFont typeface="Arial" charset="0"/>
              <a:buChar char="•"/>
            </a:pP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i="1" dirty="0"/>
              <a:t>Would lose out on Condor features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i="1" dirty="0"/>
              <a:t>Not a common approach</a:t>
            </a: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211B8A-D6B9-D343-A28F-7935C828AF37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</a:rPr>
              <a:t>Torre’s </a:t>
            </a:r>
            <a:r>
              <a:rPr lang="en-US" b="1" dirty="0" smtClean="0">
                <a:latin typeface="Arial" charset="0"/>
              </a:rPr>
              <a:t>proposal: </a:t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>Pool </a:t>
            </a:r>
            <a:r>
              <a:rPr lang="en-US" b="1" dirty="0">
                <a:latin typeface="Arial" charset="0"/>
              </a:rPr>
              <a:t>of credentials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A9C035-5EC7-0648-947E-8AEA5B44F4BC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7891" name="Group 14"/>
          <p:cNvGrpSpPr>
            <a:grpSpLocks/>
          </p:cNvGrpSpPr>
          <p:nvPr/>
        </p:nvGrpSpPr>
        <p:grpSpPr bwMode="auto">
          <a:xfrm>
            <a:off x="1547813" y="1773238"/>
            <a:ext cx="6119812" cy="431800"/>
            <a:chOff x="1547664" y="2060848"/>
            <a:chExt cx="6120680" cy="43204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47664" y="2276872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54766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64075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580486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668344" y="2060848"/>
              <a:ext cx="0" cy="432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892" name="TextBox 27"/>
          <p:cNvSpPr txBox="1">
            <a:spLocks noChangeArrowheads="1"/>
          </p:cNvSpPr>
          <p:nvPr/>
        </p:nvSpPr>
        <p:spPr bwMode="auto">
          <a:xfrm>
            <a:off x="1116013" y="1268413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PanDA</a:t>
            </a:r>
          </a:p>
        </p:txBody>
      </p:sp>
      <p:sp>
        <p:nvSpPr>
          <p:cNvPr id="37893" name="TextBox 29"/>
          <p:cNvSpPr txBox="1">
            <a:spLocks noChangeArrowheads="1"/>
          </p:cNvSpPr>
          <p:nvPr/>
        </p:nvSpPr>
        <p:spPr bwMode="auto">
          <a:xfrm>
            <a:off x="7092950" y="1125538"/>
            <a:ext cx="1555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GlideInWMS/</a:t>
            </a:r>
          </a:p>
          <a:p>
            <a:pPr eaLnBrk="1" hangingPunct="1"/>
            <a:r>
              <a:rPr lang="en-US" sz="1800"/>
              <a:t>Condor</a:t>
            </a:r>
          </a:p>
        </p:txBody>
      </p:sp>
      <p:sp>
        <p:nvSpPr>
          <p:cNvPr id="31" name="Oval 30"/>
          <p:cNvSpPr/>
          <p:nvPr/>
        </p:nvSpPr>
        <p:spPr>
          <a:xfrm>
            <a:off x="1403648" y="184482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897" name="TextBox 4"/>
          <p:cNvSpPr txBox="1">
            <a:spLocks noChangeArrowheads="1"/>
          </p:cNvSpPr>
          <p:nvPr/>
        </p:nvSpPr>
        <p:spPr bwMode="auto">
          <a:xfrm>
            <a:off x="509588" y="2564904"/>
            <a:ext cx="8094662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b="1" dirty="0"/>
              <a:t>Use a pool of credentials</a:t>
            </a:r>
            <a:r>
              <a:rPr lang="en-US" sz="1800" dirty="0"/>
              <a:t>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As large as number of users could run on a site simultaneously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Assign a particular role to these credentials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Implement </a:t>
            </a:r>
            <a:r>
              <a:rPr lang="en-US" sz="1800" dirty="0" smtClean="0"/>
              <a:t>framework </a:t>
            </a:r>
            <a:r>
              <a:rPr lang="en-US" sz="1800" dirty="0"/>
              <a:t>to assign </a:t>
            </a:r>
            <a:r>
              <a:rPr lang="en-US" sz="1800" dirty="0" smtClean="0"/>
              <a:t>credentials </a:t>
            </a:r>
            <a:r>
              <a:rPr lang="en-US" sz="1800" dirty="0"/>
              <a:t>to </a:t>
            </a:r>
            <a:r>
              <a:rPr lang="en-US" sz="1800" dirty="0" smtClean="0"/>
              <a:t>users</a:t>
            </a:r>
            <a:endParaRPr lang="en-US" sz="1800" dirty="0"/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Site never sees the </a:t>
            </a:r>
            <a:r>
              <a:rPr lang="en-US" sz="1800" dirty="0" smtClean="0"/>
              <a:t>real user</a:t>
            </a:r>
            <a:r>
              <a:rPr lang="en-US" sz="1800" dirty="0"/>
              <a:t>, but there is increased traceability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/>
              <a:t>Removes dependency on </a:t>
            </a:r>
            <a:r>
              <a:rPr lang="en-US" sz="1800" dirty="0" err="1"/>
              <a:t>MyProxy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All benefits of </a:t>
            </a:r>
            <a:r>
              <a:rPr lang="en-US" sz="1800" dirty="0" err="1"/>
              <a:t>glideInWMS</a:t>
            </a:r>
            <a:r>
              <a:rPr lang="en-US" sz="1800" dirty="0"/>
              <a:t> are preserved excepting </a:t>
            </a:r>
            <a:r>
              <a:rPr lang="en-US" sz="1800" dirty="0" smtClean="0"/>
              <a:t>prioritization</a:t>
            </a:r>
            <a:r>
              <a:rPr lang="en-US" sz="1800" dirty="0"/>
              <a:t>/</a:t>
            </a:r>
            <a:r>
              <a:rPr lang="en-US" sz="1800" dirty="0" err="1"/>
              <a:t>fairshare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Would enable </a:t>
            </a:r>
            <a:r>
              <a:rPr lang="en-US" sz="1800" dirty="0" err="1"/>
              <a:t>PanDA</a:t>
            </a:r>
            <a:r>
              <a:rPr lang="en-US" sz="1800" dirty="0"/>
              <a:t> to explore Condor </a:t>
            </a:r>
            <a:r>
              <a:rPr lang="en-US" sz="1800" dirty="0" err="1"/>
              <a:t>fairshare</a:t>
            </a:r>
            <a:r>
              <a:rPr lang="en-US" sz="1800" dirty="0"/>
              <a:t> mechanisms </a:t>
            </a:r>
            <a:r>
              <a:rPr lang="en-US" sz="1800" dirty="0" smtClean="0"/>
              <a:t>progressively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Recent </a:t>
            </a:r>
            <a:r>
              <a:rPr lang="en-US" sz="1800" dirty="0"/>
              <a:t>proposal, not completely thought through by </a:t>
            </a:r>
            <a:r>
              <a:rPr lang="en-US" sz="1800" dirty="0" smtClean="0"/>
              <a:t>us 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A </a:t>
            </a:r>
            <a:r>
              <a:rPr lang="en-US" sz="1800" dirty="0"/>
              <a:t>certificate is bound to a user temporarily. Ideally you would like </a:t>
            </a:r>
            <a:r>
              <a:rPr lang="en-US" sz="1800" dirty="0" smtClean="0"/>
              <a:t>all pilots </a:t>
            </a:r>
            <a:r>
              <a:rPr lang="en-US" sz="1800" dirty="0"/>
              <a:t>to accept </a:t>
            </a:r>
            <a:r>
              <a:rPr lang="en-US" sz="1800" dirty="0" smtClean="0"/>
              <a:t>all users’ jobs </a:t>
            </a:r>
            <a:endParaRPr lang="en-US" sz="1800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A83772-71DF-044C-9ADA-4FFD9ADE9B74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ctrTitle"/>
          </p:nvPr>
        </p:nvSpPr>
        <p:spPr>
          <a:xfrm>
            <a:off x="1619250" y="2822575"/>
            <a:ext cx="7200900" cy="1470025"/>
          </a:xfrm>
        </p:spPr>
        <p:txBody>
          <a:bodyPr/>
          <a:lstStyle/>
          <a:p>
            <a:r>
              <a:rPr lang="en-GB" b="1">
                <a:latin typeface="Arial" charset="0"/>
              </a:rPr>
              <a:t>Conclusions</a:t>
            </a:r>
            <a:endParaRPr lang="en-GB">
              <a:latin typeface="Arial" charset="0"/>
            </a:endParaRPr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6AD722B-9461-5246-8AC9-911FC71428FF}" type="datetime1">
              <a:rPr lang="en-US" sz="1200" smtClean="0">
                <a:solidFill>
                  <a:schemeClr val="bg1"/>
                </a:solidFill>
                <a:cs typeface="Arial" charset="0"/>
              </a:rPr>
              <a:t>4/19/12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EA9ED7F-37D8-B14B-B626-5D25F3778198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23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Conclusions: PanDA server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23850" y="1206500"/>
            <a:ext cx="8712200" cy="531884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400" dirty="0" smtClean="0">
                <a:latin typeface="Arial" charset="0"/>
              </a:rPr>
              <a:t>Main differences between </a:t>
            </a:r>
            <a:r>
              <a:rPr lang="en-US" sz="2400" dirty="0" err="1" smtClean="0">
                <a:latin typeface="Arial" charset="0"/>
              </a:rPr>
              <a:t>PanDA</a:t>
            </a:r>
            <a:r>
              <a:rPr lang="en-US" sz="2400" dirty="0" smtClean="0">
                <a:latin typeface="Arial" charset="0"/>
              </a:rPr>
              <a:t> server and CMS analysis framework</a:t>
            </a:r>
          </a:p>
          <a:p>
            <a:pPr lvl="1">
              <a:defRPr/>
            </a:pPr>
            <a:r>
              <a:rPr lang="en-US" sz="2000" dirty="0">
                <a:latin typeface="Arial" charset="0"/>
              </a:rPr>
              <a:t>Complexity of the systems and levels of </a:t>
            </a:r>
            <a:r>
              <a:rPr lang="en-US" sz="2000" dirty="0" smtClean="0">
                <a:latin typeface="Arial" charset="0"/>
              </a:rPr>
              <a:t>queuing</a:t>
            </a:r>
          </a:p>
          <a:p>
            <a:pPr lvl="1">
              <a:defRPr/>
            </a:pPr>
            <a:endParaRPr lang="en-US" sz="2000" dirty="0">
              <a:latin typeface="Arial" charset="0"/>
            </a:endParaRPr>
          </a:p>
          <a:p>
            <a:pPr lvl="1">
              <a:defRPr/>
            </a:pPr>
            <a:endParaRPr lang="en-US" sz="2000" dirty="0" smtClean="0">
              <a:latin typeface="Arial" charset="0"/>
            </a:endParaRPr>
          </a:p>
          <a:p>
            <a:pPr lvl="1">
              <a:defRPr/>
            </a:pPr>
            <a:endParaRPr lang="en-US" sz="2000" dirty="0">
              <a:latin typeface="Arial" charset="0"/>
            </a:endParaRPr>
          </a:p>
          <a:p>
            <a:pPr lvl="1">
              <a:defRPr/>
            </a:pPr>
            <a:endParaRPr lang="en-US" sz="2000" dirty="0" smtClean="0">
              <a:latin typeface="Arial" charset="0"/>
            </a:endParaRPr>
          </a:p>
          <a:p>
            <a:pPr lvl="1">
              <a:defRPr/>
            </a:pPr>
            <a:endParaRPr lang="en-US" sz="2000" dirty="0" smtClean="0">
              <a:latin typeface="Arial" charset="0"/>
            </a:endParaRPr>
          </a:p>
          <a:p>
            <a:pPr marL="457200" lvl="1" indent="0">
              <a:buNone/>
              <a:defRPr/>
            </a:pPr>
            <a:endParaRPr lang="en-US" sz="2000" dirty="0">
              <a:latin typeface="Arial" charset="0"/>
            </a:endParaRP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Resource allocation</a:t>
            </a:r>
          </a:p>
          <a:p>
            <a:pPr lvl="2">
              <a:defRPr/>
            </a:pPr>
            <a:r>
              <a:rPr lang="en-US" sz="1800" dirty="0" smtClean="0">
                <a:latin typeface="Arial" charset="0"/>
              </a:rPr>
              <a:t>Dynamic brokerage in </a:t>
            </a:r>
            <a:r>
              <a:rPr lang="en-US" sz="1800" dirty="0" err="1" smtClean="0">
                <a:latin typeface="Arial" charset="0"/>
              </a:rPr>
              <a:t>PanDA</a:t>
            </a:r>
            <a:r>
              <a:rPr lang="en-US" sz="1800" dirty="0" smtClean="0">
                <a:latin typeface="Arial" charset="0"/>
              </a:rPr>
              <a:t>, more fixed in CMS </a:t>
            </a:r>
            <a:r>
              <a:rPr lang="en-US" sz="1800" dirty="0" err="1" smtClean="0">
                <a:latin typeface="Arial" charset="0"/>
              </a:rPr>
              <a:t>WMSystem</a:t>
            </a:r>
            <a:r>
              <a:rPr lang="en-US" sz="1800" dirty="0" smtClean="0">
                <a:latin typeface="Arial" charset="0"/>
              </a:rPr>
              <a:t> given distributed character</a:t>
            </a:r>
            <a:endParaRPr lang="en-US" dirty="0" smtClean="0">
              <a:latin typeface="Arial" charset="0"/>
            </a:endParaRPr>
          </a:p>
          <a:p>
            <a:pPr>
              <a:defRPr/>
            </a:pPr>
            <a:r>
              <a:rPr lang="en-US" sz="2400" dirty="0" err="1" smtClean="0">
                <a:latin typeface="Arial" charset="0"/>
              </a:rPr>
              <a:t>PanDA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server </a:t>
            </a:r>
            <a:r>
              <a:rPr lang="en-US" sz="2400" dirty="0" smtClean="0">
                <a:latin typeface="Arial" charset="0"/>
              </a:rPr>
              <a:t>is modular </a:t>
            </a:r>
          </a:p>
          <a:p>
            <a:pPr lvl="1">
              <a:defRPr/>
            </a:pPr>
            <a:r>
              <a:rPr lang="en-US" sz="2100" dirty="0" smtClean="0">
                <a:latin typeface="Arial" charset="0"/>
              </a:rPr>
              <a:t>Classes for externals (e.g. DM) can be implemented easily</a:t>
            </a:r>
          </a:p>
          <a:p>
            <a:pPr>
              <a:defRPr/>
            </a:pPr>
            <a:r>
              <a:rPr lang="en-US" sz="2500" dirty="0" smtClean="0">
                <a:latin typeface="Arial" charset="0"/>
              </a:rPr>
              <a:t>Coupling between WM and DM is not extremely </a:t>
            </a:r>
            <a:r>
              <a:rPr lang="en-US" sz="2500" dirty="0" smtClean="0">
                <a:latin typeface="Arial" charset="0"/>
              </a:rPr>
              <a:t>tight</a:t>
            </a:r>
          </a:p>
          <a:p>
            <a:pPr lvl="1">
              <a:defRPr/>
            </a:pPr>
            <a:r>
              <a:rPr lang="en-US" sz="2100" dirty="0" smtClean="0">
                <a:latin typeface="Arial" charset="0"/>
              </a:rPr>
              <a:t>CMS </a:t>
            </a:r>
            <a:r>
              <a:rPr lang="en-US" sz="2100" dirty="0" smtClean="0">
                <a:latin typeface="Arial" charset="0"/>
              </a:rPr>
              <a:t>I/O data handling could be handled</a:t>
            </a:r>
          </a:p>
          <a:p>
            <a:pPr lvl="1">
              <a:defRPr/>
            </a:pPr>
            <a:endParaRPr lang="en-US" sz="2100" dirty="0">
              <a:latin typeface="Arial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CFCE8A-426B-7E45-9A78-D48040B26B29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24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768450"/>
              </p:ext>
            </p:extLst>
          </p:nvPr>
        </p:nvGraphicFramePr>
        <p:xfrm>
          <a:off x="684857" y="2204864"/>
          <a:ext cx="7775575" cy="194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59"/>
                <a:gridCol w="2313394"/>
                <a:gridCol w="2184872"/>
                <a:gridCol w="2056350"/>
              </a:tblGrid>
              <a:tr h="43659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Architecture</a:t>
                      </a:r>
                      <a:endParaRPr lang="en-US" sz="1600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Upside</a:t>
                      </a:r>
                      <a:endParaRPr lang="en-US" sz="1600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Downside</a:t>
                      </a:r>
                      <a:endParaRPr lang="en-US" sz="1600" dirty="0"/>
                    </a:p>
                  </a:txBody>
                  <a:tcPr marL="91425" marR="91425" marT="45721" marB="45721" anchor="ctr"/>
                </a:tc>
              </a:tr>
              <a:tr h="68181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PanDA</a:t>
                      </a:r>
                      <a:endParaRPr lang="en-US" sz="1600" b="1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Simple central architecture</a:t>
                      </a:r>
                      <a:endParaRPr lang="en-US" sz="1600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Global</a:t>
                      </a:r>
                      <a:r>
                        <a:rPr lang="en-US" sz="1600" baseline="0" dirty="0" smtClean="0">
                          <a:solidFill>
                            <a:srgbClr val="008000"/>
                          </a:solidFill>
                        </a:rPr>
                        <a:t> view and control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6600"/>
                          </a:solidFill>
                        </a:rPr>
                        <a:t>Potential</a:t>
                      </a:r>
                      <a:r>
                        <a:rPr lang="en-US" sz="1600" baseline="0" dirty="0" smtClean="0">
                          <a:solidFill>
                            <a:srgbClr val="FF6600"/>
                          </a:solidFill>
                        </a:rPr>
                        <a:t> single point of failure</a:t>
                      </a:r>
                      <a:endParaRPr 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 marL="91425" marR="91425" marT="45721" marB="45721" anchor="ctr"/>
                </a:tc>
              </a:tr>
              <a:tr h="68181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CMS WMS</a:t>
                      </a:r>
                      <a:endParaRPr lang="en-US" sz="1600" b="1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Distributed 2-level queuing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Higher scalability &amp; reliability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 marL="91425" marR="91425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6600"/>
                          </a:solidFill>
                        </a:rPr>
                        <a:t>No global view</a:t>
                      </a:r>
                      <a:endParaRPr lang="en-US" sz="1600" dirty="0">
                        <a:solidFill>
                          <a:srgbClr val="FF6600"/>
                        </a:solidFill>
                      </a:endParaRPr>
                    </a:p>
                  </a:txBody>
                  <a:tcPr marL="91425" marR="91425" marT="45721" marB="45721" anchor="ctr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E924D-F4DE-C14C-BAC5-2B8A3F0EFACD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Conclusions: Pilots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107950" y="1412776"/>
            <a:ext cx="8928100" cy="50307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err="1" smtClean="0">
                <a:latin typeface="Arial" charset="0"/>
              </a:rPr>
              <a:t>PanDA</a:t>
            </a:r>
            <a:r>
              <a:rPr lang="en-US" sz="2400" dirty="0" smtClean="0">
                <a:latin typeface="Arial" charset="0"/>
              </a:rPr>
              <a:t> Pilot:</a:t>
            </a: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Rather ATLAS specific, but modularization is being planned</a:t>
            </a: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Proof-of-concept for CMS </a:t>
            </a:r>
            <a:r>
              <a:rPr lang="en-US" sz="2000" dirty="0" smtClean="0">
                <a:latin typeface="Arial" charset="0"/>
              </a:rPr>
              <a:t>would be </a:t>
            </a:r>
            <a:r>
              <a:rPr lang="en-US" sz="2000" dirty="0" smtClean="0">
                <a:latin typeface="Arial" charset="0"/>
              </a:rPr>
              <a:t>possible today</a:t>
            </a:r>
          </a:p>
          <a:p>
            <a:pPr>
              <a:defRPr/>
            </a:pPr>
            <a:r>
              <a:rPr lang="en-US" sz="2400" dirty="0" err="1" smtClean="0">
                <a:latin typeface="Arial" charset="0"/>
              </a:rPr>
              <a:t>AutoPyFactory</a:t>
            </a:r>
            <a:r>
              <a:rPr lang="en-US" sz="2400" dirty="0" smtClean="0">
                <a:latin typeface="Arial" charset="0"/>
              </a:rPr>
              <a:t>:</a:t>
            </a: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Modular architecture where almost everything is pluggable</a:t>
            </a:r>
            <a:endParaRPr lang="en-US" sz="2000" dirty="0">
              <a:latin typeface="Arial" charset="0"/>
            </a:endParaRPr>
          </a:p>
          <a:p>
            <a:pPr>
              <a:defRPr/>
            </a:pPr>
            <a:r>
              <a:rPr lang="en-US" sz="2400" dirty="0" err="1" smtClean="0">
                <a:latin typeface="Arial" charset="0"/>
              </a:rPr>
              <a:t>GlideInWMS</a:t>
            </a:r>
            <a:r>
              <a:rPr lang="en-US" sz="2400" dirty="0" smtClean="0">
                <a:latin typeface="Arial" charset="0"/>
              </a:rPr>
              <a:t>:</a:t>
            </a: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Attractive service where we can find common ground</a:t>
            </a:r>
          </a:p>
          <a:p>
            <a:pPr lvl="1">
              <a:defRPr/>
            </a:pPr>
            <a:r>
              <a:rPr lang="en-US" sz="2000" dirty="0" smtClean="0">
                <a:latin typeface="Arial" charset="0"/>
              </a:rPr>
              <a:t>Various scenarios for plugging </a:t>
            </a:r>
            <a:r>
              <a:rPr lang="en-US" sz="2000" dirty="0" err="1" smtClean="0">
                <a:latin typeface="Arial" charset="0"/>
              </a:rPr>
              <a:t>GlideInWMS</a:t>
            </a:r>
            <a:r>
              <a:rPr lang="en-US" sz="2000" dirty="0" smtClean="0">
                <a:latin typeface="Arial" charset="0"/>
              </a:rPr>
              <a:t> to the VO job management systems</a:t>
            </a:r>
          </a:p>
          <a:p>
            <a:pPr lvl="2">
              <a:defRPr/>
            </a:pPr>
            <a:r>
              <a:rPr lang="en-US" sz="1800" dirty="0" smtClean="0">
                <a:latin typeface="Arial" charset="0"/>
              </a:rPr>
              <a:t>Scenario A is a pragmatic approach to start working</a:t>
            </a:r>
          </a:p>
          <a:p>
            <a:pPr lvl="2">
              <a:defRPr/>
            </a:pPr>
            <a:r>
              <a:rPr lang="en-US" sz="1800" dirty="0" smtClean="0">
                <a:latin typeface="Arial" charset="0"/>
              </a:rPr>
              <a:t>However we need to think more about the different possibilities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0215DFA-1216-654F-B22C-224101B8F4C6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25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450855-0C77-E543-95F1-DFB35BEA9090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2420938"/>
            <a:ext cx="8075612" cy="2087562"/>
          </a:xfrm>
        </p:spPr>
        <p:txBody>
          <a:bodyPr/>
          <a:lstStyle/>
          <a:p>
            <a:pPr>
              <a:defRPr/>
            </a:pPr>
            <a:r>
              <a:rPr lang="en-US" sz="2400" b="1" dirty="0">
                <a:latin typeface="Arial" charset="0"/>
              </a:rPr>
              <a:t>Next step in the Feasibility Study:</a:t>
            </a:r>
            <a:endParaRPr lang="en-US" sz="2400" dirty="0">
              <a:latin typeface="Arial" charset="0"/>
            </a:endParaRPr>
          </a:p>
          <a:p>
            <a:pPr lvl="1">
              <a:defRPr/>
            </a:pPr>
            <a:r>
              <a:rPr lang="en-US" sz="2000" dirty="0">
                <a:latin typeface="Arial" charset="0"/>
              </a:rPr>
              <a:t>User workflows, error troubleshooting and </a:t>
            </a:r>
            <a:r>
              <a:rPr lang="en-US" sz="2000" dirty="0" smtClean="0">
                <a:latin typeface="Arial" charset="0"/>
              </a:rPr>
              <a:t>monitoring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I</a:t>
            </a:r>
            <a:r>
              <a:rPr lang="en-US" sz="2400" b="1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 </a:t>
            </a:r>
            <a:r>
              <a:rPr lang="en-US" sz="2400" b="1" dirty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we convince ourselves about the feasibility:</a:t>
            </a:r>
            <a:endParaRPr lang="en-US" sz="2400" dirty="0">
              <a:solidFill>
                <a:srgbClr val="008000"/>
              </a:solidFill>
            </a:endParaRPr>
          </a:p>
          <a:p>
            <a:pPr marL="914400" lvl="1" indent="-514350">
              <a:defRPr/>
            </a:pPr>
            <a:r>
              <a:rPr lang="en-US" sz="2000" dirty="0"/>
              <a:t>Deﬁne a detailed proposal for a proof-of-concept</a:t>
            </a:r>
          </a:p>
          <a:p>
            <a:pPr marL="914400" lvl="1" indent="-514350">
              <a:defRPr/>
            </a:pPr>
            <a:r>
              <a:rPr lang="en-US" sz="2000" dirty="0"/>
              <a:t>We would like to try a “Hello World” as a further </a:t>
            </a:r>
            <a:r>
              <a:rPr lang="en-US" sz="2000" dirty="0" smtClean="0"/>
              <a:t>check</a:t>
            </a:r>
          </a:p>
          <a:p>
            <a:pPr>
              <a:defRPr/>
            </a:pPr>
            <a:endParaRPr lang="en-US" sz="2400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BDAA07-7E4E-EA43-804E-5253AF41F044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713788" cy="4968875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b="1" dirty="0" smtClean="0">
                <a:solidFill>
                  <a:srgbClr val="008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We are very thankful to the experts for their time and ideas</a:t>
            </a:r>
          </a:p>
          <a:p>
            <a:pPr>
              <a:defRPr/>
            </a:pPr>
            <a:r>
              <a:rPr lang="en-US" b="1" dirty="0" smtClean="0"/>
              <a:t>Jose Caballero</a:t>
            </a:r>
          </a:p>
          <a:p>
            <a:pPr>
              <a:defRPr/>
            </a:pPr>
            <a:r>
              <a:rPr lang="en-US" b="1" dirty="0" smtClean="0"/>
              <a:t>Simone </a:t>
            </a:r>
            <a:r>
              <a:rPr lang="en-US" b="1" dirty="0" err="1" smtClean="0"/>
              <a:t>Campana</a:t>
            </a:r>
            <a:endParaRPr lang="en-US" b="1" dirty="0" smtClean="0"/>
          </a:p>
          <a:p>
            <a:pPr>
              <a:defRPr/>
            </a:pPr>
            <a:r>
              <a:rPr lang="en-US" b="1" dirty="0"/>
              <a:t>Burt </a:t>
            </a:r>
            <a:r>
              <a:rPr lang="en-US" b="1" dirty="0" err="1" smtClean="0"/>
              <a:t>Holzman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John Hover</a:t>
            </a:r>
          </a:p>
          <a:p>
            <a:pPr>
              <a:defRPr/>
            </a:pPr>
            <a:r>
              <a:rPr lang="en-US" b="1" dirty="0" smtClean="0"/>
              <a:t>Steve </a:t>
            </a:r>
            <a:r>
              <a:rPr lang="en-US" b="1" dirty="0" err="1" smtClean="0"/>
              <a:t>Foulkes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Claudio </a:t>
            </a:r>
            <a:r>
              <a:rPr lang="en-US" b="1" dirty="0" err="1" smtClean="0"/>
              <a:t>Grandi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Tadashi </a:t>
            </a:r>
            <a:r>
              <a:rPr lang="en-US" b="1" dirty="0" err="1" smtClean="0"/>
              <a:t>Maeno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Paul Nilsson</a:t>
            </a:r>
          </a:p>
          <a:p>
            <a:pPr>
              <a:defRPr/>
            </a:pPr>
            <a:r>
              <a:rPr lang="en-US" b="1" dirty="0"/>
              <a:t>Maxim </a:t>
            </a:r>
            <a:r>
              <a:rPr lang="en-US" b="1" dirty="0" err="1" smtClean="0"/>
              <a:t>Potekhin</a:t>
            </a:r>
            <a:endParaRPr lang="en-US" b="1" dirty="0" smtClean="0"/>
          </a:p>
          <a:p>
            <a:pPr>
              <a:defRPr/>
            </a:pPr>
            <a:r>
              <a:rPr lang="en-US" b="1" dirty="0"/>
              <a:t>Igor </a:t>
            </a:r>
            <a:r>
              <a:rPr lang="en-US" b="1" dirty="0" err="1"/>
              <a:t>Sfiligoi</a:t>
            </a:r>
            <a:r>
              <a:rPr lang="en-US" b="1" dirty="0"/>
              <a:t> 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Eric </a:t>
            </a:r>
            <a:r>
              <a:rPr lang="en-US" b="1" dirty="0" err="1" smtClean="0"/>
              <a:t>Vaandering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Rodney Walker</a:t>
            </a:r>
          </a:p>
          <a:p>
            <a:pPr>
              <a:defRPr/>
            </a:pPr>
            <a:r>
              <a:rPr lang="en-US" b="1" dirty="0" smtClean="0"/>
              <a:t>Torre </a:t>
            </a:r>
            <a:r>
              <a:rPr lang="en-US" b="1" dirty="0" err="1" smtClean="0"/>
              <a:t>Wenaus</a:t>
            </a:r>
            <a:endParaRPr lang="en-US" b="1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05430D-A570-864B-AA25-966E2D363F88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ctrTitle"/>
          </p:nvPr>
        </p:nvSpPr>
        <p:spPr>
          <a:xfrm>
            <a:off x="1619250" y="2822575"/>
            <a:ext cx="7200900" cy="1470025"/>
          </a:xfrm>
        </p:spPr>
        <p:txBody>
          <a:bodyPr/>
          <a:lstStyle/>
          <a:p>
            <a:r>
              <a:rPr lang="en-GB" b="1" dirty="0" smtClean="0">
                <a:latin typeface="Arial" charset="0"/>
              </a:rPr>
              <a:t>Backup</a:t>
            </a:r>
            <a:endParaRPr lang="en-GB" dirty="0">
              <a:latin typeface="Arial" charset="0"/>
            </a:endParaRPr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4E5321-C23A-6240-B34B-10D9F06B303C}" type="datetime1">
              <a:rPr lang="en-US" sz="1200" smtClean="0">
                <a:solidFill>
                  <a:schemeClr val="bg1"/>
                </a:solidFill>
                <a:cs typeface="Arial" charset="0"/>
              </a:rPr>
              <a:t>4/19/12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EA9ED7F-37D8-B14B-B626-5D25F3778198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28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6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Panda Pilot Overview</a:t>
            </a:r>
          </a:p>
        </p:txBody>
      </p:sp>
      <p:sp>
        <p:nvSpPr>
          <p:cNvPr id="5" name="Rectangle 4"/>
          <p:cNvSpPr/>
          <p:nvPr/>
        </p:nvSpPr>
        <p:spPr>
          <a:xfrm rot="5400000">
            <a:off x="473075" y="3640138"/>
            <a:ext cx="5486400" cy="457200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</a:rPr>
              <a:t>Pilot</a:t>
            </a:r>
            <a:endParaRPr lang="sv-SE" sz="2800" b="1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44875" y="12017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3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Collect local info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44875" y="18875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Job recovery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4875" y="21923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84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0000"/>
                </a:solidFill>
              </a:rPr>
              <a:t>Additional cleanup</a:t>
            </a:r>
            <a:endParaRPr lang="sv-SE" sz="12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1616075" y="4325938"/>
            <a:ext cx="3962400" cy="457200"/>
          </a:xfrm>
          <a:prstGeom prst="rect">
            <a:avLst/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Multi-job loop</a:t>
            </a:r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25875" y="29543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54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Check proxy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25875" y="32591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78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0000"/>
                </a:solidFill>
              </a:rPr>
              <a:t>Check local space</a:t>
            </a:r>
            <a:endParaRPr lang="sv-SE" sz="12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25875" y="26495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3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Collect local info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25875" y="35639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93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Get job</a:t>
            </a:r>
            <a:endParaRPr lang="sv-SE" sz="1400" dirty="0">
              <a:solidFill>
                <a:srgbClr val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825875" y="4171950"/>
            <a:ext cx="2209800" cy="1588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TextBox 14"/>
          <p:cNvSpPr txBox="1">
            <a:spLocks noChangeArrowheads="1"/>
          </p:cNvSpPr>
          <p:nvPr/>
        </p:nvSpPr>
        <p:spPr bwMode="auto">
          <a:xfrm>
            <a:off x="3749675" y="3868738"/>
            <a:ext cx="17589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Fork sub process</a:t>
            </a:r>
            <a:endParaRPr lang="sv-SE" sz="1600"/>
          </a:p>
        </p:txBody>
      </p:sp>
      <p:sp>
        <p:nvSpPr>
          <p:cNvPr id="16" name="Rectangle 15"/>
          <p:cNvSpPr/>
          <p:nvPr/>
        </p:nvSpPr>
        <p:spPr>
          <a:xfrm rot="5400000">
            <a:off x="4968875" y="5011738"/>
            <a:ext cx="2590800" cy="457200"/>
          </a:xfrm>
          <a:prstGeom prst="rect">
            <a:avLst/>
          </a:prstGeom>
          <a:solidFill>
            <a:srgbClr val="FF0000">
              <a:alpha val="81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0000"/>
                </a:solidFill>
              </a:rPr>
              <a:t>runJob</a:t>
            </a:r>
            <a:endParaRPr lang="sv-SE" sz="2800" b="1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25875" y="60785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3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Clean up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3101975" y="4897438"/>
            <a:ext cx="1752600" cy="457200"/>
          </a:xfrm>
          <a:prstGeom prst="rect">
            <a:avLst/>
          </a:prstGeom>
          <a:solidFill>
            <a:schemeClr val="accent1"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Monitoring loop</a:t>
            </a:r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206875" y="44783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3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Check log size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06875" y="47831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(Check workDir)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06875" y="53927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</a:rPr>
              <a:t>Looping check</a:t>
            </a:r>
            <a:endParaRPr lang="sv-SE" sz="1400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206875" y="5087938"/>
            <a:ext cx="1600200" cy="304800"/>
          </a:xfrm>
          <a:prstGeom prst="rect">
            <a:avLst/>
          </a:prstGeom>
          <a:solidFill>
            <a:schemeClr val="bg2">
              <a:lumMod val="75000"/>
              <a:alpha val="79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0000"/>
                </a:solidFill>
              </a:rPr>
              <a:t>Check local space</a:t>
            </a:r>
            <a:endParaRPr lang="sv-SE" sz="12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92875" y="4021138"/>
            <a:ext cx="1447800" cy="306387"/>
          </a:xfrm>
          <a:prstGeom prst="rect">
            <a:avLst/>
          </a:prstGeom>
          <a:solidFill>
            <a:schemeClr val="accent3">
              <a:lumMod val="60000"/>
              <a:lumOff val="40000"/>
              <a:alpha val="51000"/>
            </a:schemeClr>
          </a:solidFill>
          <a:ln>
            <a:solidFill>
              <a:srgbClr val="FFC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Setup job</a:t>
            </a:r>
            <a:endParaRPr lang="sv-SE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492875" y="4322763"/>
            <a:ext cx="1447800" cy="307975"/>
          </a:xfrm>
          <a:prstGeom prst="rect">
            <a:avLst/>
          </a:prstGeom>
          <a:solidFill>
            <a:schemeClr val="accent3">
              <a:lumMod val="60000"/>
              <a:lumOff val="40000"/>
              <a:alpha val="66000"/>
            </a:schemeClr>
          </a:solidFill>
          <a:ln>
            <a:solidFill>
              <a:srgbClr val="FFC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Transfer input</a:t>
            </a:r>
            <a:endParaRPr lang="sv-SE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492875" y="5999163"/>
            <a:ext cx="1447800" cy="307975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solidFill>
              <a:srgbClr val="FFC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Transfer output</a:t>
            </a:r>
            <a:endParaRPr lang="sv-SE" sz="1400" dirty="0"/>
          </a:p>
        </p:txBody>
      </p:sp>
      <p:sp>
        <p:nvSpPr>
          <p:cNvPr id="25624" name="TextBox 25"/>
          <p:cNvSpPr txBox="1">
            <a:spLocks noChangeArrowheads="1"/>
          </p:cNvSpPr>
          <p:nvPr/>
        </p:nvSpPr>
        <p:spPr bwMode="auto">
          <a:xfrm>
            <a:off x="6873875" y="4973638"/>
            <a:ext cx="1600200" cy="647700"/>
          </a:xfrm>
          <a:prstGeom prst="rect">
            <a:avLst/>
          </a:prstGeom>
          <a:solidFill>
            <a:srgbClr val="FFFF00">
              <a:alpha val="50980"/>
            </a:srgb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Execute payload</a:t>
            </a:r>
            <a:endParaRPr lang="sv-SE" sz="180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455988" y="1798638"/>
            <a:ext cx="2209800" cy="1587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6" name="TextBox 27"/>
          <p:cNvSpPr txBox="1">
            <a:spLocks noChangeArrowheads="1"/>
          </p:cNvSpPr>
          <p:nvPr/>
        </p:nvSpPr>
        <p:spPr bwMode="auto">
          <a:xfrm>
            <a:off x="3389313" y="1495425"/>
            <a:ext cx="1493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Signal handler</a:t>
            </a:r>
            <a:endParaRPr lang="sv-SE" sz="1600"/>
          </a:p>
        </p:txBody>
      </p:sp>
      <p:sp>
        <p:nvSpPr>
          <p:cNvPr id="25627" name="TextBox 28"/>
          <p:cNvSpPr txBox="1">
            <a:spLocks noChangeArrowheads="1"/>
          </p:cNvSpPr>
          <p:nvPr/>
        </p:nvSpPr>
        <p:spPr bwMode="auto">
          <a:xfrm>
            <a:off x="5678488" y="1647825"/>
            <a:ext cx="1804987" cy="307975"/>
          </a:xfrm>
          <a:prstGeom prst="rect">
            <a:avLst/>
          </a:prstGeom>
          <a:solidFill>
            <a:srgbClr val="002060">
              <a:alpha val="50980"/>
            </a:srgb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/>
              <a:t>Abort and clean up</a:t>
            </a:r>
            <a:endParaRPr lang="sv-SE" sz="1400"/>
          </a:p>
        </p:txBody>
      </p:sp>
      <p:sp>
        <p:nvSpPr>
          <p:cNvPr id="30" name="Rectangle 29"/>
          <p:cNvSpPr/>
          <p:nvPr/>
        </p:nvSpPr>
        <p:spPr>
          <a:xfrm rot="5400000">
            <a:off x="6035675" y="5087938"/>
            <a:ext cx="1219200" cy="457200"/>
          </a:xfrm>
          <a:prstGeom prst="rect">
            <a:avLst/>
          </a:prstGeom>
          <a:solidFill>
            <a:srgbClr val="FF0000">
              <a:alpha val="92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glExec</a:t>
            </a:r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25629" name="TextBox 30"/>
          <p:cNvSpPr txBox="1">
            <a:spLocks noChangeArrowheads="1"/>
          </p:cNvSpPr>
          <p:nvPr/>
        </p:nvSpPr>
        <p:spPr bwMode="auto">
          <a:xfrm>
            <a:off x="179388" y="1196975"/>
            <a:ext cx="2232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Pilots are sent to the batch systems and WNs using pilot factories</a:t>
            </a:r>
          </a:p>
        </p:txBody>
      </p:sp>
      <p:sp>
        <p:nvSpPr>
          <p:cNvPr id="25630" name="TextBox 35"/>
          <p:cNvSpPr txBox="1">
            <a:spLocks noChangeArrowheads="1"/>
          </p:cNvSpPr>
          <p:nvPr/>
        </p:nvSpPr>
        <p:spPr bwMode="auto">
          <a:xfrm>
            <a:off x="215478" y="5940425"/>
            <a:ext cx="27003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smtClean="0">
                <a:solidFill>
                  <a:srgbClr val="FF0000"/>
                </a:solidFill>
              </a:rPr>
              <a:t>Credits: </a:t>
            </a:r>
            <a:r>
              <a:rPr lang="en-US" sz="1800" b="1" i="1" dirty="0">
                <a:solidFill>
                  <a:srgbClr val="FF0000"/>
                </a:solidFill>
              </a:rPr>
              <a:t>Paul Nilsson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1187450" y="3032125"/>
            <a:ext cx="1490663" cy="973138"/>
          </a:xfrm>
          <a:prstGeom prst="borderCallout2">
            <a:avLst>
              <a:gd name="adj1" fmla="val 111276"/>
              <a:gd name="adj2" fmla="val 50523"/>
              <a:gd name="adj3" fmla="val 159233"/>
              <a:gd name="adj4" fmla="val 90153"/>
              <a:gd name="adj5" fmla="val 159232"/>
              <a:gd name="adj6" fmla="val 14850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200" dirty="0">
                <a:solidFill>
                  <a:schemeClr val="tx1"/>
                </a:solidFill>
              </a:rPr>
              <a:t>Multi-job loop could support parallel jobs for whole node scheduling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84E2F-0A20-694C-B9FC-97F0AF903C8C}" type="datetime1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ADC TIM – Annecy April 2012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Strategy for the Feasibility Study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107504" y="1341314"/>
            <a:ext cx="8964613" cy="489599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ial" charset="0"/>
              </a:rPr>
              <a:t>Carried out by </a:t>
            </a:r>
            <a:r>
              <a:rPr lang="en-US" dirty="0">
                <a:latin typeface="Arial" charset="0"/>
              </a:rPr>
              <a:t>small working </a:t>
            </a:r>
            <a:r>
              <a:rPr lang="en-US" dirty="0" smtClean="0">
                <a:latin typeface="Arial" charset="0"/>
              </a:rPr>
              <a:t>group from CERN </a:t>
            </a:r>
            <a:r>
              <a:rPr lang="en-US" dirty="0">
                <a:latin typeface="Arial" charset="0"/>
              </a:rPr>
              <a:t>IT-ES 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Organize </a:t>
            </a:r>
            <a:r>
              <a:rPr lang="en-US" dirty="0" smtClean="0">
                <a:latin typeface="Arial" charset="0"/>
              </a:rPr>
              <a:t>meetings </a:t>
            </a:r>
            <a:r>
              <a:rPr lang="en-US" dirty="0">
                <a:latin typeface="Arial" charset="0"/>
              </a:rPr>
              <a:t>with </a:t>
            </a:r>
            <a:r>
              <a:rPr lang="en-US" dirty="0" smtClean="0">
                <a:latin typeface="Arial" charset="0"/>
              </a:rPr>
              <a:t>experts to discuss subcomponents</a:t>
            </a:r>
            <a:endParaRPr lang="en-US" dirty="0">
              <a:latin typeface="Arial" charset="0"/>
            </a:endParaRPr>
          </a:p>
          <a:p>
            <a:pPr marL="342900" lvl="1" indent="-342900"/>
            <a:r>
              <a:rPr lang="en-US" sz="3200" dirty="0">
                <a:latin typeface="Arial" charset="0"/>
                <a:cs typeface="Arial" charset="0"/>
              </a:rPr>
              <a:t>Track discussions in </a:t>
            </a:r>
            <a:r>
              <a:rPr lang="en-US" sz="3200" dirty="0">
                <a:latin typeface="Arial" charset="0"/>
                <a:cs typeface="Arial" charset="0"/>
                <a:hlinkClick r:id="rId2"/>
              </a:rPr>
              <a:t>http://cern.ch/go/8Z8Q</a:t>
            </a:r>
            <a:r>
              <a:rPr lang="en-US" dirty="0">
                <a:latin typeface="Arial" charset="0"/>
                <a:cs typeface="Arial" charset="0"/>
              </a:rPr>
              <a:t> </a:t>
            </a:r>
          </a:p>
          <a:p>
            <a:pPr marL="742950" lvl="2" indent="-342900"/>
            <a:r>
              <a:rPr lang="en-US" dirty="0">
                <a:latin typeface="Arial" charset="0"/>
                <a:cs typeface="Arial" charset="0"/>
              </a:rPr>
              <a:t>Possibility for everybody to contribute and raise questions asynchronously</a:t>
            </a:r>
          </a:p>
          <a:p>
            <a:r>
              <a:rPr lang="en-US" dirty="0">
                <a:latin typeface="Arial" charset="0"/>
              </a:rPr>
              <a:t>Report on a </a:t>
            </a:r>
            <a:r>
              <a:rPr lang="en-US" dirty="0" smtClean="0">
                <a:latin typeface="Arial" charset="0"/>
              </a:rPr>
              <a:t>~weekly </a:t>
            </a:r>
            <a:r>
              <a:rPr lang="en-US" dirty="0">
                <a:latin typeface="Arial" charset="0"/>
              </a:rPr>
              <a:t>basis for open discussion</a:t>
            </a:r>
          </a:p>
          <a:p>
            <a:r>
              <a:rPr lang="en-US" b="1" dirty="0">
                <a:latin typeface="Arial" charset="0"/>
              </a:rPr>
              <a:t>Final delivery date: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Document expected before </a:t>
            </a:r>
            <a:r>
              <a:rPr lang="en-US" dirty="0">
                <a:latin typeface="Arial" charset="0"/>
              </a:rPr>
              <a:t>CHEP 2012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F9EC2-647B-4346-B98D-9AA3D3D8B772}" type="datetime1">
              <a:rPr lang="en-US" smtClean="0"/>
              <a:t>4/19/12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What have we done so far?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125538"/>
            <a:ext cx="8353425" cy="51117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Compare ATLAS &amp; CMS analysis workﬂows and </a:t>
            </a:r>
            <a:r>
              <a:rPr lang="en-US" dirty="0" smtClean="0"/>
              <a:t>identify </a:t>
            </a:r>
            <a:r>
              <a:rPr lang="en-US" dirty="0" smtClean="0"/>
              <a:t>main components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Further studies with experts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dirty="0" smtClean="0"/>
              <a:t>Server side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dirty="0" smtClean="0"/>
              <a:t>Pilot factories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dirty="0" smtClean="0"/>
              <a:t>Pilots</a:t>
            </a:r>
          </a:p>
          <a:p>
            <a:pPr marL="971550" lvl="1" indent="-571500">
              <a:buFont typeface="+mj-lt"/>
              <a:buAutoNum type="romanLcPeriod"/>
              <a:defRPr/>
            </a:pPr>
            <a:r>
              <a:rPr lang="en-US" dirty="0" err="1" smtClean="0"/>
              <a:t>GlideInWMS</a:t>
            </a: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Wrote summaries and had follow-up meetings</a:t>
            </a:r>
          </a:p>
          <a:p>
            <a:pPr marL="914400" lvl="1" indent="-514350">
              <a:buFont typeface="+mj-lt"/>
              <a:buAutoNum type="arabicPeriod"/>
              <a:defRPr/>
            </a:pPr>
            <a:endParaRPr lang="en-US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55D957-2FAF-8348-A915-B558B9256976}" type="datetime1">
              <a:rPr lang="en-US" smtClean="0"/>
              <a:t>4/19/12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3"/>
          <p:cNvSpPr>
            <a:spLocks noGrp="1"/>
          </p:cNvSpPr>
          <p:nvPr>
            <p:ph type="ctrTitle"/>
          </p:nvPr>
        </p:nvSpPr>
        <p:spPr>
          <a:xfrm>
            <a:off x="1619250" y="2822575"/>
            <a:ext cx="7200900" cy="1470025"/>
          </a:xfrm>
        </p:spPr>
        <p:txBody>
          <a:bodyPr/>
          <a:lstStyle/>
          <a:p>
            <a:r>
              <a:rPr lang="en-GB" b="1" dirty="0">
                <a:latin typeface="Arial" charset="0"/>
              </a:rPr>
              <a:t>Overview of the </a:t>
            </a:r>
            <a:r>
              <a:rPr lang="en-GB" b="1" dirty="0" smtClean="0">
                <a:latin typeface="Arial" charset="0"/>
              </a:rPr>
              <a:t>the ATLAS and CMS analysis frameworks</a:t>
            </a:r>
            <a:endParaRPr lang="en-GB" dirty="0">
              <a:latin typeface="Arial" charset="0"/>
            </a:endParaRPr>
          </a:p>
        </p:txBody>
      </p:sp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E9C33C-BF16-2648-AA5D-5865BE65740B}" type="datetime1">
              <a:rPr lang="en-US" sz="1200" smtClean="0">
                <a:solidFill>
                  <a:schemeClr val="bg1"/>
                </a:solidFill>
                <a:cs typeface="Arial" charset="0"/>
              </a:rPr>
              <a:t>4/19/12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62C25FF-90D2-AA47-B072-4BB77D431BB1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5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Arial" charset="0"/>
              </a:rPr>
              <a:t>PanDA</a:t>
            </a:r>
            <a:r>
              <a:rPr lang="en-US" b="1" dirty="0">
                <a:latin typeface="Arial" charset="0"/>
              </a:rPr>
              <a:t> </a:t>
            </a:r>
            <a:r>
              <a:rPr lang="en-US" b="1" dirty="0" smtClean="0">
                <a:latin typeface="Arial" charset="0"/>
              </a:rPr>
              <a:t>architecture</a:t>
            </a:r>
            <a:endParaRPr lang="en-US" b="1" dirty="0">
              <a:latin typeface="Arial" charset="0"/>
            </a:endParaRPr>
          </a:p>
        </p:txBody>
      </p:sp>
      <p:pic>
        <p:nvPicPr>
          <p:cNvPr id="10242" name="Picture 1" descr="Screen Shot 2012-04-04 at 2.42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9"/>
          <a:stretch>
            <a:fillRect/>
          </a:stretch>
        </p:blipFill>
        <p:spPr bwMode="auto">
          <a:xfrm>
            <a:off x="679894" y="1125215"/>
            <a:ext cx="7708530" cy="511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31A43B-B76E-E240-B883-A9FDBD6649F2}" type="datetime1">
              <a:rPr lang="en-US" smtClean="0"/>
              <a:t>4/19/12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C27A2-D523-4E41-8739-B0564364E81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4" descr="Screen Shot 2012-04-05 at 1.30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83025"/>
            <a:ext cx="6625034" cy="51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CMS analysis framework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AB3D40-165D-4247-8D93-EFD7115F37D7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7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875" y="5949950"/>
            <a:ext cx="2016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CENTRAL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80063" y="5939432"/>
            <a:ext cx="20161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DISTRIBUTED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9A85C-EBE6-5F4F-9F22-AD2279D405FF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Resource management and brokerage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34369E9-7EA2-2145-BC26-F0A453FE264B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8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402863"/>
              </p:ext>
            </p:extLst>
          </p:nvPr>
        </p:nvGraphicFramePr>
        <p:xfrm>
          <a:off x="0" y="1844824"/>
          <a:ext cx="9143999" cy="368832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83767"/>
                <a:gridCol w="3120618"/>
                <a:gridCol w="3539614"/>
              </a:tblGrid>
              <a:tr h="335286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ATLAS</a:t>
                      </a:r>
                      <a:endParaRPr lang="en-US" sz="1600" dirty="0"/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CMS</a:t>
                      </a:r>
                      <a:endParaRPr lang="en-US" sz="1600" dirty="0"/>
                    </a:p>
                  </a:txBody>
                  <a:tcPr marL="91441" marR="91441" marT="45713" marB="45713" anchor="ctr"/>
                </a:tc>
              </a:tr>
              <a:tr h="33528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Site</a:t>
                      </a:r>
                      <a:r>
                        <a:rPr lang="en-US" sz="1400" b="1" baseline="0" dirty="0" smtClean="0"/>
                        <a:t> o</a:t>
                      </a:r>
                      <a:r>
                        <a:rPr lang="en-US" sz="1400" b="1" dirty="0" smtClean="0"/>
                        <a:t>ccupancy</a:t>
                      </a:r>
                      <a:endParaRPr lang="en-US" sz="1400" b="1" dirty="0"/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PanDA</a:t>
                      </a:r>
                      <a:r>
                        <a:rPr lang="en-US" sz="1600" dirty="0" smtClean="0"/>
                        <a:t> job table (</a:t>
                      </a:r>
                      <a:r>
                        <a:rPr lang="en-US" sz="1600" b="1" dirty="0" smtClean="0"/>
                        <a:t>global</a:t>
                      </a:r>
                      <a:r>
                        <a:rPr lang="en-US" sz="1600" b="1" baseline="0" dirty="0" smtClean="0"/>
                        <a:t> view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Tracked by </a:t>
                      </a:r>
                      <a:r>
                        <a:rPr lang="en-US" sz="1600" dirty="0" err="1" smtClean="0"/>
                        <a:t>WMAgent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b="1" dirty="0" smtClean="0"/>
                        <a:t>local view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 marL="91441" marR="91441" marT="45713" marB="45713" anchor="ctr"/>
                </a:tc>
              </a:tr>
              <a:tr h="301775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Brokerage</a:t>
                      </a:r>
                      <a:endParaRPr lang="en-US" sz="1400" b="1" dirty="0"/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Client discovers</a:t>
                      </a:r>
                      <a:r>
                        <a:rPr lang="en-US" sz="1600" baseline="0" dirty="0" smtClean="0"/>
                        <a:t> data locations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dirty="0" smtClean="0"/>
                        <a:t>Followed</a:t>
                      </a:r>
                      <a:r>
                        <a:rPr lang="en-US" sz="1600" baseline="0" dirty="0" smtClean="0"/>
                        <a:t> by </a:t>
                      </a:r>
                      <a:r>
                        <a:rPr lang="en-US" sz="1600" dirty="0" smtClean="0"/>
                        <a:t>load based site brokering based on weight</a:t>
                      </a:r>
                      <a:r>
                        <a:rPr lang="en-US" sz="1600" baseline="0" dirty="0" smtClean="0"/>
                        <a:t> function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Site capacity measured dynamically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en-US" sz="1600" b="1" dirty="0" smtClean="0"/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b="1" dirty="0" err="1" smtClean="0"/>
                        <a:t>PanDA</a:t>
                      </a:r>
                      <a:r>
                        <a:rPr lang="en-US" sz="1600" b="1" dirty="0" smtClean="0"/>
                        <a:t> picks best site at submit time </a:t>
                      </a:r>
                      <a:endParaRPr lang="en-US" sz="1600" baseline="0" dirty="0" smtClean="0"/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b="1" dirty="0" err="1" smtClean="0"/>
                        <a:t>PanDA</a:t>
                      </a:r>
                      <a:r>
                        <a:rPr lang="en-US" sz="1600" b="1" dirty="0" smtClean="0"/>
                        <a:t> tries to process whole dataset at one site</a:t>
                      </a:r>
                      <a:endParaRPr lang="en-US" sz="1600" baseline="0" dirty="0" smtClean="0"/>
                    </a:p>
                  </a:txBody>
                  <a:tcPr marL="91441" marR="91441" marT="45713" marB="45713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600" dirty="0" err="1" smtClean="0"/>
                        <a:t>GlobalWQ</a:t>
                      </a:r>
                      <a:r>
                        <a:rPr lang="en-US" sz="1600" dirty="0" smtClean="0"/>
                        <a:t> asks </a:t>
                      </a:r>
                      <a:r>
                        <a:rPr lang="en-US" sz="1600" dirty="0" err="1" smtClean="0"/>
                        <a:t>PheDEX</a:t>
                      </a:r>
                      <a:r>
                        <a:rPr lang="en-US" sz="1600" dirty="0" smtClean="0"/>
                        <a:t>/DBS</a:t>
                      </a:r>
                      <a:r>
                        <a:rPr lang="en-US" sz="1600" baseline="0" dirty="0" smtClean="0"/>
                        <a:t> data locations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600" baseline="0" dirty="0" smtClean="0"/>
                        <a:t>Either </a:t>
                      </a:r>
                    </a:p>
                    <a:p>
                      <a:pPr marL="628650" lvl="1" indent="-171450">
                        <a:buFont typeface="Arial"/>
                        <a:buChar char="•"/>
                      </a:pPr>
                      <a:r>
                        <a:rPr lang="en-US" sz="1600" baseline="0" dirty="0" err="1" smtClean="0"/>
                        <a:t>WMAgent</a:t>
                      </a:r>
                      <a:r>
                        <a:rPr lang="en-US" sz="1600" baseline="0" dirty="0" smtClean="0"/>
                        <a:t> assigns based on static, local pledges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Delegate to </a:t>
                      </a:r>
                      <a:r>
                        <a:rPr lang="en-US" sz="1600" baseline="0" dirty="0" err="1" smtClean="0"/>
                        <a:t>WMSes</a:t>
                      </a:r>
                      <a:r>
                        <a:rPr lang="en-US" sz="1600" baseline="0" dirty="0" smtClean="0"/>
                        <a:t> to decide the final site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600" baseline="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="1" dirty="0" smtClean="0"/>
                        <a:t>CMS sends a list of sites to WMS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600" b="1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="1" dirty="0" smtClean="0"/>
                        <a:t>CMS will spread across sites</a:t>
                      </a:r>
                    </a:p>
                  </a:txBody>
                  <a:tcPr marL="91441" marR="91441" marT="45713" marB="45713" anchor="ctr"/>
                </a:tc>
              </a:tr>
            </a:tbl>
          </a:graphicData>
        </a:graphic>
      </p:graphicFrame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5E11D2-B513-194D-852F-193060A73A1F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 charset="0"/>
              </a:rPr>
              <a:t>PD2P and rebrokerage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97DCC3-904A-294B-8DAD-7BD6DA699F43}" type="slidenum">
              <a:rPr lang="en-US" sz="1200">
                <a:solidFill>
                  <a:schemeClr val="bg1"/>
                </a:solidFill>
                <a:cs typeface="Arial" charset="0"/>
              </a:rPr>
              <a:pPr eaLnBrk="1" hangingPunct="1"/>
              <a:t>9</a:t>
            </a:fld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052513"/>
          <a:ext cx="9143999" cy="51847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0925"/>
                <a:gridCol w="3483460"/>
                <a:gridCol w="3539614"/>
              </a:tblGrid>
              <a:tr h="88662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ATLAS</a:t>
                      </a:r>
                      <a:endParaRPr lang="en-US" sz="1800" dirty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CMS</a:t>
                      </a:r>
                      <a:endParaRPr lang="en-US" sz="1800" dirty="0"/>
                    </a:p>
                  </a:txBody>
                  <a:tcPr marL="91441" marR="91441" marT="45711" marB="45711" anchor="ctr"/>
                </a:tc>
              </a:tr>
              <a:tr h="266000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Dynamic</a:t>
                      </a:r>
                      <a:r>
                        <a:rPr lang="en-US" sz="1600" b="1" baseline="0" dirty="0" smtClean="0"/>
                        <a:t> Data Placement</a:t>
                      </a:r>
                      <a:endParaRPr lang="en-US" sz="1600" b="1" dirty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ATLAS has</a:t>
                      </a:r>
                      <a:r>
                        <a:rPr lang="en-US" sz="1800" baseline="0" dirty="0" smtClean="0"/>
                        <a:t> a data </a:t>
                      </a:r>
                      <a:r>
                        <a:rPr lang="en-US" sz="1800" dirty="0" smtClean="0"/>
                        <a:t>distribution/pre-placement model which relies on dynamic</a:t>
                      </a:r>
                      <a:r>
                        <a:rPr lang="en-US" sz="1800" baseline="0" dirty="0" smtClean="0"/>
                        <a:t> data placement</a:t>
                      </a:r>
                      <a:endParaRPr lang="en-US" sz="1800" dirty="0" smtClean="0"/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800" dirty="0" smtClean="0"/>
                        <a:t>PD2P: When a </a:t>
                      </a:r>
                      <a:r>
                        <a:rPr lang="en-US" sz="1800" dirty="0" err="1" smtClean="0"/>
                        <a:t>jobset</a:t>
                      </a:r>
                      <a:r>
                        <a:rPr lang="en-US" sz="1800" dirty="0" smtClean="0"/>
                        <a:t> is submitted, </a:t>
                      </a:r>
                      <a:r>
                        <a:rPr lang="en-US" sz="1800" dirty="0" err="1" smtClean="0"/>
                        <a:t>PanDA</a:t>
                      </a:r>
                      <a:r>
                        <a:rPr lang="en-US" sz="1800" dirty="0" smtClean="0"/>
                        <a:t> can decide</a:t>
                      </a:r>
                      <a:r>
                        <a:rPr lang="en-US" sz="1800" baseline="0" dirty="0" smtClean="0"/>
                        <a:t> to trigger a replica request</a:t>
                      </a:r>
                      <a:endParaRPr lang="en-US" sz="1800" dirty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</a:t>
                      </a:r>
                      <a:endParaRPr lang="en-US" sz="1800" dirty="0"/>
                    </a:p>
                  </a:txBody>
                  <a:tcPr marL="91441" marR="91441" marT="45711" marB="45711" anchor="ctr"/>
                </a:tc>
              </a:tr>
              <a:tr h="16381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Rebrokerage</a:t>
                      </a:r>
                      <a:endParaRPr lang="en-US" sz="1600" b="1" dirty="0" smtClean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Jobs waiting longer than </a:t>
                      </a:r>
                      <a:r>
                        <a:rPr lang="en-US" sz="1800" i="1" dirty="0" smtClean="0"/>
                        <a:t>x</a:t>
                      </a:r>
                      <a:r>
                        <a:rPr lang="en-US" sz="1800" dirty="0" smtClean="0"/>
                        <a:t> hours can be reassigned to another site</a:t>
                      </a:r>
                      <a:endParaRPr lang="en-US" sz="1800" dirty="0"/>
                    </a:p>
                  </a:txBody>
                  <a:tcPr marL="91441" marR="91441" marT="45711" marB="45711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/>
                        <a:t>Locations</a:t>
                      </a:r>
                      <a:r>
                        <a:rPr lang="en-US" sz="1800" baseline="0" dirty="0" smtClean="0"/>
                        <a:t> for </a:t>
                      </a:r>
                      <a:r>
                        <a:rPr lang="en-US" sz="1800" baseline="0" dirty="0" err="1" smtClean="0"/>
                        <a:t>jobsets</a:t>
                      </a:r>
                      <a:r>
                        <a:rPr lang="en-US" sz="1800" baseline="0" dirty="0" smtClean="0"/>
                        <a:t> in </a:t>
                      </a:r>
                      <a:r>
                        <a:rPr lang="en-US" sz="1800" baseline="0" dirty="0" err="1" smtClean="0"/>
                        <a:t>GlobalWQ</a:t>
                      </a:r>
                      <a:r>
                        <a:rPr lang="en-US" sz="1800" baseline="0" dirty="0" smtClean="0"/>
                        <a:t> are continuously refreshed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aseline="0" dirty="0" smtClean="0"/>
                        <a:t>Once the job is in the </a:t>
                      </a:r>
                      <a:r>
                        <a:rPr lang="en-US" sz="1800" baseline="0" dirty="0" err="1" smtClean="0"/>
                        <a:t>LocalWQ</a:t>
                      </a:r>
                      <a:r>
                        <a:rPr lang="en-US" sz="1800" baseline="0" dirty="0" smtClean="0"/>
                        <a:t> locations are fixed</a:t>
                      </a:r>
                    </a:p>
                  </a:txBody>
                  <a:tcPr marL="91441" marR="91441" marT="45711" marB="45711" anchor="ctr"/>
                </a:tc>
              </a:tr>
            </a:tbl>
          </a:graphicData>
        </a:graphic>
      </p:graphicFrame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ADC TIM – Annecy April 2012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2E21D5-271E-D342-878B-559163DFBD21}" type="datetime1">
              <a:rPr lang="en-US" smtClean="0"/>
              <a:t>4/19/12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-InSPIRE-Slide-Template_v4">
  <a:themeElements>
    <a:clrScheme name="EGI">
      <a:dk1>
        <a:srgbClr val="000000"/>
      </a:dk1>
      <a:lt1>
        <a:srgbClr val="FFFFFF"/>
      </a:lt1>
      <a:dk2>
        <a:srgbClr val="0067B1"/>
      </a:dk2>
      <a:lt2>
        <a:srgbClr val="999999"/>
      </a:lt2>
      <a:accent1>
        <a:srgbClr val="0067B1"/>
      </a:accent1>
      <a:accent2>
        <a:srgbClr val="C87100"/>
      </a:accent2>
      <a:accent3>
        <a:srgbClr val="4C4C4C"/>
      </a:accent3>
      <a:accent4>
        <a:srgbClr val="808080"/>
      </a:accent4>
      <a:accent5>
        <a:srgbClr val="999999"/>
      </a:accent5>
      <a:accent6>
        <a:srgbClr val="B3B3B3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EGI-InSPIRE-Slide-Template_v4.pot</Template>
  <TotalTime>1837</TotalTime>
  <Words>2226</Words>
  <Application>Microsoft Macintosh PowerPoint</Application>
  <PresentationFormat>On-screen Show (4:3)</PresentationFormat>
  <Paragraphs>438</Paragraphs>
  <Slides>29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EGI-InSPIRE-Slide-Template_v4</vt:lpstr>
      <vt:lpstr>Common Analysis Framework  for ATLAS and CMS Feasibility study</vt:lpstr>
      <vt:lpstr>What is it?</vt:lpstr>
      <vt:lpstr>Strategy for the Feasibility Study</vt:lpstr>
      <vt:lpstr>What have we done so far?</vt:lpstr>
      <vt:lpstr>Overview of the the ATLAS and CMS analysis frameworks</vt:lpstr>
      <vt:lpstr>PanDA architecture</vt:lpstr>
      <vt:lpstr>CMS analysis framework</vt:lpstr>
      <vt:lpstr>Resource management and brokerage</vt:lpstr>
      <vt:lpstr>PD2P and rebrokerage</vt:lpstr>
      <vt:lpstr>Priorities and fairshares</vt:lpstr>
      <vt:lpstr>Data handling in the server</vt:lpstr>
      <vt:lpstr>Bookkeeping and redundancy</vt:lpstr>
      <vt:lpstr>PanDA pilot, AutoPyFactory and  GlideInWMS</vt:lpstr>
      <vt:lpstr>PanDA Pilot and AutoPyFactory</vt:lpstr>
      <vt:lpstr>GlideInWMS Overview</vt:lpstr>
      <vt:lpstr>GlideInWMS and CMS</vt:lpstr>
      <vt:lpstr>GlideInWMS and PanDA</vt:lpstr>
      <vt:lpstr>Integrating with GlideInWMS Different Scenarios</vt:lpstr>
      <vt:lpstr>Scenario A: Rod’s approach</vt:lpstr>
      <vt:lpstr>Scenario B: CMS Approach</vt:lpstr>
      <vt:lpstr>Scenario C</vt:lpstr>
      <vt:lpstr>Torre’s proposal:  Pool of credentials</vt:lpstr>
      <vt:lpstr>Conclusions</vt:lpstr>
      <vt:lpstr>Conclusions: PanDA server</vt:lpstr>
      <vt:lpstr>Conclusions: Pilots</vt:lpstr>
      <vt:lpstr>Future work</vt:lpstr>
      <vt:lpstr>Acknowledgements</vt:lpstr>
      <vt:lpstr>Backup</vt:lpstr>
      <vt:lpstr>Panda Pilot Overview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EGI-InSPIRE Project Office</dc:creator>
  <cp:lastModifiedBy>Fernando Harald Barreiro Megino</cp:lastModifiedBy>
  <cp:revision>538</cp:revision>
  <dcterms:created xsi:type="dcterms:W3CDTF">2010-09-03T12:01:03Z</dcterms:created>
  <dcterms:modified xsi:type="dcterms:W3CDTF">2012-04-19T11:57:57Z</dcterms:modified>
</cp:coreProperties>
</file>