
<file path=[Content_Types].xml><?xml version="1.0" encoding="utf-8"?>
<Types xmlns="http://schemas.openxmlformats.org/package/2006/content-types">
  <Override PartName="/ppt/charts/chart1.xml" ContentType="application/vnd.openxmlformats-officedocument.drawingml.chart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ppt/charts/chart4.xml" ContentType="application/vnd.openxmlformats-officedocument.drawingml.chart+xml"/>
  <Override PartName="/docProps/core.xml" ContentType="application/vnd.openxmlformats-package.core-properties+xml"/>
  <Override PartName="/ppt/charts/chart2.xml" ContentType="application/vnd.openxmlformats-officedocument.drawingml.chart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docProps/app.xml" ContentType="application/vnd.openxmlformats-officedocument.extended-properties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Default Extension="pdf" ContentType="application/pd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charts/chart3.xml" ContentType="application/vnd.openxmlformats-officedocument.drawingml.chart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77" r:id="rId4"/>
    <p:sldId id="272" r:id="rId5"/>
    <p:sldId id="262" r:id="rId6"/>
    <p:sldId id="271" r:id="rId7"/>
    <p:sldId id="264" r:id="rId8"/>
    <p:sldId id="266" r:id="rId9"/>
    <p:sldId id="259" r:id="rId10"/>
    <p:sldId id="263" r:id="rId11"/>
    <p:sldId id="268" r:id="rId12"/>
    <p:sldId id="275" r:id="rId13"/>
    <p:sldId id="270" r:id="rId14"/>
    <p:sldId id="278" r:id="rId15"/>
    <p:sldId id="269" r:id="rId16"/>
    <p:sldId id="282" r:id="rId17"/>
    <p:sldId id="279" r:id="rId18"/>
    <p:sldId id="273" r:id="rId19"/>
    <p:sldId id="261" r:id="rId20"/>
    <p:sldId id="281" r:id="rId21"/>
    <p:sldId id="267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416" y="4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ivukotic:Desktop:monitoring%20results:HC%20IO%20tests:Site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ivukotic:Desktop:monitoring%20results:HC%20IO%20tests:Site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wbhimji:CHEP11AtlasData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wbhimji:CHEP11AtlasDat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plotArea>
      <c:layout>
        <c:manualLayout>
          <c:layoutTarget val="inner"/>
          <c:xMode val="edge"/>
          <c:yMode val="edge"/>
          <c:x val="0.0874468503937008"/>
          <c:y val="0.0601851851851852"/>
          <c:w val="0.862344050743657"/>
          <c:h val="0.766913823272091"/>
        </c:manualLayout>
      </c:layout>
      <c:barChart>
        <c:barDir val="col"/>
        <c:grouping val="clustered"/>
        <c:ser>
          <c:idx val="0"/>
          <c:order val="0"/>
          <c:tx>
            <c:strRef>
              <c:f>global!$C$1</c:f>
              <c:strCache>
                <c:ptCount val="1"/>
                <c:pt idx="0">
                  <c:v>CPU</c:v>
                </c:pt>
              </c:strCache>
            </c:strRef>
          </c:tx>
          <c:cat>
            <c:strRef>
              <c:f>global!$B$2:$B$5</c:f>
              <c:strCache>
                <c:ptCount val="4"/>
                <c:pt idx="0">
                  <c:v>10% default cache</c:v>
                </c:pt>
                <c:pt idx="1">
                  <c:v>10% no cache</c:v>
                </c:pt>
                <c:pt idx="2">
                  <c:v>100% default cache</c:v>
                </c:pt>
                <c:pt idx="3">
                  <c:v>100% no cache</c:v>
                </c:pt>
              </c:strCache>
            </c:strRef>
          </c:cat>
          <c:val>
            <c:numRef>
              <c:f>global!$C$2:$C$5</c:f>
              <c:numCache>
                <c:formatCode>General</c:formatCode>
                <c:ptCount val="4"/>
                <c:pt idx="0">
                  <c:v>28.2</c:v>
                </c:pt>
                <c:pt idx="1">
                  <c:v>29.36</c:v>
                </c:pt>
                <c:pt idx="2">
                  <c:v>87.81</c:v>
                </c:pt>
                <c:pt idx="3">
                  <c:v>89.64</c:v>
                </c:pt>
              </c:numCache>
            </c:numRef>
          </c:val>
        </c:ser>
        <c:ser>
          <c:idx val="1"/>
          <c:order val="1"/>
          <c:tx>
            <c:strRef>
              <c:f>global!$D$1</c:f>
              <c:strCache>
                <c:ptCount val="1"/>
                <c:pt idx="0">
                  <c:v>WALL</c:v>
                </c:pt>
              </c:strCache>
            </c:strRef>
          </c:tx>
          <c:cat>
            <c:strRef>
              <c:f>global!$B$2:$B$5</c:f>
              <c:strCache>
                <c:ptCount val="4"/>
                <c:pt idx="0">
                  <c:v>10% default cache</c:v>
                </c:pt>
                <c:pt idx="1">
                  <c:v>10% no cache</c:v>
                </c:pt>
                <c:pt idx="2">
                  <c:v>100% default cache</c:v>
                </c:pt>
                <c:pt idx="3">
                  <c:v>100% no cache</c:v>
                </c:pt>
              </c:strCache>
            </c:strRef>
          </c:cat>
          <c:val>
            <c:numRef>
              <c:f>global!$D$2:$D$5</c:f>
              <c:numCache>
                <c:formatCode>General</c:formatCode>
                <c:ptCount val="4"/>
                <c:pt idx="0">
                  <c:v>38.76</c:v>
                </c:pt>
                <c:pt idx="1">
                  <c:v>50.48</c:v>
                </c:pt>
                <c:pt idx="2">
                  <c:v>100.81</c:v>
                </c:pt>
                <c:pt idx="3">
                  <c:v>113.98</c:v>
                </c:pt>
              </c:numCache>
            </c:numRef>
          </c:val>
        </c:ser>
        <c:axId val="745387992"/>
        <c:axId val="697035528"/>
      </c:barChart>
      <c:catAx>
        <c:axId val="745387992"/>
        <c:scaling>
          <c:orientation val="minMax"/>
        </c:scaling>
        <c:axPos val="b"/>
        <c:tickLblPos val="nextTo"/>
        <c:txPr>
          <a:bodyPr/>
          <a:lstStyle/>
          <a:p>
            <a:pPr>
              <a:defRPr lang="fr-FR"/>
            </a:pPr>
            <a:endParaRPr lang="en-US"/>
          </a:p>
        </c:txPr>
        <c:crossAx val="697035528"/>
        <c:crosses val="autoZero"/>
        <c:auto val="1"/>
        <c:lblAlgn val="ctr"/>
        <c:lblOffset val="100"/>
      </c:catAx>
      <c:valAx>
        <c:axId val="697035528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fr-FR"/>
            </a:pPr>
            <a:endParaRPr lang="en-US"/>
          </a:p>
        </c:txPr>
        <c:crossAx val="7453879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1337870094121"/>
          <c:y val="0.0368108783065509"/>
          <c:w val="0.196815463730627"/>
          <c:h val="0.268595360924412"/>
        </c:manualLayout>
      </c:layout>
      <c:txPr>
        <a:bodyPr/>
        <a:lstStyle/>
        <a:p>
          <a:pPr>
            <a:defRPr lang="fr-FR"/>
          </a:pPr>
          <a:endParaRPr lang="en-US"/>
        </a:p>
      </c:txPr>
    </c:legend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plotArea>
      <c:layout>
        <c:manualLayout>
          <c:layoutTarget val="inner"/>
          <c:xMode val="edge"/>
          <c:yMode val="edge"/>
          <c:x val="0.1112398096881"/>
          <c:y val="0.0601851851851852"/>
          <c:w val="0.824889958543168"/>
          <c:h val="0.711358267716535"/>
        </c:manualLayout>
      </c:layout>
      <c:barChart>
        <c:barDir val="col"/>
        <c:grouping val="clustered"/>
        <c:ser>
          <c:idx val="0"/>
          <c:order val="0"/>
          <c:tx>
            <c:strRef>
              <c:f>global!$C$1</c:f>
              <c:strCache>
                <c:ptCount val="1"/>
                <c:pt idx="0">
                  <c:v>CPU</c:v>
                </c:pt>
              </c:strCache>
            </c:strRef>
          </c:tx>
          <c:cat>
            <c:strRef>
              <c:f>global!$B$8:$B$12</c:f>
              <c:strCache>
                <c:ptCount val="5"/>
                <c:pt idx="0">
                  <c:v>10% default cache</c:v>
                </c:pt>
                <c:pt idx="1">
                  <c:v>10% no cache</c:v>
                </c:pt>
                <c:pt idx="2">
                  <c:v>100% default cache</c:v>
                </c:pt>
                <c:pt idx="3">
                  <c:v>100% no cache</c:v>
                </c:pt>
                <c:pt idx="4">
                  <c:v>TOP JET</c:v>
                </c:pt>
              </c:strCache>
            </c:strRef>
          </c:cat>
          <c:val>
            <c:numRef>
              <c:f>global!$C$8:$C$12</c:f>
              <c:numCache>
                <c:formatCode>General</c:formatCode>
                <c:ptCount val="5"/>
                <c:pt idx="0">
                  <c:v>27.91</c:v>
                </c:pt>
                <c:pt idx="1">
                  <c:v>28.91</c:v>
                </c:pt>
                <c:pt idx="2">
                  <c:v>73.1</c:v>
                </c:pt>
                <c:pt idx="3">
                  <c:v>74.91</c:v>
                </c:pt>
                <c:pt idx="4">
                  <c:v>86.99</c:v>
                </c:pt>
              </c:numCache>
            </c:numRef>
          </c:val>
        </c:ser>
        <c:ser>
          <c:idx val="1"/>
          <c:order val="1"/>
          <c:tx>
            <c:strRef>
              <c:f>global!$D$1</c:f>
              <c:strCache>
                <c:ptCount val="1"/>
                <c:pt idx="0">
                  <c:v>WALL</c:v>
                </c:pt>
              </c:strCache>
            </c:strRef>
          </c:tx>
          <c:cat>
            <c:strRef>
              <c:f>global!$B$8:$B$12</c:f>
              <c:strCache>
                <c:ptCount val="5"/>
                <c:pt idx="0">
                  <c:v>10% default cache</c:v>
                </c:pt>
                <c:pt idx="1">
                  <c:v>10% no cache</c:v>
                </c:pt>
                <c:pt idx="2">
                  <c:v>100% default cache</c:v>
                </c:pt>
                <c:pt idx="3">
                  <c:v>100% no cache</c:v>
                </c:pt>
                <c:pt idx="4">
                  <c:v>TOP JET</c:v>
                </c:pt>
              </c:strCache>
            </c:strRef>
          </c:cat>
          <c:val>
            <c:numRef>
              <c:f>global!$D$8:$D$12</c:f>
              <c:numCache>
                <c:formatCode>General</c:formatCode>
                <c:ptCount val="5"/>
                <c:pt idx="0">
                  <c:v>39.32</c:v>
                </c:pt>
                <c:pt idx="1">
                  <c:v>48.89</c:v>
                </c:pt>
                <c:pt idx="2">
                  <c:v>85.68000000000001</c:v>
                </c:pt>
                <c:pt idx="3">
                  <c:v>97.21</c:v>
                </c:pt>
                <c:pt idx="4">
                  <c:v>113.22</c:v>
                </c:pt>
              </c:numCache>
            </c:numRef>
          </c:val>
        </c:ser>
        <c:axId val="804640120"/>
        <c:axId val="804612872"/>
      </c:barChart>
      <c:catAx>
        <c:axId val="804640120"/>
        <c:scaling>
          <c:orientation val="minMax"/>
        </c:scaling>
        <c:axPos val="b"/>
        <c:tickLblPos val="nextTo"/>
        <c:txPr>
          <a:bodyPr/>
          <a:lstStyle/>
          <a:p>
            <a:pPr>
              <a:defRPr lang="fr-FR"/>
            </a:pPr>
            <a:endParaRPr lang="en-US"/>
          </a:p>
        </c:txPr>
        <c:crossAx val="804612872"/>
        <c:crosses val="autoZero"/>
        <c:auto val="1"/>
        <c:lblAlgn val="ctr"/>
        <c:lblOffset val="100"/>
      </c:catAx>
      <c:valAx>
        <c:axId val="804612872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fr-FR"/>
            </a:pPr>
            <a:endParaRPr lang="en-US"/>
          </a:p>
        </c:txPr>
        <c:crossAx val="8046401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44745833449264"/>
          <c:y val="0.0690605861767279"/>
          <c:w val="0.148675885478979"/>
          <c:h val="0.209101049868766"/>
        </c:manualLayout>
      </c:layout>
      <c:txPr>
        <a:bodyPr/>
        <a:lstStyle/>
        <a:p>
          <a:pPr>
            <a:defRPr lang="fr-FR"/>
          </a:pPr>
          <a:endParaRPr lang="en-US"/>
        </a:p>
      </c:txPr>
    </c:legend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plotArea>
      <c:layout/>
      <c:barChart>
        <c:barDir val="bar"/>
        <c:grouping val="clustered"/>
        <c:ser>
          <c:idx val="0"/>
          <c:order val="0"/>
          <c:tx>
            <c:strRef>
              <c:f>Sheet1!$F$891</c:f>
              <c:strCache>
                <c:ptCount val="1"/>
                <c:pt idx="0">
                  <c:v>Zip 6</c:v>
                </c:pt>
              </c:strCache>
            </c:strRef>
          </c:tx>
          <c:cat>
            <c:strRef>
              <c:f>Sheet1!$E$892:$E$897</c:f>
              <c:strCache>
                <c:ptCount val="6"/>
                <c:pt idx="0">
                  <c:v>BNL</c:v>
                </c:pt>
                <c:pt idx="1">
                  <c:v>QMUL</c:v>
                </c:pt>
                <c:pt idx="2">
                  <c:v>GLASGOW</c:v>
                </c:pt>
                <c:pt idx="3">
                  <c:v>CERN_XROOTD</c:v>
                </c:pt>
                <c:pt idx="4">
                  <c:v>INFN-T1</c:v>
                </c:pt>
                <c:pt idx="5">
                  <c:v>DESY-HH</c:v>
                </c:pt>
              </c:strCache>
            </c:strRef>
          </c:cat>
          <c:val>
            <c:numRef>
              <c:f>Sheet1!$F$892:$F$897</c:f>
              <c:numCache>
                <c:formatCode>General</c:formatCode>
                <c:ptCount val="6"/>
                <c:pt idx="0">
                  <c:v>382.0</c:v>
                </c:pt>
                <c:pt idx="1">
                  <c:v>382.0</c:v>
                </c:pt>
                <c:pt idx="2">
                  <c:v>382.0</c:v>
                </c:pt>
                <c:pt idx="3">
                  <c:v>143.0</c:v>
                </c:pt>
                <c:pt idx="4">
                  <c:v>382.0</c:v>
                </c:pt>
                <c:pt idx="5">
                  <c:v>141.0</c:v>
                </c:pt>
              </c:numCache>
            </c:numRef>
          </c:val>
        </c:ser>
        <c:ser>
          <c:idx val="1"/>
          <c:order val="1"/>
          <c:tx>
            <c:strRef>
              <c:f>Sheet1!$G$891</c:f>
              <c:strCache>
                <c:ptCount val="1"/>
                <c:pt idx="0">
                  <c:v>AF 3</c:v>
                </c:pt>
              </c:strCache>
            </c:strRef>
          </c:tx>
          <c:cat>
            <c:strRef>
              <c:f>Sheet1!$E$892:$E$897</c:f>
              <c:strCache>
                <c:ptCount val="6"/>
                <c:pt idx="0">
                  <c:v>BNL</c:v>
                </c:pt>
                <c:pt idx="1">
                  <c:v>QMUL</c:v>
                </c:pt>
                <c:pt idx="2">
                  <c:v>GLASGOW</c:v>
                </c:pt>
                <c:pt idx="3">
                  <c:v>CERN_XROOTD</c:v>
                </c:pt>
                <c:pt idx="4">
                  <c:v>INFN-T1</c:v>
                </c:pt>
                <c:pt idx="5">
                  <c:v>DESY-HH</c:v>
                </c:pt>
              </c:strCache>
            </c:strRef>
          </c:cat>
          <c:val>
            <c:numRef>
              <c:f>Sheet1!$G$892:$G$897</c:f>
              <c:numCache>
                <c:formatCode>0.0</c:formatCode>
                <c:ptCount val="6"/>
                <c:pt idx="0">
                  <c:v>1050.0</c:v>
                </c:pt>
                <c:pt idx="1">
                  <c:v>1050.0</c:v>
                </c:pt>
                <c:pt idx="2">
                  <c:v>1050.0</c:v>
                </c:pt>
                <c:pt idx="3">
                  <c:v>143.0</c:v>
                </c:pt>
                <c:pt idx="4">
                  <c:v>1050.0</c:v>
                </c:pt>
                <c:pt idx="5">
                  <c:v>141.0</c:v>
                </c:pt>
              </c:numCache>
            </c:numRef>
          </c:val>
        </c:ser>
        <c:ser>
          <c:idx val="2"/>
          <c:order val="2"/>
          <c:tx>
            <c:strRef>
              <c:f>Sheet1!$H$891</c:f>
              <c:strCache>
                <c:ptCount val="1"/>
                <c:pt idx="0">
                  <c:v>AF 300</c:v>
                </c:pt>
              </c:strCache>
            </c:strRef>
          </c:tx>
          <c:cat>
            <c:strRef>
              <c:f>Sheet1!$E$892:$E$897</c:f>
              <c:strCache>
                <c:ptCount val="6"/>
                <c:pt idx="0">
                  <c:v>BNL</c:v>
                </c:pt>
                <c:pt idx="1">
                  <c:v>QMUL</c:v>
                </c:pt>
                <c:pt idx="2">
                  <c:v>GLASGOW</c:v>
                </c:pt>
                <c:pt idx="3">
                  <c:v>CERN_XROOTD</c:v>
                </c:pt>
                <c:pt idx="4">
                  <c:v>INFN-T1</c:v>
                </c:pt>
                <c:pt idx="5">
                  <c:v>DESY-HH</c:v>
                </c:pt>
              </c:strCache>
            </c:strRef>
          </c:cat>
          <c:val>
            <c:numRef>
              <c:f>Sheet1!$H$892:$H$897</c:f>
              <c:numCache>
                <c:formatCode>General</c:formatCode>
                <c:ptCount val="6"/>
                <c:pt idx="0">
                  <c:v>272.0</c:v>
                </c:pt>
                <c:pt idx="1">
                  <c:v>272.0</c:v>
                </c:pt>
                <c:pt idx="2">
                  <c:v>272.0</c:v>
                </c:pt>
                <c:pt idx="3">
                  <c:v>143.0</c:v>
                </c:pt>
                <c:pt idx="4">
                  <c:v>272.0</c:v>
                </c:pt>
                <c:pt idx="5">
                  <c:v>141.0</c:v>
                </c:pt>
              </c:numCache>
            </c:numRef>
          </c:val>
        </c:ser>
        <c:ser>
          <c:idx val="3"/>
          <c:order val="3"/>
          <c:tx>
            <c:strRef>
              <c:f>Sheet1!$I$891</c:f>
              <c:strCache>
                <c:ptCount val="1"/>
                <c:pt idx="0">
                  <c:v>Zip 1</c:v>
                </c:pt>
              </c:strCache>
            </c:strRef>
          </c:tx>
          <c:cat>
            <c:strRef>
              <c:f>Sheet1!$E$892:$E$897</c:f>
              <c:strCache>
                <c:ptCount val="6"/>
                <c:pt idx="0">
                  <c:v>BNL</c:v>
                </c:pt>
                <c:pt idx="1">
                  <c:v>QMUL</c:v>
                </c:pt>
                <c:pt idx="2">
                  <c:v>GLASGOW</c:v>
                </c:pt>
                <c:pt idx="3">
                  <c:v>CERN_XROOTD</c:v>
                </c:pt>
                <c:pt idx="4">
                  <c:v>INFN-T1</c:v>
                </c:pt>
                <c:pt idx="5">
                  <c:v>DESY-HH</c:v>
                </c:pt>
              </c:strCache>
            </c:strRef>
          </c:cat>
          <c:val>
            <c:numRef>
              <c:f>Sheet1!$I$892:$I$897</c:f>
              <c:numCache>
                <c:formatCode>General</c:formatCode>
                <c:ptCount val="6"/>
                <c:pt idx="0">
                  <c:v>398.0</c:v>
                </c:pt>
                <c:pt idx="1">
                  <c:v>398.0</c:v>
                </c:pt>
                <c:pt idx="2">
                  <c:v>398.0</c:v>
                </c:pt>
                <c:pt idx="3">
                  <c:v>143.0</c:v>
                </c:pt>
                <c:pt idx="4">
                  <c:v>398.0</c:v>
                </c:pt>
                <c:pt idx="5">
                  <c:v>141.0</c:v>
                </c:pt>
              </c:numCache>
            </c:numRef>
          </c:val>
        </c:ser>
        <c:axId val="722081432"/>
        <c:axId val="699108264"/>
      </c:barChart>
      <c:catAx>
        <c:axId val="722081432"/>
        <c:scaling>
          <c:orientation val="minMax"/>
        </c:scaling>
        <c:axPos val="l"/>
        <c:tickLblPos val="nextTo"/>
        <c:crossAx val="699108264"/>
        <c:crosses val="autoZero"/>
        <c:auto val="1"/>
        <c:lblAlgn val="ctr"/>
        <c:lblOffset val="100"/>
      </c:catAx>
      <c:valAx>
        <c:axId val="699108264"/>
        <c:scaling>
          <c:orientation val="minMax"/>
        </c:scaling>
        <c:axPos val="b"/>
        <c:majorGridlines/>
        <c:numFmt formatCode="General" sourceLinked="1"/>
        <c:tickLblPos val="nextTo"/>
        <c:crossAx val="722081432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plotArea>
      <c:layout/>
      <c:barChart>
        <c:barDir val="bar"/>
        <c:grouping val="clustered"/>
        <c:ser>
          <c:idx val="0"/>
          <c:order val="0"/>
          <c:tx>
            <c:strRef>
              <c:f>Sheet1!$F$898</c:f>
              <c:strCache>
                <c:ptCount val="1"/>
                <c:pt idx="0">
                  <c:v>Zip 6</c:v>
                </c:pt>
              </c:strCache>
            </c:strRef>
          </c:tx>
          <c:cat>
            <c:strRef>
              <c:f>Sheet1!$E$899:$E$904</c:f>
              <c:strCache>
                <c:ptCount val="6"/>
                <c:pt idx="0">
                  <c:v>BNL</c:v>
                </c:pt>
                <c:pt idx="1">
                  <c:v>QMUL</c:v>
                </c:pt>
                <c:pt idx="2">
                  <c:v>GLASGOW</c:v>
                </c:pt>
                <c:pt idx="3">
                  <c:v>CERN_XROOTD</c:v>
                </c:pt>
                <c:pt idx="4">
                  <c:v>INFN-T1</c:v>
                </c:pt>
                <c:pt idx="5">
                  <c:v>DESY-HH</c:v>
                </c:pt>
              </c:strCache>
            </c:strRef>
          </c:cat>
          <c:val>
            <c:numRef>
              <c:f>Sheet1!$F$899:$F$904</c:f>
              <c:numCache>
                <c:formatCode>General</c:formatCode>
                <c:ptCount val="6"/>
                <c:pt idx="0">
                  <c:v>86.0</c:v>
                </c:pt>
                <c:pt idx="1">
                  <c:v>86.0</c:v>
                </c:pt>
                <c:pt idx="2">
                  <c:v>86.0</c:v>
                </c:pt>
                <c:pt idx="3">
                  <c:v>17.0</c:v>
                </c:pt>
                <c:pt idx="4">
                  <c:v>86.0</c:v>
                </c:pt>
                <c:pt idx="5">
                  <c:v>4.0</c:v>
                </c:pt>
              </c:numCache>
            </c:numRef>
          </c:val>
        </c:ser>
        <c:ser>
          <c:idx val="1"/>
          <c:order val="1"/>
          <c:tx>
            <c:strRef>
              <c:f>Sheet1!$G$898</c:f>
              <c:strCache>
                <c:ptCount val="1"/>
                <c:pt idx="0">
                  <c:v>AF 3</c:v>
                </c:pt>
              </c:strCache>
            </c:strRef>
          </c:tx>
          <c:cat>
            <c:strRef>
              <c:f>Sheet1!$E$899:$E$904</c:f>
              <c:strCache>
                <c:ptCount val="6"/>
                <c:pt idx="0">
                  <c:v>BNL</c:v>
                </c:pt>
                <c:pt idx="1">
                  <c:v>QMUL</c:v>
                </c:pt>
                <c:pt idx="2">
                  <c:v>GLASGOW</c:v>
                </c:pt>
                <c:pt idx="3">
                  <c:v>CERN_XROOTD</c:v>
                </c:pt>
                <c:pt idx="4">
                  <c:v>INFN-T1</c:v>
                </c:pt>
                <c:pt idx="5">
                  <c:v>DESY-HH</c:v>
                </c:pt>
              </c:strCache>
            </c:strRef>
          </c:cat>
          <c:val>
            <c:numRef>
              <c:f>Sheet1!$G$899:$G$904</c:f>
              <c:numCache>
                <c:formatCode>0.0</c:formatCode>
                <c:ptCount val="6"/>
                <c:pt idx="0">
                  <c:v>126.0</c:v>
                </c:pt>
                <c:pt idx="1">
                  <c:v>126.0</c:v>
                </c:pt>
                <c:pt idx="2">
                  <c:v>126.0</c:v>
                </c:pt>
                <c:pt idx="3">
                  <c:v>25.0</c:v>
                </c:pt>
                <c:pt idx="4">
                  <c:v>126.0</c:v>
                </c:pt>
                <c:pt idx="5">
                  <c:v>4.0</c:v>
                </c:pt>
              </c:numCache>
            </c:numRef>
          </c:val>
        </c:ser>
        <c:ser>
          <c:idx val="2"/>
          <c:order val="2"/>
          <c:tx>
            <c:strRef>
              <c:f>Sheet1!$H$898</c:f>
              <c:strCache>
                <c:ptCount val="1"/>
                <c:pt idx="0">
                  <c:v>AF 300</c:v>
                </c:pt>
              </c:strCache>
            </c:strRef>
          </c:tx>
          <c:cat>
            <c:strRef>
              <c:f>Sheet1!$E$899:$E$904</c:f>
              <c:strCache>
                <c:ptCount val="6"/>
                <c:pt idx="0">
                  <c:v>BNL</c:v>
                </c:pt>
                <c:pt idx="1">
                  <c:v>QMUL</c:v>
                </c:pt>
                <c:pt idx="2">
                  <c:v>GLASGOW</c:v>
                </c:pt>
                <c:pt idx="3">
                  <c:v>CERN_XROOTD</c:v>
                </c:pt>
                <c:pt idx="4">
                  <c:v>INFN-T1</c:v>
                </c:pt>
                <c:pt idx="5">
                  <c:v>DESY-HH</c:v>
                </c:pt>
              </c:strCache>
            </c:strRef>
          </c:cat>
          <c:val>
            <c:numRef>
              <c:f>Sheet1!$H$899:$H$904</c:f>
              <c:numCache>
                <c:formatCode>General</c:formatCode>
                <c:ptCount val="6"/>
                <c:pt idx="0">
                  <c:v>51.0</c:v>
                </c:pt>
                <c:pt idx="1">
                  <c:v>51.0</c:v>
                </c:pt>
                <c:pt idx="2">
                  <c:v>51.0</c:v>
                </c:pt>
                <c:pt idx="3">
                  <c:v>6.0</c:v>
                </c:pt>
                <c:pt idx="4">
                  <c:v>51.0</c:v>
                </c:pt>
                <c:pt idx="5">
                  <c:v>4.0</c:v>
                </c:pt>
              </c:numCache>
            </c:numRef>
          </c:val>
        </c:ser>
        <c:ser>
          <c:idx val="3"/>
          <c:order val="3"/>
          <c:tx>
            <c:strRef>
              <c:f>Sheet1!$I$898</c:f>
              <c:strCache>
                <c:ptCount val="1"/>
                <c:pt idx="0">
                  <c:v>Zip 1</c:v>
                </c:pt>
              </c:strCache>
            </c:strRef>
          </c:tx>
          <c:cat>
            <c:strRef>
              <c:f>Sheet1!$E$899:$E$904</c:f>
              <c:strCache>
                <c:ptCount val="6"/>
                <c:pt idx="0">
                  <c:v>BNL</c:v>
                </c:pt>
                <c:pt idx="1">
                  <c:v>QMUL</c:v>
                </c:pt>
                <c:pt idx="2">
                  <c:v>GLASGOW</c:v>
                </c:pt>
                <c:pt idx="3">
                  <c:v>CERN_XROOTD</c:v>
                </c:pt>
                <c:pt idx="4">
                  <c:v>INFN-T1</c:v>
                </c:pt>
                <c:pt idx="5">
                  <c:v>DESY-HH</c:v>
                </c:pt>
              </c:strCache>
            </c:strRef>
          </c:cat>
          <c:val>
            <c:numRef>
              <c:f>Sheet1!$I$899:$I$904</c:f>
              <c:numCache>
                <c:formatCode>General</c:formatCode>
                <c:ptCount val="6"/>
                <c:pt idx="0">
                  <c:v>90.0</c:v>
                </c:pt>
                <c:pt idx="1">
                  <c:v>90.0</c:v>
                </c:pt>
                <c:pt idx="2">
                  <c:v>90.0</c:v>
                </c:pt>
                <c:pt idx="3">
                  <c:v>17.0</c:v>
                </c:pt>
                <c:pt idx="4">
                  <c:v>90.0</c:v>
                </c:pt>
                <c:pt idx="5">
                  <c:v>4.0</c:v>
                </c:pt>
              </c:numCache>
            </c:numRef>
          </c:val>
        </c:ser>
        <c:axId val="722947352"/>
        <c:axId val="901367448"/>
      </c:barChart>
      <c:catAx>
        <c:axId val="722947352"/>
        <c:scaling>
          <c:orientation val="minMax"/>
        </c:scaling>
        <c:axPos val="l"/>
        <c:tickLblPos val="nextTo"/>
        <c:crossAx val="901367448"/>
        <c:crosses val="autoZero"/>
        <c:auto val="1"/>
        <c:lblAlgn val="ctr"/>
        <c:lblOffset val="100"/>
      </c:catAx>
      <c:valAx>
        <c:axId val="901367448"/>
        <c:scaling>
          <c:orientation val="minMax"/>
        </c:scaling>
        <c:axPos val="b"/>
        <c:majorGridlines/>
        <c:numFmt formatCode="General" sourceLinked="1"/>
        <c:tickLblPos val="nextTo"/>
        <c:crossAx val="722947352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</a:lstStyle>
          <a:p>
            <a:r>
              <a:rPr kumimoji="0" lang="en-AU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AU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2A79200C-485D-AB4D-88F4-D41FB440C4BE}" type="datetimeFigureOut">
              <a:rPr lang="en-US" smtClean="0"/>
              <a:pPr/>
              <a:t>4/17/12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AECD8DD-52AB-A842-BEF0-51B948DAEE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AU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AU" smtClean="0"/>
              <a:t>Click to edit Master text styles</a:t>
            </a:r>
          </a:p>
          <a:p>
            <a:pPr lvl="1" eaLnBrk="1" latinLnBrk="0" hangingPunct="1"/>
            <a:r>
              <a:rPr lang="en-AU" smtClean="0"/>
              <a:t>Second level</a:t>
            </a:r>
          </a:p>
          <a:p>
            <a:pPr lvl="2" eaLnBrk="1" latinLnBrk="0" hangingPunct="1"/>
            <a:r>
              <a:rPr lang="en-AU" smtClean="0"/>
              <a:t>Third level</a:t>
            </a:r>
          </a:p>
          <a:p>
            <a:pPr lvl="3" eaLnBrk="1" latinLnBrk="0" hangingPunct="1"/>
            <a:r>
              <a:rPr lang="en-AU" smtClean="0"/>
              <a:t>Fourth level</a:t>
            </a:r>
          </a:p>
          <a:p>
            <a:pPr lvl="4" eaLnBrk="1" latinLnBrk="0" hangingPunct="1"/>
            <a:r>
              <a:rPr lang="en-AU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9200C-485D-AB4D-88F4-D41FB440C4BE}" type="datetimeFigureOut">
              <a:rPr lang="en-US" smtClean="0"/>
              <a:pPr/>
              <a:t>4/17/12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CD8DD-52AB-A842-BEF0-51B948DAEE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kumimoji="0" lang="en-AU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AU" smtClean="0"/>
              <a:t>Click to edit Master text styles</a:t>
            </a:r>
          </a:p>
          <a:p>
            <a:pPr lvl="1" eaLnBrk="1" latinLnBrk="0" hangingPunct="1"/>
            <a:r>
              <a:rPr lang="en-AU" smtClean="0"/>
              <a:t>Second level</a:t>
            </a:r>
          </a:p>
          <a:p>
            <a:pPr lvl="2" eaLnBrk="1" latinLnBrk="0" hangingPunct="1"/>
            <a:r>
              <a:rPr lang="en-AU" smtClean="0"/>
              <a:t>Third level</a:t>
            </a:r>
          </a:p>
          <a:p>
            <a:pPr lvl="3" eaLnBrk="1" latinLnBrk="0" hangingPunct="1"/>
            <a:r>
              <a:rPr lang="en-AU" smtClean="0"/>
              <a:t>Fourth level</a:t>
            </a:r>
          </a:p>
          <a:p>
            <a:pPr lvl="4" eaLnBrk="1" latinLnBrk="0" hangingPunct="1"/>
            <a:r>
              <a:rPr lang="en-AU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9200C-485D-AB4D-88F4-D41FB440C4BE}" type="datetimeFigureOut">
              <a:rPr lang="en-US" smtClean="0"/>
              <a:pPr/>
              <a:t>4/17/12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CD8DD-52AB-A842-BEF0-51B948DAEE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AU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AU" smtClean="0"/>
              <a:t>Click to edit Master text styles</a:t>
            </a:r>
          </a:p>
          <a:p>
            <a:pPr lvl="1" eaLnBrk="1" latinLnBrk="0" hangingPunct="1"/>
            <a:r>
              <a:rPr lang="en-AU" smtClean="0"/>
              <a:t>Second level</a:t>
            </a:r>
          </a:p>
          <a:p>
            <a:pPr lvl="2" eaLnBrk="1" latinLnBrk="0" hangingPunct="1"/>
            <a:r>
              <a:rPr lang="en-AU" smtClean="0"/>
              <a:t>Third level</a:t>
            </a:r>
          </a:p>
          <a:p>
            <a:pPr lvl="3" eaLnBrk="1" latinLnBrk="0" hangingPunct="1"/>
            <a:r>
              <a:rPr lang="en-AU" smtClean="0"/>
              <a:t>Fourth level</a:t>
            </a:r>
          </a:p>
          <a:p>
            <a:pPr lvl="4" eaLnBrk="1" latinLnBrk="0" hangingPunct="1"/>
            <a:r>
              <a:rPr lang="en-AU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9200C-485D-AB4D-88F4-D41FB440C4BE}" type="datetimeFigureOut">
              <a:rPr lang="en-US" smtClean="0"/>
              <a:pPr/>
              <a:t>4/17/12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CD8DD-52AB-A842-BEF0-51B948DAEE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</a:lstStyle>
          <a:p>
            <a:r>
              <a:rPr kumimoji="0" lang="en-AU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AU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2A79200C-485D-AB4D-88F4-D41FB440C4BE}" type="datetimeFigureOut">
              <a:rPr lang="en-US" smtClean="0"/>
              <a:pPr/>
              <a:t>4/17/12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AECD8DD-52AB-A842-BEF0-51B948DAEE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AU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AU" smtClean="0"/>
              <a:t>Click to edit Master text styles</a:t>
            </a:r>
          </a:p>
          <a:p>
            <a:pPr lvl="1" eaLnBrk="1" latinLnBrk="0" hangingPunct="1"/>
            <a:r>
              <a:rPr lang="en-AU" smtClean="0"/>
              <a:t>Second level</a:t>
            </a:r>
          </a:p>
          <a:p>
            <a:pPr lvl="2" eaLnBrk="1" latinLnBrk="0" hangingPunct="1"/>
            <a:r>
              <a:rPr lang="en-AU" smtClean="0"/>
              <a:t>Third level</a:t>
            </a:r>
          </a:p>
          <a:p>
            <a:pPr lvl="3" eaLnBrk="1" latinLnBrk="0" hangingPunct="1"/>
            <a:r>
              <a:rPr lang="en-AU" smtClean="0"/>
              <a:t>Fourth level</a:t>
            </a:r>
          </a:p>
          <a:p>
            <a:pPr lvl="4" eaLnBrk="1" latinLnBrk="0" hangingPunct="1"/>
            <a:r>
              <a:rPr lang="en-AU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AU" smtClean="0"/>
              <a:t>Click to edit Master text styles</a:t>
            </a:r>
          </a:p>
          <a:p>
            <a:pPr lvl="1" eaLnBrk="1" latinLnBrk="0" hangingPunct="1"/>
            <a:r>
              <a:rPr lang="en-AU" smtClean="0"/>
              <a:t>Second level</a:t>
            </a:r>
          </a:p>
          <a:p>
            <a:pPr lvl="2" eaLnBrk="1" latinLnBrk="0" hangingPunct="1"/>
            <a:r>
              <a:rPr lang="en-AU" smtClean="0"/>
              <a:t>Third level</a:t>
            </a:r>
          </a:p>
          <a:p>
            <a:pPr lvl="3" eaLnBrk="1" latinLnBrk="0" hangingPunct="1"/>
            <a:r>
              <a:rPr lang="en-AU" smtClean="0"/>
              <a:t>Fourth level</a:t>
            </a:r>
          </a:p>
          <a:p>
            <a:pPr lvl="4" eaLnBrk="1" latinLnBrk="0" hangingPunct="1"/>
            <a:r>
              <a:rPr lang="en-AU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9200C-485D-AB4D-88F4-D41FB440C4BE}" type="datetimeFigureOut">
              <a:rPr lang="en-US" smtClean="0"/>
              <a:pPr/>
              <a:t>4/17/12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BAECD8DD-52AB-A842-BEF0-51B948DAEE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AU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AU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AU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AU" smtClean="0"/>
              <a:t>Click to edit Master text styles</a:t>
            </a:r>
          </a:p>
          <a:p>
            <a:pPr lvl="1" eaLnBrk="1" latinLnBrk="0" hangingPunct="1"/>
            <a:r>
              <a:rPr lang="en-AU" smtClean="0"/>
              <a:t>Second level</a:t>
            </a:r>
          </a:p>
          <a:p>
            <a:pPr lvl="2" eaLnBrk="1" latinLnBrk="0" hangingPunct="1"/>
            <a:r>
              <a:rPr lang="en-AU" smtClean="0"/>
              <a:t>Third level</a:t>
            </a:r>
          </a:p>
          <a:p>
            <a:pPr lvl="3" eaLnBrk="1" latinLnBrk="0" hangingPunct="1"/>
            <a:r>
              <a:rPr lang="en-AU" smtClean="0"/>
              <a:t>Fourth level</a:t>
            </a:r>
          </a:p>
          <a:p>
            <a:pPr lvl="4" eaLnBrk="1" latinLnBrk="0" hangingPunct="1"/>
            <a:r>
              <a:rPr lang="en-AU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AU" smtClean="0"/>
              <a:t>Click to edit Master text styles</a:t>
            </a:r>
          </a:p>
          <a:p>
            <a:pPr lvl="1" eaLnBrk="1" latinLnBrk="0" hangingPunct="1"/>
            <a:r>
              <a:rPr lang="en-AU" smtClean="0"/>
              <a:t>Second level</a:t>
            </a:r>
          </a:p>
          <a:p>
            <a:pPr lvl="2" eaLnBrk="1" latinLnBrk="0" hangingPunct="1"/>
            <a:r>
              <a:rPr lang="en-AU" smtClean="0"/>
              <a:t>Third level</a:t>
            </a:r>
          </a:p>
          <a:p>
            <a:pPr lvl="3" eaLnBrk="1" latinLnBrk="0" hangingPunct="1"/>
            <a:r>
              <a:rPr lang="en-AU" smtClean="0"/>
              <a:t>Fourth level</a:t>
            </a:r>
          </a:p>
          <a:p>
            <a:pPr lvl="4" eaLnBrk="1" latinLnBrk="0" hangingPunct="1"/>
            <a:r>
              <a:rPr lang="en-AU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9200C-485D-AB4D-88F4-D41FB440C4BE}" type="datetimeFigureOut">
              <a:rPr lang="en-US" smtClean="0"/>
              <a:pPr/>
              <a:t>4/17/12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BAECD8DD-52AB-A842-BEF0-51B948DAEE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en-AU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9200C-485D-AB4D-88F4-D41FB440C4BE}" type="datetimeFigureOut">
              <a:rPr lang="en-US" smtClean="0"/>
              <a:pPr/>
              <a:t>4/17/12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CD8DD-52AB-A842-BEF0-51B948DAEE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9200C-485D-AB4D-88F4-D41FB440C4BE}" type="datetimeFigureOut">
              <a:rPr lang="en-US" smtClean="0"/>
              <a:pPr/>
              <a:t>4/17/12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CD8DD-52AB-A842-BEF0-51B948DAEE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</a:lstStyle>
          <a:p>
            <a:r>
              <a:rPr kumimoji="0" lang="en-AU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</a:lstStyle>
          <a:p>
            <a:pPr lvl="0" eaLnBrk="1" latinLnBrk="0" hangingPunct="1"/>
            <a:r>
              <a:rPr lang="en-AU" smtClean="0"/>
              <a:t>Click to edit Master text styles</a:t>
            </a:r>
          </a:p>
          <a:p>
            <a:pPr lvl="1" eaLnBrk="1" latinLnBrk="0" hangingPunct="1"/>
            <a:r>
              <a:rPr lang="en-AU" smtClean="0"/>
              <a:t>Second level</a:t>
            </a:r>
          </a:p>
          <a:p>
            <a:pPr lvl="2" eaLnBrk="1" latinLnBrk="0" hangingPunct="1"/>
            <a:r>
              <a:rPr lang="en-AU" smtClean="0"/>
              <a:t>Third level</a:t>
            </a:r>
          </a:p>
          <a:p>
            <a:pPr lvl="3" eaLnBrk="1" latinLnBrk="0" hangingPunct="1"/>
            <a:r>
              <a:rPr lang="en-AU" smtClean="0"/>
              <a:t>Fourth level</a:t>
            </a:r>
          </a:p>
          <a:p>
            <a:pPr lvl="4" eaLnBrk="1" latinLnBrk="0" hangingPunct="1"/>
            <a:r>
              <a:rPr lang="en-AU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2A79200C-485D-AB4D-88F4-D41FB440C4BE}" type="datetimeFigureOut">
              <a:rPr lang="en-US" smtClean="0"/>
              <a:pPr/>
              <a:t>4/17/12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AECD8DD-52AB-A842-BEF0-51B948DAEE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</a:lstStyle>
          <a:p>
            <a:r>
              <a:rPr kumimoji="0" lang="en-AU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AU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A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2A79200C-485D-AB4D-88F4-D41FB440C4BE}" type="datetimeFigureOut">
              <a:rPr lang="en-US" smtClean="0"/>
              <a:pPr/>
              <a:t>4/17/12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AECD8DD-52AB-A842-BEF0-51B948DAEE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</a:lstStyle>
          <a:p>
            <a:fld id="{2A79200C-485D-AB4D-88F4-D41FB440C4BE}" type="datetimeFigureOut">
              <a:rPr lang="en-US" smtClean="0"/>
              <a:pPr/>
              <a:t>4/17/12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</a:lstStyle>
          <a:p>
            <a:fld id="{BAECD8DD-52AB-A842-BEF0-51B948DAEE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kumimoji="0" lang="en-AU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AU" smtClean="0"/>
              <a:t>Click to edit Master text styles</a:t>
            </a:r>
          </a:p>
          <a:p>
            <a:pPr lvl="1" eaLnBrk="1" latinLnBrk="0" hangingPunct="1"/>
            <a:r>
              <a:rPr kumimoji="0" lang="en-AU" smtClean="0"/>
              <a:t>Second level</a:t>
            </a:r>
          </a:p>
          <a:p>
            <a:pPr lvl="2" eaLnBrk="1" latinLnBrk="0" hangingPunct="1"/>
            <a:r>
              <a:rPr kumimoji="0" lang="en-AU" smtClean="0"/>
              <a:t>Third level</a:t>
            </a:r>
          </a:p>
          <a:p>
            <a:pPr lvl="3" eaLnBrk="1" latinLnBrk="0" hangingPunct="1"/>
            <a:r>
              <a:rPr kumimoji="0" lang="en-AU" smtClean="0"/>
              <a:t>Fourth level</a:t>
            </a:r>
          </a:p>
          <a:p>
            <a:pPr lvl="4" eaLnBrk="1" latinLnBrk="0" hangingPunct="1"/>
            <a:r>
              <a:rPr kumimoji="0" lang="en-AU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3.xml"/><Relationship Id="rId3" Type="http://schemas.openxmlformats.org/officeDocument/2006/relationships/chart" Target="../charts/char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df"/><Relationship Id="rId3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df"/><Relationship Id="rId3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fnal.gov/conferenceDisplay.py?confId=5328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ivukotic.web.cern.ch/ivukotic/HC/index.asp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4" Type="http://schemas.openxmlformats.org/officeDocument/2006/relationships/image" Target="../media/image3.pdf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df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df"/><Relationship Id="rId3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df"/><Relationship Id="rId3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Analysis I/O Tuning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82204" y="2819399"/>
            <a:ext cx="5611630" cy="350033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Wahid Bhimji </a:t>
            </a:r>
          </a:p>
          <a:p>
            <a:r>
              <a:rPr lang="en-US" dirty="0" smtClean="0"/>
              <a:t>University of Edinburgh</a:t>
            </a:r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 as well as </a:t>
            </a:r>
            <a:r>
              <a:rPr lang="en-US" dirty="0" smtClean="0"/>
              <a:t>Ilija, Doug</a:t>
            </a:r>
            <a:r>
              <a:rPr lang="en-US" dirty="0" smtClean="0"/>
              <a:t>, Jack, Dan ,Johannes, Paul</a:t>
            </a:r>
          </a:p>
          <a:p>
            <a:r>
              <a:rPr lang="en-US" dirty="0" smtClean="0"/>
              <a:t>and others</a:t>
            </a:r>
          </a:p>
          <a:p>
            <a:endParaRPr lang="en-US" dirty="0" smtClean="0"/>
          </a:p>
          <a:p>
            <a:r>
              <a:rPr lang="en-US" dirty="0" smtClean="0"/>
              <a:t>ADC TIM - Annecy</a:t>
            </a:r>
            <a:endParaRPr lang="en-US" dirty="0"/>
          </a:p>
        </p:txBody>
      </p:sp>
      <p:pic>
        <p:nvPicPr>
          <p:cNvPr id="4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234" y="5173511"/>
            <a:ext cx="1389063" cy="138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-22112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pROOT</a:t>
            </a:r>
            <a:r>
              <a:rPr lang="en-US" dirty="0" smtClean="0"/>
              <a:t>: a reason why: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8" name="Image 7" descr="scatter4sit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t="6881"/>
          <a:stretch>
            <a:fillRect/>
          </a:stretch>
        </p:blipFill>
        <p:spPr>
          <a:xfrm>
            <a:off x="0" y="2447678"/>
            <a:ext cx="4540766" cy="2177622"/>
          </a:xfrm>
          <a:prstGeom prst="rect">
            <a:avLst/>
          </a:prstGeom>
        </p:spPr>
      </p:pic>
      <p:pic>
        <p:nvPicPr>
          <p:cNvPr id="16" name="Image 15" descr="scatter4sitesTT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t="9175"/>
          <a:stretch>
            <a:fillRect/>
          </a:stretch>
        </p:blipFill>
        <p:spPr>
          <a:xfrm>
            <a:off x="4540766" y="2430029"/>
            <a:ext cx="4522697" cy="219527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85800" y="2144570"/>
            <a:ext cx="1145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 Cache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255384" y="2144570"/>
            <a:ext cx="15206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Default Cache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1506537"/>
            <a:ext cx="8229600" cy="4526280"/>
          </a:xfrm>
        </p:spPr>
        <p:txBody>
          <a:bodyPr>
            <a:normAutofit/>
          </a:bodyPr>
          <a:lstStyle/>
          <a:p>
            <a:r>
              <a:rPr lang="en-US" dirty="0" err="1" smtClean="0"/>
              <a:t>TTreeCache</a:t>
            </a:r>
            <a:r>
              <a:rPr lang="en-US" dirty="0" smtClean="0"/>
              <a:t> essential (but set by user)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pROOT</a:t>
            </a:r>
            <a:r>
              <a:rPr lang="en-US" dirty="0" smtClean="0"/>
              <a:t> could also set cache size per site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57201" y="4625300"/>
            <a:ext cx="86062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BNL: (Local): 75%-&gt; 82% ; CERN: (</a:t>
            </a:r>
            <a:r>
              <a:rPr lang="en-US" sz="2400" dirty="0" err="1" smtClean="0"/>
              <a:t>xrootd</a:t>
            </a:r>
            <a:r>
              <a:rPr lang="en-US" sz="2400" dirty="0" smtClean="0"/>
              <a:t>/EOS): 39% -&gt;90%</a:t>
            </a:r>
          </a:p>
          <a:p>
            <a:r>
              <a:rPr lang="en-US" sz="2400" dirty="0" smtClean="0"/>
              <a:t>CSCS: (GPFS): 88% -&gt; 99%</a:t>
            </a:r>
          </a:p>
        </p:txBody>
      </p:sp>
      <p:sp>
        <p:nvSpPr>
          <p:cNvPr id="14" name="TextBox 13"/>
          <p:cNvSpPr txBox="1"/>
          <p:nvPr/>
        </p:nvSpPr>
        <p:spPr>
          <a:xfrm rot="16200000">
            <a:off x="-338224" y="3234771"/>
            <a:ext cx="1045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CPU Eff.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0" y="2596464"/>
            <a:ext cx="41763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smtClean="0"/>
              <a:t>100% </a:t>
            </a:r>
            <a:endParaRPr lang="en-US" sz="700" dirty="0"/>
          </a:p>
        </p:txBody>
      </p:sp>
      <p:sp>
        <p:nvSpPr>
          <p:cNvPr id="17" name="TextBox 16"/>
          <p:cNvSpPr txBox="1"/>
          <p:nvPr/>
        </p:nvSpPr>
        <p:spPr>
          <a:xfrm>
            <a:off x="4331949" y="2548809"/>
            <a:ext cx="41763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smtClean="0"/>
              <a:t>100% </a:t>
            </a:r>
            <a:endParaRPr lang="en-US" sz="700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52631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pROOT</a:t>
            </a:r>
            <a:r>
              <a:rPr lang="en-US" dirty="0" smtClean="0"/>
              <a:t>: a reason not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2327" y="1661727"/>
            <a:ext cx="8642561" cy="4526280"/>
          </a:xfrm>
        </p:spPr>
        <p:txBody>
          <a:bodyPr>
            <a:normAutofit/>
          </a:bodyPr>
          <a:lstStyle/>
          <a:p>
            <a:r>
              <a:rPr lang="en-US" dirty="0" smtClean="0"/>
              <a:t>ROOT IO Group progressing towards:</a:t>
            </a:r>
          </a:p>
          <a:p>
            <a:pPr lvl="1"/>
            <a:r>
              <a:rPr lang="en-US" dirty="0" smtClean="0"/>
              <a:t>enabling TTC on by default </a:t>
            </a:r>
          </a:p>
          <a:p>
            <a:pPr lvl="1"/>
            <a:r>
              <a:rPr lang="en-US" dirty="0" smtClean="0"/>
              <a:t>Idea for Tree-&gt;</a:t>
            </a:r>
            <a:r>
              <a:rPr lang="en-US" dirty="0" err="1" smtClean="0"/>
              <a:t>GetEntry</a:t>
            </a:r>
            <a:r>
              <a:rPr lang="en-US" dirty="0" smtClean="0"/>
              <a:t> to essentially do branch-&gt;</a:t>
            </a:r>
            <a:r>
              <a:rPr lang="en-US" dirty="0" err="1" smtClean="0"/>
              <a:t>GetEntry</a:t>
            </a:r>
            <a:r>
              <a:rPr lang="en-US" dirty="0" smtClean="0"/>
              <a:t>()</a:t>
            </a:r>
          </a:p>
          <a:p>
            <a:r>
              <a:rPr lang="en-US" dirty="0" smtClean="0"/>
              <a:t>This has been helped by Atlas (Peter </a:t>
            </a:r>
            <a:r>
              <a:rPr lang="en-US" dirty="0" err="1" smtClean="0"/>
              <a:t>vG</a:t>
            </a:r>
            <a:r>
              <a:rPr lang="en-US" dirty="0" smtClean="0"/>
              <a:t>) involvement. </a:t>
            </a:r>
          </a:p>
          <a:p>
            <a:r>
              <a:rPr lang="en-US" dirty="0" smtClean="0"/>
              <a:t>I’m not sure users would use a  </a:t>
            </a:r>
            <a:r>
              <a:rPr lang="en-US" dirty="0" err="1" smtClean="0"/>
              <a:t>proot</a:t>
            </a:r>
            <a:endParaRPr lang="en-US" dirty="0" smtClean="0"/>
          </a:p>
          <a:p>
            <a:r>
              <a:rPr lang="en-US" dirty="0" smtClean="0"/>
              <a:t>So maybe us putting more effort into ROOT defaults would be better.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 xmlns:a="http://schemas.openxmlformats.org/drawingml/2006/main" xmlns:p="http://schemas.openxmlformats.org/presentation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a="http://schemas.openxmlformats.org/drawingml/2006/main" xmlns:p="http://schemas.openxmlformats.org/presentationml/2006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a="http://schemas.openxmlformats.org/drawingml/2006/main" xmlns:p="http://schemas.openxmlformats.org/presentationml/2006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2296" tIns="41148" rIns="82296" bIns="41148"/>
          <a:lstStyle/>
          <a:p>
            <a:fld id="{19C3ED04-9A96-E145-9FB1-33A04D0CFF07}" type="slidenum">
              <a:rPr lang="en-US"/>
              <a:pPr/>
              <a:t>12</a:t>
            </a:fld>
            <a:endParaRPr lang="en-US"/>
          </a:p>
        </p:txBody>
      </p:sp>
      <p:sp>
        <p:nvSpPr>
          <p:cNvPr id="37889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82296" tIns="41148" bIns="41148"/>
          <a:lstStyle/>
          <a:p>
            <a:pPr>
              <a:tabLst>
                <a:tab pos="502920" algn="l"/>
              </a:tabLst>
            </a:pPr>
            <a:r>
              <a:rPr lang="en-US" dirty="0"/>
              <a:t>ROOT</a:t>
            </a:r>
            <a:r>
              <a:rPr lang="en-US" dirty="0" smtClean="0"/>
              <a:t> tuning for </a:t>
            </a:r>
            <a:r>
              <a:rPr lang="en-US" dirty="0"/>
              <a:t>WAN</a:t>
            </a:r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82296" tIns="41148" rIns="82296" bIns="41148">
            <a:normAutofit/>
          </a:bodyPr>
          <a:lstStyle/>
          <a:p>
            <a:pPr marL="244317">
              <a:tabLst>
                <a:tab pos="450057" algn="l"/>
                <a:tab pos="645795" algn="l"/>
                <a:tab pos="772954" algn="l"/>
                <a:tab pos="848678" algn="l"/>
                <a:tab pos="968693" algn="l"/>
                <a:tab pos="1050132" algn="l"/>
                <a:tab pos="1171575" algn="l"/>
                <a:tab pos="1245870" algn="l"/>
                <a:tab pos="1373029" algn="l"/>
                <a:tab pos="1448753" algn="l"/>
                <a:tab pos="1570197" algn="l"/>
                <a:tab pos="1644492" algn="l"/>
                <a:tab pos="1771650" algn="l"/>
                <a:tab pos="1847374" algn="l"/>
                <a:tab pos="1967389" algn="l"/>
                <a:tab pos="2050257" algn="l"/>
                <a:tab pos="2170272" algn="l"/>
                <a:tab pos="2245995" algn="l"/>
                <a:tab pos="2373154" algn="l"/>
                <a:tab pos="2448878" algn="l"/>
                <a:tab pos="2568893" algn="l"/>
                <a:tab pos="2650332" algn="l"/>
                <a:tab pos="2771775" algn="l"/>
                <a:tab pos="2973229" algn="l"/>
              </a:tabLst>
            </a:pPr>
            <a:endParaRPr lang="en-US" dirty="0"/>
          </a:p>
        </p:txBody>
      </p:sp>
      <p:pic>
        <p:nvPicPr>
          <p:cNvPr id="5" name="Image 3" descr="AGLT2 eff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0" y="1396536"/>
            <a:ext cx="7619206" cy="3838175"/>
          </a:xfrm>
          <a:prstGeom prst="rect">
            <a:avLst/>
          </a:prstGeom>
        </p:spPr>
      </p:pic>
      <p:pic>
        <p:nvPicPr>
          <p:cNvPr id="6" name="Image 6" descr="aglt2eff ba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56590" y="4532925"/>
            <a:ext cx="8936610" cy="225649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32738" y="2013642"/>
            <a:ext cx="333214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See Doug’s talk</a:t>
            </a:r>
          </a:p>
          <a:p>
            <a:pPr>
              <a:buFont typeface="Arial"/>
              <a:buChar char="•"/>
            </a:pPr>
            <a:r>
              <a:rPr lang="en-US" dirty="0" smtClean="0"/>
              <a:t> Running same tests as described here</a:t>
            </a:r>
          </a:p>
          <a:p>
            <a:pPr>
              <a:buFont typeface="Arial"/>
              <a:buChar char="•"/>
            </a:pPr>
            <a:r>
              <a:rPr lang="en-US" dirty="0" smtClean="0"/>
              <a:t> CPU </a:t>
            </a:r>
            <a:r>
              <a:rPr lang="en-US" dirty="0" err="1" smtClean="0"/>
              <a:t>eff</a:t>
            </a:r>
            <a:r>
              <a:rPr lang="en-US" dirty="0" smtClean="0"/>
              <a:t> ~50% for reading from CERN to US</a:t>
            </a:r>
          </a:p>
          <a:p>
            <a:pPr>
              <a:buFont typeface="Arial"/>
              <a:buChar char="•"/>
            </a:pPr>
            <a:r>
              <a:rPr lang="en-US" dirty="0" smtClean="0"/>
              <a:t> Or ~80% from one US site to another 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WAN tuning - </a:t>
            </a:r>
            <a:r>
              <a:rPr lang="en-US" dirty="0" err="1" smtClean="0"/>
              <a:t>a</a:t>
            </a:r>
            <a:r>
              <a:rPr lang="en-US" dirty="0" err="1" smtClean="0"/>
              <a:t>synch</a:t>
            </a:r>
            <a:r>
              <a:rPr lang="en-US" dirty="0" smtClean="0"/>
              <a:t> </a:t>
            </a:r>
            <a:r>
              <a:rPr lang="en-US" dirty="0" err="1" smtClean="0"/>
              <a:t>prefetching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244317">
              <a:tabLst>
                <a:tab pos="450057" algn="l"/>
                <a:tab pos="645795" algn="l"/>
                <a:tab pos="772954" algn="l"/>
                <a:tab pos="848678" algn="l"/>
                <a:tab pos="968693" algn="l"/>
                <a:tab pos="1050132" algn="l"/>
                <a:tab pos="1171575" algn="l"/>
                <a:tab pos="1245870" algn="l"/>
                <a:tab pos="1373029" algn="l"/>
                <a:tab pos="1448753" algn="l"/>
                <a:tab pos="1570197" algn="l"/>
                <a:tab pos="1644492" algn="l"/>
                <a:tab pos="1771650" algn="l"/>
                <a:tab pos="1847374" algn="l"/>
                <a:tab pos="1967389" algn="l"/>
                <a:tab pos="2050257" algn="l"/>
                <a:tab pos="2170272" algn="l"/>
                <a:tab pos="2245995" algn="l"/>
                <a:tab pos="2373154" algn="l"/>
                <a:tab pos="2448878" algn="l"/>
                <a:tab pos="2568893" algn="l"/>
                <a:tab pos="2650332" algn="l"/>
                <a:tab pos="2771775" algn="l"/>
                <a:tab pos="2973229" algn="l"/>
              </a:tabLst>
            </a:pPr>
            <a:r>
              <a:rPr lang="en-US" sz="2400" dirty="0" smtClean="0"/>
              <a:t>Uses threads and two </a:t>
            </a:r>
            <a:r>
              <a:rPr lang="en-US" sz="2400" dirty="0" err="1" smtClean="0"/>
              <a:t>TTreeCache</a:t>
            </a:r>
            <a:r>
              <a:rPr lang="en-US" sz="2400" dirty="0" smtClean="0"/>
              <a:t> buffers to separate IO requests from CPU</a:t>
            </a:r>
          </a:p>
          <a:p>
            <a:pPr marL="244317">
              <a:tabLst>
                <a:tab pos="450057" algn="l"/>
                <a:tab pos="645795" algn="l"/>
                <a:tab pos="772954" algn="l"/>
                <a:tab pos="848678" algn="l"/>
                <a:tab pos="968693" algn="l"/>
                <a:tab pos="1050132" algn="l"/>
                <a:tab pos="1171575" algn="l"/>
                <a:tab pos="1245870" algn="l"/>
                <a:tab pos="1373029" algn="l"/>
                <a:tab pos="1448753" algn="l"/>
                <a:tab pos="1570197" algn="l"/>
                <a:tab pos="1644492" algn="l"/>
                <a:tab pos="1771650" algn="l"/>
                <a:tab pos="1847374" algn="l"/>
                <a:tab pos="1967389" algn="l"/>
                <a:tab pos="2050257" algn="l"/>
                <a:tab pos="2170272" algn="l"/>
                <a:tab pos="2245995" algn="l"/>
                <a:tab pos="2373154" algn="l"/>
                <a:tab pos="2448878" algn="l"/>
                <a:tab pos="2568893" algn="l"/>
                <a:tab pos="2650332" algn="l"/>
                <a:tab pos="2771775" algn="l"/>
                <a:tab pos="2973229" algn="l"/>
              </a:tabLst>
            </a:pPr>
            <a:r>
              <a:rPr lang="en-US" sz="2400" dirty="0" smtClean="0"/>
              <a:t>Independent </a:t>
            </a:r>
            <a:r>
              <a:rPr lang="en-US" sz="2400" dirty="0" smtClean="0"/>
              <a:t>of access protocol (</a:t>
            </a:r>
            <a:r>
              <a:rPr lang="en-US" sz="2400" dirty="0" err="1" smtClean="0"/>
              <a:t>xrootd</a:t>
            </a:r>
            <a:r>
              <a:rPr lang="en-US" sz="2400" dirty="0" smtClean="0"/>
              <a:t>, </a:t>
            </a:r>
            <a:r>
              <a:rPr lang="en-US" sz="2400" dirty="0" err="1" smtClean="0"/>
              <a:t>httpd</a:t>
            </a:r>
            <a:r>
              <a:rPr lang="en-US" sz="2400" dirty="0" smtClean="0"/>
              <a:t>, etc)</a:t>
            </a:r>
          </a:p>
          <a:p>
            <a:pPr marL="244317">
              <a:tabLst>
                <a:tab pos="450057" algn="l"/>
                <a:tab pos="645795" algn="l"/>
                <a:tab pos="772954" algn="l"/>
                <a:tab pos="848678" algn="l"/>
                <a:tab pos="968693" algn="l"/>
                <a:tab pos="1050132" algn="l"/>
                <a:tab pos="1171575" algn="l"/>
                <a:tab pos="1245870" algn="l"/>
                <a:tab pos="1373029" algn="l"/>
                <a:tab pos="1448753" algn="l"/>
                <a:tab pos="1570197" algn="l"/>
                <a:tab pos="1644492" algn="l"/>
                <a:tab pos="1771650" algn="l"/>
                <a:tab pos="1847374" algn="l"/>
                <a:tab pos="1967389" algn="l"/>
                <a:tab pos="2050257" algn="l"/>
                <a:tab pos="2170272" algn="l"/>
                <a:tab pos="2245995" algn="l"/>
                <a:tab pos="2373154" algn="l"/>
                <a:tab pos="2448878" algn="l"/>
                <a:tab pos="2568893" algn="l"/>
                <a:tab pos="2650332" algn="l"/>
                <a:tab pos="2771775" algn="l"/>
                <a:tab pos="2973229" algn="l"/>
              </a:tabLst>
            </a:pPr>
            <a:r>
              <a:rPr lang="en-US" sz="2400" dirty="0" smtClean="0"/>
              <a:t>Implemented in </a:t>
            </a:r>
            <a:r>
              <a:rPr lang="en-US" sz="2400" dirty="0" smtClean="0"/>
              <a:t>v5.30</a:t>
            </a:r>
          </a:p>
          <a:p>
            <a:pPr marL="244317">
              <a:buNone/>
              <a:tabLst>
                <a:tab pos="450057" algn="l"/>
                <a:tab pos="645795" algn="l"/>
                <a:tab pos="772954" algn="l"/>
                <a:tab pos="848678" algn="l"/>
                <a:tab pos="968693" algn="l"/>
                <a:tab pos="1050132" algn="l"/>
                <a:tab pos="1171575" algn="l"/>
                <a:tab pos="1245870" algn="l"/>
                <a:tab pos="1373029" algn="l"/>
                <a:tab pos="1448753" algn="l"/>
                <a:tab pos="1570197" algn="l"/>
                <a:tab pos="1644492" algn="l"/>
                <a:tab pos="1771650" algn="l"/>
                <a:tab pos="1847374" algn="l"/>
                <a:tab pos="1967389" algn="l"/>
                <a:tab pos="2050257" algn="l"/>
                <a:tab pos="2170272" algn="l"/>
                <a:tab pos="2245995" algn="l"/>
                <a:tab pos="2373154" algn="l"/>
                <a:tab pos="2448878" algn="l"/>
                <a:tab pos="2568893" algn="l"/>
                <a:tab pos="2650332" algn="l"/>
                <a:tab pos="2771775" algn="l"/>
                <a:tab pos="2973229" algn="l"/>
              </a:tabLst>
            </a:pPr>
            <a:endParaRPr lang="en-US" sz="2400" dirty="0" smtClean="0"/>
          </a:p>
          <a:p>
            <a:r>
              <a:rPr lang="en-US" sz="2400" dirty="0" smtClean="0"/>
              <a:t>Could be switched on in </a:t>
            </a:r>
            <a:r>
              <a:rPr lang="en-US" sz="2400" dirty="0" err="1" smtClean="0"/>
              <a:t>rootrc</a:t>
            </a:r>
            <a:r>
              <a:rPr lang="en-US" sz="2400" dirty="0" smtClean="0"/>
              <a:t> (and therefore by pilot)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ROOT developers see improvement in LAN or WAN; CMS see improvement in WAN not LAN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We activated in (LAN) tests not seeing any affect yet. Need to understand a bit more.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</a:t>
            </a:r>
            <a:r>
              <a:rPr lang="en-US" dirty="0" smtClean="0"/>
              <a:t>much of a file is being read.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1350" y="1727200"/>
            <a:ext cx="8735492" cy="479266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I doubt users on D3PD skip events</a:t>
            </a:r>
          </a:p>
          <a:p>
            <a:pPr lvl="1"/>
            <a:r>
              <a:rPr lang="en-US" dirty="0" smtClean="0"/>
              <a:t>B</a:t>
            </a:r>
            <a:r>
              <a:rPr lang="en-US" dirty="0" smtClean="0"/>
              <a:t>ut they do use limited branches</a:t>
            </a:r>
          </a:p>
          <a:p>
            <a:r>
              <a:rPr lang="en-US" dirty="0" smtClean="0"/>
              <a:t>Added a test to read a limited set of branches</a:t>
            </a:r>
          </a:p>
          <a:p>
            <a:pPr lvl="1"/>
            <a:r>
              <a:rPr lang="en-US" dirty="0" smtClean="0"/>
              <a:t>Based on those read in for our H-&gt;bb analysis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SMWZ</a:t>
            </a:r>
          </a:p>
          <a:p>
            <a:pPr lvl="1">
              <a:buNone/>
            </a:pPr>
            <a:r>
              <a:rPr lang="en-US" dirty="0" smtClean="0"/>
              <a:t>D3PD</a:t>
            </a:r>
          </a:p>
          <a:p>
            <a:pPr lvl="1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We </a:t>
            </a:r>
            <a:r>
              <a:rPr lang="en-US" dirty="0" smtClean="0"/>
              <a:t>should and can (for some clients) check the amount really read remotely </a:t>
            </a:r>
            <a:r>
              <a:rPr lang="en-US" dirty="0" smtClean="0"/>
              <a:t> - can also compare to server records.</a:t>
            </a:r>
          </a:p>
          <a:p>
            <a:r>
              <a:rPr lang="en-US" dirty="0" smtClean="0"/>
              <a:t>Could </a:t>
            </a:r>
            <a:r>
              <a:rPr lang="en-US" dirty="0" smtClean="0"/>
              <a:t>also instrument all ROOT jobs to collect bytes read / reads etc</a:t>
            </a:r>
            <a:r>
              <a:rPr lang="en-US" dirty="0" smtClean="0"/>
              <a:t>. (for real jobs) </a:t>
            </a:r>
          </a:p>
          <a:p>
            <a:pPr lvl="1"/>
            <a:r>
              <a:rPr lang="en-US" dirty="0" smtClean="0"/>
              <a:t>Suggestion </a:t>
            </a:r>
            <a:r>
              <a:rPr lang="en-US" dirty="0" smtClean="0"/>
              <a:t>made to ROOT IO group.</a:t>
            </a:r>
          </a:p>
          <a:p>
            <a:endParaRPr lang="en-US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1990521" y="3090753"/>
          <a:ext cx="5567812" cy="1356359"/>
        </p:xfrm>
        <a:graphic>
          <a:graphicData uri="http://schemas.openxmlformats.org/drawingml/2006/table">
            <a:tbl>
              <a:tblPr/>
              <a:tblGrid>
                <a:gridCol w="1943548"/>
                <a:gridCol w="1146883"/>
                <a:gridCol w="1455163"/>
                <a:gridCol w="1022218"/>
              </a:tblGrid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latin typeface="Verdana"/>
                        </a:rPr>
                        <a:t>ROOT BYTES READ*</a:t>
                      </a:r>
                      <a:endParaRPr lang="en-US" sz="14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100%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latin typeface="Verdana"/>
                        </a:rPr>
                        <a:t>138</a:t>
                      </a:r>
                      <a:r>
                        <a:rPr lang="en-US" sz="1400" b="0" i="0" u="none" strike="noStrike" baseline="0" dirty="0" smtClean="0">
                          <a:latin typeface="Verdana"/>
                        </a:rPr>
                        <a:t> </a:t>
                      </a:r>
                      <a:r>
                        <a:rPr lang="en-US" sz="1400" b="0" i="0" u="none" strike="noStrike" dirty="0" smtClean="0">
                          <a:latin typeface="Verdana"/>
                        </a:rPr>
                        <a:t>branches</a:t>
                      </a:r>
                      <a:endParaRPr lang="en-US" sz="14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latin typeface="Verdana"/>
                        </a:rPr>
                        <a:t>FRACTION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Verdana"/>
                        </a:rPr>
                        <a:t>c6-AF300-Root530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latin typeface="Verdana"/>
                        </a:rPr>
                        <a:t>499.6M</a:t>
                      </a:r>
                      <a:endParaRPr lang="en-US" sz="14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latin typeface="Verdana"/>
                        </a:rPr>
                        <a:t>9.19M</a:t>
                      </a:r>
                      <a:endParaRPr lang="en-US" sz="14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Verdana"/>
                        </a:rPr>
                        <a:t>1.8%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latin typeface="Verdana"/>
                        </a:rPr>
                        <a:t>c1-Root530</a:t>
                      </a:r>
                      <a:endParaRPr lang="en-US" sz="14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latin typeface="Verdana"/>
                        </a:rPr>
                        <a:t>533.5M</a:t>
                      </a:r>
                      <a:endParaRPr lang="en-US" sz="14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latin typeface="Verdana"/>
                        </a:rPr>
                        <a:t>10.60M</a:t>
                      </a:r>
                      <a:endParaRPr lang="en-US" sz="14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Verdana"/>
                        </a:rPr>
                        <a:t>2.0%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Verdana"/>
                        </a:rPr>
                        <a:t>c6-Root530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latin typeface="Verdana"/>
                        </a:rPr>
                        <a:t>508.3M</a:t>
                      </a:r>
                      <a:endParaRPr lang="en-US" sz="14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latin typeface="Verdana"/>
                        </a:rPr>
                        <a:t>9.89M</a:t>
                      </a:r>
                      <a:endParaRPr lang="en-US" sz="14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Verdana"/>
                        </a:rPr>
                        <a:t>1.9%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Verdana"/>
                        </a:rPr>
                        <a:t>c6-AF3-Root530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latin typeface="Verdana"/>
                        </a:rPr>
                        <a:t>602.1M</a:t>
                      </a:r>
                      <a:endParaRPr lang="en-US" sz="14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latin typeface="Verdana"/>
                        </a:rPr>
                        <a:t>15.84M</a:t>
                      </a:r>
                      <a:endParaRPr lang="en-US" sz="14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Verdana"/>
                        </a:rPr>
                        <a:t>2.6%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Verdana"/>
                        </a:rPr>
                        <a:t>17.0.x file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latin typeface="Verdana"/>
                        </a:rPr>
                        <a:t>795.2M</a:t>
                      </a:r>
                      <a:endParaRPr lang="en-US" sz="14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latin typeface="Verdana"/>
                        </a:rPr>
                        <a:t>16.95M</a:t>
                      </a:r>
                      <a:endParaRPr lang="en-US" sz="14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latin typeface="Verdana"/>
                        </a:rPr>
                        <a:t>2.1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Verdana"/>
                        </a:rPr>
                        <a:t>%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7767081" y="3431449"/>
            <a:ext cx="11697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5860</a:t>
            </a:r>
          </a:p>
          <a:p>
            <a:r>
              <a:rPr lang="en-US" dirty="0" smtClean="0"/>
              <a:t>branches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767081" y="4174746"/>
            <a:ext cx="11697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6066 </a:t>
            </a:r>
          </a:p>
          <a:p>
            <a:r>
              <a:rPr lang="en-US" dirty="0" smtClean="0"/>
              <a:t>branches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778000" y="4225546"/>
            <a:ext cx="715884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765300" y="3340100"/>
            <a:ext cx="715884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8629"/>
            <a:ext cx="8097971" cy="69018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</a:t>
            </a:r>
            <a:r>
              <a:rPr lang="en-US" dirty="0" smtClean="0"/>
              <a:t>irect read: a reason why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5571" y="1333936"/>
            <a:ext cx="8229600" cy="272699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For reading limited branches</a:t>
            </a:r>
          </a:p>
          <a:p>
            <a:r>
              <a:rPr lang="en-US" sz="2800" dirty="0" smtClean="0"/>
              <a:t>TTC seems more effective on sites with good vector read (</a:t>
            </a:r>
            <a:r>
              <a:rPr lang="en-US" sz="2800" dirty="0" err="1" smtClean="0"/>
              <a:t>dCap</a:t>
            </a:r>
            <a:r>
              <a:rPr lang="en-US" sz="2800" dirty="0" smtClean="0"/>
              <a:t>++; </a:t>
            </a:r>
            <a:r>
              <a:rPr lang="en-US" sz="2800" dirty="0" err="1" smtClean="0"/>
              <a:t>xrootd</a:t>
            </a:r>
            <a:r>
              <a:rPr lang="en-US" sz="2800" dirty="0" smtClean="0"/>
              <a:t>) than when reading from local disk; </a:t>
            </a:r>
          </a:p>
          <a:p>
            <a:r>
              <a:rPr lang="en-US" sz="2800" dirty="0" smtClean="0"/>
              <a:t>And this doesn’t include stage-in times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782" y="3734472"/>
            <a:ext cx="7193843" cy="24008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 reads: a reason why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61862" y="4627371"/>
            <a:ext cx="874981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/>
              <a:buChar char="•"/>
            </a:pPr>
            <a:r>
              <a:rPr lang="en-US" sz="2400" dirty="0" smtClean="0"/>
              <a:t> There </a:t>
            </a:r>
            <a:r>
              <a:rPr lang="en-US" sz="2400" dirty="0" smtClean="0"/>
              <a:t>are many other reasons for/</a:t>
            </a:r>
            <a:r>
              <a:rPr lang="en-US" sz="2400" dirty="0" smtClean="0"/>
              <a:t>against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Storage </a:t>
            </a:r>
            <a:r>
              <a:rPr lang="en-US" sz="2400" dirty="0" smtClean="0"/>
              <a:t>TEG</a:t>
            </a:r>
            <a:r>
              <a:rPr lang="en-US" sz="2400" dirty="0" smtClean="0"/>
              <a:t> suggested “</a:t>
            </a:r>
            <a:r>
              <a:rPr lang="en-US" sz="2400" dirty="0" smtClean="0"/>
              <a:t>for</a:t>
            </a:r>
            <a:r>
              <a:rPr lang="en-US" sz="2400" dirty="0" smtClean="0"/>
              <a:t>”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DPM http; nfs4.1; improved </a:t>
            </a:r>
            <a:r>
              <a:rPr lang="en-US" sz="2400" dirty="0" err="1" smtClean="0"/>
              <a:t>xroot</a:t>
            </a:r>
            <a:r>
              <a:rPr lang="en-US" sz="2400" dirty="0" smtClean="0"/>
              <a:t> clients– need testing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Why do some </a:t>
            </a:r>
            <a:r>
              <a:rPr lang="en-US" sz="2400" dirty="0" err="1" smtClean="0"/>
              <a:t>dCache</a:t>
            </a:r>
            <a:r>
              <a:rPr lang="en-US" sz="2400" dirty="0" smtClean="0"/>
              <a:t> sites cp and not use </a:t>
            </a:r>
            <a:r>
              <a:rPr lang="en-US" sz="2400" dirty="0" err="1" smtClean="0"/>
              <a:t>dCap</a:t>
            </a:r>
            <a:r>
              <a:rPr lang="en-US" sz="2400" dirty="0" smtClean="0"/>
              <a:t>++ (</a:t>
            </a:r>
            <a:r>
              <a:rPr lang="en-US" sz="2400" dirty="0" err="1" smtClean="0"/>
              <a:t>Reco</a:t>
            </a:r>
            <a:r>
              <a:rPr lang="en-US" sz="2400" dirty="0" smtClean="0"/>
              <a:t>?)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Will test direct Vs copy for all sites that offer both (should / can stress test too)</a:t>
            </a:r>
          </a:p>
          <a:p>
            <a:pPr>
              <a:buFont typeface="Arial"/>
              <a:buChar char="•"/>
            </a:pPr>
            <a:endParaRPr lang="en-US" sz="24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0" y="1552305"/>
            <a:ext cx="9144000" cy="3207972"/>
            <a:chOff x="0" y="2605915"/>
            <a:chExt cx="9144000" cy="3207972"/>
          </a:xfrm>
        </p:grpSpPr>
        <p:graphicFrame>
          <p:nvGraphicFramePr>
            <p:cNvPr id="6" name="Chart 5"/>
            <p:cNvGraphicFramePr/>
            <p:nvPr/>
          </p:nvGraphicFramePr>
          <p:xfrm>
            <a:off x="4572000" y="2886021"/>
            <a:ext cx="457200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0" name="TextBox 9"/>
            <p:cNvSpPr txBox="1"/>
            <p:nvPr/>
          </p:nvSpPr>
          <p:spPr>
            <a:xfrm>
              <a:off x="7628666" y="5444555"/>
              <a:ext cx="13056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Root reads</a:t>
              </a:r>
              <a:endParaRPr lang="en-US" dirty="0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0" y="2638181"/>
              <a:ext cx="4760224" cy="3175706"/>
              <a:chOff x="0" y="2638181"/>
              <a:chExt cx="4760224" cy="3175706"/>
            </a:xfrm>
          </p:grpSpPr>
          <p:graphicFrame>
            <p:nvGraphicFramePr>
              <p:cNvPr id="5" name="Chart 4"/>
              <p:cNvGraphicFramePr/>
              <p:nvPr/>
            </p:nvGraphicFramePr>
            <p:xfrm>
              <a:off x="0" y="2886021"/>
              <a:ext cx="4572000" cy="27432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9" name="TextBox 8"/>
              <p:cNvSpPr txBox="1"/>
              <p:nvPr/>
            </p:nvSpPr>
            <p:spPr>
              <a:xfrm>
                <a:off x="3454533" y="5444555"/>
                <a:ext cx="130569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Root reads</a:t>
                </a:r>
                <a:endParaRPr lang="en-US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1998011" y="2638181"/>
                <a:ext cx="7837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100% </a:t>
                </a:r>
                <a:endParaRPr lang="en-US" dirty="0"/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6056601" y="2605915"/>
              <a:ext cx="16027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138 branches 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79400" y="1646237"/>
            <a:ext cx="8686800" cy="4526280"/>
          </a:xfrm>
        </p:spPr>
        <p:txBody>
          <a:bodyPr>
            <a:normAutofit/>
          </a:bodyPr>
          <a:lstStyle/>
          <a:p>
            <a:r>
              <a:rPr lang="en-US" dirty="0" smtClean="0"/>
              <a:t>We now have a framework for tuning analysis IO for ATLAS storage systems</a:t>
            </a:r>
          </a:p>
          <a:p>
            <a:r>
              <a:rPr lang="en-US" dirty="0" smtClean="0"/>
              <a:t>Some suggested tuning for D3PDs (zip size) </a:t>
            </a:r>
          </a:p>
          <a:p>
            <a:r>
              <a:rPr lang="en-US" dirty="0" smtClean="0"/>
              <a:t>Need to analyze the data a lot more</a:t>
            </a:r>
          </a:p>
          <a:p>
            <a:r>
              <a:rPr lang="en-US" dirty="0" smtClean="0"/>
              <a:t>Need to push optimize baskets changes or do it ourselves. </a:t>
            </a:r>
          </a:p>
          <a:p>
            <a:r>
              <a:rPr lang="en-US" dirty="0" smtClean="0"/>
              <a:t>Possible benefits from:</a:t>
            </a:r>
          </a:p>
          <a:p>
            <a:pPr lvl="1"/>
            <a:r>
              <a:rPr lang="en-US" dirty="0" smtClean="0"/>
              <a:t>controlling user  analysis (</a:t>
            </a:r>
            <a:r>
              <a:rPr lang="en-US" dirty="0" err="1" smtClean="0"/>
              <a:t>proot</a:t>
            </a:r>
            <a:r>
              <a:rPr lang="en-US" dirty="0" smtClean="0"/>
              <a:t> or ROOT defaults)</a:t>
            </a:r>
          </a:p>
          <a:p>
            <a:pPr lvl="1"/>
            <a:r>
              <a:rPr lang="en-US" dirty="0" smtClean="0"/>
              <a:t>d</a:t>
            </a:r>
            <a:r>
              <a:rPr lang="en-US" dirty="0" smtClean="0"/>
              <a:t>irect read – should test clients on other sites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91275-48E3-1C4D-A4D2-018DA70A8BBA}" type="datetime1">
              <a:rPr lang="en-GB" smtClean="0"/>
              <a:pPr/>
              <a:t>4/19/12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Ilija </a:t>
            </a:r>
            <a:r>
              <a:rPr lang="en-US" dirty="0" err="1" smtClean="0"/>
              <a:t>Vukotic</a:t>
            </a:r>
            <a:r>
              <a:rPr lang="en-US" dirty="0" smtClean="0"/>
              <a:t> </a:t>
            </a:r>
            <a:r>
              <a:rPr lang="en-US" dirty="0" err="1" smtClean="0"/>
              <a:t>ivukotic@cern.ch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8" name="Image 7" descr="HCtestSchem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228600" y="956615"/>
            <a:ext cx="8773582" cy="4970844"/>
          </a:xfrm>
          <a:prstGeom prst="rect">
            <a:avLst/>
          </a:prstGeom>
        </p:spPr>
      </p:pic>
      <p:sp>
        <p:nvSpPr>
          <p:cNvPr id="9" name="Rectangle avec flèche vers la gauche 8"/>
          <p:cNvSpPr/>
          <p:nvPr/>
        </p:nvSpPr>
        <p:spPr>
          <a:xfrm>
            <a:off x="6614584" y="1100667"/>
            <a:ext cx="2207682" cy="1132416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7887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Pilot numbers obtained from panda </a:t>
            </a:r>
            <a:r>
              <a:rPr lang="en-US" dirty="0" err="1" smtClean="0"/>
              <a:t>db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245240" y="22225"/>
            <a:ext cx="6897173" cy="825500"/>
          </a:xfrm>
        </p:spPr>
        <p:txBody>
          <a:bodyPr>
            <a:normAutofit/>
          </a:bodyPr>
          <a:lstStyle/>
          <a:p>
            <a:r>
              <a:rPr lang="en-US" dirty="0" smtClean="0"/>
              <a:t>The stuff we’re storing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51872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46237"/>
            <a:ext cx="8464153" cy="4905844"/>
          </a:xfrm>
        </p:spPr>
        <p:txBody>
          <a:bodyPr>
            <a:normAutofit/>
          </a:bodyPr>
          <a:lstStyle/>
          <a:p>
            <a:r>
              <a:rPr lang="en-US" dirty="0" smtClean="0"/>
              <a:t>All Atlas analysis uses ROOT I/O</a:t>
            </a:r>
          </a:p>
          <a:p>
            <a:r>
              <a:rPr lang="en-US" dirty="0" smtClean="0"/>
              <a:t>Since 17.0.X we use ROOT 5.28 (or higher)</a:t>
            </a:r>
          </a:p>
          <a:p>
            <a:pPr marL="292100" lvl="1" indent="-292100"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"/>
            </a:pPr>
            <a:r>
              <a:rPr lang="en-US" sz="2800" dirty="0" smtClean="0"/>
              <a:t>When files are </a:t>
            </a:r>
            <a:r>
              <a:rPr lang="en-US" sz="2800" dirty="0" smtClean="0">
                <a:solidFill>
                  <a:srgbClr val="FFFF00"/>
                </a:solidFill>
              </a:rPr>
              <a:t>written </a:t>
            </a:r>
            <a:r>
              <a:rPr lang="en-US" sz="2800" dirty="0" smtClean="0"/>
              <a:t>we use ROOT feature to “</a:t>
            </a:r>
            <a:r>
              <a:rPr lang="en-US" sz="2800" dirty="0" err="1" smtClean="0"/>
              <a:t>autoflush</a:t>
            </a:r>
            <a:r>
              <a:rPr lang="en-US" sz="2800" dirty="0" smtClean="0"/>
              <a:t>” (AF) or `</a:t>
            </a:r>
            <a:r>
              <a:rPr lang="en-US" sz="2800" dirty="0" smtClean="0"/>
              <a:t>`optimize baskets''</a:t>
            </a:r>
            <a:r>
              <a:rPr lang="en-US" sz="2800" dirty="0" smtClean="0"/>
              <a:t> so baskets (buffers) </a:t>
            </a:r>
            <a:r>
              <a:rPr lang="en-US" sz="2800" dirty="0" smtClean="0"/>
              <a:t>are resized to share </a:t>
            </a:r>
            <a:r>
              <a:rPr lang="en-US" sz="2800" dirty="0" smtClean="0"/>
              <a:t>out (configurable) 30MB </a:t>
            </a:r>
            <a:r>
              <a:rPr lang="en-US" sz="2800" dirty="0" smtClean="0"/>
              <a:t>and have approximately the same number of entries.</a:t>
            </a:r>
            <a:r>
              <a:rPr lang="en-US" sz="2800" dirty="0" smtClean="0"/>
              <a:t> </a:t>
            </a:r>
          </a:p>
          <a:p>
            <a:pPr marL="292100" lvl="1" indent="-292100"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"/>
            </a:pPr>
            <a:r>
              <a:rPr lang="en-US" sz="2800" dirty="0" smtClean="0"/>
              <a:t>When </a:t>
            </a:r>
            <a:r>
              <a:rPr lang="en-US" sz="2800" dirty="0" smtClean="0">
                <a:solidFill>
                  <a:srgbClr val="FFFF00"/>
                </a:solidFill>
              </a:rPr>
              <a:t>reading </a:t>
            </a:r>
            <a:r>
              <a:rPr lang="en-US" sz="2800" dirty="0" smtClean="0">
                <a:solidFill>
                  <a:srgbClr val="FFFFFF"/>
                </a:solidFill>
              </a:rPr>
              <a:t>files </a:t>
            </a:r>
            <a:r>
              <a:rPr lang="en-US" sz="2800" dirty="0" smtClean="0"/>
              <a:t>user can switch on a memory </a:t>
            </a:r>
            <a:r>
              <a:rPr lang="en-US" sz="2800" dirty="0" smtClean="0"/>
              <a:t>buffer</a:t>
            </a:r>
            <a:r>
              <a:rPr lang="en-US" sz="2800" dirty="0" smtClean="0"/>
              <a:t> </a:t>
            </a:r>
            <a:r>
              <a:rPr lang="en-US" sz="2800" dirty="0" err="1" smtClean="0"/>
              <a:t>TTreeCache</a:t>
            </a:r>
            <a:r>
              <a:rPr lang="en-US" sz="2800" dirty="0" smtClean="0"/>
              <a:t> (TTC) which learns what branches are used and adds them to a cache.</a:t>
            </a:r>
            <a:endParaRPr lang="en-US" sz="2800" dirty="0" smtClean="0">
              <a:solidFill>
                <a:srgbClr val="3366FF"/>
              </a:solidFill>
            </a:endParaRPr>
          </a:p>
          <a:p>
            <a:pPr marL="292100" lvl="1" indent="-292100"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"/>
            </a:pPr>
            <a:endParaRPr lang="en-US" sz="2800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Background: </a:t>
            </a:r>
            <a:r>
              <a:rPr lang="en-US" dirty="0" err="1" smtClean="0"/>
              <a:t>prun</a:t>
            </a:r>
            <a:r>
              <a:rPr lang="en-US" dirty="0" smtClean="0"/>
              <a:t> / D3PD use</a:t>
            </a:r>
            <a:endParaRPr lang="en-US" dirty="0"/>
          </a:p>
        </p:txBody>
      </p:sp>
      <p:pic>
        <p:nvPicPr>
          <p:cNvPr id="4" name="Content Placeholder 3" descr="PrunVPathena.pdf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t="-2590" b="-2590"/>
              <a:stretch>
                <a:fillRect/>
              </a:stretch>
            </p:blipFill>
          </mc:Choice>
          <mc:Fallback>
            <p:blipFill>
              <a:blip r:embed="rId3"/>
              <a:srcRect t="-2590" b="-2590"/>
              <a:stretch>
                <a:fillRect/>
              </a:stretch>
            </p:blipFill>
          </mc:Fallback>
        </mc:AlternateContent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</a:t>
            </a:r>
            <a:r>
              <a:rPr lang="en-US" dirty="0" smtClean="0"/>
              <a:t>est reading limited branches</a:t>
            </a:r>
            <a:endParaRPr lang="en-US" dirty="0"/>
          </a:p>
        </p:txBody>
      </p:sp>
      <p:pic>
        <p:nvPicPr>
          <p:cNvPr id="4" name="Content Placeholder 3" descr="CompareSiteZip138Branches.pdf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l="-11572" r="-11572"/>
              <a:stretch>
                <a:fillRect/>
              </a:stretch>
            </p:blipFill>
          </mc:Choice>
          <mc:Fallback>
            <p:blipFill>
              <a:blip r:embed="rId3"/>
              <a:srcRect l="-11572" r="-11572"/>
              <a:stretch>
                <a:fillRect/>
              </a:stretch>
            </p:blipFill>
          </mc:Fallback>
        </mc:AlternateContent>
        <p:spPr>
          <a:xfrm>
            <a:off x="-441130" y="1646237"/>
            <a:ext cx="8229600" cy="4526280"/>
          </a:xfrm>
        </p:spPr>
      </p:pic>
      <p:sp>
        <p:nvSpPr>
          <p:cNvPr id="5" name="TextBox 4"/>
          <p:cNvSpPr txBox="1"/>
          <p:nvPr/>
        </p:nvSpPr>
        <p:spPr>
          <a:xfrm>
            <a:off x="7147466" y="2732751"/>
            <a:ext cx="153933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PS data rate: ~7MB/s for 100% ~ 2MB/s for 138 branches</a:t>
            </a:r>
          </a:p>
          <a:p>
            <a:endParaRPr lang="en-US" dirty="0" smtClean="0"/>
          </a:p>
          <a:p>
            <a:r>
              <a:rPr lang="en-US" dirty="0" smtClean="0"/>
              <a:t>Event rate</a:t>
            </a:r>
          </a:p>
          <a:p>
            <a:r>
              <a:rPr lang="en-US" dirty="0" smtClean="0"/>
              <a:t>100%</a:t>
            </a:r>
          </a:p>
          <a:p>
            <a:r>
              <a:rPr lang="en-US" dirty="0" smtClean="0"/>
              <a:t>113Hz</a:t>
            </a:r>
          </a:p>
          <a:p>
            <a:r>
              <a:rPr lang="en-US" dirty="0" smtClean="0"/>
              <a:t>138 </a:t>
            </a:r>
            <a:r>
              <a:rPr lang="en-US" dirty="0" err="1" smtClean="0"/>
              <a:t>branhes</a:t>
            </a:r>
            <a:endParaRPr lang="en-US" dirty="0" smtClean="0"/>
          </a:p>
          <a:p>
            <a:r>
              <a:rPr lang="en-US" dirty="0" smtClean="0"/>
              <a:t>1.6kHz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46237"/>
            <a:ext cx="8464153" cy="490584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err="1" smtClean="0"/>
              <a:t>Ilija’s</a:t>
            </a:r>
            <a:r>
              <a:rPr lang="en-US" dirty="0" smtClean="0"/>
              <a:t> talk at last TIM:</a:t>
            </a:r>
          </a:p>
          <a:p>
            <a:r>
              <a:rPr lang="en-US" dirty="0" smtClean="0"/>
              <a:t>Highlighted cases where </a:t>
            </a:r>
            <a:r>
              <a:rPr lang="en-US" dirty="0" err="1" smtClean="0"/>
              <a:t>AutoFlush</a:t>
            </a:r>
            <a:r>
              <a:rPr lang="en-US" dirty="0" smtClean="0"/>
              <a:t> and TTC don</a:t>
            </a:r>
            <a:r>
              <a:rPr lang="fr-FR" dirty="0" smtClean="0"/>
              <a:t>’</a:t>
            </a:r>
            <a:r>
              <a:rPr lang="en-US" dirty="0" err="1" smtClean="0"/>
              <a:t>t</a:t>
            </a:r>
            <a:r>
              <a:rPr lang="en-US" dirty="0" smtClean="0"/>
              <a:t> reduce HDD reads/time </a:t>
            </a:r>
            <a:r>
              <a:rPr lang="en-US" dirty="0" smtClean="0"/>
              <a:t>sufficiently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Need for regular automatic tests on all storage systems we use to avoid “traps”.</a:t>
            </a:r>
          </a:p>
          <a:p>
            <a:r>
              <a:rPr lang="en-US" dirty="0" smtClean="0"/>
              <a:t>Called for regular ROOT/experiments meetings.</a:t>
            </a:r>
          </a:p>
          <a:p>
            <a:pPr lvl="1"/>
            <a:r>
              <a:rPr lang="en-US" dirty="0" smtClean="0"/>
              <a:t>We</a:t>
            </a:r>
            <a:r>
              <a:rPr lang="en-US" dirty="0" smtClean="0"/>
              <a:t> now have a </a:t>
            </a:r>
            <a:r>
              <a:rPr lang="en-US" dirty="0" smtClean="0">
                <a:solidFill>
                  <a:srgbClr val="CCFFCC"/>
                </a:solidFill>
                <a:hlinkClick r:id="rId2"/>
              </a:rPr>
              <a:t>ROOT IO group </a:t>
            </a:r>
            <a:r>
              <a:rPr lang="en-US" dirty="0" smtClean="0"/>
              <a:t>well attended by ROOT developers as well as CMS and </a:t>
            </a:r>
            <a:r>
              <a:rPr lang="en-US" dirty="0" err="1" smtClean="0"/>
              <a:t>LHCb</a:t>
            </a:r>
            <a:r>
              <a:rPr lang="en-US" dirty="0" smtClean="0"/>
              <a:t> </a:t>
            </a:r>
          </a:p>
          <a:p>
            <a:r>
              <a:rPr lang="en-US" dirty="0" smtClean="0"/>
              <a:t>Also called for rewritten </a:t>
            </a:r>
            <a:r>
              <a:rPr lang="en-US" dirty="0" smtClean="0"/>
              <a:t>basket </a:t>
            </a:r>
            <a:r>
              <a:rPr lang="en-US" dirty="0" smtClean="0"/>
              <a:t>optimization</a:t>
            </a:r>
          </a:p>
          <a:p>
            <a:pPr lvl="1"/>
            <a:r>
              <a:rPr lang="en-US" dirty="0" smtClean="0"/>
              <a:t>Asked ROOT IO Group to come up with one</a:t>
            </a:r>
          </a:p>
          <a:p>
            <a:pPr lvl="1"/>
            <a:r>
              <a:rPr lang="en-US" dirty="0" smtClean="0"/>
              <a:t>They are still working on it – but for our part we </a:t>
            </a:r>
            <a:r>
              <a:rPr lang="en-US" dirty="0" smtClean="0">
                <a:solidFill>
                  <a:srgbClr val="FFFF00"/>
                </a:solidFill>
              </a:rPr>
              <a:t>wanted to test any developments rapidly</a:t>
            </a:r>
          </a:p>
          <a:p>
            <a:pPr lvl="2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itle 1"/>
          <p:cNvSpPr>
            <a:spLocks noGrp="1"/>
          </p:cNvSpPr>
          <p:nvPr>
            <p:ph type="title"/>
          </p:nvPr>
        </p:nvSpPr>
        <p:spPr>
          <a:xfrm>
            <a:off x="2245240" y="22225"/>
            <a:ext cx="6897173" cy="825500"/>
          </a:xfrm>
        </p:spPr>
        <p:txBody>
          <a:bodyPr>
            <a:normAutofit/>
          </a:bodyPr>
          <a:lstStyle/>
          <a:p>
            <a:r>
              <a:rPr lang="en-US" dirty="0" smtClean="0"/>
              <a:t>Built Testing Framework</a:t>
            </a:r>
            <a:endParaRPr lang="en-US" dirty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AB5477A-5B96-EA4C-B9C2-96A10CAD943F}" type="slidenum">
              <a:rPr lang="en-US">
                <a:ea typeface="ＭＳ Ｐゴシック" charset="-128"/>
                <a:cs typeface="ＭＳ Ｐゴシック" charset="-128"/>
              </a:rPr>
              <a:pPr/>
              <a:t>4</a:t>
            </a:fld>
            <a:endParaRPr lang="en-US"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2148169" y="1281206"/>
            <a:ext cx="6858000" cy="4806950"/>
            <a:chOff x="23813" y="903288"/>
            <a:chExt cx="8739187" cy="5954712"/>
          </a:xfrm>
        </p:grpSpPr>
        <p:sp>
          <p:nvSpPr>
            <p:cNvPr id="98" name="Virage 97"/>
            <p:cNvSpPr/>
            <p:nvPr/>
          </p:nvSpPr>
          <p:spPr>
            <a:xfrm rot="10800000">
              <a:off x="6707188" y="2195513"/>
              <a:ext cx="1268412" cy="3052762"/>
            </a:xfrm>
            <a:prstGeom prst="bentArrow">
              <a:avLst>
                <a:gd name="adj1" fmla="val 13704"/>
                <a:gd name="adj2" fmla="val 14705"/>
                <a:gd name="adj3" fmla="val 12037"/>
                <a:gd name="adj4" fmla="val 43750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400">
                <a:solidFill>
                  <a:schemeClr val="tx1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549775" y="903288"/>
              <a:ext cx="2016125" cy="137795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dirty="0" err="1"/>
                <a:t>Hammercloud</a:t>
              </a:r>
              <a:endParaRPr lang="en-US" sz="1400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304925" y="4981575"/>
              <a:ext cx="1201738" cy="728663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dirty="0"/>
                <a:t>Oracle Db</a:t>
              </a:r>
            </a:p>
          </p:txBody>
        </p:sp>
        <p:sp>
          <p:nvSpPr>
            <p:cNvPr id="20" name="Hexagon 19"/>
            <p:cNvSpPr/>
            <p:nvPr/>
          </p:nvSpPr>
          <p:spPr>
            <a:xfrm>
              <a:off x="1905000" y="2290763"/>
              <a:ext cx="1917700" cy="1638300"/>
            </a:xfrm>
            <a:prstGeom prst="hexagon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r>
                <a:rPr lang="en-US" sz="1400" dirty="0"/>
                <a:t>SVN</a:t>
              </a:r>
            </a:p>
            <a:p>
              <a:pPr>
                <a:defRPr/>
              </a:pPr>
              <a:r>
                <a:rPr lang="en-US" sz="1400" dirty="0"/>
                <a:t>Test code script</a:t>
              </a:r>
            </a:p>
            <a:p>
              <a:pPr>
                <a:defRPr/>
              </a:pPr>
              <a:r>
                <a:rPr lang="en-US" sz="1400" dirty="0"/>
                <a:t>Set release</a:t>
              </a:r>
            </a:p>
            <a:p>
              <a:pPr>
                <a:defRPr/>
              </a:pPr>
              <a:r>
                <a:rPr lang="en-US" sz="1400" dirty="0"/>
                <a:t>Datasets,…</a:t>
              </a:r>
            </a:p>
            <a:p>
              <a:pPr>
                <a:defRPr/>
              </a:pPr>
              <a:endParaRPr lang="en-US" sz="1400" dirty="0"/>
            </a:p>
          </p:txBody>
        </p:sp>
        <p:sp>
          <p:nvSpPr>
            <p:cNvPr id="17416" name="TextBox 26"/>
            <p:cNvSpPr txBox="1">
              <a:spLocks noChangeArrowheads="1"/>
            </p:cNvSpPr>
            <p:nvPr/>
          </p:nvSpPr>
          <p:spPr bwMode="auto">
            <a:xfrm>
              <a:off x="2771775" y="5370513"/>
              <a:ext cx="1428750" cy="648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400"/>
                <a:t>Uploads stats</a:t>
              </a:r>
            </a:p>
          </p:txBody>
        </p:sp>
        <p:sp>
          <p:nvSpPr>
            <p:cNvPr id="17418" name="TextBox 62"/>
            <p:cNvSpPr txBox="1">
              <a:spLocks noChangeArrowheads="1"/>
            </p:cNvSpPr>
            <p:nvPr/>
          </p:nvSpPr>
          <p:spPr bwMode="auto">
            <a:xfrm>
              <a:off x="5703888" y="2524125"/>
              <a:ext cx="1514474" cy="9150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/>
                <a:t>Regularly </a:t>
              </a:r>
            </a:p>
            <a:p>
              <a:r>
                <a:rPr lang="en-US" sz="1400" dirty="0"/>
                <a:t>submitting </a:t>
              </a:r>
            </a:p>
            <a:p>
              <a:r>
                <a:rPr lang="en-US" sz="1400" dirty="0"/>
                <a:t>single tests</a:t>
              </a:r>
            </a:p>
          </p:txBody>
        </p:sp>
        <p:sp>
          <p:nvSpPr>
            <p:cNvPr id="30" name="Multidocument 29"/>
            <p:cNvSpPr/>
            <p:nvPr/>
          </p:nvSpPr>
          <p:spPr>
            <a:xfrm>
              <a:off x="4316413" y="4397375"/>
              <a:ext cx="2249487" cy="1549400"/>
            </a:xfrm>
            <a:prstGeom prst="flowChartMultidocumen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dirty="0"/>
                <a:t>Sites</a:t>
              </a:r>
            </a:p>
          </p:txBody>
        </p:sp>
        <p:sp>
          <p:nvSpPr>
            <p:cNvPr id="44" name="Flèche vers le bas 43"/>
            <p:cNvSpPr/>
            <p:nvPr/>
          </p:nvSpPr>
          <p:spPr>
            <a:xfrm>
              <a:off x="5264150" y="2397125"/>
              <a:ext cx="439738" cy="1876425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400"/>
            </a:p>
          </p:txBody>
        </p:sp>
        <p:sp>
          <p:nvSpPr>
            <p:cNvPr id="48" name="Virage 47"/>
            <p:cNvSpPr/>
            <p:nvPr/>
          </p:nvSpPr>
          <p:spPr>
            <a:xfrm rot="5400000">
              <a:off x="4164013" y="2733675"/>
              <a:ext cx="1287462" cy="1792288"/>
            </a:xfrm>
            <a:prstGeom prst="bentArrow">
              <a:avLst>
                <a:gd name="adj1" fmla="val 18546"/>
                <a:gd name="adj2" fmla="val 16243"/>
                <a:gd name="adj3" fmla="val 18547"/>
                <a:gd name="adj4" fmla="val 43750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400">
                <a:solidFill>
                  <a:schemeClr val="tx1"/>
                </a:solidFill>
              </a:endParaRPr>
            </a:p>
          </p:txBody>
        </p:sp>
        <p:sp>
          <p:nvSpPr>
            <p:cNvPr id="57" name="Flèche vers la gauche 56"/>
            <p:cNvSpPr/>
            <p:nvPr/>
          </p:nvSpPr>
          <p:spPr>
            <a:xfrm>
              <a:off x="2665413" y="5248275"/>
              <a:ext cx="1520825" cy="204788"/>
            </a:xfrm>
            <a:prstGeom prst="lef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400"/>
            </a:p>
          </p:txBody>
        </p:sp>
        <p:sp>
          <p:nvSpPr>
            <p:cNvPr id="63" name="Rectangle avec flèche vers le haut 62"/>
            <p:cNvSpPr/>
            <p:nvPr/>
          </p:nvSpPr>
          <p:spPr>
            <a:xfrm>
              <a:off x="23813" y="5803900"/>
              <a:ext cx="3798887" cy="1054100"/>
            </a:xfrm>
            <a:prstGeom prst="upArrowCallout">
              <a:avLst>
                <a:gd name="adj1" fmla="val 39479"/>
                <a:gd name="adj2" fmla="val 19829"/>
                <a:gd name="adj3" fmla="val 17760"/>
                <a:gd name="adj4" fmla="val 69114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1400">
                  <a:solidFill>
                    <a:srgbClr val="FFFFFF"/>
                  </a:solidFill>
                  <a:ea typeface="ＭＳ Ｐゴシック" charset="-128"/>
                  <a:cs typeface="ＭＳ Ｐゴシック" charset="-128"/>
                </a:rPr>
                <a:t>Data mining tools</a:t>
              </a:r>
            </a:p>
            <a:p>
              <a:pPr algn="ctr">
                <a:defRPr/>
              </a:pPr>
              <a:r>
                <a:rPr lang="en-US" sz="1400">
                  <a:solidFill>
                    <a:srgbClr val="FFFFFF"/>
                  </a:solidFill>
                  <a:ea typeface="ＭＳ Ｐゴシック" charset="-128"/>
                  <a:cs typeface="ＭＳ Ｐゴシック" charset="-128"/>
                </a:rPr>
                <a:t>Command line, Web interface, Root scripts</a:t>
              </a:r>
            </a:p>
          </p:txBody>
        </p:sp>
        <p:sp>
          <p:nvSpPr>
            <p:cNvPr id="96" name="Disque magnétique 95"/>
            <p:cNvSpPr/>
            <p:nvPr/>
          </p:nvSpPr>
          <p:spPr>
            <a:xfrm>
              <a:off x="7146925" y="3306763"/>
              <a:ext cx="1616075" cy="1036637"/>
            </a:xfrm>
            <a:prstGeom prst="flowChartMagneticDisk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en-US" sz="1400" dirty="0"/>
                <a:t>ROOT source (via curl)</a:t>
              </a:r>
            </a:p>
          </p:txBody>
        </p:sp>
        <p:sp>
          <p:nvSpPr>
            <p:cNvPr id="97" name="Stockage à accès séquentiel 96"/>
            <p:cNvSpPr/>
            <p:nvPr/>
          </p:nvSpPr>
          <p:spPr>
            <a:xfrm>
              <a:off x="7218362" y="1993900"/>
              <a:ext cx="1386563" cy="992188"/>
            </a:xfrm>
            <a:prstGeom prst="flowChartMagneticTap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en-US" sz="1400" dirty="0"/>
                <a:t>New dataset</a:t>
              </a:r>
            </a:p>
          </p:txBody>
        </p:sp>
      </p:grpSp>
      <p:sp>
        <p:nvSpPr>
          <p:cNvPr id="19" name="Content Placeholder 2"/>
          <p:cNvSpPr>
            <a:spLocks noGrp="1"/>
          </p:cNvSpPr>
          <p:nvPr>
            <p:ph idx="1"/>
          </p:nvPr>
        </p:nvSpPr>
        <p:spPr>
          <a:xfrm>
            <a:off x="208046" y="1537635"/>
            <a:ext cx="3985588" cy="480695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200" dirty="0" smtClean="0"/>
              <a:t>Using </a:t>
            </a:r>
            <a:r>
              <a:rPr lang="en-US" sz="2200" dirty="0" err="1" smtClean="0"/>
              <a:t>hammercloud</a:t>
            </a:r>
            <a:r>
              <a:rPr lang="en-US" sz="2200" dirty="0" smtClean="0"/>
              <a:t>:</a:t>
            </a:r>
          </a:p>
          <a:p>
            <a:pPr>
              <a:buNone/>
            </a:pPr>
            <a:endParaRPr lang="en-US" sz="2200" dirty="0" smtClean="0"/>
          </a:p>
          <a:p>
            <a:r>
              <a:rPr lang="en-US" sz="2200" dirty="0" smtClean="0"/>
              <a:t>Takes our tests from SVN</a:t>
            </a:r>
          </a:p>
          <a:p>
            <a:r>
              <a:rPr lang="en-US" sz="2200" dirty="0" smtClean="0"/>
              <a:t>Runs on all T2Ds</a:t>
            </a:r>
          </a:p>
          <a:p>
            <a:endParaRPr lang="en-US" sz="2200" dirty="0" smtClean="0"/>
          </a:p>
          <a:p>
            <a:pPr>
              <a:buNone/>
            </a:pPr>
            <a:endParaRPr lang="en-US" sz="2200" dirty="0" smtClean="0"/>
          </a:p>
          <a:p>
            <a:r>
              <a:rPr lang="en-US" sz="2200" dirty="0" smtClean="0"/>
              <a:t>Highly instrumented</a:t>
            </a:r>
          </a:p>
          <a:p>
            <a:pPr>
              <a:buNone/>
            </a:pPr>
            <a:r>
              <a:rPr lang="en-US" sz="2200" dirty="0" smtClean="0"/>
              <a:t>	</a:t>
            </a:r>
            <a:r>
              <a:rPr lang="en-US" sz="2200" dirty="0" smtClean="0"/>
              <a:t> info from </a:t>
            </a:r>
          </a:p>
          <a:p>
            <a:pPr>
              <a:buNone/>
            </a:pPr>
            <a:r>
              <a:rPr lang="en-US" sz="2200" dirty="0" smtClean="0"/>
              <a:t>root (e.g. reads; bytes);</a:t>
            </a:r>
          </a:p>
          <a:p>
            <a:pPr>
              <a:buNone/>
            </a:pPr>
            <a:r>
              <a:rPr lang="en-US" sz="2200" dirty="0" smtClean="0"/>
              <a:t> WN (traffic; load); </a:t>
            </a:r>
          </a:p>
          <a:p>
            <a:pPr>
              <a:buNone/>
            </a:pPr>
            <a:r>
              <a:rPr lang="en-US" sz="2200" dirty="0" smtClean="0"/>
              <a:t>panda (storage type etc.)</a:t>
            </a:r>
          </a:p>
          <a:p>
            <a:pPr>
              <a:buNone/>
            </a:pPr>
            <a:endParaRPr lang="en-GB" sz="2200" dirty="0" smtClean="0">
              <a:solidFill>
                <a:srgbClr val="3366FF"/>
              </a:solidFill>
            </a:endParaRPr>
          </a:p>
          <a:p>
            <a:endParaRPr lang="en-US" sz="2200" dirty="0"/>
          </a:p>
        </p:txBody>
      </p:sp>
      <p:sp>
        <p:nvSpPr>
          <p:cNvPr id="21" name="Rectangle 20"/>
          <p:cNvSpPr/>
          <p:nvPr/>
        </p:nvSpPr>
        <p:spPr>
          <a:xfrm>
            <a:off x="654383" y="6142557"/>
            <a:ext cx="60482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dirty="0" smtClean="0">
                <a:solidFill>
                  <a:srgbClr val="3366FF"/>
                </a:solidFill>
                <a:hlinkClick r:id="rId2"/>
              </a:rPr>
              <a:t>http://ivukotic.web.cern.ch/ivukotic/HC/</a:t>
            </a:r>
            <a:r>
              <a:rPr lang="en-GB" dirty="0" smtClean="0">
                <a:solidFill>
                  <a:srgbClr val="3366FF"/>
                </a:solidFill>
                <a:hlinkClick r:id="rId2"/>
              </a:rPr>
              <a:t>index.asp</a:t>
            </a:r>
            <a:endParaRPr lang="en-GB" dirty="0" smtClean="0">
              <a:solidFill>
                <a:srgbClr val="3366FF"/>
              </a:solidFill>
            </a:endParaRPr>
          </a:p>
          <a:p>
            <a:pPr>
              <a:buNone/>
            </a:pPr>
            <a:endParaRPr lang="en-GB" dirty="0" smtClean="0">
              <a:solidFill>
                <a:srgbClr val="3366FF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160917" y="5470230"/>
            <a:ext cx="290720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Extremely fast feedback:</a:t>
            </a:r>
          </a:p>
          <a:p>
            <a:r>
              <a:rPr lang="en-US" dirty="0" smtClean="0"/>
              <a:t>New feature to test in a.m.</a:t>
            </a:r>
          </a:p>
          <a:p>
            <a:r>
              <a:rPr lang="en-US" dirty="0" smtClean="0"/>
              <a:t>A</a:t>
            </a:r>
            <a:r>
              <a:rPr lang="en-US" dirty="0" smtClean="0"/>
              <a:t>nswers for all </a:t>
            </a:r>
          </a:p>
          <a:p>
            <a:r>
              <a:rPr lang="en-US" dirty="0" smtClean="0"/>
              <a:t>	</a:t>
            </a:r>
            <a:r>
              <a:rPr lang="en-US" dirty="0" smtClean="0"/>
              <a:t>storage systems p.m.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Some Results </a:t>
            </a:r>
            <a:r>
              <a:rPr lang="en-US" dirty="0" smtClean="0"/>
              <a:t>–</a:t>
            </a:r>
            <a:r>
              <a:rPr lang="en-US" dirty="0" smtClean="0"/>
              <a:t> CPU Efficiency</a:t>
            </a:r>
            <a:endParaRPr lang="en-US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DBE91-4175-9543-8000-59925BBED9E0}" type="datetime1">
              <a:rPr lang="en-GB" smtClean="0"/>
              <a:pPr/>
              <a:t>4/19/12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Ilija </a:t>
            </a:r>
            <a:r>
              <a:rPr lang="en-US" dirty="0" err="1" smtClean="0"/>
              <a:t>Vukotic</a:t>
            </a:r>
            <a:r>
              <a:rPr lang="en-US" dirty="0" smtClean="0"/>
              <a:t> </a:t>
            </a:r>
            <a:r>
              <a:rPr lang="en-US" dirty="0" err="1" smtClean="0"/>
              <a:t>ivukotic@cern.ch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48376" y="1234993"/>
            <a:ext cx="5200449" cy="1585575"/>
          </a:xfrm>
          <a:prstGeom prst="rect">
            <a:avLst/>
          </a:prstGeom>
        </p:spPr>
        <p:txBody>
          <a:bodyPr vert="horz" lIns="0" tIns="45720" rIns="0" bIns="45720" rtlCol="0">
            <a:normAutofit fontScale="85000" lnSpcReduction="10000"/>
          </a:bodyPr>
          <a:lstStyle>
            <a:lvl1pPr marL="3429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At S&amp;C week – </a:t>
            </a:r>
            <a:r>
              <a:rPr lang="en-GB" dirty="0" err="1" smtClean="0"/>
              <a:t>Ilija</a:t>
            </a:r>
            <a:r>
              <a:rPr lang="en-GB" dirty="0" smtClean="0"/>
              <a:t> showed these average </a:t>
            </a:r>
            <a:r>
              <a:rPr lang="en-GB" dirty="0" smtClean="0"/>
              <a:t>results over all sites using 17.0.4 (ROOT 5.28)</a:t>
            </a:r>
          </a:p>
          <a:p>
            <a:pPr lvl="1"/>
            <a:r>
              <a:rPr lang="en-GB" dirty="0" smtClean="0"/>
              <a:t>77% Event loop CPU efficiency</a:t>
            </a:r>
          </a:p>
          <a:p>
            <a:r>
              <a:rPr lang="en-GB" dirty="0" smtClean="0"/>
              <a:t>Since updated to 17.1.4 then 17.2.0 (ROOT 5.30)</a:t>
            </a:r>
          </a:p>
          <a:p>
            <a:r>
              <a:rPr lang="en-GB" dirty="0" smtClean="0"/>
              <a:t>Since S&amp;C week also testing ROOT 5.32  </a:t>
            </a:r>
          </a:p>
          <a:p>
            <a:endParaRPr lang="en-GB" dirty="0" smtClean="0"/>
          </a:p>
        </p:txBody>
      </p:sp>
      <p:graphicFrame>
        <p:nvGraphicFramePr>
          <p:cNvPr id="9" name="Graphique 8"/>
          <p:cNvGraphicFramePr>
            <a:graphicFrameLocks/>
          </p:cNvGraphicFramePr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820041834"/>
              </p:ext>
            </p:extLst>
          </p:nvPr>
        </p:nvGraphicFramePr>
        <p:xfrm>
          <a:off x="5355167" y="1130694"/>
          <a:ext cx="3367091" cy="25929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Graphique 9"/>
          <p:cNvGraphicFramePr>
            <a:graphicFrameLocks/>
          </p:cNvGraphicFramePr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838149041"/>
              </p:ext>
            </p:extLst>
          </p:nvPr>
        </p:nvGraphicFramePr>
        <p:xfrm>
          <a:off x="5355167" y="3598333"/>
          <a:ext cx="35814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Double flèche horizontale 10"/>
          <p:cNvSpPr/>
          <p:nvPr/>
        </p:nvSpPr>
        <p:spPr>
          <a:xfrm>
            <a:off x="6753014" y="4878908"/>
            <a:ext cx="1811866" cy="582084"/>
          </a:xfrm>
          <a:prstGeom prst="leftRight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 smtClean="0"/>
              <a:t>comparable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122333" y="6218237"/>
            <a:ext cx="1979084" cy="36512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 smtClean="0"/>
              <a:t>Realistic analysis</a:t>
            </a:r>
            <a:endParaRPr lang="en-US" dirty="0"/>
          </a:p>
        </p:txBody>
      </p:sp>
      <p:sp>
        <p:nvSpPr>
          <p:cNvPr id="13" name="Flèche à angle droit 12"/>
          <p:cNvSpPr/>
          <p:nvPr/>
        </p:nvSpPr>
        <p:spPr>
          <a:xfrm>
            <a:off x="7004050" y="5917141"/>
            <a:ext cx="1653117" cy="483659"/>
          </a:xfrm>
          <a:prstGeom prst="bentUp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15"/>
          <p:cNvGrpSpPr/>
          <p:nvPr/>
        </p:nvGrpSpPr>
        <p:grpSpPr>
          <a:xfrm>
            <a:off x="248376" y="2820568"/>
            <a:ext cx="4890210" cy="3946932"/>
            <a:chOff x="248376" y="2820568"/>
            <a:chExt cx="4890210" cy="3946932"/>
          </a:xfrm>
        </p:grpSpPr>
        <p:pic>
          <p:nvPicPr>
            <p:cNvPr id="12" name="Picture 11" descr="Root23-30Change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4"/>
                <a:srcRect l="8337" r="8337" b="54707"/>
                <a:stretch>
                  <a:fillRect/>
                </a:stretch>
              </p:blipFill>
            </mc:Choice>
            <mc:Fallback>
              <p:blipFill>
                <a:blip r:embed="rId5"/>
                <a:srcRect l="8337" r="8337" b="54707"/>
                <a:stretch>
                  <a:fillRect/>
                </a:stretch>
              </p:blipFill>
            </mc:Fallback>
          </mc:AlternateContent>
          <p:spPr>
            <a:xfrm>
              <a:off x="248376" y="3005763"/>
              <a:ext cx="4890210" cy="3761737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911876" y="2820568"/>
              <a:ext cx="163165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ROOT 5.28</a:t>
              </a:r>
            </a:p>
            <a:p>
              <a:r>
                <a:rPr lang="en-US" dirty="0" smtClean="0"/>
                <a:t>(Athena 17.0.4)</a:t>
              </a:r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124200" y="2820568"/>
              <a:ext cx="163165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ROOT 5.30</a:t>
              </a:r>
            </a:p>
            <a:p>
              <a:r>
                <a:rPr lang="en-US" dirty="0" smtClean="0"/>
                <a:t>(Athena 17.1.4)</a:t>
              </a:r>
              <a:endParaRPr lang="en-US" dirty="0"/>
            </a:p>
          </p:txBody>
        </p:sp>
        <p:cxnSp>
          <p:nvCxnSpPr>
            <p:cNvPr id="19" name="Straight Connector 18"/>
            <p:cNvCxnSpPr/>
            <p:nvPr/>
          </p:nvCxnSpPr>
          <p:spPr>
            <a:xfrm rot="5400000" flipH="1" flipV="1">
              <a:off x="924914" y="4683880"/>
              <a:ext cx="3728211" cy="1588"/>
            </a:xfrm>
            <a:prstGeom prst="line">
              <a:avLst/>
            </a:prstGeom>
            <a:ln w="63500">
              <a:solidFill>
                <a:schemeClr val="accent3">
                  <a:alpha val="99000"/>
                </a:schemeClr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388052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Looking forward: Root 5.32</a:t>
            </a:r>
            <a:endParaRPr lang="en-US" dirty="0"/>
          </a:p>
        </p:txBody>
      </p:sp>
      <p:pic>
        <p:nvPicPr>
          <p:cNvPr id="5" name="Content Placeholder 4" descr="Root530v532.pdf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l="-11572" r="-11572"/>
              <a:stretch>
                <a:fillRect/>
              </a:stretch>
            </p:blipFill>
          </mc:Choice>
          <mc:Fallback>
            <p:blipFill>
              <a:blip r:embed="rId3"/>
              <a:srcRect l="-11572" r="-11572"/>
              <a:stretch>
                <a:fillRect/>
              </a:stretch>
            </p:blipFill>
          </mc:Fallback>
        </mc:AlternateContent>
        <p:spPr>
          <a:xfrm>
            <a:off x="-295903" y="1706327"/>
            <a:ext cx="7766567" cy="4603717"/>
          </a:xfrm>
        </p:spPr>
      </p:pic>
      <p:sp>
        <p:nvSpPr>
          <p:cNvPr id="7" name="TextBox 6"/>
          <p:cNvSpPr txBox="1"/>
          <p:nvPr/>
        </p:nvSpPr>
        <p:spPr>
          <a:xfrm>
            <a:off x="6752043" y="2323433"/>
            <a:ext cx="193475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400" dirty="0" smtClean="0"/>
              <a:t> Possibly some advantage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D3PD users needn’t be tied to </a:t>
            </a:r>
            <a:r>
              <a:rPr lang="en-US" sz="2400" dirty="0" err="1" smtClean="0"/>
              <a:t>athena</a:t>
            </a:r>
            <a:r>
              <a:rPr lang="en-US" sz="2400" dirty="0" smtClean="0"/>
              <a:t> releases</a:t>
            </a:r>
          </a:p>
          <a:p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2355450" y="1706327"/>
            <a:ext cx="3002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100% read, TTC on (30MB)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Tuning D3PDs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417688" cy="4526280"/>
          </a:xfrm>
        </p:spPr>
        <p:txBody>
          <a:bodyPr/>
          <a:lstStyle/>
          <a:p>
            <a:pPr>
              <a:buNone/>
            </a:pPr>
            <a:r>
              <a:rPr lang="en-US" sz="2400" dirty="0" smtClean="0"/>
              <a:t>Write (in 17.1.4 (ROOT 5.30)) with different zip levels/ </a:t>
            </a:r>
            <a:r>
              <a:rPr lang="en-US" sz="2400" dirty="0" err="1" smtClean="0"/>
              <a:t>autoflush</a:t>
            </a:r>
            <a:r>
              <a:rPr lang="en-US" sz="2400" dirty="0" smtClean="0"/>
              <a:t> buffer size (thanks Attila for adding flags)</a:t>
            </a:r>
          </a:p>
          <a:p>
            <a:endParaRPr lang="en-US" dirty="0"/>
          </a:p>
        </p:txBody>
      </p:sp>
      <p:pic>
        <p:nvPicPr>
          <p:cNvPr id="4" name="Picture 3" descr="ZipCompareSites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33257" y="2583809"/>
            <a:ext cx="5935601" cy="401987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68858" y="2521849"/>
            <a:ext cx="2975142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000" dirty="0" smtClean="0"/>
              <a:t>Small benefits at some sites from zip 6 instead of current default 1.</a:t>
            </a:r>
          </a:p>
          <a:p>
            <a:pPr>
              <a:buFont typeface="Arial"/>
              <a:buChar char="•"/>
            </a:pPr>
            <a:endParaRPr lang="en-US" sz="2000" dirty="0" smtClean="0"/>
          </a:p>
          <a:p>
            <a:pPr>
              <a:buFont typeface="Arial"/>
              <a:buChar char="•"/>
            </a:pPr>
            <a:r>
              <a:rPr lang="en-US" sz="2000" dirty="0" smtClean="0"/>
              <a:t>Also stage-in time not included here for copy to WN sites (BNL; Glasgow) – zip 6 files are ~5% smaller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Also gain disk space</a:t>
            </a:r>
          </a:p>
          <a:p>
            <a:endParaRPr lang="en-US" sz="2000" dirty="0" smtClean="0"/>
          </a:p>
          <a:p>
            <a:pPr>
              <a:buFont typeface="Arial"/>
              <a:buChar char="•"/>
            </a:pPr>
            <a:r>
              <a:rPr lang="en-US" sz="2000" dirty="0" smtClean="0"/>
              <a:t> Should change zip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3 MB auto flush definitely</a:t>
            </a:r>
          </a:p>
          <a:p>
            <a:r>
              <a:rPr lang="en-US" dirty="0" smtClean="0"/>
              <a:t>n</a:t>
            </a:r>
            <a:r>
              <a:rPr lang="en-US" dirty="0" smtClean="0"/>
              <a:t>ot good!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627493" y="2603454"/>
            <a:ext cx="3060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100% read, TTC on (30 MB)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Using larger 300 MB </a:t>
            </a:r>
            <a:r>
              <a:rPr lang="en-US" dirty="0" err="1" smtClean="0"/>
              <a:t>TTreeCache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553297"/>
            <a:ext cx="8229600" cy="4526280"/>
          </a:xfrm>
        </p:spPr>
        <p:txBody>
          <a:bodyPr/>
          <a:lstStyle/>
          <a:p>
            <a:r>
              <a:rPr lang="en-US" dirty="0" smtClean="0"/>
              <a:t>In Root 5.32: improvement even if </a:t>
            </a:r>
            <a:r>
              <a:rPr lang="en-US" dirty="0" err="1" smtClean="0"/>
              <a:t>AutoFlush</a:t>
            </a:r>
            <a:r>
              <a:rPr lang="en-US" dirty="0" smtClean="0"/>
              <a:t> size 30M</a:t>
            </a:r>
            <a:endParaRPr lang="en-US" dirty="0"/>
          </a:p>
        </p:txBody>
      </p:sp>
      <p:pic>
        <p:nvPicPr>
          <p:cNvPr id="7" name="Picture 6" descr="300MBBufferZipSite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47816" y="2558196"/>
            <a:ext cx="5988706" cy="405584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236522" y="3116359"/>
            <a:ext cx="275256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Some winners </a:t>
            </a:r>
          </a:p>
          <a:p>
            <a:r>
              <a:rPr lang="en-US" sz="2400" dirty="0" smtClean="0"/>
              <a:t>– seemingly those reading from local disk  </a:t>
            </a:r>
          </a:p>
          <a:p>
            <a:endParaRPr lang="en-US" sz="2400" dirty="0" smtClean="0"/>
          </a:p>
          <a:p>
            <a:r>
              <a:rPr lang="en-US" sz="2400" dirty="0" smtClean="0"/>
              <a:t>At some point </a:t>
            </a:r>
          </a:p>
          <a:p>
            <a:r>
              <a:rPr lang="en-US" sz="2400" dirty="0" smtClean="0"/>
              <a:t>w</a:t>
            </a:r>
            <a:r>
              <a:rPr lang="en-US" sz="2400" dirty="0" smtClean="0"/>
              <a:t>ould use too much memory </a:t>
            </a:r>
          </a:p>
          <a:p>
            <a:endParaRPr lang="en-US" sz="24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1627493" y="2603454"/>
            <a:ext cx="2185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100% read, TTC on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Doug asked for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Would a </a:t>
            </a:r>
            <a:r>
              <a:rPr lang="en-US" dirty="0" err="1" smtClean="0"/>
              <a:t>pROOT</a:t>
            </a:r>
            <a:r>
              <a:rPr lang="en-US" dirty="0" smtClean="0"/>
              <a:t> wrapper where panda owns the event loop be good?</a:t>
            </a:r>
          </a:p>
          <a:p>
            <a:r>
              <a:rPr lang="en-US" dirty="0" smtClean="0"/>
              <a:t>Tests </a:t>
            </a:r>
            <a:r>
              <a:rPr lang="en-US" dirty="0" err="1" smtClean="0"/>
              <a:t>Ilija's</a:t>
            </a:r>
            <a:r>
              <a:rPr lang="en-US" dirty="0" smtClean="0"/>
              <a:t> </a:t>
            </a:r>
            <a:r>
              <a:rPr lang="en-US" dirty="0" smtClean="0"/>
              <a:t>been doing on federated </a:t>
            </a:r>
            <a:r>
              <a:rPr lang="en-US" dirty="0" err="1" smtClean="0"/>
              <a:t>xrootd</a:t>
            </a:r>
            <a:r>
              <a:rPr lang="en-US" dirty="0" smtClean="0"/>
              <a:t> storage. </a:t>
            </a:r>
            <a:r>
              <a:rPr lang="en-US" dirty="0" smtClean="0"/>
              <a:t> </a:t>
            </a:r>
          </a:p>
          <a:p>
            <a:r>
              <a:rPr lang="en-US" dirty="0" smtClean="0"/>
              <a:t>New information </a:t>
            </a:r>
            <a:r>
              <a:rPr lang="en-US" dirty="0" smtClean="0"/>
              <a:t>on direct read performance </a:t>
            </a:r>
            <a:r>
              <a:rPr lang="en-US" dirty="0" err="1" smtClean="0"/>
              <a:t>vs</a:t>
            </a:r>
            <a:r>
              <a:rPr lang="en-US" dirty="0" smtClean="0"/>
              <a:t> copy </a:t>
            </a:r>
            <a:r>
              <a:rPr lang="en-US" dirty="0" smtClean="0"/>
              <a:t>to scratch? </a:t>
            </a:r>
            <a:r>
              <a:rPr lang="en-US" dirty="0" smtClean="0"/>
              <a:t> </a:t>
            </a:r>
          </a:p>
          <a:p>
            <a:r>
              <a:rPr lang="en-US" dirty="0" smtClean="0"/>
              <a:t>Do </a:t>
            </a:r>
            <a:r>
              <a:rPr lang="en-US" dirty="0" smtClean="0"/>
              <a:t>we know how much of a file is being read.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Codex">
      <a:dk1>
        <a:sysClr val="windowText" lastClr="000000"/>
      </a:dk1>
      <a:lt1>
        <a:sysClr val="window" lastClr="FFFFFF"/>
      </a:lt1>
      <a:dk2>
        <a:srgbClr val="59564B"/>
      </a:dk2>
      <a:lt2>
        <a:srgbClr val="DFDAC7"/>
      </a:lt2>
      <a:accent1>
        <a:srgbClr val="990000"/>
      </a:accent1>
      <a:accent2>
        <a:srgbClr val="EFAB16"/>
      </a:accent2>
      <a:accent3>
        <a:srgbClr val="78AC35"/>
      </a:accent3>
      <a:accent4>
        <a:srgbClr val="35ACA2"/>
      </a:accent4>
      <a:accent5>
        <a:srgbClr val="4083CF"/>
      </a:accent5>
      <a:accent6>
        <a:srgbClr val="0D335E"/>
      </a:accent6>
      <a:hlink>
        <a:srgbClr val="EF8E1C"/>
      </a:hlink>
      <a:folHlink>
        <a:srgbClr val="FEC60B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Foundry.thmx</Template>
  <TotalTime>2998</TotalTime>
  <Words>1260</Words>
  <Application>Microsoft Macintosh PowerPoint</Application>
  <PresentationFormat>On-screen Show (4:3)</PresentationFormat>
  <Paragraphs>220</Paragraphs>
  <Slides>21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Foundry</vt:lpstr>
      <vt:lpstr>Analysis I/O Tuning</vt:lpstr>
      <vt:lpstr>Background</vt:lpstr>
      <vt:lpstr>Background</vt:lpstr>
      <vt:lpstr>Built Testing Framework</vt:lpstr>
      <vt:lpstr>Some Results – CPU Efficiency</vt:lpstr>
      <vt:lpstr>Looking forward: Root 5.32</vt:lpstr>
      <vt:lpstr>Tuning D3PDs</vt:lpstr>
      <vt:lpstr>Using larger 300 MB TTreeCache</vt:lpstr>
      <vt:lpstr>Doug asked for </vt:lpstr>
      <vt:lpstr> pROOT: a reason why:</vt:lpstr>
      <vt:lpstr>pROOT: a reason not</vt:lpstr>
      <vt:lpstr>ROOT tuning for WAN</vt:lpstr>
      <vt:lpstr> WAN tuning - asynch prefetching</vt:lpstr>
      <vt:lpstr>How much of a file is being read. </vt:lpstr>
      <vt:lpstr>Direct read: a reason why</vt:lpstr>
      <vt:lpstr>Direct reads: a reason why</vt:lpstr>
      <vt:lpstr>Conclusions</vt:lpstr>
      <vt:lpstr>Backup</vt:lpstr>
      <vt:lpstr>The stuff we’re storing</vt:lpstr>
      <vt:lpstr>Background: prun / D3PD use</vt:lpstr>
      <vt:lpstr>Test reading limited branches</vt:lpstr>
    </vt:vector>
  </TitlesOfParts>
  <Company>Edinburgh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Analysis I/O Tuning</dc:title>
  <dc:creator>Wahid Bhimji</dc:creator>
  <cp:lastModifiedBy>Wahid Bhimji</cp:lastModifiedBy>
  <cp:revision>8</cp:revision>
  <dcterms:created xsi:type="dcterms:W3CDTF">2012-04-17T09:17:28Z</dcterms:created>
  <dcterms:modified xsi:type="dcterms:W3CDTF">2012-04-19T10:47:25Z</dcterms:modified>
</cp:coreProperties>
</file>