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8" r:id="rId3"/>
    <p:sldId id="260" r:id="rId4"/>
    <p:sldId id="270" r:id="rId5"/>
    <p:sldId id="288" r:id="rId6"/>
    <p:sldId id="289" r:id="rId7"/>
    <p:sldId id="290" r:id="rId8"/>
    <p:sldId id="291" r:id="rId9"/>
    <p:sldId id="292" r:id="rId10"/>
    <p:sldId id="284" r:id="rId11"/>
    <p:sldId id="271" r:id="rId12"/>
    <p:sldId id="293" r:id="rId13"/>
    <p:sldId id="275" r:id="rId14"/>
    <p:sldId id="276" r:id="rId15"/>
    <p:sldId id="277" r:id="rId16"/>
    <p:sldId id="278" r:id="rId17"/>
    <p:sldId id="280" r:id="rId18"/>
    <p:sldId id="281" r:id="rId19"/>
    <p:sldId id="282" r:id="rId20"/>
    <p:sldId id="283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0" d="100"/>
          <a:sy n="120" d="100"/>
        </p:scale>
        <p:origin x="-6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AU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581DCE5-2738-C742-AF37-23E30AA5BAFB}" type="datetimeFigureOut">
              <a:rPr lang="en-US" smtClean="0"/>
              <a:pPr/>
              <a:t>18/04/2012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7258661-ADA8-AF4B-B39D-59C5CA05A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getFile.py/access?contribId=13&amp;resId=0&amp;materialId=slides&amp;confId=172988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LCG/WLCGTEGDataManagement" TargetMode="External"/><Relationship Id="rId3" Type="http://schemas.openxmlformats.org/officeDocument/2006/relationships/hyperlink" Target="https://twiki.cern.ch/twiki/bin/view/LCG/WLCGTEGStorag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web.cern.ch/record/1352472?ln=en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LCG/AAIOnStorageSystem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TopicsDataStorageTEG" TargetMode="External"/><Relationship Id="rId4" Type="http://schemas.openxmlformats.org/officeDocument/2006/relationships/hyperlink" Target="https://twiki.cern.ch/twiki/bin/view/LCG/WLCGTEGDataManagement_ALICE" TargetMode="External"/><Relationship Id="rId5" Type="http://schemas.openxmlformats.org/officeDocument/2006/relationships/hyperlink" Target="https://twiki.cern.ch/twiki/bin/view/LCG/WLCGTEGDataManagement_ATLAS" TargetMode="External"/><Relationship Id="rId6" Type="http://schemas.openxmlformats.org/officeDocument/2006/relationships/hyperlink" Target="https://twiki.cern.ch/twiki/bin/view/LCG/WLCGTEGDataManagement_CMS" TargetMode="External"/><Relationship Id="rId7" Type="http://schemas.openxmlformats.org/officeDocument/2006/relationships/hyperlink" Target="https://twiki.cern.ch/twiki/bin/view/LCG/WLCGTEGDataManagement_LHCb" TargetMode="External"/><Relationship Id="rId8" Type="http://schemas.openxmlformats.org/officeDocument/2006/relationships/hyperlink" Target="https://indico.cern.ch/conferenceDisplay.py?confId=165687" TargetMode="External"/><Relationship Id="rId9" Type="http://schemas.openxmlformats.org/officeDocument/2006/relationships/hyperlink" Target="https://twiki.cern.ch/twiki/bin/view/LCG/ReportDataStorageTE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LCG/WLCGTEGStorage%23Introductory_questionnair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0181" y="660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  <a:cs typeface="Calibri" charset="0"/>
                <a:sym typeface="Calibri" charset="0"/>
              </a:rPr>
              <a:t>Data &amp; Storage Management TEGs</a:t>
            </a:r>
            <a:r>
              <a:rPr lang="en-US" dirty="0">
                <a:latin typeface="Calibri" charset="0"/>
                <a:sym typeface="Calibri" charset="0"/>
              </a:rPr>
              <a:t/>
            </a:r>
            <a:br>
              <a:rPr lang="en-US" dirty="0">
                <a:latin typeface="Calibri" charset="0"/>
                <a:sym typeface="Calibri" charset="0"/>
              </a:rPr>
            </a:br>
            <a:r>
              <a:rPr lang="en-US" sz="4000" dirty="0">
                <a:latin typeface="Calibri" charset="0"/>
                <a:cs typeface="Calibri" charset="0"/>
                <a:sym typeface="Calibri" charset="0"/>
              </a:rPr>
              <a:t>Summary of recommendations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5980" y="2578634"/>
            <a:ext cx="6400800" cy="1752600"/>
          </a:xfrm>
        </p:spPr>
        <p:txBody>
          <a:bodyPr/>
          <a:lstStyle/>
          <a:p>
            <a:r>
              <a:rPr lang="en-US" dirty="0">
                <a:latin typeface="Calibri" charset="0"/>
                <a:cs typeface="Calibri" charset="0"/>
                <a:sym typeface="Calibri" charset="0"/>
              </a:rPr>
              <a:t>Wahid </a:t>
            </a:r>
            <a:r>
              <a:rPr lang="en-US" dirty="0" err="1">
                <a:latin typeface="Calibri" charset="0"/>
                <a:cs typeface="Calibri" charset="0"/>
                <a:sym typeface="Calibri" charset="0"/>
              </a:rPr>
              <a:t>Bhimji</a:t>
            </a:r>
            <a:r>
              <a:rPr lang="en-US" dirty="0">
                <a:latin typeface="Calibri" charset="0"/>
                <a:cs typeface="Calibri" charset="0"/>
                <a:sym typeface="Calibri" charset="0"/>
              </a:rPr>
              <a:t>, Brian </a:t>
            </a:r>
            <a:r>
              <a:rPr lang="en-US" dirty="0" err="1">
                <a:latin typeface="Calibri" charset="0"/>
                <a:cs typeface="Calibri" charset="0"/>
                <a:sym typeface="Calibri" charset="0"/>
              </a:rPr>
              <a:t>Bockelman</a:t>
            </a:r>
            <a:r>
              <a:rPr lang="en-US" dirty="0">
                <a:latin typeface="Calibri" charset="0"/>
                <a:cs typeface="Calibri" charset="0"/>
                <a:sym typeface="Calibri" charset="0"/>
              </a:rPr>
              <a:t>, Daniele </a:t>
            </a:r>
            <a:r>
              <a:rPr lang="en-US" dirty="0" err="1">
                <a:latin typeface="Calibri" charset="0"/>
                <a:cs typeface="Calibri" charset="0"/>
                <a:sym typeface="Calibri" charset="0"/>
              </a:rPr>
              <a:t>Bonacorsi</a:t>
            </a:r>
            <a:r>
              <a:rPr lang="en-US" dirty="0">
                <a:latin typeface="Calibri" charset="0"/>
                <a:cs typeface="Calibri" charset="0"/>
                <a:sym typeface="Calibri" charset="0"/>
              </a:rPr>
              <a:t>, </a:t>
            </a:r>
            <a:r>
              <a:rPr lang="en-US" u="sng" dirty="0">
                <a:latin typeface="Calibri" charset="0"/>
                <a:cs typeface="Calibri" charset="0"/>
                <a:sym typeface="Calibri" charset="0"/>
              </a:rPr>
              <a:t>Dirk </a:t>
            </a:r>
            <a:r>
              <a:rPr lang="en-US" u="sng" dirty="0" smtClean="0">
                <a:latin typeface="Calibri" charset="0"/>
                <a:cs typeface="Calibri" charset="0"/>
                <a:sym typeface="Calibri" charset="0"/>
              </a:rPr>
              <a:t>Duellmann</a:t>
            </a:r>
            <a:endParaRPr lang="en-US" dirty="0">
              <a:latin typeface="Calibri" charset="0"/>
              <a:sym typeface="Calibri" charset="0"/>
            </a:endParaRPr>
          </a:p>
          <a:p>
            <a:r>
              <a:rPr lang="en-US" dirty="0" smtClean="0"/>
              <a:t>GDB,</a:t>
            </a:r>
            <a:r>
              <a:rPr lang="en-US" dirty="0" smtClean="0"/>
              <a:t> CERN</a:t>
            </a:r>
            <a:endParaRPr lang="en-US" dirty="0" smtClean="0"/>
          </a:p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April 2012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Recommendations and Observations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&amp; Federations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73" y="1398830"/>
            <a:ext cx="8686800" cy="4525963"/>
          </a:xfrm>
        </p:spPr>
        <p:txBody>
          <a:bodyPr/>
          <a:lstStyle/>
          <a:p>
            <a:r>
              <a:rPr lang="en-US" dirty="0" smtClean="0"/>
              <a:t>Current option is only </a:t>
            </a:r>
            <a:r>
              <a:rPr lang="en-US" dirty="0" err="1" smtClean="0"/>
              <a:t>xrootd</a:t>
            </a:r>
            <a:endParaRPr lang="en-US" dirty="0" smtClean="0"/>
          </a:p>
          <a:p>
            <a:pPr lvl="1" algn="just"/>
            <a:r>
              <a:rPr lang="en-US" dirty="0" smtClean="0"/>
              <a:t>Activity in http that should be supported (e.g. </a:t>
            </a:r>
            <a:r>
              <a:rPr lang="en-US" dirty="0" smtClean="0">
                <a:hlinkClick r:id="rId2"/>
              </a:rPr>
              <a:t>DPM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(NFS 4.1 possible but not near happening for this)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R1: HTTP </a:t>
            </a:r>
            <a:r>
              <a:rPr lang="en-US" dirty="0" err="1" smtClean="0">
                <a:solidFill>
                  <a:srgbClr val="C0504D"/>
                </a:solidFill>
              </a:rPr>
              <a:t>plugin</a:t>
            </a:r>
            <a:r>
              <a:rPr lang="en-US" dirty="0" smtClean="0">
                <a:solidFill>
                  <a:srgbClr val="C0504D"/>
                </a:solidFill>
              </a:rPr>
              <a:t> to </a:t>
            </a:r>
            <a:r>
              <a:rPr lang="en-US" dirty="0" err="1" smtClean="0">
                <a:solidFill>
                  <a:srgbClr val="C0504D"/>
                </a:solidFill>
              </a:rPr>
              <a:t>xrootd</a:t>
            </a:r>
            <a:endParaRPr lang="en-US" dirty="0" smtClean="0">
              <a:solidFill>
                <a:srgbClr val="C0504D"/>
              </a:solidFill>
            </a:endParaRPr>
          </a:p>
          <a:p>
            <a:r>
              <a:rPr lang="en-US" dirty="0" smtClean="0"/>
              <a:t>Activity in ALICE ; CMS; ATLAS </a:t>
            </a:r>
          </a:p>
          <a:p>
            <a:r>
              <a:rPr lang="en-US" dirty="0" smtClean="0"/>
              <a:t>All anticipate &lt; 10 % of traffic this way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R2: Monitoring of federation network bandwidth</a:t>
            </a:r>
          </a:p>
          <a:p>
            <a:r>
              <a:rPr lang="en-US" dirty="0" smtClean="0"/>
              <a:t>Breakdown of what features experiments expect.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R3: Topical working groups on open questions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95E1C-9123-F648-8DE4-4E139FDBCDDB}" type="slidenum">
              <a:rPr lang="en-US"/>
              <a:pPr/>
              <a:t>12</a:t>
            </a:fld>
            <a:endParaRPr lang="en-US"/>
          </a:p>
        </p:txBody>
      </p:sp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xfrm>
            <a:off x="455414" y="274588"/>
            <a:ext cx="8233172" cy="11430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/>
          <a:lstStyle/>
          <a:p>
            <a:r>
              <a:rPr lang="en-US" dirty="0">
                <a:latin typeface="Calibri" charset="0"/>
                <a:cs typeface="Calibri" charset="0"/>
                <a:sym typeface="Calibri" charset="0"/>
              </a:rPr>
              <a:t>Topical Working Groups</a:t>
            </a:r>
            <a:endParaRPr lang="en-US" dirty="0">
              <a:latin typeface="Calibri" charset="0"/>
              <a:sym typeface="Calibri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Font typeface="Calibri" charset="0"/>
              <a:buChar char="•"/>
            </a:pPr>
            <a:r>
              <a:rPr lang="en-US" sz="1800" dirty="0">
                <a:latin typeface="Calibri" charset="0"/>
                <a:cs typeface="Calibri" charset="0"/>
                <a:sym typeface="Calibri" charset="0"/>
              </a:rPr>
              <a:t>Launch working groups to follow up a list  of technical topics in the context of the GDB:</a:t>
            </a:r>
            <a:endParaRPr lang="en-US" sz="1800" dirty="0">
              <a:latin typeface="Calibri" charset="0"/>
              <a:sym typeface="Calibri" charset="0"/>
            </a:endParaRPr>
          </a:p>
          <a:p>
            <a:pPr marL="535762" lvl="1">
              <a:spcBef>
                <a:spcPts val="1652"/>
              </a:spcBef>
              <a:buFont typeface="Calibri" charset="0"/>
              <a:buChar char="•"/>
            </a:pPr>
            <a:r>
              <a:rPr lang="en-US" sz="1800" dirty="0">
                <a:latin typeface="Calibri" charset="0"/>
                <a:cs typeface="Calibri" charset="0"/>
                <a:sym typeface="Calibri" charset="0"/>
              </a:rPr>
              <a:t>Detailing the process of publishing new data into the read-only placement layer </a:t>
            </a:r>
            <a:endParaRPr lang="en-US" sz="1800" dirty="0">
              <a:latin typeface="Calibri" charset="0"/>
              <a:sym typeface="Calibri" charset="0"/>
            </a:endParaRPr>
          </a:p>
          <a:p>
            <a:pPr marL="535762" lvl="1">
              <a:spcBef>
                <a:spcPts val="1652"/>
              </a:spcBef>
              <a:buFont typeface="Calibri" charset="0"/>
              <a:buChar char="•"/>
            </a:pPr>
            <a:r>
              <a:rPr lang="en-US" sz="1800" dirty="0">
                <a:latin typeface="Calibri" charset="0"/>
                <a:cs typeface="Calibri" charset="0"/>
                <a:sym typeface="Calibri" charset="0"/>
              </a:rPr>
              <a:t>Investigating a more strict separation of read-only and read-write data for increased </a:t>
            </a:r>
            <a:r>
              <a:rPr lang="en-US" sz="1800" dirty="0" smtClean="0">
                <a:latin typeface="Calibri" charset="0"/>
                <a:cs typeface="Calibri" charset="0"/>
                <a:sym typeface="Calibri" charset="0"/>
              </a:rPr>
              <a:t>scaling</a:t>
            </a:r>
            <a:r>
              <a:rPr lang="en-US" sz="1800" dirty="0">
                <a:latin typeface="Calibri" charset="0"/>
                <a:cs typeface="Calibri" charset="0"/>
                <a:sym typeface="Calibri" charset="0"/>
              </a:rPr>
              <a:t>, stricter consistency guarantees and possibly definition of pure read-only cache implementations with reduced service levels (i.e. relevance for higher Tier sites). </a:t>
            </a:r>
            <a:endParaRPr lang="en-US" sz="1800" dirty="0">
              <a:latin typeface="Calibri" charset="0"/>
              <a:sym typeface="Calibri" charset="0"/>
            </a:endParaRPr>
          </a:p>
          <a:p>
            <a:pPr marL="535762" lvl="1">
              <a:spcBef>
                <a:spcPts val="1652"/>
              </a:spcBef>
              <a:buFont typeface="Calibri" charset="0"/>
              <a:buChar char="•"/>
            </a:pPr>
            <a:r>
              <a:rPr lang="en-US" sz="1800" dirty="0">
                <a:latin typeface="Calibri" charset="0"/>
                <a:cs typeface="Calibri" charset="0"/>
                <a:sym typeface="Calibri" charset="0"/>
              </a:rPr>
              <a:t>Feasibility of moving a significant fraction of the current (read-only) data to world readable access avoiding the protocol overhead of fully authenticated protocols (assuming auditing to protect against denial of service attacks). </a:t>
            </a:r>
            <a:endParaRPr lang="en-US" sz="1800" dirty="0">
              <a:latin typeface="Calibri" charset="0"/>
              <a:sym typeface="Calibri" charset="0"/>
            </a:endParaRPr>
          </a:p>
          <a:p>
            <a:pPr marL="535762" lvl="1">
              <a:spcBef>
                <a:spcPts val="1652"/>
              </a:spcBef>
              <a:buFont typeface="Calibri" charset="0"/>
              <a:buChar char="•"/>
            </a:pPr>
            <a:r>
              <a:rPr lang="en-US" sz="1800" dirty="0">
                <a:latin typeface="Calibri" charset="0"/>
                <a:cs typeface="Calibri" charset="0"/>
                <a:sym typeface="Calibri" charset="0"/>
              </a:rPr>
              <a:t>Investigating federation as repair mechanism of placed data; questions to answers would be: </a:t>
            </a:r>
            <a:endParaRPr lang="en-US" sz="1800" dirty="0" smtClean="0">
              <a:latin typeface="Calibri" charset="0"/>
              <a:cs typeface="Calibri" charset="0"/>
              <a:sym typeface="Calibri" charset="0"/>
            </a:endParaRPr>
          </a:p>
          <a:p>
            <a:pPr marL="935812" lvl="2">
              <a:spcBef>
                <a:spcPts val="1652"/>
              </a:spcBef>
              <a:buFont typeface="Calibri" charset="0"/>
              <a:buChar char="•"/>
            </a:pPr>
            <a:r>
              <a:rPr lang="en-US" sz="1400" dirty="0" smtClean="0">
                <a:latin typeface="Calibri" charset="0"/>
                <a:cs typeface="Calibri" charset="0"/>
                <a:sym typeface="Calibri" charset="0"/>
              </a:rPr>
              <a:t>Who </a:t>
            </a:r>
            <a:r>
              <a:rPr lang="en-US" sz="1400" dirty="0">
                <a:latin typeface="Calibri" charset="0"/>
                <a:cs typeface="Calibri" charset="0"/>
                <a:sym typeface="Calibri" charset="0"/>
              </a:rPr>
              <a:t>initiates repair? Which inter-site trust relationship needs to be in place? How proactive is this repair? (e.g. regular site checksum scans or repair &amp; redirect after checksum mismatch) How is the space accounting done? How do we address the repair of missing metadata? </a:t>
            </a:r>
            <a:endParaRPr lang="en-US" sz="1400" dirty="0">
              <a:latin typeface="Calibri" charset="0"/>
              <a:sym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505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Point-to-</a:t>
            </a:r>
            <a:r>
              <a:rPr lang="en-US" dirty="0" smtClean="0"/>
              <a:t>point </a:t>
            </a:r>
            <a:r>
              <a:rPr lang="en-US" dirty="0" smtClean="0"/>
              <a:t>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838" y="1600200"/>
            <a:ext cx="8927161" cy="4525963"/>
          </a:xfrm>
        </p:spPr>
        <p:txBody>
          <a:bodyPr/>
          <a:lstStyle/>
          <a:p>
            <a:r>
              <a:rPr lang="en-US" dirty="0" err="1" smtClean="0"/>
              <a:t>GridFTP</a:t>
            </a:r>
            <a:r>
              <a:rPr lang="en-US" dirty="0" smtClean="0"/>
              <a:t> is ubiquitous and must be supported in medium term</a:t>
            </a:r>
          </a:p>
          <a:p>
            <a:pPr lvl="1">
              <a:buNone/>
            </a:pPr>
            <a:r>
              <a:rPr lang="en-US" dirty="0" smtClean="0">
                <a:solidFill>
                  <a:srgbClr val="C0504D"/>
                </a:solidFill>
              </a:rPr>
              <a:t>R4: </a:t>
            </a:r>
            <a:r>
              <a:rPr lang="en-US" dirty="0" err="1" smtClean="0">
                <a:solidFill>
                  <a:srgbClr val="C0504D"/>
                </a:solidFill>
              </a:rPr>
              <a:t>gridFTP</a:t>
            </a:r>
            <a:r>
              <a:rPr lang="en-US" dirty="0" smtClean="0">
                <a:solidFill>
                  <a:srgbClr val="C0504D"/>
                </a:solidFill>
              </a:rPr>
              <a:t>: use recent versions; exploit session reuse.</a:t>
            </a:r>
          </a:p>
          <a:p>
            <a:r>
              <a:rPr lang="en-US" dirty="0" err="1" smtClean="0"/>
              <a:t>Xrootd</a:t>
            </a:r>
            <a:r>
              <a:rPr lang="en-US" dirty="0" smtClean="0"/>
              <a:t> is currently used alternative: </a:t>
            </a:r>
          </a:p>
          <a:p>
            <a:pPr lvl="1">
              <a:buNone/>
            </a:pPr>
            <a:r>
              <a:rPr lang="en-US" dirty="0" smtClean="0">
                <a:solidFill>
                  <a:schemeClr val="accent2"/>
                </a:solidFill>
              </a:rPr>
              <a:t>R5: Ensure </a:t>
            </a:r>
            <a:r>
              <a:rPr lang="en-US" dirty="0" err="1" smtClean="0">
                <a:solidFill>
                  <a:schemeClr val="accent2"/>
                </a:solidFill>
              </a:rPr>
              <a:t>xrootd</a:t>
            </a:r>
            <a:r>
              <a:rPr lang="en-US" dirty="0" smtClean="0">
                <a:solidFill>
                  <a:schemeClr val="accent2"/>
                </a:solidFill>
              </a:rPr>
              <a:t> well supported on all systems</a:t>
            </a:r>
          </a:p>
          <a:p>
            <a:r>
              <a:rPr lang="en-US" dirty="0" smtClean="0"/>
              <a:t>HTTP again a serious option (DPM&lt;-&gt;</a:t>
            </a:r>
            <a:r>
              <a:rPr lang="en-US" dirty="0" err="1" smtClean="0"/>
              <a:t>dCache</a:t>
            </a:r>
            <a:r>
              <a:rPr lang="en-US" dirty="0" smtClean="0"/>
              <a:t> tests)</a:t>
            </a:r>
          </a:p>
          <a:p>
            <a:pPr lvl="1">
              <a:buNone/>
            </a:pPr>
            <a:r>
              <a:rPr lang="en-US" dirty="0" smtClean="0">
                <a:solidFill>
                  <a:schemeClr val="accent2"/>
                </a:solidFill>
              </a:rPr>
              <a:t>R6: HTTP: continue tests; explore at scale	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Managed Transfer (FTS)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17638"/>
            <a:ext cx="9144000" cy="4525963"/>
          </a:xfrm>
        </p:spPr>
        <p:txBody>
          <a:bodyPr/>
          <a:lstStyle/>
          <a:p>
            <a:r>
              <a:rPr lang="en-US" dirty="0" smtClean="0"/>
              <a:t>FTS is the only tool and used for more than transfer</a:t>
            </a:r>
          </a:p>
          <a:p>
            <a:pPr lvl="1"/>
            <a:r>
              <a:rPr lang="en-US" dirty="0" smtClean="0"/>
              <a:t>Though experiments will go their own way if need be</a:t>
            </a:r>
          </a:p>
          <a:p>
            <a:pPr lvl="1">
              <a:buNone/>
            </a:pPr>
            <a:r>
              <a:rPr lang="en-US" sz="2400" dirty="0" smtClean="0">
                <a:solidFill>
                  <a:schemeClr val="accent2"/>
                </a:solidFill>
              </a:rPr>
              <a:t>R7: Update FTS3 </a:t>
            </a:r>
            <a:r>
              <a:rPr lang="en-US" sz="2400" dirty="0" err="1" smtClean="0">
                <a:solidFill>
                  <a:schemeClr val="accent2"/>
                </a:solidFill>
              </a:rPr>
              <a:t>workplan</a:t>
            </a:r>
            <a:r>
              <a:rPr lang="en-US" sz="2400" dirty="0" smtClean="0">
                <a:solidFill>
                  <a:schemeClr val="accent2"/>
                </a:solidFill>
              </a:rPr>
              <a:t> to include </a:t>
            </a:r>
            <a:r>
              <a:rPr lang="en-US" sz="2400" dirty="0" smtClean="0">
                <a:solidFill>
                  <a:schemeClr val="accent2"/>
                </a:solidFill>
              </a:rPr>
              <a:t>use </a:t>
            </a:r>
            <a:r>
              <a:rPr lang="en-US" sz="2400" dirty="0" smtClean="0">
                <a:solidFill>
                  <a:schemeClr val="accent2"/>
                </a:solidFill>
              </a:rPr>
              <a:t>of replicas; http transfers; staging from archive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R8: Cross-experiment test of FTS3 features</a:t>
            </a:r>
          </a:p>
          <a:p>
            <a:pPr algn="ctr">
              <a:buNone/>
            </a:pPr>
            <a:r>
              <a:rPr lang="en-US" sz="3600" b="1" dirty="0" smtClean="0"/>
              <a:t>Management of Catalogues and Namespaces</a:t>
            </a:r>
          </a:p>
          <a:p>
            <a:pPr marL="342900" lvl="1" indent="-342900">
              <a:buNone/>
            </a:pPr>
            <a:r>
              <a:rPr lang="en-US" b="1" dirty="0" smtClean="0"/>
              <a:t>	</a:t>
            </a:r>
            <a:r>
              <a:rPr lang="en-US" sz="2400" dirty="0" smtClean="0">
                <a:solidFill>
                  <a:schemeClr val="accent2"/>
                </a:solidFill>
              </a:rPr>
              <a:t>R9: </a:t>
            </a:r>
            <a:r>
              <a:rPr lang="en-US" sz="2400" dirty="0" smtClean="0">
                <a:solidFill>
                  <a:srgbClr val="C0504D"/>
                </a:solidFill>
              </a:rPr>
              <a:t>LFC not needed (by LHC) in med-term:</a:t>
            </a:r>
          </a:p>
          <a:p>
            <a:pPr marL="1200150" lvl="3" indent="-342900"/>
            <a:r>
              <a:rPr lang="en-US" sz="1800" dirty="0" smtClean="0">
                <a:solidFill>
                  <a:srgbClr val="C0504D"/>
                </a:solidFill>
              </a:rPr>
              <a:t>Could be repurposed and useful tools (e.g. for consistency checking) should work with other catalogues</a:t>
            </a:r>
          </a:p>
          <a:p>
            <a:pPr marL="342900" lvl="1" indent="-342900"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	Also : Storage system quotas not needed (handled by experiment)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Separation of archives and disk pools/caches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36842" cy="4525963"/>
          </a:xfrm>
        </p:spPr>
        <p:txBody>
          <a:bodyPr/>
          <a:lstStyle/>
          <a:p>
            <a:r>
              <a:rPr lang="en-US" dirty="0" smtClean="0"/>
              <a:t>All experiments will split archive (tape) and cache (disk pools):</a:t>
            </a:r>
          </a:p>
          <a:p>
            <a:pPr lvl="1"/>
            <a:r>
              <a:rPr lang="en-US" dirty="0" smtClean="0"/>
              <a:t>Atlas; LHCb; </a:t>
            </a:r>
            <a:r>
              <a:rPr lang="en-US" dirty="0" smtClean="0"/>
              <a:t>Alice already</a:t>
            </a:r>
            <a:r>
              <a:rPr lang="en-US" dirty="0" smtClean="0"/>
              <a:t>: CMS plan for this year</a:t>
            </a:r>
          </a:p>
          <a:p>
            <a:pPr lvl="1">
              <a:buNone/>
            </a:pPr>
            <a:r>
              <a:rPr lang="en-US" dirty="0" smtClean="0">
                <a:solidFill>
                  <a:srgbClr val="C0504D"/>
                </a:solidFill>
              </a:rPr>
              <a:t>R10: </a:t>
            </a:r>
            <a:r>
              <a:rPr lang="en-US" dirty="0" smtClean="0">
                <a:solidFill>
                  <a:srgbClr val="C0504D"/>
                </a:solidFill>
              </a:rPr>
              <a:t>“HSM” </a:t>
            </a:r>
            <a:r>
              <a:rPr lang="en-US" dirty="0" smtClean="0">
                <a:solidFill>
                  <a:srgbClr val="C0504D"/>
                </a:solidFill>
              </a:rPr>
              <a:t>still to be supported </a:t>
            </a:r>
            <a:r>
              <a:rPr lang="en-US" dirty="0" smtClean="0">
                <a:solidFill>
                  <a:srgbClr val="C0504D"/>
                </a:solidFill>
              </a:rPr>
              <a:t>to</a:t>
            </a:r>
            <a:r>
              <a:rPr lang="en-US" dirty="0" smtClean="0">
                <a:solidFill>
                  <a:srgbClr val="C0504D"/>
                </a:solidFill>
              </a:rPr>
              <a:t> manage </a:t>
            </a:r>
            <a:r>
              <a:rPr lang="en-US" dirty="0" smtClean="0">
                <a:solidFill>
                  <a:srgbClr val="C0504D"/>
                </a:solidFill>
              </a:rPr>
              <a:t>disk buffer. </a:t>
            </a:r>
          </a:p>
          <a:p>
            <a:r>
              <a:rPr lang="en-US" dirty="0" smtClean="0"/>
              <a:t>A large separate disk pool managed through transfer offers advantages:</a:t>
            </a:r>
          </a:p>
          <a:p>
            <a:pPr lvl="1"/>
            <a:r>
              <a:rPr lang="en-US" dirty="0" smtClean="0"/>
              <a:t>Performance: Lots of spindles. </a:t>
            </a:r>
          </a:p>
          <a:p>
            <a:pPr lvl="1"/>
            <a:r>
              <a:rPr lang="en-US" dirty="0" smtClean="0"/>
              <a:t>Practicality: Need not be at same site. </a:t>
            </a:r>
          </a:p>
          <a:p>
            <a:pPr lvl="1">
              <a:buNone/>
            </a:pPr>
            <a:r>
              <a:rPr lang="en-US" dirty="0" smtClean="0">
                <a:solidFill>
                  <a:srgbClr val="C0504D"/>
                </a:solidFill>
              </a:rPr>
              <a:t>R11: FTS should support staging (see R7); Experiment workflows should support this  transfer model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398" y="149177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SRM: </a:t>
            </a:r>
          </a:p>
          <a:p>
            <a:r>
              <a:rPr lang="en-US" dirty="0" smtClean="0"/>
              <a:t>Ubiquitous; </a:t>
            </a:r>
          </a:p>
          <a:p>
            <a:r>
              <a:rPr lang="en-US" dirty="0" smtClean="0"/>
              <a:t>Needed in short-term buried in exp. frameworks;</a:t>
            </a:r>
          </a:p>
          <a:p>
            <a:r>
              <a:rPr lang="en-US" dirty="0" smtClean="0"/>
              <a:t>Practical advantages from common layer</a:t>
            </a:r>
          </a:p>
          <a:p>
            <a:pPr>
              <a:buNone/>
            </a:pPr>
            <a:r>
              <a:rPr lang="en-US" dirty="0" smtClean="0">
                <a:solidFill>
                  <a:srgbClr val="C0504D"/>
                </a:solidFill>
              </a:rPr>
              <a:t>BUT: 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Not all functions needed/implemented;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Performance concerns; 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Industry not using (and developing alternatives);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Experiment frameworks adapting for alternatives.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Interfaces:</a:t>
            </a:r>
            <a:br>
              <a:rPr lang="en-US" dirty="0" smtClean="0"/>
            </a:br>
            <a:r>
              <a:rPr lang="en-US" dirty="0" smtClean="0"/>
              <a:t>SRM and Clouds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4900"/>
            <a:ext cx="8229600" cy="1143000"/>
          </a:xfrm>
        </p:spPr>
        <p:txBody>
          <a:bodyPr/>
          <a:lstStyle/>
          <a:p>
            <a:r>
              <a:rPr lang="en-US" sz="2800" b="1" dirty="0" smtClean="0"/>
              <a:t>SRM</a:t>
            </a:r>
            <a:r>
              <a:rPr lang="en-US" sz="2800" dirty="0" smtClean="0"/>
              <a:t>: </a:t>
            </a:r>
            <a:r>
              <a:rPr lang="en-US" sz="2800" b="1" dirty="0" smtClean="0"/>
              <a:t>Looked at each functional component: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Which used: (see big table in report for details)</a:t>
            </a:r>
            <a:br>
              <a:rPr lang="en-US" sz="2800" dirty="0" smtClean="0"/>
            </a:b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1344" y="1053290"/>
          <a:ext cx="8779727" cy="3951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0344"/>
                <a:gridCol w="65493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Functional</a:t>
                      </a:r>
                      <a:r>
                        <a:rPr lang="en-US" baseline="0" dirty="0" smtClean="0"/>
                        <a:t>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Usage Observation</a:t>
                      </a:r>
                      <a:endParaRPr lang="en-US" dirty="0"/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2"/>
                          </a:solidFill>
                        </a:rPr>
                        <a:t>Storage Capacity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For Space</a:t>
                      </a:r>
                      <a:r>
                        <a:rPr lang="en-US" baseline="0" dirty="0" smtClean="0"/>
                        <a:t> Management: </a:t>
                      </a:r>
                      <a:r>
                        <a:rPr lang="en-US" dirty="0" smtClean="0"/>
                        <a:t>Only space querying used (</a:t>
                      </a:r>
                      <a:r>
                        <a:rPr lang="en-US" dirty="0" err="1" smtClean="0"/>
                        <a:t>LHCb</a:t>
                      </a:r>
                      <a:r>
                        <a:rPr lang="en-US" dirty="0" smtClean="0"/>
                        <a:t>; ATLAS) (not dynamic reservation</a:t>
                      </a:r>
                      <a:r>
                        <a:rPr lang="en-US" baseline="0" dirty="0" smtClean="0"/>
                        <a:t>, moving between spaces etc.)</a:t>
                      </a:r>
                      <a:endParaRPr lang="en-US" dirty="0" smtClean="0"/>
                    </a:p>
                  </a:txBody>
                  <a:tcPr/>
                </a:tc>
              </a:tr>
              <a:tr h="649685">
                <a:tc rowSpan="2"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File Locality Management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For Service</a:t>
                      </a:r>
                      <a:r>
                        <a:rPr lang="en-US" baseline="0" dirty="0" smtClean="0"/>
                        <a:t> Classes: on medium term, </a:t>
                      </a:r>
                      <a:r>
                        <a:rPr lang="en-US" baseline="0" dirty="0" err="1" smtClean="0"/>
                        <a:t>s</a:t>
                      </a:r>
                      <a:r>
                        <a:rPr lang="en-US" dirty="0" err="1" smtClean="0"/>
                        <a:t>pacetokens</a:t>
                      </a:r>
                      <a:r>
                        <a:rPr lang="en-US" dirty="0" smtClean="0"/>
                        <a:t> could be replaced by namespace endpoints (no </a:t>
                      </a:r>
                      <a:r>
                        <a:rPr lang="en-US" dirty="0" err="1" smtClean="0"/>
                        <a:t>orthogonality</a:t>
                      </a:r>
                      <a:r>
                        <a:rPr lang="en-US" baseline="0" dirty="0" smtClean="0"/>
                        <a:t> required)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1F497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For Archives: </a:t>
                      </a:r>
                      <a:r>
                        <a:rPr lang="en-US" dirty="0" err="1" smtClean="0"/>
                        <a:t>bringOnline</a:t>
                      </a:r>
                      <a:r>
                        <a:rPr lang="en-US" dirty="0" smtClean="0"/>
                        <a:t> (and pinning) needed – no replacement. 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rgbClr val="1F497D"/>
                          </a:solidFill>
                          <a:latin typeface="+mn-lt"/>
                          <a:ea typeface="+mn-ea"/>
                          <a:cs typeface="+mn-cs"/>
                        </a:rPr>
                        <a:t>Transfer protocol negotiation</a:t>
                      </a:r>
                      <a:endParaRPr lang="en-US" dirty="0" smtClean="0">
                        <a:solidFill>
                          <a:srgbClr val="1F497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Data access interface (get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tURL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from SURL):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eeded by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LHCb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en-US" baseline="0" dirty="0" smtClean="0"/>
                        <a:t>A</a:t>
                      </a:r>
                      <a:r>
                        <a:rPr lang="en-US" dirty="0" smtClean="0"/>
                        <a:t>lternatives</a:t>
                      </a:r>
                      <a:r>
                        <a:rPr lang="en-US" baseline="0" dirty="0" smtClean="0"/>
                        <a:t> exist: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e.g</a:t>
                      </a:r>
                      <a:r>
                        <a:rPr lang="en-US" dirty="0" smtClean="0"/>
                        <a:t> algorithms or rule-based lookup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Load balancing and backpressure:</a:t>
                      </a:r>
                    </a:p>
                    <a:p>
                      <a:r>
                        <a:rPr lang="en-US" dirty="0" smtClean="0"/>
                        <a:t>Needed but alternatives</a:t>
                      </a:r>
                      <a:r>
                        <a:rPr lang="en-US" baseline="0" dirty="0" smtClean="0"/>
                        <a:t> exist (and backpressure not imp. in SRM)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1F497D"/>
                          </a:solidFill>
                        </a:rPr>
                        <a:t>Transfer and Namespace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FTS and </a:t>
                      </a:r>
                      <a:r>
                        <a:rPr lang="en-US" dirty="0" err="1" smtClean="0"/>
                        <a:t>lcg-utils</a:t>
                      </a:r>
                      <a:r>
                        <a:rPr lang="en-US" dirty="0" smtClean="0"/>
                        <a:t> at least should support alternatives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548330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Looked at alternatives: </a:t>
            </a:r>
          </a:p>
          <a:p>
            <a:r>
              <a:rPr lang="en-US" sz="2400" dirty="0" smtClean="0"/>
              <a:t>Some used by WLCG currently (</a:t>
            </a:r>
            <a:r>
              <a:rPr lang="en-US" sz="2400" dirty="0" err="1" smtClean="0">
                <a:solidFill>
                  <a:schemeClr val="tx2"/>
                </a:solidFill>
              </a:rPr>
              <a:t>GridFTP</a:t>
            </a:r>
            <a:r>
              <a:rPr lang="en-US" sz="2400" dirty="0" smtClean="0">
                <a:solidFill>
                  <a:schemeClr val="tx2"/>
                </a:solidFill>
              </a:rPr>
              <a:t> ; </a:t>
            </a:r>
            <a:r>
              <a:rPr lang="en-US" sz="2400" dirty="0" err="1" smtClean="0">
                <a:solidFill>
                  <a:schemeClr val="tx2"/>
                </a:solidFill>
              </a:rPr>
              <a:t>xrootd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Some in industry (</a:t>
            </a:r>
            <a:r>
              <a:rPr lang="en-US" sz="2400" dirty="0" smtClean="0">
                <a:solidFill>
                  <a:srgbClr val="1F497D"/>
                </a:solidFill>
              </a:rPr>
              <a:t>S3; </a:t>
            </a:r>
            <a:r>
              <a:rPr lang="en-US" sz="2400" dirty="0" err="1" smtClean="0">
                <a:solidFill>
                  <a:srgbClr val="1F497D"/>
                </a:solidFill>
              </a:rPr>
              <a:t>WebDav</a:t>
            </a:r>
            <a:r>
              <a:rPr lang="en-US" sz="2400" dirty="0" smtClean="0">
                <a:solidFill>
                  <a:srgbClr val="1F497D"/>
                </a:solidFill>
              </a:rPr>
              <a:t>; CDMI</a:t>
            </a:r>
            <a:r>
              <a:rPr lang="en-US" sz="2400" dirty="0" smtClean="0"/>
              <a:t>)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Mapped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to functions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: (see big table in report for details)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Storage Interfaces: Recommendations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838" y="1600200"/>
            <a:ext cx="8927162" cy="4525963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R12: Archive sites: maintain SRM as there’s no replacement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Non-archive no alternative yet for everything: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But experiments already looking at integrating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R13: Working group should evaluate suitability targeting subset of used functions identified in report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Ensuring alternatives are scalable and supportable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must be supported by FTS and </a:t>
            </a:r>
            <a:r>
              <a:rPr lang="en-US" sz="2000" dirty="0" err="1" smtClean="0"/>
              <a:t>lcg_utils</a:t>
            </a:r>
            <a:r>
              <a:rPr lang="en-US" sz="2000" dirty="0" smtClean="0"/>
              <a:t> for interoperability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R14: Working group should monitor and evaluate emerging developments in </a:t>
            </a:r>
            <a:r>
              <a:rPr lang="en-US" sz="2400" dirty="0" smtClean="0">
                <a:solidFill>
                  <a:srgbClr val="C0504D"/>
                </a:solidFill>
              </a:rPr>
              <a:t>storage </a:t>
            </a:r>
            <a:r>
              <a:rPr lang="en-US" sz="2400" dirty="0" smtClean="0">
                <a:solidFill>
                  <a:srgbClr val="C0504D"/>
                </a:solidFill>
              </a:rPr>
              <a:t>interfaces (e.g. Clouds) so experiments work together on long term solutions.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Storage Performance: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(Experiment I/O usage, LAN protocols, evolution of storage)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784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R15: Benchmarking and I/O requirement gathering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504D"/>
                </a:solidFill>
              </a:rPr>
              <a:t>	</a:t>
            </a:r>
            <a:r>
              <a:rPr lang="en-US" sz="2000" dirty="0" smtClean="0">
                <a:solidFill>
                  <a:srgbClr val="C0504D"/>
                </a:solidFill>
              </a:rPr>
              <a:t>Develop benchmarks; Experiments forecast bandwidth IOPS and bandwidth needs; storage supports measurement of these.</a:t>
            </a:r>
          </a:p>
          <a:p>
            <a:pPr>
              <a:buNone/>
            </a:pPr>
            <a:r>
              <a:rPr lang="en-US" sz="2000" b="1" dirty="0" smtClean="0"/>
              <a:t>R16: Protocol support and evolution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Experiments can use anything ROOT supports</a:t>
            </a:r>
          </a:p>
          <a:p>
            <a:pPr>
              <a:buNone/>
            </a:pPr>
            <a:r>
              <a:rPr lang="en-US" sz="2000" dirty="0" smtClean="0"/>
              <a:t>	But </a:t>
            </a:r>
            <a:r>
              <a:rPr lang="en-US" sz="2000" dirty="0" smtClean="0">
                <a:solidFill>
                  <a:schemeClr val="accent2"/>
                </a:solidFill>
              </a:rPr>
              <a:t>move towards fewer protocols and direct access supported. 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	ROOT; http direct access; and NFS4.1 should be developed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R17: I/O error management and resilience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504D"/>
                </a:solidFill>
              </a:rPr>
              <a:t>	</a:t>
            </a:r>
            <a:r>
              <a:rPr lang="en-US" sz="2000" dirty="0" smtClean="0">
                <a:solidFill>
                  <a:srgbClr val="C0504D"/>
                </a:solidFill>
              </a:rPr>
              <a:t>Explicitly determine storage error types and ensure application handling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R18: Storage technology review</a:t>
            </a:r>
          </a:p>
          <a:p>
            <a:pPr>
              <a:buNone/>
            </a:pPr>
            <a:r>
              <a:rPr lang="en-US" sz="2000" dirty="0" smtClean="0">
                <a:solidFill>
                  <a:srgbClr val="C0504D"/>
                </a:solidFill>
              </a:rPr>
              <a:t>	Incorporating vendors; spreading information between sites.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R19: High-throughput computing research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504D"/>
                </a:solidFill>
              </a:rPr>
              <a:t>	</a:t>
            </a:r>
            <a:r>
              <a:rPr lang="en-US" sz="2000" dirty="0" smtClean="0">
                <a:solidFill>
                  <a:srgbClr val="C0504D"/>
                </a:solidFill>
              </a:rPr>
              <a:t>Not restricted to current data formats (ROOT); </a:t>
            </a:r>
          </a:p>
          <a:p>
            <a:pPr>
              <a:buNone/>
            </a:pPr>
            <a:r>
              <a:rPr lang="en-US" sz="2000" dirty="0" smtClean="0">
                <a:solidFill>
                  <a:srgbClr val="C0504D"/>
                </a:solidFill>
              </a:rPr>
              <a:t>	</a:t>
            </a:r>
            <a:r>
              <a:rPr lang="en-US" sz="2000" dirty="0" err="1" smtClean="0">
                <a:solidFill>
                  <a:srgbClr val="C0504D"/>
                </a:solidFill>
              </a:rPr>
              <a:t>Hadoop</a:t>
            </a:r>
            <a:r>
              <a:rPr lang="en-US" sz="2000" dirty="0" smtClean="0">
                <a:solidFill>
                  <a:srgbClr val="C0504D"/>
                </a:solidFill>
              </a:rPr>
              <a:t> style processing or	</a:t>
            </a:r>
            <a:r>
              <a:rPr lang="en-US" sz="2000" dirty="0" err="1" smtClean="0">
                <a:solidFill>
                  <a:srgbClr val="C0504D"/>
                </a:solidFill>
              </a:rPr>
              <a:t>NextBigThing</a:t>
            </a:r>
            <a:r>
              <a:rPr lang="en-US" sz="2000" baseline="30000" dirty="0" err="1" smtClean="0">
                <a:solidFill>
                  <a:srgbClr val="C0504D"/>
                </a:solidFill>
              </a:rPr>
              <a:t>TM</a:t>
            </a:r>
            <a:r>
              <a:rPr lang="en-US" sz="2000" dirty="0" smtClean="0">
                <a:solidFill>
                  <a:srgbClr val="C0504D"/>
                </a:solidFill>
              </a:rPr>
              <a:t> </a:t>
            </a:r>
            <a:endParaRPr lang="en-US" sz="2000" dirty="0">
              <a:solidFill>
                <a:srgbClr val="C0504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WLCG  Technical Evolution Groups</a:t>
            </a:r>
            <a:br>
              <a:rPr lang="en-US" dirty="0" smtClean="0"/>
            </a:br>
            <a:r>
              <a:rPr lang="en-US" dirty="0" smtClean="0"/>
              <a:t>(see also John’s talk)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880" y="1755100"/>
            <a:ext cx="8921353" cy="4525963"/>
          </a:xfrm>
        </p:spPr>
        <p:txBody>
          <a:bodyPr/>
          <a:lstStyle/>
          <a:p>
            <a:r>
              <a:rPr lang="en-US" sz="2800" dirty="0" smtClean="0"/>
              <a:t>“Reassess the implementation of the grid infrastructures that we use in the light of the experience with LHC data, and technology evolution….”</a:t>
            </a:r>
          </a:p>
          <a:p>
            <a:r>
              <a:rPr lang="en-US" sz="2800" dirty="0" smtClean="0"/>
              <a:t>Achieving </a:t>
            </a:r>
            <a:r>
              <a:rPr lang="en-US" sz="2800" b="1" dirty="0" smtClean="0"/>
              <a:t>commonalities between experiments where possible, etc. etc.</a:t>
            </a:r>
          </a:p>
          <a:p>
            <a:r>
              <a:rPr lang="en-US" sz="2800" dirty="0" smtClean="0"/>
              <a:t>Several groups – most relevant here are</a:t>
            </a:r>
          </a:p>
          <a:p>
            <a:pPr lvl="1"/>
            <a:r>
              <a:rPr lang="en-US" sz="2400" dirty="0" smtClean="0"/>
              <a:t> </a:t>
            </a:r>
            <a:r>
              <a:rPr lang="en-US" sz="2400" dirty="0" smtClean="0">
                <a:hlinkClick r:id="rId2"/>
              </a:rPr>
              <a:t>Data Management</a:t>
            </a:r>
            <a:r>
              <a:rPr lang="en-US" sz="2400" dirty="0" smtClean="0"/>
              <a:t> (chairs: Brian </a:t>
            </a:r>
            <a:r>
              <a:rPr lang="en-US" sz="2400" dirty="0" err="1" smtClean="0"/>
              <a:t>Bockelman</a:t>
            </a:r>
            <a:r>
              <a:rPr lang="en-US" sz="2400" dirty="0" smtClean="0"/>
              <a:t>, Dirk </a:t>
            </a:r>
            <a:r>
              <a:rPr lang="en-US" sz="2400" dirty="0" err="1" smtClean="0"/>
              <a:t>Duellmann</a:t>
            </a:r>
            <a:r>
              <a:rPr lang="en-US" sz="2400" dirty="0" smtClean="0"/>
              <a:t>) </a:t>
            </a:r>
          </a:p>
          <a:p>
            <a:pPr lvl="1"/>
            <a:r>
              <a:rPr lang="en-US" sz="2400" dirty="0" smtClean="0"/>
              <a:t> </a:t>
            </a:r>
            <a:r>
              <a:rPr lang="en-US" sz="2400" dirty="0" smtClean="0">
                <a:hlinkClick r:id="rId3"/>
              </a:rPr>
              <a:t>Storage Management</a:t>
            </a:r>
            <a:r>
              <a:rPr lang="en-US" sz="2400" dirty="0" smtClean="0"/>
              <a:t> (chairs Wahid, Daniele </a:t>
            </a:r>
            <a:r>
              <a:rPr lang="en-US" sz="2400" dirty="0" err="1" smtClean="0"/>
              <a:t>Bonacorsi</a:t>
            </a:r>
            <a:r>
              <a:rPr lang="en-US" sz="2400" dirty="0" smtClean="0"/>
              <a:t>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Storage Operations:</a:t>
            </a:r>
            <a:br>
              <a:rPr lang="en-US" b="1" dirty="0" smtClean="0"/>
            </a:br>
            <a:r>
              <a:rPr lang="en-US" sz="3200" dirty="0" smtClean="0"/>
              <a:t>Site-run services: monitoring; accounting etc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R20: Site involvement in protocol and requirement evolution: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C0504D"/>
                </a:solidFill>
              </a:rPr>
              <a:t>ie</a:t>
            </a:r>
            <a:r>
              <a:rPr lang="en-US" sz="2400" dirty="0" smtClean="0">
                <a:solidFill>
                  <a:srgbClr val="C0504D"/>
                </a:solidFill>
              </a:rPr>
              <a:t>. site representatives on storage </a:t>
            </a:r>
            <a:r>
              <a:rPr lang="en-US" sz="2400" dirty="0" smtClean="0">
                <a:solidFill>
                  <a:srgbClr val="C0504D"/>
                </a:solidFill>
              </a:rPr>
              <a:t>interface </a:t>
            </a:r>
            <a:r>
              <a:rPr lang="en-US" sz="2400" dirty="0" smtClean="0">
                <a:solidFill>
                  <a:srgbClr val="C0504D"/>
                </a:solidFill>
              </a:rPr>
              <a:t>working group to ensure proposals are manageable by them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0000"/>
                </a:solidFill>
              </a:rPr>
              <a:t>R21: Expectations on data availability. Handling of data losses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dirty="0" smtClean="0">
                <a:solidFill>
                  <a:srgbClr val="C0504D"/>
                </a:solidFill>
              </a:rPr>
              <a:t>Experiments should state data loss expectations (in </a:t>
            </a:r>
            <a:r>
              <a:rPr lang="en-US" sz="2400" dirty="0" err="1" smtClean="0">
                <a:solidFill>
                  <a:srgbClr val="C0504D"/>
                </a:solidFill>
              </a:rPr>
              <a:t>MoU</a:t>
            </a:r>
            <a:r>
              <a:rPr lang="en-US" sz="2400" dirty="0" smtClean="0">
                <a:solidFill>
                  <a:srgbClr val="C0504D"/>
                </a:solidFill>
              </a:rPr>
              <a:t>) and reduce dependence on “cache” data. </a:t>
            </a:r>
          </a:p>
          <a:p>
            <a:pPr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	Common site policies for data handling (examples in report)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0000"/>
                </a:solidFill>
              </a:rPr>
              <a:t>R22: Improved activity monitoring: 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Both popularity and access patterns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0000"/>
                </a:solidFill>
              </a:rPr>
              <a:t>R23: Storage accounting</a:t>
            </a:r>
            <a:endParaRPr lang="en-US" sz="2400" dirty="0" smtClean="0">
              <a:solidFill>
                <a:srgbClr val="000000"/>
              </a:solidFill>
            </a:endParaRPr>
          </a:p>
          <a:p>
            <a:pPr algn="just"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	 Support </a:t>
            </a:r>
            <a:r>
              <a:rPr lang="en-US" sz="2400" dirty="0" smtClean="0">
                <a:solidFill>
                  <a:srgbClr val="C0504D"/>
                </a:solidFill>
                <a:hlinkClick r:id="rId2"/>
              </a:rPr>
              <a:t>StAR accounting record </a:t>
            </a:r>
            <a:endParaRPr lang="en-US" sz="2400" dirty="0">
              <a:solidFill>
                <a:srgbClr val="C0504D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62981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4000" b="1" dirty="0" smtClean="0"/>
              <a:t>Security</a:t>
            </a:r>
          </a:p>
          <a:p>
            <a:pPr>
              <a:buNone/>
            </a:pPr>
            <a:r>
              <a:rPr lang="en-US" dirty="0" smtClean="0"/>
              <a:t>Separate </a:t>
            </a:r>
            <a:r>
              <a:rPr lang="en-US" dirty="0" smtClean="0">
                <a:hlinkClick r:id="rId2"/>
              </a:rPr>
              <a:t>document with Security TEG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Areas that need attention in the near term:</a:t>
            </a:r>
          </a:p>
          <a:p>
            <a:pPr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	R25: Removal of </a:t>
            </a:r>
            <a:r>
              <a:rPr lang="en-US" sz="2400" dirty="0" smtClean="0">
                <a:solidFill>
                  <a:srgbClr val="C0504D"/>
                </a:solidFill>
              </a:rPr>
              <a:t>“backdoors” </a:t>
            </a:r>
            <a:r>
              <a:rPr lang="en-US" sz="2400" dirty="0" smtClean="0">
                <a:solidFill>
                  <a:srgbClr val="C0504D"/>
                </a:solidFill>
              </a:rPr>
              <a:t>from CASTOR</a:t>
            </a:r>
          </a:p>
          <a:p>
            <a:pPr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 	R26: Checks of the actual permissions implemented by Storage Elements.</a:t>
            </a:r>
          </a:p>
          <a:p>
            <a:pPr>
              <a:buNone/>
            </a:pPr>
            <a:r>
              <a:rPr lang="en-US" sz="2400" dirty="0" smtClean="0">
                <a:solidFill>
                  <a:srgbClr val="C0504D"/>
                </a:solidFill>
              </a:rPr>
              <a:t>	R27: Tackling the issues with data ownership listed in document (e.g. ex. VO members; files owned by VO rather than individual)</a:t>
            </a:r>
          </a:p>
          <a:p>
            <a:pPr>
              <a:buNone/>
            </a:pPr>
            <a:endParaRPr lang="en-US" sz="2800" dirty="0" smtClean="0">
              <a:solidFill>
                <a:srgbClr val="C0504D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52400"/>
            <a:ext cx="8229600" cy="90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POOL Persistency</a:t>
            </a:r>
            <a:endParaRPr lang="en-US" sz="2800" dirty="0" smtClean="0">
              <a:solidFill>
                <a:srgbClr val="C0504D"/>
              </a:solidFill>
              <a:ea typeface="ＭＳ Ｐゴシック" charset="-128"/>
              <a:cs typeface="ＭＳ Ｐゴシック" charset="-128"/>
            </a:endParaRPr>
          </a:p>
          <a:p>
            <a:pPr marL="342900" marR="0" lvl="0" indent="-342900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800" noProof="0" dirty="0" smtClean="0">
                <a:ea typeface="ＭＳ Ｐゴシック" charset="-128"/>
                <a:cs typeface="ＭＳ Ｐゴシック" charset="-128"/>
              </a:rPr>
              <a:t>Recently LHCb </a:t>
            </a:r>
            <a:r>
              <a:rPr lang="en-US" sz="2800" noProof="0" dirty="0" smtClean="0">
                <a:ea typeface="ＭＳ Ｐゴシック" charset="-128"/>
                <a:cs typeface="ＭＳ Ｐゴシック" charset="-128"/>
              </a:rPr>
              <a:t>moved, </a:t>
            </a:r>
            <a:r>
              <a:rPr lang="en-US" sz="2800" noProof="0" dirty="0" smtClean="0">
                <a:ea typeface="ＭＳ Ｐゴシック" charset="-128"/>
                <a:cs typeface="ＭＳ Ｐゴシック" charset="-128"/>
              </a:rPr>
              <a:t>so now ATLAS </a:t>
            </a:r>
            <a:r>
              <a:rPr lang="en-US" sz="2800" dirty="0" smtClean="0">
                <a:ea typeface="ＭＳ Ｐゴシック" charset="-128"/>
                <a:cs typeface="ＭＳ Ｐゴシック" charset="-128"/>
              </a:rPr>
              <a:t>specific sw.</a:t>
            </a:r>
          </a:p>
          <a:p>
            <a:pPr marL="342900" marR="0" lvl="0" indent="-342900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Atlas also plan a move so: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2400" baseline="0" dirty="0" smtClean="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R24:</a:t>
            </a:r>
            <a:r>
              <a:rPr lang="en-US" sz="2400" dirty="0" smtClean="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 POOL development not required in medium term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307997" y="1527262"/>
            <a:ext cx="2710543" cy="16147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</a:t>
            </a:r>
          </a:p>
          <a:p>
            <a:pPr algn="ctr"/>
            <a:r>
              <a:rPr lang="en-US" dirty="0" smtClean="0"/>
              <a:t>Gathering</a:t>
            </a:r>
          </a:p>
          <a:p>
            <a:pPr algn="ctr"/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207849" y="3141962"/>
            <a:ext cx="2903619" cy="137426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Synthesis /</a:t>
            </a:r>
          </a:p>
          <a:p>
            <a:pPr algn="ctr"/>
            <a:r>
              <a:rPr lang="en-US" dirty="0" smtClean="0"/>
              <a:t>Exploration/ Orientation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0" y="4885560"/>
            <a:ext cx="3308680" cy="14329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Refinement</a:t>
            </a:r>
          </a:p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24889" y="1192241"/>
            <a:ext cx="4719111" cy="560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Initial </a:t>
            </a:r>
            <a:r>
              <a:rPr lang="en-US" dirty="0" smtClean="0">
                <a:hlinkClick r:id="rId2"/>
              </a:rPr>
              <a:t>questionnaire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Defined topics [</a:t>
            </a:r>
            <a:r>
              <a:rPr lang="en-US" dirty="0" smtClean="0">
                <a:hlinkClick r:id="rId3"/>
              </a:rPr>
              <a:t>TopicsDataStorageTEG</a:t>
            </a:r>
            <a:r>
              <a:rPr lang="en-US" dirty="0" smtClean="0"/>
              <a:t>]</a:t>
            </a:r>
          </a:p>
          <a:p>
            <a:pPr>
              <a:buFont typeface="Arial"/>
              <a:buChar char="•"/>
            </a:pPr>
            <a:r>
              <a:rPr lang="en-US" dirty="0" smtClean="0"/>
              <a:t> Soon Data / Storage TEG merged really..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/>
              <a:t>Q</a:t>
            </a:r>
            <a:r>
              <a:rPr lang="en-US" dirty="0" smtClean="0"/>
              <a:t>uestions to experiments: </a:t>
            </a:r>
          </a:p>
          <a:p>
            <a:pPr lvl="1"/>
            <a:r>
              <a:rPr lang="en-US" dirty="0" smtClean="0"/>
              <a:t>Experiment Presentations and </a:t>
            </a:r>
            <a:r>
              <a:rPr lang="en-US" dirty="0" err="1" smtClean="0"/>
              <a:t>Twikis</a:t>
            </a:r>
            <a:endParaRPr lang="en-US" dirty="0" smtClean="0"/>
          </a:p>
          <a:p>
            <a:r>
              <a:rPr lang="en-US" dirty="0" smtClean="0"/>
              <a:t> 	 [</a:t>
            </a:r>
            <a:r>
              <a:rPr lang="en-US" dirty="0" smtClean="0">
                <a:hlinkClick r:id="rId4"/>
              </a:rPr>
              <a:t>ALICE</a:t>
            </a:r>
            <a:r>
              <a:rPr lang="en-US" dirty="0" smtClean="0"/>
              <a:t>;</a:t>
            </a:r>
            <a:r>
              <a:rPr lang="en-US" dirty="0" smtClean="0">
                <a:hlinkClick r:id="rId5"/>
              </a:rPr>
              <a:t> </a:t>
            </a:r>
            <a:r>
              <a:rPr lang="en-US" dirty="0" err="1" smtClean="0">
                <a:hlinkClick r:id="rId5"/>
              </a:rPr>
              <a:t>ATLAS</a:t>
            </a:r>
            <a:r>
              <a:rPr lang="en-US" dirty="0" err="1" smtClean="0"/>
              <a:t>;</a:t>
            </a:r>
            <a:r>
              <a:rPr lang="en-US" dirty="0" err="1" smtClean="0">
                <a:hlinkClick r:id="rId6"/>
              </a:rPr>
              <a:t>CMS</a:t>
            </a:r>
            <a:r>
              <a:rPr lang="en-US" dirty="0" err="1" smtClean="0"/>
              <a:t>;</a:t>
            </a:r>
            <a:r>
              <a:rPr lang="en-US" dirty="0" err="1" smtClean="0">
                <a:hlinkClick r:id="rId7"/>
              </a:rPr>
              <a:t>LHCb</a:t>
            </a:r>
            <a:r>
              <a:rPr lang="en-US" dirty="0" smtClean="0"/>
              <a:t>]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Storage Middleware presentations: </a:t>
            </a:r>
            <a:r>
              <a:rPr lang="en-US" dirty="0" smtClean="0">
                <a:hlinkClick r:id="rId8"/>
              </a:rPr>
              <a:t>165687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Face-to-face session for each topic </a:t>
            </a:r>
          </a:p>
          <a:p>
            <a:r>
              <a:rPr lang="en-US" dirty="0" smtClean="0"/>
              <a:t>plus broader discussions. </a:t>
            </a:r>
          </a:p>
          <a:p>
            <a:endParaRPr lang="en-US" sz="2400" b="1" dirty="0" smtClean="0"/>
          </a:p>
          <a:p>
            <a:r>
              <a:rPr lang="en-US" sz="2000" dirty="0" smtClean="0"/>
              <a:t>Developed :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C0504D"/>
                </a:solidFill>
              </a:rPr>
              <a:t>Layer Diagram: </a:t>
            </a:r>
            <a:r>
              <a:rPr lang="en-US" sz="2000" dirty="0" smtClean="0"/>
              <a:t>Overarching picture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C0504D"/>
                </a:solidFill>
              </a:rPr>
              <a:t>Recommendations </a:t>
            </a:r>
            <a:r>
              <a:rPr lang="en-US" sz="2000" dirty="0" smtClean="0"/>
              <a:t>under each topic</a:t>
            </a:r>
          </a:p>
          <a:p>
            <a:r>
              <a:rPr lang="en-US" sz="2000" dirty="0" smtClean="0"/>
              <a:t>See: </a:t>
            </a:r>
          </a:p>
          <a:p>
            <a:r>
              <a:rPr lang="en-US" sz="2000" dirty="0" smtClean="0">
                <a:hlinkClick r:id="rId9"/>
              </a:rPr>
              <a:t>Final and draft report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dirty="0" smtClean="0"/>
              <a:t>	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6019" y="4516228"/>
            <a:ext cx="3031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“Emerging” recommendations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24916" y="6318539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10481" y="1527262"/>
            <a:ext cx="1089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Nov 2011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68084" y="3362442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Jan 2012: Face-to-face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63924" y="5949207"/>
            <a:ext cx="1050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Apr 2011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10481" y="4146896"/>
            <a:ext cx="1585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Feb 2012: GDB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Layer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Data &lt;-&gt; Storage =  Experiment &lt;-</a:t>
            </a:r>
            <a:r>
              <a:rPr lang="en-US" dirty="0" smtClean="0">
                <a:sym typeface="Wingdings"/>
              </a:rPr>
              <a:t>&gt; Site ??</a:t>
            </a:r>
          </a:p>
          <a:p>
            <a:pPr>
              <a:buNone/>
            </a:pPr>
            <a:r>
              <a:rPr lang="en-US" dirty="0" smtClean="0">
                <a:sym typeface="Wingdings"/>
              </a:rPr>
              <a:t>Certainly not the case now:….</a:t>
            </a:r>
          </a:p>
          <a:p>
            <a:pPr>
              <a:buNone/>
            </a:pPr>
            <a:r>
              <a:rPr lang="en-US" dirty="0" smtClean="0">
                <a:sym typeface="Wingdings"/>
              </a:rPr>
              <a:t>Layer diagram to map out architecture and  responsibilities</a:t>
            </a:r>
          </a:p>
          <a:p>
            <a:pPr>
              <a:buNone/>
            </a:pPr>
            <a:r>
              <a:rPr lang="en-US" dirty="0" smtClean="0">
                <a:sym typeface="Wingdings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287A-49B3-2843-91B9-7E102B887A55}" type="slidenum">
              <a:rPr lang="en-US"/>
              <a:pPr/>
              <a:t>5</a:t>
            </a:fld>
            <a:endParaRPr lang="en-US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242" y="1544836"/>
            <a:ext cx="8768953" cy="486779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414" y="274588"/>
            <a:ext cx="8233172" cy="1143000"/>
          </a:xfrm>
          <a:noFill/>
          <a:ln w="12700">
            <a:miter lim="800000"/>
            <a:headEnd/>
            <a:tailEnd/>
          </a:ln>
        </p:spPr>
        <p:txBody>
          <a:bodyPr wrap="square" lIns="26788" tIns="26788" rIns="26788" bIns="26788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Calibri" charset="0"/>
                <a:ea typeface="Calibri" charset="0"/>
                <a:cs typeface="Calibri" charset="0"/>
                <a:sym typeface="Calibri" charset="0"/>
              </a:rPr>
              <a:t>Data Placement</a:t>
            </a:r>
            <a:endParaRPr lang="en-US" dirty="0">
              <a:latin typeface="Calibri" charset="0"/>
              <a:sym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5CD51-C121-DC46-9FF9-C43410DC7FB0}" type="slidenum">
              <a:rPr lang="en-US"/>
              <a:pPr/>
              <a:t>6</a:t>
            </a:fld>
            <a:endParaRPr lang="en-US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273" y="1062633"/>
            <a:ext cx="8402836" cy="566142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414" y="140643"/>
            <a:ext cx="8233172" cy="1143000"/>
          </a:xfrm>
          <a:noFill/>
          <a:ln w="12700">
            <a:miter lim="800000"/>
            <a:headEnd/>
            <a:tailEnd/>
          </a:ln>
        </p:spPr>
        <p:txBody>
          <a:bodyPr wrap="square" lIns="26788" tIns="26788" rIns="26788" bIns="26788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Calibri" charset="0"/>
                <a:ea typeface="Calibri" charset="0"/>
                <a:cs typeface="Calibri" charset="0"/>
                <a:sym typeface="Calibri" charset="0"/>
              </a:rPr>
              <a:t>Placement 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  <a:sym typeface="Calibri" charset="0"/>
              </a:rPr>
              <a:t>with Federation</a:t>
            </a:r>
            <a:endParaRPr lang="en-US" dirty="0">
              <a:latin typeface="Calibri" charset="0"/>
              <a:sym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10329-52A2-9F49-9969-CC7C1FF5B98A}" type="slidenum">
              <a:rPr lang="en-US"/>
              <a:pPr/>
              <a:t>7</a:t>
            </a:fld>
            <a:endParaRPr lang="en-US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967" y="1669851"/>
            <a:ext cx="8810253" cy="4955977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414" y="274588"/>
            <a:ext cx="8233172" cy="1143000"/>
          </a:xfrm>
          <a:noFill/>
          <a:ln w="12700">
            <a:miter lim="800000"/>
            <a:headEnd/>
            <a:tailEnd/>
          </a:ln>
        </p:spPr>
        <p:txBody>
          <a:bodyPr wrap="square" lIns="26788" tIns="26788" rIns="26788" bIns="26788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Calibri" charset="0"/>
                <a:ea typeface="Calibri" charset="0"/>
                <a:cs typeface="Calibri" charset="0"/>
                <a:sym typeface="Calibri" charset="0"/>
              </a:rPr>
              <a:t>Storage Element Components</a:t>
            </a:r>
            <a:endParaRPr lang="en-US" dirty="0">
              <a:latin typeface="Calibri" charset="0"/>
              <a:sym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3C25-DE7D-5741-AB30-E25F53D259BB}" type="slidenum">
              <a:rPr lang="en-US"/>
              <a:pPr/>
              <a:t>8</a:t>
            </a:fld>
            <a:endParaRPr lang="en-US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997" y="1464469"/>
            <a:ext cx="9296921" cy="536674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414" y="274588"/>
            <a:ext cx="8233172" cy="1143000"/>
          </a:xfrm>
          <a:noFill/>
          <a:ln w="12700">
            <a:miter lim="800000"/>
            <a:headEnd/>
            <a:tailEnd/>
          </a:ln>
        </p:spPr>
        <p:txBody>
          <a:bodyPr wrap="square" lIns="26788" tIns="26788" rIns="26788" bIns="26788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Calibri" charset="0"/>
                <a:ea typeface="Calibri" charset="0"/>
                <a:cs typeface="Calibri" charset="0"/>
                <a:sym typeface="Calibri" charset="0"/>
              </a:rPr>
              <a:t>Examples of current SE’s</a:t>
            </a:r>
            <a:endParaRPr lang="en-US" dirty="0">
              <a:latin typeface="Calibri" charset="0"/>
              <a:sym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3E686-94A4-B64D-9EBD-550B250FB5C1}" type="slidenum">
              <a:rPr lang="en-US"/>
              <a:pPr/>
              <a:t>9</a:t>
            </a:fld>
            <a:endParaRPr lang="en-US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71" y="1544836"/>
            <a:ext cx="8896201" cy="4955977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414" y="274588"/>
            <a:ext cx="8233172" cy="1143000"/>
          </a:xfrm>
          <a:noFill/>
          <a:ln w="12700">
            <a:miter lim="800000"/>
            <a:headEnd/>
            <a:tailEnd/>
          </a:ln>
        </p:spPr>
        <p:txBody>
          <a:bodyPr wrap="square" lIns="26788" tIns="26788" rIns="26788" bIns="26788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Calibri" charset="0"/>
                <a:ea typeface="Calibri" charset="0"/>
                <a:cs typeface="Calibri" charset="0"/>
                <a:sym typeface="Calibri" charset="0"/>
              </a:rPr>
              <a:t>Examples of (possible) future SE’s</a:t>
            </a:r>
            <a:endParaRPr lang="en-US" dirty="0">
              <a:latin typeface="Calibri" charset="0"/>
              <a:sym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ECDF-HEP-WB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ECDF-HEP-WB-1.thmx</Template>
  <TotalTime>4036</TotalTime>
  <Words>1055</Words>
  <Application>Microsoft Macintosh PowerPoint</Application>
  <PresentationFormat>On-screen Show (4:3)</PresentationFormat>
  <Paragraphs>169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ECDF-HEP-WB-1</vt:lpstr>
      <vt:lpstr>Data &amp; Storage Management TEGs Summary of recommendations</vt:lpstr>
      <vt:lpstr>WLCG  Technical Evolution Groups (see also John’s talk) </vt:lpstr>
      <vt:lpstr>Process</vt:lpstr>
      <vt:lpstr>Layer Diagram</vt:lpstr>
      <vt:lpstr>Data Placement</vt:lpstr>
      <vt:lpstr>Placement with Federation</vt:lpstr>
      <vt:lpstr>Storage Element Components</vt:lpstr>
      <vt:lpstr>Examples of current SE’s</vt:lpstr>
      <vt:lpstr>Examples of (possible) future SE’s</vt:lpstr>
      <vt:lpstr>Recommendations and Observations</vt:lpstr>
      <vt:lpstr>Placement &amp; Federations</vt:lpstr>
      <vt:lpstr>Topical Working Groups</vt:lpstr>
      <vt:lpstr>Point-to-point Protocols</vt:lpstr>
      <vt:lpstr>Managed Transfer (FTS) </vt:lpstr>
      <vt:lpstr>Separation of archives and disk pools/caches </vt:lpstr>
      <vt:lpstr>Storage Interfaces: SRM and Clouds</vt:lpstr>
      <vt:lpstr>SRM: Looked at each functional component:  Which used: (see big table in report for details) </vt:lpstr>
      <vt:lpstr>Storage Interfaces: Recommendations</vt:lpstr>
      <vt:lpstr>Storage Performance:  (Experiment I/O usage, LAN protocols, evolution of storage)</vt:lpstr>
      <vt:lpstr>Storage Operations: Site-run services: monitoring; accounting etc</vt:lpstr>
      <vt:lpstr>PowerPoint Presentation</vt:lpstr>
    </vt:vector>
  </TitlesOfParts>
  <Company>Edinburgh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Directions and Issues</dc:title>
  <dc:creator>Wahid Bhimji</dc:creator>
  <cp:lastModifiedBy>Dirk Duellmann</cp:lastModifiedBy>
  <cp:revision>10</cp:revision>
  <dcterms:created xsi:type="dcterms:W3CDTF">2012-04-16T15:33:04Z</dcterms:created>
  <dcterms:modified xsi:type="dcterms:W3CDTF">2012-04-18T06:55:59Z</dcterms:modified>
</cp:coreProperties>
</file>