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73" r:id="rId4"/>
    <p:sldId id="271" r:id="rId5"/>
    <p:sldId id="274" r:id="rId6"/>
    <p:sldId id="275" r:id="rId7"/>
    <p:sldId id="272" r:id="rId8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98" autoAdjust="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96" y="-102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FAEC6AE0-A76A-4571-8B58-A338DA854169}" type="datetimeFigureOut">
              <a:rPr lang="fr-FR"/>
              <a:pPr>
                <a:defRPr/>
              </a:pPr>
              <a:t>18/04/2012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r>
              <a:rPr lang="fr-FR"/>
              <a:t>Entrez votre nom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7B7564C5-49F1-424B-8328-678E2107A4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0787E105-89C5-4F0E-986A-F5E85A5B8CA1}" type="datetimeFigureOut">
              <a:rPr lang="fr-FR"/>
              <a:pPr>
                <a:defRPr/>
              </a:pPr>
              <a:t>18/04/2012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r>
              <a:rPr lang="fr-FR"/>
              <a:t>Entrez votre nom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4343239E-5CFC-4EA3-9F9C-DF60679EE9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fr-FR" smtClean="0"/>
              <a:t>Avant de terminer je vous presente quelques chiffres cles qui traduisent l activite de notre laboratoire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326D9AE1-CA40-491E-B4B2-E29ED1DE5F3C}" type="datetime1">
              <a:rPr lang="fr-FR" smtClean="0"/>
              <a:pPr>
                <a:defRPr/>
              </a:pPr>
              <a:t>18/04/2012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Entrez votre nom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541AC4-4D2C-483A-A88A-22E7A169D6D2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lapp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8" descr="Courbe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6" descr="Logo LAPP + texte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11" descr="logo-universite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6286520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Espace réservé du 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r>
              <a:rPr lang="fr-FR" smtClean="0"/>
              <a:t>Cliquez pour modifier le style du titre</a:t>
            </a:r>
          </a:p>
        </p:txBody>
      </p:sp>
      <p:sp>
        <p:nvSpPr>
          <p:cNvPr id="25604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 smtClean="0"/>
            </a:lvl1pPr>
          </a:lstStyle>
          <a:p>
            <a:r>
              <a:rPr lang="fr-FR" smtClean="0"/>
              <a:t>Cliquez pour modifier le style des sous-titres du masque</a:t>
            </a:r>
          </a:p>
        </p:txBody>
      </p:sp>
      <p:pic>
        <p:nvPicPr>
          <p:cNvPr id="10" name="Image 9" descr="logo_CNRS_In2p3_simple.eps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7929586" y="5500702"/>
            <a:ext cx="796461" cy="10874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18/04/2012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ATLAS computing meeting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596EA-B54B-4A09-9054-3B31982378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18/04/2012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ATLAS computing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285F1-92F9-4C4C-8FCC-473031D4A1F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18/04/2012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ATLAS computing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1A597-3041-4709-9B3F-CF8E9DE480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18/04/2012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ATLAS computing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825B1-1A2E-433B-AF23-4B95C0D578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18/04/2012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ATLAS computing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79BF3-24A6-4750-AE05-1AA372DB2E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18/04/2012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ATLAS computing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B6404-B907-44DC-A863-292450976C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18/04/2012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ATLAS computing meeting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AE195-00B8-4076-86CB-B5E358FBF5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18/04/2012</a:t>
            </a:r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ATLAS computing meeting</a:t>
            </a: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9AD89-17DE-4EAC-B060-CF86C17F772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18/04/2012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ATLAS computing meeting</a:t>
            </a: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0B205-3984-46F8-A31F-DD10BEA33E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18/04/2012</a:t>
            </a:r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ATLAS computing meeting</a:t>
            </a: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722D0-6A26-4700-92D2-75E3B120BB7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18/04/2012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ATLAS computing meeting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ACB8A-E48D-4E53-819B-F795AC2893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8" descr="Courbe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pic>
        <p:nvPicPr>
          <p:cNvPr id="1029" name="Image 6" descr="lapp2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4375" y="6215063"/>
            <a:ext cx="9001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18/04/2012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ATLAS computing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7CBBCE-5E90-4066-BD8F-A005DF7D02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gif"/><Relationship Id="rId5" Type="http://schemas.openxmlformats.org/officeDocument/2006/relationships/image" Target="../media/image4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gif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Welcome at LAPP</a:t>
            </a:r>
            <a:endParaRPr lang="fr-FR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3645024"/>
            <a:ext cx="6400800" cy="1440160"/>
          </a:xfrm>
        </p:spPr>
        <p:txBody>
          <a:bodyPr/>
          <a:lstStyle/>
          <a:p>
            <a:pPr eaLnBrk="1" hangingPunct="1"/>
            <a:r>
              <a:rPr lang="en-US" sz="2000" b="1" dirty="0" smtClean="0">
                <a:solidFill>
                  <a:srgbClr val="FF0000"/>
                </a:solidFill>
              </a:rPr>
              <a:t>Nadine Neyroud </a:t>
            </a:r>
            <a:r>
              <a:rPr lang="en-US" sz="2000" i="1" dirty="0" smtClean="0"/>
              <a:t>(</a:t>
            </a:r>
            <a:r>
              <a:rPr lang="en-US" sz="2000" i="1" dirty="0" smtClean="0"/>
              <a:t>Technical director and IT manager</a:t>
            </a:r>
            <a:r>
              <a:rPr lang="en-US" sz="2000" i="1" dirty="0" smtClean="0"/>
              <a:t>)</a:t>
            </a:r>
            <a:endParaRPr lang="en-US" sz="2000" i="1" dirty="0"/>
          </a:p>
          <a:p>
            <a:pPr eaLnBrk="1" hangingPunct="1"/>
            <a:r>
              <a:rPr lang="en-US" sz="2000" b="1" dirty="0" smtClean="0">
                <a:solidFill>
                  <a:srgbClr val="0070C0"/>
                </a:solidFill>
              </a:rPr>
              <a:t>April 18,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>
                <a:solidFill>
                  <a:srgbClr val="0070C0"/>
                </a:solidFill>
              </a:rPr>
              <a:t>2012</a:t>
            </a:r>
          </a:p>
          <a:p>
            <a:pPr eaLnBrk="1" hangingPunct="1"/>
            <a:r>
              <a:rPr lang="fr-FR" sz="2000" b="1" dirty="0" smtClean="0">
                <a:solidFill>
                  <a:srgbClr val="0070C0"/>
                </a:solidFill>
              </a:rPr>
              <a:t>ATLAS </a:t>
            </a:r>
            <a:r>
              <a:rPr lang="fr-FR" sz="2000" b="1" dirty="0" err="1" smtClean="0">
                <a:solidFill>
                  <a:srgbClr val="0070C0"/>
                </a:solidFill>
              </a:rPr>
              <a:t>Computing</a:t>
            </a:r>
            <a:r>
              <a:rPr lang="fr-FR" sz="2000" b="1" dirty="0" smtClean="0">
                <a:solidFill>
                  <a:srgbClr val="0070C0"/>
                </a:solidFill>
              </a:rPr>
              <a:t> meeting</a:t>
            </a:r>
          </a:p>
        </p:txBody>
      </p:sp>
      <p:pic>
        <p:nvPicPr>
          <p:cNvPr id="4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16632"/>
            <a:ext cx="3061544" cy="1357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" name="Image 5" descr="atlas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88640"/>
            <a:ext cx="3249250" cy="12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1285875" y="274638"/>
            <a:ext cx="7400925" cy="850106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LAPP history</a:t>
            </a: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b="1" smtClean="0">
                <a:solidFill>
                  <a:srgbClr val="0070C0"/>
                </a:solidFill>
              </a:rPr>
              <a:t>18/04/2012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57562" y="6356350"/>
            <a:ext cx="4382789" cy="365125"/>
          </a:xfrm>
        </p:spPr>
        <p:txBody>
          <a:bodyPr/>
          <a:lstStyle/>
          <a:p>
            <a:pPr>
              <a:defRPr/>
            </a:pPr>
            <a:r>
              <a:rPr lang="fr-FR" b="1" smtClean="0">
                <a:solidFill>
                  <a:srgbClr val="FF0000"/>
                </a:solidFill>
              </a:rPr>
              <a:t>ATLAS computing meeting</a:t>
            </a:r>
            <a:endParaRPr lang="fr-FR" b="1" dirty="0">
              <a:solidFill>
                <a:srgbClr val="FF0000"/>
              </a:solidFill>
            </a:endParaRPr>
          </a:p>
        </p:txBody>
      </p:sp>
      <p:pic>
        <p:nvPicPr>
          <p:cNvPr id="7" name="Espace réservé du contenu 4" descr="Lapp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340768"/>
            <a:ext cx="2810739" cy="186633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 7" descr="Lapp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1412776"/>
            <a:ext cx="2500317" cy="2039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ZoneTexte 7"/>
          <p:cNvSpPr txBox="1">
            <a:spLocks noChangeArrowheads="1"/>
          </p:cNvSpPr>
          <p:nvPr/>
        </p:nvSpPr>
        <p:spPr bwMode="auto">
          <a:xfrm>
            <a:off x="3635896" y="1340768"/>
            <a:ext cx="2592288" cy="206210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fr-FR" sz="2000" b="1" dirty="0" smtClean="0">
                <a:solidFill>
                  <a:srgbClr val="0070C0"/>
                </a:solidFill>
              </a:rPr>
              <a:t>1976: </a:t>
            </a:r>
            <a:r>
              <a:rPr lang="fr-FR" dirty="0" err="1" smtClean="0"/>
              <a:t>Lapp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founded</a:t>
            </a:r>
            <a:r>
              <a:rPr lang="fr-FR" dirty="0" smtClean="0"/>
              <a:t> by </a:t>
            </a:r>
            <a:r>
              <a:rPr lang="fr-FR" dirty="0" err="1" smtClean="0"/>
              <a:t>physicists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Paris and Orsay  </a:t>
            </a:r>
            <a:r>
              <a:rPr lang="fr-FR" dirty="0" err="1" smtClean="0"/>
              <a:t>wishing</a:t>
            </a:r>
            <a:r>
              <a:rPr lang="fr-FR" dirty="0" smtClean="0"/>
              <a:t> to live </a:t>
            </a:r>
            <a:r>
              <a:rPr lang="fr-FR" dirty="0" err="1" smtClean="0"/>
              <a:t>closer</a:t>
            </a:r>
            <a:r>
              <a:rPr lang="fr-FR" dirty="0" smtClean="0"/>
              <a:t> to  </a:t>
            </a:r>
            <a:r>
              <a:rPr lang="fr-FR" b="1" dirty="0" smtClean="0"/>
              <a:t>CERN</a:t>
            </a:r>
            <a:r>
              <a:rPr lang="fr-FR" b="1" dirty="0"/>
              <a:t>.  </a:t>
            </a:r>
            <a:endParaRPr lang="fr-FR" b="1" dirty="0" smtClean="0"/>
          </a:p>
          <a:p>
            <a:pPr algn="just"/>
            <a:r>
              <a:rPr lang="fr-FR" b="1" i="1" dirty="0" smtClean="0">
                <a:solidFill>
                  <a:srgbClr val="FF0000"/>
                </a:solidFill>
              </a:rPr>
              <a:t>Most  </a:t>
            </a:r>
            <a:r>
              <a:rPr lang="fr-FR" b="1" i="1" dirty="0" err="1" smtClean="0">
                <a:solidFill>
                  <a:srgbClr val="FF0000"/>
                </a:solidFill>
              </a:rPr>
              <a:t>experiments</a:t>
            </a:r>
            <a:r>
              <a:rPr lang="fr-FR" b="1" i="1" dirty="0" smtClean="0">
                <a:solidFill>
                  <a:srgbClr val="FF0000"/>
                </a:solidFill>
              </a:rPr>
              <a:t> </a:t>
            </a:r>
            <a:r>
              <a:rPr lang="fr-FR" b="1" i="1" dirty="0" err="1" smtClean="0">
                <a:solidFill>
                  <a:srgbClr val="FF0000"/>
                </a:solidFill>
              </a:rPr>
              <a:t>at</a:t>
            </a:r>
            <a:r>
              <a:rPr lang="fr-FR" b="1" i="1" dirty="0" smtClean="0">
                <a:solidFill>
                  <a:srgbClr val="FF0000"/>
                </a:solidFill>
              </a:rPr>
              <a:t> CERN (one </a:t>
            </a:r>
            <a:r>
              <a:rPr lang="fr-FR" b="1" i="1" dirty="0" err="1" smtClean="0">
                <a:solidFill>
                  <a:srgbClr val="FF0000"/>
                </a:solidFill>
              </a:rPr>
              <a:t>at</a:t>
            </a:r>
            <a:r>
              <a:rPr lang="fr-FR" b="1" i="1" dirty="0" smtClean="0">
                <a:solidFill>
                  <a:srgbClr val="FF0000"/>
                </a:solidFill>
              </a:rPr>
              <a:t> the Bugey </a:t>
            </a:r>
            <a:r>
              <a:rPr lang="fr-FR" b="1" i="1" dirty="0" err="1" smtClean="0">
                <a:solidFill>
                  <a:srgbClr val="FF0000"/>
                </a:solidFill>
              </a:rPr>
              <a:t>Nuclear</a:t>
            </a:r>
            <a:r>
              <a:rPr lang="fr-FR" b="1" i="1" dirty="0" smtClean="0">
                <a:solidFill>
                  <a:srgbClr val="FF0000"/>
                </a:solidFill>
              </a:rPr>
              <a:t> power)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100392" y="105273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1984</a:t>
            </a:r>
            <a:endParaRPr lang="fr-FR" dirty="0"/>
          </a:p>
        </p:txBody>
      </p:sp>
      <p:pic>
        <p:nvPicPr>
          <p:cNvPr id="11" name="Image 6" descr="Lapp_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149080"/>
            <a:ext cx="365011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1403648" y="371703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1992</a:t>
            </a:r>
            <a:endParaRPr lang="fr-FR" dirty="0"/>
          </a:p>
        </p:txBody>
      </p:sp>
      <p:sp>
        <p:nvSpPr>
          <p:cNvPr id="13" name="ZoneTexte 7"/>
          <p:cNvSpPr txBox="1">
            <a:spLocks noChangeArrowheads="1"/>
          </p:cNvSpPr>
          <p:nvPr/>
        </p:nvSpPr>
        <p:spPr bwMode="auto">
          <a:xfrm>
            <a:off x="4716016" y="3573016"/>
            <a:ext cx="4104456" cy="150810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fr-FR" sz="2000" b="1" dirty="0" smtClean="0">
                <a:solidFill>
                  <a:srgbClr val="0070C0"/>
                </a:solidFill>
              </a:rPr>
              <a:t>2012:</a:t>
            </a:r>
            <a:endParaRPr lang="fr-FR" sz="2000" b="1" dirty="0" smtClean="0"/>
          </a:p>
          <a:p>
            <a:pPr algn="just">
              <a:buFont typeface="Arial" pitchFamily="34" charset="0"/>
              <a:buChar char="•"/>
            </a:pPr>
            <a:r>
              <a:rPr lang="fr-FR" sz="1600" dirty="0" smtClean="0"/>
              <a:t> </a:t>
            </a:r>
            <a:r>
              <a:rPr lang="fr-FR" dirty="0" err="1" smtClean="0">
                <a:cs typeface="Arial" pitchFamily="34" charset="0"/>
              </a:rPr>
              <a:t>Still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fr-FR" dirty="0" err="1" smtClean="0">
                <a:cs typeface="Arial" pitchFamily="34" charset="0"/>
              </a:rPr>
              <a:t>many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fr-FR" dirty="0" err="1" smtClean="0">
                <a:cs typeface="Arial" pitchFamily="34" charset="0"/>
              </a:rPr>
              <a:t>experiments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fr-FR" dirty="0" err="1" smtClean="0">
                <a:cs typeface="Arial" pitchFamily="34" charset="0"/>
              </a:rPr>
              <a:t>at</a:t>
            </a:r>
            <a:r>
              <a:rPr lang="fr-FR" dirty="0" smtClean="0">
                <a:cs typeface="Arial" pitchFamily="34" charset="0"/>
              </a:rPr>
              <a:t> </a:t>
            </a:r>
            <a:r>
              <a:rPr lang="fr-FR" b="1" dirty="0" smtClean="0">
                <a:solidFill>
                  <a:srgbClr val="FF0000"/>
                </a:solidFill>
                <a:cs typeface="Arial" pitchFamily="34" charset="0"/>
              </a:rPr>
              <a:t>CERN</a:t>
            </a:r>
            <a:r>
              <a:rPr lang="fr-FR" dirty="0" smtClean="0">
                <a:cs typeface="Arial" pitchFamily="34" charset="0"/>
              </a:rPr>
              <a:t> (</a:t>
            </a:r>
            <a:r>
              <a:rPr lang="fr-FR" b="1" dirty="0" smtClean="0">
                <a:solidFill>
                  <a:schemeClr val="tx1"/>
                </a:solidFill>
                <a:cs typeface="Arial" pitchFamily="34" charset="0"/>
              </a:rPr>
              <a:t>LHC</a:t>
            </a:r>
            <a:r>
              <a:rPr lang="fr-FR" dirty="0" smtClean="0">
                <a:cs typeface="Arial" pitchFamily="34" charset="0"/>
              </a:rPr>
              <a:t>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dirty="0" smtClean="0"/>
              <a:t> New </a:t>
            </a:r>
            <a:r>
              <a:rPr lang="fr-FR" dirty="0" err="1" smtClean="0"/>
              <a:t>field</a:t>
            </a:r>
            <a:r>
              <a:rPr lang="fr-FR" dirty="0" smtClean="0"/>
              <a:t> of </a:t>
            </a:r>
            <a:r>
              <a:rPr lang="fr-FR" dirty="0" err="1" smtClean="0"/>
              <a:t>astroparticles</a:t>
            </a:r>
            <a:r>
              <a:rPr lang="fr-FR" dirty="0" smtClean="0"/>
              <a:t>: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/>
              <a:t>gravitational</a:t>
            </a:r>
            <a:r>
              <a:rPr lang="fr-FR" dirty="0" smtClean="0"/>
              <a:t> </a:t>
            </a:r>
            <a:r>
              <a:rPr lang="fr-FR" dirty="0" err="1" smtClean="0"/>
              <a:t>waves</a:t>
            </a:r>
            <a:r>
              <a:rPr lang="fr-FR" dirty="0" smtClean="0"/>
              <a:t>, </a:t>
            </a:r>
            <a:r>
              <a:rPr lang="fr-FR" dirty="0" err="1" smtClean="0"/>
              <a:t>high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cosmic</a:t>
            </a:r>
            <a:r>
              <a:rPr lang="fr-FR" dirty="0" smtClean="0"/>
              <a:t> rays, </a:t>
            </a:r>
            <a:r>
              <a:rPr lang="fr-FR" dirty="0" err="1" smtClean="0"/>
              <a:t>search</a:t>
            </a:r>
            <a:r>
              <a:rPr lang="fr-FR" dirty="0" smtClean="0"/>
              <a:t> for anti-</a:t>
            </a:r>
            <a:r>
              <a:rPr lang="fr-FR" dirty="0" err="1" smtClean="0"/>
              <a:t>matter</a:t>
            </a:r>
            <a:r>
              <a:rPr lang="fr-FR" dirty="0" smtClean="0"/>
              <a:t>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4716016" y="5157192"/>
            <a:ext cx="4067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err="1" smtClean="0">
                <a:solidFill>
                  <a:srgbClr val="FF0000"/>
                </a:solidFill>
                <a:latin typeface="+mn-lt"/>
              </a:rPr>
              <a:t>Many</a:t>
            </a:r>
            <a:r>
              <a:rPr lang="fr-FR" b="1" i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FR" b="1" i="1" dirty="0" err="1" smtClean="0">
                <a:solidFill>
                  <a:srgbClr val="FF0000"/>
                </a:solidFill>
                <a:latin typeface="+mn-lt"/>
              </a:rPr>
              <a:t>experiments</a:t>
            </a:r>
            <a:r>
              <a:rPr lang="fr-FR" b="1" i="1" dirty="0" smtClean="0">
                <a:solidFill>
                  <a:srgbClr val="FF0000"/>
                </a:solidFill>
                <a:latin typeface="+mn-lt"/>
              </a:rPr>
              <a:t> or R&amp;D in far </a:t>
            </a:r>
            <a:r>
              <a:rPr lang="fr-FR" b="1" i="1" dirty="0" err="1" smtClean="0">
                <a:solidFill>
                  <a:srgbClr val="FF0000"/>
                </a:solidFill>
                <a:latin typeface="+mn-lt"/>
              </a:rPr>
              <a:t>away</a:t>
            </a:r>
            <a:r>
              <a:rPr lang="fr-FR" b="1" i="1" dirty="0" smtClean="0">
                <a:solidFill>
                  <a:srgbClr val="FF0000"/>
                </a:solidFill>
                <a:latin typeface="+mn-lt"/>
              </a:rPr>
              <a:t> places: </a:t>
            </a:r>
            <a:r>
              <a:rPr lang="fr-FR" i="1" dirty="0" err="1" smtClean="0">
                <a:latin typeface="+mn-lt"/>
              </a:rPr>
              <a:t>Italy</a:t>
            </a:r>
            <a:r>
              <a:rPr lang="fr-FR" i="1" dirty="0" smtClean="0">
                <a:latin typeface="+mn-lt"/>
              </a:rPr>
              <a:t> (OPERA, VIRGO), </a:t>
            </a:r>
            <a:r>
              <a:rPr lang="fr-FR" i="1" dirty="0" err="1" smtClean="0">
                <a:latin typeface="+mn-lt"/>
              </a:rPr>
              <a:t>Namibia</a:t>
            </a:r>
            <a:r>
              <a:rPr lang="fr-FR" i="1" dirty="0" smtClean="0">
                <a:latin typeface="+mn-lt"/>
              </a:rPr>
              <a:t> (HESS), </a:t>
            </a:r>
            <a:r>
              <a:rPr lang="fr-FR" i="1" dirty="0" err="1" smtClean="0">
                <a:latin typeface="+mn-lt"/>
              </a:rPr>
              <a:t>Japan</a:t>
            </a:r>
            <a:r>
              <a:rPr lang="fr-FR" i="1" dirty="0" smtClean="0">
                <a:latin typeface="+mn-lt"/>
              </a:rPr>
              <a:t> (ATF2), international </a:t>
            </a:r>
            <a:r>
              <a:rPr lang="fr-FR" i="1" dirty="0" err="1" smtClean="0">
                <a:latin typeface="+mn-lt"/>
              </a:rPr>
              <a:t>space</a:t>
            </a:r>
            <a:r>
              <a:rPr lang="fr-FR" i="1" dirty="0" smtClean="0">
                <a:latin typeface="+mn-lt"/>
              </a:rPr>
              <a:t> station (AMS).</a:t>
            </a:r>
            <a:endParaRPr lang="fr-FR" i="1" dirty="0">
              <a:latin typeface="+mn-lt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547664" y="98072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1976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1285875" y="274638"/>
            <a:ext cx="7318375" cy="777875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smtClean="0">
                <a:solidFill>
                  <a:schemeClr val="accent1"/>
                </a:solidFill>
                <a:latin typeface="Arial Narrow" pitchFamily="34" charset="0"/>
                <a:ea typeface="+mn-ea"/>
                <a:cs typeface="+mn-cs"/>
              </a:rPr>
              <a:t>LAPP in a </a:t>
            </a:r>
            <a:r>
              <a:rPr lang="fr-FR" dirty="0" err="1" smtClean="0">
                <a:solidFill>
                  <a:schemeClr val="accent1"/>
                </a:solidFill>
                <a:latin typeface="Arial Narrow" pitchFamily="34" charset="0"/>
                <a:ea typeface="+mn-ea"/>
                <a:cs typeface="+mn-cs"/>
              </a:rPr>
              <a:t>nutshell</a:t>
            </a:r>
            <a:endParaRPr lang="fr-FR" dirty="0" smtClean="0">
              <a:solidFill>
                <a:schemeClr val="accent1"/>
              </a:solidFill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03EACA-BA4C-484B-86CA-24B3FE599DF1}" type="slidenum">
              <a:rPr lang="fr-FR"/>
              <a:pPr>
                <a:defRPr/>
              </a:pPr>
              <a:t>3</a:t>
            </a:fld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b="1" dirty="0" smtClean="0">
                <a:solidFill>
                  <a:srgbClr val="00B0F0"/>
                </a:solidFill>
              </a:rPr>
              <a:t>18/04/2012</a:t>
            </a:r>
            <a:endParaRPr lang="fr-FR" b="1" dirty="0">
              <a:solidFill>
                <a:srgbClr val="00B0F0"/>
              </a:solidFill>
            </a:endParaRPr>
          </a:p>
        </p:txBody>
      </p:sp>
      <p:sp>
        <p:nvSpPr>
          <p:cNvPr id="18438" name="Rectangle 3"/>
          <p:cNvSpPr txBox="1">
            <a:spLocks noChangeArrowheads="1"/>
          </p:cNvSpPr>
          <p:nvPr/>
        </p:nvSpPr>
        <p:spPr bwMode="auto">
          <a:xfrm>
            <a:off x="1331913" y="1125538"/>
            <a:ext cx="734377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Arial" charset="0"/>
              <a:buChar char="•"/>
            </a:pPr>
            <a:r>
              <a:rPr lang="fr-FR" sz="2400" dirty="0" smtClean="0">
                <a:latin typeface="Arial Narrow" pitchFamily="34" charset="0"/>
              </a:rPr>
              <a:t>63 </a:t>
            </a:r>
            <a:r>
              <a:rPr lang="fr-FR" sz="2400" dirty="0" err="1" smtClean="0">
                <a:latin typeface="Arial Narrow" pitchFamily="34" charset="0"/>
              </a:rPr>
              <a:t>physicists</a:t>
            </a:r>
            <a:r>
              <a:rPr lang="fr-FR" sz="2400" dirty="0" smtClean="0">
                <a:latin typeface="Arial Narrow" pitchFamily="34" charset="0"/>
              </a:rPr>
              <a:t> (</a:t>
            </a:r>
            <a:r>
              <a:rPr lang="fr-FR" sz="2400" dirty="0" err="1" smtClean="0">
                <a:latin typeface="Arial Narrow" pitchFamily="34" charset="0"/>
              </a:rPr>
              <a:t>including</a:t>
            </a:r>
            <a:r>
              <a:rPr lang="fr-FR" sz="2400" dirty="0" smtClean="0">
                <a:latin typeface="Arial Narrow" pitchFamily="34" charset="0"/>
              </a:rPr>
              <a:t> 10  PHD </a:t>
            </a:r>
            <a:r>
              <a:rPr lang="fr-FR" sz="2400" dirty="0" err="1" smtClean="0">
                <a:latin typeface="Arial Narrow" pitchFamily="34" charset="0"/>
              </a:rPr>
              <a:t>students</a:t>
            </a:r>
            <a:r>
              <a:rPr lang="fr-FR" sz="2400" dirty="0" smtClean="0">
                <a:latin typeface="Arial Narrow" pitchFamily="34" charset="0"/>
              </a:rPr>
              <a:t> and 9 post-docs)</a:t>
            </a:r>
            <a:endParaRPr lang="fr-FR" sz="2400" dirty="0">
              <a:latin typeface="Arial Narrow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fr-FR" sz="2400" i="1" dirty="0">
                <a:solidFill>
                  <a:srgbClr val="3B349C"/>
                </a:solidFill>
                <a:latin typeface="Arial Narrow" pitchFamily="34" charset="0"/>
              </a:rPr>
              <a:t>	</a:t>
            </a:r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In several large international collaborations working on accelerators (ATLAS and </a:t>
            </a:r>
            <a:r>
              <a:rPr lang="en-US" sz="20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LHCb</a:t>
            </a:r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 on the LHC at CERN, OPERA in Gran </a:t>
            </a:r>
            <a:r>
              <a:rPr lang="en-US" sz="20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Sasso</a:t>
            </a:r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), </a:t>
            </a:r>
            <a:r>
              <a:rPr lang="en-US" sz="20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astroparticle</a:t>
            </a:r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 experiments (Virgo, AMS, HESS, CTA) and R&amp;D: LC detectors (</a:t>
            </a:r>
            <a:r>
              <a:rPr lang="en-US" sz="20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Micromegas</a:t>
            </a:r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 chambers), magnet stabilization for future accelerators, (LAVISTA/ATF2), instrumentation  for accelerators (CLIC), …</a:t>
            </a:r>
            <a:endParaRPr lang="en-US" sz="2000" dirty="0" smtClean="0">
              <a:solidFill>
                <a:srgbClr val="3B349C"/>
              </a:solidFill>
              <a:latin typeface="Arial Narrow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Arial" charset="0"/>
              <a:buChar char="•"/>
            </a:pPr>
            <a:r>
              <a:rPr lang="fr-FR" sz="2400" dirty="0" smtClean="0">
                <a:latin typeface="Arial Narrow" pitchFamily="34" charset="0"/>
              </a:rPr>
              <a:t>78 </a:t>
            </a:r>
            <a:r>
              <a:rPr lang="fr-FR" sz="2400" dirty="0" err="1" smtClean="0">
                <a:latin typeface="Arial Narrow" pitchFamily="34" charset="0"/>
              </a:rPr>
              <a:t>engineers</a:t>
            </a:r>
            <a:r>
              <a:rPr lang="fr-FR" sz="2400" dirty="0" smtClean="0">
                <a:latin typeface="Arial Narrow" pitchFamily="34" charset="0"/>
              </a:rPr>
              <a:t>, </a:t>
            </a:r>
            <a:r>
              <a:rPr lang="fr-FR" sz="2400" dirty="0" err="1" smtClean="0">
                <a:latin typeface="Arial Narrow" pitchFamily="34" charset="0"/>
              </a:rPr>
              <a:t>technicians</a:t>
            </a:r>
            <a:r>
              <a:rPr lang="fr-FR" sz="2400" dirty="0" smtClean="0">
                <a:latin typeface="Arial Narrow" pitchFamily="34" charset="0"/>
              </a:rPr>
              <a:t> and administrative staff</a:t>
            </a:r>
          </a:p>
          <a:p>
            <a:pPr lvl="1"/>
            <a:r>
              <a:rPr lang="en-GB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In three technical services: mechanics, electronics and computing</a:t>
            </a:r>
          </a:p>
          <a:p>
            <a:pPr lvl="1"/>
            <a:r>
              <a:rPr lang="en-GB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Specific skills in automatics, microelectronics, slow control, data acquisition and Grid computing.</a:t>
            </a:r>
          </a:p>
          <a:p>
            <a:pPr lvl="1"/>
            <a:r>
              <a:rPr lang="en-GB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T2/T3 </a:t>
            </a:r>
            <a:r>
              <a:rPr lang="en-GB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LCG node and computing platform for </a:t>
            </a:r>
            <a:r>
              <a:rPr lang="en-GB" sz="20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Université</a:t>
            </a:r>
            <a:r>
              <a:rPr lang="en-GB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 de </a:t>
            </a:r>
            <a:r>
              <a:rPr lang="en-GB" sz="20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Savoie</a:t>
            </a:r>
            <a:r>
              <a:rPr lang="en-GB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 research </a:t>
            </a:r>
            <a:r>
              <a:rPr lang="en-GB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labs (MUST)</a:t>
            </a:r>
            <a:endParaRPr lang="en-GB" sz="2000" i="1" dirty="0" smtClean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  <a:p>
            <a:pPr lvl="1"/>
            <a:endParaRPr lang="fr-FR" sz="2000" i="1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ATLAS computing meeting</a:t>
            </a:r>
            <a:endParaRPr lang="fr-FR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214061"/>
            <a:ext cx="1368152" cy="1095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2009-09-18- 0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5229200"/>
            <a:ext cx="1440160" cy="1080120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5258240"/>
            <a:ext cx="864096" cy="105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1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5570020"/>
            <a:ext cx="1080120" cy="73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itre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5598938" cy="850106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Theoretical physics</a:t>
            </a:r>
            <a:endParaRPr lang="fr-FR" dirty="0" smtClean="0">
              <a:solidFill>
                <a:srgbClr val="FF0000"/>
              </a:solidFill>
            </a:endParaRPr>
          </a:p>
        </p:txBody>
      </p:sp>
      <p:sp>
        <p:nvSpPr>
          <p:cNvPr id="10244" name="Espace réservé du contenu 2"/>
          <p:cNvSpPr>
            <a:spLocks noGrp="1"/>
          </p:cNvSpPr>
          <p:nvPr>
            <p:ph idx="1"/>
          </p:nvPr>
        </p:nvSpPr>
        <p:spPr>
          <a:xfrm>
            <a:off x="899593" y="1500188"/>
            <a:ext cx="4176464" cy="4500562"/>
          </a:xfrm>
        </p:spPr>
        <p:txBody>
          <a:bodyPr/>
          <a:lstStyle/>
          <a:p>
            <a:pPr marL="342900" lvl="1" indent="-342900" eaLnBrk="1" hangingPunct="1">
              <a:buFont typeface="Arial" charset="0"/>
              <a:buChar char="•"/>
            </a:pPr>
            <a:r>
              <a:rPr lang="fr-FR" sz="2400" dirty="0" smtClean="0"/>
              <a:t>LAPP </a:t>
            </a:r>
            <a:r>
              <a:rPr lang="fr-FR" sz="2400" dirty="0" err="1" smtClean="0"/>
              <a:t>also</a:t>
            </a:r>
            <a:r>
              <a:rPr lang="fr-FR" sz="2400" dirty="0" smtClean="0"/>
              <a:t> hosts a large [~33 </a:t>
            </a:r>
            <a:r>
              <a:rPr lang="fr-FR" sz="2400" dirty="0" err="1" smtClean="0"/>
              <a:t>researchers</a:t>
            </a:r>
            <a:r>
              <a:rPr lang="fr-FR" sz="2400" dirty="0" smtClean="0"/>
              <a:t>] </a:t>
            </a:r>
            <a:r>
              <a:rPr lang="fr-FR" sz="2400" dirty="0" err="1" smtClean="0"/>
              <a:t>theoretical</a:t>
            </a:r>
            <a:r>
              <a:rPr lang="fr-FR" sz="2400" dirty="0" smtClean="0"/>
              <a:t> </a:t>
            </a:r>
            <a:r>
              <a:rPr lang="fr-FR" sz="2400" dirty="0" err="1" smtClean="0"/>
              <a:t>physics</a:t>
            </a:r>
            <a:r>
              <a:rPr lang="fr-FR" sz="2400" dirty="0" smtClean="0"/>
              <a:t> group, </a:t>
            </a:r>
            <a:r>
              <a:rPr lang="fr-FR" sz="2400" b="1" dirty="0" smtClean="0"/>
              <a:t>LAPTH</a:t>
            </a:r>
            <a:endParaRPr lang="fr-FR" sz="2400" dirty="0" smtClean="0"/>
          </a:p>
          <a:p>
            <a:pPr marL="342900" lvl="1" indent="-342900" eaLnBrk="1" hangingPunct="1">
              <a:buFont typeface="Arial" charset="0"/>
              <a:buChar char="•"/>
            </a:pPr>
            <a:r>
              <a:rPr lang="fr-FR" sz="2400" dirty="0" err="1" smtClean="0"/>
              <a:t>Together</a:t>
            </a:r>
            <a:r>
              <a:rPr lang="fr-FR" sz="2400" dirty="0" smtClean="0"/>
              <a:t>, the </a:t>
            </a:r>
            <a:r>
              <a:rPr lang="fr-FR" sz="2400" dirty="0" err="1" smtClean="0"/>
              <a:t>two</a:t>
            </a:r>
            <a:r>
              <a:rPr lang="fr-FR" sz="2400" dirty="0" smtClean="0"/>
              <a:t> </a:t>
            </a:r>
            <a:r>
              <a:rPr lang="fr-FR" sz="2400" dirty="0" err="1" smtClean="0"/>
              <a:t>labs</a:t>
            </a:r>
            <a:r>
              <a:rPr lang="fr-FR" sz="2400" dirty="0" smtClean="0"/>
              <a:t> have </a:t>
            </a:r>
            <a:r>
              <a:rPr lang="fr-FR" sz="2400" dirty="0" err="1" smtClean="0"/>
              <a:t>created</a:t>
            </a:r>
            <a:r>
              <a:rPr lang="fr-FR" sz="2400" dirty="0" smtClean="0"/>
              <a:t> </a:t>
            </a:r>
            <a:r>
              <a:rPr lang="fr-FR" sz="2400" b="1" dirty="0" smtClean="0"/>
              <a:t>CIPHEA,  </a:t>
            </a:r>
            <a:r>
              <a:rPr lang="fr-FR" sz="2400" dirty="0" err="1" smtClean="0"/>
              <a:t>which</a:t>
            </a:r>
            <a:r>
              <a:rPr lang="fr-FR" sz="2400" dirty="0" smtClean="0"/>
              <a:t> invites </a:t>
            </a:r>
            <a:r>
              <a:rPr lang="fr-FR" sz="2400" dirty="0" err="1" smtClean="0"/>
              <a:t>every</a:t>
            </a:r>
            <a:r>
              <a:rPr lang="fr-FR" sz="2400" dirty="0" smtClean="0"/>
              <a:t> </a:t>
            </a:r>
            <a:r>
              <a:rPr lang="fr-FR" sz="2400" dirty="0" err="1" smtClean="0"/>
              <a:t>year</a:t>
            </a:r>
            <a:r>
              <a:rPr lang="fr-FR" sz="2400" dirty="0" smtClean="0"/>
              <a:t>  </a:t>
            </a:r>
            <a:r>
              <a:rPr lang="fr-FR" sz="2400" dirty="0" err="1" smtClean="0"/>
              <a:t>foreign</a:t>
            </a:r>
            <a:r>
              <a:rPr lang="fr-FR" sz="2400" dirty="0" smtClean="0"/>
              <a:t> </a:t>
            </a:r>
            <a:r>
              <a:rPr lang="fr-FR" sz="2400" dirty="0" err="1" smtClean="0"/>
              <a:t>experimentalists</a:t>
            </a:r>
            <a:r>
              <a:rPr lang="fr-FR" sz="2400" dirty="0" smtClean="0"/>
              <a:t> and </a:t>
            </a:r>
            <a:r>
              <a:rPr lang="fr-FR" sz="2400" dirty="0" err="1" smtClean="0"/>
              <a:t>theorists</a:t>
            </a:r>
            <a:r>
              <a:rPr lang="fr-FR" sz="2400" dirty="0" smtClean="0"/>
              <a:t>  </a:t>
            </a:r>
            <a:r>
              <a:rPr lang="fr-FR" sz="2400" dirty="0" err="1" smtClean="0"/>
              <a:t>working</a:t>
            </a:r>
            <a:r>
              <a:rPr lang="fr-FR" sz="2400" dirty="0" smtClean="0"/>
              <a:t> in the </a:t>
            </a:r>
            <a:r>
              <a:rPr lang="fr-FR" sz="2400" dirty="0" err="1" smtClean="0"/>
              <a:t>field</a:t>
            </a:r>
            <a:r>
              <a:rPr lang="fr-FR" sz="2400" dirty="0" smtClean="0"/>
              <a:t> of LHC </a:t>
            </a:r>
            <a:r>
              <a:rPr lang="fr-FR" sz="2400" dirty="0" err="1" smtClean="0"/>
              <a:t>physics</a:t>
            </a:r>
            <a:r>
              <a:rPr lang="fr-FR" sz="2400" dirty="0" smtClean="0"/>
              <a:t>, </a:t>
            </a:r>
            <a:r>
              <a:rPr lang="fr-FR" sz="2400" dirty="0" err="1" smtClean="0"/>
              <a:t>dark</a:t>
            </a:r>
            <a:r>
              <a:rPr lang="fr-FR" sz="2400" dirty="0" smtClean="0"/>
              <a:t> </a:t>
            </a:r>
            <a:r>
              <a:rPr lang="fr-FR" sz="2400" dirty="0" err="1" smtClean="0"/>
              <a:t>matter</a:t>
            </a:r>
            <a:r>
              <a:rPr lang="fr-FR" sz="2400" dirty="0" smtClean="0"/>
              <a:t>, etc..  </a:t>
            </a:r>
            <a:r>
              <a:rPr lang="fr-FR" sz="2400" b="1" dirty="0" smtClean="0">
                <a:solidFill>
                  <a:srgbClr val="0070C0"/>
                </a:solidFill>
              </a:rPr>
              <a:t>(~10 </a:t>
            </a:r>
            <a:r>
              <a:rPr lang="fr-FR" sz="2400" b="1" dirty="0" err="1" smtClean="0">
                <a:solidFill>
                  <a:srgbClr val="0070C0"/>
                </a:solidFill>
              </a:rPr>
              <a:t>visitors</a:t>
            </a:r>
            <a:r>
              <a:rPr lang="fr-FR" sz="2400" b="1" dirty="0" smtClean="0">
                <a:solidFill>
                  <a:srgbClr val="0070C0"/>
                </a:solidFill>
              </a:rPr>
              <a:t> / </a:t>
            </a:r>
            <a:r>
              <a:rPr lang="fr-FR" sz="2400" b="1" dirty="0" err="1" smtClean="0">
                <a:solidFill>
                  <a:srgbClr val="0070C0"/>
                </a:solidFill>
              </a:rPr>
              <a:t>Yr</a:t>
            </a:r>
            <a:r>
              <a:rPr lang="fr-FR" sz="2400" b="1" dirty="0" smtClean="0">
                <a:solidFill>
                  <a:srgbClr val="0070C0"/>
                </a:solidFill>
              </a:rPr>
              <a:t>)</a:t>
            </a:r>
          </a:p>
          <a:p>
            <a:pPr marL="342900" lvl="1" indent="-342900" eaLnBrk="1" hangingPunct="1">
              <a:buFont typeface="Arial" charset="0"/>
              <a:buChar char="•"/>
            </a:pPr>
            <a:endParaRPr lang="fr-FR" sz="2000" dirty="0" smtClean="0"/>
          </a:p>
          <a:p>
            <a:pPr marL="342900" lvl="1" indent="-342900" eaLnBrk="1" hangingPunct="1">
              <a:buFont typeface="Arial" charset="0"/>
              <a:buChar char="•"/>
            </a:pPr>
            <a:endParaRPr lang="fr-FR" sz="2000" b="1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b="1" dirty="0" smtClean="0">
                <a:solidFill>
                  <a:srgbClr val="FF0000"/>
                </a:solidFill>
              </a:rPr>
              <a:t>ATLAS </a:t>
            </a:r>
            <a:r>
              <a:rPr lang="fr-FR" b="1" dirty="0" err="1" smtClean="0">
                <a:solidFill>
                  <a:srgbClr val="FF0000"/>
                </a:solidFill>
              </a:rPr>
              <a:t>computing</a:t>
            </a:r>
            <a:r>
              <a:rPr lang="fr-FR" b="1" dirty="0" smtClean="0">
                <a:solidFill>
                  <a:srgbClr val="FF0000"/>
                </a:solidFill>
              </a:rPr>
              <a:t> meeting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7C1F43-506F-430A-A8D3-4842B6729597}" type="slidenum">
              <a:rPr lang="fr-FR"/>
              <a:pPr>
                <a:defRPr/>
              </a:pPr>
              <a:t>4</a:t>
            </a:fld>
            <a:endParaRPr lang="fr-FR" dirty="0"/>
          </a:p>
        </p:txBody>
      </p:sp>
      <p:pic>
        <p:nvPicPr>
          <p:cNvPr id="1024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0"/>
            <a:ext cx="157162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7" descr="LOGO_LAPTH_RVB_5c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6002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Image 11" descr="Equation_0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10213" y="1285875"/>
            <a:ext cx="3221037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b="1" dirty="0" smtClean="0">
                <a:solidFill>
                  <a:srgbClr val="00B0F0"/>
                </a:solidFill>
              </a:rPr>
              <a:t>18/04/2012</a:t>
            </a:r>
            <a:endParaRPr lang="fr-FR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9592" y="0"/>
            <a:ext cx="8136904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  <a:latin typeface="Calibri" pitchFamily="34" charset="0"/>
              </a:rPr>
              <a:t>MUST : local and grid computing facility</a:t>
            </a:r>
            <a:endParaRPr lang="en-US" sz="36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7" name="Picture 3" descr="\\LAPPFILE2\informatique\MUST\Logos\LogoMU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812693" cy="1177759"/>
          </a:xfrm>
          <a:prstGeom prst="rect">
            <a:avLst/>
          </a:prstGeom>
          <a:noFill/>
        </p:spPr>
      </p:pic>
      <p:pic>
        <p:nvPicPr>
          <p:cNvPr id="1029" name="Picture 5" descr="\\LAPPFILE2\informatique\MUST\Logos\LC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693737" cy="693737"/>
          </a:xfrm>
          <a:prstGeom prst="rect">
            <a:avLst/>
          </a:prstGeom>
          <a:noFill/>
        </p:spPr>
      </p:pic>
      <p:pic>
        <p:nvPicPr>
          <p:cNvPr id="1026" name="Picture 2" descr="\\LAPPFILE2\informatique\MUST\Présentations\Photothèque_Must\Must_PhotoEnsemble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1124744"/>
            <a:ext cx="1656184" cy="2467918"/>
          </a:xfrm>
          <a:prstGeom prst="rect">
            <a:avLst/>
          </a:prstGeom>
          <a:noFill/>
        </p:spPr>
      </p:pic>
      <p:sp>
        <p:nvSpPr>
          <p:cNvPr id="44" name="ZoneTexte 43"/>
          <p:cNvSpPr txBox="1"/>
          <p:nvPr/>
        </p:nvSpPr>
        <p:spPr>
          <a:xfrm>
            <a:off x="4427984" y="1124744"/>
            <a:ext cx="4248472" cy="50783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latin typeface="+mn-lt"/>
              </a:rPr>
              <a:t>Grid VO supported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 WLCG (90% of activity) 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>
                <a:latin typeface="+mn-lt"/>
              </a:rPr>
              <a:t>ATLAS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err="1" smtClean="0">
                <a:latin typeface="+mn-lt"/>
              </a:rPr>
              <a:t>LHCb</a:t>
            </a:r>
            <a:endParaRPr lang="en-US" dirty="0" smtClean="0"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+mn-lt"/>
              </a:rPr>
              <a:t> EGI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+mn-lt"/>
              </a:rPr>
              <a:t>GEANT4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+mn-lt"/>
              </a:rPr>
              <a:t>CTA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+mn-lt"/>
              </a:rPr>
              <a:t>ILC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+mn-lt"/>
              </a:rPr>
              <a:t>EARTH SCIENCES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+mn-lt"/>
              </a:rPr>
              <a:t>Regional VO</a:t>
            </a:r>
          </a:p>
          <a:p>
            <a:pPr lvl="2">
              <a:buFont typeface="Wingdings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+mn-lt"/>
              </a:rPr>
              <a:t>…..</a:t>
            </a:r>
          </a:p>
          <a:p>
            <a:r>
              <a:rPr lang="en-US" sz="2000" b="1" dirty="0" smtClean="0">
                <a:solidFill>
                  <a:prstClr val="black"/>
                </a:solidFill>
                <a:latin typeface="+mn-lt"/>
              </a:rPr>
              <a:t>Local users activities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+mn-lt"/>
              </a:rPr>
              <a:t> Theoretical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+mn-lt"/>
              </a:rPr>
              <a:t> Mathematics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+mn-lt"/>
              </a:rPr>
              <a:t> Polymer research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+mn-lt"/>
              </a:rPr>
              <a:t> High frequency research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+mn-lt"/>
              </a:rPr>
              <a:t> ….</a:t>
            </a:r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23" name="Image 11" descr="logo-universit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56792"/>
            <a:ext cx="899592" cy="298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Image 23" descr="egiLOGO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2132856"/>
            <a:ext cx="650598" cy="72008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899592" y="3645024"/>
            <a:ext cx="3384376" cy="2523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latin typeface="+mn-lt"/>
              </a:rPr>
              <a:t>Today </a:t>
            </a:r>
          </a:p>
          <a:p>
            <a:endParaRPr lang="en-US" dirty="0" smtClean="0">
              <a:solidFill>
                <a:prstClr val="black"/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+mn-lt"/>
              </a:rPr>
              <a:t>816 cores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+mn-lt"/>
              </a:rPr>
              <a:t> 110 TB/GPFS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+mn-lt"/>
              </a:rPr>
              <a:t> 420 TB/DPM (ATLAS grid only)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+mn-lt"/>
              </a:rPr>
              <a:t> 1Gb/s sharing connection to French NREN</a:t>
            </a:r>
          </a:p>
        </p:txBody>
      </p:sp>
      <p:sp>
        <p:nvSpPr>
          <p:cNvPr id="13" name="Espace réservé de la date 10"/>
          <p:cNvSpPr>
            <a:spLocks noGrp="1"/>
          </p:cNvSpPr>
          <p:nvPr>
            <p:ph type="dt" sz="half" idx="10"/>
          </p:nvPr>
        </p:nvSpPr>
        <p:spPr>
          <a:xfrm>
            <a:off x="1938338" y="6356350"/>
            <a:ext cx="1062037" cy="365125"/>
          </a:xfrm>
        </p:spPr>
        <p:txBody>
          <a:bodyPr/>
          <a:lstStyle/>
          <a:p>
            <a:pPr>
              <a:defRPr/>
            </a:pPr>
            <a:r>
              <a:rPr lang="fr-FR" b="1" dirty="0" smtClean="0">
                <a:solidFill>
                  <a:srgbClr val="00B0F0"/>
                </a:solidFill>
              </a:rPr>
              <a:t>18/04/2012</a:t>
            </a:r>
            <a:endParaRPr lang="fr-FR" b="1" dirty="0">
              <a:solidFill>
                <a:srgbClr val="00B0F0"/>
              </a:solidFill>
            </a:endParaRPr>
          </a:p>
        </p:txBody>
      </p:sp>
      <p:sp>
        <p:nvSpPr>
          <p:cNvPr id="1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57563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FR" b="1" dirty="0" smtClean="0">
                <a:solidFill>
                  <a:srgbClr val="FF0000"/>
                </a:solidFill>
              </a:rPr>
              <a:t>ATLAS </a:t>
            </a:r>
            <a:r>
              <a:rPr lang="fr-FR" b="1" dirty="0" err="1" smtClean="0">
                <a:solidFill>
                  <a:srgbClr val="FF0000"/>
                </a:solidFill>
              </a:rPr>
              <a:t>computing</a:t>
            </a:r>
            <a:r>
              <a:rPr lang="fr-FR" b="1" dirty="0" smtClean="0">
                <a:solidFill>
                  <a:srgbClr val="FF0000"/>
                </a:solidFill>
              </a:rPr>
              <a:t> meeting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9632" y="0"/>
            <a:ext cx="7400925" cy="1143000"/>
          </a:xfrm>
        </p:spPr>
        <p:txBody>
          <a:bodyPr/>
          <a:lstStyle/>
          <a:p>
            <a:r>
              <a:rPr lang="fr-FR" sz="3600" dirty="0" smtClean="0">
                <a:solidFill>
                  <a:srgbClr val="FF0000"/>
                </a:solidFill>
                <a:latin typeface="Calibri" pitchFamily="34" charset="0"/>
              </a:rPr>
              <a:t>MUST : Evolution </a:t>
            </a:r>
            <a:r>
              <a:rPr lang="en-US" sz="3600" dirty="0" smtClean="0">
                <a:solidFill>
                  <a:srgbClr val="FF0000"/>
                </a:solidFill>
                <a:latin typeface="Calibri" pitchFamily="34" charset="0"/>
              </a:rPr>
              <a:t>short term</a:t>
            </a:r>
            <a:endParaRPr lang="en-US" sz="36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7" name="Picture 3" descr="\\LAPPFILE2\informatique\MUST\Logos\LogoMU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812693" cy="1177759"/>
          </a:xfrm>
          <a:prstGeom prst="rect">
            <a:avLst/>
          </a:prstGeom>
          <a:noFill/>
        </p:spPr>
      </p:pic>
      <p:pic>
        <p:nvPicPr>
          <p:cNvPr id="1029" name="Picture 5" descr="\\LAPPFILE2\informatique\MUST\Logos\LC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693737" cy="693737"/>
          </a:xfrm>
          <a:prstGeom prst="rect">
            <a:avLst/>
          </a:prstGeom>
          <a:noFill/>
        </p:spPr>
      </p:pic>
      <p:pic>
        <p:nvPicPr>
          <p:cNvPr id="23" name="Image 11" descr="logo-universit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56792"/>
            <a:ext cx="899592" cy="298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Image 23" descr="egiLOGO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132856"/>
            <a:ext cx="650599" cy="72008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1043608" y="4365104"/>
            <a:ext cx="7128792" cy="18158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latin typeface="+mn-lt"/>
              </a:rPr>
              <a:t>2012 summer</a:t>
            </a:r>
          </a:p>
          <a:p>
            <a:r>
              <a:rPr lang="en-US" dirty="0" smtClean="0">
                <a:solidFill>
                  <a:prstClr val="black"/>
                </a:solidFill>
                <a:latin typeface="+mn-lt"/>
              </a:rPr>
              <a:t>New green building with a computing room of 200 m2 (Heat recuperation,  free </a:t>
            </a:r>
            <a:r>
              <a:rPr lang="en-US" smtClean="0">
                <a:solidFill>
                  <a:prstClr val="black"/>
                </a:solidFill>
                <a:latin typeface="+mn-lt"/>
              </a:rPr>
              <a:t>cooling ready)</a:t>
            </a:r>
            <a:endParaRPr lang="en-US" dirty="0" smtClean="0">
              <a:solidFill>
                <a:prstClr val="black"/>
              </a:solidFill>
              <a:latin typeface="+mn-lt"/>
            </a:endParaRPr>
          </a:p>
          <a:p>
            <a:r>
              <a:rPr lang="en-US" sz="2000" b="1" dirty="0" smtClean="0">
                <a:latin typeface="+mn-lt"/>
              </a:rPr>
              <a:t>Before end of 2012</a:t>
            </a:r>
          </a:p>
          <a:p>
            <a:r>
              <a:rPr lang="en-US" dirty="0" smtClean="0">
                <a:solidFill>
                  <a:prstClr val="black"/>
                </a:solidFill>
                <a:latin typeface="+mn-lt"/>
              </a:rPr>
              <a:t>New dedicated connection (10 </a:t>
            </a:r>
            <a:r>
              <a:rPr lang="en-US" dirty="0" err="1" smtClean="0">
                <a:solidFill>
                  <a:prstClr val="black"/>
                </a:solidFill>
                <a:latin typeface="+mn-lt"/>
              </a:rPr>
              <a:t>Gb</a:t>
            </a:r>
            <a:r>
              <a:rPr lang="en-US" dirty="0" smtClean="0">
                <a:solidFill>
                  <a:prstClr val="black"/>
                </a:solidFill>
                <a:latin typeface="+mn-lt"/>
              </a:rPr>
              <a:t>/s) to French NREN</a:t>
            </a:r>
          </a:p>
          <a:p>
            <a:r>
              <a:rPr lang="en-US" dirty="0" smtClean="0">
                <a:solidFill>
                  <a:prstClr val="black"/>
                </a:solidFill>
                <a:latin typeface="+mn-lt"/>
              </a:rPr>
              <a:t>Integration on LHCONE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35696" y="980728"/>
            <a:ext cx="5338564" cy="314975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2" name="Espace réservé de la date 10"/>
          <p:cNvSpPr>
            <a:spLocks noGrp="1"/>
          </p:cNvSpPr>
          <p:nvPr>
            <p:ph type="dt" sz="half" idx="10"/>
          </p:nvPr>
        </p:nvSpPr>
        <p:spPr>
          <a:xfrm>
            <a:off x="1938338" y="6356350"/>
            <a:ext cx="1062037" cy="365125"/>
          </a:xfrm>
        </p:spPr>
        <p:txBody>
          <a:bodyPr/>
          <a:lstStyle/>
          <a:p>
            <a:pPr>
              <a:defRPr/>
            </a:pPr>
            <a:r>
              <a:rPr lang="fr-FR" b="1" dirty="0" smtClean="0">
                <a:solidFill>
                  <a:srgbClr val="00B0F0"/>
                </a:solidFill>
              </a:rPr>
              <a:t>18/04/2012</a:t>
            </a:r>
            <a:endParaRPr lang="fr-FR" b="1" dirty="0">
              <a:solidFill>
                <a:srgbClr val="00B0F0"/>
              </a:solidFill>
            </a:endParaRPr>
          </a:p>
        </p:txBody>
      </p:sp>
      <p:sp>
        <p:nvSpPr>
          <p:cNvPr id="13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57563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FR" b="1" dirty="0" smtClean="0">
                <a:solidFill>
                  <a:srgbClr val="FF0000"/>
                </a:solidFill>
              </a:rPr>
              <a:t>ATLAS </a:t>
            </a:r>
            <a:r>
              <a:rPr lang="fr-FR" b="1" dirty="0" err="1" smtClean="0">
                <a:solidFill>
                  <a:srgbClr val="FF0000"/>
                </a:solidFill>
              </a:rPr>
              <a:t>computing</a:t>
            </a:r>
            <a:r>
              <a:rPr lang="fr-FR" b="1" dirty="0" smtClean="0">
                <a:solidFill>
                  <a:srgbClr val="FF0000"/>
                </a:solidFill>
              </a:rPr>
              <a:t> meeting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18/04/2012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ATLAS computing meeting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0722D0-6A26-4700-92D2-75E3B120BB7E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475656" y="2924944"/>
            <a:ext cx="7062831" cy="1015663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6000" dirty="0" smtClean="0"/>
              <a:t>Have a Nice Meeting! </a:t>
            </a:r>
            <a:endParaRPr lang="fr-FR" sz="6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1172</TotalTime>
  <Words>344</Words>
  <Application>Microsoft Office PowerPoint</Application>
  <PresentationFormat>Affichage à l'écran (4:3)</PresentationFormat>
  <Paragraphs>77</Paragraphs>
  <Slides>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Conception personnalisée</vt:lpstr>
      <vt:lpstr>Welcome at LAPP</vt:lpstr>
      <vt:lpstr>LAPP history</vt:lpstr>
      <vt:lpstr>LAPP in a nutshell</vt:lpstr>
      <vt:lpstr>Theoretical physics</vt:lpstr>
      <vt:lpstr>MUST : local and grid computing facility</vt:lpstr>
      <vt:lpstr>MUST : Evolution short term</vt:lpstr>
      <vt:lpstr>Diapositive 7</vt:lpstr>
    </vt:vector>
  </TitlesOfParts>
  <Company>CNRS IN2P3 LAPP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orand</dc:creator>
  <cp:lastModifiedBy>neyroud</cp:lastModifiedBy>
  <cp:revision>106</cp:revision>
  <dcterms:created xsi:type="dcterms:W3CDTF">2007-11-12T09:58:39Z</dcterms:created>
  <dcterms:modified xsi:type="dcterms:W3CDTF">2012-04-18T07:10:35Z</dcterms:modified>
</cp:coreProperties>
</file>