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9" r:id="rId3"/>
    <p:sldMasterId id="2147483678" r:id="rId4"/>
  </p:sldMasterIdLst>
  <p:notesMasterIdLst>
    <p:notesMasterId r:id="rId18"/>
  </p:notesMasterIdLst>
  <p:sldIdLst>
    <p:sldId id="268" r:id="rId5"/>
    <p:sldId id="256" r:id="rId6"/>
    <p:sldId id="257" r:id="rId7"/>
    <p:sldId id="259" r:id="rId8"/>
    <p:sldId id="260" r:id="rId9"/>
    <p:sldId id="261" r:id="rId10"/>
    <p:sldId id="262" r:id="rId11"/>
    <p:sldId id="258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714" y="10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stephen_gray\Documents\LabHepspec06\SB_Interlagos_View_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2691315059352367E-2"/>
          <c:y val="2.4590298305735038E-2"/>
          <c:w val="0.63477304098479637"/>
          <c:h val="0.87295855459927973"/>
        </c:manualLayout>
      </c:layout>
      <c:lineChart>
        <c:grouping val="standard"/>
        <c:varyColors val="0"/>
        <c:ser>
          <c:idx val="0"/>
          <c:order val="0"/>
          <c:tx>
            <c:v>Intel Sandy Bridge</c:v>
          </c:tx>
          <c:marker>
            <c:symbol val="none"/>
          </c:marker>
          <c:dLbls>
            <c:dLbl>
              <c:idx val="0"/>
              <c:layout>
                <c:manualLayout>
                  <c:x val="-2.7906973337365169E-2"/>
                  <c:y val="-3.5437430786267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1705423706839536E-2"/>
                  <c:y val="-5.75859994244905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5503874076314543E-3"/>
                  <c:y val="-1.9933554817275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Sheet1!$L$41:$R$41</c:f>
              <c:strCache>
                <c:ptCount val="7"/>
                <c:pt idx="0">
                  <c:v>6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 </c:v>
                </c:pt>
              </c:strCache>
            </c:strRef>
          </c:cat>
          <c:val>
            <c:numRef>
              <c:f>Sheet1!$L$42:$P$42</c:f>
              <c:numCache>
                <c:formatCode>General</c:formatCode>
                <c:ptCount val="5"/>
                <c:pt idx="0" formatCode="0.00;[Red]0.00">
                  <c:v>79.09</c:v>
                </c:pt>
                <c:pt idx="1">
                  <c:v>101.52</c:v>
                </c:pt>
                <c:pt idx="2" formatCode="0.00;[Red]0.00">
                  <c:v>157.33000000000001</c:v>
                </c:pt>
                <c:pt idx="4" formatCode="0.00;[Red]0.00">
                  <c:v>519.46</c:v>
                </c:pt>
              </c:numCache>
            </c:numRef>
          </c:val>
          <c:smooth val="0"/>
        </c:ser>
        <c:ser>
          <c:idx val="1"/>
          <c:order val="1"/>
          <c:tx>
            <c:v>AMD Interlagos</c:v>
          </c:tx>
          <c:marker>
            <c:symbol val="none"/>
          </c:marker>
          <c:dLbls>
            <c:dLbl>
              <c:idx val="0"/>
              <c:layout>
                <c:manualLayout>
                  <c:x val="-1.240309926105118E-2"/>
                  <c:y val="1.9933554817275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2015496305255612E-3"/>
                  <c:y val="1.7718715393133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7519370381569875E-3"/>
                  <c:y val="2.2148394241417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Sheet1!$L$41:$R$41</c:f>
              <c:strCache>
                <c:ptCount val="7"/>
                <c:pt idx="0">
                  <c:v>6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 </c:v>
                </c:pt>
              </c:strCache>
            </c:strRef>
          </c:cat>
          <c:val>
            <c:numRef>
              <c:f>Sheet1!$L$43:$Q$43</c:f>
              <c:numCache>
                <c:formatCode>0.00;[Red]0.00</c:formatCode>
                <c:ptCount val="6"/>
                <c:pt idx="0">
                  <c:v>48.55</c:v>
                </c:pt>
                <c:pt idx="1">
                  <c:v>65.2</c:v>
                </c:pt>
                <c:pt idx="3">
                  <c:v>129.61000000000001</c:v>
                </c:pt>
                <c:pt idx="4">
                  <c:v>330.25</c:v>
                </c:pt>
                <c:pt idx="5">
                  <c:v>531.5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8371200"/>
        <c:axId val="68373120"/>
      </c:lineChart>
      <c:catAx>
        <c:axId val="683712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r>
                  <a:rPr lang="en-US" baseline="0">
                    <a:latin typeface="Museo Sans For Dell 300" pitchFamily="50" charset="0"/>
                  </a:rPr>
                  <a:t>Cores Present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Museo Sans For Dell 300" pitchFamily="50" charset="0"/>
              </a:defRPr>
            </a:pPr>
            <a:endParaRPr lang="en-US"/>
          </a:p>
        </c:txPr>
        <c:crossAx val="68373120"/>
        <c:crosses val="autoZero"/>
        <c:auto val="1"/>
        <c:lblAlgn val="ctr"/>
        <c:lblOffset val="100"/>
        <c:noMultiLvlLbl val="0"/>
      </c:catAx>
      <c:valAx>
        <c:axId val="68373120"/>
        <c:scaling>
          <c:orientation val="minMax"/>
          <c:min val="6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HEPSPEC06/system</a:t>
                </a:r>
              </a:p>
            </c:rich>
          </c:tx>
          <c:layout/>
          <c:overlay val="0"/>
        </c:title>
        <c:numFmt formatCode="0.00;[Red]0.0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Museo Sans For Dell 300" pitchFamily="50" charset="0"/>
              </a:defRPr>
            </a:pPr>
            <a:endParaRPr lang="en-US"/>
          </a:p>
        </c:txPr>
        <c:crossAx val="68371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072016715861967"/>
          <c:y val="0.39128922838133606"/>
          <c:w val="0.17186105452468356"/>
          <c:h val="8.5473618123315984E-2"/>
        </c:manualLayout>
      </c:layout>
      <c:overlay val="0"/>
      <c:txPr>
        <a:bodyPr/>
        <a:lstStyle/>
        <a:p>
          <a:pPr>
            <a:defRPr sz="1100" baseline="0">
              <a:latin typeface="Museo Sans For Dell 300" pitchFamily="50" charset="0"/>
            </a:defRPr>
          </a:pPr>
          <a:endParaRPr lang="en-US"/>
        </a:p>
      </c:txPr>
    </c:legend>
    <c:plotVisOnly val="1"/>
    <c:dispBlanksAs val="span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273466921673122E-2"/>
          <c:y val="3.9370637180990674E-2"/>
          <c:w val="0.68594195414637227"/>
          <c:h val="0.79659853688501703"/>
        </c:manualLayout>
      </c:layout>
      <c:bar3DChart>
        <c:barDir val="col"/>
        <c:grouping val="clustered"/>
        <c:varyColors val="0"/>
        <c:ser>
          <c:idx val="0"/>
          <c:order val="0"/>
          <c:tx>
            <c:v>AMD Interlagos - Numactl Binding</c:v>
          </c:tx>
          <c:invertIfNegative val="0"/>
          <c:dLbls>
            <c:numFmt formatCode="#,##0" sourceLinked="0"/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Sheet1!$K$101:$K$107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cat>
          <c:val>
            <c:numRef>
              <c:f>Sheet1!$L$101:$L$107</c:f>
              <c:numCache>
                <c:formatCode>General</c:formatCode>
                <c:ptCount val="7"/>
                <c:pt idx="0">
                  <c:v>10.67</c:v>
                </c:pt>
                <c:pt idx="1">
                  <c:v>21.48</c:v>
                </c:pt>
                <c:pt idx="2">
                  <c:v>43.04</c:v>
                </c:pt>
                <c:pt idx="3">
                  <c:v>86.4</c:v>
                </c:pt>
                <c:pt idx="4">
                  <c:v>170.29</c:v>
                </c:pt>
                <c:pt idx="5">
                  <c:v>336.82</c:v>
                </c:pt>
                <c:pt idx="6">
                  <c:v>504</c:v>
                </c:pt>
              </c:numCache>
            </c:numRef>
          </c:val>
        </c:ser>
        <c:ser>
          <c:idx val="1"/>
          <c:order val="1"/>
          <c:tx>
            <c:v>Intel Sandy Bridge - BIOs Core Downing</c:v>
          </c:tx>
          <c:invertIfNegative val="0"/>
          <c:dLbls>
            <c:dLbl>
              <c:idx val="4"/>
              <c:layout>
                <c:manualLayout>
                  <c:x val="2.4945429417889565E-3"/>
                  <c:y val="-1.83767228177641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900" baseline="0">
                    <a:latin typeface="Museo Sans For Dell 300" pitchFamily="50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Sheet1!$K$101:$K$107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cat>
          <c:val>
            <c:numRef>
              <c:f>Sheet1!$S$101:$S$107</c:f>
              <c:numCache>
                <c:formatCode>General</c:formatCode>
                <c:ptCount val="7"/>
                <c:pt idx="3">
                  <c:v>101</c:v>
                </c:pt>
                <c:pt idx="4">
                  <c:v>175</c:v>
                </c:pt>
                <c:pt idx="5">
                  <c:v>358</c:v>
                </c:pt>
                <c:pt idx="6">
                  <c:v>566</c:v>
                </c:pt>
              </c:numCache>
            </c:numRef>
          </c:val>
        </c:ser>
        <c:ser>
          <c:idx val="2"/>
          <c:order val="2"/>
          <c:tx>
            <c:v>Intel Sandy Bridge - Numactl Binding</c:v>
          </c:tx>
          <c:invertIfNegative val="0"/>
          <c:dLbls>
            <c:dLbl>
              <c:idx val="3"/>
              <c:layout>
                <c:manualLayout>
                  <c:x val="0"/>
                  <c:y val="-3.26697294538030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7418144126834347E-3"/>
                  <c:y val="-5.9213884635017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4945429417889565E-3"/>
                  <c:y val="-6.12557427258805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9956343534311562E-2"/>
                  <c:y val="-1.02092904543134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Sheet1!$K$101:$K$107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cat>
          <c:val>
            <c:numRef>
              <c:f>Sheet1!$R$101:$R$107</c:f>
              <c:numCache>
                <c:formatCode>General</c:formatCode>
                <c:ptCount val="7"/>
                <c:pt idx="0">
                  <c:v>21</c:v>
                </c:pt>
                <c:pt idx="1">
                  <c:v>27</c:v>
                </c:pt>
                <c:pt idx="2">
                  <c:v>51</c:v>
                </c:pt>
                <c:pt idx="3">
                  <c:v>93</c:v>
                </c:pt>
                <c:pt idx="4">
                  <c:v>161</c:v>
                </c:pt>
                <c:pt idx="5">
                  <c:v>316</c:v>
                </c:pt>
                <c:pt idx="6">
                  <c:v>536</c:v>
                </c:pt>
              </c:numCache>
            </c:numRef>
          </c:val>
        </c:ser>
        <c:ser>
          <c:idx val="3"/>
          <c:order val="3"/>
          <c:tx>
            <c:v>Intel Sandy Bridge - Numactl Binding HT Off</c:v>
          </c:tx>
          <c:invertIfNegative val="0"/>
          <c:dLbls>
            <c:dLbl>
              <c:idx val="3"/>
              <c:layout>
                <c:manualLayout>
                  <c:x val="3.7418144126834347E-3"/>
                  <c:y val="-2.24604389994895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Sheet1!$K$101:$K$107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cat>
          <c:val>
            <c:numRef>
              <c:f>Sheet1!$V$101:$V$107</c:f>
              <c:numCache>
                <c:formatCode>0</c:formatCode>
                <c:ptCount val="7"/>
                <c:pt idx="0">
                  <c:v>22</c:v>
                </c:pt>
                <c:pt idx="1">
                  <c:v>41</c:v>
                </c:pt>
                <c:pt idx="2">
                  <c:v>74</c:v>
                </c:pt>
                <c:pt idx="3">
                  <c:v>128</c:v>
                </c:pt>
                <c:pt idx="4">
                  <c:v>255</c:v>
                </c:pt>
                <c:pt idx="5">
                  <c:v>502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616832"/>
        <c:axId val="78664832"/>
        <c:axId val="0"/>
      </c:bar3DChart>
      <c:catAx>
        <c:axId val="78616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r>
                  <a:rPr lang="en-US" baseline="0">
                    <a:latin typeface="Museo Sans For Dell 300" pitchFamily="50" charset="0"/>
                  </a:rPr>
                  <a:t>Cores/Threads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Museo Sans For Dell 300" pitchFamily="50" charset="0"/>
              </a:defRPr>
            </a:pPr>
            <a:endParaRPr lang="en-US"/>
          </a:p>
        </c:txPr>
        <c:crossAx val="78664832"/>
        <c:crosses val="autoZero"/>
        <c:auto val="1"/>
        <c:lblAlgn val="ctr"/>
        <c:lblOffset val="100"/>
        <c:noMultiLvlLbl val="0"/>
      </c:catAx>
      <c:valAx>
        <c:axId val="78664832"/>
        <c:scaling>
          <c:orientation val="minMax"/>
          <c:max val="6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r>
                  <a:rPr lang="en-US" baseline="0">
                    <a:latin typeface="Museo Sans For Dell 300" pitchFamily="50" charset="0"/>
                  </a:rPr>
                  <a:t>HEPSPEC06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Museo Sans For Dell 300" pitchFamily="50" charset="0"/>
              </a:defRPr>
            </a:pPr>
            <a:endParaRPr lang="en-US"/>
          </a:p>
        </c:txPr>
        <c:crossAx val="78616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453538155605668"/>
          <c:y val="0.35480950026729047"/>
          <c:w val="0.21684285931190292"/>
          <c:h val="0.20575369885808684"/>
        </c:manualLayout>
      </c:layout>
      <c:overlay val="0"/>
      <c:txPr>
        <a:bodyPr/>
        <a:lstStyle/>
        <a:p>
          <a:pPr>
            <a:defRPr sz="900" baseline="0">
              <a:latin typeface="Museo Sans For Dell 300" pitchFamily="50" charset="0"/>
            </a:defRPr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0214465113575111E-2"/>
          <c:y val="2.2028805457316981E-2"/>
          <c:w val="0.66414741791584542"/>
          <c:h val="0.82310682678621006"/>
        </c:manualLayout>
      </c:layout>
      <c:lineChart>
        <c:grouping val="standard"/>
        <c:varyColors val="0"/>
        <c:ser>
          <c:idx val="0"/>
          <c:order val="0"/>
          <c:tx>
            <c:v>AMD Interlagos - 4 Socket Numactl Binding</c:v>
          </c:tx>
          <c:marker>
            <c:symbol val="none"/>
          </c:marker>
          <c:dLbls>
            <c:dLbl>
              <c:idx val="1"/>
              <c:layout>
                <c:manualLayout>
                  <c:x val="-1.4363986037400672E-2"/>
                  <c:y val="-3.98859455246304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402407551662939E-2"/>
                  <c:y val="-5.57589589177979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Sheet1!$K$101:$K$107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cat>
          <c:val>
            <c:numRef>
              <c:f>Sheet1!$N$101:$N$107</c:f>
              <c:numCache>
                <c:formatCode>0.0%</c:formatCode>
                <c:ptCount val="7"/>
                <c:pt idx="1">
                  <c:v>1.0131208997188379</c:v>
                </c:pt>
                <c:pt idx="2">
                  <c:v>1.0037243947858472</c:v>
                </c:pt>
                <c:pt idx="3">
                  <c:v>1.0074349442379185</c:v>
                </c:pt>
                <c:pt idx="4">
                  <c:v>0.97094907407407383</c:v>
                </c:pt>
                <c:pt idx="5">
                  <c:v>0.97792001879147339</c:v>
                </c:pt>
                <c:pt idx="6">
                  <c:v>0.49634819785048401</c:v>
                </c:pt>
              </c:numCache>
            </c:numRef>
          </c:val>
          <c:smooth val="0"/>
        </c:ser>
        <c:ser>
          <c:idx val="1"/>
          <c:order val="1"/>
          <c:tx>
            <c:v>Intel Sandy Bridge - 4 Socket Numactl Binding</c:v>
          </c:tx>
          <c:marker>
            <c:symbol val="none"/>
          </c:marker>
          <c:dLbls>
            <c:dLbl>
              <c:idx val="1"/>
              <c:layout>
                <c:manualLayout>
                  <c:x val="-1.5402407551662901E-2"/>
                  <c:y val="-2.99653121539007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2297596707684686E-2"/>
                  <c:y val="7.34463276836158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Sheet1!$K$101:$K$107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cat>
          <c:val>
            <c:numRef>
              <c:f>Sheet1!$O$101:$O$107</c:f>
              <c:numCache>
                <c:formatCode>0.0%</c:formatCode>
                <c:ptCount val="7"/>
                <c:pt idx="1">
                  <c:v>0.28571428571428581</c:v>
                </c:pt>
                <c:pt idx="2">
                  <c:v>0.88888888888888884</c:v>
                </c:pt>
                <c:pt idx="3">
                  <c:v>0.82352941176470584</c:v>
                </c:pt>
                <c:pt idx="4">
                  <c:v>0.73118279569892475</c:v>
                </c:pt>
                <c:pt idx="5">
                  <c:v>0.96273291925465831</c:v>
                </c:pt>
                <c:pt idx="6">
                  <c:v>0.69620253164556956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6872448"/>
        <c:axId val="177620864"/>
      </c:lineChart>
      <c:catAx>
        <c:axId val="176872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aseline="0">
                    <a:latin typeface="Museo Sans For Dell 300" pitchFamily="50" charset="0"/>
                  </a:defRPr>
                </a:pPr>
                <a:r>
                  <a:rPr lang="en-US" sz="900" baseline="0">
                    <a:latin typeface="Museo Sans For Dell 300" pitchFamily="50" charset="0"/>
                  </a:rPr>
                  <a:t>Cores/Threads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800" baseline="0">
                <a:latin typeface="Museo Sans For Dell 700" pitchFamily="50" charset="0"/>
              </a:defRPr>
            </a:pPr>
            <a:endParaRPr lang="en-US"/>
          </a:p>
        </c:txPr>
        <c:crossAx val="177620864"/>
        <c:crosses val="autoZero"/>
        <c:auto val="1"/>
        <c:lblAlgn val="ctr"/>
        <c:lblOffset val="100"/>
        <c:noMultiLvlLbl val="0"/>
      </c:catAx>
      <c:valAx>
        <c:axId val="1776208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900" baseline="0">
                    <a:latin typeface="Museo Sans For Dell 300" pitchFamily="50" charset="0"/>
                  </a:defRPr>
                </a:pPr>
                <a:r>
                  <a:rPr lang="en-US" sz="900" baseline="0">
                    <a:latin typeface="Museo Sans For Dell 300" pitchFamily="50" charset="0"/>
                  </a:rPr>
                  <a:t>SPeed Up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 baseline="0">
                <a:latin typeface="Museo Sans For Dell 700" pitchFamily="50" charset="0"/>
              </a:defRPr>
            </a:pPr>
            <a:endParaRPr lang="en-US"/>
          </a:p>
        </c:txPr>
        <c:crossAx val="176872448"/>
        <c:crosses val="autoZero"/>
        <c:crossBetween val="between"/>
        <c:minorUnit val="2.0000000000000004E-2"/>
      </c:valAx>
    </c:plotArea>
    <c:legend>
      <c:legendPos val="r"/>
      <c:layout>
        <c:manualLayout>
          <c:xMode val="edge"/>
          <c:yMode val="edge"/>
          <c:x val="0.82197743093045594"/>
          <c:y val="0.23758263267938964"/>
          <c:w val="0.17802256906954406"/>
          <c:h val="0.3233893856488278"/>
        </c:manualLayout>
      </c:layout>
      <c:overlay val="0"/>
      <c:txPr>
        <a:bodyPr/>
        <a:lstStyle/>
        <a:p>
          <a:pPr>
            <a:defRPr sz="900" baseline="0">
              <a:latin typeface="Museo Sans For Dell 300" pitchFamily="50" charset="0"/>
            </a:defRPr>
          </a:pPr>
          <a:endParaRPr lang="en-US"/>
        </a:p>
      </c:txPr>
    </c:legend>
    <c:plotVisOnly val="1"/>
    <c:dispBlanksAs val="span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830879835672719E-2"/>
          <c:y val="3.0054644808743168E-2"/>
          <c:w val="0.61625607668606641"/>
          <c:h val="0.81155285917129216"/>
        </c:manualLayout>
      </c:layout>
      <c:bar3DChart>
        <c:barDir val="col"/>
        <c:grouping val="clustered"/>
        <c:varyColors val="0"/>
        <c:ser>
          <c:idx val="0"/>
          <c:order val="0"/>
          <c:tx>
            <c:v>Intel Westmere-C6100 w 2x Intel x5670 2.66GHz 6C</c:v>
          </c:tx>
          <c:invertIfNegative val="0"/>
          <c:dLbls>
            <c:dLbl>
              <c:idx val="1"/>
              <c:layout>
                <c:manualLayout>
                  <c:x val="0"/>
                  <c:y val="-1.4392185933443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1.8504239057284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Sheet1!$V$99:$Z$99</c:f>
              <c:strCache>
                <c:ptCount val="5"/>
                <c:pt idx="0">
                  <c:v>5.5/5.7</c:v>
                </c:pt>
                <c:pt idx="1">
                  <c:v>6.2</c:v>
                </c:pt>
                <c:pt idx="2">
                  <c:v>RHEL 7A wo tune</c:v>
                </c:pt>
                <c:pt idx="3">
                  <c:v>RHEL 7A w tune</c:v>
                </c:pt>
                <c:pt idx="4">
                  <c:v>RHEL 7A w tune &amp; avx</c:v>
                </c:pt>
              </c:strCache>
            </c:strRef>
          </c:cat>
          <c:val>
            <c:numRef>
              <c:f>Sheet1!$Y$102:$AA$102</c:f>
              <c:numCache>
                <c:formatCode>General</c:formatCode>
                <c:ptCount val="3"/>
                <c:pt idx="0">
                  <c:v>198</c:v>
                </c:pt>
                <c:pt idx="1">
                  <c:v>198</c:v>
                </c:pt>
                <c:pt idx="2">
                  <c:v>207</c:v>
                </c:pt>
              </c:numCache>
            </c:numRef>
          </c:val>
        </c:ser>
        <c:ser>
          <c:idx val="1"/>
          <c:order val="1"/>
          <c:tx>
            <c:v>Intel Sandy Bridge-R820 w 2 x Intel SB 2.4GHz 8C</c:v>
          </c:tx>
          <c:invertIfNegative val="0"/>
          <c:dLbls>
            <c:dLbl>
              <c:idx val="0"/>
              <c:layout>
                <c:manualLayout>
                  <c:x val="-2.4706609017912293E-3"/>
                  <c:y val="-1.8504239057284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4392185933443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5884290714432773E-3"/>
                  <c:y val="-1.02801328096023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Sheet1!$V$99:$Z$99</c:f>
              <c:strCache>
                <c:ptCount val="5"/>
                <c:pt idx="0">
                  <c:v>5.5/5.7</c:v>
                </c:pt>
                <c:pt idx="1">
                  <c:v>6.2</c:v>
                </c:pt>
                <c:pt idx="2">
                  <c:v>RHEL 7A wo tune</c:v>
                </c:pt>
                <c:pt idx="3">
                  <c:v>RHEL 7A w tune</c:v>
                </c:pt>
                <c:pt idx="4">
                  <c:v>RHEL 7A w tune &amp; avx</c:v>
                </c:pt>
              </c:strCache>
            </c:strRef>
          </c:cat>
          <c:val>
            <c:numRef>
              <c:f>Sheet1!$Y$101:$AB$101</c:f>
              <c:numCache>
                <c:formatCode>General</c:formatCode>
                <c:ptCount val="4"/>
                <c:pt idx="0">
                  <c:v>291</c:v>
                </c:pt>
                <c:pt idx="1">
                  <c:v>309</c:v>
                </c:pt>
                <c:pt idx="2">
                  <c:v>586</c:v>
                </c:pt>
                <c:pt idx="3">
                  <c:v>587</c:v>
                </c:pt>
              </c:numCache>
            </c:numRef>
          </c:val>
        </c:ser>
        <c:ser>
          <c:idx val="2"/>
          <c:order val="2"/>
          <c:tx>
            <c:v>AMD Interlagos - C6145 w 4 x AMD 6276 2.3GHz 16C</c:v>
          </c:tx>
          <c:invertIfNegative val="0"/>
          <c:dLbls>
            <c:dLbl>
              <c:idx val="0"/>
              <c:layout>
                <c:manualLayout>
                  <c:x val="3.0196617743543408E-17"/>
                  <c:y val="-1.6448212495363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2355363393040967E-4"/>
                  <c:y val="-1.8504239057284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176858142886555E-2"/>
                  <c:y val="-1.23361593715228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706197241095327E-2"/>
                  <c:y val="-2.05602656192045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Sheet1!$V$99:$Z$99</c:f>
              <c:strCache>
                <c:ptCount val="5"/>
                <c:pt idx="0">
                  <c:v>5.5/5.7</c:v>
                </c:pt>
                <c:pt idx="1">
                  <c:v>6.2</c:v>
                </c:pt>
                <c:pt idx="2">
                  <c:v>RHEL 7A wo tune</c:v>
                </c:pt>
                <c:pt idx="3">
                  <c:v>RHEL 7A w tune</c:v>
                </c:pt>
                <c:pt idx="4">
                  <c:v>RHEL 7A w tune &amp; avx</c:v>
                </c:pt>
              </c:strCache>
            </c:strRef>
          </c:cat>
          <c:val>
            <c:numRef>
              <c:f>Sheet1!$Y$100:$AB$100</c:f>
              <c:numCache>
                <c:formatCode>General</c:formatCode>
                <c:ptCount val="4"/>
                <c:pt idx="0">
                  <c:v>428</c:v>
                </c:pt>
                <c:pt idx="1">
                  <c:v>503</c:v>
                </c:pt>
                <c:pt idx="2">
                  <c:v>541</c:v>
                </c:pt>
                <c:pt idx="3">
                  <c:v>548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69081344"/>
        <c:axId val="69202304"/>
        <c:axId val="0"/>
      </c:bar3DChart>
      <c:catAx>
        <c:axId val="690813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Operating System</a:t>
                </a:r>
              </a:p>
            </c:rich>
          </c:tx>
          <c:layout/>
          <c:overlay val="0"/>
        </c:title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Museo Sans For Dell 300" pitchFamily="50" charset="0"/>
              </a:defRPr>
            </a:pPr>
            <a:endParaRPr lang="en-US"/>
          </a:p>
        </c:txPr>
        <c:crossAx val="69202304"/>
        <c:crosses val="autoZero"/>
        <c:auto val="1"/>
        <c:lblAlgn val="ctr"/>
        <c:lblOffset val="100"/>
        <c:noMultiLvlLbl val="0"/>
      </c:catAx>
      <c:valAx>
        <c:axId val="692023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r>
                  <a:rPr lang="en-US" baseline="0">
                    <a:latin typeface="Museo Sans For Dell 300" pitchFamily="50" charset="0"/>
                  </a:rPr>
                  <a:t>HEPSPEC06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Museo Sans For Dell 300" pitchFamily="50" charset="0"/>
              </a:defRPr>
            </a:pPr>
            <a:endParaRPr lang="en-US"/>
          </a:p>
        </c:txPr>
        <c:crossAx val="69081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333333333333337"/>
          <c:y val="6.6557377049180327E-2"/>
          <c:w val="0.27782608695652172"/>
          <c:h val="0.32590163934426231"/>
        </c:manualLayout>
      </c:layout>
      <c:overlay val="0"/>
      <c:txPr>
        <a:bodyPr/>
        <a:lstStyle/>
        <a:p>
          <a:pPr>
            <a:defRPr baseline="0">
              <a:latin typeface="Museo Sans For Dell 300" pitchFamily="50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0645965120565715E-2"/>
          <c:y val="2.172172918533271E-2"/>
          <c:w val="0.7153340158381073"/>
          <c:h val="0.88777851175298339"/>
        </c:manualLayout>
      </c:layout>
      <c:barChart>
        <c:barDir val="col"/>
        <c:grouping val="clustered"/>
        <c:varyColors val="0"/>
        <c:ser>
          <c:idx val="0"/>
          <c:order val="0"/>
          <c:tx>
            <c:v>Operating System Performance</c:v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 baseline="0">
                    <a:latin typeface="Museo Sans For Dell 300" pitchFamily="50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Sheet1!$U$94:$Y$94</c:f>
              <c:strCache>
                <c:ptCount val="5"/>
                <c:pt idx="0">
                  <c:v>Inter RHEL 7A</c:v>
                </c:pt>
                <c:pt idx="1">
                  <c:v>SB RHEL 7A</c:v>
                </c:pt>
                <c:pt idx="2">
                  <c:v>Inter RHEL 6.2</c:v>
                </c:pt>
                <c:pt idx="3">
                  <c:v>SB RHEL 6.2</c:v>
                </c:pt>
                <c:pt idx="4">
                  <c:v>Westmere SL 6.2</c:v>
                </c:pt>
              </c:strCache>
            </c:strRef>
          </c:cat>
          <c:val>
            <c:numRef>
              <c:f>Sheet1!$AD$100:$AD$104</c:f>
              <c:numCache>
                <c:formatCode>0%</c:formatCode>
                <c:ptCount val="5"/>
                <c:pt idx="0">
                  <c:v>1.859106529209622</c:v>
                </c:pt>
                <c:pt idx="1">
                  <c:v>2.0137457044673539</c:v>
                </c:pt>
                <c:pt idx="2">
                  <c:v>1.1752336448598131</c:v>
                </c:pt>
                <c:pt idx="3">
                  <c:v>1.0618556701030928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899776"/>
        <c:axId val="69901696"/>
      </c:barChart>
      <c:catAx>
        <c:axId val="69899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aseline="0"/>
                </a:pPr>
                <a:r>
                  <a:rPr lang="en-US" sz="900" baseline="0">
                    <a:latin typeface="Museo Sans For Dell 300" pitchFamily="50" charset="0"/>
                  </a:rPr>
                  <a:t>SL or RHEL 55/57 vs 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Museo Sans For Dell 300" pitchFamily="50" charset="0"/>
              </a:defRPr>
            </a:pPr>
            <a:endParaRPr lang="en-US"/>
          </a:p>
        </c:txPr>
        <c:crossAx val="69901696"/>
        <c:crosses val="autoZero"/>
        <c:auto val="1"/>
        <c:lblAlgn val="ctr"/>
        <c:lblOffset val="100"/>
        <c:noMultiLvlLbl val="0"/>
      </c:catAx>
      <c:valAx>
        <c:axId val="69901696"/>
        <c:scaling>
          <c:orientation val="minMax"/>
          <c:min val="0.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900" baseline="0">
                    <a:latin typeface="Museo Sans For Dell 300" pitchFamily="50" charset="0"/>
                  </a:defRPr>
                </a:pPr>
                <a:r>
                  <a:rPr lang="en-US" sz="900" baseline="0">
                    <a:latin typeface="Museo Sans For Dell 300" pitchFamily="50" charset="0"/>
                  </a:rPr>
                  <a:t>Percent Increase</a:t>
                </a:r>
              </a:p>
            </c:rich>
          </c:tx>
          <c:layout/>
          <c:overlay val="0"/>
        </c:title>
        <c:numFmt formatCode="0.00%" sourceLinked="0"/>
        <c:majorTickMark val="out"/>
        <c:minorTickMark val="none"/>
        <c:tickLblPos val="nextTo"/>
        <c:txPr>
          <a:bodyPr/>
          <a:lstStyle/>
          <a:p>
            <a:pPr>
              <a:defRPr sz="800" baseline="0">
                <a:latin typeface="Museo Sans For Dell 300" pitchFamily="50" charset="0"/>
              </a:defRPr>
            </a:pPr>
            <a:endParaRPr lang="en-US"/>
          </a:p>
        </c:txPr>
        <c:crossAx val="69899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529332104763505"/>
          <c:y val="0.20019610887343636"/>
          <c:w val="0.21263570112246608"/>
          <c:h val="3.537864904468882E-2"/>
        </c:manualLayout>
      </c:layout>
      <c:overlay val="0"/>
      <c:txPr>
        <a:bodyPr/>
        <a:lstStyle/>
        <a:p>
          <a:pPr>
            <a:defRPr sz="900" baseline="0">
              <a:latin typeface="Museo Sans For Dell 300" pitchFamily="50" charset="0"/>
            </a:defRPr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40,000 HS06 Target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7216105941302792"/>
          <c:y val="7.6103780551905184E-2"/>
          <c:w val="0.59109162491052258"/>
          <c:h val="0.83339631525912639"/>
        </c:manualLayout>
      </c:layout>
      <c:barChart>
        <c:barDir val="bar"/>
        <c:grouping val="clustered"/>
        <c:varyColors val="0"/>
        <c:ser>
          <c:idx val="0"/>
          <c:order val="0"/>
          <c:tx>
            <c:v>Systems Required</c:v>
          </c:tx>
          <c:invertIfNegative val="0"/>
          <c:dLbls>
            <c:txPr>
              <a:bodyPr/>
              <a:lstStyle/>
              <a:p>
                <a:pPr>
                  <a:defRPr sz="800" baseline="0">
                    <a:latin typeface="Museo Sans For Dell 300" pitchFamily="50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Sheet1!$AF$100:$AF$108</c:f>
              <c:strCache>
                <c:ptCount val="9"/>
                <c:pt idx="0">
                  <c:v>SB R 7A w tune - 64T</c:v>
                </c:pt>
                <c:pt idx="1">
                  <c:v>Inter R7A w tune - 64C</c:v>
                </c:pt>
                <c:pt idx="2">
                  <c:v>SB R 7A wo tune - 64T</c:v>
                </c:pt>
                <c:pt idx="3">
                  <c:v>Inter R 7A wo tune - 64C</c:v>
                </c:pt>
                <c:pt idx="4">
                  <c:v>Inter R 6.2 - 64C</c:v>
                </c:pt>
                <c:pt idx="5">
                  <c:v>Inter  SL 5.7  - 64C</c:v>
                </c:pt>
                <c:pt idx="6">
                  <c:v>SB R 6.2 - 64T</c:v>
                </c:pt>
                <c:pt idx="7">
                  <c:v>SB SL 5.7 - 64T</c:v>
                </c:pt>
                <c:pt idx="8">
                  <c:v>Westmere SL 5.5/6.2 - 12C</c:v>
                </c:pt>
              </c:strCache>
            </c:strRef>
          </c:cat>
          <c:val>
            <c:numRef>
              <c:f>Sheet1!$AE$100:$AE$108</c:f>
              <c:numCache>
                <c:formatCode>0</c:formatCode>
                <c:ptCount val="9"/>
                <c:pt idx="0">
                  <c:v>68.143100511073257</c:v>
                </c:pt>
                <c:pt idx="1">
                  <c:v>72.992700729927009</c:v>
                </c:pt>
                <c:pt idx="2">
                  <c:v>68.25938566552901</c:v>
                </c:pt>
                <c:pt idx="3">
                  <c:v>73.937153419593344</c:v>
                </c:pt>
                <c:pt idx="4">
                  <c:v>79.522862823061629</c:v>
                </c:pt>
                <c:pt idx="5">
                  <c:v>93.45794392523365</c:v>
                </c:pt>
                <c:pt idx="6">
                  <c:v>129.44983818770226</c:v>
                </c:pt>
                <c:pt idx="7">
                  <c:v>137.45704467353951</c:v>
                </c:pt>
                <c:pt idx="8">
                  <c:v>202.02020202020202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784640"/>
        <c:axId val="48546176"/>
      </c:barChart>
      <c:catAx>
        <c:axId val="2278464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900" baseline="0">
                    <a:latin typeface="Museo Sans For Dell 300" pitchFamily="50" charset="0"/>
                  </a:defRPr>
                </a:pPr>
                <a:r>
                  <a:rPr lang="en-US" sz="900" baseline="0">
                    <a:latin typeface="Museo Sans For Dell 300" pitchFamily="50" charset="0"/>
                  </a:rPr>
                  <a:t>System OS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700" baseline="0">
                <a:latin typeface="Museo Sans For Dell 300" pitchFamily="50" charset="0"/>
              </a:defRPr>
            </a:pPr>
            <a:endParaRPr lang="en-US"/>
          </a:p>
        </c:txPr>
        <c:crossAx val="48546176"/>
        <c:crosses val="autoZero"/>
        <c:auto val="1"/>
        <c:lblAlgn val="ctr"/>
        <c:lblOffset val="100"/>
        <c:noMultiLvlLbl val="0"/>
      </c:catAx>
      <c:valAx>
        <c:axId val="48546176"/>
        <c:scaling>
          <c:orientation val="minMax"/>
          <c:max val="210"/>
          <c:min val="0"/>
        </c:scaling>
        <c:delete val="0"/>
        <c:axPos val="b"/>
        <c:majorGridlines/>
        <c:title>
          <c:tx>
            <c:rich>
              <a:bodyPr rot="0" vert="horz"/>
              <a:lstStyle/>
              <a:p>
                <a:pPr>
                  <a:defRPr baseline="0">
                    <a:latin typeface="Museo Sans For Dell 300" pitchFamily="50" charset="0"/>
                  </a:defRPr>
                </a:pPr>
                <a:r>
                  <a:rPr lang="en-US" baseline="0">
                    <a:latin typeface="Museo Sans For Dell 300" pitchFamily="50" charset="0"/>
                  </a:rPr>
                  <a:t>Servers Required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800" baseline="0">
                <a:latin typeface="Museo Sans For Dell 300" pitchFamily="50" charset="0"/>
              </a:defRPr>
            </a:pPr>
            <a:endParaRPr lang="en-US"/>
          </a:p>
        </c:txPr>
        <c:crossAx val="22784640"/>
        <c:crosses val="autoZero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7814545454545454"/>
          <c:y val="0.30230797987923536"/>
          <c:w val="0.17206346933905989"/>
          <c:h val="3.2419455649585795E-2"/>
        </c:manualLayout>
      </c:layout>
      <c:overlay val="0"/>
      <c:txPr>
        <a:bodyPr/>
        <a:lstStyle/>
        <a:p>
          <a:pPr>
            <a:defRPr sz="950" baseline="0">
              <a:latin typeface="Museo Sans For Dell 300" pitchFamily="50" charset="0"/>
            </a:defRPr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0.73372</cdr:x>
      <cdr:y>0.56645</cdr:y>
    </cdr:from>
    <cdr:to>
      <cdr:x>1</cdr:x>
      <cdr:y>0.93355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92487" y="3248025"/>
          <a:ext cx="2356239" cy="21049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>
              <a:latin typeface="Museo Sans For Dell 300" pitchFamily="50" charset="0"/>
            </a:rPr>
            <a:t>Notes:</a:t>
          </a:r>
          <a:endParaRPr lang="en-US" sz="900" dirty="0">
            <a:latin typeface="Museo Sans For Dell 300" pitchFamily="50" charset="0"/>
          </a:endParaRPr>
        </a:p>
        <a:p xmlns:a="http://schemas.openxmlformats.org/drawingml/2006/main">
          <a:r>
            <a:rPr lang="en-US" sz="900" dirty="0">
              <a:latin typeface="Museo Sans For Dell 300" pitchFamily="50" charset="0"/>
            </a:rPr>
            <a:t>* All tests are 32-bit, </a:t>
          </a:r>
          <a:r>
            <a:rPr lang="en-US" sz="900" dirty="0" err="1">
              <a:latin typeface="Museo Sans For Dell 300" pitchFamily="50" charset="0"/>
            </a:rPr>
            <a:t>hyperthreading</a:t>
          </a:r>
          <a:r>
            <a:rPr lang="en-US" sz="900" dirty="0">
              <a:latin typeface="Museo Sans For Dell 300" pitchFamily="50" charset="0"/>
            </a:rPr>
            <a:t>   </a:t>
          </a:r>
        </a:p>
        <a:p xmlns:a="http://schemas.openxmlformats.org/drawingml/2006/main">
          <a:r>
            <a:rPr lang="en-US" sz="900" dirty="0">
              <a:latin typeface="Museo Sans For Dell 300" pitchFamily="50" charset="0"/>
            </a:rPr>
            <a:t>disabled, clock speed up enabled</a:t>
          </a:r>
        </a:p>
        <a:p xmlns:a="http://schemas.openxmlformats.org/drawingml/2006/main">
          <a:r>
            <a:rPr lang="en-US" sz="900" dirty="0">
              <a:latin typeface="Museo Sans For Dell 300" pitchFamily="50" charset="0"/>
            </a:rPr>
            <a:t>* Multiple</a:t>
          </a:r>
          <a:r>
            <a:rPr lang="en-US" sz="900" baseline="0" dirty="0">
              <a:latin typeface="Museo Sans For Dell 300" pitchFamily="50" charset="0"/>
            </a:rPr>
            <a:t> tests on the same </a:t>
          </a:r>
          <a:r>
            <a:rPr lang="en-US" sz="900" baseline="0" dirty="0" err="1">
              <a:latin typeface="Museo Sans For Dell 300" pitchFamily="50" charset="0"/>
            </a:rPr>
            <a:t>proc</a:t>
          </a:r>
          <a:r>
            <a:rPr lang="en-US" sz="900" baseline="0" dirty="0">
              <a:latin typeface="Museo Sans For Dell 300" pitchFamily="50" charset="0"/>
            </a:rPr>
            <a:t> type are averaged</a:t>
          </a:r>
          <a:r>
            <a:rPr lang="en-US" sz="900" dirty="0">
              <a:latin typeface="Museo Sans For Dell 300" pitchFamily="50" charset="0"/>
            </a:rPr>
            <a:t> </a:t>
          </a:r>
        </a:p>
        <a:p xmlns:a="http://schemas.openxmlformats.org/drawingml/2006/main">
          <a:r>
            <a:rPr lang="en-US" sz="900" dirty="0">
              <a:latin typeface="Museo Sans For Dell 300" pitchFamily="50" charset="0"/>
            </a:rPr>
            <a:t>* 32</a:t>
          </a:r>
          <a:r>
            <a:rPr lang="en-US" sz="900" baseline="0" dirty="0">
              <a:latin typeface="Museo Sans For Dell 300" pitchFamily="50" charset="0"/>
            </a:rPr>
            <a:t> core AMD is 3.0 GHz, all others are  2.3 GHz</a:t>
          </a:r>
        </a:p>
        <a:p xmlns:a="http://schemas.openxmlformats.org/drawingml/2006/main">
          <a:r>
            <a:rPr lang="en-US" sz="900" baseline="0" dirty="0">
              <a:latin typeface="Museo Sans For Dell 300" pitchFamily="50" charset="0"/>
            </a:rPr>
            <a:t>* Intel 6 &amp; 12  core is  2.0 GHz, 8  core is 1.6 GHz, 32 core is 2.7 GHz</a:t>
          </a:r>
        </a:p>
        <a:p xmlns:a="http://schemas.openxmlformats.org/drawingml/2006/main">
          <a:r>
            <a:rPr lang="en-US" sz="900" baseline="0" dirty="0">
              <a:latin typeface="Museo Sans For Dell 300" pitchFamily="50" charset="0"/>
            </a:rPr>
            <a:t>* 64 Core Intel is a 4 x  Socket 2.4GHz R820</a:t>
          </a:r>
          <a:endParaRPr lang="en-US" sz="900" dirty="0">
            <a:latin typeface="Museo Sans For Dell 300" pitchFamily="50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0.75</cdr:x>
      <cdr:y>0.64472</cdr:y>
    </cdr:from>
    <cdr:to>
      <cdr:x>0.96113</cdr:x>
      <cdr:y>0.96937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800851" y="4010026"/>
          <a:ext cx="1914525" cy="2019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0.77521</cdr:x>
      <cdr:y>0.66616</cdr:y>
    </cdr:from>
    <cdr:to>
      <cdr:x>0.99055</cdr:x>
      <cdr:y>0.9755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029451" y="4143376"/>
          <a:ext cx="1952625" cy="1924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0.72451</cdr:x>
      <cdr:y>0.59878</cdr:y>
    </cdr:from>
    <cdr:to>
      <cdr:x>0.98401</cdr:x>
      <cdr:y>0.96325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377113" y="3724307"/>
          <a:ext cx="2642299" cy="22669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800" dirty="0">
              <a:latin typeface="Museo Sans For Dell 300" pitchFamily="50" charset="0"/>
            </a:rPr>
            <a:t>Notes:</a:t>
          </a:r>
        </a:p>
        <a:p xmlns:a="http://schemas.openxmlformats.org/drawingml/2006/main">
          <a:r>
            <a:rPr lang="en-US" sz="800" dirty="0">
              <a:latin typeface="Museo Sans For Dell 300" pitchFamily="50" charset="0"/>
            </a:rPr>
            <a:t>-</a:t>
          </a:r>
          <a:r>
            <a:rPr lang="en-US" sz="800" baseline="0" dirty="0">
              <a:latin typeface="Museo Sans For Dell 300" pitchFamily="50" charset="0"/>
            </a:rPr>
            <a:t> All tests used RHEL 6.2 and 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</a:t>
          </a:r>
          <a:r>
            <a:rPr lang="en-US" sz="800" baseline="0" dirty="0" err="1">
              <a:latin typeface="Museo Sans For Dell 300" pitchFamily="50" charset="0"/>
            </a:rPr>
            <a:t>Gcc</a:t>
          </a:r>
          <a:r>
            <a:rPr lang="en-US" sz="800" baseline="0" dirty="0">
              <a:latin typeface="Museo Sans For Dell 300" pitchFamily="50" charset="0"/>
            </a:rPr>
            <a:t> 4.4.5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- Intel SB numbers are from an 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R820 with 4 x 2.4GHz 8 core 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engineering processors and 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HT enabled</a:t>
          </a:r>
        </a:p>
        <a:p xmlns:a="http://schemas.openxmlformats.org/drawingml/2006/main">
          <a:r>
            <a:rPr lang="en-US" sz="800" dirty="0">
              <a:latin typeface="Museo Sans For Dell 300" pitchFamily="50" charset="0"/>
            </a:rPr>
            <a:t>- AMD Interlagos numbers  </a:t>
          </a:r>
        </a:p>
        <a:p xmlns:a="http://schemas.openxmlformats.org/drawingml/2006/main">
          <a:r>
            <a:rPr lang="en-US" sz="800" dirty="0">
              <a:latin typeface="Museo Sans For Dell 300" pitchFamily="50" charset="0"/>
            </a:rPr>
            <a:t>  come from a C6145 with 4</a:t>
          </a:r>
          <a:r>
            <a:rPr lang="en-US" sz="800" baseline="0" dirty="0">
              <a:latin typeface="Museo Sans For Dell 300" pitchFamily="50" charset="0"/>
            </a:rPr>
            <a:t> x    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6276 2.3GHz production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processors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0.80373</cdr:x>
      <cdr:y>0.55655</cdr:y>
    </cdr:from>
    <cdr:to>
      <cdr:x>0.98442</cdr:x>
      <cdr:y>0.9661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997152" y="2502137"/>
          <a:ext cx="1573060" cy="18412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800" dirty="0">
              <a:latin typeface="Museo Sans For Dell 300" pitchFamily="50" charset="0"/>
            </a:rPr>
            <a:t>Notes:</a:t>
          </a:r>
        </a:p>
        <a:p xmlns:a="http://schemas.openxmlformats.org/drawingml/2006/main">
          <a:r>
            <a:rPr lang="en-US" sz="800" dirty="0">
              <a:latin typeface="Museo Sans For Dell 300" pitchFamily="50" charset="0"/>
            </a:rPr>
            <a:t>- RHEL 6.2 and </a:t>
          </a:r>
          <a:r>
            <a:rPr lang="en-US" sz="800" dirty="0" err="1">
              <a:latin typeface="Museo Sans For Dell 300" pitchFamily="50" charset="0"/>
            </a:rPr>
            <a:t>gcc</a:t>
          </a:r>
          <a:r>
            <a:rPr lang="en-US" sz="800" dirty="0">
              <a:latin typeface="Museo Sans For Dell 300" pitchFamily="50" charset="0"/>
            </a:rPr>
            <a:t> 4.4.5 used for all tests</a:t>
          </a:r>
        </a:p>
        <a:p xmlns:a="http://schemas.openxmlformats.org/drawingml/2006/main">
          <a:r>
            <a:rPr lang="en-US" sz="800" dirty="0">
              <a:latin typeface="Museo Sans For Dell 300" pitchFamily="50" charset="0"/>
            </a:rPr>
            <a:t>- Sandy </a:t>
          </a:r>
          <a:r>
            <a:rPr lang="en-US" sz="800" dirty="0" err="1">
              <a:latin typeface="Museo Sans For Dell 300" pitchFamily="50" charset="0"/>
            </a:rPr>
            <a:t>Brigde</a:t>
          </a:r>
          <a:r>
            <a:rPr lang="en-US" sz="800" baseline="0" dirty="0">
              <a:latin typeface="Museo Sans For Dell 300" pitchFamily="50" charset="0"/>
            </a:rPr>
            <a:t> numbers are from an R820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with 4 sockets 2.4GHz 8 core engineering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processors w/ HT enabled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- Interlagos numbers are from a C6145   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with 1 tray with 4 socket </a:t>
          </a:r>
          <a:r>
            <a:rPr lang="en-US" sz="800" baseline="0" dirty="0" err="1">
              <a:latin typeface="Museo Sans For Dell 300" pitchFamily="50" charset="0"/>
            </a:rPr>
            <a:t>Optern</a:t>
          </a:r>
          <a:r>
            <a:rPr lang="en-US" sz="800" baseline="0" dirty="0">
              <a:latin typeface="Museo Sans For Dell 300" pitchFamily="50" charset="0"/>
            </a:rPr>
            <a:t> 6276 </a:t>
          </a:r>
        </a:p>
        <a:p xmlns:a="http://schemas.openxmlformats.org/drawingml/2006/main">
          <a:r>
            <a:rPr lang="en-US" sz="800" baseline="0" dirty="0">
              <a:latin typeface="Museo Sans For Dell 300" pitchFamily="50" charset="0"/>
            </a:rPr>
            <a:t>  2.3GHz production processors</a:t>
          </a:r>
        </a:p>
      </cdr:txBody>
    </cdr:sp>
  </cdr:relSizeAnchor>
  <cdr:relSizeAnchor xmlns:cdr="http://schemas.openxmlformats.org/drawingml/2006/chartDrawing">
    <cdr:from>
      <cdr:x>0.75</cdr:x>
      <cdr:y>0.64472</cdr:y>
    </cdr:from>
    <cdr:to>
      <cdr:x>0.96113</cdr:x>
      <cdr:y>0.96937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800851" y="4010026"/>
          <a:ext cx="1914525" cy="2019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0.77521</cdr:x>
      <cdr:y>0.66616</cdr:y>
    </cdr:from>
    <cdr:to>
      <cdr:x>0.99055</cdr:x>
      <cdr:y>0.9755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7029451" y="4143376"/>
          <a:ext cx="1952625" cy="1924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0.69887</cdr:x>
      <cdr:y>0.40984</cdr:y>
    </cdr:from>
    <cdr:to>
      <cdr:x>1</cdr:x>
      <cdr:y>0.9414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124198" y="1905000"/>
          <a:ext cx="2638802" cy="24708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900" dirty="0">
              <a:latin typeface="Museo Sans For Dell 300" pitchFamily="50" charset="0"/>
            </a:rPr>
            <a:t>Notes:</a:t>
          </a:r>
        </a:p>
        <a:p xmlns:a="http://schemas.openxmlformats.org/drawingml/2006/main">
          <a:r>
            <a:rPr lang="en-US" sz="900" dirty="0">
              <a:latin typeface="Museo Sans For Dell 300" pitchFamily="50" charset="0"/>
            </a:rPr>
            <a:t>- R820 with RHEL 7A and GCC 4.6.2 compiled all HEPSPEC06</a:t>
          </a:r>
          <a:r>
            <a:rPr lang="en-US" sz="900" baseline="0" dirty="0">
              <a:latin typeface="Museo Sans For Dell 300" pitchFamily="50" charset="0"/>
            </a:rPr>
            <a:t> benchmarks except Deal II (see whitepaper)</a:t>
          </a:r>
        </a:p>
        <a:p xmlns:a="http://schemas.openxmlformats.org/drawingml/2006/main">
          <a:r>
            <a:rPr lang="en-US" sz="900" dirty="0">
              <a:latin typeface="Museo Sans For Dell 300" pitchFamily="50" charset="0"/>
            </a:rPr>
            <a:t>-C6145</a:t>
          </a:r>
          <a:r>
            <a:rPr lang="en-US" sz="900" baseline="0" dirty="0">
              <a:latin typeface="Museo Sans For Dell 300" pitchFamily="50" charset="0"/>
            </a:rPr>
            <a:t> with RHEL 7A and GCC 4.6.2 compiled all HEPSPEC06 benchmarks except Deal II (see whitepaper)</a:t>
          </a:r>
        </a:p>
        <a:p xmlns:a="http://schemas.openxmlformats.org/drawingml/2006/main">
          <a:r>
            <a:rPr lang="en-US" sz="900" baseline="0" dirty="0">
              <a:latin typeface="Museo Sans For Dell 300" pitchFamily="50" charset="0"/>
            </a:rPr>
            <a:t>- The "w tune" designation refers to the linux64-cern.cfg file compiler flags being modified to include the -march=bdver1 for AMD's Interlagos and -march=corei7 for Intel's Sandy Bridge</a:t>
          </a:r>
        </a:p>
        <a:p xmlns:a="http://schemas.openxmlformats.org/drawingml/2006/main">
          <a:r>
            <a:rPr lang="en-US" sz="900" baseline="0" dirty="0">
              <a:latin typeface="Museo Sans For Dell 300" pitchFamily="50" charset="0"/>
            </a:rPr>
            <a:t>- No patching or tuning to the OS was made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0.79787</cdr:x>
      <cdr:y>0.27442</cdr:y>
    </cdr:from>
    <cdr:to>
      <cdr:x>0.98175</cdr:x>
      <cdr:y>0.94521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5715000" y="1371600"/>
          <a:ext cx="1317096" cy="335280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>
              <a:latin typeface="Museo Sans For Dell 300" pitchFamily="50" charset="0"/>
            </a:rPr>
            <a:t>Notes:</a:t>
          </a:r>
        </a:p>
        <a:p xmlns:a="http://schemas.openxmlformats.org/drawingml/2006/main">
          <a:r>
            <a:rPr lang="en-US" sz="900" dirty="0">
              <a:latin typeface="Museo Sans For Dell 300" pitchFamily="50" charset="0"/>
            </a:rPr>
            <a:t>-</a:t>
          </a:r>
          <a:r>
            <a:rPr lang="en-US" sz="900" baseline="0" dirty="0">
              <a:latin typeface="Museo Sans For Dell 300" pitchFamily="50" charset="0"/>
            </a:rPr>
            <a:t> No tuning was performed on RHEL 7A runtimes</a:t>
          </a:r>
        </a:p>
        <a:p xmlns:a="http://schemas.openxmlformats.org/drawingml/2006/main">
          <a:r>
            <a:rPr lang="en-US" sz="900" baseline="0" dirty="0">
              <a:latin typeface="Museo Sans For Dell 300" pitchFamily="50" charset="0"/>
            </a:rPr>
            <a:t>- The standard linux32_cern.cfg was used for all testing</a:t>
          </a:r>
        </a:p>
        <a:p xmlns:a="http://schemas.openxmlformats.org/drawingml/2006/main">
          <a:r>
            <a:rPr lang="en-US" sz="900" baseline="0" dirty="0">
              <a:latin typeface="Museo Sans For Dell 300" pitchFamily="50" charset="0"/>
            </a:rPr>
            <a:t>- AMD Interlagos numbers are from a C6145 tray with 4 x AMD 6276 2.3 GHz 16 core processor</a:t>
          </a:r>
        </a:p>
        <a:p xmlns:a="http://schemas.openxmlformats.org/drawingml/2006/main">
          <a:r>
            <a:rPr lang="en-US" sz="900" baseline="0" dirty="0">
              <a:latin typeface="Museo Sans For Dell 300" pitchFamily="50" charset="0"/>
            </a:rPr>
            <a:t>- Intel Sandy Bridge numbers are from  an R820 with a  2.4 GHz 8 core processor</a:t>
          </a:r>
        </a:p>
        <a:p xmlns:a="http://schemas.openxmlformats.org/drawingml/2006/main">
          <a:r>
            <a:rPr lang="en-US" sz="900" baseline="0" dirty="0">
              <a:latin typeface="Museo Sans For Dell 300" pitchFamily="50" charset="0"/>
            </a:rPr>
            <a:t>- Intel </a:t>
          </a:r>
          <a:r>
            <a:rPr lang="en-US" sz="900" baseline="0" dirty="0" err="1">
              <a:latin typeface="Museo Sans For Dell 300" pitchFamily="50" charset="0"/>
            </a:rPr>
            <a:t>Westmere</a:t>
          </a:r>
          <a:r>
            <a:rPr lang="en-US" sz="900" baseline="0" dirty="0">
              <a:latin typeface="Museo Sans For Dell 300" pitchFamily="50" charset="0"/>
            </a:rPr>
            <a:t> numbers are from  a C6100 tray with Intel X5650 2.66 GHz 6 core processors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0.78182</cdr:x>
      <cdr:y>0.50869</cdr:y>
    </cdr:from>
    <cdr:to>
      <cdr:x>0.98383</cdr:x>
      <cdr:y>0.9697</cdr:y>
    </cdr:to>
    <cdr:sp macro="" textlink="">
      <cdr:nvSpPr>
        <cdr:cNvPr id="2" name="TextBox 10"/>
        <cdr:cNvSpPr txBox="1"/>
      </cdr:nvSpPr>
      <cdr:spPr>
        <a:xfrm xmlns:a="http://schemas.openxmlformats.org/drawingml/2006/main">
          <a:off x="6553199" y="2438400"/>
          <a:ext cx="1693248" cy="220980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700" dirty="0">
              <a:latin typeface="Museo Sans For Dell 300" pitchFamily="50" charset="0"/>
            </a:rPr>
            <a:t>Notes:</a:t>
          </a:r>
        </a:p>
        <a:p xmlns:a="http://schemas.openxmlformats.org/drawingml/2006/main">
          <a:r>
            <a:rPr lang="en-US" sz="700" dirty="0">
              <a:latin typeface="Museo Sans For Dell 300" pitchFamily="50" charset="0"/>
            </a:rPr>
            <a:t>-</a:t>
          </a:r>
          <a:r>
            <a:rPr lang="en-US" sz="700" baseline="0" dirty="0">
              <a:latin typeface="Museo Sans For Dell 300" pitchFamily="50" charset="0"/>
            </a:rPr>
            <a:t> The standard linux64_cern.cfg was used for SL 5.7 and RHEL 6.2</a:t>
          </a:r>
        </a:p>
        <a:p xmlns:a="http://schemas.openxmlformats.org/drawingml/2006/main">
          <a:r>
            <a:rPr lang="en-US" sz="700" baseline="0" dirty="0">
              <a:latin typeface="Museo Sans For Dell 300" pitchFamily="50" charset="0"/>
            </a:rPr>
            <a:t>- AMD Interlagos numbers are from a 4 x 2.3GHz 16c processor</a:t>
          </a:r>
        </a:p>
        <a:p xmlns:a="http://schemas.openxmlformats.org/drawingml/2006/main">
          <a:r>
            <a:rPr lang="en-US" sz="700" baseline="0" dirty="0">
              <a:latin typeface="Museo Sans For Dell 300" pitchFamily="50" charset="0"/>
            </a:rPr>
            <a:t>- Intel Sandy Bridge numbers are from  a 4 x 2.4GHz 8c processors</a:t>
          </a:r>
        </a:p>
        <a:p xmlns:a="http://schemas.openxmlformats.org/drawingml/2006/main">
          <a:r>
            <a:rPr lang="en-US" sz="700" baseline="0" dirty="0">
              <a:latin typeface="Museo Sans For Dell 300" pitchFamily="50" charset="0"/>
            </a:rPr>
            <a:t>- Intel </a:t>
          </a:r>
          <a:r>
            <a:rPr lang="en-US" sz="700" baseline="0" dirty="0" err="1">
              <a:latin typeface="Museo Sans For Dell 300" pitchFamily="50" charset="0"/>
            </a:rPr>
            <a:t>Westmere</a:t>
          </a:r>
          <a:r>
            <a:rPr lang="en-US" sz="700" baseline="0" dirty="0">
              <a:latin typeface="Museo Sans For Dell 300" pitchFamily="50" charset="0"/>
            </a:rPr>
            <a:t> are from  2 x 2.66 GHz 6c processors</a:t>
          </a:r>
        </a:p>
        <a:p xmlns:a="http://schemas.openxmlformats.org/drawingml/2006/main">
          <a:r>
            <a:rPr lang="en-US" sz="700" baseline="0" dirty="0">
              <a:latin typeface="Museo Sans For Dell 300" pitchFamily="50" charset="0"/>
            </a:rPr>
            <a:t>- Hyper threading was enabled on all Intel testing</a:t>
          </a:r>
        </a:p>
        <a:p xmlns:a="http://schemas.openxmlformats.org/drawingml/2006/main">
          <a:r>
            <a:rPr lang="en-US" sz="700" baseline="0" dirty="0">
              <a:latin typeface="Museo Sans For Dell 300" pitchFamily="50" charset="0"/>
            </a:rPr>
            <a:t>- HS06 numbers are based on total system ores/threads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700" baseline="0" dirty="0">
              <a:latin typeface="Museo Sans For Dell 300" pitchFamily="50" charset="0"/>
            </a:rPr>
            <a:t>- The "w tune" designation refers to the linux64-cern.cfg file compiler flags being modified to include the -march=bdver1 for AMD's Interlagos and -march=corei7 for Intel's Sandy Bridge</a:t>
          </a:r>
        </a:p>
        <a:p xmlns:a="http://schemas.openxmlformats.org/drawingml/2006/main">
          <a:endParaRPr lang="en-US" sz="700" dirty="0">
            <a:latin typeface="Museo Sans For Dell 300" pitchFamily="50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2E0E6-85A8-4B71-93A6-707C782ABB33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D499E-F0D5-4562-AC72-BFA77A92D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33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63321">
              <a:defRPr/>
            </a:pPr>
            <a:r>
              <a:rPr lang="en-US" dirty="0" smtClean="0"/>
              <a:t>Original legal approval – Hot Chips Press Presentation, August  </a:t>
            </a:r>
            <a:r>
              <a:rPr lang="en-US" baseline="0" dirty="0" smtClean="0"/>
              <a:t>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1B77-B085-449C-BB9C-A22239BA8A9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32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1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03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57200" y="2679490"/>
            <a:ext cx="5962650" cy="1006685"/>
          </a:xfrm>
        </p:spPr>
        <p:txBody>
          <a:bodyPr anchor="b" anchorCtr="0"/>
          <a:lstStyle>
            <a:lvl1pPr algn="l">
              <a:lnSpc>
                <a:spcPts val="4000"/>
              </a:lnSpc>
              <a:defRPr sz="3600" b="0" i="0" smtClean="0">
                <a:solidFill>
                  <a:schemeClr val="accent1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4165390"/>
            <a:ext cx="5953125" cy="800101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Font typeface="Wingdings" pitchFamily="2" charset="2"/>
              <a:buNone/>
              <a:defRPr sz="2000" b="0" i="0" smtClean="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47675" y="178117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7675" y="507682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 bwMode="gray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pic>
        <p:nvPicPr>
          <p:cNvPr id="11" name="Picture 10" descr="dell_blue_lrg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65289" y="2651760"/>
            <a:ext cx="1487427" cy="1487427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916870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4754880"/>
          </a:xfrm>
        </p:spPr>
        <p:txBody>
          <a:bodyPr lIns="0" tIns="0" rIns="0" bIns="0"/>
          <a:lstStyle>
            <a:lvl1pPr>
              <a:spcBef>
                <a:spcPts val="100"/>
              </a:spcBef>
              <a:spcAft>
                <a:spcPts val="100"/>
              </a:spcAft>
              <a:defRPr sz="2000">
                <a:solidFill>
                  <a:schemeClr val="bg2"/>
                </a:solidFill>
                <a:latin typeface="Museo Sans For Dell" pitchFamily="2" charset="0"/>
              </a:defRPr>
            </a:lvl1pPr>
            <a:lvl2pPr>
              <a:spcBef>
                <a:spcPts val="100"/>
              </a:spcBef>
              <a:spcAft>
                <a:spcPts val="100"/>
              </a:spcAft>
              <a:buFont typeface="Museo Sans For Dell" pitchFamily="2" charset="0"/>
              <a:buChar char="–"/>
              <a:defRPr sz="180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spcAft>
                <a:spcPts val="100"/>
              </a:spcAft>
              <a:defRPr sz="160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spcBef>
                <a:spcPts val="100"/>
              </a:spcBef>
              <a:spcAft>
                <a:spcPts val="100"/>
              </a:spcAft>
              <a:defRPr sz="1400" baseline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spcBef>
                <a:spcPts val="100"/>
              </a:spcBef>
              <a:spcAft>
                <a:spcPts val="100"/>
              </a:spcAft>
              <a:buClr>
                <a:schemeClr val="accent1"/>
              </a:buClr>
              <a:defRPr sz="120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4" name="Picture 13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374427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4653246" y="1241424"/>
            <a:ext cx="4023360" cy="4890435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1"/>
          </p:nvPr>
        </p:nvSpPr>
        <p:spPr>
          <a:xfrm>
            <a:off x="439738" y="1241425"/>
            <a:ext cx="4023360" cy="4890434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25" name="Picture 24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1342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4653246" y="1237786"/>
            <a:ext cx="4023360" cy="2888166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1"/>
          </p:nvPr>
        </p:nvSpPr>
        <p:spPr>
          <a:xfrm>
            <a:off x="439738" y="1237786"/>
            <a:ext cx="4023360" cy="2888166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25" name="Picture 24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34975" y="4270916"/>
            <a:ext cx="8262938" cy="189493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06061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738" y="6431528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237055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914381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17136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008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lumMod val="60000"/>
                    <a:lumOff val="40000"/>
                  </a:srgbClr>
                </a:solidFill>
              </a:rPr>
              <a:t>Dell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3450799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34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57200" y="2679490"/>
            <a:ext cx="5962650" cy="1006685"/>
          </a:xfrm>
        </p:spPr>
        <p:txBody>
          <a:bodyPr anchor="b" anchorCtr="0"/>
          <a:lstStyle>
            <a:lvl1pPr algn="l">
              <a:lnSpc>
                <a:spcPts val="4000"/>
              </a:lnSpc>
              <a:defRPr sz="3600" b="0" i="0" smtClean="0">
                <a:solidFill>
                  <a:schemeClr val="accent1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4165390"/>
            <a:ext cx="5953125" cy="800101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Font typeface="Wingdings" pitchFamily="2" charset="2"/>
              <a:buNone/>
              <a:defRPr sz="2000" b="0" i="0" smtClean="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47675" y="178117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7675" y="507682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 bwMode="gray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pic>
        <p:nvPicPr>
          <p:cNvPr id="11" name="Picture 10" descr="dell_blue_lrg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65289" y="2651760"/>
            <a:ext cx="1487427" cy="1487427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66762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4754880"/>
          </a:xfrm>
        </p:spPr>
        <p:txBody>
          <a:bodyPr lIns="0" tIns="0" rIns="0" bIns="0"/>
          <a:lstStyle>
            <a:lvl1pPr>
              <a:spcBef>
                <a:spcPts val="100"/>
              </a:spcBef>
              <a:spcAft>
                <a:spcPts val="100"/>
              </a:spcAft>
              <a:defRPr sz="2000">
                <a:solidFill>
                  <a:schemeClr val="bg2"/>
                </a:solidFill>
                <a:latin typeface="Museo Sans For Dell" pitchFamily="2" charset="0"/>
              </a:defRPr>
            </a:lvl1pPr>
            <a:lvl2pPr>
              <a:spcBef>
                <a:spcPts val="100"/>
              </a:spcBef>
              <a:spcAft>
                <a:spcPts val="100"/>
              </a:spcAft>
              <a:buFont typeface="Museo Sans For Dell" pitchFamily="2" charset="0"/>
              <a:buChar char="–"/>
              <a:defRPr sz="180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spcAft>
                <a:spcPts val="100"/>
              </a:spcAft>
              <a:defRPr sz="160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spcBef>
                <a:spcPts val="100"/>
              </a:spcBef>
              <a:spcAft>
                <a:spcPts val="100"/>
              </a:spcAft>
              <a:defRPr sz="1400" baseline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spcBef>
                <a:spcPts val="100"/>
              </a:spcBef>
              <a:spcAft>
                <a:spcPts val="100"/>
              </a:spcAft>
              <a:buClr>
                <a:schemeClr val="accent1"/>
              </a:buClr>
              <a:defRPr sz="120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4" name="Picture 13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788372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4653246" y="1241424"/>
            <a:ext cx="4023360" cy="4890435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1"/>
          </p:nvPr>
        </p:nvSpPr>
        <p:spPr>
          <a:xfrm>
            <a:off x="439738" y="1241425"/>
            <a:ext cx="4023360" cy="4890434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25" name="Picture 24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3263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4653246" y="1237786"/>
            <a:ext cx="4023360" cy="2888166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1"/>
          </p:nvPr>
        </p:nvSpPr>
        <p:spPr>
          <a:xfrm>
            <a:off x="439738" y="1237786"/>
            <a:ext cx="4023360" cy="2888166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25" name="Picture 24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34975" y="4270916"/>
            <a:ext cx="8262938" cy="189493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44117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738" y="6431528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071451"/>
      </p:ext>
    </p:extLst>
  </p:cSld>
  <p:clrMapOvr>
    <a:masterClrMapping/>
  </p:clrMapOvr>
  <p:transition spd="med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621923"/>
      </p:ext>
    </p:extLst>
  </p:cSld>
  <p:clrMapOvr>
    <a:masterClrMapping/>
  </p:clrMapOvr>
  <p:transition spd="med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128966"/>
      </p:ext>
    </p:extLst>
  </p:cSld>
  <p:clrMapOvr>
    <a:masterClrMapping/>
  </p:clrMapOvr>
  <p:transition spd="med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008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lumMod val="60000"/>
                    <a:lumOff val="40000"/>
                  </a:srgbClr>
                </a:solidFill>
              </a:rPr>
              <a:t>Dell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54572587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57200" y="2679490"/>
            <a:ext cx="5962650" cy="1006685"/>
          </a:xfrm>
        </p:spPr>
        <p:txBody>
          <a:bodyPr anchor="b" anchorCtr="0"/>
          <a:lstStyle>
            <a:lvl1pPr algn="l">
              <a:lnSpc>
                <a:spcPts val="4000"/>
              </a:lnSpc>
              <a:defRPr sz="3600" b="0" i="0" smtClean="0">
                <a:solidFill>
                  <a:schemeClr val="accent1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4165390"/>
            <a:ext cx="5953125" cy="800101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Font typeface="Wingdings" pitchFamily="2" charset="2"/>
              <a:buNone/>
              <a:defRPr sz="2000" b="0" i="0" smtClean="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47675" y="178117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7675" y="507682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 bwMode="gray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pic>
        <p:nvPicPr>
          <p:cNvPr id="11" name="Picture 10" descr="dell_blue_lrg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65289" y="2651760"/>
            <a:ext cx="1487427" cy="1487427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612727"/>
      </p:ext>
    </p:extLst>
  </p:cSld>
  <p:clrMapOvr>
    <a:masterClrMapping/>
  </p:clrMapOvr>
  <p:transition spd="med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4754880"/>
          </a:xfrm>
        </p:spPr>
        <p:txBody>
          <a:bodyPr lIns="0" tIns="0" rIns="0" bIns="0"/>
          <a:lstStyle>
            <a:lvl1pPr>
              <a:spcBef>
                <a:spcPts val="100"/>
              </a:spcBef>
              <a:spcAft>
                <a:spcPts val="100"/>
              </a:spcAft>
              <a:defRPr sz="2000">
                <a:solidFill>
                  <a:schemeClr val="bg2"/>
                </a:solidFill>
                <a:latin typeface="Museo Sans For Dell" pitchFamily="2" charset="0"/>
              </a:defRPr>
            </a:lvl1pPr>
            <a:lvl2pPr>
              <a:spcBef>
                <a:spcPts val="100"/>
              </a:spcBef>
              <a:spcAft>
                <a:spcPts val="100"/>
              </a:spcAft>
              <a:buFont typeface="Museo Sans For Dell" pitchFamily="2" charset="0"/>
              <a:buChar char="–"/>
              <a:defRPr sz="180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spcAft>
                <a:spcPts val="100"/>
              </a:spcAft>
              <a:defRPr sz="160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spcBef>
                <a:spcPts val="100"/>
              </a:spcBef>
              <a:spcAft>
                <a:spcPts val="100"/>
              </a:spcAft>
              <a:defRPr sz="1400" baseline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spcBef>
                <a:spcPts val="100"/>
              </a:spcBef>
              <a:spcAft>
                <a:spcPts val="100"/>
              </a:spcAft>
              <a:buClr>
                <a:schemeClr val="accent1"/>
              </a:buClr>
              <a:defRPr sz="120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4" name="Picture 13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81664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389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4653246" y="1241424"/>
            <a:ext cx="4023360" cy="4890435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1"/>
          </p:nvPr>
        </p:nvSpPr>
        <p:spPr>
          <a:xfrm>
            <a:off x="439738" y="1241425"/>
            <a:ext cx="4023360" cy="4890434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25" name="Picture 24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1491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4653246" y="1237786"/>
            <a:ext cx="4023360" cy="2888166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1"/>
          </p:nvPr>
        </p:nvSpPr>
        <p:spPr>
          <a:xfrm>
            <a:off x="439738" y="1237786"/>
            <a:ext cx="4023360" cy="2888166"/>
          </a:xfrm>
        </p:spPr>
        <p:txBody>
          <a:bodyPr wrap="square" lIns="0" tIns="0" rIns="0" bIns="0">
            <a:normAutofit/>
          </a:bodyPr>
          <a:lstStyle>
            <a:lvl1pPr>
              <a:spcBef>
                <a:spcPts val="100"/>
              </a:spcBef>
              <a:defRPr sz="2000" b="0">
                <a:solidFill>
                  <a:schemeClr val="bg2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100"/>
              </a:spcBef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100"/>
              </a:spcBef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25" name="Picture 24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34975" y="4270916"/>
            <a:ext cx="8262938" cy="189493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5150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738" y="6431528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25904" y="261562"/>
            <a:ext cx="8239126" cy="853560"/>
          </a:xfrm>
        </p:spPr>
        <p:txBody>
          <a:bodyPr wrap="square" anchor="t"/>
          <a:lstStyle>
            <a:lvl1pPr>
              <a:lnSpc>
                <a:spcPct val="90000"/>
              </a:lnSpc>
              <a:defRPr sz="3200" b="0">
                <a:solidFill>
                  <a:schemeClr val="accent1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654903"/>
      </p:ext>
    </p:extLst>
  </p:cSld>
  <p:clrMapOvr>
    <a:masterClrMapping/>
  </p:clrMapOvr>
  <p:transition spd="med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</p:spPr>
      </p:cxnSp>
      <p:pic>
        <p:nvPicPr>
          <p:cNvPr id="16" name="Picture 15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099281"/>
      </p:ext>
    </p:extLst>
  </p:cSld>
  <p:clrMapOvr>
    <a:masterClrMapping/>
  </p:clrMapOvr>
  <p:transition spd="med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 anchorCtr="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dell_gray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374805"/>
      </p:ext>
    </p:extLst>
  </p:cSld>
  <p:clrMapOvr>
    <a:masterClrMapping/>
  </p:clrMapOvr>
  <p:transition spd="med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008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lumMod val="60000"/>
                    <a:lumOff val="40000"/>
                  </a:srgbClr>
                </a:solidFill>
              </a:rPr>
              <a:t>Dell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30481511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8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78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149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10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1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16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31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09078-026E-4D9D-AA1A-1ECA03C6B6FC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CA9CC-E929-41C6-A83A-AE6822BA2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6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261562"/>
            <a:ext cx="8229600" cy="85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80160"/>
            <a:ext cx="8229600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2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 bwMode="black">
          <a:xfrm>
            <a:off x="5350331" y="6434985"/>
            <a:ext cx="2743200" cy="153888"/>
          </a:xfrm>
          <a:prstGeom prst="rect">
            <a:avLst/>
          </a:prstGeom>
          <a:noFill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Dell LHC Program</a:t>
            </a:r>
            <a:endParaRPr lang="en-US" sz="1000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6" name="Picture 5" descr="dell_gray_logo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089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 spd="med">
    <p:wipe dir="r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cap="none" baseline="0">
          <a:solidFill>
            <a:schemeClr val="accent1"/>
          </a:solidFill>
          <a:latin typeface="Museo Sans For Dell" pitchFamily="2" charset="0"/>
          <a:ea typeface="Museo Sans For Dell" pitchFamily="2" charset="0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Arial" pitchFamily="34" charset="0"/>
        <a:buChar char="•"/>
        <a:defRPr sz="2000">
          <a:solidFill>
            <a:schemeClr val="bg2"/>
          </a:solidFill>
          <a:latin typeface="Museo Sans For Dell" pitchFamily="2" charset="0"/>
          <a:ea typeface="Museo Sans For Dell" pitchFamily="2" charset="0"/>
          <a:cs typeface="+mn-cs"/>
        </a:defRPr>
      </a:lvl1pPr>
      <a:lvl2pPr marL="574675" indent="-223838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Sans For Dell" pitchFamily="2" charset="0"/>
        <a:buChar char="–"/>
        <a:defRPr sz="1800" baseline="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2pPr>
      <a:lvl3pPr marL="909638" indent="-220663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Sans For Dell" pitchFamily="2" charset="0"/>
        <a:buChar char="›"/>
        <a:defRPr sz="1600" baseline="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3pPr>
      <a:lvl4pPr marL="1246188" indent="-222250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For Dell 300" pitchFamily="50" charset="0"/>
        <a:buChar char="–"/>
        <a:defRPr sz="14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4pPr>
      <a:lvl5pPr marL="1608138" indent="-2365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pitchFamily="50" charset="0"/>
        <a:buChar char="–"/>
        <a:defRPr sz="18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261562"/>
            <a:ext cx="8229600" cy="85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80160"/>
            <a:ext cx="8229600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2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 bwMode="black">
          <a:xfrm>
            <a:off x="5350331" y="6434985"/>
            <a:ext cx="2743200" cy="153888"/>
          </a:xfrm>
          <a:prstGeom prst="rect">
            <a:avLst/>
          </a:prstGeom>
          <a:noFill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Dell LHC Program</a:t>
            </a:r>
            <a:endParaRPr lang="en-US" sz="1000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6" name="Picture 5" descr="dell_gray_logo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4552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transition spd="med">
    <p:wipe dir="r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cap="none" baseline="0">
          <a:solidFill>
            <a:schemeClr val="accent1"/>
          </a:solidFill>
          <a:latin typeface="Museo Sans For Dell" pitchFamily="2" charset="0"/>
          <a:ea typeface="Museo Sans For Dell" pitchFamily="2" charset="0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Arial" pitchFamily="34" charset="0"/>
        <a:buChar char="•"/>
        <a:defRPr sz="2000">
          <a:solidFill>
            <a:schemeClr val="bg2"/>
          </a:solidFill>
          <a:latin typeface="Museo Sans For Dell" pitchFamily="2" charset="0"/>
          <a:ea typeface="Museo Sans For Dell" pitchFamily="2" charset="0"/>
          <a:cs typeface="+mn-cs"/>
        </a:defRPr>
      </a:lvl1pPr>
      <a:lvl2pPr marL="574675" indent="-223838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Sans For Dell" pitchFamily="2" charset="0"/>
        <a:buChar char="–"/>
        <a:defRPr sz="1800" baseline="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2pPr>
      <a:lvl3pPr marL="909638" indent="-220663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Sans For Dell" pitchFamily="2" charset="0"/>
        <a:buChar char="›"/>
        <a:defRPr sz="1600" baseline="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3pPr>
      <a:lvl4pPr marL="1246188" indent="-222250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For Dell 300" pitchFamily="50" charset="0"/>
        <a:buChar char="–"/>
        <a:defRPr sz="14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4pPr>
      <a:lvl5pPr marL="1608138" indent="-2365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pitchFamily="50" charset="0"/>
        <a:buChar char="–"/>
        <a:defRPr sz="18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261562"/>
            <a:ext cx="8229600" cy="85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80160"/>
            <a:ext cx="8229600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2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 bwMode="black">
          <a:xfrm>
            <a:off x="5350331" y="6434985"/>
            <a:ext cx="2743200" cy="153888"/>
          </a:xfrm>
          <a:prstGeom prst="rect">
            <a:avLst/>
          </a:prstGeom>
          <a:noFill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Dell LHC Program</a:t>
            </a:r>
            <a:endParaRPr lang="en-US" sz="1000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6" name="Picture 5" descr="dell_gray_logo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8193024" y="6226683"/>
            <a:ext cx="573025" cy="573025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950" y="6429375"/>
            <a:ext cx="18859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0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36" y="6431527"/>
            <a:ext cx="260349" cy="152399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>
                <a:solidFill>
                  <a:schemeClr val="bg2">
                    <a:lumMod val="60000"/>
                    <a:lumOff val="40000"/>
                  </a:schemeClr>
                </a:solidFill>
                <a:latin typeface="Museo Sans For Dell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567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</p:sldLayoutIdLst>
  <p:transition spd="med">
    <p:wipe dir="r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cap="none" baseline="0">
          <a:solidFill>
            <a:schemeClr val="accent1"/>
          </a:solidFill>
          <a:latin typeface="Museo Sans For Dell" pitchFamily="2" charset="0"/>
          <a:ea typeface="Museo Sans For Dell" pitchFamily="2" charset="0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Arial" pitchFamily="34" charset="0"/>
        <a:buChar char="•"/>
        <a:defRPr sz="2000">
          <a:solidFill>
            <a:schemeClr val="bg2"/>
          </a:solidFill>
          <a:latin typeface="Museo Sans For Dell" pitchFamily="2" charset="0"/>
          <a:ea typeface="Museo Sans For Dell" pitchFamily="2" charset="0"/>
          <a:cs typeface="+mn-cs"/>
        </a:defRPr>
      </a:lvl1pPr>
      <a:lvl2pPr marL="574675" indent="-223838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Sans For Dell" pitchFamily="2" charset="0"/>
        <a:buChar char="–"/>
        <a:defRPr sz="1800" baseline="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2pPr>
      <a:lvl3pPr marL="909638" indent="-220663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Sans For Dell" pitchFamily="2" charset="0"/>
        <a:buChar char="›"/>
        <a:defRPr sz="1600" baseline="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3pPr>
      <a:lvl4pPr marL="1246188" indent="-222250" algn="l" rtl="0" eaLnBrk="1" fontAlgn="base" hangingPunct="1">
        <a:lnSpc>
          <a:spcPct val="90000"/>
        </a:lnSpc>
        <a:spcBef>
          <a:spcPts val="100"/>
        </a:spcBef>
        <a:spcAft>
          <a:spcPts val="100"/>
        </a:spcAft>
        <a:buClr>
          <a:schemeClr val="accent1"/>
        </a:buClr>
        <a:buFont typeface="Museo For Dell 300" pitchFamily="50" charset="0"/>
        <a:buChar char="–"/>
        <a:defRPr sz="14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4pPr>
      <a:lvl5pPr marL="1608138" indent="-2365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pitchFamily="50" charset="0"/>
        <a:buChar char="–"/>
        <a:defRPr sz="1800">
          <a:solidFill>
            <a:schemeClr val="bg2"/>
          </a:solidFill>
          <a:latin typeface="Museo Sans For Dell" pitchFamily="2" charset="0"/>
          <a:ea typeface="Museo Sans For Dell" pitchFamily="2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3200400"/>
            <a:ext cx="6434138" cy="1006685"/>
          </a:xfrm>
        </p:spPr>
        <p:txBody>
          <a:bodyPr>
            <a:noAutofit/>
          </a:bodyPr>
          <a:lstStyle/>
          <a:p>
            <a:r>
              <a:rPr lang="en-US" sz="4000" dirty="0" smtClean="0"/>
              <a:t>2012 </a:t>
            </a:r>
            <a:r>
              <a:rPr lang="en-US" sz="4000" dirty="0" smtClean="0"/>
              <a:t>ATLAS Technical </a:t>
            </a:r>
            <a:r>
              <a:rPr lang="en-US" sz="4000" dirty="0"/>
              <a:t>I</a:t>
            </a:r>
            <a:r>
              <a:rPr lang="en-US" sz="4000" dirty="0" smtClean="0"/>
              <a:t>nterchange Meeting</a:t>
            </a:r>
            <a:br>
              <a:rPr lang="en-US" sz="4000" dirty="0" smtClean="0"/>
            </a:br>
            <a:r>
              <a:rPr lang="en-US" sz="3500" dirty="0" smtClean="0"/>
              <a:t>Annecy, France</a:t>
            </a:r>
            <a:endParaRPr lang="en-US" sz="35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47675" y="5524499"/>
            <a:ext cx="8315325" cy="876301"/>
          </a:xfrm>
        </p:spPr>
        <p:txBody>
          <a:bodyPr>
            <a:normAutofit fontScale="92500" lnSpcReduction="10000"/>
          </a:bodyPr>
          <a:lstStyle/>
          <a:p>
            <a:r>
              <a:rPr lang="en-US" sz="3100" dirty="0" smtClean="0">
                <a:latin typeface="Museo For Dell" pitchFamily="2" charset="0"/>
              </a:rPr>
              <a:t>Stephen</a:t>
            </a:r>
            <a:r>
              <a:rPr lang="en-US" sz="3100" dirty="0" smtClean="0">
                <a:latin typeface="Museo For Dell" pitchFamily="2" charset="0"/>
              </a:rPr>
              <a:t> Gray</a:t>
            </a:r>
            <a:endParaRPr lang="en-US" sz="3100" dirty="0">
              <a:latin typeface="Museo For Dell" pitchFamily="2" charset="0"/>
            </a:endParaRPr>
          </a:p>
          <a:p>
            <a:r>
              <a:rPr lang="en-US" sz="1800" dirty="0">
                <a:latin typeface="Museo For Dell" pitchFamily="2" charset="0"/>
              </a:rPr>
              <a:t>Dell </a:t>
            </a:r>
            <a:r>
              <a:rPr lang="en-US" sz="1800" dirty="0" smtClean="0">
                <a:latin typeface="Museo For Dell" pitchFamily="2" charset="0"/>
              </a:rPr>
              <a:t>Global </a:t>
            </a:r>
            <a:r>
              <a:rPr lang="en-US" sz="1800" dirty="0" smtClean="0">
                <a:latin typeface="Museo For Dell" pitchFamily="2" charset="0"/>
              </a:rPr>
              <a:t>CERN/LHC Technologist</a:t>
            </a:r>
            <a:endParaRPr lang="en-US" sz="1800" dirty="0">
              <a:latin typeface="Museo For Dell" pitchFamily="2" charset="0"/>
            </a:endParaRPr>
          </a:p>
          <a:p>
            <a:r>
              <a:rPr lang="en-US" sz="1800" dirty="0">
                <a:latin typeface="Museo For Dell" pitchFamily="2" charset="0"/>
              </a:rPr>
              <a:t>+</a:t>
            </a:r>
            <a:r>
              <a:rPr lang="en-US" sz="1800" dirty="0" smtClean="0">
                <a:latin typeface="Museo For Dell" pitchFamily="2" charset="0"/>
              </a:rPr>
              <a:t>1.512.574.5032 </a:t>
            </a:r>
            <a:r>
              <a:rPr lang="en-US" sz="1800" dirty="0">
                <a:latin typeface="Museo For Dell" pitchFamily="2" charset="0"/>
              </a:rPr>
              <a:t>| </a:t>
            </a:r>
            <a:r>
              <a:rPr lang="en-US" sz="1800" dirty="0" smtClean="0">
                <a:latin typeface="Museo For Dell" pitchFamily="2" charset="0"/>
              </a:rPr>
              <a:t>Stephen</a:t>
            </a:r>
            <a:r>
              <a:rPr lang="en-US" sz="1800" dirty="0" smtClean="0">
                <a:latin typeface="Museo For Dell" pitchFamily="2" charset="0"/>
              </a:rPr>
              <a:t>_Gray@dell.com</a:t>
            </a:r>
            <a:endParaRPr lang="en-US" sz="1800" dirty="0">
              <a:latin typeface="Museo For Del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40081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10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29000" y="228600"/>
            <a:ext cx="3841296" cy="853560"/>
          </a:xfrm>
        </p:spPr>
        <p:txBody>
          <a:bodyPr/>
          <a:lstStyle/>
          <a:p>
            <a:r>
              <a:rPr lang="en-US" dirty="0" smtClean="0"/>
              <a:t>OS Effect On HS06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993741"/>
              </p:ext>
            </p:extLst>
          </p:nvPr>
        </p:nvGraphicFramePr>
        <p:xfrm>
          <a:off x="228600" y="990600"/>
          <a:ext cx="8763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3425690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11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52400"/>
            <a:ext cx="4953000" cy="853560"/>
          </a:xfrm>
        </p:spPr>
        <p:txBody>
          <a:bodyPr/>
          <a:lstStyle/>
          <a:p>
            <a:r>
              <a:rPr lang="en-US" sz="2800" dirty="0" smtClean="0"/>
              <a:t>Newer </a:t>
            </a:r>
            <a:r>
              <a:rPr lang="en-US" sz="2800" dirty="0" err="1" smtClean="0"/>
              <a:t>OSes</a:t>
            </a:r>
            <a:r>
              <a:rPr lang="en-US" sz="2800" dirty="0" smtClean="0"/>
              <a:t> </a:t>
            </a:r>
            <a:r>
              <a:rPr lang="en-US" sz="2800" dirty="0" err="1" smtClean="0"/>
              <a:t>Vs</a:t>
            </a:r>
            <a:r>
              <a:rPr lang="en-US" sz="2800" dirty="0" smtClean="0"/>
              <a:t> SL 5.5/5.7</a:t>
            </a:r>
            <a:endParaRPr lang="en-US" sz="28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163735"/>
              </p:ext>
            </p:extLst>
          </p:nvPr>
        </p:nvGraphicFramePr>
        <p:xfrm>
          <a:off x="381000" y="1066800"/>
          <a:ext cx="8382000" cy="4998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6694296"/>
      </p:ext>
    </p:extLst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12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4832647"/>
              </p:ext>
            </p:extLst>
          </p:nvPr>
        </p:nvGraphicFramePr>
        <p:xfrm>
          <a:off x="381001" y="1371600"/>
          <a:ext cx="8382000" cy="4793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38337825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13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52800" y="304800"/>
            <a:ext cx="2622096" cy="853560"/>
          </a:xfrm>
        </p:spPr>
        <p:txBody>
          <a:bodyPr/>
          <a:lstStyle/>
          <a:p>
            <a:r>
              <a:rPr lang="en-US" dirty="0" smtClean="0"/>
              <a:t>Walk A Way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7472" y="990600"/>
            <a:ext cx="7924800" cy="1111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Intel Sandy Bridge is Fast (Porsche GT3)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Must learn to use Numactl to bind thread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Expensive - 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endParaRPr lang="en-US" sz="2000" dirty="0" smtClean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46136"/>
            <a:ext cx="59436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7472" y="2286000"/>
            <a:ext cx="6019800" cy="105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Interlagos  (Volkswagen GTI)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Must learn to use Numactl to bind threads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For some applications you must turn half the cores</a:t>
            </a:r>
          </a:p>
          <a:p>
            <a:pPr marL="690563" lvl="1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Cheaper - </a:t>
            </a:r>
            <a:endParaRPr lang="en-US" sz="1600" dirty="0" smtClean="0">
              <a:solidFill>
                <a:schemeClr val="bg2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124200"/>
            <a:ext cx="59436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34736" y="3834089"/>
            <a:ext cx="60198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New Operating Systems and </a:t>
            </a:r>
            <a:r>
              <a:rPr lang="en-US" sz="1600" dirty="0" err="1" smtClean="0">
                <a:solidFill>
                  <a:schemeClr val="bg2"/>
                </a:solidFill>
              </a:rPr>
              <a:t>Gcc</a:t>
            </a:r>
            <a:r>
              <a:rPr lang="en-US" sz="1600" dirty="0" smtClean="0">
                <a:solidFill>
                  <a:schemeClr val="bg2"/>
                </a:solidFill>
              </a:rPr>
              <a:t> are your </a:t>
            </a:r>
            <a:r>
              <a:rPr lang="en-US" sz="1600" dirty="0" smtClean="0">
                <a:solidFill>
                  <a:schemeClr val="bg2"/>
                </a:solidFill>
              </a:rPr>
              <a:t>friend</a:t>
            </a:r>
            <a:r>
              <a:rPr lang="en-US" sz="1600" dirty="0" smtClean="0">
                <a:solidFill>
                  <a:schemeClr val="bg2"/>
                </a:solidFill>
              </a:rPr>
              <a:t> </a:t>
            </a:r>
            <a:endParaRPr lang="en-US" sz="16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334899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“Bulldozer” Processor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1"/>
          </p:nvPr>
        </p:nvSpPr>
        <p:spPr>
          <a:xfrm>
            <a:off x="449944" y="1457504"/>
            <a:ext cx="3926113" cy="3724096"/>
          </a:xfrm>
        </p:spPr>
        <p:txBody>
          <a:bodyPr>
            <a:normAutofit lnSpcReduction="10000"/>
          </a:bodyPr>
          <a:lstStyle/>
          <a:p>
            <a:pPr marL="285750" lvl="0" indent="-285750" fontAlgn="auto">
              <a:lnSpc>
                <a:spcPct val="100000"/>
              </a:lnSpc>
              <a:spcBef>
                <a:spcPts val="0"/>
              </a:spcBef>
              <a:buClrTx/>
              <a:buFont typeface="Arial" pitchFamily="34" charset="0"/>
              <a:buChar char="•"/>
              <a:defRPr/>
            </a:pPr>
            <a:r>
              <a:rPr lang="en-US" sz="1800" dirty="0"/>
              <a:t>Each processor die is composed of </a:t>
            </a:r>
            <a:r>
              <a:rPr lang="en-US" sz="1800" dirty="0" smtClean="0"/>
              <a:t>4 </a:t>
            </a:r>
            <a:r>
              <a:rPr lang="en-US" sz="1800" dirty="0"/>
              <a:t>“Bulldozer” modules</a:t>
            </a:r>
          </a:p>
          <a:p>
            <a:pPr marL="285750" lvl="0" indent="-285750" fontAlgn="auto">
              <a:lnSpc>
                <a:spcPct val="100000"/>
              </a:lnSpc>
              <a:spcBef>
                <a:spcPts val="0"/>
              </a:spcBef>
              <a:buClrTx/>
              <a:buFont typeface="Arial" pitchFamily="34" charset="0"/>
              <a:buChar char="•"/>
              <a:defRPr/>
            </a:pPr>
            <a:r>
              <a:rPr lang="en-US" sz="1800" dirty="0"/>
              <a:t>Module divisions are transparent to shared hardware, operating system or application</a:t>
            </a:r>
          </a:p>
          <a:p>
            <a:pPr marL="285750" lvl="0" indent="-285750" fontAlgn="auto">
              <a:lnSpc>
                <a:spcPct val="100000"/>
              </a:lnSpc>
              <a:spcBef>
                <a:spcPts val="0"/>
              </a:spcBef>
              <a:buClrTx/>
              <a:buFont typeface="Arial" pitchFamily="34" charset="0"/>
              <a:buChar char="•"/>
              <a:defRPr/>
            </a:pPr>
            <a:r>
              <a:rPr lang="en-US" sz="1800" dirty="0"/>
              <a:t>The modular architecture speeds chip development and increases product </a:t>
            </a:r>
            <a:r>
              <a:rPr lang="en-US" sz="1800" dirty="0" smtClean="0"/>
              <a:t>flexibility</a:t>
            </a:r>
            <a:endParaRPr lang="en-US" sz="1800" dirty="0"/>
          </a:p>
          <a:p>
            <a:pPr marL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u="sng" dirty="0"/>
              <a:t>Server:</a:t>
            </a:r>
          </a:p>
          <a:p>
            <a:pPr marL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dirty="0"/>
              <a:t>“</a:t>
            </a:r>
            <a:r>
              <a:rPr lang="en-US" dirty="0" err="1"/>
              <a:t>Interlagos</a:t>
            </a:r>
            <a:r>
              <a:rPr lang="en-US" dirty="0"/>
              <a:t>” –16 cores (2 dies) </a:t>
            </a:r>
          </a:p>
          <a:p>
            <a:pPr marL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dirty="0"/>
              <a:t>“Valencia” –8 cores (1 die) </a:t>
            </a:r>
          </a:p>
          <a:p>
            <a:pPr marL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800" u="sng" dirty="0"/>
          </a:p>
          <a:p>
            <a:pPr marL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u="sng" dirty="0"/>
              <a:t>Client:</a:t>
            </a:r>
          </a:p>
          <a:p>
            <a:pPr marL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dirty="0"/>
              <a:t>“Zambezi” –8 cores (1 die)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42628" y="1561780"/>
            <a:ext cx="3639372" cy="3696020"/>
            <a:chOff x="4687265" y="1166162"/>
            <a:chExt cx="3639372" cy="3696020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4687265" y="1166162"/>
              <a:ext cx="3637873" cy="3696020"/>
            </a:xfrm>
            <a:prstGeom prst="roundRect">
              <a:avLst>
                <a:gd name="adj" fmla="val 2630"/>
              </a:avLst>
            </a:prstGeom>
            <a:solidFill>
              <a:srgbClr val="FFFFFF">
                <a:alpha val="14902"/>
              </a:srgbClr>
            </a:solidFill>
            <a:ln w="25400" algn="ctr">
              <a:solidFill>
                <a:sysClr val="window" lastClr="FFFF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28600" tIns="45714" rIns="228600" bIns="45714" rtlCol="0" anchor="ctr"/>
            <a:lstStyle/>
            <a:p>
              <a:pPr marL="1588" indent="-1588" algn="ctr" defTabSz="913183">
                <a:defRPr/>
              </a:pPr>
              <a:endParaRPr lang="en-CA" b="1" kern="0" dirty="0" smtClean="0">
                <a:solidFill>
                  <a:srgbClr val="444444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4749979" y="2830561"/>
              <a:ext cx="3522059" cy="349003"/>
            </a:xfrm>
            <a:prstGeom prst="rect">
              <a:avLst/>
            </a:prstGeom>
            <a:gradFill flip="none" rotWithShape="1">
              <a:gsLst>
                <a:gs pos="0">
                  <a:srgbClr val="009966">
                    <a:shade val="30000"/>
                    <a:satMod val="115000"/>
                  </a:srgbClr>
                </a:gs>
                <a:gs pos="50000">
                  <a:srgbClr val="009966">
                    <a:shade val="67500"/>
                    <a:satMod val="115000"/>
                  </a:srgbClr>
                </a:gs>
                <a:gs pos="100000">
                  <a:srgbClr val="009966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38100"/>
            </a:sp3d>
          </p:spPr>
          <p:txBody>
            <a:bodyPr anchor="ctr"/>
            <a:lstStyle/>
            <a:p>
              <a:pPr algn="ctr" eaLnBrk="0" hangingPunct="0">
                <a:tabLst>
                  <a:tab pos="7716838" algn="r"/>
                </a:tabLst>
                <a:defRPr/>
              </a:pPr>
              <a:r>
                <a:rPr lang="en-US" sz="1100" b="1" kern="0" dirty="0" smtClean="0">
                  <a:solidFill>
                    <a:srgbClr val="444444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charset="0"/>
                </a:rPr>
                <a:t>Shared L3 Cache</a:t>
              </a:r>
              <a:endParaRPr lang="en-US" sz="1100" b="1" kern="0" dirty="0">
                <a:solidFill>
                  <a:srgbClr val="44444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41710" y="2845841"/>
              <a:ext cx="1528549" cy="349003"/>
            </a:xfrm>
            <a:prstGeom prst="rect">
              <a:avLst/>
            </a:prstGeom>
            <a:gradFill flip="none" rotWithShape="1">
              <a:gsLst>
                <a:gs pos="0">
                  <a:srgbClr val="A4ACB4">
                    <a:shade val="30000"/>
                    <a:satMod val="115000"/>
                  </a:srgbClr>
                </a:gs>
                <a:gs pos="50000">
                  <a:srgbClr val="A4ACB4">
                    <a:shade val="67500"/>
                    <a:satMod val="115000"/>
                  </a:srgbClr>
                </a:gs>
                <a:gs pos="100000">
                  <a:srgbClr val="A4ACB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38100"/>
            </a:sp3d>
          </p:spPr>
          <p:txBody>
            <a:bodyPr anchor="ctr"/>
            <a:lstStyle/>
            <a:p>
              <a:pPr algn="ctr" eaLnBrk="0" hangingPunct="0">
                <a:tabLst>
                  <a:tab pos="7716838" algn="r"/>
                </a:tabLst>
                <a:defRPr/>
              </a:pPr>
              <a:r>
                <a:rPr lang="en-US" sz="1100" b="1" kern="0" dirty="0" smtClean="0">
                  <a:solidFill>
                    <a:srgbClr val="444444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charset="0"/>
                </a:rPr>
                <a:t>NB/HT Links</a:t>
              </a:r>
            </a:p>
          </p:txBody>
        </p:sp>
        <p:pic>
          <p:nvPicPr>
            <p:cNvPr id="20" name="Picture 99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726980" y="1207769"/>
              <a:ext cx="1621635" cy="156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100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726980" y="3271544"/>
              <a:ext cx="1621635" cy="156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101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705002" y="1223137"/>
              <a:ext cx="1621635" cy="156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102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705002" y="3271544"/>
              <a:ext cx="1621635" cy="156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Rectangle 23"/>
            <p:cNvSpPr/>
            <p:nvPr/>
          </p:nvSpPr>
          <p:spPr>
            <a:xfrm>
              <a:off x="4744027" y="2845841"/>
              <a:ext cx="1528549" cy="349003"/>
            </a:xfrm>
            <a:prstGeom prst="rect">
              <a:avLst/>
            </a:prstGeom>
            <a:gradFill flip="none" rotWithShape="1">
              <a:gsLst>
                <a:gs pos="0">
                  <a:srgbClr val="A4ACB4">
                    <a:shade val="30000"/>
                    <a:satMod val="115000"/>
                  </a:srgbClr>
                </a:gs>
                <a:gs pos="50000">
                  <a:srgbClr val="A4ACB4">
                    <a:shade val="67500"/>
                    <a:satMod val="115000"/>
                  </a:srgbClr>
                </a:gs>
                <a:gs pos="100000">
                  <a:srgbClr val="A4ACB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38100"/>
            </a:sp3d>
          </p:spPr>
          <p:txBody>
            <a:bodyPr anchor="ctr"/>
            <a:lstStyle/>
            <a:p>
              <a:pPr algn="ctr" eaLnBrk="0" hangingPunct="0">
                <a:tabLst>
                  <a:tab pos="7716838" algn="r"/>
                </a:tabLst>
                <a:defRPr/>
              </a:pPr>
              <a:r>
                <a:rPr lang="en-US" sz="1100" b="1" kern="0" dirty="0" smtClean="0">
                  <a:solidFill>
                    <a:srgbClr val="444444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charset="0"/>
                </a:rPr>
                <a:t>Memory Controller</a:t>
              </a:r>
            </a:p>
          </p:txBody>
        </p:sp>
      </p:grpSp>
      <p:sp>
        <p:nvSpPr>
          <p:cNvPr id="25" name="Footer Placeholder 1"/>
          <p:cNvSpPr txBox="1">
            <a:spLocks/>
          </p:cNvSpPr>
          <p:nvPr/>
        </p:nvSpPr>
        <p:spPr>
          <a:xfrm>
            <a:off x="381000" y="5943600"/>
            <a:ext cx="2958841" cy="381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FF0000"/>
                </a:solidFill>
                <a:latin typeface="Museo Sans For Dell"/>
              </a:rPr>
              <a:t>DELL/AMD CONFIDENTIAL</a:t>
            </a:r>
            <a:endParaRPr lang="en-US" sz="1200" dirty="0">
              <a:solidFill>
                <a:srgbClr val="FF0000"/>
              </a:solidFill>
              <a:latin typeface="Museo Sans For Dell"/>
            </a:endParaRPr>
          </a:p>
        </p:txBody>
      </p:sp>
      <p:sp>
        <p:nvSpPr>
          <p:cNvPr id="7" name="Line Callout 1 6"/>
          <p:cNvSpPr/>
          <p:nvPr/>
        </p:nvSpPr>
        <p:spPr>
          <a:xfrm>
            <a:off x="7239000" y="5517995"/>
            <a:ext cx="1510828" cy="609600"/>
          </a:xfrm>
          <a:prstGeom prst="borderCallout1">
            <a:avLst>
              <a:gd name="adj1" fmla="val 7774"/>
              <a:gd name="adj2" fmla="val -10547"/>
              <a:gd name="adj3" fmla="val -72257"/>
              <a:gd name="adj4" fmla="val -42761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85C3"/>
                </a:solidFill>
              </a:rPr>
              <a:t>8MB Shared L3 Cache per die</a:t>
            </a:r>
            <a:endParaRPr lang="en-US" sz="1200" b="1" dirty="0">
              <a:solidFill>
                <a:srgbClr val="0085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63464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115"/>
          <p:cNvSpPr>
            <a:spLocks noChangeArrowheads="1"/>
          </p:cNvSpPr>
          <p:nvPr/>
        </p:nvSpPr>
        <p:spPr bwMode="auto">
          <a:xfrm flipH="1">
            <a:off x="1752600" y="3484413"/>
            <a:ext cx="533400" cy="381000"/>
          </a:xfrm>
          <a:prstGeom prst="leftRightArrow">
            <a:avLst>
              <a:gd name="adj1" fmla="val 50000"/>
              <a:gd name="adj2" fmla="val 28000"/>
            </a:avLst>
          </a:prstGeom>
          <a:solidFill>
            <a:srgbClr val="6699FF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DDR3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Romley</a:t>
            </a:r>
            <a:r>
              <a:rPr lang="en-US" dirty="0" smtClean="0"/>
              <a:t> EP Platform</a:t>
            </a:r>
          </a:p>
        </p:txBody>
      </p:sp>
      <p:grpSp>
        <p:nvGrpSpPr>
          <p:cNvPr id="22532" name="Group 58"/>
          <p:cNvGrpSpPr>
            <a:grpSpLocks/>
          </p:cNvGrpSpPr>
          <p:nvPr/>
        </p:nvGrpSpPr>
        <p:grpSpPr bwMode="auto">
          <a:xfrm>
            <a:off x="2286000" y="2141388"/>
            <a:ext cx="1828800" cy="1600200"/>
            <a:chOff x="1968" y="1392"/>
            <a:chExt cx="1152" cy="1008"/>
          </a:xfrm>
        </p:grpSpPr>
        <p:sp>
          <p:nvSpPr>
            <p:cNvPr id="22581" name="AutoShape 52"/>
            <p:cNvSpPr>
              <a:spLocks noChangeArrowheads="1"/>
            </p:cNvSpPr>
            <p:nvPr/>
          </p:nvSpPr>
          <p:spPr bwMode="auto">
            <a:xfrm>
              <a:off x="1968" y="1392"/>
              <a:ext cx="1152" cy="1008"/>
            </a:xfrm>
            <a:prstGeom prst="roundRect">
              <a:avLst>
                <a:gd name="adj" fmla="val 4324"/>
              </a:avLst>
            </a:prstGeom>
            <a:solidFill>
              <a:srgbClr val="243A7F"/>
            </a:solidFill>
            <a:ln w="9525" algn="ctr">
              <a:noFill/>
              <a:round/>
              <a:headEnd/>
              <a:tailEnd/>
            </a:ln>
            <a:effectLst>
              <a:prstShdw prst="shdw17">
                <a:schemeClr val="bg1"/>
              </a:prstShdw>
            </a:effectLst>
            <a:scene3d>
              <a:camera prst="orthographicFront"/>
              <a:lightRig rig="threePt" dir="t"/>
            </a:scene3d>
            <a:sp3d prstMaterial="dkEdge">
              <a:bevelT/>
            </a:sp3d>
          </p:spPr>
          <p:txBody>
            <a:bodyPr/>
            <a:lstStyle/>
            <a:p>
              <a:pPr algn="ctr" eaLnBrk="0" fontAlgn="base" hangingPunct="0">
                <a:lnSpc>
                  <a:spcPct val="75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FFFFFF"/>
                  </a:solidFill>
                </a:rPr>
                <a:t>Sandy Bridge CPU</a:t>
              </a:r>
            </a:p>
          </p:txBody>
        </p:sp>
        <p:sp>
          <p:nvSpPr>
            <p:cNvPr id="2" name="Rounded Rectangle 625"/>
            <p:cNvSpPr/>
            <p:nvPr/>
          </p:nvSpPr>
          <p:spPr bwMode="auto">
            <a:xfrm>
              <a:off x="2304" y="1680"/>
              <a:ext cx="455" cy="39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2225" cap="flat" cmpd="sng" algn="ctr">
              <a:solidFill>
                <a:srgbClr val="292929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dkEdge">
              <a:bevelT/>
            </a:sp3d>
          </p:spPr>
          <p:txBody>
            <a:bodyPr wrap="none" anchor="ctr"/>
            <a:lstStyle/>
            <a:p>
              <a:pPr algn="ctr" eaLnBrk="0" fontAlgn="base" hangingPunct="0">
                <a:lnSpc>
                  <a:spcPct val="75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endParaRPr lang="en-US" sz="2000" b="1">
                <a:solidFill>
                  <a:srgbClr val="444444"/>
                </a:solidFill>
              </a:endParaRPr>
            </a:p>
          </p:txBody>
        </p:sp>
      </p:grpSp>
      <p:grpSp>
        <p:nvGrpSpPr>
          <p:cNvPr id="22533" name="Group 59"/>
          <p:cNvGrpSpPr>
            <a:grpSpLocks/>
          </p:cNvGrpSpPr>
          <p:nvPr/>
        </p:nvGrpSpPr>
        <p:grpSpPr bwMode="auto">
          <a:xfrm>
            <a:off x="4953000" y="2141388"/>
            <a:ext cx="1828800" cy="1600200"/>
            <a:chOff x="1968" y="1392"/>
            <a:chExt cx="1152" cy="1008"/>
          </a:xfrm>
        </p:grpSpPr>
        <p:sp>
          <p:nvSpPr>
            <p:cNvPr id="22579" name="AutoShape 52"/>
            <p:cNvSpPr>
              <a:spLocks noChangeArrowheads="1"/>
            </p:cNvSpPr>
            <p:nvPr/>
          </p:nvSpPr>
          <p:spPr bwMode="auto">
            <a:xfrm>
              <a:off x="1968" y="1392"/>
              <a:ext cx="1152" cy="1008"/>
            </a:xfrm>
            <a:prstGeom prst="roundRect">
              <a:avLst>
                <a:gd name="adj" fmla="val 4324"/>
              </a:avLst>
            </a:prstGeom>
            <a:solidFill>
              <a:srgbClr val="243A7F"/>
            </a:solidFill>
            <a:ln w="9525" algn="ctr">
              <a:noFill/>
              <a:round/>
              <a:headEnd/>
              <a:tailEnd/>
            </a:ln>
            <a:effectLst>
              <a:prstShdw prst="shdw17">
                <a:schemeClr val="bg1"/>
              </a:prstShdw>
            </a:effectLst>
            <a:scene3d>
              <a:camera prst="orthographicFront"/>
              <a:lightRig rig="threePt" dir="t"/>
            </a:scene3d>
            <a:sp3d prstMaterial="dkEdge">
              <a:bevelT/>
            </a:sp3d>
          </p:spPr>
          <p:txBody>
            <a:bodyPr/>
            <a:lstStyle/>
            <a:p>
              <a:pPr algn="ctr" eaLnBrk="0" fontAlgn="base" hangingPunct="0">
                <a:lnSpc>
                  <a:spcPct val="75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FFFFFF"/>
                  </a:solidFill>
                </a:rPr>
                <a:t>Sandy Bridge CPU</a:t>
              </a:r>
            </a:p>
          </p:txBody>
        </p:sp>
        <p:sp>
          <p:nvSpPr>
            <p:cNvPr id="3" name="Rounded Rectangle 625"/>
            <p:cNvSpPr/>
            <p:nvPr/>
          </p:nvSpPr>
          <p:spPr bwMode="auto">
            <a:xfrm>
              <a:off x="2304" y="1680"/>
              <a:ext cx="455" cy="39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2225" cap="flat" cmpd="sng" algn="ctr">
              <a:solidFill>
                <a:srgbClr val="292929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dkEdge">
              <a:bevelT/>
            </a:sp3d>
          </p:spPr>
          <p:txBody>
            <a:bodyPr wrap="none" anchor="ctr"/>
            <a:lstStyle/>
            <a:p>
              <a:pPr algn="ctr" eaLnBrk="0" fontAlgn="base" hangingPunct="0">
                <a:lnSpc>
                  <a:spcPct val="75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endParaRPr lang="en-US" sz="2000" b="1">
                <a:solidFill>
                  <a:srgbClr val="444444"/>
                </a:solidFill>
              </a:endParaRPr>
            </a:p>
          </p:txBody>
        </p:sp>
      </p:grpSp>
      <p:sp>
        <p:nvSpPr>
          <p:cNvPr id="22534" name="AutoShape 52"/>
          <p:cNvSpPr>
            <a:spLocks noChangeArrowheads="1"/>
          </p:cNvSpPr>
          <p:nvPr/>
        </p:nvSpPr>
        <p:spPr bwMode="auto">
          <a:xfrm>
            <a:off x="1409700" y="4655988"/>
            <a:ext cx="1447800" cy="1266825"/>
          </a:xfrm>
          <a:prstGeom prst="roundRect">
            <a:avLst>
              <a:gd name="adj" fmla="val 4324"/>
            </a:avLst>
          </a:prstGeom>
          <a:solidFill>
            <a:srgbClr val="A50021"/>
          </a:solidFill>
          <a:ln w="9525" algn="ctr">
            <a:noFill/>
            <a:round/>
            <a:headEnd/>
            <a:tailEnd/>
          </a:ln>
          <a:effectLst>
            <a:prstShdw prst="shdw17">
              <a:schemeClr val="bg1"/>
            </a:prst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/>
          <a:lstStyle/>
          <a:p>
            <a:pPr algn="ctr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400" b="1">
                <a:solidFill>
                  <a:srgbClr val="FFFFFF"/>
                </a:solidFill>
              </a:rPr>
              <a:t>Patsburg</a:t>
            </a:r>
          </a:p>
        </p:txBody>
      </p:sp>
      <p:sp>
        <p:nvSpPr>
          <p:cNvPr id="626" name="Rounded Rectangle 625"/>
          <p:cNvSpPr/>
          <p:nvPr/>
        </p:nvSpPr>
        <p:spPr bwMode="auto">
          <a:xfrm>
            <a:off x="1831975" y="5017938"/>
            <a:ext cx="571500" cy="49371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22225" cap="flat" cmpd="sng" algn="ctr">
            <a:solidFill>
              <a:srgbClr val="292929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defRPr/>
            </a:pPr>
            <a:endParaRPr lang="en-US" sz="2000" b="1">
              <a:solidFill>
                <a:srgbClr val="444444"/>
              </a:solidFill>
            </a:endParaRPr>
          </a:p>
        </p:txBody>
      </p:sp>
      <p:sp>
        <p:nvSpPr>
          <p:cNvPr id="22536" name="AutoShape 65"/>
          <p:cNvSpPr>
            <a:spLocks noChangeArrowheads="1"/>
          </p:cNvSpPr>
          <p:nvPr/>
        </p:nvSpPr>
        <p:spPr bwMode="auto">
          <a:xfrm>
            <a:off x="4114800" y="2293788"/>
            <a:ext cx="838200" cy="533400"/>
          </a:xfrm>
          <a:prstGeom prst="leftRightArrow">
            <a:avLst>
              <a:gd name="adj1" fmla="val 50000"/>
              <a:gd name="adj2" fmla="val 31429"/>
            </a:avLst>
          </a:prstGeom>
          <a:solidFill>
            <a:srgbClr val="CC9900"/>
          </a:solidFill>
          <a:ln w="12700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444444"/>
                </a:solidFill>
              </a:rPr>
              <a:t>QPI</a:t>
            </a:r>
          </a:p>
        </p:txBody>
      </p:sp>
      <p:pic>
        <p:nvPicPr>
          <p:cNvPr id="22537" name="Picture 34" descr="DDR_illus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7877175" y="1912788"/>
            <a:ext cx="2540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</p:pic>
      <p:pic>
        <p:nvPicPr>
          <p:cNvPr id="22538" name="Picture 34" descr="DDR_il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4600" y="1912788"/>
            <a:ext cx="2540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</p:pic>
      <p:pic>
        <p:nvPicPr>
          <p:cNvPr id="22539" name="Picture 34" descr="DDR_il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912788"/>
            <a:ext cx="2540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22540" name="AutoShape 78"/>
          <p:cNvSpPr>
            <a:spLocks noChangeArrowheads="1"/>
          </p:cNvSpPr>
          <p:nvPr/>
        </p:nvSpPr>
        <p:spPr bwMode="auto">
          <a:xfrm>
            <a:off x="6781800" y="2065188"/>
            <a:ext cx="533400" cy="381000"/>
          </a:xfrm>
          <a:prstGeom prst="leftRightArrow">
            <a:avLst>
              <a:gd name="adj1" fmla="val 50000"/>
              <a:gd name="adj2" fmla="val 28000"/>
            </a:avLst>
          </a:prstGeom>
          <a:solidFill>
            <a:srgbClr val="6699FF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DDR3</a:t>
            </a:r>
          </a:p>
        </p:txBody>
      </p:sp>
      <p:sp>
        <p:nvSpPr>
          <p:cNvPr id="22541" name="AutoShape 82"/>
          <p:cNvSpPr>
            <a:spLocks noChangeArrowheads="1"/>
          </p:cNvSpPr>
          <p:nvPr/>
        </p:nvSpPr>
        <p:spPr bwMode="auto">
          <a:xfrm>
            <a:off x="6781800" y="2522388"/>
            <a:ext cx="533400" cy="381000"/>
          </a:xfrm>
          <a:prstGeom prst="leftRightArrow">
            <a:avLst>
              <a:gd name="adj1" fmla="val 50000"/>
              <a:gd name="adj2" fmla="val 28000"/>
            </a:avLst>
          </a:prstGeom>
          <a:solidFill>
            <a:srgbClr val="6699FF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DDR3</a:t>
            </a:r>
          </a:p>
        </p:txBody>
      </p:sp>
      <p:sp>
        <p:nvSpPr>
          <p:cNvPr id="22542" name="AutoShape 92"/>
          <p:cNvSpPr>
            <a:spLocks noChangeArrowheads="1"/>
          </p:cNvSpPr>
          <p:nvPr/>
        </p:nvSpPr>
        <p:spPr bwMode="auto">
          <a:xfrm>
            <a:off x="6781800" y="2979588"/>
            <a:ext cx="533400" cy="381000"/>
          </a:xfrm>
          <a:prstGeom prst="leftRightArrow">
            <a:avLst>
              <a:gd name="adj1" fmla="val 50000"/>
              <a:gd name="adj2" fmla="val 28000"/>
            </a:avLst>
          </a:prstGeom>
          <a:solidFill>
            <a:srgbClr val="6699FF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DDR3</a:t>
            </a:r>
          </a:p>
        </p:txBody>
      </p:sp>
      <p:sp>
        <p:nvSpPr>
          <p:cNvPr id="22543" name="AutoShape 104"/>
          <p:cNvSpPr>
            <a:spLocks noChangeArrowheads="1"/>
          </p:cNvSpPr>
          <p:nvPr/>
        </p:nvSpPr>
        <p:spPr bwMode="auto">
          <a:xfrm>
            <a:off x="571500" y="4579788"/>
            <a:ext cx="304800" cy="304800"/>
          </a:xfrm>
          <a:prstGeom prst="flowChartMagneticDisk">
            <a:avLst/>
          </a:prstGeom>
          <a:solidFill>
            <a:srgbClr val="80808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444444"/>
              </a:solidFill>
            </a:endParaRPr>
          </a:p>
        </p:txBody>
      </p:sp>
      <p:sp>
        <p:nvSpPr>
          <p:cNvPr id="22544" name="Rectangle 107"/>
          <p:cNvSpPr>
            <a:spLocks noChangeArrowheads="1"/>
          </p:cNvSpPr>
          <p:nvPr/>
        </p:nvSpPr>
        <p:spPr bwMode="auto">
          <a:xfrm>
            <a:off x="5857180" y="609600"/>
            <a:ext cx="3035300" cy="1214437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6699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lIns="45720" rIns="45720">
            <a:spAutoFit/>
          </a:bodyPr>
          <a:lstStyle/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400" b="1" u="sng" dirty="0">
                <a:solidFill>
                  <a:srgbClr val="FFFFFF"/>
                </a:solidFill>
              </a:rPr>
              <a:t>Memory</a:t>
            </a:r>
          </a:p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</a:rPr>
              <a:t>DDR3 &amp; DDR3L</a:t>
            </a:r>
          </a:p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</a:rPr>
              <a:t>RDIMMs &amp; UDIMMs, LR DIMMs</a:t>
            </a:r>
          </a:p>
          <a:p>
            <a:pPr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</a:rPr>
              <a:t>4 channels per socket, up to 3 DPC; speeds up to DDR3 1600</a:t>
            </a:r>
          </a:p>
        </p:txBody>
      </p:sp>
      <p:sp>
        <p:nvSpPr>
          <p:cNvPr id="22546" name="Rectangle 109"/>
          <p:cNvSpPr>
            <a:spLocks noChangeArrowheads="1"/>
          </p:cNvSpPr>
          <p:nvPr/>
        </p:nvSpPr>
        <p:spPr bwMode="auto">
          <a:xfrm>
            <a:off x="5999163" y="4649638"/>
            <a:ext cx="2743200" cy="804863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33CC33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>
            <a:spAutoFit/>
          </a:bodyPr>
          <a:lstStyle/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400" b="1" u="sng" dirty="0">
                <a:solidFill>
                  <a:srgbClr val="FFFFFF"/>
                </a:solidFill>
              </a:rPr>
              <a:t>PCI Express* 3.0</a:t>
            </a:r>
          </a:p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</a:rPr>
              <a:t>40 lanes per socket</a:t>
            </a:r>
          </a:p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CC9900"/>
                </a:solidFill>
              </a:rPr>
              <a:t>Extra Gen 2 x4 on 2</a:t>
            </a:r>
            <a:r>
              <a:rPr lang="en-US" sz="1200" b="1" baseline="30000" dirty="0">
                <a:solidFill>
                  <a:srgbClr val="CC9900"/>
                </a:solidFill>
              </a:rPr>
              <a:t>nd</a:t>
            </a:r>
            <a:r>
              <a:rPr lang="en-US" sz="1200" b="1" dirty="0">
                <a:solidFill>
                  <a:srgbClr val="CC9900"/>
                </a:solidFill>
              </a:rPr>
              <a:t> CPU</a:t>
            </a:r>
          </a:p>
        </p:txBody>
      </p:sp>
      <p:pic>
        <p:nvPicPr>
          <p:cNvPr id="22547" name="Picture 34" descr="DDR_il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960413"/>
            <a:ext cx="2540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</p:pic>
      <p:pic>
        <p:nvPicPr>
          <p:cNvPr id="22548" name="Picture 34" descr="DDR_il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8600" y="1960413"/>
            <a:ext cx="2540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22549" name="AutoShape 113"/>
          <p:cNvSpPr>
            <a:spLocks noChangeArrowheads="1"/>
          </p:cNvSpPr>
          <p:nvPr/>
        </p:nvSpPr>
        <p:spPr bwMode="auto">
          <a:xfrm flipH="1">
            <a:off x="1752600" y="2112813"/>
            <a:ext cx="533400" cy="381000"/>
          </a:xfrm>
          <a:prstGeom prst="leftRightArrow">
            <a:avLst>
              <a:gd name="adj1" fmla="val 50000"/>
              <a:gd name="adj2" fmla="val 28000"/>
            </a:avLst>
          </a:prstGeom>
          <a:solidFill>
            <a:srgbClr val="6699FF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DDR3</a:t>
            </a:r>
          </a:p>
        </p:txBody>
      </p:sp>
      <p:sp>
        <p:nvSpPr>
          <p:cNvPr id="22550" name="AutoShape 114"/>
          <p:cNvSpPr>
            <a:spLocks noChangeArrowheads="1"/>
          </p:cNvSpPr>
          <p:nvPr/>
        </p:nvSpPr>
        <p:spPr bwMode="auto">
          <a:xfrm flipH="1">
            <a:off x="1752600" y="2570013"/>
            <a:ext cx="533400" cy="381000"/>
          </a:xfrm>
          <a:prstGeom prst="leftRightArrow">
            <a:avLst>
              <a:gd name="adj1" fmla="val 50000"/>
              <a:gd name="adj2" fmla="val 28000"/>
            </a:avLst>
          </a:prstGeom>
          <a:solidFill>
            <a:srgbClr val="6699FF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DDR3</a:t>
            </a:r>
          </a:p>
        </p:txBody>
      </p:sp>
      <p:sp>
        <p:nvSpPr>
          <p:cNvPr id="22551" name="AutoShape 115"/>
          <p:cNvSpPr>
            <a:spLocks noChangeArrowheads="1"/>
          </p:cNvSpPr>
          <p:nvPr/>
        </p:nvSpPr>
        <p:spPr bwMode="auto">
          <a:xfrm flipH="1">
            <a:off x="1752600" y="3027213"/>
            <a:ext cx="533400" cy="381000"/>
          </a:xfrm>
          <a:prstGeom prst="leftRightArrow">
            <a:avLst>
              <a:gd name="adj1" fmla="val 50000"/>
              <a:gd name="adj2" fmla="val 28000"/>
            </a:avLst>
          </a:prstGeom>
          <a:solidFill>
            <a:srgbClr val="6699FF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DDR3</a:t>
            </a:r>
          </a:p>
        </p:txBody>
      </p:sp>
      <p:sp>
        <p:nvSpPr>
          <p:cNvPr id="22552" name="AutoShape 120"/>
          <p:cNvSpPr>
            <a:spLocks noChangeArrowheads="1"/>
          </p:cNvSpPr>
          <p:nvPr/>
        </p:nvSpPr>
        <p:spPr bwMode="auto">
          <a:xfrm rot="-5400000">
            <a:off x="56007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22553" name="AutoShape 121"/>
          <p:cNvSpPr>
            <a:spLocks noChangeArrowheads="1"/>
          </p:cNvSpPr>
          <p:nvPr/>
        </p:nvSpPr>
        <p:spPr bwMode="auto">
          <a:xfrm rot="-5400000">
            <a:off x="59055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22554" name="AutoShape 122"/>
          <p:cNvSpPr>
            <a:spLocks noChangeArrowheads="1"/>
          </p:cNvSpPr>
          <p:nvPr/>
        </p:nvSpPr>
        <p:spPr bwMode="auto">
          <a:xfrm rot="-5400000">
            <a:off x="62103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22555" name="Rectangle 123"/>
          <p:cNvSpPr>
            <a:spLocks noChangeArrowheads="1"/>
          </p:cNvSpPr>
          <p:nvPr/>
        </p:nvSpPr>
        <p:spPr bwMode="auto">
          <a:xfrm>
            <a:off x="3048000" y="4703613"/>
            <a:ext cx="2514600" cy="1182688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A5002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>
            <a:spAutoFit/>
          </a:bodyPr>
          <a:lstStyle/>
          <a:p>
            <a:pPr algn="ctr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</a:pPr>
            <a:r>
              <a:rPr lang="en-US" sz="1400" b="1" u="sng" dirty="0" err="1">
                <a:solidFill>
                  <a:srgbClr val="FFFFFF"/>
                </a:solidFill>
              </a:rPr>
              <a:t>Patsburg</a:t>
            </a:r>
            <a:endParaRPr lang="en-US" sz="1400" b="1" u="sng" dirty="0">
              <a:solidFill>
                <a:srgbClr val="FFFFFF"/>
              </a:solidFill>
            </a:endParaRPr>
          </a:p>
          <a:p>
            <a:pPr algn="ctr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</a:rPr>
              <a:t>Optimized Server &amp; WS PCH</a:t>
            </a:r>
          </a:p>
          <a:p>
            <a:pPr algn="ctr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</a:rPr>
              <a:t>Integrated Storage:</a:t>
            </a:r>
          </a:p>
          <a:p>
            <a:pPr algn="ctr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</a:rPr>
              <a:t>Up to 8 ports 6Gb/s SAS</a:t>
            </a:r>
          </a:p>
          <a:p>
            <a:pPr algn="ctr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</a:rPr>
              <a:t>RAID 5 optional</a:t>
            </a:r>
          </a:p>
        </p:txBody>
      </p:sp>
      <p:sp>
        <p:nvSpPr>
          <p:cNvPr id="22556" name="Rectangle 124"/>
          <p:cNvSpPr>
            <a:spLocks noChangeArrowheads="1"/>
          </p:cNvSpPr>
          <p:nvPr/>
        </p:nvSpPr>
        <p:spPr bwMode="auto">
          <a:xfrm>
            <a:off x="152400" y="1079351"/>
            <a:ext cx="3124200" cy="804862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000099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>
            <a:spAutoFit/>
          </a:bodyPr>
          <a:lstStyle/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400" b="1" u="sng" dirty="0">
                <a:solidFill>
                  <a:srgbClr val="FFFFFF"/>
                </a:solidFill>
              </a:rPr>
              <a:t>Sandy Bridge CPUs</a:t>
            </a:r>
          </a:p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sv-SE" sz="1200" b="1" dirty="0">
                <a:solidFill>
                  <a:srgbClr val="FFFFFF"/>
                </a:solidFill>
              </a:rPr>
              <a:t>Up to 8 cores / socket</a:t>
            </a:r>
          </a:p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sv-SE" sz="1200" b="1" dirty="0">
                <a:solidFill>
                  <a:srgbClr val="FFFFFF"/>
                </a:solidFill>
              </a:rPr>
              <a:t>with up to 20M of cache</a:t>
            </a:r>
          </a:p>
        </p:txBody>
      </p:sp>
      <p:sp>
        <p:nvSpPr>
          <p:cNvPr id="22557" name="Line 132"/>
          <p:cNvSpPr>
            <a:spLocks noChangeShapeType="1"/>
          </p:cNvSpPr>
          <p:nvPr/>
        </p:nvSpPr>
        <p:spPr bwMode="auto">
          <a:xfrm>
            <a:off x="876300" y="47321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444444"/>
              </a:solidFill>
            </a:endParaRPr>
          </a:p>
        </p:txBody>
      </p:sp>
      <p:sp>
        <p:nvSpPr>
          <p:cNvPr id="22558" name="Line 133"/>
          <p:cNvSpPr>
            <a:spLocks noChangeShapeType="1"/>
          </p:cNvSpPr>
          <p:nvPr/>
        </p:nvSpPr>
        <p:spPr bwMode="auto">
          <a:xfrm>
            <a:off x="876300" y="48845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444444"/>
              </a:solidFill>
            </a:endParaRPr>
          </a:p>
        </p:txBody>
      </p:sp>
      <p:sp>
        <p:nvSpPr>
          <p:cNvPr id="22559" name="Line 134"/>
          <p:cNvSpPr>
            <a:spLocks noChangeShapeType="1"/>
          </p:cNvSpPr>
          <p:nvPr/>
        </p:nvSpPr>
        <p:spPr bwMode="auto">
          <a:xfrm>
            <a:off x="876300" y="50369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444444"/>
              </a:solidFill>
            </a:endParaRPr>
          </a:p>
        </p:txBody>
      </p:sp>
      <p:sp>
        <p:nvSpPr>
          <p:cNvPr id="22560" name="Line 135"/>
          <p:cNvSpPr>
            <a:spLocks noChangeShapeType="1"/>
          </p:cNvSpPr>
          <p:nvPr/>
        </p:nvSpPr>
        <p:spPr bwMode="auto">
          <a:xfrm>
            <a:off x="876300" y="51893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444444"/>
              </a:solidFill>
            </a:endParaRPr>
          </a:p>
        </p:txBody>
      </p:sp>
      <p:sp>
        <p:nvSpPr>
          <p:cNvPr id="22561" name="Line 136"/>
          <p:cNvSpPr>
            <a:spLocks noChangeShapeType="1"/>
          </p:cNvSpPr>
          <p:nvPr/>
        </p:nvSpPr>
        <p:spPr bwMode="auto">
          <a:xfrm>
            <a:off x="876300" y="53417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444444"/>
              </a:solidFill>
            </a:endParaRPr>
          </a:p>
        </p:txBody>
      </p:sp>
      <p:sp>
        <p:nvSpPr>
          <p:cNvPr id="22562" name="Line 137"/>
          <p:cNvSpPr>
            <a:spLocks noChangeShapeType="1"/>
          </p:cNvSpPr>
          <p:nvPr/>
        </p:nvSpPr>
        <p:spPr bwMode="auto">
          <a:xfrm>
            <a:off x="876300" y="54941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444444"/>
              </a:solidFill>
            </a:endParaRPr>
          </a:p>
        </p:txBody>
      </p:sp>
      <p:sp>
        <p:nvSpPr>
          <p:cNvPr id="22563" name="Line 138"/>
          <p:cNvSpPr>
            <a:spLocks noChangeShapeType="1"/>
          </p:cNvSpPr>
          <p:nvPr/>
        </p:nvSpPr>
        <p:spPr bwMode="auto">
          <a:xfrm>
            <a:off x="876300" y="56465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444444"/>
              </a:solidFill>
            </a:endParaRPr>
          </a:p>
        </p:txBody>
      </p:sp>
      <p:sp>
        <p:nvSpPr>
          <p:cNvPr id="22564" name="Line 139"/>
          <p:cNvSpPr>
            <a:spLocks noChangeShapeType="1"/>
          </p:cNvSpPr>
          <p:nvPr/>
        </p:nvSpPr>
        <p:spPr bwMode="auto">
          <a:xfrm>
            <a:off x="876300" y="57989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444444"/>
              </a:solidFill>
            </a:endParaRPr>
          </a:p>
        </p:txBody>
      </p:sp>
      <p:sp>
        <p:nvSpPr>
          <p:cNvPr id="22565" name="AutoShape 150"/>
          <p:cNvSpPr>
            <a:spLocks noChangeArrowheads="1"/>
          </p:cNvSpPr>
          <p:nvPr/>
        </p:nvSpPr>
        <p:spPr bwMode="auto">
          <a:xfrm rot="-5400000">
            <a:off x="1943100" y="4055913"/>
            <a:ext cx="914400" cy="228600"/>
          </a:xfrm>
          <a:prstGeom prst="leftRightArrow">
            <a:avLst>
              <a:gd name="adj1" fmla="val 50000"/>
              <a:gd name="adj2" fmla="val 80000"/>
            </a:avLst>
          </a:prstGeom>
          <a:solidFill>
            <a:srgbClr val="FF7C80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700" b="1">
                <a:solidFill>
                  <a:srgbClr val="444444"/>
                </a:solidFill>
              </a:rPr>
              <a:t>DMI2</a:t>
            </a:r>
          </a:p>
        </p:txBody>
      </p:sp>
      <p:sp>
        <p:nvSpPr>
          <p:cNvPr id="22567" name="AutoShape 155"/>
          <p:cNvSpPr>
            <a:spLocks noChangeArrowheads="1"/>
          </p:cNvSpPr>
          <p:nvPr/>
        </p:nvSpPr>
        <p:spPr bwMode="auto">
          <a:xfrm rot="-5400000">
            <a:off x="29337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22568" name="AutoShape 156"/>
          <p:cNvSpPr>
            <a:spLocks noChangeArrowheads="1"/>
          </p:cNvSpPr>
          <p:nvPr/>
        </p:nvSpPr>
        <p:spPr bwMode="auto">
          <a:xfrm rot="-5400000">
            <a:off x="32385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22569" name="AutoShape 157"/>
          <p:cNvSpPr>
            <a:spLocks noChangeArrowheads="1"/>
          </p:cNvSpPr>
          <p:nvPr/>
        </p:nvSpPr>
        <p:spPr bwMode="auto">
          <a:xfrm rot="-5400000">
            <a:off x="35433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22570" name="AutoShape 158"/>
          <p:cNvSpPr>
            <a:spLocks noChangeArrowheads="1"/>
          </p:cNvSpPr>
          <p:nvPr/>
        </p:nvSpPr>
        <p:spPr bwMode="auto">
          <a:xfrm rot="-5400000">
            <a:off x="4648200" y="4017813"/>
            <a:ext cx="838200" cy="228600"/>
          </a:xfrm>
          <a:prstGeom prst="leftRightArrow">
            <a:avLst>
              <a:gd name="adj1" fmla="val 50000"/>
              <a:gd name="adj2" fmla="val 73333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700" b="1">
                <a:solidFill>
                  <a:srgbClr val="444444"/>
                </a:solidFill>
              </a:rPr>
              <a:t>PCIe2 x4</a:t>
            </a:r>
          </a:p>
        </p:txBody>
      </p:sp>
      <p:pic>
        <p:nvPicPr>
          <p:cNvPr id="22571" name="Picture 34" descr="DDR_illus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925513" y="1960413"/>
            <a:ext cx="2540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</p:pic>
      <p:sp>
        <p:nvSpPr>
          <p:cNvPr id="22572" name="Rectangle 124"/>
          <p:cNvSpPr>
            <a:spLocks noChangeArrowheads="1"/>
          </p:cNvSpPr>
          <p:nvPr/>
        </p:nvSpPr>
        <p:spPr bwMode="auto">
          <a:xfrm>
            <a:off x="3505200" y="1074588"/>
            <a:ext cx="2057400" cy="712503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9966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>
            <a:spAutoFit/>
          </a:bodyPr>
          <a:lstStyle/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400" b="1" u="sng" dirty="0">
                <a:solidFill>
                  <a:srgbClr val="FFFFFF"/>
                </a:solidFill>
              </a:rPr>
              <a:t>QPI</a:t>
            </a:r>
          </a:p>
          <a:p>
            <a:pPr algn="ctr" fontAlgn="base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</a:pPr>
            <a:r>
              <a:rPr lang="sv-SE" sz="1200" b="1" dirty="0">
                <a:solidFill>
                  <a:srgbClr val="FFFFFF"/>
                </a:solidFill>
              </a:rPr>
              <a:t>2 QPI links with bandwidth up to 8 GT/s</a:t>
            </a:r>
          </a:p>
        </p:txBody>
      </p:sp>
      <p:sp>
        <p:nvSpPr>
          <p:cNvPr id="22573" name="AutoShape 65"/>
          <p:cNvSpPr>
            <a:spLocks noChangeArrowheads="1"/>
          </p:cNvSpPr>
          <p:nvPr/>
        </p:nvSpPr>
        <p:spPr bwMode="auto">
          <a:xfrm>
            <a:off x="4114800" y="2951013"/>
            <a:ext cx="838200" cy="533400"/>
          </a:xfrm>
          <a:prstGeom prst="leftRightArrow">
            <a:avLst>
              <a:gd name="adj1" fmla="val 50000"/>
              <a:gd name="adj2" fmla="val 31429"/>
            </a:avLst>
          </a:prstGeom>
          <a:solidFill>
            <a:srgbClr val="CC9900"/>
          </a:solidFill>
          <a:ln w="12700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444444"/>
                </a:solidFill>
              </a:rPr>
              <a:t>QPI</a:t>
            </a:r>
          </a:p>
        </p:txBody>
      </p:sp>
      <p:sp>
        <p:nvSpPr>
          <p:cNvPr id="22574" name="AutoShape 92"/>
          <p:cNvSpPr>
            <a:spLocks noChangeArrowheads="1"/>
          </p:cNvSpPr>
          <p:nvPr/>
        </p:nvSpPr>
        <p:spPr bwMode="auto">
          <a:xfrm>
            <a:off x="6781800" y="3408213"/>
            <a:ext cx="533400" cy="381000"/>
          </a:xfrm>
          <a:prstGeom prst="leftRightArrow">
            <a:avLst>
              <a:gd name="adj1" fmla="val 50000"/>
              <a:gd name="adj2" fmla="val 28000"/>
            </a:avLst>
          </a:prstGeom>
          <a:solidFill>
            <a:srgbClr val="6699FF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DDR3</a:t>
            </a:r>
          </a:p>
        </p:txBody>
      </p:sp>
      <p:sp>
        <p:nvSpPr>
          <p:cNvPr id="22575" name="AutoShape 155"/>
          <p:cNvSpPr>
            <a:spLocks noChangeArrowheads="1"/>
          </p:cNvSpPr>
          <p:nvPr/>
        </p:nvSpPr>
        <p:spPr bwMode="auto">
          <a:xfrm rot="-5400000">
            <a:off x="26289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22576" name="AutoShape 155"/>
          <p:cNvSpPr>
            <a:spLocks noChangeArrowheads="1"/>
          </p:cNvSpPr>
          <p:nvPr/>
        </p:nvSpPr>
        <p:spPr bwMode="auto">
          <a:xfrm rot="-5400000">
            <a:off x="23241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22577" name="AutoShape 155"/>
          <p:cNvSpPr>
            <a:spLocks noChangeArrowheads="1"/>
          </p:cNvSpPr>
          <p:nvPr/>
        </p:nvSpPr>
        <p:spPr bwMode="auto">
          <a:xfrm rot="-5400000">
            <a:off x="52959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22578" name="AutoShape 155"/>
          <p:cNvSpPr>
            <a:spLocks noChangeArrowheads="1"/>
          </p:cNvSpPr>
          <p:nvPr/>
        </p:nvSpPr>
        <p:spPr bwMode="auto">
          <a:xfrm rot="-5400000">
            <a:off x="4991100" y="3979713"/>
            <a:ext cx="838200" cy="304800"/>
          </a:xfrm>
          <a:prstGeom prst="leftRightArrow">
            <a:avLst>
              <a:gd name="adj1" fmla="val 50000"/>
              <a:gd name="adj2" fmla="val 55000"/>
            </a:avLst>
          </a:prstGeom>
          <a:solidFill>
            <a:srgbClr val="66FF66"/>
          </a:solidFill>
          <a:ln w="9525" algn="ctr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444444"/>
                </a:solidFill>
              </a:rPr>
              <a:t>PCIe3 x8</a:t>
            </a:r>
          </a:p>
        </p:txBody>
      </p:sp>
      <p:sp>
        <p:nvSpPr>
          <p:cNvPr id="55" name="Footer Placeholder 1"/>
          <p:cNvSpPr txBox="1">
            <a:spLocks/>
          </p:cNvSpPr>
          <p:nvPr/>
        </p:nvSpPr>
        <p:spPr>
          <a:xfrm>
            <a:off x="2723606" y="6162403"/>
            <a:ext cx="2958841" cy="381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rgbClr val="FF0000"/>
                </a:solidFill>
                <a:latin typeface="Museo Sans For Dell"/>
              </a:rPr>
              <a:t>DELL/Intel CONFIDENTIAL</a:t>
            </a:r>
            <a:endParaRPr lang="en-US" sz="1200" dirty="0">
              <a:solidFill>
                <a:srgbClr val="FF0000"/>
              </a:solidFill>
              <a:latin typeface="Museo Sans For Dell"/>
            </a:endParaRPr>
          </a:p>
        </p:txBody>
      </p:sp>
    </p:spTree>
    <p:extLst>
      <p:ext uri="{BB962C8B-B14F-4D97-AF65-F5344CB8AC3E}">
        <p14:creationId xmlns:p14="http://schemas.microsoft.com/office/powerpoint/2010/main" val="195501778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4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8400" y="152400"/>
            <a:ext cx="5486400" cy="853560"/>
          </a:xfrm>
        </p:spPr>
        <p:txBody>
          <a:bodyPr/>
          <a:lstStyle/>
          <a:p>
            <a:r>
              <a:rPr lang="en-US" sz="2800" dirty="0" smtClean="0"/>
              <a:t>All HS 06 Test Before 12/2011</a:t>
            </a:r>
            <a:endParaRPr lang="en-US" sz="28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920022"/>
              </p:ext>
            </p:extLst>
          </p:nvPr>
        </p:nvGraphicFramePr>
        <p:xfrm>
          <a:off x="147637" y="561975"/>
          <a:ext cx="8848726" cy="573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2020303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5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05200" y="76200"/>
            <a:ext cx="2164896" cy="853560"/>
          </a:xfrm>
        </p:spPr>
        <p:txBody>
          <a:bodyPr/>
          <a:lstStyle/>
          <a:p>
            <a:r>
              <a:rPr lang="en-US" sz="2800" dirty="0" smtClean="0"/>
              <a:t>Core Control</a:t>
            </a:r>
            <a:endParaRPr lang="en-US" sz="28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4818787"/>
              </p:ext>
            </p:extLst>
          </p:nvPr>
        </p:nvGraphicFramePr>
        <p:xfrm>
          <a:off x="-519113" y="319087"/>
          <a:ext cx="10182226" cy="621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7443216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6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8400" y="304800"/>
            <a:ext cx="3688896" cy="853560"/>
          </a:xfrm>
        </p:spPr>
        <p:txBody>
          <a:bodyPr/>
          <a:lstStyle/>
          <a:p>
            <a:r>
              <a:rPr lang="en-US" sz="2800" dirty="0" smtClean="0"/>
              <a:t>Very Cool Scalability </a:t>
            </a:r>
            <a:endParaRPr lang="en-US" sz="28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8881069"/>
              </p:ext>
            </p:extLst>
          </p:nvPr>
        </p:nvGraphicFramePr>
        <p:xfrm>
          <a:off x="152400" y="1219200"/>
          <a:ext cx="8705849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5652931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7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09800" y="228600"/>
            <a:ext cx="5136696" cy="853560"/>
          </a:xfrm>
        </p:spPr>
        <p:txBody>
          <a:bodyPr/>
          <a:lstStyle/>
          <a:p>
            <a:r>
              <a:rPr lang="en-US" dirty="0" smtClean="0"/>
              <a:t>AMD C6145 Interlagos Map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1295400"/>
            <a:ext cx="707707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284978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8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3200" y="76200"/>
            <a:ext cx="3460296" cy="853560"/>
          </a:xfrm>
        </p:spPr>
        <p:txBody>
          <a:bodyPr/>
          <a:lstStyle/>
          <a:p>
            <a:r>
              <a:rPr lang="en-US" sz="2800" dirty="0" smtClean="0"/>
              <a:t>Intel Sandy Bridge</a:t>
            </a:r>
            <a:br>
              <a:rPr lang="en-US" sz="2800" dirty="0" smtClean="0"/>
            </a:br>
            <a:r>
              <a:rPr lang="en-US" sz="2800" dirty="0" smtClean="0"/>
              <a:t>Get the Map Right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809625"/>
            <a:ext cx="702945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7249003"/>
      </p:ext>
    </p:extLst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D5246C-868F-410A-AE52-FE248EDADC46}" type="slidenum"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pPr/>
              <a:t>9</a:t>
            </a:fld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lumMod val="60000"/>
                    <a:lumOff val="40000"/>
                  </a:srgbClr>
                </a:solidFill>
              </a:rPr>
              <a:t>Confidential</a:t>
            </a:r>
            <a:endParaRPr lang="en-US" dirty="0">
              <a:solidFill>
                <a:srgbClr val="0000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is an Old One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066800"/>
            <a:ext cx="5943600" cy="2858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New x86 systems think they are SMP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As many CPUs in 2u as an HP </a:t>
            </a:r>
            <a:r>
              <a:rPr lang="en-US" sz="2800" dirty="0" err="1" smtClean="0">
                <a:solidFill>
                  <a:schemeClr val="bg2"/>
                </a:solidFill>
              </a:rPr>
              <a:t>SuperDome</a:t>
            </a:r>
            <a:r>
              <a:rPr lang="en-US" sz="2800" dirty="0" smtClean="0">
                <a:solidFill>
                  <a:schemeClr val="bg2"/>
                </a:solidFill>
              </a:rPr>
              <a:t> </a:t>
            </a:r>
            <a:r>
              <a:rPr lang="en-US" sz="2800" dirty="0" smtClean="0">
                <a:solidFill>
                  <a:schemeClr val="bg2"/>
                </a:solidFill>
              </a:rPr>
              <a:t>in a 42u rack (eta 2004)</a:t>
            </a:r>
          </a:p>
          <a:p>
            <a:pPr marL="233363" indent="-233363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/>
                </a:solidFill>
              </a:rPr>
              <a:t>One must relearn process/thread binding</a:t>
            </a:r>
            <a:endParaRPr lang="en-US" sz="28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27218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ll Presentation Template 4x3ml">
  <a:themeElements>
    <a:clrScheme name="Dell 2010">
      <a:dk1>
        <a:srgbClr val="000000"/>
      </a:dk1>
      <a:lt1>
        <a:srgbClr val="444444"/>
      </a:lt1>
      <a:dk2>
        <a:srgbClr val="0085C3"/>
      </a:dk2>
      <a:lt2>
        <a:srgbClr val="FFFFFF"/>
      </a:lt2>
      <a:accent1>
        <a:srgbClr val="0085C3"/>
      </a:accent1>
      <a:accent2>
        <a:srgbClr val="7AB800"/>
      </a:accent2>
      <a:accent3>
        <a:srgbClr val="F2AF00"/>
      </a:accent3>
      <a:accent4>
        <a:srgbClr val="DC5034"/>
      </a:accent4>
      <a:accent5>
        <a:srgbClr val="5482AB"/>
      </a:accent5>
      <a:accent6>
        <a:srgbClr val="6E2585"/>
      </a:accent6>
      <a:hlink>
        <a:srgbClr val="009BBB"/>
      </a:hlink>
      <a:folHlink>
        <a:srgbClr val="6E2585"/>
      </a:folHlink>
    </a:clrScheme>
    <a:fontScheme name="Dell 2010">
      <a:majorFont>
        <a:latin typeface="Museo For Dell"/>
        <a:ea typeface=""/>
        <a:cs typeface=""/>
      </a:majorFont>
      <a:minorFont>
        <a:latin typeface="Museo Sans For D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wrap="square" rtlCol="0" anchor="t">
        <a:normAutofit/>
      </a:bodyPr>
      <a:lstStyle>
        <a:defPPr>
          <a:lnSpc>
            <a:spcPct val="90000"/>
          </a:lnSpc>
          <a:spcBef>
            <a:spcPts val="100"/>
          </a:spcBef>
          <a:spcAft>
            <a:spcPts val="100"/>
          </a:spcAft>
          <a:defRPr sz="20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spDef>
    <a:txDef>
      <a:spPr>
        <a:noFill/>
      </a:spPr>
      <a:bodyPr wrap="square" rtlCol="0">
        <a:spAutoFit/>
      </a:bodyPr>
      <a:lstStyle>
        <a:defPPr marL="233363" indent="-233363">
          <a:lnSpc>
            <a:spcPct val="90000"/>
          </a:lnSpc>
          <a:spcBef>
            <a:spcPts val="100"/>
          </a:spcBef>
          <a:spcAft>
            <a:spcPts val="100"/>
          </a:spcAft>
          <a:buClr>
            <a:schemeClr val="bg1"/>
          </a:buClr>
          <a:buFont typeface="Arial" pitchFamily="34" charset="0"/>
          <a:buChar char="•"/>
          <a:defRPr sz="2000" dirty="0" smtClean="0">
            <a:solidFill>
              <a:schemeClr val="bg2"/>
            </a:solidFill>
            <a:latin typeface="+mn-lt"/>
          </a:defRPr>
        </a:defPPr>
      </a:lstStyle>
    </a:txDef>
  </a:objectDefaults>
  <a:extraClrSchemeLst>
    <a:extraClrScheme>
      <a:clrScheme name="Dell new">
        <a:dk1>
          <a:srgbClr val="000000"/>
        </a:dk1>
        <a:lt1>
          <a:srgbClr val="444444"/>
        </a:lt1>
        <a:dk2>
          <a:srgbClr val="0085C3"/>
        </a:dk2>
        <a:lt2>
          <a:srgbClr val="FFFFFF"/>
        </a:lt2>
        <a:accent1>
          <a:srgbClr val="B7295A"/>
        </a:accent1>
        <a:accent2>
          <a:srgbClr val="F2AF00"/>
        </a:accent2>
        <a:accent3>
          <a:srgbClr val="7AB800"/>
        </a:accent3>
        <a:accent4>
          <a:srgbClr val="AAAAAA"/>
        </a:accent4>
        <a:accent5>
          <a:srgbClr val="6E2585"/>
        </a:accent5>
        <a:accent6>
          <a:srgbClr val="3084B6"/>
        </a:accent6>
        <a:hlink>
          <a:srgbClr val="DC5034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ll Presentation Template 4x3ml">
  <a:themeElements>
    <a:clrScheme name="Dell 2010">
      <a:dk1>
        <a:srgbClr val="000000"/>
      </a:dk1>
      <a:lt1>
        <a:srgbClr val="444444"/>
      </a:lt1>
      <a:dk2>
        <a:srgbClr val="0085C3"/>
      </a:dk2>
      <a:lt2>
        <a:srgbClr val="FFFFFF"/>
      </a:lt2>
      <a:accent1>
        <a:srgbClr val="0085C3"/>
      </a:accent1>
      <a:accent2>
        <a:srgbClr val="7AB800"/>
      </a:accent2>
      <a:accent3>
        <a:srgbClr val="F2AF00"/>
      </a:accent3>
      <a:accent4>
        <a:srgbClr val="DC5034"/>
      </a:accent4>
      <a:accent5>
        <a:srgbClr val="5482AB"/>
      </a:accent5>
      <a:accent6>
        <a:srgbClr val="6E2585"/>
      </a:accent6>
      <a:hlink>
        <a:srgbClr val="009BBB"/>
      </a:hlink>
      <a:folHlink>
        <a:srgbClr val="6E2585"/>
      </a:folHlink>
    </a:clrScheme>
    <a:fontScheme name="Dell 2010">
      <a:majorFont>
        <a:latin typeface="Museo For Dell"/>
        <a:ea typeface=""/>
        <a:cs typeface=""/>
      </a:majorFont>
      <a:minorFont>
        <a:latin typeface="Museo Sans For D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wrap="square" rtlCol="0" anchor="t">
        <a:normAutofit/>
      </a:bodyPr>
      <a:lstStyle>
        <a:defPPr>
          <a:lnSpc>
            <a:spcPct val="90000"/>
          </a:lnSpc>
          <a:spcBef>
            <a:spcPts val="100"/>
          </a:spcBef>
          <a:spcAft>
            <a:spcPts val="100"/>
          </a:spcAft>
          <a:defRPr sz="20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spDef>
    <a:txDef>
      <a:spPr>
        <a:noFill/>
      </a:spPr>
      <a:bodyPr wrap="square" rtlCol="0">
        <a:spAutoFit/>
      </a:bodyPr>
      <a:lstStyle>
        <a:defPPr marL="233363" indent="-233363">
          <a:lnSpc>
            <a:spcPct val="90000"/>
          </a:lnSpc>
          <a:spcBef>
            <a:spcPts val="100"/>
          </a:spcBef>
          <a:spcAft>
            <a:spcPts val="100"/>
          </a:spcAft>
          <a:buClr>
            <a:schemeClr val="bg1"/>
          </a:buClr>
          <a:buFont typeface="Arial" pitchFamily="34" charset="0"/>
          <a:buChar char="•"/>
          <a:defRPr sz="2000" dirty="0" smtClean="0">
            <a:solidFill>
              <a:schemeClr val="bg2"/>
            </a:solidFill>
            <a:latin typeface="+mn-lt"/>
          </a:defRPr>
        </a:defPPr>
      </a:lstStyle>
    </a:txDef>
  </a:objectDefaults>
  <a:extraClrSchemeLst>
    <a:extraClrScheme>
      <a:clrScheme name="Dell new">
        <a:dk1>
          <a:srgbClr val="000000"/>
        </a:dk1>
        <a:lt1>
          <a:srgbClr val="444444"/>
        </a:lt1>
        <a:dk2>
          <a:srgbClr val="0085C3"/>
        </a:dk2>
        <a:lt2>
          <a:srgbClr val="FFFFFF"/>
        </a:lt2>
        <a:accent1>
          <a:srgbClr val="B7295A"/>
        </a:accent1>
        <a:accent2>
          <a:srgbClr val="F2AF00"/>
        </a:accent2>
        <a:accent3>
          <a:srgbClr val="7AB800"/>
        </a:accent3>
        <a:accent4>
          <a:srgbClr val="AAAAAA"/>
        </a:accent4>
        <a:accent5>
          <a:srgbClr val="6E2585"/>
        </a:accent5>
        <a:accent6>
          <a:srgbClr val="3084B6"/>
        </a:accent6>
        <a:hlink>
          <a:srgbClr val="DC5034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ll Presentation Template 4x3ml">
  <a:themeElements>
    <a:clrScheme name="Dell 2010">
      <a:dk1>
        <a:srgbClr val="000000"/>
      </a:dk1>
      <a:lt1>
        <a:srgbClr val="444444"/>
      </a:lt1>
      <a:dk2>
        <a:srgbClr val="0085C3"/>
      </a:dk2>
      <a:lt2>
        <a:srgbClr val="FFFFFF"/>
      </a:lt2>
      <a:accent1>
        <a:srgbClr val="0085C3"/>
      </a:accent1>
      <a:accent2>
        <a:srgbClr val="7AB800"/>
      </a:accent2>
      <a:accent3>
        <a:srgbClr val="F2AF00"/>
      </a:accent3>
      <a:accent4>
        <a:srgbClr val="DC5034"/>
      </a:accent4>
      <a:accent5>
        <a:srgbClr val="5482AB"/>
      </a:accent5>
      <a:accent6>
        <a:srgbClr val="6E2585"/>
      </a:accent6>
      <a:hlink>
        <a:srgbClr val="009BBB"/>
      </a:hlink>
      <a:folHlink>
        <a:srgbClr val="6E2585"/>
      </a:folHlink>
    </a:clrScheme>
    <a:fontScheme name="Dell 2010">
      <a:majorFont>
        <a:latin typeface="Museo For Dell"/>
        <a:ea typeface=""/>
        <a:cs typeface=""/>
      </a:majorFont>
      <a:minorFont>
        <a:latin typeface="Museo Sans For D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wrap="square" rtlCol="0" anchor="t">
        <a:normAutofit/>
      </a:bodyPr>
      <a:lstStyle>
        <a:defPPr>
          <a:lnSpc>
            <a:spcPct val="90000"/>
          </a:lnSpc>
          <a:spcBef>
            <a:spcPts val="100"/>
          </a:spcBef>
          <a:spcAft>
            <a:spcPts val="100"/>
          </a:spcAft>
          <a:defRPr sz="20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spDef>
    <a:txDef>
      <a:spPr>
        <a:noFill/>
      </a:spPr>
      <a:bodyPr wrap="square" rtlCol="0">
        <a:spAutoFit/>
      </a:bodyPr>
      <a:lstStyle>
        <a:defPPr marL="233363" indent="-233363">
          <a:lnSpc>
            <a:spcPct val="90000"/>
          </a:lnSpc>
          <a:spcBef>
            <a:spcPts val="100"/>
          </a:spcBef>
          <a:spcAft>
            <a:spcPts val="100"/>
          </a:spcAft>
          <a:buClr>
            <a:schemeClr val="bg1"/>
          </a:buClr>
          <a:buFont typeface="Arial" pitchFamily="34" charset="0"/>
          <a:buChar char="•"/>
          <a:defRPr sz="2000" dirty="0" smtClean="0">
            <a:solidFill>
              <a:schemeClr val="bg2"/>
            </a:solidFill>
            <a:latin typeface="+mn-lt"/>
          </a:defRPr>
        </a:defPPr>
      </a:lstStyle>
    </a:txDef>
  </a:objectDefaults>
  <a:extraClrSchemeLst>
    <a:extraClrScheme>
      <a:clrScheme name="Dell new">
        <a:dk1>
          <a:srgbClr val="000000"/>
        </a:dk1>
        <a:lt1>
          <a:srgbClr val="444444"/>
        </a:lt1>
        <a:dk2>
          <a:srgbClr val="0085C3"/>
        </a:dk2>
        <a:lt2>
          <a:srgbClr val="FFFFFF"/>
        </a:lt2>
        <a:accent1>
          <a:srgbClr val="B7295A"/>
        </a:accent1>
        <a:accent2>
          <a:srgbClr val="F2AF00"/>
        </a:accent2>
        <a:accent3>
          <a:srgbClr val="7AB800"/>
        </a:accent3>
        <a:accent4>
          <a:srgbClr val="AAAAAA"/>
        </a:accent4>
        <a:accent5>
          <a:srgbClr val="6E2585"/>
        </a:accent5>
        <a:accent6>
          <a:srgbClr val="3084B6"/>
        </a:accent6>
        <a:hlink>
          <a:srgbClr val="DC5034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861</Words>
  <Application>Microsoft Office PowerPoint</Application>
  <PresentationFormat>On-screen Show (4:3)</PresentationFormat>
  <Paragraphs>188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Office Theme</vt:lpstr>
      <vt:lpstr>Dell Presentation Template 4x3ml</vt:lpstr>
      <vt:lpstr>1_Dell Presentation Template 4x3ml</vt:lpstr>
      <vt:lpstr>2_Dell Presentation Template 4x3ml</vt:lpstr>
      <vt:lpstr>2012 ATLAS Technical Interchange Meeting Annecy, France</vt:lpstr>
      <vt:lpstr>Building a “Bulldozer” Processor</vt:lpstr>
      <vt:lpstr>Romley EP Platform</vt:lpstr>
      <vt:lpstr>All HS 06 Test Before 12/2011</vt:lpstr>
      <vt:lpstr>Core Control</vt:lpstr>
      <vt:lpstr>Very Cool Scalability </vt:lpstr>
      <vt:lpstr>AMD C6145 Interlagos Map</vt:lpstr>
      <vt:lpstr>Intel Sandy Bridge Get the Map Right</vt:lpstr>
      <vt:lpstr>The Problem is an Old One </vt:lpstr>
      <vt:lpstr>OS Effect On HS06</vt:lpstr>
      <vt:lpstr>Newer OSes Vs SL 5.5/5.7</vt:lpstr>
      <vt:lpstr>PowerPoint Presentation</vt:lpstr>
      <vt:lpstr>Walk A Way</vt:lpstr>
    </vt:vector>
  </TitlesOfParts>
  <Company>Dell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Gray, Stephen</dc:creator>
  <cp:lastModifiedBy>Gray, Stephen</cp:lastModifiedBy>
  <cp:revision>29</cp:revision>
  <dcterms:created xsi:type="dcterms:W3CDTF">2011-11-28T18:14:03Z</dcterms:created>
  <dcterms:modified xsi:type="dcterms:W3CDTF">2012-04-19T22:13:07Z</dcterms:modified>
</cp:coreProperties>
</file>